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5934"/>
  </p:normalViewPr>
  <p:slideViewPr>
    <p:cSldViewPr snapToGrid="0" snapToObjects="1">
      <p:cViewPr varScale="1">
        <p:scale>
          <a:sx n="114" d="100"/>
          <a:sy n="114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F99E0-12FB-334C-88B4-D6B2BEFDB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68447A-85A0-814A-BA89-B5FD95CC3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7D841-7C62-5E45-85A1-AE41ACB8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75C1C-157A-B347-8782-D69A29F3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F9955-00E7-4840-AFF7-AD639128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8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F61DF-DF71-4A44-B069-BAD6816B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B216BB-B95C-9B46-ADF3-CB7699B2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78B559-E178-F04D-8D34-A1B2C39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102ADF-98C9-E44B-8E7B-538C34E3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C3AD77-633B-CF41-8B7D-158FABA3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9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B9DE62-5921-4F47-8FA3-7BA3D2B0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D1BEC5-48EE-2A4F-989A-F4CEB075B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B5C40B-D9B1-F44F-B030-80536C3B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5B0B2F-65F0-3549-A808-CD09C367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243492-4EE4-8C4E-90AC-5000913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90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839C5-81BA-D343-81BE-B6FF1EAF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A9691-A830-2D4B-A6FE-B2B14E41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96CC04-EE0B-C247-BBD2-541514D5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F7C630-8238-5443-9D84-47A9763B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74F5EC-BF33-D840-BC38-391BD2AE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01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8D119-7B2B-8C43-AAC5-A74D7B4E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B852AA-0343-6949-8A54-EAF6B238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7D9D2-9B35-DB4C-8EC4-1C5CF69B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7EB079-E97C-2E46-8790-81A4129E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9EA56-F7D5-F444-91B3-89A60F5A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3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6D21F-96C6-C740-BD99-92BC9490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EB467-5197-364E-A398-7B38303B6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0A1ACE-4285-144A-A724-F4B4DB8A2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15042-7F8E-D24B-A521-2A38D324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D6A9D-5BD8-5A4F-8A18-18C455D9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06C94E-84E8-5145-93FE-BE1973BE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15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0D862-5687-EF40-A06E-1BDF73AD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05F491-8324-C344-B70E-7D1870A6B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E9B0E0-2DA7-A74C-B3B8-75A98246D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457AC6-9ABD-044C-A69B-441C6F421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39CF05-F780-F344-A77F-E41C691D5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41E80BB-1BD9-2D44-8DBC-27F8DBEA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221460-C576-E648-9EC5-E82D271F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FC6F42-22F0-5944-834A-6DF4B679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1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45CFB-7126-A541-B7B0-9AB575BF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D441DC-DFF2-E941-AAFC-491CFC61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613743-8B7C-784E-A120-8CE57F5C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1B240E-246E-A549-A130-B58DFC3E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85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100D04-9FBD-8244-9928-2A3C874D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BA907F-8BA8-3A4D-9BD2-19CC940B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88E23A-1B07-5F49-8DC1-7AD0A220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1D79D-78D1-B841-ABC7-32CC8581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BE01C-0A79-7346-9174-986230C4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E9E41A-C845-E04F-8578-6070669C8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23580C-6F4C-254D-A862-5ACC67AC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7DC296-4703-2F41-8A6F-C3BBE1E6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C69073-2BCA-D44D-ADF0-DBDB0C4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82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D03-4BD1-EC44-BFC1-965BAFCB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E1959D-EAE8-9246-BEAD-2E4C48362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9C56E0-B66F-B54E-8F10-4F59CB82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BA1F60-FE2A-D946-B3E5-BCA4ECAE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CA6F09-C13B-3846-9E57-E6812A30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B02F23-9C8B-A742-9F1F-A5586560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1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22CEA-3EB0-FC4E-8FDC-C6E861C4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4C6D73-B602-2440-B9EA-D01288FAF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A3244D-5C0C-C649-A99B-8E36E8C2A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BC69-41F3-6B44-9651-989EAEE1D86D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595EB0-48D4-E942-A6B0-56823E6F4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A87B75-1B60-9048-938A-828695688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3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7">
            <a:extLst>
              <a:ext uri="{FF2B5EF4-FFF2-40B4-BE49-F238E27FC236}">
                <a16:creationId xmlns:a16="http://schemas.microsoft.com/office/drawing/2014/main" id="{B57BDCF2-2A58-6648-A839-49706E3ED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839" y="2235200"/>
            <a:ext cx="10210800" cy="23876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+mn-lt"/>
              </a:rPr>
              <a:t>АНАЛИЗ ПОВЕДЕНИЯ СИСТЕМЫ С ИСПОЛЬЗОВАНИЕМ КОНТЕКСТНЫХ</a:t>
            </a:r>
            <a:r>
              <a:rPr lang="en-US" sz="4800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4800" dirty="0">
                <a:solidFill>
                  <a:schemeClr val="bg1"/>
                </a:solidFill>
                <a:latin typeface="+mn-lt"/>
              </a:rPr>
              <a:t>ДИАГРАММ (DFD)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75CF2-E573-47C1-8BDF-4FD71F7FF2AE}"/>
              </a:ext>
            </a:extLst>
          </p:cNvPr>
          <p:cNvSpPr txBox="1"/>
          <p:nvPr/>
        </p:nvSpPr>
        <p:spPr>
          <a:xfrm>
            <a:off x="6828352" y="6108354"/>
            <a:ext cx="1888435" cy="89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977F4-CFE1-45ED-A7DE-2EFE00AB6EE9}"/>
              </a:ext>
            </a:extLst>
          </p:cNvPr>
          <p:cNvSpPr txBox="1"/>
          <p:nvPr/>
        </p:nvSpPr>
        <p:spPr>
          <a:xfrm>
            <a:off x="4762022" y="5626390"/>
            <a:ext cx="1888435" cy="745435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D3AC2-10C0-469C-B8CF-023FCA94A4E1}"/>
              </a:ext>
            </a:extLst>
          </p:cNvPr>
          <p:cNvSpPr txBox="1"/>
          <p:nvPr/>
        </p:nvSpPr>
        <p:spPr>
          <a:xfrm>
            <a:off x="8641658" y="5654366"/>
            <a:ext cx="2917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Автор: Козырева Ольга </a:t>
            </a:r>
          </a:p>
          <a:p>
            <a:r>
              <a:rPr lang="ru-RU" dirty="0">
                <a:solidFill>
                  <a:schemeClr val="bg1"/>
                </a:solidFill>
              </a:rPr>
              <a:t>            Стрючкова Софья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ru-RU" dirty="0">
                <a:solidFill>
                  <a:schemeClr val="bg1"/>
                </a:solidFill>
              </a:rPr>
              <a:t>Группа </a:t>
            </a:r>
            <a:r>
              <a:rPr lang="en-US" dirty="0">
                <a:solidFill>
                  <a:schemeClr val="bg1"/>
                </a:solidFill>
              </a:rPr>
              <a:t>Y2</a:t>
            </a:r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668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C7E17-8B6E-490B-95AB-688F90EB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Процессы(2\2)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5EF60-C7F6-48DF-A6B4-1B39E342B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ru-RU" dirty="0"/>
              <a:t>Анализ доходов и планирование закупок</a:t>
            </a:r>
          </a:p>
          <a:p>
            <a:pPr marL="0" indent="0">
              <a:buNone/>
            </a:pPr>
            <a:r>
              <a:rPr lang="ru-RU" dirty="0"/>
              <a:t>Происходит анализ денежной выручки в разрезе ККМ и структурных подразделений (отделов) магазина и планирование закупок у поставщика.</a:t>
            </a:r>
          </a:p>
          <a:p>
            <a:endParaRPr lang="ru-RU" dirty="0"/>
          </a:p>
          <a:p>
            <a:pPr marL="457200" indent="-457200">
              <a:buFont typeface="+mj-lt"/>
              <a:buAutoNum type="arabicPeriod" startAt="4"/>
            </a:pPr>
            <a:r>
              <a:rPr lang="ru-RU" dirty="0"/>
              <a:t>Количественно-суммовой мониторинг.</a:t>
            </a:r>
          </a:p>
          <a:p>
            <a:pPr marL="0" indent="0">
              <a:buNone/>
            </a:pPr>
            <a:r>
              <a:rPr lang="ru-RU" dirty="0"/>
              <a:t>Ведение количественно-суммового учета по итоговым данным за период: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51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08E16-F47E-46AB-87EC-594AC386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этапов реализации задания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461A05F-AAE0-4509-B402-7F2DA1CBD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40" y="1438167"/>
            <a:ext cx="6789136" cy="435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675FAC-E52F-4128-816A-CAEECCB7D1EB}"/>
              </a:ext>
            </a:extLst>
          </p:cNvPr>
          <p:cNvSpPr txBox="1"/>
          <p:nvPr/>
        </p:nvSpPr>
        <p:spPr>
          <a:xfrm>
            <a:off x="5204404" y="5792381"/>
            <a:ext cx="1524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Уровень 0</a:t>
            </a:r>
          </a:p>
        </p:txBody>
      </p:sp>
    </p:spTree>
    <p:extLst>
      <p:ext uri="{BB962C8B-B14F-4D97-AF65-F5344CB8AC3E}">
        <p14:creationId xmlns:p14="http://schemas.microsoft.com/office/powerpoint/2010/main" val="266531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0BE25-0C2F-4E8F-BF87-AA61377B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этапов реализации задания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38CCBF-F990-49A4-851D-D93543BB8B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165" y="1438167"/>
            <a:ext cx="63676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CD8CD-746D-4CD7-A9C8-FCB77A243FB5}"/>
              </a:ext>
            </a:extLst>
          </p:cNvPr>
          <p:cNvSpPr txBox="1"/>
          <p:nvPr/>
        </p:nvSpPr>
        <p:spPr>
          <a:xfrm>
            <a:off x="5334003" y="5796604"/>
            <a:ext cx="1524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Уровень 1</a:t>
            </a:r>
          </a:p>
        </p:txBody>
      </p:sp>
    </p:spTree>
    <p:extLst>
      <p:ext uri="{BB962C8B-B14F-4D97-AF65-F5344CB8AC3E}">
        <p14:creationId xmlns:p14="http://schemas.microsoft.com/office/powerpoint/2010/main" val="347927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68CA8-0EB1-4E90-BC89-F3E2C55E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42E44-A34D-4A1C-93E4-A4F142CCB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выполнения данной лабораторной работы, мы овладеть </a:t>
            </a:r>
            <a:r>
              <a:rPr lang="ru-RU" sz="2600" dirty="0"/>
              <a:t>практическими</a:t>
            </a:r>
            <a:r>
              <a:rPr lang="ru-RU" dirty="0"/>
              <a:t> навыками и умениями исследования предметной области на уровне анализа поведения системы с использованием DFD-диаграмм.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88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AEB17-6442-4D01-9CC7-7A62BB29B6B1}"/>
              </a:ext>
            </a:extLst>
          </p:cNvPr>
          <p:cNvSpPr txBox="1">
            <a:spLocks/>
          </p:cNvSpPr>
          <p:nvPr/>
        </p:nvSpPr>
        <p:spPr>
          <a:xfrm>
            <a:off x="3423840" y="3015344"/>
            <a:ext cx="5344320" cy="8273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50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2B167-A7F5-4DFB-AD9E-CA685CA6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62C35-1E85-4D79-8294-5B50B672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600" dirty="0"/>
              <a:t>Овладеть</a:t>
            </a:r>
            <a:r>
              <a:rPr lang="ru-RU" dirty="0"/>
              <a:t> практическими навыками и умениями исследования предметной области на уровне анализа поведения системы с использованием DFD-диаграмм (DFD).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11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0F096-8FD0-4AC8-864C-742C21FC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3ADE6-B55A-4F90-84A5-B8D695A7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Необходимо выполнить 1 этап проектирования:</a:t>
            </a:r>
          </a:p>
          <a:p>
            <a:r>
              <a:rPr lang="ru-RU" dirty="0"/>
              <a:t>1. Определить назначение ИС.</a:t>
            </a:r>
          </a:p>
          <a:p>
            <a:r>
              <a:rPr lang="ru-RU" dirty="0"/>
              <a:t>2. Выделить основной процесс и внешние сущности по отношению к нему.</a:t>
            </a:r>
          </a:p>
          <a:p>
            <a:r>
              <a:rPr lang="ru-RU" dirty="0"/>
              <a:t>3. Выделить потоки для внешних сущностей по отношению к основному событию (функции/процесс /работе).</a:t>
            </a:r>
          </a:p>
          <a:p>
            <a:r>
              <a:rPr lang="ru-RU" dirty="0"/>
              <a:t>4. Составить контекстную диаграмму нулевого уровня.</a:t>
            </a:r>
          </a:p>
          <a:p>
            <a:r>
              <a:rPr lang="ru-RU" dirty="0"/>
              <a:t>5. Проанализировать события (функции/работы/процессы), определить связи по потокам данных между сущностями, событиями, накопителями данных.</a:t>
            </a:r>
          </a:p>
          <a:p>
            <a:r>
              <a:rPr lang="ru-RU" dirty="0"/>
              <a:t>6. Составить детализированную контекстную диаграмму.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28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BE4C9-907F-48DC-B138-A4749C60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варианта(1\2)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99624-B88A-473E-A0C0-37AD6392C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Магазин «Дюймовочка» - юридическое лицо, которое выполняет функции розничной торговли. Магазин модной одежды ведет непосредственную работу с клиентами по</a:t>
            </a:r>
          </a:p>
          <a:p>
            <a:r>
              <a:rPr lang="ru-RU" dirty="0"/>
              <a:t>вопросам розничной торговли модной одеждой.</a:t>
            </a:r>
          </a:p>
          <a:p>
            <a:r>
              <a:rPr lang="ru-RU" dirty="0"/>
              <a:t>Установлена четкая процедура принятия решений об определении конечной цены товара и оформлении сделки по покупке. </a:t>
            </a:r>
          </a:p>
          <a:p>
            <a:r>
              <a:rPr lang="ru-RU" dirty="0"/>
              <a:t>Общая процедура продажи модной одежды</a:t>
            </a:r>
          </a:p>
          <a:p>
            <a:r>
              <a:rPr lang="ru-RU" dirty="0"/>
              <a:t>регламентируется специальными регламентами и инструкциями.</a:t>
            </a:r>
          </a:p>
          <a:p>
            <a:r>
              <a:rPr lang="ru-RU" dirty="0"/>
              <a:t>Клиенты магазина модной одежды - физические лица, для которых предусмотрены распространяемые виды модной одежды.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28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FD897-F3C7-44F2-9003-FFFB3852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варианта(2\2)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9CCD0-AAFC-4B08-B40F-964A2EF6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блок магазина входят специалисты по обслуживанию клиентов:</a:t>
            </a:r>
          </a:p>
          <a:p>
            <a:pPr marL="342900" indent="-342900"/>
            <a:r>
              <a:rPr lang="ru-RU" dirty="0"/>
              <a:t>По работе с клиентами;</a:t>
            </a:r>
          </a:p>
          <a:p>
            <a:pPr marL="342900" indent="-342900"/>
            <a:r>
              <a:rPr lang="ru-RU" dirty="0"/>
              <a:t>Юрист;</a:t>
            </a:r>
          </a:p>
          <a:p>
            <a:pPr marL="342900" indent="-342900"/>
            <a:r>
              <a:rPr lang="ru-RU" dirty="0"/>
              <a:t>По реализации;</a:t>
            </a:r>
          </a:p>
          <a:p>
            <a:pPr marL="342900" indent="-342900"/>
            <a:r>
              <a:rPr lang="ru-RU" dirty="0"/>
              <a:t>Бухгалтер.</a:t>
            </a:r>
          </a:p>
          <a:p>
            <a:pPr marL="0" indent="0">
              <a:buNone/>
            </a:pPr>
            <a:r>
              <a:rPr lang="ru-RU" dirty="0"/>
              <a:t>Описание бизнес-процессов магазина модной одежды</a:t>
            </a:r>
          </a:p>
          <a:p>
            <a:r>
              <a:rPr lang="ru-RU" dirty="0"/>
              <a:t>1. Поступление товаров в розницу.</a:t>
            </a:r>
          </a:p>
          <a:p>
            <a:r>
              <a:rPr lang="ru-RU" dirty="0"/>
              <a:t>2. Продажа товаров</a:t>
            </a:r>
          </a:p>
          <a:p>
            <a:r>
              <a:rPr lang="ru-RU" dirty="0"/>
              <a:t>3. Анализ доходов и планирование закупок.</a:t>
            </a:r>
          </a:p>
          <a:p>
            <a:r>
              <a:rPr lang="ru-RU" dirty="0"/>
              <a:t>4. Количественно-суммовой мониторинг.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83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AFC8F-DA4E-4C45-A7FF-9F5C97B0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Внешние сущности(1\3)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6DDAD5-0575-431E-A0E5-D43F3BDD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Специалист по работе с клиентами:</a:t>
            </a:r>
          </a:p>
          <a:p>
            <a:pPr marL="342900" indent="-342900"/>
            <a:r>
              <a:rPr lang="ru-RU" dirty="0"/>
              <a:t>организация взаимодействия с Клиентом;</a:t>
            </a:r>
          </a:p>
          <a:p>
            <a:pPr marL="342900" indent="-342900"/>
            <a:r>
              <a:rPr lang="ru-RU" dirty="0"/>
              <a:t>участие в мониторинге сделок.</a:t>
            </a:r>
          </a:p>
          <a:p>
            <a:pPr marL="0" indent="0">
              <a:buNone/>
            </a:pPr>
            <a:r>
              <a:rPr lang="ru-RU" dirty="0"/>
              <a:t>Юрист:</a:t>
            </a:r>
          </a:p>
          <a:p>
            <a:pPr marL="342900" indent="-342900"/>
            <a:r>
              <a:rPr lang="ru-RU" dirty="0"/>
              <a:t>юридическая экспертиза сделки и правоспособности Клиента, участие в работе с проблемными сделками.</a:t>
            </a:r>
          </a:p>
          <a:p>
            <a:pPr marL="0" indent="0">
              <a:buNone/>
            </a:pPr>
            <a:r>
              <a:rPr lang="ru-RU" dirty="0"/>
              <a:t>Бухгалтер:</a:t>
            </a:r>
          </a:p>
          <a:p>
            <a:pPr marL="342900" indent="-342900"/>
            <a:r>
              <a:rPr lang="ru-RU" dirty="0"/>
              <a:t>учет переоценки товаров;</a:t>
            </a:r>
          </a:p>
          <a:p>
            <a:pPr marL="342900" indent="-342900"/>
            <a:r>
              <a:rPr lang="ru-RU" dirty="0"/>
              <a:t>учет денежной выручки;</a:t>
            </a:r>
          </a:p>
          <a:p>
            <a:pPr marL="342900" indent="-342900"/>
            <a:r>
              <a:rPr lang="ru-RU" dirty="0"/>
              <a:t>учет товаров в ценах реализации.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81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5A251-4D12-43A8-8CBC-7633741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Внешние сущности(2\3)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2EE7D-8B25-47B7-A8CD-36695FE3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Специалист по реализации:</a:t>
            </a:r>
          </a:p>
          <a:p>
            <a:pPr marL="342900" indent="-342900"/>
            <a:r>
              <a:rPr lang="ru-RU" dirty="0"/>
              <a:t>учет поступления товаров в розницу;</a:t>
            </a:r>
          </a:p>
          <a:p>
            <a:pPr marL="342900" indent="-342900"/>
            <a:r>
              <a:rPr lang="ru-RU" dirty="0"/>
              <a:t>учет реализации товаров;</a:t>
            </a:r>
          </a:p>
          <a:p>
            <a:pPr marL="342900" indent="-342900"/>
            <a:r>
              <a:rPr lang="ru-RU" dirty="0"/>
              <a:t>учет перемещения товаров между структурными подразделениями;</a:t>
            </a:r>
          </a:p>
          <a:p>
            <a:pPr marL="342900" indent="-342900"/>
            <a:r>
              <a:rPr lang="ru-RU" dirty="0"/>
              <a:t>учет возврата товаров поставщику;</a:t>
            </a:r>
          </a:p>
          <a:p>
            <a:pPr marL="342900" indent="-342900"/>
            <a:r>
              <a:rPr lang="ru-RU" dirty="0"/>
              <a:t>учет инвентаризации товаров;</a:t>
            </a:r>
          </a:p>
          <a:p>
            <a:pPr marL="342900" indent="-342900"/>
            <a:r>
              <a:rPr lang="ru-RU" dirty="0"/>
              <a:t>учет списания товаров.</a:t>
            </a:r>
          </a:p>
          <a:p>
            <a:pPr marL="0" indent="0">
              <a:buNone/>
            </a:pPr>
            <a:r>
              <a:rPr lang="ru-RU" dirty="0"/>
              <a:t>Клиент:</a:t>
            </a:r>
          </a:p>
          <a:p>
            <a:pPr marL="342900" indent="-342900"/>
            <a:r>
              <a:rPr lang="ru-RU" dirty="0"/>
              <a:t>покупка товаров;</a:t>
            </a:r>
          </a:p>
          <a:p>
            <a:pPr marL="342900" indent="-342900"/>
            <a:r>
              <a:rPr lang="ru-RU" dirty="0"/>
              <a:t>Возврат товаров при необходимости.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07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2DC32-BD3F-43AA-B90F-C18887D2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Внешние сущности(3\3)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622F4-FD4F-444B-95B2-0E1D3523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Поставщик:</a:t>
            </a:r>
          </a:p>
          <a:p>
            <a:pPr marL="342900" indent="-342900"/>
            <a:r>
              <a:rPr lang="ru-RU" sz="2600" dirty="0"/>
              <a:t>поставка товаров по плану закупок;</a:t>
            </a:r>
          </a:p>
          <a:p>
            <a:pPr marL="342900" indent="-342900"/>
            <a:r>
              <a:rPr lang="ru-RU" sz="2600" dirty="0"/>
              <a:t>возврат товаров при необходимости.</a:t>
            </a:r>
          </a:p>
          <a:p>
            <a:pPr marL="0" indent="0">
              <a:buNone/>
            </a:pPr>
            <a:r>
              <a:rPr lang="ru-RU" sz="2600" dirty="0"/>
              <a:t>Управляющий:</a:t>
            </a:r>
          </a:p>
          <a:p>
            <a:pPr marL="342900" indent="-342900"/>
            <a:r>
              <a:rPr lang="ru-RU" sz="2600" dirty="0"/>
              <a:t>разработка, в случае необходимости, комплекса мероприятий по повышению качества работы клиентских подразделений и всего магазина в целом.</a:t>
            </a:r>
          </a:p>
          <a:p>
            <a:pPr marL="0" indent="0">
              <a:buNone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41638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E1707-2178-4234-A467-D3B4DC50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Процессы(1\2)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5559-D371-458B-8956-7B0232DE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Поступление товаров в розницу</a:t>
            </a:r>
          </a:p>
          <a:p>
            <a:pPr marL="0" indent="0">
              <a:buNone/>
            </a:pPr>
            <a:r>
              <a:rPr lang="ru-RU" dirty="0"/>
              <a:t>Модная одежда поступает от поставщика на распространение в магазин модной одежды. При поступлении товары учитываются в ценах реализации. Формируется реестр приходных накладных и отчет по поставщикам.</a:t>
            </a:r>
          </a:p>
          <a:p>
            <a:endParaRPr lang="ru-RU" dirty="0"/>
          </a:p>
          <a:p>
            <a:pPr marL="457200" indent="-457200">
              <a:buFont typeface="+mj-lt"/>
              <a:buAutoNum type="arabicPeriod" startAt="2"/>
            </a:pPr>
            <a:r>
              <a:rPr lang="ru-RU" dirty="0"/>
              <a:t>Продажа товаров</a:t>
            </a:r>
          </a:p>
          <a:p>
            <a:pPr marL="0" indent="0">
              <a:buNone/>
            </a:pPr>
            <a:r>
              <a:rPr lang="ru-RU" dirty="0"/>
              <a:t>Сотрудник по работе с клиентами заключает сделки по продаже модной одежды с Клиентами. Возможны прецеденты возврата товара от Клиентов. Формируются товарный отчет, реестр возвратных накладных и отчет о доходах и расходах.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4597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561</Words>
  <Application>Microsoft Office PowerPoint</Application>
  <PresentationFormat>Широкоэкранный</PresentationFormat>
  <Paragraphs>78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АНАЛИЗ ПОВЕДЕНИЯ СИСТЕМЫ С ИСПОЛЬЗОВАНИЕМ КОНТЕКСТНЫХ ДИАГРАММ (DFD)</vt:lpstr>
      <vt:lpstr>Цель</vt:lpstr>
      <vt:lpstr>Задачи</vt:lpstr>
      <vt:lpstr>Описание варианта(1\2)</vt:lpstr>
      <vt:lpstr>Описание варианта(2\2)</vt:lpstr>
      <vt:lpstr>Внешние сущности(1\3)</vt:lpstr>
      <vt:lpstr>Внешние сущности(2\3)</vt:lpstr>
      <vt:lpstr>Внешние сущности(3\3)</vt:lpstr>
      <vt:lpstr>Процессы(1\2)</vt:lpstr>
      <vt:lpstr>Процессы(2\2)</vt:lpstr>
      <vt:lpstr>Описание этапов реализации задания</vt:lpstr>
      <vt:lpstr>Описание этапов реализации задания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Суханова Валерия Александровна</dc:creator>
  <cp:lastModifiedBy>student</cp:lastModifiedBy>
  <cp:revision>44</cp:revision>
  <dcterms:created xsi:type="dcterms:W3CDTF">2020-08-06T14:43:52Z</dcterms:created>
  <dcterms:modified xsi:type="dcterms:W3CDTF">2021-03-17T14:45:22Z</dcterms:modified>
</cp:coreProperties>
</file>