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48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h54SDdOwVGQnacLiEsG3ndPQ7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48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1e61326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71e6132604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19651da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a19651daac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19651da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a19651daa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19651da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a19651daac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9651daa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a19651daac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19651daa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a19651daac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16" name="Google Shape;16;p16"/>
          <p:cNvSpPr txBox="1"/>
          <p:nvPr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 txBox="1"/>
          <p:nvPr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TMO_logo1_RU.png" id="18" name="Google Shape;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77188" y="1886465"/>
            <a:ext cx="4789624" cy="19876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7"/>
          <p:cNvSpPr txBox="1"/>
          <p:nvPr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/>
          <p:nvPr>
            <p:ph type="title"/>
          </p:nvPr>
        </p:nvSpPr>
        <p:spPr>
          <a:xfrm>
            <a:off x="1371600" y="3901767"/>
            <a:ext cx="6400800" cy="94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1371600" y="4849606"/>
            <a:ext cx="6400800" cy="61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TMO_logo1_RU.png" id="26" name="Google Shape;2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27282" y="1277169"/>
            <a:ext cx="4089436" cy="1697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type="title"/>
          </p:nvPr>
        </p:nvSpPr>
        <p:spPr>
          <a:xfrm>
            <a:off x="743140" y="1236509"/>
            <a:ext cx="2713244" cy="2192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57200" y="2680371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457200" y="3716939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TMO_logo1_RU.png" id="35" name="Google Shape;3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86331" y="763789"/>
            <a:ext cx="2971338" cy="123310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764693" y="1329895"/>
            <a:ext cx="5965438" cy="19852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765696" y="3429000"/>
            <a:ext cx="5965825" cy="220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TMO_logo2_RU.png" id="40" name="Google Shape;4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53"/>
            <a:ext cx="3601115" cy="78504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1" type="ftr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idx="1" type="subTitle"/>
          </p:nvPr>
        </p:nvSpPr>
        <p:spPr>
          <a:xfrm>
            <a:off x="1371600" y="6132447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Санкт-Петербург, 2020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1371600" y="6132447"/>
            <a:ext cx="6400800" cy="3047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Санкт-Петербург, 2020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" name="Google Shape;52;p2"/>
          <p:cNvSpPr txBox="1"/>
          <p:nvPr>
            <p:ph type="title"/>
          </p:nvPr>
        </p:nvSpPr>
        <p:spPr>
          <a:xfrm>
            <a:off x="573800" y="4259250"/>
            <a:ext cx="8164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lang="ru-RU" sz="3600">
                <a:latin typeface="Montserrat"/>
                <a:ea typeface="Montserrat"/>
                <a:cs typeface="Montserrat"/>
                <a:sym typeface="Montserrat"/>
              </a:rPr>
              <a:t>Анализ поведения системы с использованием контекстных диаграмм DFD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2"/>
          <p:cNvSpPr txBox="1"/>
          <p:nvPr>
            <p:ph idx="2" type="body"/>
          </p:nvPr>
        </p:nvSpPr>
        <p:spPr>
          <a:xfrm>
            <a:off x="6600600" y="5195856"/>
            <a:ext cx="6400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None/>
            </a:pPr>
            <a:r>
              <a:rPr lang="ru-RU" sz="1850">
                <a:latin typeface="Montserrat"/>
                <a:ea typeface="Montserrat"/>
                <a:cs typeface="Montserrat"/>
                <a:sym typeface="Montserrat"/>
              </a:rPr>
              <a:t>Выполнили: </a:t>
            </a:r>
            <a:br>
              <a:rPr lang="ru-RU" sz="185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850">
                <a:latin typeface="Montserrat"/>
                <a:ea typeface="Montserrat"/>
                <a:cs typeface="Montserrat"/>
                <a:sym typeface="Montserrat"/>
              </a:rPr>
              <a:t>студенты гр Y2336 </a:t>
            </a:r>
            <a:endParaRPr sz="185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Calibri"/>
              <a:buNone/>
            </a:pPr>
            <a:r>
              <a:rPr lang="ru-RU" sz="1850">
                <a:latin typeface="Montserrat"/>
                <a:ea typeface="Montserrat"/>
                <a:cs typeface="Montserrat"/>
                <a:sym typeface="Montserrat"/>
              </a:rPr>
              <a:t>Кокоткин И.И.</a:t>
            </a:r>
            <a:br>
              <a:rPr lang="ru-RU" sz="185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850">
                <a:latin typeface="Montserrat"/>
                <a:ea typeface="Montserrat"/>
                <a:cs typeface="Montserrat"/>
                <a:sym typeface="Montserrat"/>
              </a:rPr>
              <a:t>Пантус Ю.А.</a:t>
            </a:r>
            <a:endParaRPr sz="185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e6132604_0_16"/>
          <p:cNvSpPr txBox="1"/>
          <p:nvPr>
            <p:ph type="title"/>
          </p:nvPr>
        </p:nvSpPr>
        <p:spPr>
          <a:xfrm>
            <a:off x="-2206100" y="236082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ru-RU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Цель работы: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ITMO_logo3.png" id="59" name="Google Shape;59;g71e6132604_0_16"/>
          <p:cNvPicPr preferRelativeResize="0"/>
          <p:nvPr/>
        </p:nvPicPr>
        <p:blipFill rotWithShape="1">
          <a:blip r:embed="rId3">
            <a:alphaModFix/>
          </a:blip>
          <a:srcRect b="0" l="0" r="3715" t="0"/>
          <a:stretch/>
        </p:blipFill>
        <p:spPr>
          <a:xfrm>
            <a:off x="0" y="3147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71e6132604_0_16"/>
          <p:cNvSpPr/>
          <p:nvPr/>
        </p:nvSpPr>
        <p:spPr>
          <a:xfrm>
            <a:off x="-9275" y="-9275"/>
            <a:ext cx="9153300" cy="8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MO_logo3.png" id="61" name="Google Shape;61;g71e6132604_0_16"/>
          <p:cNvPicPr preferRelativeResize="0"/>
          <p:nvPr/>
        </p:nvPicPr>
        <p:blipFill rotWithShape="1">
          <a:blip r:embed="rId3">
            <a:alphaModFix/>
          </a:blip>
          <a:srcRect b="0" l="0" r="3715" t="0"/>
          <a:stretch/>
        </p:blipFill>
        <p:spPr>
          <a:xfrm>
            <a:off x="0" y="-45065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71e6132604_0_16"/>
          <p:cNvSpPr txBox="1"/>
          <p:nvPr/>
        </p:nvSpPr>
        <p:spPr>
          <a:xfrm>
            <a:off x="5996125" y="6107325"/>
            <a:ext cx="3147600" cy="7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TMO_logo3.png" id="63" name="Google Shape;63;g71e6132604_0_16"/>
          <p:cNvPicPr preferRelativeResize="0"/>
          <p:nvPr/>
        </p:nvPicPr>
        <p:blipFill rotWithShape="1">
          <a:blip r:embed="rId3">
            <a:alphaModFix/>
          </a:blip>
          <a:srcRect b="27991" l="32861" r="9169" t="27583"/>
          <a:stretch/>
        </p:blipFill>
        <p:spPr>
          <a:xfrm>
            <a:off x="6642400" y="6281475"/>
            <a:ext cx="2003400" cy="4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71e6132604_0_16"/>
          <p:cNvSpPr txBox="1"/>
          <p:nvPr>
            <p:ph type="title"/>
          </p:nvPr>
        </p:nvSpPr>
        <p:spPr>
          <a:xfrm>
            <a:off x="-9275" y="326652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Целью лабораторной работы является получение практических навыков по построению DFD-моделей, определению необходимых процессов и сущностей процессов.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19651daac_0_2"/>
          <p:cNvSpPr txBox="1"/>
          <p:nvPr>
            <p:ph type="title"/>
          </p:nvPr>
        </p:nvSpPr>
        <p:spPr>
          <a:xfrm>
            <a:off x="183750" y="141312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ru-RU" sz="4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Автосалон Fronton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descr="ITMO_logo3.png" id="70" name="Google Shape;70;ga19651daac_0_2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3147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a19651daac_0_2"/>
          <p:cNvSpPr/>
          <p:nvPr/>
        </p:nvSpPr>
        <p:spPr>
          <a:xfrm>
            <a:off x="-9275" y="-9275"/>
            <a:ext cx="9153300" cy="8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MO_logo3.png" id="72" name="Google Shape;72;ga19651daac_0_2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-45065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a19651daac_0_2"/>
          <p:cNvSpPr txBox="1"/>
          <p:nvPr/>
        </p:nvSpPr>
        <p:spPr>
          <a:xfrm>
            <a:off x="5996125" y="6107325"/>
            <a:ext cx="3147600" cy="7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TMO_logo3.png" id="74" name="Google Shape;74;ga19651daac_0_2"/>
          <p:cNvPicPr preferRelativeResize="0"/>
          <p:nvPr/>
        </p:nvPicPr>
        <p:blipFill rotWithShape="1">
          <a:blip r:embed="rId3">
            <a:alphaModFix/>
          </a:blip>
          <a:srcRect b="27992" l="32861" r="9170" t="27583"/>
          <a:stretch/>
        </p:blipFill>
        <p:spPr>
          <a:xfrm>
            <a:off x="6642400" y="6281475"/>
            <a:ext cx="2003400" cy="4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a19651daac_0_2"/>
          <p:cNvSpPr txBox="1"/>
          <p:nvPr>
            <p:ph type="title"/>
          </p:nvPr>
        </p:nvSpPr>
        <p:spPr>
          <a:xfrm>
            <a:off x="-9275" y="326652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Автосалон “Fronton” занимается продажей импортных автомобилей на заказ.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Персонал: главный менеджер, продавец, глава компании.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19651daac_0_12"/>
          <p:cNvSpPr txBox="1"/>
          <p:nvPr>
            <p:ph type="title"/>
          </p:nvPr>
        </p:nvSpPr>
        <p:spPr>
          <a:xfrm>
            <a:off x="-2498250" y="196177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ru-RU" sz="4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Сущности: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descr="ITMO_logo3.png" id="81" name="Google Shape;81;ga19651daac_0_12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3147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a19651daac_0_12"/>
          <p:cNvSpPr/>
          <p:nvPr/>
        </p:nvSpPr>
        <p:spPr>
          <a:xfrm>
            <a:off x="-9275" y="-9275"/>
            <a:ext cx="9153300" cy="8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MO_logo3.png" id="83" name="Google Shape;83;ga19651daac_0_12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-45065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a19651daac_0_12"/>
          <p:cNvSpPr txBox="1"/>
          <p:nvPr/>
        </p:nvSpPr>
        <p:spPr>
          <a:xfrm>
            <a:off x="5996125" y="6107325"/>
            <a:ext cx="3147600" cy="7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TMO_logo3.png" id="85" name="Google Shape;85;ga19651daac_0_12"/>
          <p:cNvPicPr preferRelativeResize="0"/>
          <p:nvPr/>
        </p:nvPicPr>
        <p:blipFill rotWithShape="1">
          <a:blip r:embed="rId3">
            <a:alphaModFix/>
          </a:blip>
          <a:srcRect b="27992" l="32861" r="9170" t="27583"/>
          <a:stretch/>
        </p:blipFill>
        <p:spPr>
          <a:xfrm>
            <a:off x="6642400" y="6281475"/>
            <a:ext cx="2003400" cy="4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a19651daac_0_12"/>
          <p:cNvSpPr txBox="1"/>
          <p:nvPr>
            <p:ph type="title"/>
          </p:nvPr>
        </p:nvSpPr>
        <p:spPr>
          <a:xfrm>
            <a:off x="-9275" y="3266525"/>
            <a:ext cx="8776500" cy="20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lang="ru-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Клиент:</a:t>
            </a: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выбирает автомобиль и покупает тот, который ему больше всего понравился.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lang="ru-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Продавец:</a:t>
            </a:r>
            <a:r>
              <a:rPr b="0" lang="ru-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сообщает необходимую актуальную информацию клиенту об автомобилях и заключает сделку.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lang="ru-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Компания-поставщик:</a:t>
            </a: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предоставляет информацию о поступлении новых автомобилей, а также по запросу клиента.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lang="ru-RU" sz="16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Главный менеджер:</a:t>
            </a:r>
            <a:r>
              <a:rPr b="0"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знает сколько стоят автомобили, накладные расходы, также несет ответственность за продавцов.</a:t>
            </a:r>
            <a:endParaRPr b="0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MO_logo3.png" id="91" name="Google Shape;91;ga19651daac_0_22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3147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a19651daac_0_22"/>
          <p:cNvSpPr/>
          <p:nvPr/>
        </p:nvSpPr>
        <p:spPr>
          <a:xfrm>
            <a:off x="-9275" y="-9275"/>
            <a:ext cx="9153300" cy="8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MO_logo3.png" id="93" name="Google Shape;93;ga19651daac_0_22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-45065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a19651daac_0_22"/>
          <p:cNvSpPr txBox="1"/>
          <p:nvPr/>
        </p:nvSpPr>
        <p:spPr>
          <a:xfrm>
            <a:off x="5996125" y="6107325"/>
            <a:ext cx="3147600" cy="7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TMO_logo3.png" id="95" name="Google Shape;95;ga19651daac_0_22"/>
          <p:cNvPicPr preferRelativeResize="0"/>
          <p:nvPr/>
        </p:nvPicPr>
        <p:blipFill rotWithShape="1">
          <a:blip r:embed="rId3">
            <a:alphaModFix/>
          </a:blip>
          <a:srcRect b="27992" l="32861" r="9170" t="27583"/>
          <a:stretch/>
        </p:blipFill>
        <p:spPr>
          <a:xfrm>
            <a:off x="6642400" y="6281475"/>
            <a:ext cx="2003400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a19651daac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75" y="1772120"/>
            <a:ext cx="8839200" cy="408577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a19651daac_0_22"/>
          <p:cNvSpPr txBox="1"/>
          <p:nvPr>
            <p:ph type="title"/>
          </p:nvPr>
        </p:nvSpPr>
        <p:spPr>
          <a:xfrm>
            <a:off x="-959250" y="90872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ru-RU" sz="4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Основной процесс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TMO_logo3.png" id="102" name="Google Shape;102;ga19651daac_0_34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3147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a19651daac_0_34"/>
          <p:cNvSpPr/>
          <p:nvPr/>
        </p:nvSpPr>
        <p:spPr>
          <a:xfrm>
            <a:off x="-9275" y="-9275"/>
            <a:ext cx="9153300" cy="8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MO_logo3.png" id="104" name="Google Shape;104;ga19651daac_0_34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-45065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a19651daac_0_34"/>
          <p:cNvSpPr txBox="1"/>
          <p:nvPr/>
        </p:nvSpPr>
        <p:spPr>
          <a:xfrm>
            <a:off x="5996125" y="6107325"/>
            <a:ext cx="3147600" cy="7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TMO_logo3.png" id="106" name="Google Shape;106;ga19651daac_0_34"/>
          <p:cNvPicPr preferRelativeResize="0"/>
          <p:nvPr/>
        </p:nvPicPr>
        <p:blipFill rotWithShape="1">
          <a:blip r:embed="rId3">
            <a:alphaModFix/>
          </a:blip>
          <a:srcRect b="27992" l="32861" r="9170" t="27583"/>
          <a:stretch/>
        </p:blipFill>
        <p:spPr>
          <a:xfrm>
            <a:off x="6642400" y="6281475"/>
            <a:ext cx="2003400" cy="4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19651daac_0_34"/>
          <p:cNvSpPr txBox="1"/>
          <p:nvPr>
            <p:ph type="title"/>
          </p:nvPr>
        </p:nvSpPr>
        <p:spPr>
          <a:xfrm>
            <a:off x="0" y="90872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ru-RU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Детализированный процесс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8" name="Google Shape;108;ga19651daac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400" y="2053900"/>
            <a:ext cx="7229858" cy="398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19651daac_0_44"/>
          <p:cNvSpPr txBox="1"/>
          <p:nvPr>
            <p:ph type="title"/>
          </p:nvPr>
        </p:nvSpPr>
        <p:spPr>
          <a:xfrm>
            <a:off x="-2498250" y="1961775"/>
            <a:ext cx="8776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ru-RU" sz="4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Вывод</a:t>
            </a:r>
            <a:r>
              <a:rPr lang="ru-RU" sz="4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descr="ITMO_logo3.png" id="114" name="Google Shape;114;ga19651daac_0_44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3147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19651daac_0_44"/>
          <p:cNvSpPr/>
          <p:nvPr/>
        </p:nvSpPr>
        <p:spPr>
          <a:xfrm>
            <a:off x="-9275" y="-9275"/>
            <a:ext cx="9153300" cy="83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TMO_logo3.png" id="116" name="Google Shape;116;ga19651daac_0_44"/>
          <p:cNvPicPr preferRelativeResize="0"/>
          <p:nvPr/>
        </p:nvPicPr>
        <p:blipFill rotWithShape="1">
          <a:blip r:embed="rId3">
            <a:alphaModFix/>
          </a:blip>
          <a:srcRect b="0" l="0" r="3716" t="0"/>
          <a:stretch/>
        </p:blipFill>
        <p:spPr>
          <a:xfrm>
            <a:off x="0" y="-45065"/>
            <a:ext cx="3327775" cy="90557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a19651daac_0_44"/>
          <p:cNvSpPr txBox="1"/>
          <p:nvPr/>
        </p:nvSpPr>
        <p:spPr>
          <a:xfrm>
            <a:off x="5996125" y="6107325"/>
            <a:ext cx="3147600" cy="75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TMO_logo3.png" id="118" name="Google Shape;118;ga19651daac_0_44"/>
          <p:cNvPicPr preferRelativeResize="0"/>
          <p:nvPr/>
        </p:nvPicPr>
        <p:blipFill rotWithShape="1">
          <a:blip r:embed="rId3">
            <a:alphaModFix/>
          </a:blip>
          <a:srcRect b="27992" l="32861" r="9170" t="27583"/>
          <a:stretch/>
        </p:blipFill>
        <p:spPr>
          <a:xfrm>
            <a:off x="6642400" y="6281475"/>
            <a:ext cx="2003400" cy="4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a19651daac_0_44"/>
          <p:cNvSpPr txBox="1"/>
          <p:nvPr>
            <p:ph type="title"/>
          </p:nvPr>
        </p:nvSpPr>
        <p:spPr>
          <a:xfrm>
            <a:off x="-9275" y="3266525"/>
            <a:ext cx="8776500" cy="20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AutoNum type="arabicPeriod"/>
            </a:pPr>
            <a:r>
              <a:rPr lang="ru-RU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 ходе выполнения работы были получены практические навыки и умения на уровне анализа систем с использованием DFD-моделей. Также были получены навыки определения процессов сущностей, принимающих участие в составлении DFD-модели.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457200" y="2680371"/>
            <a:ext cx="82296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Спасибо за внимание!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371600" y="6132447"/>
            <a:ext cx="640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Санкт-Петербург, 2020</a:t>
            </a:r>
            <a:endParaRPr b="0" i="0" sz="12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