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92" y="6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FE2334-0840-436F-AA5E-98D72711E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5DC687-493E-495A-B3EA-40C0C0F3F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19BF91-93F1-455F-946B-DF54D6F4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75D77-A76B-4C95-BE3A-79B997764512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83C1F9-79CF-432F-8008-8A0BB3BD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A4DA5D-4355-4B07-8B03-FDF33EF6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2F38-4E44-48AA-8A23-E6E6D4B06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83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F43DB-AD4E-4F87-8F60-F3903F55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FCE58D-76C1-4F1A-9A07-5984F2992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032D12-6F69-467C-AB6E-567981D9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75D77-A76B-4C95-BE3A-79B997764512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FCD826-4E2A-4501-83C2-6E5AAA8B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1B7F58-62C5-4EF2-BC6F-6FD3CA77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2F38-4E44-48AA-8A23-E6E6D4B06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40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E0B4E17-ECFD-4589-8CBD-33BB17C7F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05BC7A-58D4-4601-B020-0A43851CE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7FF4D4-21FF-4C1F-9BA9-E9E32FD91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75D77-A76B-4C95-BE3A-79B997764512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68375E-32D2-497B-B678-1A049A14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EA87A9-8F55-461D-AC76-B2A86130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2F38-4E44-48AA-8A23-E6E6D4B06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2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92B0AA-8D95-4D67-A5A1-51B0DA4C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FFE059-C906-45E8-93D1-4FD04817F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100EBC-D9CF-4E8C-9F83-F0CF88F6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75D77-A76B-4C95-BE3A-79B997764512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914F0C-157F-40E1-8370-1CE515291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5EC2FF-F3DE-4C19-844A-C95EEFA6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2F38-4E44-48AA-8A23-E6E6D4B06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10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3A187B-609A-443B-A79D-4DBA64190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F249E5-A998-4C9A-B11F-972985214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B589C9-7E38-460B-A027-A824572F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75D77-A76B-4C95-BE3A-79B997764512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A50285-B985-44D6-A792-DEE167E0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F120C5-4D39-47A5-AA97-6831D0DD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2F38-4E44-48AA-8A23-E6E6D4B06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37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4BD23F-8817-43F8-A3D5-69F31130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44214F-41C7-4E5E-95AD-6EA322C07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C92061-2E5E-4811-B72C-BD8CBEEC6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67BA05-B9C5-4CD0-95B3-973ED059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75D77-A76B-4C95-BE3A-79B997764512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0C4279-2259-4E5E-8F2F-91F5E1267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4AEFFB-D76B-45D3-8D47-F02038FA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2F38-4E44-48AA-8A23-E6E6D4B06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46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20F01-4800-4E2E-85BB-FEF3FFC41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B13F78-4FDD-4F33-B067-11961DA37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2C51B7-5443-4A25-A91C-B1AC93C74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24F12AB-95A8-4A0B-BA96-14A0B3B873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6D18FA-23F9-4933-9643-C35FD0930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90F5383-D09D-470C-A0DF-93CE648B8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75D77-A76B-4C95-BE3A-79B997764512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79F1B9D-B2BE-4635-86D0-7FB7425C8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5FE6894-60BF-4DA5-A0C7-E07CAED9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2F38-4E44-48AA-8A23-E6E6D4B06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47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4EF06-95BC-4485-8847-4A685CE9F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E47801-0005-4F49-A884-3D4D1BED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75D77-A76B-4C95-BE3A-79B997764512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24ADF29-2B19-4C6B-9761-423117C7B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87CC4F-2D72-4506-9985-6E7391AB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2F38-4E44-48AA-8A23-E6E6D4B06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37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E557A9-847A-4877-A796-03541CB9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75D77-A76B-4C95-BE3A-79B997764512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96B3AFE-DFCA-41B7-B4F8-76BA1160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EC95D4-299E-4FC4-8BF6-639AA81E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2F38-4E44-48AA-8A23-E6E6D4B06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08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2A94A0-6AF0-473E-A4AF-233784FFA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A3897C-EB0B-4F31-BFCB-845DB2549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A303BF-494C-41A7-87AF-975444520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7E53CE-7C8B-46A2-B70C-A1DA75DA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75D77-A76B-4C95-BE3A-79B997764512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6D6288-B973-406A-9992-56A2500D4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F0494D-D8DE-43D7-9A16-A62A9C27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2F38-4E44-48AA-8A23-E6E6D4B06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11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C6190-37D7-4965-A8FE-39C8B6A90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5180D09-63AD-4F98-91A8-AF842FA9F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6CC955-9E9A-4CDD-8B30-81FB0BA4D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25A18D-1521-4002-B7FD-ABFE41FA2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75D77-A76B-4C95-BE3A-79B997764512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B2C79D-7D24-4167-AF28-995E440AF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DAEB42-CD3B-4CB2-81DE-1EBA5DA6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2F38-4E44-48AA-8A23-E6E6D4B06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24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6E10AB-0163-4D02-A51A-F11277C27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AC5F6E-E6F5-4DEE-A10C-01A410350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06C431-AE38-4513-AB43-ABF7EDADC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75D77-A76B-4C95-BE3A-79B997764512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D1BDD7-FDF3-45F6-A056-4D6C73A99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2EDAB6-B68E-47EE-8AAD-A8653B778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C2F38-4E44-48AA-8A23-E6E6D4B06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37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BA6B22-2148-4AB5-89DE-EDFB5D88A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ru-RU" sz="7200"/>
              <a:t>Лабораторная работа №1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8A8848-6EF6-4C4D-8213-35F3E0AF6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425" y="4512295"/>
            <a:ext cx="9970389" cy="1817518"/>
          </a:xfrm>
        </p:spPr>
        <p:txBody>
          <a:bodyPr anchor="ctr">
            <a:normAutofit/>
          </a:bodyPr>
          <a:lstStyle/>
          <a:p>
            <a:pPr algn="r"/>
            <a:r>
              <a:rPr lang="ru-RU" sz="2800" dirty="0"/>
              <a:t>Выполнила:</a:t>
            </a:r>
          </a:p>
          <a:p>
            <a:pPr algn="r"/>
            <a:r>
              <a:rPr lang="ru-RU" sz="2800" dirty="0"/>
              <a:t>Синицкая М. В.</a:t>
            </a:r>
          </a:p>
          <a:p>
            <a:pPr algn="r"/>
            <a:r>
              <a:rPr lang="en-US" sz="2800" dirty="0"/>
              <a:t>Y2334</a:t>
            </a:r>
            <a:endParaRPr lang="ru-RU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22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371C6E-DFF9-4B43-8E5D-DF384330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ru-RU" sz="4000"/>
              <a:t>Тема и цель работы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063646-178E-442D-9674-83D70EA3D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/>
              <a:t>Тема:</a:t>
            </a:r>
            <a:r>
              <a:rPr lang="ru-RU" sz="2200" dirty="0"/>
              <a:t> Анализ поведения системы с использованием контекстных диаграмм (DFD)</a:t>
            </a:r>
          </a:p>
          <a:p>
            <a:pPr marL="0" indent="0">
              <a:buNone/>
            </a:pPr>
            <a:r>
              <a:rPr lang="ru-RU" sz="2200" b="1" dirty="0"/>
              <a:t>Цель:</a:t>
            </a:r>
            <a:r>
              <a:rPr lang="ru-RU" sz="2200" dirty="0"/>
              <a:t> овладеть практическими навыками и умениями исследования предметной области на уровне анализа поведения системы с использованием DFD-диаграмм (DFD).</a:t>
            </a:r>
          </a:p>
        </p:txBody>
      </p:sp>
    </p:spTree>
    <p:extLst>
      <p:ext uri="{BB962C8B-B14F-4D97-AF65-F5344CB8AC3E}">
        <p14:creationId xmlns:p14="http://schemas.microsoft.com/office/powerpoint/2010/main" val="427306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B3CB7-0065-4689-AA9C-B65F5BD9A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ru-RU" sz="4000"/>
              <a:t>1. Назначение ИС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D5A0E3-5B31-4DA6-B52B-CE5F546E5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ru-RU" sz="2200"/>
              <a:t>Систематизация процесса управления магазином</a:t>
            </a:r>
          </a:p>
          <a:p>
            <a:r>
              <a:rPr lang="ru-RU" sz="2200"/>
              <a:t>Сбор и обработка данных о доходах, расходах и эффективности предприятия</a:t>
            </a:r>
          </a:p>
          <a:p>
            <a:r>
              <a:rPr lang="ru-RU" sz="2200"/>
              <a:t>Автоматизация рабочих процессов</a:t>
            </a:r>
          </a:p>
          <a:p>
            <a:r>
              <a:rPr lang="ru-RU" sz="2200"/>
              <a:t>Коммуникация различных отделов</a:t>
            </a:r>
          </a:p>
        </p:txBody>
      </p:sp>
    </p:spTree>
    <p:extLst>
      <p:ext uri="{BB962C8B-B14F-4D97-AF65-F5344CB8AC3E}">
        <p14:creationId xmlns:p14="http://schemas.microsoft.com/office/powerpoint/2010/main" val="421671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567F6-5E7A-4559-839C-F67111791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ru-RU" sz="4000"/>
              <a:t>2. Основной процесс и внешние сущности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CC718F-9AB5-49C6-8B9A-E6830F434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585" y="2560320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/>
              <a:t>Основной процесс - розничная торговля одеждой:</a:t>
            </a:r>
          </a:p>
          <a:p>
            <a:r>
              <a:rPr lang="ru-RU" sz="2200" dirty="0"/>
              <a:t>Поступление товара в розницу</a:t>
            </a:r>
          </a:p>
          <a:p>
            <a:r>
              <a:rPr lang="ru-RU" sz="2200" dirty="0"/>
              <a:t>Продажа товаров</a:t>
            </a:r>
          </a:p>
          <a:p>
            <a:r>
              <a:rPr lang="ru-RU" sz="2200" dirty="0"/>
              <a:t>Анализ доходов и планирование закупок</a:t>
            </a:r>
          </a:p>
          <a:p>
            <a:r>
              <a:rPr lang="ru-RU" sz="2200" dirty="0"/>
              <a:t>Количественно-суммовой мониторинг</a:t>
            </a:r>
          </a:p>
        </p:txBody>
      </p:sp>
    </p:spTree>
    <p:extLst>
      <p:ext uri="{BB962C8B-B14F-4D97-AF65-F5344CB8AC3E}">
        <p14:creationId xmlns:p14="http://schemas.microsoft.com/office/powerpoint/2010/main" val="268244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0C139-8CF9-4982-A9FF-17D22E5D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ru-RU" sz="4000"/>
              <a:t>2. Основной процесс и внешние сущности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52C65D-7342-428C-9E03-6C65903AB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/>
              <a:t>Основные сущности:</a:t>
            </a:r>
          </a:p>
          <a:p>
            <a:r>
              <a:rPr lang="ru-RU" sz="2200" dirty="0"/>
              <a:t>Поставщик</a:t>
            </a:r>
          </a:p>
          <a:p>
            <a:r>
              <a:rPr lang="ru-RU" sz="2200" dirty="0"/>
              <a:t>Сотрудник по работе с клиентами</a:t>
            </a:r>
          </a:p>
          <a:p>
            <a:r>
              <a:rPr lang="ru-RU" sz="2200" dirty="0"/>
              <a:t>Специалист по реализации</a:t>
            </a:r>
          </a:p>
          <a:p>
            <a:r>
              <a:rPr lang="ru-RU" sz="2200" dirty="0"/>
              <a:t>Бухгалтер</a:t>
            </a:r>
          </a:p>
          <a:p>
            <a:r>
              <a:rPr lang="ru-RU" sz="2200" dirty="0"/>
              <a:t>Клиент</a:t>
            </a:r>
          </a:p>
        </p:txBody>
      </p:sp>
    </p:spTree>
    <p:extLst>
      <p:ext uri="{BB962C8B-B14F-4D97-AF65-F5344CB8AC3E}">
        <p14:creationId xmlns:p14="http://schemas.microsoft.com/office/powerpoint/2010/main" val="962576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859ECC-735D-4B54-B81E-9D1C2825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Потоки для внешних сущностей по отношению к основному событи</a:t>
            </a:r>
            <a:r>
              <a:rPr lang="ru-RU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ю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Rectangle: Rounded Corners 2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Таблица 4">
            <a:extLst>
              <a:ext uri="{FF2B5EF4-FFF2-40B4-BE49-F238E27FC236}">
                <a16:creationId xmlns:a16="http://schemas.microsoft.com/office/drawing/2014/main" id="{ADBCE0B1-424C-45E8-A1AD-E171BE07C9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633746"/>
              </p:ext>
            </p:extLst>
          </p:nvPr>
        </p:nvGraphicFramePr>
        <p:xfrm>
          <a:off x="385572" y="2198086"/>
          <a:ext cx="11420860" cy="397931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052127">
                  <a:extLst>
                    <a:ext uri="{9D8B030D-6E8A-4147-A177-3AD203B41FA5}">
                      <a16:colId xmlns:a16="http://schemas.microsoft.com/office/drawing/2014/main" val="2014649853"/>
                    </a:ext>
                  </a:extLst>
                </a:gridCol>
                <a:gridCol w="1942703">
                  <a:extLst>
                    <a:ext uri="{9D8B030D-6E8A-4147-A177-3AD203B41FA5}">
                      <a16:colId xmlns:a16="http://schemas.microsoft.com/office/drawing/2014/main" val="2676308143"/>
                    </a:ext>
                  </a:extLst>
                </a:gridCol>
                <a:gridCol w="1998448">
                  <a:extLst>
                    <a:ext uri="{9D8B030D-6E8A-4147-A177-3AD203B41FA5}">
                      <a16:colId xmlns:a16="http://schemas.microsoft.com/office/drawing/2014/main" val="1356749191"/>
                    </a:ext>
                  </a:extLst>
                </a:gridCol>
                <a:gridCol w="2359749">
                  <a:extLst>
                    <a:ext uri="{9D8B030D-6E8A-4147-A177-3AD203B41FA5}">
                      <a16:colId xmlns:a16="http://schemas.microsoft.com/office/drawing/2014/main" val="2297516684"/>
                    </a:ext>
                  </a:extLst>
                </a:gridCol>
                <a:gridCol w="1829152">
                  <a:extLst>
                    <a:ext uri="{9D8B030D-6E8A-4147-A177-3AD203B41FA5}">
                      <a16:colId xmlns:a16="http://schemas.microsoft.com/office/drawing/2014/main" val="1352006386"/>
                    </a:ext>
                  </a:extLst>
                </a:gridCol>
                <a:gridCol w="1238681">
                  <a:extLst>
                    <a:ext uri="{9D8B030D-6E8A-4147-A177-3AD203B41FA5}">
                      <a16:colId xmlns:a16="http://schemas.microsoft.com/office/drawing/2014/main" val="269189172"/>
                    </a:ext>
                  </a:extLst>
                </a:gridCol>
              </a:tblGrid>
              <a:tr h="605590">
                <a:tc>
                  <a:txBody>
                    <a:bodyPr/>
                    <a:lstStyle/>
                    <a:p>
                      <a:endParaRPr lang="ru-RU" sz="1600"/>
                    </a:p>
                  </a:txBody>
                  <a:tcPr marL="82341" marR="82341" marT="41171" marB="41171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Поставщик</a:t>
                      </a:r>
                    </a:p>
                  </a:txBody>
                  <a:tcPr marL="82341" marR="82341" marT="41171" marB="41171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Бухгалтер</a:t>
                      </a:r>
                    </a:p>
                  </a:txBody>
                  <a:tcPr marL="82341" marR="82341" marT="41171" marB="41171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Сотрудник по работе с клиентами</a:t>
                      </a:r>
                    </a:p>
                  </a:txBody>
                  <a:tcPr marL="82341" marR="82341" marT="41171" marB="41171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Специалист по реализации</a:t>
                      </a:r>
                    </a:p>
                  </a:txBody>
                  <a:tcPr marL="82341" marR="82341" marT="41171" marB="41171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Клиент</a:t>
                      </a:r>
                    </a:p>
                  </a:txBody>
                  <a:tcPr marL="82341" marR="82341" marT="41171" marB="41171"/>
                </a:tc>
                <a:extLst>
                  <a:ext uri="{0D108BD9-81ED-4DB2-BD59-A6C34878D82A}">
                    <a16:rowId xmlns:a16="http://schemas.microsoft.com/office/drawing/2014/main" val="157770106"/>
                  </a:ext>
                </a:extLst>
              </a:tr>
              <a:tr h="605590">
                <a:tc>
                  <a:txBody>
                    <a:bodyPr/>
                    <a:lstStyle/>
                    <a:p>
                      <a:r>
                        <a:rPr lang="ru-RU" sz="1600" b="1"/>
                        <a:t>Поступление товара в розницу</a:t>
                      </a:r>
                    </a:p>
                  </a:txBody>
                  <a:tcPr marL="82341" marR="82341" marT="41171" marB="41171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Поставка одежды</a:t>
                      </a:r>
                    </a:p>
                  </a:txBody>
                  <a:tcPr marL="82341" marR="82341" marT="41171" marB="41171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Учет товаров в ценах реализации</a:t>
                      </a:r>
                    </a:p>
                  </a:txBody>
                  <a:tcPr marL="82341" marR="82341" marT="41171" marB="41171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-</a:t>
                      </a:r>
                    </a:p>
                  </a:txBody>
                  <a:tcPr marL="82341" marR="82341" marT="41171" marB="41171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-</a:t>
                      </a:r>
                    </a:p>
                  </a:txBody>
                  <a:tcPr marL="82341" marR="82341" marT="41171" marB="41171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-</a:t>
                      </a:r>
                    </a:p>
                  </a:txBody>
                  <a:tcPr marL="82341" marR="82341" marT="41171" marB="41171"/>
                </a:tc>
                <a:extLst>
                  <a:ext uri="{0D108BD9-81ED-4DB2-BD59-A6C34878D82A}">
                    <a16:rowId xmlns:a16="http://schemas.microsoft.com/office/drawing/2014/main" val="2694607577"/>
                  </a:ext>
                </a:extLst>
              </a:tr>
              <a:tr h="1081270">
                <a:tc>
                  <a:txBody>
                    <a:bodyPr/>
                    <a:lstStyle/>
                    <a:p>
                      <a:r>
                        <a:rPr lang="ru-RU" sz="1600" b="1"/>
                        <a:t>Продажа товаров</a:t>
                      </a:r>
                    </a:p>
                  </a:txBody>
                  <a:tcPr marL="82341" marR="82341" marT="41171" marB="41171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-</a:t>
                      </a:r>
                    </a:p>
                  </a:txBody>
                  <a:tcPr marL="82341" marR="82341" marT="41171" marB="41171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Учет товаров и взаимодействий с ними; учет переоценки</a:t>
                      </a:r>
                    </a:p>
                  </a:txBody>
                  <a:tcPr marL="82341" marR="82341" marT="41171" marB="4117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/>
                        <a:t>Взаимодействие с клиентом; мониторинг сделок</a:t>
                      </a:r>
                    </a:p>
                  </a:txBody>
                  <a:tcPr marL="82341" marR="82341" marT="41171" marB="41171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-</a:t>
                      </a:r>
                    </a:p>
                  </a:txBody>
                  <a:tcPr marL="82341" marR="82341" marT="41171" marB="41171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Запрос на товары; возврат товара</a:t>
                      </a:r>
                    </a:p>
                  </a:txBody>
                  <a:tcPr marL="82341" marR="82341" marT="41171" marB="41171"/>
                </a:tc>
                <a:extLst>
                  <a:ext uri="{0D108BD9-81ED-4DB2-BD59-A6C34878D82A}">
                    <a16:rowId xmlns:a16="http://schemas.microsoft.com/office/drawing/2014/main" val="186803237"/>
                  </a:ext>
                </a:extLst>
              </a:tr>
              <a:tr h="843430">
                <a:tc>
                  <a:txBody>
                    <a:bodyPr/>
                    <a:lstStyle/>
                    <a:p>
                      <a:r>
                        <a:rPr lang="ru-RU" sz="1600" b="1"/>
                        <a:t>Анализ доходов и планирование закупок</a:t>
                      </a:r>
                    </a:p>
                  </a:txBody>
                  <a:tcPr marL="82341" marR="82341" marT="41171" marB="41171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-</a:t>
                      </a:r>
                    </a:p>
                  </a:txBody>
                  <a:tcPr marL="82341" marR="82341" marT="41171" marB="41171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-</a:t>
                      </a:r>
                    </a:p>
                  </a:txBody>
                  <a:tcPr marL="82341" marR="82341" marT="41171" marB="41171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-</a:t>
                      </a:r>
                    </a:p>
                  </a:txBody>
                  <a:tcPr marL="82341" marR="82341" marT="41171" marB="41171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Анализ продаж; </a:t>
                      </a:r>
                    </a:p>
                  </a:txBody>
                  <a:tcPr marL="82341" marR="82341" marT="41171" marB="41171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-</a:t>
                      </a:r>
                    </a:p>
                  </a:txBody>
                  <a:tcPr marL="82341" marR="82341" marT="41171" marB="41171"/>
                </a:tc>
                <a:extLst>
                  <a:ext uri="{0D108BD9-81ED-4DB2-BD59-A6C34878D82A}">
                    <a16:rowId xmlns:a16="http://schemas.microsoft.com/office/drawing/2014/main" val="2409720434"/>
                  </a:ext>
                </a:extLst>
              </a:tr>
              <a:tr h="843430">
                <a:tc>
                  <a:txBody>
                    <a:bodyPr/>
                    <a:lstStyle/>
                    <a:p>
                      <a:r>
                        <a:rPr lang="ru-RU" sz="1600" b="1"/>
                        <a:t>Количественно-суммовой мониторинг</a:t>
                      </a:r>
                    </a:p>
                  </a:txBody>
                  <a:tcPr marL="82341" marR="82341" marT="41171" marB="41171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-</a:t>
                      </a:r>
                    </a:p>
                  </a:txBody>
                  <a:tcPr marL="82341" marR="82341" marT="41171" marB="41171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Учет выручки</a:t>
                      </a:r>
                    </a:p>
                  </a:txBody>
                  <a:tcPr marL="82341" marR="82341" marT="41171" marB="41171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-</a:t>
                      </a:r>
                    </a:p>
                  </a:txBody>
                  <a:tcPr marL="82341" marR="82341" marT="41171" marB="41171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-</a:t>
                      </a:r>
                    </a:p>
                  </a:txBody>
                  <a:tcPr marL="82341" marR="82341" marT="41171" marB="41171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-</a:t>
                      </a:r>
                    </a:p>
                  </a:txBody>
                  <a:tcPr marL="82341" marR="82341" marT="41171" marB="41171"/>
                </a:tc>
                <a:extLst>
                  <a:ext uri="{0D108BD9-81ED-4DB2-BD59-A6C34878D82A}">
                    <a16:rowId xmlns:a16="http://schemas.microsoft.com/office/drawing/2014/main" val="1412350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212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161DBD-F9E8-40F0-A2A3-C55DF790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4. Контекстная диаграмма нулевого уровня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D1FD99F-FDD2-472F-91C1-A7CA62607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205" r="1" b="16181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72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4A7F91-B59C-4E07-A18C-C90A5C3E8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5. Детализированная контекстная диаграмма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BFACC6F-DFB2-4027-B1F1-59A49B898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23170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62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ABAE9-314A-4BF7-BCF1-C8EFD70BE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ru-RU" sz="4000"/>
              <a:t>Вывод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101ABF-D361-4620-8369-5D73D40DE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/>
              <a:t>Вывод: </a:t>
            </a:r>
            <a:r>
              <a:rPr lang="ru-RU" sz="2200" dirty="0"/>
              <a:t>в ходе выполнения лабораторной работы были получены навыки исследования предметной области на уровне анализа поведения системы с использованием DFD-диаграмм.</a:t>
            </a:r>
          </a:p>
        </p:txBody>
      </p:sp>
    </p:spTree>
    <p:extLst>
      <p:ext uri="{BB962C8B-B14F-4D97-AF65-F5344CB8AC3E}">
        <p14:creationId xmlns:p14="http://schemas.microsoft.com/office/powerpoint/2010/main" val="14674736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238</Words>
  <Application>Microsoft Office PowerPoint</Application>
  <PresentationFormat>Широкоэкранный</PresentationFormat>
  <Paragraphs>59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Лабораторная работа №1</vt:lpstr>
      <vt:lpstr>Тема и цель работы</vt:lpstr>
      <vt:lpstr>1. Назначение ИС</vt:lpstr>
      <vt:lpstr>2. Основной процесс и внешние сущности</vt:lpstr>
      <vt:lpstr>2. Основной процесс и внешние сущности</vt:lpstr>
      <vt:lpstr>3. Потоки для внешних сущностей по отношению к основному событию</vt:lpstr>
      <vt:lpstr>4. Контекстная диаграмма нулевого уровня</vt:lpstr>
      <vt:lpstr>5. Детализированная контекстная диаграмма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Синицкая Мария</dc:creator>
  <cp:lastModifiedBy>Синицкая Мария</cp:lastModifiedBy>
  <cp:revision>1</cp:revision>
  <dcterms:created xsi:type="dcterms:W3CDTF">2020-10-17T11:31:57Z</dcterms:created>
  <dcterms:modified xsi:type="dcterms:W3CDTF">2020-10-17T11:36:04Z</dcterms:modified>
</cp:coreProperties>
</file>