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4" r:id="rId2"/>
  </p:sldMasterIdLst>
  <p:notesMasterIdLst>
    <p:notesMasterId r:id="rId12"/>
  </p:notesMasterIdLst>
  <p:sldIdLst>
    <p:sldId id="256" r:id="rId3"/>
    <p:sldId id="257" r:id="rId4"/>
    <p:sldId id="259" r:id="rId5"/>
    <p:sldId id="265" r:id="rId6"/>
    <p:sldId id="260" r:id="rId7"/>
    <p:sldId id="261" r:id="rId8"/>
    <p:sldId id="262" r:id="rId9"/>
    <p:sldId id="264" r:id="rId10"/>
    <p:sldId id="263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48">
          <p15:clr>
            <a:srgbClr val="000000"/>
          </p15:clr>
        </p15:guide>
        <p15:guide id="2" pos="2874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1206" y="210"/>
      </p:cViewPr>
      <p:guideLst>
        <p:guide orient="horz" pos="2148"/>
        <p:guide pos="28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010170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7aba16aca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77aba16aca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g77aba16aca_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7aba16aca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77aba16aca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g77aba16aca_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ed4b78d89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g7ed4b78d8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ed4b78d8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0" name="Google Shape;130;g7ed4b78d8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70922ca9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970922ca9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970922ca98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ed4b78d89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g7ed4b78d8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solidFill>
          <a:schemeClr val="dk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>
            <a:spLocks noGrp="1"/>
          </p:cNvSpPr>
          <p:nvPr>
            <p:ph type="subTitle" idx="1"/>
          </p:nvPr>
        </p:nvSpPr>
        <p:spPr>
          <a:xfrm>
            <a:off x="1371600" y="6132447"/>
            <a:ext cx="6400800" cy="304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2pPr>
            <a:lvl3pPr lvl="2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3pPr>
            <a:lvl4pPr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4pPr>
            <a:lvl5pPr lvl="4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10"/>
          <p:cNvSpPr txBox="1"/>
          <p:nvPr/>
        </p:nvSpPr>
        <p:spPr>
          <a:xfrm>
            <a:off x="5098416" y="653699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0"/>
          <p:cNvSpPr txBox="1"/>
          <p:nvPr/>
        </p:nvSpPr>
        <p:spPr>
          <a:xfrm>
            <a:off x="5910801" y="56965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10" descr="ITMO_logo1_RU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77188" y="1886465"/>
            <a:ext cx="4789624" cy="1987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body" idx="1"/>
          </p:nvPr>
        </p:nvSpPr>
        <p:spPr>
          <a:xfrm>
            <a:off x="457199" y="2346582"/>
            <a:ext cx="5018388" cy="392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7" name="Google Shape;87;p21"/>
          <p:cNvSpPr>
            <a:spLocks noGrp="1"/>
          </p:cNvSpPr>
          <p:nvPr>
            <p:ph type="pic" idx="2"/>
          </p:nvPr>
        </p:nvSpPr>
        <p:spPr>
          <a:xfrm>
            <a:off x="5659438" y="2360173"/>
            <a:ext cx="3036565" cy="389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ftr" idx="11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Custom Layout">
  <p:cSld name="5_Custom Layou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>
            <a:spLocks noGrp="1"/>
          </p:cNvSpPr>
          <p:nvPr>
            <p:ph type="ftr" idx="11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bg>
      <p:bgPr>
        <a:solidFill>
          <a:schemeClr val="dk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"/>
          <p:cNvSpPr txBox="1">
            <a:spLocks noGrp="1"/>
          </p:cNvSpPr>
          <p:nvPr>
            <p:ph type="subTitle" idx="1"/>
          </p:nvPr>
        </p:nvSpPr>
        <p:spPr>
          <a:xfrm>
            <a:off x="1371600" y="6132447"/>
            <a:ext cx="6400800" cy="304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2pPr>
            <a:lvl3pPr lvl="2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3pPr>
            <a:lvl4pPr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4pPr>
            <a:lvl5pPr lvl="4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1"/>
          <p:cNvSpPr txBox="1"/>
          <p:nvPr/>
        </p:nvSpPr>
        <p:spPr>
          <a:xfrm>
            <a:off x="5098416" y="653699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1"/>
          <p:cNvSpPr txBox="1"/>
          <p:nvPr/>
        </p:nvSpPr>
        <p:spPr>
          <a:xfrm>
            <a:off x="5910801" y="56965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1"/>
          <p:cNvSpPr txBox="1">
            <a:spLocks noGrp="1"/>
          </p:cNvSpPr>
          <p:nvPr>
            <p:ph type="title"/>
          </p:nvPr>
        </p:nvSpPr>
        <p:spPr>
          <a:xfrm>
            <a:off x="1371600" y="3901767"/>
            <a:ext cx="6400800" cy="94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2"/>
          </p:nvPr>
        </p:nvSpPr>
        <p:spPr>
          <a:xfrm>
            <a:off x="1371600" y="4849606"/>
            <a:ext cx="6400800" cy="617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4" name="Google Shape;24;p11" descr="ITMO_logo1_RU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27282" y="1277169"/>
            <a:ext cx="4089436" cy="1697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нал">
  <p:cSld name="Финал">
    <p:bg>
      <p:bgPr>
        <a:solidFill>
          <a:schemeClr val="dk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>
            <a:spLocks noGrp="1"/>
          </p:cNvSpPr>
          <p:nvPr>
            <p:ph type="title"/>
          </p:nvPr>
        </p:nvSpPr>
        <p:spPr>
          <a:xfrm>
            <a:off x="457200" y="2680371"/>
            <a:ext cx="8229600" cy="82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body" idx="1"/>
          </p:nvPr>
        </p:nvSpPr>
        <p:spPr>
          <a:xfrm>
            <a:off x="457200" y="3716939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  <a:defRPr>
                <a:solidFill>
                  <a:srgbClr val="FFFFFF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  <a:defRPr>
                <a:solidFill>
                  <a:srgbClr val="FFFFFF"/>
                </a:solidFill>
              </a:defRPr>
            </a:lvl2pPr>
            <a:lvl3pPr marL="1371600" lvl="2" indent="-2286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  <a:defRPr>
                <a:solidFill>
                  <a:srgbClr val="FFFFFF"/>
                </a:solidFill>
              </a:defRPr>
            </a:lvl3pPr>
            <a:lvl4pPr marL="1828800" lvl="3" indent="-2286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  <a:defRPr>
                <a:solidFill>
                  <a:srgbClr val="FFFFFF"/>
                </a:solidFill>
              </a:defRPr>
            </a:lvl4pPr>
            <a:lvl5pPr marL="2286000" lvl="4" indent="-2286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  <a:defRPr>
                <a:solidFill>
                  <a:srgbClr val="FFFFFF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8" name="Google Shape;28;p18" descr="ITMO_logo1_RU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86331" y="763789"/>
            <a:ext cx="2971338" cy="1233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>
            <a:spLocks noGrp="1"/>
          </p:cNvSpPr>
          <p:nvPr>
            <p:ph type="title"/>
          </p:nvPr>
        </p:nvSpPr>
        <p:spPr>
          <a:xfrm>
            <a:off x="764693" y="1329895"/>
            <a:ext cx="5965438" cy="1985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body" idx="1"/>
          </p:nvPr>
        </p:nvSpPr>
        <p:spPr>
          <a:xfrm>
            <a:off x="765696" y="3429000"/>
            <a:ext cx="5965825" cy="220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2" name="Google Shape;32;p12" descr="ITMO_logo2_RU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353"/>
            <a:ext cx="3601115" cy="785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title"/>
          </p:nvPr>
        </p:nvSpPr>
        <p:spPr>
          <a:xfrm>
            <a:off x="743140" y="1236509"/>
            <a:ext cx="2713244" cy="2192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  <a:defRPr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 txBox="1">
            <a:spLocks noGrp="1"/>
          </p:cNvSpPr>
          <p:nvPr>
            <p:ph type="body" idx="1"/>
          </p:nvPr>
        </p:nvSpPr>
        <p:spPr>
          <a:xfrm>
            <a:off x="457200" y="2328177"/>
            <a:ext cx="6273934" cy="3797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ftr" idx="11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45" name="Google Shape;45;p15" descr="слоган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49542" y="5076407"/>
            <a:ext cx="2412864" cy="1799997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>
  <p:cSld name="3_Custom Layou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7"/>
          <p:cNvSpPr txBox="1"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7"/>
          <p:cNvSpPr>
            <a:spLocks noGrp="1"/>
          </p:cNvSpPr>
          <p:nvPr>
            <p:ph type="pic" idx="2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7"/>
          <p:cNvSpPr>
            <a:spLocks noGrp="1"/>
          </p:cNvSpPr>
          <p:nvPr>
            <p:ph type="pic" idx="3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7"/>
          <p:cNvSpPr>
            <a:spLocks noGrp="1"/>
          </p:cNvSpPr>
          <p:nvPr>
            <p:ph type="pic" idx="4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7"/>
          <p:cNvSpPr>
            <a:spLocks noGrp="1"/>
          </p:cNvSpPr>
          <p:nvPr>
            <p:ph type="pic" idx="5"/>
          </p:nvPr>
        </p:nvSpPr>
        <p:spPr>
          <a:xfrm>
            <a:off x="457200" y="4432115"/>
            <a:ext cx="2588883" cy="1417408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7"/>
          <p:cNvSpPr>
            <a:spLocks noGrp="1"/>
          </p:cNvSpPr>
          <p:nvPr>
            <p:ph type="pic" idx="6"/>
          </p:nvPr>
        </p:nvSpPr>
        <p:spPr>
          <a:xfrm>
            <a:off x="3276148" y="4432115"/>
            <a:ext cx="2588883" cy="1417408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7"/>
          <p:cNvSpPr>
            <a:spLocks noGrp="1"/>
          </p:cNvSpPr>
          <p:nvPr>
            <p:ph type="pic" idx="7"/>
          </p:nvPr>
        </p:nvSpPr>
        <p:spPr>
          <a:xfrm>
            <a:off x="6097917" y="4432115"/>
            <a:ext cx="2588883" cy="1417408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1"/>
          </p:nvPr>
        </p:nvSpPr>
        <p:spPr>
          <a:xfrm>
            <a:off x="457200" y="3865563"/>
            <a:ext cx="2589213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body" idx="8"/>
          </p:nvPr>
        </p:nvSpPr>
        <p:spPr>
          <a:xfrm>
            <a:off x="3275818" y="3865563"/>
            <a:ext cx="2589213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body" idx="9"/>
          </p:nvPr>
        </p:nvSpPr>
        <p:spPr>
          <a:xfrm>
            <a:off x="6085705" y="3865563"/>
            <a:ext cx="2589213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3"/>
          </p:nvPr>
        </p:nvSpPr>
        <p:spPr>
          <a:xfrm>
            <a:off x="457200" y="5963683"/>
            <a:ext cx="2589213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14"/>
          </p:nvPr>
        </p:nvSpPr>
        <p:spPr>
          <a:xfrm>
            <a:off x="3275818" y="5963683"/>
            <a:ext cx="2589213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5"/>
          </p:nvPr>
        </p:nvSpPr>
        <p:spPr>
          <a:xfrm>
            <a:off x="6085705" y="5963683"/>
            <a:ext cx="2589213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ftr" idx="11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kfql">
  <p:cSld name="Ckfql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body" idx="1"/>
          </p:nvPr>
        </p:nvSpPr>
        <p:spPr>
          <a:xfrm>
            <a:off x="457200" y="2346582"/>
            <a:ext cx="4038600" cy="377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2"/>
          </p:nvPr>
        </p:nvSpPr>
        <p:spPr>
          <a:xfrm>
            <a:off x="4648200" y="2346582"/>
            <a:ext cx="4038600" cy="377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ftr" idx="11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ustom Layout">
  <p:cSld name="4_Custom Layou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0"/>
          <p:cNvSpPr>
            <a:spLocks noGrp="1"/>
          </p:cNvSpPr>
          <p:nvPr>
            <p:ph type="pic" idx="2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20"/>
          <p:cNvSpPr>
            <a:spLocks noGrp="1"/>
          </p:cNvSpPr>
          <p:nvPr>
            <p:ph type="pic" idx="3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20"/>
          <p:cNvSpPr>
            <a:spLocks noGrp="1"/>
          </p:cNvSpPr>
          <p:nvPr>
            <p:ph type="pic" idx="4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body" idx="1"/>
          </p:nvPr>
        </p:nvSpPr>
        <p:spPr>
          <a:xfrm>
            <a:off x="457200" y="3865563"/>
            <a:ext cx="2589213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body" idx="5"/>
          </p:nvPr>
        </p:nvSpPr>
        <p:spPr>
          <a:xfrm>
            <a:off x="3275818" y="3865563"/>
            <a:ext cx="2589213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body" idx="6"/>
          </p:nvPr>
        </p:nvSpPr>
        <p:spPr>
          <a:xfrm>
            <a:off x="6085705" y="3865563"/>
            <a:ext cx="2589213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7"/>
          </p:nvPr>
        </p:nvSpPr>
        <p:spPr>
          <a:xfrm>
            <a:off x="457200" y="4426297"/>
            <a:ext cx="4038600" cy="1699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body" idx="8"/>
          </p:nvPr>
        </p:nvSpPr>
        <p:spPr>
          <a:xfrm>
            <a:off x="4648200" y="4426297"/>
            <a:ext cx="4038600" cy="1699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ftr" idx="11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body" idx="1"/>
          </p:nvPr>
        </p:nvSpPr>
        <p:spPr>
          <a:xfrm>
            <a:off x="457200" y="2259930"/>
            <a:ext cx="8229600" cy="3866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ftr" idx="11"/>
          </p:nvPr>
        </p:nvSpPr>
        <p:spPr>
          <a:xfrm>
            <a:off x="4030768" y="439283"/>
            <a:ext cx="46560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/>
          <p:nvPr/>
        </p:nvSpPr>
        <p:spPr>
          <a:xfrm>
            <a:off x="0" y="0"/>
            <a:ext cx="9144000" cy="791396"/>
          </a:xfrm>
          <a:prstGeom prst="rect">
            <a:avLst/>
          </a:prstGeom>
          <a:solidFill>
            <a:srgbClr val="0230A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8" name="Google Shape;38;p14"/>
          <p:cNvSpPr txBox="1"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1"/>
          </p:nvPr>
        </p:nvSpPr>
        <p:spPr>
          <a:xfrm>
            <a:off x="457200" y="2259930"/>
            <a:ext cx="8229600" cy="3866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14"/>
          <p:cNvSpPr txBox="1"/>
          <p:nvPr/>
        </p:nvSpPr>
        <p:spPr>
          <a:xfrm>
            <a:off x="-865051" y="5512166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" name="Google Shape;41;p14" descr="ITMO_logo3_RU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0"/>
            <a:ext cx="3630254" cy="79139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>
            <a:spLocks noGrp="1"/>
          </p:cNvSpPr>
          <p:nvPr>
            <p:ph type="subTitle" idx="1"/>
          </p:nvPr>
        </p:nvSpPr>
        <p:spPr>
          <a:xfrm>
            <a:off x="1371600" y="6132447"/>
            <a:ext cx="6400800" cy="304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ru-RU"/>
              <a:t>Санкт-Петербург, 2020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subTitle" idx="1"/>
          </p:nvPr>
        </p:nvSpPr>
        <p:spPr>
          <a:xfrm>
            <a:off x="1371600" y="6132447"/>
            <a:ext cx="6400800" cy="304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ru-RU" dirty="0"/>
              <a:t>Санкт-Петербург, 2020</a:t>
            </a:r>
            <a:endParaRPr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title"/>
          </p:nvPr>
        </p:nvSpPr>
        <p:spPr>
          <a:xfrm>
            <a:off x="897950" y="3901775"/>
            <a:ext cx="7746000" cy="559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ru-RU" dirty="0" smtClean="0"/>
              <a:t>Клуб </a:t>
            </a:r>
            <a:r>
              <a:rPr lang="ru-RU" dirty="0" err="1" smtClean="0"/>
              <a:t>Джефферсон</a:t>
            </a:r>
            <a:endParaRPr dirty="0"/>
          </a:p>
        </p:txBody>
      </p:sp>
      <p:sp>
        <p:nvSpPr>
          <p:cNvPr id="102" name="Google Shape;102;p2"/>
          <p:cNvSpPr txBox="1">
            <a:spLocks noGrp="1"/>
          </p:cNvSpPr>
          <p:nvPr>
            <p:ph type="body" idx="2"/>
          </p:nvPr>
        </p:nvSpPr>
        <p:spPr>
          <a:xfrm>
            <a:off x="6751529" y="4421688"/>
            <a:ext cx="2029217" cy="1528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chemeClr val="lt1"/>
              </a:buClr>
              <a:buSzPts val="1480"/>
              <a:buFont typeface="Calibri"/>
              <a:buNone/>
            </a:pPr>
            <a:r>
              <a:rPr lang="ru-RU" sz="1480" dirty="0" smtClean="0"/>
              <a:t>Выполнили студенты Группы </a:t>
            </a:r>
            <a:r>
              <a:rPr lang="en-US" sz="1480" dirty="0" smtClean="0"/>
              <a:t>Y</a:t>
            </a:r>
            <a:r>
              <a:rPr lang="ru-RU" sz="1480" dirty="0" smtClean="0"/>
              <a:t>2336</a:t>
            </a:r>
          </a:p>
          <a:p>
            <a:pPr marL="0" lvl="0" indent="0" algn="ctr" rtl="0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chemeClr val="lt1"/>
              </a:buClr>
              <a:buSzPts val="1480"/>
              <a:buFont typeface="Calibri"/>
              <a:buNone/>
            </a:pPr>
            <a:r>
              <a:rPr lang="ru-RU" sz="1480" dirty="0" smtClean="0"/>
              <a:t>Лисов Н.А.</a:t>
            </a:r>
          </a:p>
          <a:p>
            <a:pPr marL="0" lvl="0" indent="0" algn="ctr" rtl="0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chemeClr val="lt1"/>
              </a:buClr>
              <a:buSzPts val="1480"/>
              <a:buFont typeface="Calibri"/>
              <a:buNone/>
            </a:pPr>
            <a:r>
              <a:rPr lang="ru-RU" sz="1480" dirty="0" err="1" smtClean="0"/>
              <a:t>Редикульцев</a:t>
            </a:r>
            <a:r>
              <a:rPr lang="ru-RU" sz="1480" dirty="0" smtClean="0"/>
              <a:t>  Д. А.</a:t>
            </a:r>
            <a:endParaRPr sz="1480" dirty="0"/>
          </a:p>
        </p:txBody>
      </p:sp>
      <p:sp>
        <p:nvSpPr>
          <p:cNvPr id="6" name="Google Shape;102;p2"/>
          <p:cNvSpPr txBox="1">
            <a:spLocks/>
          </p:cNvSpPr>
          <p:nvPr/>
        </p:nvSpPr>
        <p:spPr>
          <a:xfrm>
            <a:off x="440499" y="4461354"/>
            <a:ext cx="2029217" cy="1528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296"/>
              </a:spcBef>
              <a:buSzPts val="1480"/>
            </a:pPr>
            <a:r>
              <a:rPr lang="ru-RU" sz="1480" dirty="0" smtClean="0"/>
              <a:t>Проверил:</a:t>
            </a:r>
          </a:p>
          <a:p>
            <a:pPr marL="0" indent="0">
              <a:lnSpc>
                <a:spcPct val="90000"/>
              </a:lnSpc>
              <a:spcBef>
                <a:spcPts val="296"/>
              </a:spcBef>
              <a:buSzPts val="1480"/>
            </a:pPr>
            <a:r>
              <a:rPr lang="ru-RU" sz="1480" dirty="0" smtClean="0"/>
              <a:t>Преподаватель </a:t>
            </a:r>
          </a:p>
          <a:p>
            <a:pPr marL="0" indent="0">
              <a:lnSpc>
                <a:spcPct val="90000"/>
              </a:lnSpc>
              <a:spcBef>
                <a:spcPts val="296"/>
              </a:spcBef>
              <a:buSzPts val="1480"/>
            </a:pPr>
            <a:r>
              <a:rPr lang="ru-RU" sz="1480" dirty="0" smtClean="0"/>
              <a:t>Говоров А.И.</a:t>
            </a:r>
            <a:endParaRPr lang="ru-RU" sz="148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7aba16aca_2_0"/>
          <p:cNvSpPr txBox="1">
            <a:spLocks noGrp="1"/>
          </p:cNvSpPr>
          <p:nvPr>
            <p:ph type="ftr" idx="11"/>
          </p:nvPr>
        </p:nvSpPr>
        <p:spPr>
          <a:xfrm>
            <a:off x="4030768" y="247518"/>
            <a:ext cx="4656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ru-RU" sz="1200" dirty="0"/>
              <a:t>Лабораторная работа №1</a:t>
            </a: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10" name="Google Shape;134;g7ed4b78d89_0_11"/>
          <p:cNvSpPr txBox="1">
            <a:spLocks noGrp="1"/>
          </p:cNvSpPr>
          <p:nvPr>
            <p:ph type="body" idx="1"/>
          </p:nvPr>
        </p:nvSpPr>
        <p:spPr>
          <a:xfrm>
            <a:off x="457199" y="2066794"/>
            <a:ext cx="6156543" cy="4559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457200">
              <a:lnSpc>
                <a:spcPct val="115000"/>
              </a:lnSpc>
              <a:spcBef>
                <a:spcPts val="0"/>
              </a:spcBef>
              <a:buNone/>
            </a:pPr>
            <a:r>
              <a:rPr lang="ru-RU" dirty="0" smtClean="0"/>
              <a:t>Овладеть </a:t>
            </a:r>
            <a:r>
              <a:rPr lang="ru-RU" dirty="0"/>
              <a:t>практическими навыками и умениями исследования предметной </a:t>
            </a:r>
            <a:r>
              <a:rPr lang="ru-RU" dirty="0" smtClean="0"/>
              <a:t>области на </a:t>
            </a:r>
            <a:r>
              <a:rPr lang="ru-RU" dirty="0"/>
              <a:t>уровне анализа поведения системы с использованием DFD-диаграмм (DFD).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7aba16aca_2_0"/>
          <p:cNvSpPr txBox="1">
            <a:spLocks noGrp="1"/>
          </p:cNvSpPr>
          <p:nvPr>
            <p:ph type="ftr" idx="11"/>
          </p:nvPr>
        </p:nvSpPr>
        <p:spPr>
          <a:xfrm>
            <a:off x="4030768" y="247518"/>
            <a:ext cx="4656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ru-RU" sz="1200" dirty="0"/>
              <a:t>Лабораторная работа №1</a:t>
            </a: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679973"/>
          </a:xfrm>
        </p:spPr>
        <p:txBody>
          <a:bodyPr/>
          <a:lstStyle/>
          <a:p>
            <a:r>
              <a:rPr lang="ru-RU" dirty="0" smtClean="0"/>
              <a:t>Задачи:</a:t>
            </a:r>
            <a:endParaRPr lang="ru-RU" dirty="0"/>
          </a:p>
        </p:txBody>
      </p:sp>
      <p:sp>
        <p:nvSpPr>
          <p:cNvPr id="10" name="Google Shape;134;g7ed4b78d89_0_11"/>
          <p:cNvSpPr txBox="1">
            <a:spLocks noGrp="1"/>
          </p:cNvSpPr>
          <p:nvPr>
            <p:ph type="body" idx="1"/>
          </p:nvPr>
        </p:nvSpPr>
        <p:spPr>
          <a:xfrm>
            <a:off x="457199" y="2066794"/>
            <a:ext cx="6156543" cy="4559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15000"/>
              </a:lnSpc>
              <a:spcBef>
                <a:spcPts val="0"/>
              </a:spcBef>
            </a:pPr>
            <a:r>
              <a:rPr lang="ru-RU" dirty="0" smtClean="0"/>
              <a:t>Определить количество необходимых сущностей</a:t>
            </a:r>
          </a:p>
          <a:p>
            <a:pPr marL="342900" indent="-342900">
              <a:lnSpc>
                <a:spcPct val="115000"/>
              </a:lnSpc>
              <a:spcBef>
                <a:spcPts val="0"/>
              </a:spcBef>
            </a:pPr>
            <a:r>
              <a:rPr lang="ru-RU" dirty="0" smtClean="0"/>
              <a:t>Определить количество необходимых процессов по записи к инструктору в танцевальный клуб</a:t>
            </a:r>
          </a:p>
          <a:p>
            <a:pPr marL="342900" indent="-342900">
              <a:lnSpc>
                <a:spcPct val="115000"/>
              </a:lnSpc>
              <a:spcBef>
                <a:spcPts val="0"/>
              </a:spcBef>
            </a:pPr>
            <a:r>
              <a:rPr lang="ru-RU" dirty="0" smtClean="0"/>
              <a:t>Сост</a:t>
            </a:r>
            <a:r>
              <a:rPr lang="ru-RU" dirty="0"/>
              <a:t>а</a:t>
            </a:r>
            <a:r>
              <a:rPr lang="ru-RU" dirty="0" smtClean="0"/>
              <a:t>вить </a:t>
            </a:r>
            <a:r>
              <a:rPr lang="en-US" dirty="0" smtClean="0"/>
              <a:t>DFD</a:t>
            </a:r>
            <a:r>
              <a:rPr lang="ru-RU" dirty="0" smtClean="0"/>
              <a:t>-модель, опираясь на определенные сущности и процессы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824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ed4b78d89_0_3"/>
          <p:cNvSpPr txBox="1">
            <a:spLocks noGrp="1"/>
          </p:cNvSpPr>
          <p:nvPr>
            <p:ph type="title"/>
          </p:nvPr>
        </p:nvSpPr>
        <p:spPr>
          <a:xfrm>
            <a:off x="457200" y="1049875"/>
            <a:ext cx="8229600" cy="1054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ru-RU" dirty="0" smtClean="0"/>
              <a:t>Сущности:</a:t>
            </a:r>
            <a:endParaRPr dirty="0"/>
          </a:p>
        </p:txBody>
      </p:sp>
      <p:sp>
        <p:nvSpPr>
          <p:cNvPr id="125" name="Google Shape;125;g7ed4b78d89_0_3"/>
          <p:cNvSpPr txBox="1">
            <a:spLocks noGrp="1"/>
          </p:cNvSpPr>
          <p:nvPr>
            <p:ph type="ftr" idx="11"/>
          </p:nvPr>
        </p:nvSpPr>
        <p:spPr>
          <a:xfrm>
            <a:off x="4030768" y="247518"/>
            <a:ext cx="4656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ru-RU" sz="1200" dirty="0"/>
              <a:t>Лабораторная работа №1</a:t>
            </a: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dirty="0"/>
          </a:p>
        </p:txBody>
      </p:sp>
      <p:sp>
        <p:nvSpPr>
          <p:cNvPr id="7" name="Google Shape;134;g7ed4b78d89_0_11"/>
          <p:cNvSpPr txBox="1">
            <a:spLocks noGrp="1"/>
          </p:cNvSpPr>
          <p:nvPr>
            <p:ph type="body" idx="1"/>
          </p:nvPr>
        </p:nvSpPr>
        <p:spPr>
          <a:xfrm>
            <a:off x="457199" y="2066794"/>
            <a:ext cx="6156543" cy="4559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15000"/>
              </a:lnSpc>
              <a:spcBef>
                <a:spcPts val="0"/>
              </a:spcBef>
            </a:pPr>
            <a:r>
              <a:rPr lang="ru-RU" dirty="0" smtClean="0"/>
              <a:t>Клиент</a:t>
            </a:r>
          </a:p>
          <a:p>
            <a:pPr marL="342900" indent="-342900">
              <a:lnSpc>
                <a:spcPct val="115000"/>
              </a:lnSpc>
              <a:spcBef>
                <a:spcPts val="0"/>
              </a:spcBef>
            </a:pPr>
            <a:r>
              <a:rPr lang="ru-RU" dirty="0" smtClean="0"/>
              <a:t>Менеджер</a:t>
            </a:r>
          </a:p>
          <a:p>
            <a:pPr marL="342900" indent="-342900">
              <a:lnSpc>
                <a:spcPct val="115000"/>
              </a:lnSpc>
              <a:spcBef>
                <a:spcPts val="0"/>
              </a:spcBef>
            </a:pPr>
            <a:r>
              <a:rPr lang="ru-RU" dirty="0" smtClean="0"/>
              <a:t>Инструктор</a:t>
            </a:r>
          </a:p>
          <a:p>
            <a:pPr marL="342900" indent="-342900">
              <a:lnSpc>
                <a:spcPct val="115000"/>
              </a:lnSpc>
              <a:spcBef>
                <a:spcPts val="0"/>
              </a:spcBef>
            </a:pPr>
            <a:r>
              <a:rPr lang="ru-RU" dirty="0" smtClean="0"/>
              <a:t>Экономист</a:t>
            </a:r>
          </a:p>
          <a:p>
            <a:pPr marL="342900" indent="-342900">
              <a:lnSpc>
                <a:spcPct val="115000"/>
              </a:lnSpc>
              <a:spcBef>
                <a:spcPts val="0"/>
              </a:spcBef>
            </a:pPr>
            <a:r>
              <a:rPr lang="ru-RU" dirty="0" smtClean="0"/>
              <a:t>Диспетчер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ed4b78d89_0_11"/>
          <p:cNvSpPr txBox="1">
            <a:spLocks noGrp="1"/>
          </p:cNvSpPr>
          <p:nvPr>
            <p:ph type="title"/>
          </p:nvPr>
        </p:nvSpPr>
        <p:spPr>
          <a:xfrm>
            <a:off x="457199" y="1236509"/>
            <a:ext cx="8361123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ru-RU" dirty="0" smtClean="0"/>
              <a:t>Процесс А-0</a:t>
            </a:r>
            <a:endParaRPr dirty="0"/>
          </a:p>
        </p:txBody>
      </p:sp>
      <p:sp>
        <p:nvSpPr>
          <p:cNvPr id="133" name="Google Shape;133;g7ed4b78d89_0_11"/>
          <p:cNvSpPr txBox="1">
            <a:spLocks noGrp="1"/>
          </p:cNvSpPr>
          <p:nvPr>
            <p:ph type="ftr" idx="11"/>
          </p:nvPr>
        </p:nvSpPr>
        <p:spPr>
          <a:xfrm>
            <a:off x="4030768" y="247518"/>
            <a:ext cx="4656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ru-RU" sz="1200" dirty="0"/>
              <a:t>Лабораторная работа №1</a:t>
            </a: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dirty="0"/>
          </a:p>
        </p:txBody>
      </p:sp>
      <p:sp>
        <p:nvSpPr>
          <p:cNvPr id="2" name="AutoShape 2" descr="https://cdn.turkaramamotoru.com/ru/shan-yan-7488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https://cdn.turkaramamotoru.com/ru/shan-yan-7488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386273"/>
            <a:ext cx="7077205" cy="3024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970922ca98_0_6"/>
          <p:cNvSpPr txBox="1">
            <a:spLocks noGrp="1"/>
          </p:cNvSpPr>
          <p:nvPr>
            <p:ph type="title"/>
          </p:nvPr>
        </p:nvSpPr>
        <p:spPr>
          <a:xfrm>
            <a:off x="457200" y="1236509"/>
            <a:ext cx="8229600" cy="82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Процесс А0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851737" y="43841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Google Shape;133;g7ed4b78d89_0_11"/>
          <p:cNvSpPr txBox="1">
            <a:spLocks noGrp="1"/>
          </p:cNvSpPr>
          <p:nvPr>
            <p:ph type="ftr" idx="11"/>
          </p:nvPr>
        </p:nvSpPr>
        <p:spPr>
          <a:xfrm>
            <a:off x="4030768" y="247518"/>
            <a:ext cx="4656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ru-RU" sz="1200" dirty="0"/>
              <a:t>Лабораторная работа №1</a:t>
            </a: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35" y="1954060"/>
            <a:ext cx="8111327" cy="4496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ed4b78d89_0_3"/>
          <p:cNvSpPr txBox="1">
            <a:spLocks noGrp="1"/>
          </p:cNvSpPr>
          <p:nvPr>
            <p:ph type="title"/>
          </p:nvPr>
        </p:nvSpPr>
        <p:spPr>
          <a:xfrm>
            <a:off x="457200" y="1049875"/>
            <a:ext cx="8229600" cy="791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ru-RU" dirty="0" smtClean="0"/>
              <a:t>Вывод:</a:t>
            </a:r>
            <a:endParaRPr dirty="0"/>
          </a:p>
        </p:txBody>
      </p:sp>
      <p:sp>
        <p:nvSpPr>
          <p:cNvPr id="125" name="Google Shape;125;g7ed4b78d89_0_3"/>
          <p:cNvSpPr txBox="1">
            <a:spLocks noGrp="1"/>
          </p:cNvSpPr>
          <p:nvPr>
            <p:ph type="ftr" idx="11"/>
          </p:nvPr>
        </p:nvSpPr>
        <p:spPr>
          <a:xfrm>
            <a:off x="4030768" y="247518"/>
            <a:ext cx="4656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ru-RU" sz="1200" dirty="0"/>
              <a:t>Лабораторная работа №1</a:t>
            </a: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dirty="0"/>
          </a:p>
        </p:txBody>
      </p:sp>
      <p:sp>
        <p:nvSpPr>
          <p:cNvPr id="5" name="Google Shape;134;g7ed4b78d89_0_11"/>
          <p:cNvSpPr txBox="1">
            <a:spLocks noGrp="1"/>
          </p:cNvSpPr>
          <p:nvPr>
            <p:ph type="body" idx="1"/>
          </p:nvPr>
        </p:nvSpPr>
        <p:spPr>
          <a:xfrm>
            <a:off x="457199" y="2066794"/>
            <a:ext cx="6156543" cy="4559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457200">
              <a:lnSpc>
                <a:spcPct val="115000"/>
              </a:lnSpc>
              <a:spcBef>
                <a:spcPts val="0"/>
              </a:spcBef>
              <a:buNone/>
            </a:pPr>
            <a:r>
              <a:rPr lang="ru-RU" dirty="0" smtClean="0"/>
              <a:t>В ходе выполнения работы были получены практические навыки и умения исследовать предметную область на уровне анализа поведения системы с использованием </a:t>
            </a:r>
            <a:r>
              <a:rPr lang="en-US" dirty="0" smtClean="0"/>
              <a:t>DFD-</a:t>
            </a:r>
            <a:r>
              <a:rPr lang="ru-RU" dirty="0" smtClean="0"/>
              <a:t>диаграмм (</a:t>
            </a:r>
            <a:r>
              <a:rPr lang="en-US" dirty="0" smtClean="0"/>
              <a:t>DFD).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849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title"/>
          </p:nvPr>
        </p:nvSpPr>
        <p:spPr>
          <a:xfrm>
            <a:off x="457200" y="2680371"/>
            <a:ext cx="8229600" cy="82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ru-RU"/>
              <a:t>Спасибо за внимание!</a:t>
            </a:r>
            <a:endParaRPr/>
          </a:p>
        </p:txBody>
      </p:sp>
      <p:sp>
        <p:nvSpPr>
          <p:cNvPr id="147" name="Google Shape;147;p8"/>
          <p:cNvSpPr txBox="1"/>
          <p:nvPr/>
        </p:nvSpPr>
        <p:spPr>
          <a:xfrm>
            <a:off x="1371600" y="6132447"/>
            <a:ext cx="6400800" cy="304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ru-RU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Санкт-Петербург, 2020</a:t>
            </a: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147</Words>
  <Application>Microsoft Office PowerPoint</Application>
  <PresentationFormat>Экран (4:3)</PresentationFormat>
  <Paragraphs>36</Paragraphs>
  <Slides>9</Slides>
  <Notes>9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1" baseType="lpstr">
      <vt:lpstr>Cover</vt:lpstr>
      <vt:lpstr>1_Cover</vt:lpstr>
      <vt:lpstr>Презентация PowerPoint</vt:lpstr>
      <vt:lpstr>Клуб Джефферсон</vt:lpstr>
      <vt:lpstr>Цель работы</vt:lpstr>
      <vt:lpstr>Задачи:</vt:lpstr>
      <vt:lpstr>Сущности:</vt:lpstr>
      <vt:lpstr>Процесс А-0</vt:lpstr>
      <vt:lpstr>Процесс А0</vt:lpstr>
      <vt:lpstr>Вывод: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user</cp:lastModifiedBy>
  <cp:revision>14</cp:revision>
  <dcterms:modified xsi:type="dcterms:W3CDTF">2020-10-13T13:23:21Z</dcterms:modified>
</cp:coreProperties>
</file>