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89" r:id="rId4"/>
    <p:sldId id="265" r:id="rId5"/>
    <p:sldId id="266" r:id="rId6"/>
    <p:sldId id="291" r:id="rId7"/>
    <p:sldId id="295" r:id="rId8"/>
    <p:sldId id="296" r:id="rId9"/>
    <p:sldId id="297" r:id="rId10"/>
    <p:sldId id="294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C09E65-F8FC-4D13-BAA8-5BB332A99314}">
          <p14:sldIdLst>
            <p14:sldId id="263"/>
            <p14:sldId id="264"/>
            <p14:sldId id="289"/>
            <p14:sldId id="265"/>
            <p14:sldId id="266"/>
            <p14:sldId id="291"/>
            <p14:sldId id="295"/>
            <p14:sldId id="296"/>
            <p14:sldId id="297"/>
            <p14:sldId id="29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4D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934"/>
  </p:normalViewPr>
  <p:slideViewPr>
    <p:cSldViewPr snapToGrid="0" snapToObjects="1">
      <p:cViewPr varScale="1">
        <p:scale>
          <a:sx n="86" d="100"/>
          <a:sy n="86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F99E0-12FB-334C-88B4-D6B2BEFD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8447A-85A0-814A-BA89-B5FD95CC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7D841-7C62-5E45-85A1-AE41ACB8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75C1C-157A-B347-8782-D69A29F3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F9955-00E7-4840-AFF7-AD639128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F61DF-DF71-4A44-B069-BAD6816B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216BB-B95C-9B46-ADF3-CB7699B2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8B559-E178-F04D-8D34-A1B2C39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02ADF-98C9-E44B-8E7B-538C34E3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3AD77-633B-CF41-8B7D-158FABA3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B9DE62-5921-4F47-8FA3-7BA3D2B0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D1BEC5-48EE-2A4F-989A-F4CEB075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B5C40B-D9B1-F44F-B030-80536C3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5B0B2F-65F0-3549-A808-CD09C36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43492-4EE4-8C4E-90AC-5000913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839C5-81BA-D343-81BE-B6FF1EAF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A9691-A830-2D4B-A6FE-B2B14E41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CC04-EE0B-C247-BBD2-541514D5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7C630-8238-5443-9D84-47A9763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4F5EC-BF33-D840-BC38-391BD2AE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8D119-7B2B-8C43-AAC5-A74D7B4E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852AA-0343-6949-8A54-EAF6B238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7D9D2-9B35-DB4C-8EC4-1C5CF69B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EB079-E97C-2E46-8790-81A4129E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9EA56-F7D5-F444-91B3-89A60F5A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3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D21F-96C6-C740-BD99-92BC9490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EB467-5197-364E-A398-7B38303B6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0A1ACE-4285-144A-A724-F4B4DB8A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15042-7F8E-D24B-A521-2A38D324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D6A9D-5BD8-5A4F-8A18-18C455D9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6C94E-84E8-5145-93FE-BE1973BE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0D862-5687-EF40-A06E-1BDF73AD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05F491-8324-C344-B70E-7D1870A6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E9B0E0-2DA7-A74C-B3B8-75A98246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457AC6-9ABD-044C-A69B-441C6F421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39CF05-F780-F344-A77F-E41C691D5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1E80BB-1BD9-2D44-8DBC-27F8DBEA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221460-C576-E648-9EC5-E82D271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FC6F42-22F0-5944-834A-6DF4B679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1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45CFB-7126-A541-B7B0-9AB575BF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D441DC-DFF2-E941-AAFC-491CFC61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613743-8B7C-784E-A120-8CE57F5C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1B240E-246E-A549-A130-B58DFC3E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100D04-9FBD-8244-9928-2A3C874D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BA907F-8BA8-3A4D-9BD2-19CC940B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8E23A-1B07-5F49-8DC1-7AD0A22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1D79D-78D1-B841-ABC7-32CC8581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BE01C-0A79-7346-9174-986230C4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E9E41A-C845-E04F-8578-6070669C8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23580C-6F4C-254D-A862-5ACC67A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7DC296-4703-2F41-8A6F-C3BBE1E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69073-2BCA-D44D-ADF0-DBDB0C4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D03-4BD1-EC44-BFC1-965BAFCB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E1959D-EAE8-9246-BEAD-2E4C4836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9C56E0-B66F-B54E-8F10-4F59CB82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BA1F60-FE2A-D946-B3E5-BCA4ECA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A6F09-C13B-3846-9E57-E6812A30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02F23-9C8B-A742-9F1F-A5586560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1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22CEA-3EB0-FC4E-8FDC-C6E861C4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C6D73-B602-2440-B9EA-D01288FA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3244D-5C0C-C649-A99B-8E36E8C2A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BC69-41F3-6B44-9651-989EAEE1D86D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95EB0-48D4-E942-A6B0-56823E6F4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A87B75-1B60-9048-938A-828695688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F27B-CD4D-FE44-9CAC-BC5086061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3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7">
            <a:extLst>
              <a:ext uri="{FF2B5EF4-FFF2-40B4-BE49-F238E27FC236}">
                <a16:creationId xmlns:a16="http://schemas.microsoft.com/office/drawing/2014/main" id="{B57BDCF2-2A58-6648-A839-49706E3E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02108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ЛАБОРАТОРНАЯ РАБОТА №1</a:t>
            </a:r>
          </a:p>
        </p:txBody>
      </p:sp>
      <p:sp>
        <p:nvSpPr>
          <p:cNvPr id="10" name="Подзаголовок 8">
            <a:extLst>
              <a:ext uri="{FF2B5EF4-FFF2-40B4-BE49-F238E27FC236}">
                <a16:creationId xmlns:a16="http://schemas.microsoft.com/office/drawing/2014/main" id="{4AC684BA-A0BC-BD48-96B7-F079EA8D8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304" y="3600726"/>
            <a:ext cx="8401877" cy="2197099"/>
          </a:xfrm>
        </p:spPr>
        <p:txBody>
          <a:bodyPr>
            <a:normAutofit fontScale="25000" lnSpcReduction="20000"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АНАЛИЗ ПОВЕДЕНИЕ СИСТЕМЫ С ИСПОЛЬЗОВАНИЕМ КОНТЕКСТНЫХ ДИАГРАММ (</a:t>
            </a:r>
            <a:r>
              <a:rPr lang="en-US" sz="9600" dirty="0">
                <a:solidFill>
                  <a:schemeClr val="bg1"/>
                </a:solidFill>
              </a:rPr>
              <a:t>DFD</a:t>
            </a:r>
            <a:r>
              <a:rPr lang="ru-RU" sz="9600" dirty="0">
                <a:solidFill>
                  <a:schemeClr val="bg1"/>
                </a:solidFill>
              </a:rPr>
              <a:t>)</a:t>
            </a:r>
          </a:p>
          <a:p>
            <a:r>
              <a:rPr lang="ru-RU" sz="9600" dirty="0">
                <a:solidFill>
                  <a:schemeClr val="bg1"/>
                </a:solidFill>
              </a:rPr>
              <a:t>Вариант №</a:t>
            </a:r>
            <a:r>
              <a:rPr lang="en-US" sz="9600" dirty="0">
                <a:solidFill>
                  <a:schemeClr val="bg1"/>
                </a:solidFill>
              </a:rPr>
              <a:t>1</a:t>
            </a:r>
            <a:r>
              <a:rPr lang="ru-RU" sz="9600" dirty="0">
                <a:solidFill>
                  <a:schemeClr val="bg1"/>
                </a:solidFill>
              </a:rPr>
              <a:t>. Автосалон</a:t>
            </a:r>
          </a:p>
          <a:p>
            <a:pPr algn="r"/>
            <a:r>
              <a:rPr lang="ru-RU" sz="5600" dirty="0">
                <a:solidFill>
                  <a:schemeClr val="bg1"/>
                </a:solidFill>
              </a:rPr>
              <a:t>Выполнили</a:t>
            </a:r>
          </a:p>
          <a:p>
            <a:pPr algn="r"/>
            <a:r>
              <a:rPr lang="ru-RU" sz="5600" dirty="0">
                <a:solidFill>
                  <a:schemeClr val="bg1"/>
                </a:solidFill>
              </a:rPr>
              <a:t>Студенты ФСПО НИУ ИТМО</a:t>
            </a:r>
          </a:p>
          <a:p>
            <a:pPr algn="r"/>
            <a:r>
              <a:rPr lang="ru-RU" sz="5600" dirty="0">
                <a:solidFill>
                  <a:schemeClr val="bg1"/>
                </a:solidFill>
              </a:rPr>
              <a:t>Группы </a:t>
            </a:r>
            <a:r>
              <a:rPr lang="en-US" sz="5600" dirty="0">
                <a:solidFill>
                  <a:schemeClr val="bg1"/>
                </a:solidFill>
              </a:rPr>
              <a:t>Y2337</a:t>
            </a:r>
          </a:p>
          <a:p>
            <a:pPr algn="r"/>
            <a:r>
              <a:rPr lang="ru-RU" sz="5600" dirty="0" err="1">
                <a:solidFill>
                  <a:schemeClr val="bg1"/>
                </a:solidFill>
              </a:rPr>
              <a:t>Мисько</a:t>
            </a:r>
            <a:r>
              <a:rPr lang="ru-RU" sz="5600" dirty="0">
                <a:solidFill>
                  <a:schemeClr val="bg1"/>
                </a:solidFill>
              </a:rPr>
              <a:t> Иван, Кондрашов Михаил</a:t>
            </a:r>
          </a:p>
          <a:p>
            <a:pPr algn="l"/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75CF2-E573-47C1-8BDF-4FD71F7FF2AE}"/>
              </a:ext>
            </a:extLst>
          </p:cNvPr>
          <p:cNvSpPr txBox="1"/>
          <p:nvPr/>
        </p:nvSpPr>
        <p:spPr>
          <a:xfrm>
            <a:off x="5387009" y="5963478"/>
            <a:ext cx="1888435" cy="8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977F4-CFE1-45ED-A7DE-2EFE00AB6EE9}"/>
              </a:ext>
            </a:extLst>
          </p:cNvPr>
          <p:cNvSpPr txBox="1"/>
          <p:nvPr/>
        </p:nvSpPr>
        <p:spPr>
          <a:xfrm>
            <a:off x="4731026" y="5655365"/>
            <a:ext cx="1888435" cy="74543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6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C206E5-8524-B647-BB86-C9D84980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513176"/>
            <a:ext cx="10833238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  <a:latin typeface="Muller"/>
              </a:rPr>
              <a:t>Вывод</a:t>
            </a:r>
            <a:endParaRPr lang="ru-RU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0531F-5004-4885-A846-55790A88B852}"/>
              </a:ext>
            </a:extLst>
          </p:cNvPr>
          <p:cNvSpPr txBox="1"/>
          <p:nvPr/>
        </p:nvSpPr>
        <p:spPr>
          <a:xfrm>
            <a:off x="288235" y="1838739"/>
            <a:ext cx="1169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sz="2000" dirty="0"/>
            </a:b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AAAD4-D06F-4DF8-A572-6C63556EB739}"/>
              </a:ext>
            </a:extLst>
          </p:cNvPr>
          <p:cNvSpPr txBox="1"/>
          <p:nvPr/>
        </p:nvSpPr>
        <p:spPr>
          <a:xfrm>
            <a:off x="933450" y="1943100"/>
            <a:ext cx="99917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ходе выполнения лабораторной работы были получены практические навыки и умения исследования предметной области	 на уровне анализа поведения системы с использованием </a:t>
            </a:r>
            <a:r>
              <a:rPr lang="en-US" sz="3200" dirty="0"/>
              <a:t>DFD-</a:t>
            </a:r>
            <a:r>
              <a:rPr lang="ru-RU" sz="3200" dirty="0"/>
              <a:t>диаграмм. Научились определять процессы, необходимые для работы некоторого предприятия, а также сущности, которые принимают участие в этих процессах.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CD2DEB7-5F98-4162-89F0-68B99ABA55C8}"/>
              </a:ext>
            </a:extLst>
          </p:cNvPr>
          <p:cNvSpPr/>
          <p:nvPr/>
        </p:nvSpPr>
        <p:spPr>
          <a:xfrm>
            <a:off x="2213113" y="634779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632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8">
            <a:extLst>
              <a:ext uri="{FF2B5EF4-FFF2-40B4-BE49-F238E27FC236}">
                <a16:creationId xmlns:a16="http://schemas.microsoft.com/office/drawing/2014/main" id="{3D493089-8933-F34F-BCBB-D418AA0A143B}"/>
              </a:ext>
            </a:extLst>
          </p:cNvPr>
          <p:cNvSpPr txBox="1">
            <a:spLocks/>
          </p:cNvSpPr>
          <p:nvPr/>
        </p:nvSpPr>
        <p:spPr>
          <a:xfrm>
            <a:off x="1455195" y="3039533"/>
            <a:ext cx="9144000" cy="5684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2" name="Подзаголовок 8">
            <a:extLst>
              <a:ext uri="{FF2B5EF4-FFF2-40B4-BE49-F238E27FC236}">
                <a16:creationId xmlns:a16="http://schemas.microsoft.com/office/drawing/2014/main" id="{AE0E50AE-DCF3-544E-90CD-C46A73384732}"/>
              </a:ext>
            </a:extLst>
          </p:cNvPr>
          <p:cNvSpPr txBox="1">
            <a:spLocks/>
          </p:cNvSpPr>
          <p:nvPr/>
        </p:nvSpPr>
        <p:spPr>
          <a:xfrm>
            <a:off x="1870061" y="3323778"/>
            <a:ext cx="9144000" cy="145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3600" dirty="0">
              <a:solidFill>
                <a:schemeClr val="bg1"/>
              </a:solidFill>
            </a:endParaRPr>
          </a:p>
          <a:p>
            <a:pPr algn="l"/>
            <a:endParaRPr lang="ru-RU" sz="3600" dirty="0">
              <a:solidFill>
                <a:schemeClr val="bg1"/>
              </a:solidFill>
            </a:endParaRPr>
          </a:p>
          <a:p>
            <a:pPr algn="l"/>
            <a:endParaRPr lang="ru-RU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en-US" sz="3600" dirty="0">
              <a:solidFill>
                <a:schemeClr val="bg1"/>
              </a:solidFill>
            </a:endParaRPr>
          </a:p>
          <a:p>
            <a:pPr algn="l"/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D097F-C5BE-4770-8CF0-3CDBF354B424}"/>
              </a:ext>
            </a:extLst>
          </p:cNvPr>
          <p:cNvSpPr txBox="1"/>
          <p:nvPr/>
        </p:nvSpPr>
        <p:spPr>
          <a:xfrm>
            <a:off x="4731026" y="5655365"/>
            <a:ext cx="1888435" cy="74543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C189052-69C5-4312-AAFA-117A59517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05" y="3562281"/>
            <a:ext cx="9144000" cy="1655762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625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C206E5-8524-B647-BB86-C9D84980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Muller"/>
              </a:rPr>
              <a:t>Автосалон «</a:t>
            </a:r>
            <a:r>
              <a:rPr lang="en-US">
                <a:solidFill>
                  <a:srgbClr val="000000"/>
                </a:solidFill>
                <a:latin typeface="Muller"/>
              </a:rPr>
              <a:t>Fronton</a:t>
            </a:r>
            <a:r>
              <a:rPr lang="ru-RU">
                <a:solidFill>
                  <a:srgbClr val="000000"/>
                </a:solidFill>
                <a:latin typeface="Muller"/>
              </a:rPr>
              <a:t>»</a:t>
            </a:r>
            <a:endParaRPr lang="ru-RU" dirty="0">
              <a:latin typeface="Mull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E6620-D1C5-4BCF-8F3F-097382B01047}"/>
              </a:ext>
            </a:extLst>
          </p:cNvPr>
          <p:cNvSpPr txBox="1"/>
          <p:nvPr/>
        </p:nvSpPr>
        <p:spPr>
          <a:xfrm>
            <a:off x="838200" y="2028616"/>
            <a:ext cx="11148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Назначение ИС: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cs typeface="Arial" panose="020B0604020202020204" pitchFamily="34" charset="0"/>
              </a:rPr>
              <a:t>помогает взаимодействовать клиенту, заинтересованному в покупке машины, с компанией, предоставляющей данную услугу;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cs typeface="Arial" panose="020B0604020202020204" pitchFamily="34" charset="0"/>
              </a:rPr>
              <a:t>собирает и хранит всю необходимую информацию, такую как: данные о клиенте, моделях, доступных для покупки авто, заводских ценах и пр.</a:t>
            </a:r>
            <a:endParaRPr lang="ru-RU" sz="2400" b="0" i="0" u="none" strike="noStrike" dirty="0">
              <a:effectLst/>
              <a:cs typeface="Arial" panose="020B0604020202020204" pitchFamily="34" charset="0"/>
            </a:endParaRPr>
          </a:p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62902B1-932B-441C-9BFA-61060FEC01EA}"/>
              </a:ext>
            </a:extLst>
          </p:cNvPr>
          <p:cNvSpPr/>
          <p:nvPr/>
        </p:nvSpPr>
        <p:spPr>
          <a:xfrm>
            <a:off x="2213113" y="635795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908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1D93-7D33-4521-9974-D9EE7587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процесс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F61DBD-5D90-4E9D-AD06-E45E29AA6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966" y="1253331"/>
            <a:ext cx="7787697" cy="4481644"/>
          </a:xfr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CB8E68-740F-4819-82DB-79CBDA192380}"/>
              </a:ext>
            </a:extLst>
          </p:cNvPr>
          <p:cNvSpPr/>
          <p:nvPr/>
        </p:nvSpPr>
        <p:spPr>
          <a:xfrm>
            <a:off x="2213113" y="634779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19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EC206E5-8524-B647-BB86-C9D84980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ru-RU" dirty="0">
                <a:latin typeface="Muller"/>
              </a:rPr>
              <a:t>Внешние сущности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80E54-2705-46FA-BF98-E7AEE0785224}"/>
              </a:ext>
            </a:extLst>
          </p:cNvPr>
          <p:cNvSpPr txBox="1"/>
          <p:nvPr/>
        </p:nvSpPr>
        <p:spPr>
          <a:xfrm>
            <a:off x="838200" y="18811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cs typeface="Arial" panose="020B0604020202020204" pitchFamily="34" charset="0"/>
              </a:rPr>
              <a:t>Клиент: выбирает машину, которую хочет купить;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cs typeface="Arial" panose="020B0604020202020204" pitchFamily="34" charset="0"/>
              </a:rPr>
              <a:t>Продавец: посредник, позволяющий совершить покупку;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cs typeface="Arial" panose="020B0604020202020204" pitchFamily="34" charset="0"/>
              </a:rPr>
              <a:t>Главный менеджер: устанавливает цены, анализирует статистику заказов;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cs typeface="Arial" panose="020B0604020202020204" pitchFamily="34" charset="0"/>
              </a:rPr>
              <a:t>Администратор: отвечает за то, чтобы машина попала к клиенту в качестве «прямо с завода»;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cs typeface="Arial" panose="020B0604020202020204" pitchFamily="34" charset="0"/>
              </a:rPr>
              <a:t>Завод: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ru-RU" sz="2400" dirty="0">
                <a:cs typeface="Arial" panose="020B0604020202020204" pitchFamily="34" charset="0"/>
              </a:rPr>
              <a:t>предоставляет салону машины.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907D54F-B8C3-4799-9814-E390F32C9B88}"/>
              </a:ext>
            </a:extLst>
          </p:cNvPr>
          <p:cNvSpPr/>
          <p:nvPr/>
        </p:nvSpPr>
        <p:spPr>
          <a:xfrm>
            <a:off x="2213113" y="634779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296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C1A0EC-4505-443F-B8DF-73940ABB0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"/>
          <a:stretch/>
        </p:blipFill>
        <p:spPr>
          <a:xfrm>
            <a:off x="1597980" y="971337"/>
            <a:ext cx="9180915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47C87D2-EC79-4356-9A5B-2356ADF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8EC8922-98CF-45A1-8F08-6879511E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8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Клиент предоставляет платежные данные и выбирает модель через продавца.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0AC29D-B70B-47F1-B26A-E671D0D65EB7}"/>
              </a:ext>
            </a:extLst>
          </p:cNvPr>
          <p:cNvSpPr/>
          <p:nvPr/>
        </p:nvSpPr>
        <p:spPr>
          <a:xfrm>
            <a:off x="2213113" y="634779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951345-793C-4CA1-BDE6-7F4C1C9B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3891379" cy="34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47C87D2-EC79-4356-9A5B-2356ADF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8EC8922-98CF-45A1-8F08-6879511E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8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Продавец ищет модель. Информация о моделях хранится в базе автосалона. На данном этапе главный менеджер должен указать нижнюю и запрашиваемую цены, а продавец предоставить всю информацию покупателю.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0AC29D-B70B-47F1-B26A-E671D0D65EB7}"/>
              </a:ext>
            </a:extLst>
          </p:cNvPr>
          <p:cNvSpPr/>
          <p:nvPr/>
        </p:nvSpPr>
        <p:spPr>
          <a:xfrm>
            <a:off x="2213113" y="634779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67E3CA-BDDC-48C1-AE46-4DBB60B9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4"/>
          <a:stretch/>
        </p:blipFill>
        <p:spPr>
          <a:xfrm>
            <a:off x="5547349" y="1979721"/>
            <a:ext cx="5407695" cy="32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47C87D2-EC79-4356-9A5B-2356ADF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8EC8922-98CF-45A1-8F08-6879511E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8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с клиентом удалось договориться, то происходит оформление заказа: записываются данные о покупателе, а также данные об авто.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0AC29D-B70B-47F1-B26A-E671D0D65EB7}"/>
              </a:ext>
            </a:extLst>
          </p:cNvPr>
          <p:cNvSpPr/>
          <p:nvPr/>
        </p:nvSpPr>
        <p:spPr>
          <a:xfrm>
            <a:off x="2213113" y="634779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BE4B3A-1ACD-457B-A21D-97950E4E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350" y="2615324"/>
            <a:ext cx="2141182" cy="9449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DAE0C6-662F-4069-AD18-0B45796A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887" y="4044474"/>
            <a:ext cx="1708337" cy="10340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D323AF-1522-443E-A20B-8E58962D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25" y="1499534"/>
            <a:ext cx="137265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7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47C87D2-EC79-4356-9A5B-2356ADF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28EC8922-98CF-45A1-8F08-6879511E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8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Администратор регулирует </a:t>
            </a:r>
            <a:r>
              <a:rPr lang="ru-RU"/>
              <a:t>оформление заказа, </a:t>
            </a:r>
            <a:r>
              <a:rPr lang="ru-RU" dirty="0"/>
              <a:t>и если все хорошо, то заключается договор. Данные о заказе передаются на завод, который обязуется предоставить машину в ближайший месяц.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0AC29D-B70B-47F1-B26A-E671D0D65EB7}"/>
              </a:ext>
            </a:extLst>
          </p:cNvPr>
          <p:cNvSpPr/>
          <p:nvPr/>
        </p:nvSpPr>
        <p:spPr>
          <a:xfrm>
            <a:off x="2213113" y="6347791"/>
            <a:ext cx="8262730" cy="357809"/>
          </a:xfrm>
          <a:prstGeom prst="rect">
            <a:avLst/>
          </a:prstGeom>
          <a:solidFill>
            <a:srgbClr val="DC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CC0000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B78B62-674C-43F1-BDF3-D868DAE8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03" y="1507218"/>
            <a:ext cx="3509849" cy="41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53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280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Muller</vt:lpstr>
      <vt:lpstr>Тема Office</vt:lpstr>
      <vt:lpstr>ЛАБОРАТОРНАЯ РАБОТА №1</vt:lpstr>
      <vt:lpstr>Автосалон «Fronton»</vt:lpstr>
      <vt:lpstr>Основной процесс</vt:lpstr>
      <vt:lpstr>Внешние сущности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Суханова Валерия Александровна</dc:creator>
  <cp:lastModifiedBy>mike kond</cp:lastModifiedBy>
  <cp:revision>58</cp:revision>
  <dcterms:created xsi:type="dcterms:W3CDTF">2020-08-06T14:43:52Z</dcterms:created>
  <dcterms:modified xsi:type="dcterms:W3CDTF">2020-10-07T10:36:43Z</dcterms:modified>
</cp:coreProperties>
</file>