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5.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14.xml" ContentType="application/vnd.openxmlformats-officedocument.presentationml.slide+xml"/>
  <Override PartName="/ppt/slides/slide65.xml" ContentType="application/vnd.openxmlformats-officedocument.presentationml.slide+xml"/>
  <Override PartName="/ppt/slides/slide6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66.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7.xml" ContentType="application/vnd.openxmlformats-officedocument.presentationml.slide+xml"/>
  <Override PartName="/ppt/slides/slide13.xml" ContentType="application/vnd.openxmlformats-officedocument.presentationml.slide+xml"/>
  <Override PartName="/ppt/slides/slide8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86.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75.xml" ContentType="application/vnd.openxmlformats-officedocument.presentationml.slide+xml"/>
  <Override PartName="/ppt/slides/slide70.xml" ContentType="application/vnd.openxmlformats-officedocument.presentationml.slide+xml"/>
  <Override PartName="/ppt/slides/slide77.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76.xml" ContentType="application/vnd.openxmlformats-officedocument.presentationml.slide+xml"/>
  <Override PartName="/ppt/slides/slide80.xml" ContentType="application/vnd.openxmlformats-officedocument.presentationml.slide+xml"/>
  <Override PartName="/ppt/slides/slide78.xml" ContentType="application/vnd.openxmlformats-officedocument.presentationml.slide+xml"/>
  <Override PartName="/ppt/slides/slide81.xml" ContentType="application/vnd.openxmlformats-officedocument.presentationml.slide+xml"/>
  <Override PartName="/ppt/slides/slide79.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360" r:id="rId2"/>
    <p:sldId id="257" r:id="rId3"/>
    <p:sldId id="258" r:id="rId4"/>
    <p:sldId id="259" r:id="rId5"/>
    <p:sldId id="260" r:id="rId6"/>
    <p:sldId id="261" r:id="rId7"/>
    <p:sldId id="262" r:id="rId8"/>
    <p:sldId id="263" r:id="rId9"/>
    <p:sldId id="315" r:id="rId10"/>
    <p:sldId id="316" r:id="rId11"/>
    <p:sldId id="339" r:id="rId12"/>
    <p:sldId id="275" r:id="rId13"/>
    <p:sldId id="276" r:id="rId14"/>
    <p:sldId id="341" r:id="rId15"/>
    <p:sldId id="342" r:id="rId16"/>
    <p:sldId id="344" r:id="rId17"/>
    <p:sldId id="343" r:id="rId18"/>
    <p:sldId id="329" r:id="rId19"/>
    <p:sldId id="355" r:id="rId20"/>
    <p:sldId id="356" r:id="rId21"/>
    <p:sldId id="357" r:id="rId22"/>
    <p:sldId id="358" r:id="rId23"/>
    <p:sldId id="359" r:id="rId24"/>
    <p:sldId id="277" r:id="rId25"/>
    <p:sldId id="278" r:id="rId26"/>
    <p:sldId id="279" r:id="rId27"/>
    <p:sldId id="280" r:id="rId28"/>
    <p:sldId id="281" r:id="rId29"/>
    <p:sldId id="282" r:id="rId30"/>
    <p:sldId id="283" r:id="rId31"/>
    <p:sldId id="284" r:id="rId32"/>
    <p:sldId id="330" r:id="rId33"/>
    <p:sldId id="285" r:id="rId34"/>
    <p:sldId id="286" r:id="rId35"/>
    <p:sldId id="287" r:id="rId36"/>
    <p:sldId id="288" r:id="rId37"/>
    <p:sldId id="289" r:id="rId38"/>
    <p:sldId id="302" r:id="rId39"/>
    <p:sldId id="303" r:id="rId40"/>
    <p:sldId id="304" r:id="rId41"/>
    <p:sldId id="305" r:id="rId42"/>
    <p:sldId id="306" r:id="rId43"/>
    <p:sldId id="307" r:id="rId44"/>
    <p:sldId id="308" r:id="rId45"/>
    <p:sldId id="345" r:id="rId46"/>
    <p:sldId id="309" r:id="rId47"/>
    <p:sldId id="310" r:id="rId48"/>
    <p:sldId id="346" r:id="rId49"/>
    <p:sldId id="311" r:id="rId50"/>
    <p:sldId id="312" r:id="rId51"/>
    <p:sldId id="364" r:id="rId52"/>
    <p:sldId id="365" r:id="rId53"/>
    <p:sldId id="313" r:id="rId54"/>
    <p:sldId id="331" r:id="rId55"/>
    <p:sldId id="332" r:id="rId56"/>
    <p:sldId id="333" r:id="rId57"/>
    <p:sldId id="334" r:id="rId58"/>
    <p:sldId id="335" r:id="rId59"/>
    <p:sldId id="362" r:id="rId60"/>
    <p:sldId id="336" r:id="rId61"/>
    <p:sldId id="361" r:id="rId62"/>
    <p:sldId id="363" r:id="rId63"/>
    <p:sldId id="366" r:id="rId64"/>
    <p:sldId id="317" r:id="rId65"/>
    <p:sldId id="318" r:id="rId66"/>
    <p:sldId id="319" r:id="rId67"/>
    <p:sldId id="320" r:id="rId68"/>
    <p:sldId id="321" r:id="rId69"/>
    <p:sldId id="322" r:id="rId70"/>
    <p:sldId id="323" r:id="rId71"/>
    <p:sldId id="324" r:id="rId72"/>
    <p:sldId id="325" r:id="rId73"/>
    <p:sldId id="326" r:id="rId74"/>
    <p:sldId id="327" r:id="rId75"/>
    <p:sldId id="293" r:id="rId76"/>
    <p:sldId id="294" r:id="rId77"/>
    <p:sldId id="347" r:id="rId78"/>
    <p:sldId id="348" r:id="rId79"/>
    <p:sldId id="295" r:id="rId80"/>
    <p:sldId id="296" r:id="rId81"/>
    <p:sldId id="297" r:id="rId82"/>
    <p:sldId id="298" r:id="rId83"/>
    <p:sldId id="299" r:id="rId84"/>
    <p:sldId id="349" r:id="rId85"/>
    <p:sldId id="300" r:id="rId86"/>
    <p:sldId id="350" r:id="rId87"/>
    <p:sldId id="351" r:id="rId88"/>
    <p:sldId id="353" r:id="rId89"/>
    <p:sldId id="354" r:id="rId90"/>
    <p:sldId id="367" r:id="rId91"/>
    <p:sldId id="368"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38" autoAdjust="0"/>
    <p:restoredTop sz="94660"/>
  </p:normalViewPr>
  <p:slideViewPr>
    <p:cSldViewPr>
      <p:cViewPr>
        <p:scale>
          <a:sx n="100" d="100"/>
          <a:sy n="100" d="100"/>
        </p:scale>
        <p:origin x="-144" y="-72"/>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2590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99" Type="http://schemas.openxmlformats.org/officeDocument/2006/relationships/customXml" Target="../customXml/item2.xml"/><Relationship Id="rId101" Type="http://schemas.openxmlformats.org/officeDocument/2006/relationships/customXml" Target="../customXml/item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customXml" Target="../customXml/item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9C7FC3-56AB-4C1A-AD2F-8AFDC152D75D}" type="datetimeFigureOut">
              <a:rPr lang="en-US" smtClean="0"/>
              <a:t>5/9/2016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7BE23C-7F1E-4FCA-9757-99D46B0395F9}" type="slidenum">
              <a:rPr lang="en-US" smtClean="0"/>
              <a:t>‹#›</a:t>
            </a:fld>
            <a:endParaRPr lang="en-US"/>
          </a:p>
        </p:txBody>
      </p:sp>
    </p:spTree>
    <p:extLst>
      <p:ext uri="{BB962C8B-B14F-4D97-AF65-F5344CB8AC3E}">
        <p14:creationId xmlns:p14="http://schemas.microsoft.com/office/powerpoint/2010/main" val="2896681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BE23C-7F1E-4FCA-9757-99D46B0395F9}" type="slidenum">
              <a:rPr lang="en-US" smtClean="0"/>
              <a:t>52</a:t>
            </a:fld>
            <a:endParaRPr lang="en-US"/>
          </a:p>
        </p:txBody>
      </p:sp>
    </p:spTree>
    <p:extLst>
      <p:ext uri="{BB962C8B-B14F-4D97-AF65-F5344CB8AC3E}">
        <p14:creationId xmlns:p14="http://schemas.microsoft.com/office/powerpoint/2010/main" val="2913745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91D94C-8412-4BBF-B98D-47DD99504656}"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5538F-61AE-47E2-905F-6396E7ED66F3}" type="slidenum">
              <a:rPr lang="en-US" smtClean="0"/>
              <a:t>‹#›</a:t>
            </a:fld>
            <a:endParaRPr lang="en-US"/>
          </a:p>
        </p:txBody>
      </p:sp>
    </p:spTree>
    <p:extLst>
      <p:ext uri="{BB962C8B-B14F-4D97-AF65-F5344CB8AC3E}">
        <p14:creationId xmlns:p14="http://schemas.microsoft.com/office/powerpoint/2010/main" val="146258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91D94C-8412-4BBF-B98D-47DD99504656}"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5538F-61AE-47E2-905F-6396E7ED66F3}" type="slidenum">
              <a:rPr lang="en-US" smtClean="0"/>
              <a:t>‹#›</a:t>
            </a:fld>
            <a:endParaRPr lang="en-US"/>
          </a:p>
        </p:txBody>
      </p:sp>
    </p:spTree>
    <p:extLst>
      <p:ext uri="{BB962C8B-B14F-4D97-AF65-F5344CB8AC3E}">
        <p14:creationId xmlns:p14="http://schemas.microsoft.com/office/powerpoint/2010/main" val="790056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91D94C-8412-4BBF-B98D-47DD99504656}"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5538F-61AE-47E2-905F-6396E7ED66F3}" type="slidenum">
              <a:rPr lang="en-US" smtClean="0"/>
              <a:t>‹#›</a:t>
            </a:fld>
            <a:endParaRPr lang="en-US"/>
          </a:p>
        </p:txBody>
      </p:sp>
    </p:spTree>
    <p:extLst>
      <p:ext uri="{BB962C8B-B14F-4D97-AF65-F5344CB8AC3E}">
        <p14:creationId xmlns:p14="http://schemas.microsoft.com/office/powerpoint/2010/main" val="242447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91D94C-8412-4BBF-B98D-47DD99504656}"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5538F-61AE-47E2-905F-6396E7ED66F3}" type="slidenum">
              <a:rPr lang="en-US" smtClean="0"/>
              <a:t>‹#›</a:t>
            </a:fld>
            <a:endParaRPr lang="en-US"/>
          </a:p>
        </p:txBody>
      </p:sp>
    </p:spTree>
    <p:extLst>
      <p:ext uri="{BB962C8B-B14F-4D97-AF65-F5344CB8AC3E}">
        <p14:creationId xmlns:p14="http://schemas.microsoft.com/office/powerpoint/2010/main" val="48131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91D94C-8412-4BBF-B98D-47DD99504656}"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5538F-61AE-47E2-905F-6396E7ED66F3}" type="slidenum">
              <a:rPr lang="en-US" smtClean="0"/>
              <a:t>‹#›</a:t>
            </a:fld>
            <a:endParaRPr lang="en-US"/>
          </a:p>
        </p:txBody>
      </p:sp>
    </p:spTree>
    <p:extLst>
      <p:ext uri="{BB962C8B-B14F-4D97-AF65-F5344CB8AC3E}">
        <p14:creationId xmlns:p14="http://schemas.microsoft.com/office/powerpoint/2010/main" val="750706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91D94C-8412-4BBF-B98D-47DD99504656}" type="datetimeFigureOut">
              <a:rPr lang="en-US" smtClean="0"/>
              <a:t>5/9/2016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5538F-61AE-47E2-905F-6396E7ED66F3}" type="slidenum">
              <a:rPr lang="en-US" smtClean="0"/>
              <a:t>‹#›</a:t>
            </a:fld>
            <a:endParaRPr lang="en-US"/>
          </a:p>
        </p:txBody>
      </p:sp>
    </p:spTree>
    <p:extLst>
      <p:ext uri="{BB962C8B-B14F-4D97-AF65-F5344CB8AC3E}">
        <p14:creationId xmlns:p14="http://schemas.microsoft.com/office/powerpoint/2010/main" val="3080874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91D94C-8412-4BBF-B98D-47DD99504656}" type="datetimeFigureOut">
              <a:rPr lang="en-US" smtClean="0"/>
              <a:t>5/9/2016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5538F-61AE-47E2-905F-6396E7ED66F3}" type="slidenum">
              <a:rPr lang="en-US" smtClean="0"/>
              <a:t>‹#›</a:t>
            </a:fld>
            <a:endParaRPr lang="en-US"/>
          </a:p>
        </p:txBody>
      </p:sp>
    </p:spTree>
    <p:extLst>
      <p:ext uri="{BB962C8B-B14F-4D97-AF65-F5344CB8AC3E}">
        <p14:creationId xmlns:p14="http://schemas.microsoft.com/office/powerpoint/2010/main" val="3186997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91D94C-8412-4BBF-B98D-47DD99504656}" type="datetimeFigureOut">
              <a:rPr lang="en-US" smtClean="0"/>
              <a:t>5/9/2016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85538F-61AE-47E2-905F-6396E7ED66F3}" type="slidenum">
              <a:rPr lang="en-US" smtClean="0"/>
              <a:t>‹#›</a:t>
            </a:fld>
            <a:endParaRPr lang="en-US"/>
          </a:p>
        </p:txBody>
      </p:sp>
    </p:spTree>
    <p:extLst>
      <p:ext uri="{BB962C8B-B14F-4D97-AF65-F5344CB8AC3E}">
        <p14:creationId xmlns:p14="http://schemas.microsoft.com/office/powerpoint/2010/main" val="346395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91D94C-8412-4BBF-B98D-47DD99504656}" type="datetimeFigureOut">
              <a:rPr lang="en-US" smtClean="0"/>
              <a:t>5/9/2016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85538F-61AE-47E2-905F-6396E7ED66F3}" type="slidenum">
              <a:rPr lang="en-US" smtClean="0"/>
              <a:t>‹#›</a:t>
            </a:fld>
            <a:endParaRPr lang="en-US"/>
          </a:p>
        </p:txBody>
      </p:sp>
    </p:spTree>
    <p:extLst>
      <p:ext uri="{BB962C8B-B14F-4D97-AF65-F5344CB8AC3E}">
        <p14:creationId xmlns:p14="http://schemas.microsoft.com/office/powerpoint/2010/main" val="276993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91D94C-8412-4BBF-B98D-47DD99504656}" type="datetimeFigureOut">
              <a:rPr lang="en-US" smtClean="0"/>
              <a:t>5/9/2016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5538F-61AE-47E2-905F-6396E7ED66F3}" type="slidenum">
              <a:rPr lang="en-US" smtClean="0"/>
              <a:t>‹#›</a:t>
            </a:fld>
            <a:endParaRPr lang="en-US"/>
          </a:p>
        </p:txBody>
      </p:sp>
    </p:spTree>
    <p:extLst>
      <p:ext uri="{BB962C8B-B14F-4D97-AF65-F5344CB8AC3E}">
        <p14:creationId xmlns:p14="http://schemas.microsoft.com/office/powerpoint/2010/main" val="3096023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91D94C-8412-4BBF-B98D-47DD99504656}" type="datetimeFigureOut">
              <a:rPr lang="en-US" smtClean="0"/>
              <a:t>5/9/2016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5538F-61AE-47E2-905F-6396E7ED66F3}" type="slidenum">
              <a:rPr lang="en-US" smtClean="0"/>
              <a:t>‹#›</a:t>
            </a:fld>
            <a:endParaRPr lang="en-US"/>
          </a:p>
        </p:txBody>
      </p:sp>
    </p:spTree>
    <p:extLst>
      <p:ext uri="{BB962C8B-B14F-4D97-AF65-F5344CB8AC3E}">
        <p14:creationId xmlns:p14="http://schemas.microsoft.com/office/powerpoint/2010/main" val="3608065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91D94C-8412-4BBF-B98D-47DD99504656}" type="datetimeFigureOut">
              <a:rPr lang="en-US" smtClean="0"/>
              <a:t>5/9/2016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5538F-61AE-47E2-905F-6396E7ED66F3}" type="slidenum">
              <a:rPr lang="en-US" smtClean="0"/>
              <a:t>‹#›</a:t>
            </a:fld>
            <a:endParaRPr lang="en-US"/>
          </a:p>
        </p:txBody>
      </p:sp>
    </p:spTree>
    <p:extLst>
      <p:ext uri="{BB962C8B-B14F-4D97-AF65-F5344CB8AC3E}">
        <p14:creationId xmlns:p14="http://schemas.microsoft.com/office/powerpoint/2010/main" val="2964829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oracle.com/technetwork/java/javase/downloads/jdk8-downloads-2133151.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1. Getting Started with Java</a:t>
            </a:r>
            <a:endParaRPr lang="en-US" dirty="0"/>
          </a:p>
        </p:txBody>
      </p:sp>
      <p:sp>
        <p:nvSpPr>
          <p:cNvPr id="7" name="Content Placeholder 6"/>
          <p:cNvSpPr>
            <a:spLocks noGrp="1"/>
          </p:cNvSpPr>
          <p:nvPr>
            <p:ph idx="1"/>
          </p:nvPr>
        </p:nvSpPr>
        <p:spPr/>
        <p:txBody>
          <a:bodyPr/>
          <a:lstStyle/>
          <a:p>
            <a:r>
              <a:rPr lang="en-US" dirty="0" smtClean="0">
                <a:effectLst/>
              </a:rPr>
              <a:t>Where to download Java.</a:t>
            </a:r>
          </a:p>
          <a:p>
            <a:r>
              <a:rPr lang="en-US" dirty="0" smtClean="0">
                <a:effectLst/>
              </a:rPr>
              <a:t>How to install Java.</a:t>
            </a:r>
          </a:p>
          <a:p>
            <a:r>
              <a:rPr lang="en-US" dirty="0" smtClean="0"/>
              <a:t>Updating the PATH environment variable</a:t>
            </a:r>
            <a:endParaRPr lang="en-US" dirty="0" smtClean="0">
              <a:effectLst/>
            </a:endParaRPr>
          </a:p>
          <a:p>
            <a:r>
              <a:rPr lang="en-US" dirty="0" smtClean="0">
                <a:effectLst/>
              </a:rPr>
              <a:t>Our First Java Program.</a:t>
            </a:r>
          </a:p>
          <a:p>
            <a:r>
              <a:rPr lang="en-US" dirty="0" smtClean="0">
                <a:effectLst/>
              </a:rPr>
              <a:t>How to compile a Java application.</a:t>
            </a:r>
          </a:p>
          <a:p>
            <a:r>
              <a:rPr lang="en-US" dirty="0" smtClean="0">
                <a:effectLst/>
              </a:rPr>
              <a:t>How to run a Java Application.</a:t>
            </a:r>
            <a:endParaRPr lang="en-US" dirty="0"/>
          </a:p>
        </p:txBody>
      </p:sp>
    </p:spTree>
    <p:extLst>
      <p:ext uri="{BB962C8B-B14F-4D97-AF65-F5344CB8AC3E}">
        <p14:creationId xmlns:p14="http://schemas.microsoft.com/office/powerpoint/2010/main" val="28713330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effectLst/>
              </a:rPr>
              <a:t>Explanation</a:t>
            </a:r>
            <a:endParaRPr lang="en-US" dirty="0"/>
          </a:p>
        </p:txBody>
      </p:sp>
      <p:sp>
        <p:nvSpPr>
          <p:cNvPr id="7" name="Content Placeholder 6"/>
          <p:cNvSpPr>
            <a:spLocks noGrp="1"/>
          </p:cNvSpPr>
          <p:nvPr>
            <p:ph idx="1"/>
          </p:nvPr>
        </p:nvSpPr>
        <p:spPr/>
        <p:txBody>
          <a:bodyPr/>
          <a:lstStyle/>
          <a:p>
            <a:r>
              <a:rPr lang="en-US" sz="2800" u="sng" dirty="0" smtClean="0"/>
              <a:t>Method declaration (</a:t>
            </a:r>
            <a:r>
              <a:rPr lang="en-US" sz="2200" i="1" u="sng" dirty="0" smtClean="0"/>
              <a:t>public static void main</a:t>
            </a:r>
            <a:r>
              <a:rPr lang="en-US" sz="2800" u="sng" dirty="0" smtClean="0"/>
              <a:t>) </a:t>
            </a:r>
            <a:r>
              <a:rPr lang="en-US" sz="2800" dirty="0" smtClean="0"/>
              <a:t>– main method found by JVM, public means accessible by JVM, static means class level, void means no return type</a:t>
            </a:r>
          </a:p>
          <a:p>
            <a:r>
              <a:rPr lang="en-US" sz="2800" u="sng" dirty="0" smtClean="0"/>
              <a:t>Class creation </a:t>
            </a:r>
            <a:r>
              <a:rPr lang="en-US" sz="2800" dirty="0" smtClean="0"/>
              <a:t>(</a:t>
            </a:r>
            <a:r>
              <a:rPr lang="en-US" sz="2200" i="1" u="sng" dirty="0" smtClean="0"/>
              <a:t>new Scanner</a:t>
            </a:r>
            <a:r>
              <a:rPr lang="en-US" sz="2800" dirty="0" smtClean="0"/>
              <a:t>) – create instance of Class Scanner</a:t>
            </a:r>
          </a:p>
          <a:p>
            <a:r>
              <a:rPr lang="en-US" sz="2800" dirty="0" err="1" smtClean="0"/>
              <a:t>System.out.println</a:t>
            </a:r>
            <a:r>
              <a:rPr lang="en-US" sz="2800" dirty="0" smtClean="0"/>
              <a:t> – print result to screen</a:t>
            </a:r>
          </a:p>
        </p:txBody>
      </p:sp>
    </p:spTree>
    <p:extLst>
      <p:ext uri="{BB962C8B-B14F-4D97-AF65-F5344CB8AC3E}">
        <p14:creationId xmlns:p14="http://schemas.microsoft.com/office/powerpoint/2010/main" val="2052033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US" dirty="0" smtClean="0">
                <a:effectLst/>
              </a:rPr>
              <a:t>. </a:t>
            </a:r>
            <a:r>
              <a:rPr lang="en-US" dirty="0" err="1" smtClean="0">
                <a:effectLst/>
              </a:rPr>
              <a:t>jdk</a:t>
            </a:r>
            <a:r>
              <a:rPr lang="en-US" dirty="0" smtClean="0">
                <a:effectLst/>
              </a:rPr>
              <a:t> vs </a:t>
            </a:r>
            <a:r>
              <a:rPr lang="en-US" dirty="0" err="1" smtClean="0">
                <a:effectLst/>
              </a:rPr>
              <a:t>jre</a:t>
            </a:r>
            <a:r>
              <a:rPr lang="en-US" dirty="0" smtClean="0">
                <a:effectLst/>
              </a:rPr>
              <a:t> vs </a:t>
            </a:r>
            <a:r>
              <a:rPr lang="en-US" dirty="0" err="1" smtClean="0">
                <a:effectLst/>
              </a:rPr>
              <a:t>jvm</a:t>
            </a:r>
            <a:endParaRPr lang="en-US" dirty="0" smtClean="0">
              <a:effectLst/>
            </a:endParaRPr>
          </a:p>
        </p:txBody>
      </p:sp>
      <p:sp>
        <p:nvSpPr>
          <p:cNvPr id="9" name="Content Placeholder 8"/>
          <p:cNvSpPr>
            <a:spLocks noGrp="1"/>
          </p:cNvSpPr>
          <p:nvPr>
            <p:ph idx="1"/>
          </p:nvPr>
        </p:nvSpPr>
        <p:spPr>
          <a:xfrm>
            <a:off x="304800" y="1600200"/>
            <a:ext cx="8534400" cy="4525963"/>
          </a:xfrm>
        </p:spPr>
        <p:txBody>
          <a:bodyPr>
            <a:noAutofit/>
          </a:bodyPr>
          <a:lstStyle/>
          <a:p>
            <a:r>
              <a:rPr lang="en-US" sz="2300" b="1" dirty="0" smtClean="0">
                <a:effectLst/>
              </a:rPr>
              <a:t>JDK (Java Development Kit)</a:t>
            </a:r>
          </a:p>
          <a:p>
            <a:pPr marL="457200" lvl="1" indent="0">
              <a:buNone/>
            </a:pPr>
            <a:r>
              <a:rPr lang="en-US" sz="2300" i="1" u="sng" dirty="0" smtClean="0">
                <a:effectLst/>
              </a:rPr>
              <a:t>develop</a:t>
            </a:r>
            <a:r>
              <a:rPr lang="en-US" sz="2300" i="1" dirty="0" smtClean="0">
                <a:effectLst/>
              </a:rPr>
              <a:t> and </a:t>
            </a:r>
            <a:r>
              <a:rPr lang="en-US" sz="2300" i="1" u="sng" dirty="0" smtClean="0">
                <a:effectLst/>
              </a:rPr>
              <a:t>run</a:t>
            </a:r>
            <a:r>
              <a:rPr lang="en-US" sz="2300" dirty="0" smtClean="0">
                <a:effectLst/>
              </a:rPr>
              <a:t> Java application.</a:t>
            </a:r>
          </a:p>
          <a:p>
            <a:pPr marL="457200" lvl="1" indent="0">
              <a:buNone/>
            </a:pPr>
            <a:r>
              <a:rPr lang="en-US" sz="2400" dirty="0" smtClean="0">
                <a:effectLst/>
              </a:rPr>
              <a:t>JDK = JRE + Required Library to develop Java Application.</a:t>
            </a:r>
            <a:endParaRPr lang="en-US" sz="2300" dirty="0" smtClean="0">
              <a:effectLst/>
            </a:endParaRPr>
          </a:p>
          <a:p>
            <a:r>
              <a:rPr lang="en-US" sz="2300" b="1" dirty="0" smtClean="0">
                <a:effectLst/>
              </a:rPr>
              <a:t>JRE (Java Run time Environment)</a:t>
            </a:r>
          </a:p>
          <a:p>
            <a:pPr marL="457200" lvl="1" indent="0">
              <a:buNone/>
            </a:pPr>
            <a:r>
              <a:rPr lang="en-US" sz="2300" i="1" u="sng" dirty="0" smtClean="0">
                <a:effectLst/>
              </a:rPr>
              <a:t>run</a:t>
            </a:r>
            <a:r>
              <a:rPr lang="en-US" sz="2300" dirty="0" smtClean="0">
                <a:effectLst/>
              </a:rPr>
              <a:t> Java application which has already been compiled. </a:t>
            </a:r>
          </a:p>
          <a:p>
            <a:pPr marL="457200" lvl="1" indent="0">
              <a:buNone/>
            </a:pPr>
            <a:r>
              <a:rPr lang="en-US" sz="2400" dirty="0" smtClean="0">
                <a:effectLst/>
              </a:rPr>
              <a:t>JRE = JVM + Required Library to run Application.</a:t>
            </a:r>
            <a:endParaRPr lang="en-US" sz="2300" dirty="0" smtClean="0">
              <a:effectLst/>
            </a:endParaRPr>
          </a:p>
          <a:p>
            <a:r>
              <a:rPr lang="en-US" sz="2300" b="1" dirty="0" smtClean="0">
                <a:effectLst/>
              </a:rPr>
              <a:t>JVM (Java Virtual Machine)</a:t>
            </a:r>
          </a:p>
          <a:p>
            <a:pPr marL="457200" lvl="1" indent="0">
              <a:buNone/>
            </a:pPr>
            <a:r>
              <a:rPr lang="en-US" sz="2400" dirty="0" smtClean="0"/>
              <a:t>converts this byte code into machine language.</a:t>
            </a:r>
          </a:p>
          <a:p>
            <a:pPr marL="457200" lvl="1" indent="0">
              <a:buNone/>
            </a:pPr>
            <a:r>
              <a:rPr lang="en-US" sz="2300" dirty="0" smtClean="0">
                <a:effectLst/>
              </a:rPr>
              <a:t>JRE is the container and JVM is the content. JRE provides environment to JVM so that it can run on any platform.</a:t>
            </a:r>
          </a:p>
        </p:txBody>
      </p:sp>
    </p:spTree>
    <p:extLst>
      <p:ext uri="{BB962C8B-B14F-4D97-AF65-F5344CB8AC3E}">
        <p14:creationId xmlns:p14="http://schemas.microsoft.com/office/powerpoint/2010/main" val="10424078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3. Java variables</a:t>
            </a:r>
            <a:endParaRPr lang="en-US" dirty="0"/>
          </a:p>
        </p:txBody>
      </p:sp>
      <p:sp>
        <p:nvSpPr>
          <p:cNvPr id="7" name="Content Placeholder 6"/>
          <p:cNvSpPr>
            <a:spLocks noGrp="1"/>
          </p:cNvSpPr>
          <p:nvPr>
            <p:ph idx="1"/>
          </p:nvPr>
        </p:nvSpPr>
        <p:spPr/>
        <p:txBody>
          <a:bodyPr>
            <a:noAutofit/>
          </a:bodyPr>
          <a:lstStyle/>
          <a:p>
            <a:r>
              <a:rPr lang="en-US" sz="2800" dirty="0" smtClean="0"/>
              <a:t>Objects store their states in variables</a:t>
            </a:r>
          </a:p>
          <a:p>
            <a:r>
              <a:rPr lang="en-US" sz="2800" dirty="0" smtClean="0">
                <a:effectLst/>
              </a:rPr>
              <a:t>a piece of memory that can contain a data value</a:t>
            </a:r>
            <a:endParaRPr lang="en-US" sz="2800" dirty="0" smtClean="0"/>
          </a:p>
          <a:p>
            <a:r>
              <a:rPr lang="en-US" sz="2800" dirty="0" smtClean="0"/>
              <a:t>Variables are used as containers to hold values</a:t>
            </a:r>
          </a:p>
          <a:p>
            <a:r>
              <a:rPr lang="en-US" sz="2800" dirty="0" smtClean="0">
                <a:effectLst/>
              </a:rPr>
              <a:t>has a data type</a:t>
            </a:r>
          </a:p>
          <a:p>
            <a:pPr lvl="1"/>
            <a:r>
              <a:rPr lang="en-US" dirty="0" smtClean="0">
                <a:effectLst/>
              </a:rPr>
              <a:t>Primitive data types </a:t>
            </a:r>
            <a:r>
              <a:rPr lang="en-US" dirty="0" smtClean="0">
                <a:effectLst/>
                <a:sym typeface="Wingdings" panose="05000000000000000000" pitchFamily="2" charset="2"/>
              </a:rPr>
              <a:t> contains value directly stored in memory</a:t>
            </a:r>
            <a:endParaRPr lang="en-US" dirty="0" smtClean="0">
              <a:effectLst/>
            </a:endParaRPr>
          </a:p>
          <a:p>
            <a:pPr lvl="1"/>
            <a:r>
              <a:rPr lang="en-US" dirty="0" smtClean="0">
                <a:effectLst/>
              </a:rPr>
              <a:t>Object references </a:t>
            </a:r>
            <a:r>
              <a:rPr lang="en-US" dirty="0" smtClean="0">
                <a:effectLst/>
                <a:sym typeface="Wingdings" panose="05000000000000000000" pitchFamily="2" charset="2"/>
              </a:rPr>
              <a:t> contains reference to an object stored in memory</a:t>
            </a:r>
            <a:endParaRPr lang="en-US" dirty="0" smtClean="0">
              <a:effectLst/>
            </a:endParaRPr>
          </a:p>
          <a:p>
            <a:endParaRPr lang="en-US" sz="2800" dirty="0" smtClean="0"/>
          </a:p>
        </p:txBody>
      </p:sp>
    </p:spTree>
    <p:extLst>
      <p:ext uri="{BB962C8B-B14F-4D97-AF65-F5344CB8AC3E}">
        <p14:creationId xmlns:p14="http://schemas.microsoft.com/office/powerpoint/2010/main" val="37360697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effectLst/>
              </a:rPr>
              <a:t>Primitive Data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8472469"/>
              </p:ext>
            </p:extLst>
          </p:nvPr>
        </p:nvGraphicFramePr>
        <p:xfrm>
          <a:off x="457200" y="1600200"/>
          <a:ext cx="8229600" cy="4952997"/>
        </p:xfrm>
        <a:graphic>
          <a:graphicData uri="http://schemas.openxmlformats.org/drawingml/2006/table">
            <a:tbl>
              <a:tblPr firstRow="1" bandRow="1">
                <a:tableStyleId>{5C22544A-7EE6-4342-B048-85BDC9FD1C3A}</a:tableStyleId>
              </a:tblPr>
              <a:tblGrid>
                <a:gridCol w="1447800"/>
                <a:gridCol w="6781800"/>
              </a:tblGrid>
              <a:tr h="4778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effectLst/>
                        </a:rPr>
                        <a:t>Data type</a:t>
                      </a:r>
                      <a:endParaRPr lang="en-US" sz="2000" dirty="0" smtClean="0">
                        <a:effectLst/>
                      </a:endParaRPr>
                    </a:p>
                  </a:txBody>
                  <a:tcPr/>
                </a:tc>
                <a:tc>
                  <a:txBody>
                    <a:bodyPr/>
                    <a:lstStyle/>
                    <a:p>
                      <a:r>
                        <a:rPr lang="en-US" sz="2000" dirty="0" smtClean="0"/>
                        <a:t>Description</a:t>
                      </a:r>
                      <a:endParaRPr lang="en-US" sz="2000" dirty="0"/>
                    </a:p>
                  </a:txBody>
                  <a:tcPr/>
                </a:tc>
              </a:tr>
              <a:tr h="477869">
                <a:tc>
                  <a:txBody>
                    <a:bodyPr/>
                    <a:lstStyle/>
                    <a:p>
                      <a:r>
                        <a:rPr lang="en-US" sz="2000" dirty="0" smtClean="0"/>
                        <a:t>byte </a:t>
                      </a:r>
                      <a:endParaRPr lang="en-US" sz="2000" dirty="0"/>
                    </a:p>
                  </a:txBody>
                  <a:tcPr/>
                </a:tc>
                <a:tc>
                  <a:txBody>
                    <a:bodyPr/>
                    <a:lstStyle/>
                    <a:p>
                      <a:r>
                        <a:rPr lang="en-US" sz="2000" dirty="0" smtClean="0"/>
                        <a:t>It is 8 bit integer data type. Value range from -128 to 127</a:t>
                      </a:r>
                      <a:endParaRPr lang="en-US" sz="2000" dirty="0"/>
                    </a:p>
                  </a:txBody>
                  <a:tcPr/>
                </a:tc>
              </a:tr>
              <a:tr h="477869">
                <a:tc>
                  <a:txBody>
                    <a:bodyPr/>
                    <a:lstStyle/>
                    <a:p>
                      <a:r>
                        <a:rPr lang="en-US" sz="2000" dirty="0" smtClean="0"/>
                        <a:t>short</a:t>
                      </a:r>
                      <a:endParaRPr lang="en-US" sz="2000" dirty="0"/>
                    </a:p>
                  </a:txBody>
                  <a:tcPr/>
                </a:tc>
                <a:tc>
                  <a:txBody>
                    <a:bodyPr/>
                    <a:lstStyle/>
                    <a:p>
                      <a:r>
                        <a:rPr lang="en-US" sz="2000" dirty="0" smtClean="0"/>
                        <a:t>It is 16 bit integer data type. Value range from -32768 to 32767. </a:t>
                      </a:r>
                      <a:endParaRPr lang="en-US" sz="2000" dirty="0"/>
                    </a:p>
                  </a:txBody>
                  <a:tcPr/>
                </a:tc>
              </a:tr>
              <a:tr h="803957">
                <a:tc>
                  <a:txBody>
                    <a:bodyPr/>
                    <a:lstStyle/>
                    <a:p>
                      <a:r>
                        <a:rPr lang="en-US" sz="2000" dirty="0" err="1" smtClean="0"/>
                        <a:t>int</a:t>
                      </a:r>
                      <a:endParaRPr lang="en-US" sz="2000" dirty="0"/>
                    </a:p>
                  </a:txBody>
                  <a:tcPr/>
                </a:tc>
                <a:tc>
                  <a:txBody>
                    <a:bodyPr/>
                    <a:lstStyle/>
                    <a:p>
                      <a:r>
                        <a:rPr lang="en-US" sz="2000" dirty="0" smtClean="0"/>
                        <a:t>It is 32 bit integer data type. Value range from -2147483648 to 2147483647. </a:t>
                      </a:r>
                      <a:endParaRPr lang="en-US" sz="2000" dirty="0"/>
                    </a:p>
                  </a:txBody>
                  <a:tcPr/>
                </a:tc>
              </a:tr>
              <a:tr h="803957">
                <a:tc>
                  <a:txBody>
                    <a:bodyPr/>
                    <a:lstStyle/>
                    <a:p>
                      <a:r>
                        <a:rPr lang="en-US" sz="2000" dirty="0" smtClean="0"/>
                        <a:t>long</a:t>
                      </a:r>
                      <a:endParaRPr lang="en-US" sz="2000" dirty="0"/>
                    </a:p>
                  </a:txBody>
                  <a:tcPr/>
                </a:tc>
                <a:tc>
                  <a:txBody>
                    <a:bodyPr/>
                    <a:lstStyle/>
                    <a:p>
                      <a:r>
                        <a:rPr lang="en-US" sz="2000" dirty="0" smtClean="0"/>
                        <a:t>It is 64 bit integer data type. Value range from -9,223,372,036,854,775,808 to 9,223,372,036,854,775,807.</a:t>
                      </a:r>
                      <a:endParaRPr lang="en-US" sz="2000" dirty="0"/>
                    </a:p>
                  </a:txBody>
                  <a:tcPr/>
                </a:tc>
              </a:tr>
              <a:tr h="477869">
                <a:tc>
                  <a:txBody>
                    <a:bodyPr/>
                    <a:lstStyle/>
                    <a:p>
                      <a:r>
                        <a:rPr lang="en-US" sz="2000" dirty="0" smtClean="0"/>
                        <a:t>char</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It is 16 bit unsigned </a:t>
                      </a:r>
                      <a:r>
                        <a:rPr lang="en-US" sz="2000" dirty="0" err="1" smtClean="0"/>
                        <a:t>unicode</a:t>
                      </a:r>
                      <a:r>
                        <a:rPr lang="en-US" sz="2000" dirty="0" smtClean="0"/>
                        <a:t> character. Range 0 to 65,535.</a:t>
                      </a:r>
                      <a:endParaRPr lang="en-US" sz="2000" dirty="0" smtClean="0">
                        <a:effectLst/>
                      </a:endParaRPr>
                    </a:p>
                  </a:txBody>
                  <a:tcPr/>
                </a:tc>
              </a:tr>
              <a:tr h="477869">
                <a:tc>
                  <a:txBody>
                    <a:bodyPr/>
                    <a:lstStyle/>
                    <a:p>
                      <a:r>
                        <a:rPr lang="en-US" sz="2000" dirty="0" smtClean="0"/>
                        <a:t>double</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It is 64 bit float data type. Default value 0.0d.</a:t>
                      </a:r>
                      <a:endParaRPr lang="en-US" sz="2000" dirty="0" smtClean="0">
                        <a:effectLst/>
                      </a:endParaRPr>
                    </a:p>
                  </a:txBody>
                  <a:tcPr/>
                </a:tc>
              </a:tr>
              <a:tr h="477869">
                <a:tc>
                  <a:txBody>
                    <a:bodyPr/>
                    <a:lstStyle/>
                    <a:p>
                      <a:r>
                        <a:rPr lang="en-US" sz="2000" dirty="0" smtClean="0"/>
                        <a:t>float</a:t>
                      </a:r>
                      <a:endParaRPr lang="en-US" sz="2000" dirty="0"/>
                    </a:p>
                  </a:txBody>
                  <a:tcPr/>
                </a:tc>
                <a:tc>
                  <a:txBody>
                    <a:bodyPr/>
                    <a:lstStyle/>
                    <a:p>
                      <a:r>
                        <a:rPr lang="en-US" sz="2000" dirty="0" smtClean="0"/>
                        <a:t>It is 32 bit float data type. Default value 0.0f.</a:t>
                      </a:r>
                      <a:endParaRPr lang="en-US" sz="2000" dirty="0"/>
                    </a:p>
                  </a:txBody>
                  <a:tcPr/>
                </a:tc>
              </a:tr>
              <a:tr h="477869">
                <a:tc>
                  <a:txBody>
                    <a:bodyPr/>
                    <a:lstStyle/>
                    <a:p>
                      <a:r>
                        <a:rPr lang="en-US" sz="2000" dirty="0" err="1" smtClean="0"/>
                        <a:t>boolean</a:t>
                      </a:r>
                      <a:endParaRPr lang="en-US" sz="2000" dirty="0"/>
                    </a:p>
                  </a:txBody>
                  <a:tcPr/>
                </a:tc>
                <a:tc>
                  <a:txBody>
                    <a:bodyPr/>
                    <a:lstStyle/>
                    <a:p>
                      <a:r>
                        <a:rPr lang="en-US" sz="2000" dirty="0" smtClean="0">
                          <a:effectLst/>
                        </a:rPr>
                        <a:t>true or false</a:t>
                      </a:r>
                      <a:endParaRPr lang="en-US" sz="2000" dirty="0"/>
                    </a:p>
                  </a:txBody>
                  <a:tcPr/>
                </a:tc>
              </a:tr>
            </a:tbl>
          </a:graphicData>
        </a:graphic>
      </p:graphicFrame>
    </p:spTree>
    <p:extLst>
      <p:ext uri="{BB962C8B-B14F-4D97-AF65-F5344CB8AC3E}">
        <p14:creationId xmlns:p14="http://schemas.microsoft.com/office/powerpoint/2010/main" val="603082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effectLst/>
              </a:rPr>
              <a:t>Primitive Data Types (default)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32537624"/>
              </p:ext>
            </p:extLst>
          </p:nvPr>
        </p:nvGraphicFramePr>
        <p:xfrm>
          <a:off x="1371600" y="1600199"/>
          <a:ext cx="6248400" cy="4800600"/>
        </p:xfrm>
        <a:graphic>
          <a:graphicData uri="http://schemas.openxmlformats.org/drawingml/2006/table">
            <a:tbl>
              <a:tblPr firstRow="1" bandRow="1">
                <a:tableStyleId>{5C22544A-7EE6-4342-B048-85BDC9FD1C3A}</a:tableStyleId>
              </a:tblPr>
              <a:tblGrid>
                <a:gridCol w="3124200"/>
                <a:gridCol w="3124200"/>
              </a:tblGrid>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b="1" dirty="0" smtClean="0">
                          <a:effectLst/>
                        </a:rPr>
                        <a:t>Data type</a:t>
                      </a:r>
                      <a:endParaRPr lang="en-US" sz="2500" dirty="0" smtClean="0">
                        <a:effectLst/>
                      </a:endParaRPr>
                    </a:p>
                  </a:txBody>
                  <a:tcPr/>
                </a:tc>
                <a:tc>
                  <a:txBody>
                    <a:bodyPr/>
                    <a:lstStyle/>
                    <a:p>
                      <a:r>
                        <a:rPr lang="en-US" sz="2500" dirty="0" smtClean="0"/>
                        <a:t>Description</a:t>
                      </a:r>
                      <a:endParaRPr lang="en-US" sz="2500" dirty="0"/>
                    </a:p>
                  </a:txBody>
                  <a:tcPr/>
                </a:tc>
              </a:tr>
              <a:tr h="533400">
                <a:tc>
                  <a:txBody>
                    <a:bodyPr/>
                    <a:lstStyle/>
                    <a:p>
                      <a:r>
                        <a:rPr lang="en-US" sz="2500" dirty="0" smtClean="0"/>
                        <a:t>byte </a:t>
                      </a:r>
                      <a:endParaRPr lang="en-US" sz="2500" dirty="0"/>
                    </a:p>
                  </a:txBody>
                  <a:tcPr/>
                </a:tc>
                <a:tc>
                  <a:txBody>
                    <a:bodyPr/>
                    <a:lstStyle/>
                    <a:p>
                      <a:r>
                        <a:rPr lang="en-US" sz="2500" dirty="0" smtClean="0"/>
                        <a:t>0</a:t>
                      </a:r>
                      <a:endParaRPr lang="en-US" sz="2500" dirty="0"/>
                    </a:p>
                  </a:txBody>
                  <a:tcPr/>
                </a:tc>
              </a:tr>
              <a:tr h="533400">
                <a:tc>
                  <a:txBody>
                    <a:bodyPr/>
                    <a:lstStyle/>
                    <a:p>
                      <a:r>
                        <a:rPr lang="en-US" sz="2500" dirty="0" smtClean="0"/>
                        <a:t>short</a:t>
                      </a:r>
                      <a:endParaRPr lang="en-US" sz="2500" dirty="0"/>
                    </a:p>
                  </a:txBody>
                  <a:tcPr/>
                </a:tc>
                <a:tc>
                  <a:txBody>
                    <a:bodyPr/>
                    <a:lstStyle/>
                    <a:p>
                      <a:r>
                        <a:rPr lang="en-US" sz="2500" dirty="0" smtClean="0"/>
                        <a:t>0</a:t>
                      </a:r>
                      <a:endParaRPr lang="en-US" sz="2500" dirty="0"/>
                    </a:p>
                  </a:txBody>
                  <a:tcPr/>
                </a:tc>
              </a:tr>
              <a:tr h="533400">
                <a:tc>
                  <a:txBody>
                    <a:bodyPr/>
                    <a:lstStyle/>
                    <a:p>
                      <a:r>
                        <a:rPr lang="en-US" sz="2500" dirty="0" err="1" smtClean="0"/>
                        <a:t>int</a:t>
                      </a:r>
                      <a:endParaRPr lang="en-US" sz="2500" dirty="0"/>
                    </a:p>
                  </a:txBody>
                  <a:tcPr/>
                </a:tc>
                <a:tc>
                  <a:txBody>
                    <a:bodyPr/>
                    <a:lstStyle/>
                    <a:p>
                      <a:r>
                        <a:rPr lang="en-US" sz="2500" dirty="0" smtClean="0"/>
                        <a:t>0</a:t>
                      </a:r>
                      <a:endParaRPr lang="en-US" sz="2500" dirty="0"/>
                    </a:p>
                  </a:txBody>
                  <a:tcPr/>
                </a:tc>
              </a:tr>
              <a:tr h="533400">
                <a:tc>
                  <a:txBody>
                    <a:bodyPr/>
                    <a:lstStyle/>
                    <a:p>
                      <a:r>
                        <a:rPr lang="en-US" sz="2500" dirty="0" smtClean="0"/>
                        <a:t>long</a:t>
                      </a:r>
                      <a:endParaRPr lang="en-US" sz="2500" dirty="0"/>
                    </a:p>
                  </a:txBody>
                  <a:tcPr/>
                </a:tc>
                <a:tc>
                  <a:txBody>
                    <a:bodyPr/>
                    <a:lstStyle/>
                    <a:p>
                      <a:r>
                        <a:rPr lang="en-US" sz="2500" dirty="0" smtClean="0"/>
                        <a:t>0L</a:t>
                      </a:r>
                      <a:endParaRPr lang="en-US" sz="2500" dirty="0"/>
                    </a:p>
                  </a:txBody>
                  <a:tcPr/>
                </a:tc>
              </a:tr>
              <a:tr h="533400">
                <a:tc>
                  <a:txBody>
                    <a:bodyPr/>
                    <a:lstStyle/>
                    <a:p>
                      <a:r>
                        <a:rPr lang="en-US" sz="2500" dirty="0" smtClean="0"/>
                        <a:t>Char</a:t>
                      </a:r>
                      <a:endParaRPr lang="en-US" sz="25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kern="1200" dirty="0" smtClean="0">
                          <a:solidFill>
                            <a:schemeClr val="dk1"/>
                          </a:solidFill>
                          <a:effectLst/>
                          <a:latin typeface="+mn-lt"/>
                          <a:ea typeface="+mn-ea"/>
                          <a:cs typeface="+mn-cs"/>
                        </a:rPr>
                        <a:t>'\u0000'</a:t>
                      </a:r>
                      <a:endParaRPr lang="en-US" sz="2500" dirty="0" smtClean="0">
                        <a:effectLst/>
                      </a:endParaRPr>
                    </a:p>
                  </a:txBody>
                  <a:tcPr/>
                </a:tc>
              </a:tr>
              <a:tr h="533400">
                <a:tc>
                  <a:txBody>
                    <a:bodyPr/>
                    <a:lstStyle/>
                    <a:p>
                      <a:r>
                        <a:rPr lang="en-US" sz="2500" dirty="0" smtClean="0"/>
                        <a:t>Double</a:t>
                      </a:r>
                      <a:endParaRPr lang="en-US" sz="25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dirty="0" smtClean="0"/>
                        <a:t>0.0d</a:t>
                      </a:r>
                      <a:endParaRPr lang="en-US" sz="2500" dirty="0" smtClean="0">
                        <a:effectLst/>
                      </a:endParaRPr>
                    </a:p>
                  </a:txBody>
                  <a:tcPr/>
                </a:tc>
              </a:tr>
              <a:tr h="533400">
                <a:tc>
                  <a:txBody>
                    <a:bodyPr/>
                    <a:lstStyle/>
                    <a:p>
                      <a:r>
                        <a:rPr lang="en-US" sz="2500" dirty="0" smtClean="0"/>
                        <a:t>float</a:t>
                      </a:r>
                      <a:endParaRPr lang="en-US" sz="2500" dirty="0"/>
                    </a:p>
                  </a:txBody>
                  <a:tcPr/>
                </a:tc>
                <a:tc>
                  <a:txBody>
                    <a:bodyPr/>
                    <a:lstStyle/>
                    <a:p>
                      <a:r>
                        <a:rPr lang="en-US" sz="2500" dirty="0" smtClean="0"/>
                        <a:t>0.0f</a:t>
                      </a:r>
                      <a:endParaRPr lang="en-US" sz="2500" dirty="0"/>
                    </a:p>
                  </a:txBody>
                  <a:tcPr/>
                </a:tc>
              </a:tr>
              <a:tr h="533400">
                <a:tc>
                  <a:txBody>
                    <a:bodyPr/>
                    <a:lstStyle/>
                    <a:p>
                      <a:r>
                        <a:rPr lang="en-US" sz="2500" dirty="0" err="1" smtClean="0"/>
                        <a:t>boolean</a:t>
                      </a:r>
                      <a:endParaRPr lang="en-US" sz="2500" dirty="0"/>
                    </a:p>
                  </a:txBody>
                  <a:tcPr/>
                </a:tc>
                <a:tc>
                  <a:txBody>
                    <a:bodyPr/>
                    <a:lstStyle/>
                    <a:p>
                      <a:r>
                        <a:rPr lang="en-US" sz="2500" dirty="0" smtClean="0">
                          <a:effectLst/>
                        </a:rPr>
                        <a:t>false</a:t>
                      </a:r>
                      <a:endParaRPr lang="en-US" sz="2500" dirty="0"/>
                    </a:p>
                  </a:txBody>
                  <a:tcPr/>
                </a:tc>
              </a:tr>
            </a:tbl>
          </a:graphicData>
        </a:graphic>
      </p:graphicFrame>
    </p:spTree>
    <p:extLst>
      <p:ext uri="{BB962C8B-B14F-4D97-AF65-F5344CB8AC3E}">
        <p14:creationId xmlns:p14="http://schemas.microsoft.com/office/powerpoint/2010/main" val="34629449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effectLst/>
              </a:rPr>
              <a:t>Object Data Types (Wrappers)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72062997"/>
              </p:ext>
            </p:extLst>
          </p:nvPr>
        </p:nvGraphicFramePr>
        <p:xfrm>
          <a:off x="457200" y="1600201"/>
          <a:ext cx="8229600" cy="4876798"/>
        </p:xfrm>
        <a:graphic>
          <a:graphicData uri="http://schemas.openxmlformats.org/drawingml/2006/table">
            <a:tbl>
              <a:tblPr firstRow="1" bandRow="1">
                <a:tableStyleId>{5C22544A-7EE6-4342-B048-85BDC9FD1C3A}</a:tableStyleId>
              </a:tblPr>
              <a:tblGrid>
                <a:gridCol w="1447800"/>
                <a:gridCol w="6781800"/>
              </a:tblGrid>
              <a:tr h="4256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effectLst/>
                        </a:rPr>
                        <a:t>Data type</a:t>
                      </a:r>
                      <a:endParaRPr lang="en-US" sz="2000" dirty="0" smtClean="0">
                        <a:effectLst/>
                      </a:endParaRPr>
                    </a:p>
                  </a:txBody>
                  <a:tcPr/>
                </a:tc>
                <a:tc>
                  <a:txBody>
                    <a:bodyPr/>
                    <a:lstStyle/>
                    <a:p>
                      <a:r>
                        <a:rPr lang="en-US" sz="2000" dirty="0" smtClean="0"/>
                        <a:t>Description</a:t>
                      </a:r>
                      <a:endParaRPr lang="en-US" sz="2000" dirty="0"/>
                    </a:p>
                  </a:txBody>
                  <a:tcPr/>
                </a:tc>
              </a:tr>
              <a:tr h="474546">
                <a:tc>
                  <a:txBody>
                    <a:bodyPr/>
                    <a:lstStyle/>
                    <a:p>
                      <a:r>
                        <a:rPr lang="en-US" sz="2000" dirty="0"/>
                        <a:t>Boolean</a:t>
                      </a:r>
                    </a:p>
                  </a:txBody>
                  <a:tcPr marL="68492" marR="68492" marT="68492" marB="68492" anchor="ctr"/>
                </a:tc>
                <a:tc>
                  <a:txBody>
                    <a:bodyPr/>
                    <a:lstStyle/>
                    <a:p>
                      <a:r>
                        <a:rPr lang="en-US" sz="2000"/>
                        <a:t>A binary value of either true or false</a:t>
                      </a:r>
                    </a:p>
                  </a:txBody>
                  <a:tcPr marL="68492" marR="68492" marT="68492" marB="68492" anchor="ctr"/>
                </a:tc>
              </a:tr>
              <a:tr h="474546">
                <a:tc>
                  <a:txBody>
                    <a:bodyPr/>
                    <a:lstStyle/>
                    <a:p>
                      <a:r>
                        <a:rPr lang="en-US" sz="2000" dirty="0"/>
                        <a:t>Byte</a:t>
                      </a:r>
                    </a:p>
                  </a:txBody>
                  <a:tcPr marL="68492" marR="68492" marT="68492" marB="68492" anchor="ctr"/>
                </a:tc>
                <a:tc>
                  <a:txBody>
                    <a:bodyPr/>
                    <a:lstStyle/>
                    <a:p>
                      <a:r>
                        <a:rPr lang="en-US" sz="2000" dirty="0"/>
                        <a:t>8 bit signed value, values from -128 to 127</a:t>
                      </a:r>
                    </a:p>
                  </a:txBody>
                  <a:tcPr marL="68492" marR="68492" marT="68492" marB="68492" anchor="ctr"/>
                </a:tc>
              </a:tr>
              <a:tr h="474546">
                <a:tc>
                  <a:txBody>
                    <a:bodyPr/>
                    <a:lstStyle/>
                    <a:p>
                      <a:r>
                        <a:rPr lang="en-US" sz="2000"/>
                        <a:t>Short</a:t>
                      </a:r>
                    </a:p>
                  </a:txBody>
                  <a:tcPr marL="68492" marR="68492" marT="68492" marB="68492" anchor="ctr"/>
                </a:tc>
                <a:tc>
                  <a:txBody>
                    <a:bodyPr/>
                    <a:lstStyle/>
                    <a:p>
                      <a:r>
                        <a:rPr lang="en-US" sz="2000" dirty="0"/>
                        <a:t>16 bit signed value, values from -32.768 to 32.767</a:t>
                      </a:r>
                    </a:p>
                  </a:txBody>
                  <a:tcPr marL="68492" marR="68492" marT="68492" marB="68492" anchor="ctr"/>
                </a:tc>
              </a:tr>
              <a:tr h="474546">
                <a:tc>
                  <a:txBody>
                    <a:bodyPr/>
                    <a:lstStyle/>
                    <a:p>
                      <a:r>
                        <a:rPr lang="en-US" sz="2000"/>
                        <a:t>Character</a:t>
                      </a:r>
                    </a:p>
                  </a:txBody>
                  <a:tcPr marL="68492" marR="68492" marT="68492" marB="68492" anchor="ctr"/>
                </a:tc>
                <a:tc>
                  <a:txBody>
                    <a:bodyPr/>
                    <a:lstStyle/>
                    <a:p>
                      <a:r>
                        <a:rPr lang="en-US" sz="2000" dirty="0"/>
                        <a:t>16 bit Unicode character</a:t>
                      </a:r>
                    </a:p>
                  </a:txBody>
                  <a:tcPr marL="68492" marR="68492" marT="68492" marB="68492" anchor="ctr"/>
                </a:tc>
              </a:tr>
              <a:tr h="801949">
                <a:tc>
                  <a:txBody>
                    <a:bodyPr/>
                    <a:lstStyle/>
                    <a:p>
                      <a:r>
                        <a:rPr lang="en-US" sz="2000" dirty="0"/>
                        <a:t>Integer</a:t>
                      </a:r>
                    </a:p>
                  </a:txBody>
                  <a:tcPr marL="68492" marR="68492" marT="68492" marB="68492" anchor="ctr"/>
                </a:tc>
                <a:tc>
                  <a:txBody>
                    <a:bodyPr/>
                    <a:lstStyle/>
                    <a:p>
                      <a:r>
                        <a:rPr lang="en-US" sz="2000" dirty="0"/>
                        <a:t>32 bit signed value, values from -2.147.483.648 to 2.147.483.647</a:t>
                      </a:r>
                    </a:p>
                  </a:txBody>
                  <a:tcPr marL="68492" marR="68492" marT="68492" marB="68492" anchor="ctr"/>
                </a:tc>
              </a:tr>
              <a:tr h="801949">
                <a:tc>
                  <a:txBody>
                    <a:bodyPr/>
                    <a:lstStyle/>
                    <a:p>
                      <a:r>
                        <a:rPr lang="en-US" sz="2000"/>
                        <a:t>Long</a:t>
                      </a:r>
                    </a:p>
                  </a:txBody>
                  <a:tcPr marL="68492" marR="68492" marT="68492" marB="68492"/>
                </a:tc>
                <a:tc>
                  <a:txBody>
                    <a:bodyPr/>
                    <a:lstStyle/>
                    <a:p>
                      <a:r>
                        <a:rPr lang="en-US" sz="2000" dirty="0"/>
                        <a:t>64 bit signed value, values from -9.223.372.036.854.775.808 to 9.223.372.036.854.775.808</a:t>
                      </a:r>
                    </a:p>
                  </a:txBody>
                  <a:tcPr marL="68492" marR="68492" marT="68492" marB="68492" anchor="ctr"/>
                </a:tc>
              </a:tr>
              <a:tr h="474546">
                <a:tc>
                  <a:txBody>
                    <a:bodyPr/>
                    <a:lstStyle/>
                    <a:p>
                      <a:r>
                        <a:rPr lang="en-US" sz="2000"/>
                        <a:t>Float</a:t>
                      </a:r>
                    </a:p>
                  </a:txBody>
                  <a:tcPr marL="68492" marR="68492" marT="68492" marB="68492"/>
                </a:tc>
                <a:tc>
                  <a:txBody>
                    <a:bodyPr/>
                    <a:lstStyle/>
                    <a:p>
                      <a:r>
                        <a:rPr lang="en-US" sz="2000" dirty="0"/>
                        <a:t>32 bit floating point value</a:t>
                      </a:r>
                    </a:p>
                  </a:txBody>
                  <a:tcPr marL="68492" marR="68492" marT="68492" marB="68492" anchor="ctr"/>
                </a:tc>
              </a:tr>
              <a:tr h="474546">
                <a:tc>
                  <a:txBody>
                    <a:bodyPr/>
                    <a:lstStyle/>
                    <a:p>
                      <a:r>
                        <a:rPr lang="en-US" sz="2000"/>
                        <a:t>Double</a:t>
                      </a:r>
                    </a:p>
                  </a:txBody>
                  <a:tcPr marL="68492" marR="68492" marT="68492" marB="68492"/>
                </a:tc>
                <a:tc>
                  <a:txBody>
                    <a:bodyPr/>
                    <a:lstStyle/>
                    <a:p>
                      <a:r>
                        <a:rPr lang="en-US" sz="2000" dirty="0"/>
                        <a:t>64 bit floating point value</a:t>
                      </a:r>
                    </a:p>
                  </a:txBody>
                  <a:tcPr marL="68492" marR="68492" marT="68492" marB="68492" anchor="ctr"/>
                </a:tc>
              </a:tr>
            </a:tbl>
          </a:graphicData>
        </a:graphic>
      </p:graphicFrame>
    </p:spTree>
    <p:extLst>
      <p:ext uri="{BB962C8B-B14F-4D97-AF65-F5344CB8AC3E}">
        <p14:creationId xmlns:p14="http://schemas.microsoft.com/office/powerpoint/2010/main" val="1829485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Identifiers in Java</a:t>
            </a:r>
            <a:endParaRPr lang="en-US" dirty="0"/>
          </a:p>
        </p:txBody>
      </p:sp>
      <p:sp>
        <p:nvSpPr>
          <p:cNvPr id="7" name="Content Placeholder 6"/>
          <p:cNvSpPr>
            <a:spLocks noGrp="1"/>
          </p:cNvSpPr>
          <p:nvPr>
            <p:ph idx="1"/>
          </p:nvPr>
        </p:nvSpPr>
        <p:spPr>
          <a:xfrm>
            <a:off x="304800" y="1600200"/>
            <a:ext cx="8534400" cy="4953000"/>
          </a:xfrm>
        </p:spPr>
        <p:txBody>
          <a:bodyPr>
            <a:noAutofit/>
          </a:bodyPr>
          <a:lstStyle/>
          <a:p>
            <a:pPr marL="0" indent="0">
              <a:buNone/>
            </a:pPr>
            <a:r>
              <a:rPr lang="en-US" sz="2800" dirty="0" smtClean="0"/>
              <a:t>All Java components require names. Name used for classes, methods, interfaces and variables are called </a:t>
            </a:r>
            <a:r>
              <a:rPr lang="en-US" sz="2800" b="1" dirty="0" smtClean="0"/>
              <a:t>Identifier</a:t>
            </a:r>
            <a:r>
              <a:rPr lang="en-US" sz="2800" dirty="0" smtClean="0"/>
              <a:t>. Identifier must follow some rules. Here are the rules:</a:t>
            </a:r>
          </a:p>
          <a:p>
            <a:r>
              <a:rPr lang="en-US" sz="2800" dirty="0" smtClean="0"/>
              <a:t>All identifiers must start with either a letter( a to z or A to Z ) or currency character($) or an underscore.</a:t>
            </a:r>
          </a:p>
          <a:p>
            <a:r>
              <a:rPr lang="en-US" sz="2800" dirty="0" smtClean="0"/>
              <a:t>After the first character, an identifier can have any combination of characters.</a:t>
            </a:r>
          </a:p>
          <a:p>
            <a:r>
              <a:rPr lang="en-US" sz="2800" dirty="0" smtClean="0"/>
              <a:t>A Java </a:t>
            </a:r>
            <a:r>
              <a:rPr lang="en-US" sz="2800" b="1" dirty="0" smtClean="0"/>
              <a:t>keyword</a:t>
            </a:r>
            <a:r>
              <a:rPr lang="en-US" sz="2800" dirty="0" smtClean="0"/>
              <a:t> cannot be used as an identifier.</a:t>
            </a:r>
          </a:p>
          <a:p>
            <a:r>
              <a:rPr lang="en-US" sz="2800" dirty="0" smtClean="0"/>
              <a:t>Identifiers in Java are case sensitive, foo and Foo are two different identifiers.</a:t>
            </a:r>
            <a:endParaRPr lang="en-US" sz="2800" dirty="0"/>
          </a:p>
        </p:txBody>
      </p:sp>
    </p:spTree>
    <p:extLst>
      <p:ext uri="{BB962C8B-B14F-4D97-AF65-F5344CB8AC3E}">
        <p14:creationId xmlns:p14="http://schemas.microsoft.com/office/powerpoint/2010/main" val="4123995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effectLst/>
              </a:rPr>
              <a:t>Exercise</a:t>
            </a:r>
          </a:p>
        </p:txBody>
      </p:sp>
      <p:sp>
        <p:nvSpPr>
          <p:cNvPr id="7" name="Content Placeholder 6"/>
          <p:cNvSpPr>
            <a:spLocks noGrp="1"/>
          </p:cNvSpPr>
          <p:nvPr>
            <p:ph idx="1"/>
          </p:nvPr>
        </p:nvSpPr>
        <p:spPr/>
        <p:txBody>
          <a:bodyPr>
            <a:noAutofit/>
          </a:bodyPr>
          <a:lstStyle/>
          <a:p>
            <a:r>
              <a:rPr lang="en-US" dirty="0" smtClean="0"/>
              <a:t>Write java program to declare, sign values to all primitive data types and print the output </a:t>
            </a:r>
            <a:endParaRPr lang="en-US" dirty="0">
              <a:effectLst/>
            </a:endParaRPr>
          </a:p>
        </p:txBody>
      </p:sp>
    </p:spTree>
    <p:extLst>
      <p:ext uri="{BB962C8B-B14F-4D97-AF65-F5344CB8AC3E}">
        <p14:creationId xmlns:p14="http://schemas.microsoft.com/office/powerpoint/2010/main" val="39096116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effectLst/>
              </a:rPr>
              <a:t>4. </a:t>
            </a:r>
            <a:r>
              <a:rPr lang="en-US" dirty="0" err="1" smtClean="0">
                <a:effectLst/>
              </a:rPr>
              <a:t>Immutatable</a:t>
            </a:r>
            <a:endParaRPr lang="en-US" dirty="0"/>
          </a:p>
        </p:txBody>
      </p:sp>
      <p:sp>
        <p:nvSpPr>
          <p:cNvPr id="2" name="Content Placeholder 1"/>
          <p:cNvSpPr>
            <a:spLocks noGrp="1"/>
          </p:cNvSpPr>
          <p:nvPr>
            <p:ph idx="1"/>
          </p:nvPr>
        </p:nvSpPr>
        <p:spPr/>
        <p:txBody>
          <a:bodyPr/>
          <a:lstStyle/>
          <a:p>
            <a:r>
              <a:rPr lang="en-US" dirty="0"/>
              <a:t>its state cannot change after it is </a:t>
            </a:r>
            <a:r>
              <a:rPr lang="en-US" dirty="0" smtClean="0"/>
              <a:t>constructed</a:t>
            </a:r>
          </a:p>
          <a:p>
            <a:r>
              <a:rPr lang="en-US" dirty="0" smtClean="0">
                <a:effectLst/>
              </a:rPr>
              <a:t>object versions of the primitive data types are immutable</a:t>
            </a:r>
          </a:p>
          <a:p>
            <a:r>
              <a:rPr lang="en-US" dirty="0" smtClean="0"/>
              <a:t>Reference is changed instead of the value</a:t>
            </a:r>
            <a:endParaRPr lang="en-US" dirty="0"/>
          </a:p>
        </p:txBody>
      </p:sp>
    </p:spTree>
    <p:extLst>
      <p:ext uri="{BB962C8B-B14F-4D97-AF65-F5344CB8AC3E}">
        <p14:creationId xmlns:p14="http://schemas.microsoft.com/office/powerpoint/2010/main" val="41106886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effectLst/>
              </a:rPr>
              <a:t>String</a:t>
            </a:r>
            <a:endParaRPr lang="en-US" dirty="0"/>
          </a:p>
        </p:txBody>
      </p:sp>
      <p:sp>
        <p:nvSpPr>
          <p:cNvPr id="2" name="Content Placeholder 1"/>
          <p:cNvSpPr>
            <a:spLocks noGrp="1"/>
          </p:cNvSpPr>
          <p:nvPr>
            <p:ph idx="1"/>
          </p:nvPr>
        </p:nvSpPr>
        <p:spPr/>
        <p:txBody>
          <a:bodyPr/>
          <a:lstStyle/>
          <a:p>
            <a:r>
              <a:rPr lang="en-US" dirty="0" smtClean="0">
                <a:effectLst/>
              </a:rPr>
              <a:t>object that represents sequence of char values</a:t>
            </a:r>
          </a:p>
          <a:p>
            <a:r>
              <a:rPr lang="en-US" dirty="0" err="1" smtClean="0"/>
              <a:t>Immutatble</a:t>
            </a:r>
            <a:endParaRPr lang="en-US" dirty="0" smtClean="0"/>
          </a:p>
          <a:p>
            <a:r>
              <a:rPr lang="en-US" dirty="0" smtClean="0"/>
              <a:t>String creation</a:t>
            </a:r>
          </a:p>
          <a:p>
            <a:pPr lvl="1"/>
            <a:r>
              <a:rPr lang="en-US" dirty="0" smtClean="0"/>
              <a:t>By string literal </a:t>
            </a:r>
          </a:p>
          <a:p>
            <a:pPr lvl="1"/>
            <a:r>
              <a:rPr lang="en-US" dirty="0" smtClean="0">
                <a:sym typeface="Wingdings" panose="05000000000000000000" pitchFamily="2" charset="2"/>
              </a:rPr>
              <a:t>By new keyword</a:t>
            </a:r>
            <a:endParaRPr lang="en-US" dirty="0"/>
          </a:p>
        </p:txBody>
      </p:sp>
    </p:spTree>
    <p:extLst>
      <p:ext uri="{BB962C8B-B14F-4D97-AF65-F5344CB8AC3E}">
        <p14:creationId xmlns:p14="http://schemas.microsoft.com/office/powerpoint/2010/main" val="31511004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Where to download Java</a:t>
            </a:r>
            <a:endParaRPr lang="en-US" dirty="0"/>
          </a:p>
        </p:txBody>
      </p:sp>
      <p:sp>
        <p:nvSpPr>
          <p:cNvPr id="7" name="Content Placeholder 6"/>
          <p:cNvSpPr>
            <a:spLocks noGrp="1"/>
          </p:cNvSpPr>
          <p:nvPr>
            <p:ph idx="1"/>
          </p:nvPr>
        </p:nvSpPr>
        <p:spPr/>
        <p:txBody>
          <a:bodyPr/>
          <a:lstStyle/>
          <a:p>
            <a:r>
              <a:rPr lang="en-US" dirty="0" smtClean="0">
                <a:effectLst/>
                <a:hlinkClick r:id="rId2"/>
              </a:rPr>
              <a:t>http://www.oracle.com/technetwork/java/javase/downloads/jdk8-downloads-2133151.html</a:t>
            </a:r>
            <a:r>
              <a:rPr lang="en-US" dirty="0" smtClean="0">
                <a:effectLst/>
              </a:rPr>
              <a:t>  </a:t>
            </a:r>
            <a:endParaRPr lang="en-US" dirty="0"/>
          </a:p>
        </p:txBody>
      </p:sp>
    </p:spTree>
    <p:extLst>
      <p:ext uri="{BB962C8B-B14F-4D97-AF65-F5344CB8AC3E}">
        <p14:creationId xmlns:p14="http://schemas.microsoft.com/office/powerpoint/2010/main" val="30191456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effectLst/>
              </a:rPr>
              <a:t>String Creation</a:t>
            </a:r>
            <a:endParaRPr lang="en-US" dirty="0"/>
          </a:p>
        </p:txBody>
      </p:sp>
      <p:sp>
        <p:nvSpPr>
          <p:cNvPr id="2" name="Content Placeholder 1"/>
          <p:cNvSpPr>
            <a:spLocks noGrp="1"/>
          </p:cNvSpPr>
          <p:nvPr>
            <p:ph idx="1"/>
          </p:nvPr>
        </p:nvSpPr>
        <p:spPr/>
        <p:txBody>
          <a:bodyPr>
            <a:normAutofit lnSpcReduction="10000"/>
          </a:bodyPr>
          <a:lstStyle/>
          <a:p>
            <a:r>
              <a:rPr lang="en-US" dirty="0" smtClean="0"/>
              <a:t>By string literal </a:t>
            </a:r>
          </a:p>
          <a:p>
            <a:pPr marL="400050" lvl="1" indent="0">
              <a:buNone/>
            </a:pPr>
            <a:r>
              <a:rPr lang="en-US" dirty="0"/>
              <a:t>String s1="Welcome";  </a:t>
            </a:r>
          </a:p>
          <a:p>
            <a:pPr marL="400050" lvl="1" indent="0">
              <a:buNone/>
            </a:pPr>
            <a:r>
              <a:rPr lang="en-US" dirty="0"/>
              <a:t>String s2="Welcome";//will not create new instance  </a:t>
            </a:r>
          </a:p>
          <a:p>
            <a:pPr marL="0" indent="0">
              <a:buNone/>
            </a:pPr>
            <a:r>
              <a:rPr lang="en-US" dirty="0" smtClean="0">
                <a:effectLst/>
              </a:rPr>
              <a:t>Each time you create a string literal, the JVM checks the </a:t>
            </a:r>
            <a:r>
              <a:rPr lang="en-US" u="sng" dirty="0" smtClean="0">
                <a:effectLst/>
              </a:rPr>
              <a:t>string constant pool </a:t>
            </a:r>
            <a:r>
              <a:rPr lang="en-US" dirty="0" smtClean="0">
                <a:effectLst/>
              </a:rPr>
              <a:t>first. If the string already exists in the pool, a reference to the pooled instance is returned. If string doesn't exist in the pool, a new string instance is created and placed in the pool.</a:t>
            </a:r>
            <a:endParaRPr lang="en-US" dirty="0"/>
          </a:p>
        </p:txBody>
      </p:sp>
    </p:spTree>
    <p:extLst>
      <p:ext uri="{BB962C8B-B14F-4D97-AF65-F5344CB8AC3E}">
        <p14:creationId xmlns:p14="http://schemas.microsoft.com/office/powerpoint/2010/main" val="2878922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effectLst/>
              </a:rPr>
              <a:t>String Creation</a:t>
            </a:r>
            <a:endParaRPr lang="en-US" dirty="0"/>
          </a:p>
        </p:txBody>
      </p:sp>
      <p:sp>
        <p:nvSpPr>
          <p:cNvPr id="2" name="Content Placeholder 1"/>
          <p:cNvSpPr>
            <a:spLocks noGrp="1"/>
          </p:cNvSpPr>
          <p:nvPr>
            <p:ph idx="1"/>
          </p:nvPr>
        </p:nvSpPr>
        <p:spPr/>
        <p:txBody>
          <a:bodyPr/>
          <a:lstStyle/>
          <a:p>
            <a:r>
              <a:rPr lang="en-US" dirty="0" smtClean="0"/>
              <a:t>By new keyword</a:t>
            </a:r>
          </a:p>
          <a:p>
            <a:pPr marL="400050" lvl="1" indent="0">
              <a:buNone/>
            </a:pPr>
            <a:r>
              <a:rPr lang="en-US" dirty="0"/>
              <a:t>String s=new String("</a:t>
            </a:r>
            <a:r>
              <a:rPr lang="en-US" dirty="0" smtClean="0"/>
              <a:t>Welcome");//</a:t>
            </a:r>
            <a:r>
              <a:rPr lang="en-US" dirty="0"/>
              <a:t>creates two objects and one reference variable   </a:t>
            </a:r>
          </a:p>
          <a:p>
            <a:pPr marL="0" indent="0">
              <a:buNone/>
            </a:pPr>
            <a:r>
              <a:rPr lang="en-US" dirty="0" smtClean="0">
                <a:effectLst/>
              </a:rPr>
              <a:t>JVM will create a new string object in normal(non pool) heap memory and the literal "Welcome" will be placed in the string constant pool. The variable s will refer to the object in heap(non pool).</a:t>
            </a:r>
            <a:endParaRPr lang="en-US" dirty="0"/>
          </a:p>
        </p:txBody>
      </p:sp>
    </p:spTree>
    <p:extLst>
      <p:ext uri="{BB962C8B-B14F-4D97-AF65-F5344CB8AC3E}">
        <p14:creationId xmlns:p14="http://schemas.microsoft.com/office/powerpoint/2010/main" val="26229871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effectLst/>
              </a:rPr>
              <a:t>String Operation</a:t>
            </a:r>
            <a:endParaRPr lang="en-US" dirty="0"/>
          </a:p>
        </p:txBody>
      </p:sp>
      <p:sp>
        <p:nvSpPr>
          <p:cNvPr id="2" name="Content Placeholder 1"/>
          <p:cNvSpPr>
            <a:spLocks noGrp="1"/>
          </p:cNvSpPr>
          <p:nvPr>
            <p:ph idx="1"/>
          </p:nvPr>
        </p:nvSpPr>
        <p:spPr/>
        <p:txBody>
          <a:bodyPr/>
          <a:lstStyle/>
          <a:p>
            <a:pPr marL="0" indent="0">
              <a:buNone/>
            </a:pPr>
            <a:r>
              <a:rPr lang="en-US" dirty="0" smtClean="0"/>
              <a:t>String s = "Welcome";</a:t>
            </a:r>
          </a:p>
          <a:p>
            <a:r>
              <a:rPr lang="en-US" dirty="0" smtClean="0"/>
              <a:t>String length</a:t>
            </a:r>
          </a:p>
          <a:p>
            <a:pPr lvl="1"/>
            <a:r>
              <a:rPr lang="en-US" dirty="0" err="1" smtClean="0"/>
              <a:t>s.length</a:t>
            </a:r>
            <a:r>
              <a:rPr lang="en-US" dirty="0" smtClean="0"/>
              <a:t> </a:t>
            </a:r>
            <a:r>
              <a:rPr lang="en-US" dirty="0" smtClean="0">
                <a:sym typeface="Wingdings" panose="05000000000000000000" pitchFamily="2" charset="2"/>
              </a:rPr>
              <a:t> 7</a:t>
            </a:r>
            <a:endParaRPr lang="en-US" dirty="0" smtClean="0"/>
          </a:p>
          <a:p>
            <a:r>
              <a:rPr lang="en-US" dirty="0" smtClean="0"/>
              <a:t>Concatenating strings</a:t>
            </a:r>
          </a:p>
          <a:p>
            <a:pPr lvl="1"/>
            <a:r>
              <a:rPr lang="en-US" dirty="0"/>
              <a:t>string1.concat(string2); </a:t>
            </a:r>
            <a:endParaRPr lang="en-US" dirty="0" smtClean="0"/>
          </a:p>
          <a:p>
            <a:pPr lvl="1"/>
            <a:r>
              <a:rPr lang="en-US" dirty="0" smtClean="0"/>
              <a:t>"+" operator</a:t>
            </a:r>
          </a:p>
          <a:p>
            <a:pPr marL="914400" lvl="2" indent="0">
              <a:buNone/>
            </a:pPr>
            <a:r>
              <a:rPr lang="en-US" dirty="0"/>
              <a:t>"Hello," + " world" + </a:t>
            </a:r>
            <a:r>
              <a:rPr lang="en-US" dirty="0" smtClean="0"/>
              <a:t>"!" </a:t>
            </a:r>
            <a:r>
              <a:rPr lang="en-US" dirty="0" smtClean="0">
                <a:sym typeface="Wingdings" panose="05000000000000000000" pitchFamily="2" charset="2"/>
              </a:rPr>
              <a:t> </a:t>
            </a:r>
            <a:r>
              <a:rPr lang="en-US" dirty="0"/>
              <a:t>"Hello, world!"</a:t>
            </a:r>
          </a:p>
        </p:txBody>
      </p:sp>
    </p:spTree>
    <p:extLst>
      <p:ext uri="{BB962C8B-B14F-4D97-AF65-F5344CB8AC3E}">
        <p14:creationId xmlns:p14="http://schemas.microsoft.com/office/powerpoint/2010/main" val="2749151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effectLst/>
              </a:rPr>
              <a:t>Exercise</a:t>
            </a:r>
            <a:endParaRPr lang="en-US" dirty="0"/>
          </a:p>
        </p:txBody>
      </p:sp>
      <p:sp>
        <p:nvSpPr>
          <p:cNvPr id="2" name="Content Placeholder 1"/>
          <p:cNvSpPr>
            <a:spLocks noGrp="1"/>
          </p:cNvSpPr>
          <p:nvPr>
            <p:ph idx="1"/>
          </p:nvPr>
        </p:nvSpPr>
        <p:spPr/>
        <p:txBody>
          <a:bodyPr/>
          <a:lstStyle/>
          <a:p>
            <a:r>
              <a:rPr lang="en-US" dirty="0" smtClean="0"/>
              <a:t>Write a java program to reverse below string using loop and string function</a:t>
            </a:r>
          </a:p>
          <a:p>
            <a:pPr lvl="1"/>
            <a:r>
              <a:rPr lang="en-US" dirty="0" smtClean="0"/>
              <a:t>"</a:t>
            </a:r>
            <a:r>
              <a:rPr lang="en-US" dirty="0" err="1" smtClean="0"/>
              <a:t>helloworld</a:t>
            </a:r>
            <a:r>
              <a:rPr lang="en-US" dirty="0" smtClean="0"/>
              <a:t>" </a:t>
            </a:r>
            <a:r>
              <a:rPr lang="en-US" dirty="0" smtClean="0">
                <a:sym typeface="Wingdings" panose="05000000000000000000" pitchFamily="2" charset="2"/>
              </a:rPr>
              <a:t> "</a:t>
            </a:r>
            <a:r>
              <a:rPr lang="en-US" dirty="0" err="1" smtClean="0">
                <a:sym typeface="Wingdings" panose="05000000000000000000" pitchFamily="2" charset="2"/>
              </a:rPr>
              <a:t>dlrowolleh</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39778766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effectLst/>
              </a:rPr>
              <a:t>Variables Types in Java</a:t>
            </a:r>
            <a:endParaRPr lang="en-US" dirty="0"/>
          </a:p>
        </p:txBody>
      </p:sp>
      <p:sp>
        <p:nvSpPr>
          <p:cNvPr id="7" name="Content Placeholder 6"/>
          <p:cNvSpPr>
            <a:spLocks noGrp="1"/>
          </p:cNvSpPr>
          <p:nvPr>
            <p:ph idx="1"/>
          </p:nvPr>
        </p:nvSpPr>
        <p:spPr/>
        <p:txBody>
          <a:bodyPr>
            <a:noAutofit/>
          </a:bodyPr>
          <a:lstStyle/>
          <a:p>
            <a:r>
              <a:rPr lang="en-US" dirty="0" smtClean="0">
                <a:effectLst/>
              </a:rPr>
              <a:t>Instance Variable</a:t>
            </a:r>
          </a:p>
          <a:p>
            <a:r>
              <a:rPr lang="en-US" dirty="0" smtClean="0">
                <a:effectLst/>
              </a:rPr>
              <a:t>Static Variable</a:t>
            </a:r>
          </a:p>
          <a:p>
            <a:r>
              <a:rPr lang="en-US" dirty="0" smtClean="0">
                <a:effectLst/>
              </a:rPr>
              <a:t>Local Variable</a:t>
            </a:r>
          </a:p>
          <a:p>
            <a:r>
              <a:rPr lang="en-US" dirty="0" smtClean="0">
                <a:effectLst/>
              </a:rPr>
              <a:t>Method Parameter</a:t>
            </a:r>
            <a:endParaRPr lang="en-US" dirty="0">
              <a:effectLst/>
            </a:endParaRPr>
          </a:p>
        </p:txBody>
      </p:sp>
    </p:spTree>
    <p:extLst>
      <p:ext uri="{BB962C8B-B14F-4D97-AF65-F5344CB8AC3E}">
        <p14:creationId xmlns:p14="http://schemas.microsoft.com/office/powerpoint/2010/main" val="19091446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effectLst/>
              </a:rPr>
              <a:t>Instance Variable</a:t>
            </a:r>
          </a:p>
        </p:txBody>
      </p:sp>
      <p:sp>
        <p:nvSpPr>
          <p:cNvPr id="7" name="Content Placeholder 6"/>
          <p:cNvSpPr>
            <a:spLocks noGrp="1"/>
          </p:cNvSpPr>
          <p:nvPr>
            <p:ph idx="1"/>
          </p:nvPr>
        </p:nvSpPr>
        <p:spPr/>
        <p:txBody>
          <a:bodyPr>
            <a:noAutofit/>
          </a:bodyPr>
          <a:lstStyle/>
          <a:p>
            <a:r>
              <a:rPr lang="en-US" dirty="0" smtClean="0">
                <a:effectLst/>
              </a:rPr>
              <a:t>Instance variables are used by objects to store their state</a:t>
            </a:r>
          </a:p>
          <a:p>
            <a:r>
              <a:rPr lang="en-US" dirty="0" smtClean="0"/>
              <a:t>Without static keyword</a:t>
            </a:r>
          </a:p>
          <a:p>
            <a:r>
              <a:rPr lang="en-US" dirty="0" smtClean="0"/>
              <a:t>Outside any method declaration</a:t>
            </a:r>
          </a:p>
          <a:p>
            <a:r>
              <a:rPr lang="en-US" dirty="0" smtClean="0"/>
              <a:t>Object specific</a:t>
            </a:r>
          </a:p>
          <a:p>
            <a:r>
              <a:rPr lang="en-US" dirty="0" smtClean="0">
                <a:effectLst/>
              </a:rPr>
              <a:t>Not shared among instances</a:t>
            </a:r>
            <a:endParaRPr lang="en-US" dirty="0">
              <a:effectLst/>
            </a:endParaRPr>
          </a:p>
        </p:txBody>
      </p:sp>
    </p:spTree>
    <p:extLst>
      <p:ext uri="{BB962C8B-B14F-4D97-AF65-F5344CB8AC3E}">
        <p14:creationId xmlns:p14="http://schemas.microsoft.com/office/powerpoint/2010/main" val="5293937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effectLst/>
              </a:rPr>
              <a:t>Class Variable</a:t>
            </a:r>
          </a:p>
        </p:txBody>
      </p:sp>
      <p:sp>
        <p:nvSpPr>
          <p:cNvPr id="7" name="Content Placeholder 6"/>
          <p:cNvSpPr>
            <a:spLocks noGrp="1"/>
          </p:cNvSpPr>
          <p:nvPr>
            <p:ph idx="1"/>
          </p:nvPr>
        </p:nvSpPr>
        <p:spPr/>
        <p:txBody>
          <a:bodyPr>
            <a:noAutofit/>
          </a:bodyPr>
          <a:lstStyle/>
          <a:p>
            <a:r>
              <a:rPr lang="en-US" dirty="0" smtClean="0">
                <a:effectLst/>
              </a:rPr>
              <a:t>Variables which are declared with a </a:t>
            </a:r>
            <a:r>
              <a:rPr lang="en-US" b="1" i="1" dirty="0" smtClean="0">
                <a:effectLst/>
              </a:rPr>
              <a:t>STATIC keyword</a:t>
            </a:r>
            <a:r>
              <a:rPr lang="en-US" dirty="0" smtClean="0">
                <a:effectLst/>
              </a:rPr>
              <a:t> inside a Class </a:t>
            </a:r>
          </a:p>
          <a:p>
            <a:r>
              <a:rPr lang="en-US" dirty="0" smtClean="0"/>
              <a:t>Outside any method declaration</a:t>
            </a:r>
          </a:p>
          <a:p>
            <a:r>
              <a:rPr lang="en-US" dirty="0" smtClean="0"/>
              <a:t>Common to all instances of a class</a:t>
            </a:r>
          </a:p>
          <a:p>
            <a:r>
              <a:rPr lang="en-US" dirty="0" smtClean="0">
                <a:effectLst/>
              </a:rPr>
              <a:t>Shared by all instances of an Object</a:t>
            </a:r>
            <a:endParaRPr lang="en-US" dirty="0">
              <a:effectLst/>
            </a:endParaRPr>
          </a:p>
        </p:txBody>
      </p:sp>
    </p:spTree>
    <p:extLst>
      <p:ext uri="{BB962C8B-B14F-4D97-AF65-F5344CB8AC3E}">
        <p14:creationId xmlns:p14="http://schemas.microsoft.com/office/powerpoint/2010/main" val="41886578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effectLst/>
              </a:rPr>
              <a:t>Local Variable</a:t>
            </a:r>
          </a:p>
        </p:txBody>
      </p:sp>
      <p:sp>
        <p:nvSpPr>
          <p:cNvPr id="7" name="Content Placeholder 6"/>
          <p:cNvSpPr>
            <a:spLocks noGrp="1"/>
          </p:cNvSpPr>
          <p:nvPr>
            <p:ph idx="1"/>
          </p:nvPr>
        </p:nvSpPr>
        <p:spPr/>
        <p:txBody>
          <a:bodyPr>
            <a:noAutofit/>
          </a:bodyPr>
          <a:lstStyle/>
          <a:p>
            <a:r>
              <a:rPr lang="en-US" dirty="0" smtClean="0">
                <a:effectLst/>
              </a:rPr>
              <a:t>declared inside a Method </a:t>
            </a:r>
          </a:p>
          <a:p>
            <a:r>
              <a:rPr lang="en-US" dirty="0" smtClean="0"/>
              <a:t>Cannot be accessed outside that method</a:t>
            </a:r>
            <a:endParaRPr lang="en-US" dirty="0">
              <a:effectLst/>
            </a:endParaRPr>
          </a:p>
        </p:txBody>
      </p:sp>
    </p:spTree>
    <p:extLst>
      <p:ext uri="{BB962C8B-B14F-4D97-AF65-F5344CB8AC3E}">
        <p14:creationId xmlns:p14="http://schemas.microsoft.com/office/powerpoint/2010/main" val="35502374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effectLst/>
              </a:rPr>
              <a:t>Parameters</a:t>
            </a:r>
          </a:p>
        </p:txBody>
      </p:sp>
      <p:sp>
        <p:nvSpPr>
          <p:cNvPr id="7" name="Content Placeholder 6"/>
          <p:cNvSpPr>
            <a:spLocks noGrp="1"/>
          </p:cNvSpPr>
          <p:nvPr>
            <p:ph idx="1"/>
          </p:nvPr>
        </p:nvSpPr>
        <p:spPr/>
        <p:txBody>
          <a:bodyPr>
            <a:noAutofit/>
          </a:bodyPr>
          <a:lstStyle/>
          <a:p>
            <a:r>
              <a:rPr lang="en-US" dirty="0" smtClean="0">
                <a:effectLst/>
              </a:rPr>
              <a:t>variables that are passed in Methods</a:t>
            </a:r>
            <a:endParaRPr lang="en-US" dirty="0">
              <a:effectLst/>
            </a:endParaRPr>
          </a:p>
        </p:txBody>
      </p:sp>
    </p:spTree>
    <p:extLst>
      <p:ext uri="{BB962C8B-B14F-4D97-AF65-F5344CB8AC3E}">
        <p14:creationId xmlns:p14="http://schemas.microsoft.com/office/powerpoint/2010/main" val="34790851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effectLst/>
              </a:rPr>
              <a:t>Example</a:t>
            </a:r>
          </a:p>
        </p:txBody>
      </p:sp>
      <p:sp>
        <p:nvSpPr>
          <p:cNvPr id="7" name="Content Placeholder 6"/>
          <p:cNvSpPr>
            <a:spLocks noGrp="1"/>
          </p:cNvSpPr>
          <p:nvPr>
            <p:ph idx="1"/>
          </p:nvPr>
        </p:nvSpPr>
        <p:spPr/>
        <p:txBody>
          <a:bodyPr>
            <a:noAutofit/>
          </a:bodyPr>
          <a:lstStyle/>
          <a:p>
            <a:pPr marL="0" indent="0">
              <a:buNone/>
            </a:pPr>
            <a:r>
              <a:rPr lang="en-US" sz="1800" b="1" dirty="0" smtClean="0"/>
              <a:t>public </a:t>
            </a:r>
            <a:r>
              <a:rPr lang="en-US" sz="1800" b="1" dirty="0"/>
              <a:t>class Person {</a:t>
            </a:r>
          </a:p>
          <a:p>
            <a:pPr marL="400050" lvl="1" indent="0">
              <a:buNone/>
            </a:pPr>
            <a:r>
              <a:rPr lang="en-US" sz="1800" b="1" dirty="0"/>
              <a:t>public String name = "ABC";    </a:t>
            </a:r>
            <a:r>
              <a:rPr lang="en-US" sz="1800" b="1" dirty="0" smtClean="0"/>
              <a:t>		// </a:t>
            </a:r>
            <a:r>
              <a:rPr lang="en-US" sz="1800" b="1" dirty="0"/>
              <a:t>instance variable</a:t>
            </a:r>
          </a:p>
          <a:p>
            <a:pPr marL="400050" lvl="1" indent="0">
              <a:buNone/>
            </a:pPr>
            <a:r>
              <a:rPr lang="en-US" sz="1800" b="1" dirty="0"/>
              <a:t>public static String </a:t>
            </a:r>
            <a:r>
              <a:rPr lang="en-US" sz="1800" b="1" i="1" dirty="0"/>
              <a:t>address = "test</a:t>
            </a:r>
            <a:r>
              <a:rPr lang="en-US" sz="1800" b="1" i="1" dirty="0" smtClean="0"/>
              <a:t>";	</a:t>
            </a:r>
            <a:r>
              <a:rPr lang="en-US" sz="1800" b="1" dirty="0" smtClean="0"/>
              <a:t>// static </a:t>
            </a:r>
            <a:r>
              <a:rPr lang="en-US" sz="1800" b="1" dirty="0"/>
              <a:t>variable</a:t>
            </a:r>
          </a:p>
          <a:p>
            <a:pPr marL="400050" lvl="1" indent="0">
              <a:buNone/>
            </a:pPr>
            <a:r>
              <a:rPr lang="en-US" sz="1800" b="1" dirty="0" smtClean="0"/>
              <a:t>public </a:t>
            </a:r>
            <a:r>
              <a:rPr lang="en-US" sz="1800" b="1" dirty="0"/>
              <a:t>void </a:t>
            </a:r>
            <a:r>
              <a:rPr lang="en-US" sz="1800" b="1" dirty="0" err="1"/>
              <a:t>saySomething</a:t>
            </a:r>
            <a:r>
              <a:rPr lang="en-US" sz="1800" b="1" dirty="0"/>
              <a:t>(String words) {</a:t>
            </a:r>
          </a:p>
          <a:p>
            <a:pPr marL="400050" lvl="1" indent="0">
              <a:buNone/>
            </a:pPr>
            <a:r>
              <a:rPr lang="en-US" sz="1800" b="1" dirty="0" smtClean="0"/>
              <a:t>	</a:t>
            </a:r>
            <a:r>
              <a:rPr lang="en-US" sz="1800" b="1" dirty="0" err="1" smtClean="0"/>
              <a:t>System.</a:t>
            </a:r>
            <a:r>
              <a:rPr lang="en-US" sz="1800" b="1" i="1" dirty="0" err="1" smtClean="0"/>
              <a:t>out.println</a:t>
            </a:r>
            <a:r>
              <a:rPr lang="en-US" sz="1800" b="1" i="1" dirty="0" smtClean="0"/>
              <a:t>(words</a:t>
            </a:r>
            <a:r>
              <a:rPr lang="en-US" sz="1800" b="1" i="1" dirty="0"/>
              <a:t>);</a:t>
            </a:r>
          </a:p>
          <a:p>
            <a:pPr marL="400050" lvl="1" indent="0">
              <a:buNone/>
            </a:pPr>
            <a:r>
              <a:rPr lang="en-US" sz="1800" b="1" dirty="0"/>
              <a:t>}</a:t>
            </a:r>
          </a:p>
          <a:p>
            <a:pPr marL="400050" lvl="1" indent="0">
              <a:buNone/>
            </a:pPr>
            <a:r>
              <a:rPr lang="en-US" sz="1800" b="1" dirty="0" smtClean="0"/>
              <a:t>public </a:t>
            </a:r>
            <a:r>
              <a:rPr lang="en-US" sz="1800" b="1" dirty="0"/>
              <a:t>static void main(String[] </a:t>
            </a:r>
            <a:r>
              <a:rPr lang="en-US" sz="1800" b="1" dirty="0" err="1"/>
              <a:t>args</a:t>
            </a:r>
            <a:r>
              <a:rPr lang="en-US" sz="1800" b="1" dirty="0"/>
              <a:t>) { </a:t>
            </a:r>
            <a:r>
              <a:rPr lang="en-US" sz="1800" b="1" dirty="0" smtClean="0"/>
              <a:t>	// </a:t>
            </a:r>
            <a:r>
              <a:rPr lang="en-US" sz="1800" b="1" u="sng" dirty="0" err="1"/>
              <a:t>args</a:t>
            </a:r>
            <a:r>
              <a:rPr lang="en-US" sz="1800" b="1" u="sng" dirty="0"/>
              <a:t> is parameter</a:t>
            </a:r>
          </a:p>
          <a:p>
            <a:pPr marL="800100" lvl="2" indent="0">
              <a:buNone/>
            </a:pPr>
            <a:r>
              <a:rPr lang="en-US" sz="1800" b="1" dirty="0" err="1"/>
              <a:t>int</a:t>
            </a:r>
            <a:r>
              <a:rPr lang="en-US" sz="1800" b="1" dirty="0"/>
              <a:t> </a:t>
            </a:r>
            <a:r>
              <a:rPr lang="en-US" sz="1800" b="1" dirty="0" err="1"/>
              <a:t>localVar</a:t>
            </a:r>
            <a:r>
              <a:rPr lang="en-US" sz="1800" b="1" dirty="0"/>
              <a:t> = 10</a:t>
            </a:r>
            <a:r>
              <a:rPr lang="en-US" sz="1800" b="1" dirty="0" smtClean="0"/>
              <a:t>;			// </a:t>
            </a:r>
            <a:r>
              <a:rPr lang="en-US" sz="1800" b="1" dirty="0"/>
              <a:t>local variable</a:t>
            </a:r>
          </a:p>
          <a:p>
            <a:pPr marL="800100" lvl="2" indent="0">
              <a:buNone/>
            </a:pPr>
            <a:r>
              <a:rPr lang="en-US" sz="1800" b="1" dirty="0"/>
              <a:t>Person p = new Person();</a:t>
            </a:r>
          </a:p>
          <a:p>
            <a:pPr marL="800100" lvl="2" indent="0">
              <a:buNone/>
            </a:pPr>
            <a:r>
              <a:rPr lang="en-US" sz="1800" b="1" dirty="0" err="1" smtClean="0"/>
              <a:t>System.</a:t>
            </a:r>
            <a:r>
              <a:rPr lang="en-US" sz="1800" b="1" i="1" dirty="0" err="1" smtClean="0"/>
              <a:t>out.println</a:t>
            </a:r>
            <a:r>
              <a:rPr lang="en-US" sz="1800" b="1" i="1" dirty="0" smtClean="0"/>
              <a:t>(p.name</a:t>
            </a:r>
            <a:r>
              <a:rPr lang="en-US" sz="1800" b="1" i="1" dirty="0"/>
              <a:t>);</a:t>
            </a:r>
          </a:p>
          <a:p>
            <a:pPr marL="800100" lvl="2" indent="0">
              <a:buNone/>
            </a:pPr>
            <a:r>
              <a:rPr lang="en-US" sz="1800" b="1" dirty="0" err="1"/>
              <a:t>System.</a:t>
            </a:r>
            <a:r>
              <a:rPr lang="en-US" sz="1800" b="1" i="1" dirty="0" err="1"/>
              <a:t>out.println</a:t>
            </a:r>
            <a:r>
              <a:rPr lang="en-US" sz="1800" b="1" i="1" dirty="0"/>
              <a:t>(address);</a:t>
            </a:r>
          </a:p>
          <a:p>
            <a:pPr marL="800100" lvl="2" indent="0">
              <a:buNone/>
            </a:pPr>
            <a:r>
              <a:rPr lang="en-US" sz="1800" b="1" dirty="0" err="1"/>
              <a:t>System.</a:t>
            </a:r>
            <a:r>
              <a:rPr lang="en-US" sz="1800" b="1" i="1" dirty="0" err="1"/>
              <a:t>out.println</a:t>
            </a:r>
            <a:r>
              <a:rPr lang="en-US" sz="1800" b="1" i="1" dirty="0"/>
              <a:t>(</a:t>
            </a:r>
            <a:r>
              <a:rPr lang="en-US" sz="1800" b="1" i="1" dirty="0" err="1"/>
              <a:t>localVar</a:t>
            </a:r>
            <a:r>
              <a:rPr lang="en-US" sz="1800" b="1" i="1" dirty="0"/>
              <a:t>);</a:t>
            </a:r>
          </a:p>
          <a:p>
            <a:pPr marL="800100" lvl="2" indent="0">
              <a:buNone/>
            </a:pPr>
            <a:r>
              <a:rPr lang="en-US" sz="1800" b="1" dirty="0" err="1"/>
              <a:t>p.saySomething</a:t>
            </a:r>
            <a:r>
              <a:rPr lang="en-US" sz="1800" b="1" dirty="0"/>
              <a:t>("Hi!");</a:t>
            </a:r>
          </a:p>
          <a:p>
            <a:pPr marL="400050" lvl="1" indent="0">
              <a:buNone/>
            </a:pPr>
            <a:r>
              <a:rPr lang="en-US" sz="1800" b="1" dirty="0"/>
              <a:t>}</a:t>
            </a:r>
          </a:p>
          <a:p>
            <a:pPr marL="0" indent="0">
              <a:buNone/>
            </a:pPr>
            <a:r>
              <a:rPr lang="en-US" sz="1800" b="1" dirty="0"/>
              <a:t>}</a:t>
            </a:r>
          </a:p>
          <a:p>
            <a:pPr marL="0" indent="0">
              <a:buNone/>
            </a:pPr>
            <a:endParaRPr lang="en-US" sz="1800" b="1" dirty="0">
              <a:effectLst/>
            </a:endParaRPr>
          </a:p>
        </p:txBody>
      </p:sp>
    </p:spTree>
    <p:extLst>
      <p:ext uri="{BB962C8B-B14F-4D97-AF65-F5344CB8AC3E}">
        <p14:creationId xmlns:p14="http://schemas.microsoft.com/office/powerpoint/2010/main" val="2658217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effectLst/>
              </a:rPr>
              <a:t>How to install Java.</a:t>
            </a:r>
          </a:p>
        </p:txBody>
      </p:sp>
      <p:sp>
        <p:nvSpPr>
          <p:cNvPr id="7" name="Content Placeholder 6"/>
          <p:cNvSpPr>
            <a:spLocks noGrp="1"/>
          </p:cNvSpPr>
          <p:nvPr>
            <p:ph idx="1"/>
          </p:nvPr>
        </p:nvSpPr>
        <p:spPr/>
        <p:txBody>
          <a:bodyPr/>
          <a:lstStyle/>
          <a:p>
            <a:r>
              <a:rPr lang="en-US" dirty="0" smtClean="0"/>
              <a:t>You should have administrator right for installation</a:t>
            </a:r>
          </a:p>
          <a:p>
            <a:r>
              <a:rPr lang="en-US" dirty="0" smtClean="0"/>
              <a:t>Execute the .exe file</a:t>
            </a:r>
          </a:p>
          <a:p>
            <a:r>
              <a:rPr lang="en-US" dirty="0" smtClean="0"/>
              <a:t>Follow instructions</a:t>
            </a:r>
            <a:endParaRPr lang="en-US" dirty="0"/>
          </a:p>
        </p:txBody>
      </p:sp>
    </p:spTree>
    <p:extLst>
      <p:ext uri="{BB962C8B-B14F-4D97-AF65-F5344CB8AC3E}">
        <p14:creationId xmlns:p14="http://schemas.microsoft.com/office/powerpoint/2010/main" val="19398690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effectLst/>
              </a:rPr>
              <a:t>. </a:t>
            </a:r>
            <a:r>
              <a:rPr lang="en-US" dirty="0" smtClean="0">
                <a:effectLst/>
              </a:rPr>
              <a:t>Java Operators</a:t>
            </a:r>
            <a:endParaRPr lang="en-US" dirty="0"/>
          </a:p>
        </p:txBody>
      </p:sp>
      <p:sp>
        <p:nvSpPr>
          <p:cNvPr id="9" name="Content Placeholder 8"/>
          <p:cNvSpPr>
            <a:spLocks noGrp="1"/>
          </p:cNvSpPr>
          <p:nvPr>
            <p:ph idx="1"/>
          </p:nvPr>
        </p:nvSpPr>
        <p:spPr/>
        <p:txBody>
          <a:bodyPr/>
          <a:lstStyle/>
          <a:p>
            <a:r>
              <a:rPr lang="en-US" dirty="0" smtClean="0"/>
              <a:t>Arithmetic operators</a:t>
            </a:r>
          </a:p>
          <a:p>
            <a:r>
              <a:rPr lang="en-US" dirty="0" smtClean="0"/>
              <a:t>Relation operators</a:t>
            </a:r>
          </a:p>
          <a:p>
            <a:r>
              <a:rPr lang="en-US" dirty="0" smtClean="0"/>
              <a:t>Logical operators</a:t>
            </a:r>
          </a:p>
          <a:p>
            <a:r>
              <a:rPr lang="en-US" dirty="0" smtClean="0"/>
              <a:t>Bitwise operators</a:t>
            </a:r>
          </a:p>
          <a:p>
            <a:r>
              <a:rPr lang="en-US" dirty="0" smtClean="0"/>
              <a:t>Assignment operators</a:t>
            </a:r>
          </a:p>
          <a:p>
            <a:r>
              <a:rPr lang="en-US" dirty="0" smtClean="0"/>
              <a:t>Conditional operators</a:t>
            </a:r>
          </a:p>
          <a:p>
            <a:r>
              <a:rPr lang="en-US" dirty="0" err="1" smtClean="0"/>
              <a:t>Misc</a:t>
            </a:r>
            <a:r>
              <a:rPr lang="en-US" dirty="0" smtClean="0"/>
              <a:t> operators</a:t>
            </a:r>
          </a:p>
          <a:p>
            <a:endParaRPr lang="en-US" dirty="0"/>
          </a:p>
        </p:txBody>
      </p:sp>
    </p:spTree>
    <p:extLst>
      <p:ext uri="{BB962C8B-B14F-4D97-AF65-F5344CB8AC3E}">
        <p14:creationId xmlns:p14="http://schemas.microsoft.com/office/powerpoint/2010/main" val="9083340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a:t>
            </a:r>
            <a:r>
              <a:rPr lang="en-US" dirty="0" smtClean="0">
                <a:effectLst/>
              </a:rPr>
              <a:t>perators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15571316"/>
              </p:ext>
            </p:extLst>
          </p:nvPr>
        </p:nvGraphicFramePr>
        <p:xfrm>
          <a:off x="457200" y="2286000"/>
          <a:ext cx="8229600" cy="4541520"/>
        </p:xfrm>
        <a:graphic>
          <a:graphicData uri="http://schemas.openxmlformats.org/drawingml/2006/table">
            <a:tbl>
              <a:tblPr/>
              <a:tblGrid>
                <a:gridCol w="1905000"/>
                <a:gridCol w="6324600"/>
              </a:tblGrid>
              <a:tr h="0">
                <a:tc>
                  <a:txBody>
                    <a:bodyPr/>
                    <a:lstStyle/>
                    <a:p>
                      <a:r>
                        <a:rPr lang="en-US" sz="2500" dirty="0"/>
                        <a:t>operator</a:t>
                      </a:r>
                    </a:p>
                  </a:txBody>
                  <a:tcPr anchor="ctr">
                    <a:lnL>
                      <a:noFill/>
                    </a:lnL>
                    <a:lnR>
                      <a:noFill/>
                    </a:lnR>
                    <a:lnT>
                      <a:noFill/>
                    </a:lnT>
                    <a:lnB>
                      <a:noFill/>
                    </a:lnB>
                  </a:tcPr>
                </a:tc>
                <a:tc>
                  <a:txBody>
                    <a:bodyPr/>
                    <a:lstStyle/>
                    <a:p>
                      <a:r>
                        <a:rPr lang="en-US" sz="2500"/>
                        <a:t>description</a:t>
                      </a:r>
                    </a:p>
                  </a:txBody>
                  <a:tcPr anchor="ctr">
                    <a:lnL>
                      <a:noFill/>
                    </a:lnL>
                    <a:lnR>
                      <a:noFill/>
                    </a:lnR>
                    <a:lnT>
                      <a:noFill/>
                    </a:lnT>
                    <a:lnB>
                      <a:noFill/>
                    </a:lnB>
                  </a:tcPr>
                </a:tc>
              </a:tr>
              <a:tr h="0">
                <a:tc>
                  <a:txBody>
                    <a:bodyPr/>
                    <a:lstStyle/>
                    <a:p>
                      <a:r>
                        <a:rPr lang="en-US" sz="2500"/>
                        <a:t>+</a:t>
                      </a:r>
                    </a:p>
                  </a:txBody>
                  <a:tcPr anchor="ctr">
                    <a:lnL>
                      <a:noFill/>
                    </a:lnL>
                    <a:lnR>
                      <a:noFill/>
                    </a:lnR>
                    <a:lnT>
                      <a:noFill/>
                    </a:lnT>
                    <a:lnB>
                      <a:noFill/>
                    </a:lnB>
                  </a:tcPr>
                </a:tc>
                <a:tc>
                  <a:txBody>
                    <a:bodyPr/>
                    <a:lstStyle/>
                    <a:p>
                      <a:r>
                        <a:rPr lang="en-US" sz="2500"/>
                        <a:t>adds two operands</a:t>
                      </a:r>
                    </a:p>
                  </a:txBody>
                  <a:tcPr anchor="ctr">
                    <a:lnL>
                      <a:noFill/>
                    </a:lnL>
                    <a:lnR>
                      <a:noFill/>
                    </a:lnR>
                    <a:lnT>
                      <a:noFill/>
                    </a:lnT>
                    <a:lnB>
                      <a:noFill/>
                    </a:lnB>
                  </a:tcPr>
                </a:tc>
              </a:tr>
              <a:tr h="0">
                <a:tc>
                  <a:txBody>
                    <a:bodyPr/>
                    <a:lstStyle/>
                    <a:p>
                      <a:r>
                        <a:rPr lang="en-US" sz="2500"/>
                        <a:t>-</a:t>
                      </a:r>
                    </a:p>
                  </a:txBody>
                  <a:tcPr anchor="ctr">
                    <a:lnL>
                      <a:noFill/>
                    </a:lnL>
                    <a:lnR>
                      <a:noFill/>
                    </a:lnR>
                    <a:lnT>
                      <a:noFill/>
                    </a:lnT>
                    <a:lnB>
                      <a:noFill/>
                    </a:lnB>
                  </a:tcPr>
                </a:tc>
                <a:tc>
                  <a:txBody>
                    <a:bodyPr/>
                    <a:lstStyle/>
                    <a:p>
                      <a:r>
                        <a:rPr lang="en-US" sz="2500"/>
                        <a:t>subtract second operands from first</a:t>
                      </a:r>
                    </a:p>
                  </a:txBody>
                  <a:tcPr anchor="ctr">
                    <a:lnL>
                      <a:noFill/>
                    </a:lnL>
                    <a:lnR>
                      <a:noFill/>
                    </a:lnR>
                    <a:lnT>
                      <a:noFill/>
                    </a:lnT>
                    <a:lnB>
                      <a:noFill/>
                    </a:lnB>
                  </a:tcPr>
                </a:tc>
              </a:tr>
              <a:tr h="0">
                <a:tc>
                  <a:txBody>
                    <a:bodyPr/>
                    <a:lstStyle/>
                    <a:p>
                      <a:r>
                        <a:rPr lang="en-US" sz="2500"/>
                        <a:t>*</a:t>
                      </a:r>
                    </a:p>
                  </a:txBody>
                  <a:tcPr anchor="ctr">
                    <a:lnL>
                      <a:noFill/>
                    </a:lnL>
                    <a:lnR>
                      <a:noFill/>
                    </a:lnR>
                    <a:lnT>
                      <a:noFill/>
                    </a:lnT>
                    <a:lnB>
                      <a:noFill/>
                    </a:lnB>
                  </a:tcPr>
                </a:tc>
                <a:tc>
                  <a:txBody>
                    <a:bodyPr/>
                    <a:lstStyle/>
                    <a:p>
                      <a:r>
                        <a:rPr lang="en-US" sz="2500"/>
                        <a:t>multiply two operand</a:t>
                      </a:r>
                    </a:p>
                  </a:txBody>
                  <a:tcPr anchor="ctr">
                    <a:lnL>
                      <a:noFill/>
                    </a:lnL>
                    <a:lnR>
                      <a:noFill/>
                    </a:lnR>
                    <a:lnT>
                      <a:noFill/>
                    </a:lnT>
                    <a:lnB>
                      <a:noFill/>
                    </a:lnB>
                  </a:tcPr>
                </a:tc>
              </a:tr>
              <a:tr h="0">
                <a:tc>
                  <a:txBody>
                    <a:bodyPr/>
                    <a:lstStyle/>
                    <a:p>
                      <a:r>
                        <a:rPr lang="en-US" sz="2500"/>
                        <a:t>/</a:t>
                      </a:r>
                    </a:p>
                  </a:txBody>
                  <a:tcPr anchor="ctr">
                    <a:lnL>
                      <a:noFill/>
                    </a:lnL>
                    <a:lnR>
                      <a:noFill/>
                    </a:lnR>
                    <a:lnT>
                      <a:noFill/>
                    </a:lnT>
                    <a:lnB>
                      <a:noFill/>
                    </a:lnB>
                  </a:tcPr>
                </a:tc>
                <a:tc>
                  <a:txBody>
                    <a:bodyPr/>
                    <a:lstStyle/>
                    <a:p>
                      <a:r>
                        <a:rPr lang="en-US" sz="2500" dirty="0"/>
                        <a:t>divide numerator by </a:t>
                      </a:r>
                      <a:r>
                        <a:rPr lang="en-US" sz="2500" dirty="0" err="1"/>
                        <a:t>denumerator</a:t>
                      </a:r>
                      <a:endParaRPr lang="en-US" sz="2500" dirty="0"/>
                    </a:p>
                  </a:txBody>
                  <a:tcPr anchor="ctr">
                    <a:lnL>
                      <a:noFill/>
                    </a:lnL>
                    <a:lnR>
                      <a:noFill/>
                    </a:lnR>
                    <a:lnT>
                      <a:noFill/>
                    </a:lnT>
                    <a:lnB>
                      <a:noFill/>
                    </a:lnB>
                  </a:tcPr>
                </a:tc>
              </a:tr>
              <a:tr h="0">
                <a:tc>
                  <a:txBody>
                    <a:bodyPr/>
                    <a:lstStyle/>
                    <a:p>
                      <a:r>
                        <a:rPr lang="en-US" sz="2500"/>
                        <a:t>%</a:t>
                      </a:r>
                    </a:p>
                  </a:txBody>
                  <a:tcPr anchor="ctr">
                    <a:lnL>
                      <a:noFill/>
                    </a:lnL>
                    <a:lnR>
                      <a:noFill/>
                    </a:lnR>
                    <a:lnT>
                      <a:noFill/>
                    </a:lnT>
                    <a:lnB>
                      <a:noFill/>
                    </a:lnB>
                  </a:tcPr>
                </a:tc>
                <a:tc>
                  <a:txBody>
                    <a:bodyPr/>
                    <a:lstStyle/>
                    <a:p>
                      <a:r>
                        <a:rPr lang="en-US" sz="2500"/>
                        <a:t>remainder of division</a:t>
                      </a:r>
                    </a:p>
                  </a:txBody>
                  <a:tcPr anchor="ctr">
                    <a:lnL>
                      <a:noFill/>
                    </a:lnL>
                    <a:lnR>
                      <a:noFill/>
                    </a:lnR>
                    <a:lnT>
                      <a:noFill/>
                    </a:lnT>
                    <a:lnB>
                      <a:noFill/>
                    </a:lnB>
                  </a:tcPr>
                </a:tc>
              </a:tr>
              <a:tr h="0">
                <a:tc>
                  <a:txBody>
                    <a:bodyPr/>
                    <a:lstStyle/>
                    <a:p>
                      <a:r>
                        <a:rPr lang="en-US" sz="2500" dirty="0"/>
                        <a:t>++</a:t>
                      </a:r>
                    </a:p>
                  </a:txBody>
                  <a:tcPr anchor="ctr">
                    <a:lnL>
                      <a:noFill/>
                    </a:lnL>
                    <a:lnR>
                      <a:noFill/>
                    </a:lnR>
                    <a:lnT>
                      <a:noFill/>
                    </a:lnT>
                    <a:lnB>
                      <a:noFill/>
                    </a:lnB>
                  </a:tcPr>
                </a:tc>
                <a:tc>
                  <a:txBody>
                    <a:bodyPr/>
                    <a:lstStyle/>
                    <a:p>
                      <a:r>
                        <a:rPr lang="en-US" sz="2500" dirty="0"/>
                        <a:t>Increment operator increases integer value by one</a:t>
                      </a:r>
                    </a:p>
                  </a:txBody>
                  <a:tcPr anchor="ctr">
                    <a:lnL>
                      <a:noFill/>
                    </a:lnL>
                    <a:lnR>
                      <a:noFill/>
                    </a:lnR>
                    <a:lnT>
                      <a:noFill/>
                    </a:lnT>
                    <a:lnB>
                      <a:noFill/>
                    </a:lnB>
                  </a:tcPr>
                </a:tc>
              </a:tr>
              <a:tr h="0">
                <a:tc>
                  <a:txBody>
                    <a:bodyPr/>
                    <a:lstStyle/>
                    <a:p>
                      <a:r>
                        <a:rPr lang="en-US" sz="2500"/>
                        <a:t>--</a:t>
                      </a:r>
                    </a:p>
                  </a:txBody>
                  <a:tcPr anchor="ctr">
                    <a:lnL>
                      <a:noFill/>
                    </a:lnL>
                    <a:lnR>
                      <a:noFill/>
                    </a:lnR>
                    <a:lnT>
                      <a:noFill/>
                    </a:lnT>
                    <a:lnB>
                      <a:noFill/>
                    </a:lnB>
                  </a:tcPr>
                </a:tc>
                <a:tc>
                  <a:txBody>
                    <a:bodyPr/>
                    <a:lstStyle/>
                    <a:p>
                      <a:r>
                        <a:rPr lang="en-US" sz="2500" dirty="0"/>
                        <a:t>Decrement operator decreases integer value by one</a:t>
                      </a:r>
                    </a:p>
                  </a:txBody>
                  <a:tcPr anchor="ctr">
                    <a:lnL>
                      <a:noFill/>
                    </a:lnL>
                    <a:lnR>
                      <a:noFill/>
                    </a:lnR>
                    <a:lnT>
                      <a:noFill/>
                    </a:lnT>
                    <a:lnB>
                      <a:noFill/>
                    </a:lnB>
                  </a:tcPr>
                </a:tc>
              </a:tr>
            </a:tbl>
          </a:graphicData>
        </a:graphic>
      </p:graphicFrame>
      <p:sp>
        <p:nvSpPr>
          <p:cNvPr id="6" name="Rectangle 2"/>
          <p:cNvSpPr>
            <a:spLocks noChangeArrowheads="1"/>
          </p:cNvSpPr>
          <p:nvPr/>
        </p:nvSpPr>
        <p:spPr bwMode="auto">
          <a:xfrm>
            <a:off x="457200" y="1431964"/>
            <a:ext cx="777648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500" b="0" i="0" u="none" strike="noStrike" cap="none" normalizeH="0" baseline="0" dirty="0" smtClean="0">
                <a:ln>
                  <a:noFill/>
                </a:ln>
                <a:effectLst/>
                <a:latin typeface="Arial" pitchFamily="34" charset="0"/>
                <a:cs typeface="Arial" pitchFamily="34" charset="0"/>
              </a:rPr>
              <a:t>Arithmetic operators are used in mathematical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500" b="0" i="0" u="none" strike="noStrike" cap="none" normalizeH="0" baseline="0" dirty="0" smtClean="0">
                <a:ln>
                  <a:noFill/>
                </a:ln>
                <a:effectLst/>
                <a:latin typeface="Arial" pitchFamily="34" charset="0"/>
                <a:cs typeface="Arial" pitchFamily="34" charset="0"/>
              </a:rPr>
              <a:t>expression in the same way that are used in algebra. </a:t>
            </a:r>
          </a:p>
        </p:txBody>
      </p:sp>
    </p:spTree>
    <p:extLst>
      <p:ext uri="{BB962C8B-B14F-4D97-AF65-F5344CB8AC3E}">
        <p14:creationId xmlns:p14="http://schemas.microsoft.com/office/powerpoint/2010/main" val="27025318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457200" y="1600200"/>
            <a:ext cx="8382000" cy="4525963"/>
          </a:xfrm>
        </p:spPr>
        <p:txBody>
          <a:bodyPr>
            <a:noAutofit/>
          </a:bodyPr>
          <a:lstStyle/>
          <a:p>
            <a:pPr fontAlgn="base">
              <a:spcBef>
                <a:spcPct val="0"/>
              </a:spcBef>
              <a:spcAft>
                <a:spcPct val="0"/>
              </a:spcAft>
            </a:pPr>
            <a:r>
              <a:rPr lang="en-US" sz="3000" dirty="0" smtClean="0"/>
              <a:t>Write a java program with 2 variables</a:t>
            </a:r>
          </a:p>
          <a:p>
            <a:pPr fontAlgn="base">
              <a:spcBef>
                <a:spcPct val="0"/>
              </a:spcBef>
              <a:spcAft>
                <a:spcPct val="0"/>
              </a:spcAft>
            </a:pPr>
            <a:r>
              <a:rPr lang="en-US" sz="3000" dirty="0" smtClean="0"/>
              <a:t>Ask user to input values for 2 variables</a:t>
            </a:r>
          </a:p>
          <a:p>
            <a:pPr fontAlgn="base">
              <a:spcBef>
                <a:spcPct val="0"/>
              </a:spcBef>
              <a:spcAft>
                <a:spcPct val="0"/>
              </a:spcAft>
            </a:pPr>
            <a:r>
              <a:rPr lang="en-US" sz="3000" dirty="0" smtClean="0"/>
              <a:t>each a</a:t>
            </a:r>
            <a:r>
              <a:rPr lang="en-US" sz="2800" dirty="0" smtClean="0"/>
              <a:t>rithmetic operator to do </a:t>
            </a:r>
            <a:r>
              <a:rPr lang="en-US" sz="2800" dirty="0" err="1" smtClean="0"/>
              <a:t>Maths</a:t>
            </a:r>
            <a:r>
              <a:rPr lang="en-US" sz="2800" dirty="0" smtClean="0"/>
              <a:t> on 2 variables.</a:t>
            </a:r>
          </a:p>
          <a:p>
            <a:pPr fontAlgn="base">
              <a:spcBef>
                <a:spcPct val="0"/>
              </a:spcBef>
              <a:spcAft>
                <a:spcPct val="0"/>
              </a:spcAft>
            </a:pPr>
            <a:r>
              <a:rPr lang="en-US" sz="2800" dirty="0" smtClean="0"/>
              <a:t>Output the result for each calculation</a:t>
            </a:r>
            <a:endParaRPr lang="en-US" sz="2800" dirty="0"/>
          </a:p>
        </p:txBody>
      </p:sp>
    </p:spTree>
    <p:extLst>
      <p:ext uri="{BB962C8B-B14F-4D97-AF65-F5344CB8AC3E}">
        <p14:creationId xmlns:p14="http://schemas.microsoft.com/office/powerpoint/2010/main" val="1654946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o</a:t>
            </a:r>
            <a:r>
              <a:rPr lang="en-US" dirty="0" smtClean="0">
                <a:effectLst/>
              </a:rPr>
              <a:t>perators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01412312"/>
              </p:ext>
            </p:extLst>
          </p:nvPr>
        </p:nvGraphicFramePr>
        <p:xfrm>
          <a:off x="457200" y="1676400"/>
          <a:ext cx="8229600" cy="4831080"/>
        </p:xfrm>
        <a:graphic>
          <a:graphicData uri="http://schemas.openxmlformats.org/drawingml/2006/table">
            <a:tbl>
              <a:tblPr/>
              <a:tblGrid>
                <a:gridCol w="2286000"/>
                <a:gridCol w="5943600"/>
              </a:tblGrid>
              <a:tr h="0">
                <a:tc>
                  <a:txBody>
                    <a:bodyPr/>
                    <a:lstStyle/>
                    <a:p>
                      <a:r>
                        <a:rPr lang="en-US" sz="2500" dirty="0"/>
                        <a:t>operator</a:t>
                      </a:r>
                    </a:p>
                  </a:txBody>
                  <a:tcPr anchor="ctr">
                    <a:lnL>
                      <a:noFill/>
                    </a:lnL>
                    <a:lnR>
                      <a:noFill/>
                    </a:lnR>
                    <a:lnT>
                      <a:noFill/>
                    </a:lnT>
                    <a:lnB>
                      <a:noFill/>
                    </a:lnB>
                  </a:tcPr>
                </a:tc>
                <a:tc>
                  <a:txBody>
                    <a:bodyPr/>
                    <a:lstStyle/>
                    <a:p>
                      <a:r>
                        <a:rPr lang="en-US" sz="2500"/>
                        <a:t>description</a:t>
                      </a:r>
                    </a:p>
                  </a:txBody>
                  <a:tcPr anchor="ctr">
                    <a:lnL>
                      <a:noFill/>
                    </a:lnL>
                    <a:lnR>
                      <a:noFill/>
                    </a:lnR>
                    <a:lnT>
                      <a:noFill/>
                    </a:lnT>
                    <a:lnB>
                      <a:noFill/>
                    </a:lnB>
                  </a:tcPr>
                </a:tc>
              </a:tr>
              <a:tr h="0">
                <a:tc>
                  <a:txBody>
                    <a:bodyPr/>
                    <a:lstStyle/>
                    <a:p>
                      <a:r>
                        <a:rPr lang="en-US" sz="2500"/>
                        <a:t>==</a:t>
                      </a:r>
                    </a:p>
                  </a:txBody>
                  <a:tcPr anchor="ctr">
                    <a:lnL>
                      <a:noFill/>
                    </a:lnL>
                    <a:lnR>
                      <a:noFill/>
                    </a:lnR>
                    <a:lnT>
                      <a:noFill/>
                    </a:lnT>
                    <a:lnB>
                      <a:noFill/>
                    </a:lnB>
                  </a:tcPr>
                </a:tc>
                <a:tc>
                  <a:txBody>
                    <a:bodyPr/>
                    <a:lstStyle/>
                    <a:p>
                      <a:r>
                        <a:rPr lang="en-US" sz="2500"/>
                        <a:t>Check if two operand are equal</a:t>
                      </a:r>
                    </a:p>
                  </a:txBody>
                  <a:tcPr anchor="ctr">
                    <a:lnL>
                      <a:noFill/>
                    </a:lnL>
                    <a:lnR>
                      <a:noFill/>
                    </a:lnR>
                    <a:lnT>
                      <a:noFill/>
                    </a:lnT>
                    <a:lnB>
                      <a:noFill/>
                    </a:lnB>
                  </a:tcPr>
                </a:tc>
              </a:tr>
              <a:tr h="0">
                <a:tc>
                  <a:txBody>
                    <a:bodyPr/>
                    <a:lstStyle/>
                    <a:p>
                      <a:r>
                        <a:rPr lang="en-US" sz="2500"/>
                        <a:t>!=</a:t>
                      </a:r>
                    </a:p>
                  </a:txBody>
                  <a:tcPr anchor="ctr">
                    <a:lnL>
                      <a:noFill/>
                    </a:lnL>
                    <a:lnR>
                      <a:noFill/>
                    </a:lnR>
                    <a:lnT>
                      <a:noFill/>
                    </a:lnT>
                    <a:lnB>
                      <a:noFill/>
                    </a:lnB>
                  </a:tcPr>
                </a:tc>
                <a:tc>
                  <a:txBody>
                    <a:bodyPr/>
                    <a:lstStyle/>
                    <a:p>
                      <a:r>
                        <a:rPr lang="en-US" sz="2500" dirty="0"/>
                        <a:t>Check if two operand are not equal.</a:t>
                      </a:r>
                    </a:p>
                  </a:txBody>
                  <a:tcPr anchor="ctr">
                    <a:lnL>
                      <a:noFill/>
                    </a:lnL>
                    <a:lnR>
                      <a:noFill/>
                    </a:lnR>
                    <a:lnT>
                      <a:noFill/>
                    </a:lnT>
                    <a:lnB>
                      <a:noFill/>
                    </a:lnB>
                  </a:tcPr>
                </a:tc>
              </a:tr>
              <a:tr h="0">
                <a:tc>
                  <a:txBody>
                    <a:bodyPr/>
                    <a:lstStyle/>
                    <a:p>
                      <a:r>
                        <a:rPr lang="en-US" sz="2500"/>
                        <a:t>&gt; </a:t>
                      </a:r>
                    </a:p>
                  </a:txBody>
                  <a:tcPr anchor="ctr">
                    <a:lnL>
                      <a:noFill/>
                    </a:lnL>
                    <a:lnR>
                      <a:noFill/>
                    </a:lnR>
                    <a:lnT>
                      <a:noFill/>
                    </a:lnT>
                    <a:lnB>
                      <a:noFill/>
                    </a:lnB>
                  </a:tcPr>
                </a:tc>
                <a:tc>
                  <a:txBody>
                    <a:bodyPr/>
                    <a:lstStyle/>
                    <a:p>
                      <a:r>
                        <a:rPr lang="en-US" sz="2500"/>
                        <a:t>Check if operand on the left is greater than operand on the right</a:t>
                      </a:r>
                    </a:p>
                  </a:txBody>
                  <a:tcPr anchor="ctr">
                    <a:lnL>
                      <a:noFill/>
                    </a:lnL>
                    <a:lnR>
                      <a:noFill/>
                    </a:lnR>
                    <a:lnT>
                      <a:noFill/>
                    </a:lnT>
                    <a:lnB>
                      <a:noFill/>
                    </a:lnB>
                  </a:tcPr>
                </a:tc>
              </a:tr>
              <a:tr h="0">
                <a:tc>
                  <a:txBody>
                    <a:bodyPr/>
                    <a:lstStyle/>
                    <a:p>
                      <a:r>
                        <a:rPr lang="en-US" sz="2500"/>
                        <a:t>&lt; </a:t>
                      </a:r>
                    </a:p>
                  </a:txBody>
                  <a:tcPr anchor="ctr">
                    <a:lnL>
                      <a:noFill/>
                    </a:lnL>
                    <a:lnR>
                      <a:noFill/>
                    </a:lnR>
                    <a:lnT>
                      <a:noFill/>
                    </a:lnT>
                    <a:lnB>
                      <a:noFill/>
                    </a:lnB>
                  </a:tcPr>
                </a:tc>
                <a:tc>
                  <a:txBody>
                    <a:bodyPr/>
                    <a:lstStyle/>
                    <a:p>
                      <a:r>
                        <a:rPr lang="en-US" sz="2500"/>
                        <a:t>Check operand on the left is smaller than right operand</a:t>
                      </a:r>
                    </a:p>
                  </a:txBody>
                  <a:tcPr anchor="ctr">
                    <a:lnL>
                      <a:noFill/>
                    </a:lnL>
                    <a:lnR>
                      <a:noFill/>
                    </a:lnR>
                    <a:lnT>
                      <a:noFill/>
                    </a:lnT>
                    <a:lnB>
                      <a:noFill/>
                    </a:lnB>
                  </a:tcPr>
                </a:tc>
              </a:tr>
              <a:tr h="0">
                <a:tc>
                  <a:txBody>
                    <a:bodyPr/>
                    <a:lstStyle/>
                    <a:p>
                      <a:r>
                        <a:rPr lang="en-US" sz="2500"/>
                        <a:t>&gt;= </a:t>
                      </a:r>
                    </a:p>
                  </a:txBody>
                  <a:tcPr anchor="ctr">
                    <a:lnL>
                      <a:noFill/>
                    </a:lnL>
                    <a:lnR>
                      <a:noFill/>
                    </a:lnR>
                    <a:lnT>
                      <a:noFill/>
                    </a:lnT>
                    <a:lnB>
                      <a:noFill/>
                    </a:lnB>
                  </a:tcPr>
                </a:tc>
                <a:tc>
                  <a:txBody>
                    <a:bodyPr/>
                    <a:lstStyle/>
                    <a:p>
                      <a:r>
                        <a:rPr lang="en-US" sz="2500"/>
                        <a:t>check left operand is greater than or equal to right operand</a:t>
                      </a:r>
                    </a:p>
                  </a:txBody>
                  <a:tcPr anchor="ctr">
                    <a:lnL>
                      <a:noFill/>
                    </a:lnL>
                    <a:lnR>
                      <a:noFill/>
                    </a:lnR>
                    <a:lnT>
                      <a:noFill/>
                    </a:lnT>
                    <a:lnB>
                      <a:noFill/>
                    </a:lnB>
                  </a:tcPr>
                </a:tc>
              </a:tr>
              <a:tr h="0">
                <a:tc>
                  <a:txBody>
                    <a:bodyPr/>
                    <a:lstStyle/>
                    <a:p>
                      <a:r>
                        <a:rPr lang="en-US" sz="2500"/>
                        <a:t>&lt;= </a:t>
                      </a:r>
                    </a:p>
                  </a:txBody>
                  <a:tcPr anchor="ctr">
                    <a:lnL>
                      <a:noFill/>
                    </a:lnL>
                    <a:lnR>
                      <a:noFill/>
                    </a:lnR>
                    <a:lnT>
                      <a:noFill/>
                    </a:lnT>
                    <a:lnB>
                      <a:noFill/>
                    </a:lnB>
                  </a:tcPr>
                </a:tc>
                <a:tc>
                  <a:txBody>
                    <a:bodyPr/>
                    <a:lstStyle/>
                    <a:p>
                      <a:r>
                        <a:rPr lang="en-US" sz="2500" dirty="0"/>
                        <a:t>Check if operand on left is smaller than or equal to right operand</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3948663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a:t>
            </a:r>
            <a:r>
              <a:rPr lang="en-US" dirty="0" smtClean="0">
                <a:effectLst/>
              </a:rPr>
              <a:t>perators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086015957"/>
              </p:ext>
            </p:extLst>
          </p:nvPr>
        </p:nvGraphicFramePr>
        <p:xfrm>
          <a:off x="457200" y="2971800"/>
          <a:ext cx="8229600" cy="1889760"/>
        </p:xfrm>
        <a:graphic>
          <a:graphicData uri="http://schemas.openxmlformats.org/drawingml/2006/table">
            <a:tbl>
              <a:tblPr/>
              <a:tblGrid>
                <a:gridCol w="2743200"/>
                <a:gridCol w="2743200"/>
                <a:gridCol w="2743200"/>
              </a:tblGrid>
              <a:tr h="0">
                <a:tc>
                  <a:txBody>
                    <a:bodyPr/>
                    <a:lstStyle/>
                    <a:p>
                      <a:r>
                        <a:rPr lang="en-US" sz="2500" dirty="0"/>
                        <a:t>operator </a:t>
                      </a:r>
                    </a:p>
                  </a:txBody>
                  <a:tcPr anchor="ctr">
                    <a:lnL>
                      <a:noFill/>
                    </a:lnL>
                    <a:lnR>
                      <a:noFill/>
                    </a:lnR>
                    <a:lnT>
                      <a:noFill/>
                    </a:lnT>
                    <a:lnB>
                      <a:noFill/>
                    </a:lnB>
                  </a:tcPr>
                </a:tc>
                <a:tc>
                  <a:txBody>
                    <a:bodyPr/>
                    <a:lstStyle/>
                    <a:p>
                      <a:r>
                        <a:rPr lang="en-US" sz="2500"/>
                        <a:t>description</a:t>
                      </a:r>
                    </a:p>
                  </a:txBody>
                  <a:tcPr anchor="ctr">
                    <a:lnL>
                      <a:noFill/>
                    </a:lnL>
                    <a:lnR>
                      <a:noFill/>
                    </a:lnR>
                    <a:lnT>
                      <a:noFill/>
                    </a:lnT>
                    <a:lnB>
                      <a:noFill/>
                    </a:lnB>
                  </a:tcPr>
                </a:tc>
                <a:tc>
                  <a:txBody>
                    <a:bodyPr/>
                    <a:lstStyle/>
                    <a:p>
                      <a:r>
                        <a:rPr lang="en-US" sz="2500"/>
                        <a:t>example</a:t>
                      </a:r>
                    </a:p>
                  </a:txBody>
                  <a:tcPr anchor="ctr">
                    <a:lnL>
                      <a:noFill/>
                    </a:lnL>
                    <a:lnR>
                      <a:noFill/>
                    </a:lnR>
                    <a:lnT>
                      <a:noFill/>
                    </a:lnT>
                    <a:lnB>
                      <a:noFill/>
                    </a:lnB>
                  </a:tcPr>
                </a:tc>
              </a:tr>
              <a:tr h="0">
                <a:tc>
                  <a:txBody>
                    <a:bodyPr/>
                    <a:lstStyle/>
                    <a:p>
                      <a:r>
                        <a:rPr lang="en-US" sz="2500"/>
                        <a:t>&amp;&amp; </a:t>
                      </a:r>
                    </a:p>
                  </a:txBody>
                  <a:tcPr anchor="ctr">
                    <a:lnL>
                      <a:noFill/>
                    </a:lnL>
                    <a:lnR>
                      <a:noFill/>
                    </a:lnR>
                    <a:lnT>
                      <a:noFill/>
                    </a:lnT>
                    <a:lnB>
                      <a:noFill/>
                    </a:lnB>
                  </a:tcPr>
                </a:tc>
                <a:tc>
                  <a:txBody>
                    <a:bodyPr/>
                    <a:lstStyle/>
                    <a:p>
                      <a:r>
                        <a:rPr lang="en-US" sz="2500"/>
                        <a:t>Logical AND</a:t>
                      </a:r>
                    </a:p>
                  </a:txBody>
                  <a:tcPr anchor="ctr">
                    <a:lnL>
                      <a:noFill/>
                    </a:lnL>
                    <a:lnR>
                      <a:noFill/>
                    </a:lnR>
                    <a:lnT>
                      <a:noFill/>
                    </a:lnT>
                    <a:lnB>
                      <a:noFill/>
                    </a:lnB>
                  </a:tcPr>
                </a:tc>
                <a:tc>
                  <a:txBody>
                    <a:bodyPr/>
                    <a:lstStyle/>
                    <a:p>
                      <a:r>
                        <a:rPr lang="en-US" sz="2500"/>
                        <a:t>(a &amp;&amp; b) is false</a:t>
                      </a:r>
                    </a:p>
                  </a:txBody>
                  <a:tcPr anchor="ctr">
                    <a:lnL>
                      <a:noFill/>
                    </a:lnL>
                    <a:lnR>
                      <a:noFill/>
                    </a:lnR>
                    <a:lnT>
                      <a:noFill/>
                    </a:lnT>
                    <a:lnB>
                      <a:noFill/>
                    </a:lnB>
                  </a:tcPr>
                </a:tc>
              </a:tr>
              <a:tr h="0">
                <a:tc>
                  <a:txBody>
                    <a:bodyPr/>
                    <a:lstStyle/>
                    <a:p>
                      <a:r>
                        <a:rPr lang="en-US" sz="2500"/>
                        <a:t>|| </a:t>
                      </a:r>
                    </a:p>
                  </a:txBody>
                  <a:tcPr anchor="ctr">
                    <a:lnL>
                      <a:noFill/>
                    </a:lnL>
                    <a:lnR>
                      <a:noFill/>
                    </a:lnR>
                    <a:lnT>
                      <a:noFill/>
                    </a:lnT>
                    <a:lnB>
                      <a:noFill/>
                    </a:lnB>
                  </a:tcPr>
                </a:tc>
                <a:tc>
                  <a:txBody>
                    <a:bodyPr/>
                    <a:lstStyle/>
                    <a:p>
                      <a:r>
                        <a:rPr lang="en-US" sz="2500"/>
                        <a:t>Logical OR</a:t>
                      </a:r>
                    </a:p>
                  </a:txBody>
                  <a:tcPr anchor="ctr">
                    <a:lnL>
                      <a:noFill/>
                    </a:lnL>
                    <a:lnR>
                      <a:noFill/>
                    </a:lnR>
                    <a:lnT>
                      <a:noFill/>
                    </a:lnT>
                    <a:lnB>
                      <a:noFill/>
                    </a:lnB>
                  </a:tcPr>
                </a:tc>
                <a:tc>
                  <a:txBody>
                    <a:bodyPr/>
                    <a:lstStyle/>
                    <a:p>
                      <a:r>
                        <a:rPr lang="en-US" sz="2500"/>
                        <a:t>(a || b) is true</a:t>
                      </a:r>
                    </a:p>
                  </a:txBody>
                  <a:tcPr anchor="ctr">
                    <a:lnL>
                      <a:noFill/>
                    </a:lnL>
                    <a:lnR>
                      <a:noFill/>
                    </a:lnR>
                    <a:lnT>
                      <a:noFill/>
                    </a:lnT>
                    <a:lnB>
                      <a:noFill/>
                    </a:lnB>
                  </a:tcPr>
                </a:tc>
              </a:tr>
              <a:tr h="0">
                <a:tc>
                  <a:txBody>
                    <a:bodyPr/>
                    <a:lstStyle/>
                    <a:p>
                      <a:r>
                        <a:rPr lang="en-US" sz="2500" dirty="0"/>
                        <a:t>! </a:t>
                      </a:r>
                    </a:p>
                  </a:txBody>
                  <a:tcPr anchor="ctr">
                    <a:lnL>
                      <a:noFill/>
                    </a:lnL>
                    <a:lnR>
                      <a:noFill/>
                    </a:lnR>
                    <a:lnT>
                      <a:noFill/>
                    </a:lnT>
                    <a:lnB>
                      <a:noFill/>
                    </a:lnB>
                  </a:tcPr>
                </a:tc>
                <a:tc>
                  <a:txBody>
                    <a:bodyPr/>
                    <a:lstStyle/>
                    <a:p>
                      <a:r>
                        <a:rPr lang="en-US" sz="2500"/>
                        <a:t>Logical NOT</a:t>
                      </a:r>
                    </a:p>
                  </a:txBody>
                  <a:tcPr anchor="ctr">
                    <a:lnL>
                      <a:noFill/>
                    </a:lnL>
                    <a:lnR>
                      <a:noFill/>
                    </a:lnR>
                    <a:lnT>
                      <a:noFill/>
                    </a:lnT>
                    <a:lnB>
                      <a:noFill/>
                    </a:lnB>
                  </a:tcPr>
                </a:tc>
                <a:tc>
                  <a:txBody>
                    <a:bodyPr/>
                    <a:lstStyle/>
                    <a:p>
                      <a:r>
                        <a:rPr lang="en-US" sz="2500" dirty="0"/>
                        <a:t>(!a) is false</a:t>
                      </a:r>
                    </a:p>
                  </a:txBody>
                  <a:tcPr anchor="ctr">
                    <a:lnL>
                      <a:noFill/>
                    </a:lnL>
                    <a:lnR>
                      <a:noFill/>
                    </a:lnR>
                    <a:lnT>
                      <a:noFill/>
                    </a:lnT>
                    <a:lnB>
                      <a:noFill/>
                    </a:lnB>
                  </a:tcPr>
                </a:tc>
              </a:tr>
            </a:tbl>
          </a:graphicData>
        </a:graphic>
      </p:graphicFrame>
      <p:sp>
        <p:nvSpPr>
          <p:cNvPr id="9" name="Rectangle 1"/>
          <p:cNvSpPr>
            <a:spLocks noChangeArrowheads="1"/>
          </p:cNvSpPr>
          <p:nvPr/>
        </p:nvSpPr>
        <p:spPr bwMode="auto">
          <a:xfrm>
            <a:off x="459828" y="1702713"/>
            <a:ext cx="622311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500" b="0" i="0" u="none" strike="noStrike" cap="none" normalizeH="0" baseline="0" dirty="0" smtClean="0">
                <a:ln>
                  <a:noFill/>
                </a:ln>
                <a:effectLst/>
                <a:latin typeface="Arial" pitchFamily="34" charset="0"/>
                <a:cs typeface="Arial" pitchFamily="34" charset="0"/>
              </a:rPr>
              <a:t>Java supports following 3 logical operator.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500" b="0" i="0" u="none" strike="noStrike" cap="none" normalizeH="0" baseline="0" dirty="0" smtClean="0">
                <a:ln>
                  <a:noFill/>
                </a:ln>
                <a:effectLst/>
                <a:latin typeface="Arial" pitchFamily="34" charset="0"/>
                <a:cs typeface="Arial" pitchFamily="34" charset="0"/>
              </a:rPr>
              <a:t>Suppose a=1 and b=0; </a:t>
            </a:r>
          </a:p>
        </p:txBody>
      </p:sp>
    </p:spTree>
    <p:extLst>
      <p:ext uri="{BB962C8B-B14F-4D97-AF65-F5344CB8AC3E}">
        <p14:creationId xmlns:p14="http://schemas.microsoft.com/office/powerpoint/2010/main" val="11659336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o</a:t>
            </a:r>
            <a:r>
              <a:rPr lang="en-US" dirty="0" smtClean="0">
                <a:effectLst/>
              </a:rPr>
              <a:t>perators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9120488"/>
              </p:ext>
            </p:extLst>
          </p:nvPr>
        </p:nvGraphicFramePr>
        <p:xfrm>
          <a:off x="457200" y="2765901"/>
          <a:ext cx="8229600" cy="2834640"/>
        </p:xfrm>
        <a:graphic>
          <a:graphicData uri="http://schemas.openxmlformats.org/drawingml/2006/table">
            <a:tbl>
              <a:tblPr/>
              <a:tblGrid>
                <a:gridCol w="4114800"/>
                <a:gridCol w="4114800"/>
              </a:tblGrid>
              <a:tr h="0">
                <a:tc>
                  <a:txBody>
                    <a:bodyPr/>
                    <a:lstStyle/>
                    <a:p>
                      <a:r>
                        <a:rPr lang="en-US" sz="2500" dirty="0"/>
                        <a:t>operator </a:t>
                      </a:r>
                    </a:p>
                  </a:txBody>
                  <a:tcPr anchor="ctr">
                    <a:lnL>
                      <a:noFill/>
                    </a:lnL>
                    <a:lnR>
                      <a:noFill/>
                    </a:lnR>
                    <a:lnT>
                      <a:noFill/>
                    </a:lnT>
                    <a:lnB>
                      <a:noFill/>
                    </a:lnB>
                  </a:tcPr>
                </a:tc>
                <a:tc>
                  <a:txBody>
                    <a:bodyPr/>
                    <a:lstStyle/>
                    <a:p>
                      <a:r>
                        <a:rPr lang="en-US" sz="2500"/>
                        <a:t>description</a:t>
                      </a:r>
                    </a:p>
                  </a:txBody>
                  <a:tcPr anchor="ctr">
                    <a:lnL>
                      <a:noFill/>
                    </a:lnL>
                    <a:lnR>
                      <a:noFill/>
                    </a:lnR>
                    <a:lnT>
                      <a:noFill/>
                    </a:lnT>
                    <a:lnB>
                      <a:noFill/>
                    </a:lnB>
                  </a:tcPr>
                </a:tc>
              </a:tr>
              <a:tr h="0">
                <a:tc>
                  <a:txBody>
                    <a:bodyPr/>
                    <a:lstStyle/>
                    <a:p>
                      <a:r>
                        <a:rPr lang="en-US" sz="2500"/>
                        <a:t>&amp; </a:t>
                      </a:r>
                    </a:p>
                  </a:txBody>
                  <a:tcPr anchor="ctr">
                    <a:lnL>
                      <a:noFill/>
                    </a:lnL>
                    <a:lnR>
                      <a:noFill/>
                    </a:lnR>
                    <a:lnT>
                      <a:noFill/>
                    </a:lnT>
                    <a:lnB>
                      <a:noFill/>
                    </a:lnB>
                  </a:tcPr>
                </a:tc>
                <a:tc>
                  <a:txBody>
                    <a:bodyPr/>
                    <a:lstStyle/>
                    <a:p>
                      <a:r>
                        <a:rPr lang="en-US" sz="2500" dirty="0"/>
                        <a:t>Bitwise AND</a:t>
                      </a:r>
                    </a:p>
                  </a:txBody>
                  <a:tcPr anchor="ctr">
                    <a:lnL>
                      <a:noFill/>
                    </a:lnL>
                    <a:lnR>
                      <a:noFill/>
                    </a:lnR>
                    <a:lnT>
                      <a:noFill/>
                    </a:lnT>
                    <a:lnB>
                      <a:noFill/>
                    </a:lnB>
                  </a:tcPr>
                </a:tc>
              </a:tr>
              <a:tr h="0">
                <a:tc>
                  <a:txBody>
                    <a:bodyPr/>
                    <a:lstStyle/>
                    <a:p>
                      <a:r>
                        <a:rPr lang="en-US" sz="2500"/>
                        <a:t>| </a:t>
                      </a:r>
                    </a:p>
                  </a:txBody>
                  <a:tcPr anchor="ctr">
                    <a:lnL>
                      <a:noFill/>
                    </a:lnL>
                    <a:lnR>
                      <a:noFill/>
                    </a:lnR>
                    <a:lnT>
                      <a:noFill/>
                    </a:lnT>
                    <a:lnB>
                      <a:noFill/>
                    </a:lnB>
                  </a:tcPr>
                </a:tc>
                <a:tc>
                  <a:txBody>
                    <a:bodyPr/>
                    <a:lstStyle/>
                    <a:p>
                      <a:r>
                        <a:rPr lang="en-US" sz="2500"/>
                        <a:t>Bitwise OR</a:t>
                      </a:r>
                    </a:p>
                  </a:txBody>
                  <a:tcPr anchor="ctr">
                    <a:lnL>
                      <a:noFill/>
                    </a:lnL>
                    <a:lnR>
                      <a:noFill/>
                    </a:lnR>
                    <a:lnT>
                      <a:noFill/>
                    </a:lnT>
                    <a:lnB>
                      <a:noFill/>
                    </a:lnB>
                  </a:tcPr>
                </a:tc>
              </a:tr>
              <a:tr h="0">
                <a:tc>
                  <a:txBody>
                    <a:bodyPr/>
                    <a:lstStyle/>
                    <a:p>
                      <a:r>
                        <a:rPr lang="en-US" sz="2500"/>
                        <a:t>^ </a:t>
                      </a:r>
                    </a:p>
                  </a:txBody>
                  <a:tcPr anchor="ctr">
                    <a:lnL>
                      <a:noFill/>
                    </a:lnL>
                    <a:lnR>
                      <a:noFill/>
                    </a:lnR>
                    <a:lnT>
                      <a:noFill/>
                    </a:lnT>
                    <a:lnB>
                      <a:noFill/>
                    </a:lnB>
                  </a:tcPr>
                </a:tc>
                <a:tc>
                  <a:txBody>
                    <a:bodyPr/>
                    <a:lstStyle/>
                    <a:p>
                      <a:r>
                        <a:rPr lang="en-US" sz="2500"/>
                        <a:t>Bitwise exclusive OR</a:t>
                      </a:r>
                    </a:p>
                  </a:txBody>
                  <a:tcPr anchor="ctr">
                    <a:lnL>
                      <a:noFill/>
                    </a:lnL>
                    <a:lnR>
                      <a:noFill/>
                    </a:lnR>
                    <a:lnT>
                      <a:noFill/>
                    </a:lnT>
                    <a:lnB>
                      <a:noFill/>
                    </a:lnB>
                  </a:tcPr>
                </a:tc>
              </a:tr>
              <a:tr h="0">
                <a:tc>
                  <a:txBody>
                    <a:bodyPr/>
                    <a:lstStyle/>
                    <a:p>
                      <a:r>
                        <a:rPr lang="en-US" sz="2500"/>
                        <a:t>&lt;&lt; </a:t>
                      </a:r>
                    </a:p>
                  </a:txBody>
                  <a:tcPr anchor="ctr">
                    <a:lnL>
                      <a:noFill/>
                    </a:lnL>
                    <a:lnR>
                      <a:noFill/>
                    </a:lnR>
                    <a:lnT>
                      <a:noFill/>
                    </a:lnT>
                    <a:lnB>
                      <a:noFill/>
                    </a:lnB>
                  </a:tcPr>
                </a:tc>
                <a:tc>
                  <a:txBody>
                    <a:bodyPr/>
                    <a:lstStyle/>
                    <a:p>
                      <a:r>
                        <a:rPr lang="en-US" sz="2500"/>
                        <a:t>left shift</a:t>
                      </a:r>
                    </a:p>
                  </a:txBody>
                  <a:tcPr anchor="ctr">
                    <a:lnL>
                      <a:noFill/>
                    </a:lnL>
                    <a:lnR>
                      <a:noFill/>
                    </a:lnR>
                    <a:lnT>
                      <a:noFill/>
                    </a:lnT>
                    <a:lnB>
                      <a:noFill/>
                    </a:lnB>
                  </a:tcPr>
                </a:tc>
              </a:tr>
              <a:tr h="0">
                <a:tc>
                  <a:txBody>
                    <a:bodyPr/>
                    <a:lstStyle/>
                    <a:p>
                      <a:r>
                        <a:rPr lang="en-US" sz="2500"/>
                        <a:t>&gt;&gt; </a:t>
                      </a:r>
                    </a:p>
                  </a:txBody>
                  <a:tcPr anchor="ctr">
                    <a:lnL>
                      <a:noFill/>
                    </a:lnL>
                    <a:lnR>
                      <a:noFill/>
                    </a:lnR>
                    <a:lnT>
                      <a:noFill/>
                    </a:lnT>
                    <a:lnB>
                      <a:noFill/>
                    </a:lnB>
                  </a:tcPr>
                </a:tc>
                <a:tc>
                  <a:txBody>
                    <a:bodyPr/>
                    <a:lstStyle/>
                    <a:p>
                      <a:r>
                        <a:rPr lang="en-US" sz="2500" dirty="0"/>
                        <a:t>right shift</a:t>
                      </a:r>
                    </a:p>
                  </a:txBody>
                  <a:tcPr anchor="ctr">
                    <a:lnL>
                      <a:noFill/>
                    </a:lnL>
                    <a:lnR>
                      <a:noFill/>
                    </a:lnR>
                    <a:lnT>
                      <a:noFill/>
                    </a:lnT>
                    <a:lnB>
                      <a:noFill/>
                    </a:lnB>
                  </a:tcPr>
                </a:tc>
              </a:tr>
            </a:tbl>
          </a:graphicData>
        </a:graphic>
      </p:graphicFrame>
      <p:sp>
        <p:nvSpPr>
          <p:cNvPr id="6" name="Rectangle 1"/>
          <p:cNvSpPr>
            <a:spLocks noChangeArrowheads="1"/>
          </p:cNvSpPr>
          <p:nvPr/>
        </p:nvSpPr>
        <p:spPr bwMode="auto">
          <a:xfrm>
            <a:off x="425669" y="1474113"/>
            <a:ext cx="8504251"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500" b="0" i="0" u="none" strike="noStrike" cap="none" normalizeH="0" baseline="0" dirty="0" smtClean="0">
                <a:ln>
                  <a:noFill/>
                </a:ln>
                <a:effectLst/>
                <a:latin typeface="Arial" pitchFamily="34" charset="0"/>
                <a:cs typeface="Arial" pitchFamily="34" charset="0"/>
              </a:rPr>
              <a:t>Java defines several bitwise operators that can be applied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500" b="0" i="0" u="none" strike="noStrike" cap="none" normalizeH="0" baseline="0" dirty="0" smtClean="0">
                <a:ln>
                  <a:noFill/>
                </a:ln>
                <a:effectLst/>
                <a:latin typeface="Arial" pitchFamily="34" charset="0"/>
                <a:cs typeface="Arial" pitchFamily="34" charset="0"/>
              </a:rPr>
              <a:t>to the integer types long, </a:t>
            </a:r>
            <a:r>
              <a:rPr kumimoji="0" lang="en-US" altLang="en-US" sz="2500" b="0" i="0" u="none" strike="noStrike" cap="none" normalizeH="0" baseline="0" dirty="0" err="1" smtClean="0">
                <a:ln>
                  <a:noFill/>
                </a:ln>
                <a:effectLst/>
                <a:latin typeface="Arial" pitchFamily="34" charset="0"/>
                <a:cs typeface="Arial" pitchFamily="34" charset="0"/>
              </a:rPr>
              <a:t>int</a:t>
            </a:r>
            <a:r>
              <a:rPr kumimoji="0" lang="en-US" altLang="en-US" sz="2500" b="0" i="0" u="none" strike="noStrike" cap="none" normalizeH="0" baseline="0" dirty="0" smtClean="0">
                <a:ln>
                  <a:noFill/>
                </a:ln>
                <a:effectLst/>
                <a:latin typeface="Arial" pitchFamily="34" charset="0"/>
                <a:cs typeface="Arial" pitchFamily="34" charset="0"/>
              </a:rPr>
              <a:t>, short, char and byte </a:t>
            </a:r>
          </a:p>
        </p:txBody>
      </p:sp>
    </p:spTree>
    <p:extLst>
      <p:ext uri="{BB962C8B-B14F-4D97-AF65-F5344CB8AC3E}">
        <p14:creationId xmlns:p14="http://schemas.microsoft.com/office/powerpoint/2010/main" val="15149709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o</a:t>
            </a:r>
            <a:r>
              <a:rPr lang="en-US" dirty="0" smtClean="0">
                <a:effectLst/>
              </a:rPr>
              <a:t>perators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00274546"/>
              </p:ext>
            </p:extLst>
          </p:nvPr>
        </p:nvGraphicFramePr>
        <p:xfrm>
          <a:off x="152400" y="1371599"/>
          <a:ext cx="8839200" cy="4967748"/>
        </p:xfrm>
        <a:graphic>
          <a:graphicData uri="http://schemas.openxmlformats.org/drawingml/2006/table">
            <a:tbl>
              <a:tblPr/>
              <a:tblGrid>
                <a:gridCol w="1242284"/>
                <a:gridCol w="4650516"/>
                <a:gridCol w="2946400"/>
              </a:tblGrid>
              <a:tr h="247654">
                <a:tc>
                  <a:txBody>
                    <a:bodyPr/>
                    <a:lstStyle/>
                    <a:p>
                      <a:r>
                        <a:rPr lang="en-US" sz="2000" dirty="0"/>
                        <a:t>operator </a:t>
                      </a:r>
                    </a:p>
                  </a:txBody>
                  <a:tcPr marL="61999" marR="61999" marT="31000" marB="31000" anchor="ctr">
                    <a:lnL>
                      <a:noFill/>
                    </a:lnL>
                    <a:lnR>
                      <a:noFill/>
                    </a:lnR>
                    <a:lnT>
                      <a:noFill/>
                    </a:lnT>
                    <a:lnB>
                      <a:noFill/>
                    </a:lnB>
                  </a:tcPr>
                </a:tc>
                <a:tc>
                  <a:txBody>
                    <a:bodyPr/>
                    <a:lstStyle/>
                    <a:p>
                      <a:r>
                        <a:rPr lang="en-US" sz="2000" dirty="0"/>
                        <a:t>description</a:t>
                      </a:r>
                    </a:p>
                  </a:txBody>
                  <a:tcPr marL="61999" marR="61999" marT="31000" marB="31000" anchor="ctr">
                    <a:lnL>
                      <a:noFill/>
                    </a:lnL>
                    <a:lnR>
                      <a:noFill/>
                    </a:lnR>
                    <a:lnT>
                      <a:noFill/>
                    </a:lnT>
                    <a:lnB>
                      <a:noFill/>
                    </a:lnB>
                  </a:tcPr>
                </a:tc>
                <a:tc>
                  <a:txBody>
                    <a:bodyPr/>
                    <a:lstStyle/>
                    <a:p>
                      <a:r>
                        <a:rPr lang="en-US" sz="2000"/>
                        <a:t>example</a:t>
                      </a:r>
                    </a:p>
                  </a:txBody>
                  <a:tcPr marL="61999" marR="61999" marT="31000" marB="31000" anchor="ctr">
                    <a:lnL>
                      <a:noFill/>
                    </a:lnL>
                    <a:lnR>
                      <a:noFill/>
                    </a:lnR>
                    <a:lnT>
                      <a:noFill/>
                    </a:lnT>
                    <a:lnB>
                      <a:noFill/>
                    </a:lnB>
                  </a:tcPr>
                </a:tc>
              </a:tr>
              <a:tr h="442854">
                <a:tc>
                  <a:txBody>
                    <a:bodyPr/>
                    <a:lstStyle/>
                    <a:p>
                      <a:r>
                        <a:rPr lang="en-US" sz="2000" dirty="0"/>
                        <a:t>= </a:t>
                      </a:r>
                    </a:p>
                  </a:txBody>
                  <a:tcPr marL="61999" marR="61999" marT="31000" marB="31000" anchor="ctr">
                    <a:lnL>
                      <a:noFill/>
                    </a:lnL>
                    <a:lnR>
                      <a:noFill/>
                    </a:lnR>
                    <a:lnT>
                      <a:noFill/>
                    </a:lnT>
                    <a:lnB>
                      <a:noFill/>
                    </a:lnB>
                  </a:tcPr>
                </a:tc>
                <a:tc>
                  <a:txBody>
                    <a:bodyPr/>
                    <a:lstStyle/>
                    <a:p>
                      <a:r>
                        <a:rPr lang="en-US" sz="2000" dirty="0"/>
                        <a:t>assigns values from right side operands to left side operand</a:t>
                      </a:r>
                    </a:p>
                  </a:txBody>
                  <a:tcPr marL="61999" marR="61999" marT="31000" marB="31000" anchor="ctr">
                    <a:lnL>
                      <a:noFill/>
                    </a:lnL>
                    <a:lnR>
                      <a:noFill/>
                    </a:lnR>
                    <a:lnT>
                      <a:noFill/>
                    </a:lnT>
                    <a:lnB>
                      <a:noFill/>
                    </a:lnB>
                  </a:tcPr>
                </a:tc>
                <a:tc>
                  <a:txBody>
                    <a:bodyPr/>
                    <a:lstStyle/>
                    <a:p>
                      <a:r>
                        <a:rPr lang="en-US" sz="2000" dirty="0"/>
                        <a:t>a=b</a:t>
                      </a:r>
                    </a:p>
                  </a:txBody>
                  <a:tcPr marL="61999" marR="61999" marT="31000" marB="31000" anchor="ctr">
                    <a:lnL>
                      <a:noFill/>
                    </a:lnL>
                    <a:lnR>
                      <a:noFill/>
                    </a:lnR>
                    <a:lnT>
                      <a:noFill/>
                    </a:lnT>
                    <a:lnB>
                      <a:noFill/>
                    </a:lnB>
                  </a:tcPr>
                </a:tc>
              </a:tr>
              <a:tr h="619135">
                <a:tc>
                  <a:txBody>
                    <a:bodyPr/>
                    <a:lstStyle/>
                    <a:p>
                      <a:r>
                        <a:rPr lang="en-US" sz="2000"/>
                        <a:t>+= </a:t>
                      </a:r>
                    </a:p>
                  </a:txBody>
                  <a:tcPr marL="61999" marR="61999" marT="31000" marB="31000" anchor="ctr">
                    <a:lnL>
                      <a:noFill/>
                    </a:lnL>
                    <a:lnR>
                      <a:noFill/>
                    </a:lnR>
                    <a:lnT>
                      <a:noFill/>
                    </a:lnT>
                    <a:lnB>
                      <a:noFill/>
                    </a:lnB>
                  </a:tcPr>
                </a:tc>
                <a:tc>
                  <a:txBody>
                    <a:bodyPr/>
                    <a:lstStyle/>
                    <a:p>
                      <a:r>
                        <a:rPr lang="en-US" sz="2000" dirty="0"/>
                        <a:t>adds right operand to the left operand and assign the result to left</a:t>
                      </a:r>
                    </a:p>
                  </a:txBody>
                  <a:tcPr marL="61999" marR="61999" marT="31000" marB="31000" anchor="ctr">
                    <a:lnL>
                      <a:noFill/>
                    </a:lnL>
                    <a:lnR>
                      <a:noFill/>
                    </a:lnR>
                    <a:lnT>
                      <a:noFill/>
                    </a:lnT>
                    <a:lnB>
                      <a:noFill/>
                    </a:lnB>
                  </a:tcPr>
                </a:tc>
                <a:tc>
                  <a:txBody>
                    <a:bodyPr/>
                    <a:lstStyle/>
                    <a:p>
                      <a:r>
                        <a:rPr lang="en-US" sz="2000"/>
                        <a:t>a+=b is same as a=a+b</a:t>
                      </a:r>
                    </a:p>
                  </a:txBody>
                  <a:tcPr marL="61999" marR="61999" marT="31000" marB="31000" anchor="ctr">
                    <a:lnL>
                      <a:noFill/>
                    </a:lnL>
                    <a:lnR>
                      <a:noFill/>
                    </a:lnR>
                    <a:lnT>
                      <a:noFill/>
                    </a:lnT>
                    <a:lnB>
                      <a:noFill/>
                    </a:lnB>
                  </a:tcPr>
                </a:tc>
              </a:tr>
              <a:tr h="804874">
                <a:tc>
                  <a:txBody>
                    <a:bodyPr/>
                    <a:lstStyle/>
                    <a:p>
                      <a:r>
                        <a:rPr lang="en-US" sz="2000"/>
                        <a:t>-= </a:t>
                      </a:r>
                    </a:p>
                  </a:txBody>
                  <a:tcPr marL="61999" marR="61999" marT="31000" marB="31000" anchor="ctr">
                    <a:lnL>
                      <a:noFill/>
                    </a:lnL>
                    <a:lnR>
                      <a:noFill/>
                    </a:lnR>
                    <a:lnT>
                      <a:noFill/>
                    </a:lnT>
                    <a:lnB>
                      <a:noFill/>
                    </a:lnB>
                  </a:tcPr>
                </a:tc>
                <a:tc>
                  <a:txBody>
                    <a:bodyPr/>
                    <a:lstStyle/>
                    <a:p>
                      <a:r>
                        <a:rPr lang="en-US" sz="2000" dirty="0"/>
                        <a:t>subtracts right operand from the left operand and assign the result to left operand</a:t>
                      </a:r>
                    </a:p>
                  </a:txBody>
                  <a:tcPr marL="61999" marR="61999" marT="31000" marB="31000" anchor="ctr">
                    <a:lnL>
                      <a:noFill/>
                    </a:lnL>
                    <a:lnR>
                      <a:noFill/>
                    </a:lnR>
                    <a:lnT>
                      <a:noFill/>
                    </a:lnT>
                    <a:lnB>
                      <a:noFill/>
                    </a:lnB>
                  </a:tcPr>
                </a:tc>
                <a:tc>
                  <a:txBody>
                    <a:bodyPr/>
                    <a:lstStyle/>
                    <a:p>
                      <a:r>
                        <a:rPr lang="en-US" sz="2000"/>
                        <a:t>a-=b is same as a=a-b</a:t>
                      </a:r>
                    </a:p>
                  </a:txBody>
                  <a:tcPr marL="61999" marR="61999" marT="31000" marB="31000" anchor="ctr">
                    <a:lnL>
                      <a:noFill/>
                    </a:lnL>
                    <a:lnR>
                      <a:noFill/>
                    </a:lnR>
                    <a:lnT>
                      <a:noFill/>
                    </a:lnT>
                    <a:lnB>
                      <a:noFill/>
                    </a:lnB>
                  </a:tcPr>
                </a:tc>
              </a:tr>
              <a:tr h="804874">
                <a:tc>
                  <a:txBody>
                    <a:bodyPr/>
                    <a:lstStyle/>
                    <a:p>
                      <a:r>
                        <a:rPr lang="en-US" sz="2000"/>
                        <a:t>*= </a:t>
                      </a:r>
                    </a:p>
                  </a:txBody>
                  <a:tcPr marL="61999" marR="61999" marT="31000" marB="31000" anchor="ctr">
                    <a:lnL>
                      <a:noFill/>
                    </a:lnL>
                    <a:lnR>
                      <a:noFill/>
                    </a:lnR>
                    <a:lnT>
                      <a:noFill/>
                    </a:lnT>
                    <a:lnB>
                      <a:noFill/>
                    </a:lnB>
                  </a:tcPr>
                </a:tc>
                <a:tc>
                  <a:txBody>
                    <a:bodyPr/>
                    <a:lstStyle/>
                    <a:p>
                      <a:r>
                        <a:rPr lang="en-US" sz="2000" dirty="0" err="1"/>
                        <a:t>mutiply</a:t>
                      </a:r>
                      <a:r>
                        <a:rPr lang="en-US" sz="2000" dirty="0"/>
                        <a:t> left operand with the right operand and assign the result to left operand</a:t>
                      </a:r>
                    </a:p>
                  </a:txBody>
                  <a:tcPr marL="61999" marR="61999" marT="31000" marB="31000" anchor="ctr">
                    <a:lnL>
                      <a:noFill/>
                    </a:lnL>
                    <a:lnR>
                      <a:noFill/>
                    </a:lnR>
                    <a:lnT>
                      <a:noFill/>
                    </a:lnT>
                    <a:lnB>
                      <a:noFill/>
                    </a:lnB>
                  </a:tcPr>
                </a:tc>
                <a:tc>
                  <a:txBody>
                    <a:bodyPr/>
                    <a:lstStyle/>
                    <a:p>
                      <a:r>
                        <a:rPr lang="en-US" sz="2000"/>
                        <a:t>a*=b is same as a=a*b </a:t>
                      </a:r>
                    </a:p>
                  </a:txBody>
                  <a:tcPr marL="61999" marR="61999" marT="31000" marB="31000" anchor="ctr">
                    <a:lnL>
                      <a:noFill/>
                    </a:lnL>
                    <a:lnR>
                      <a:noFill/>
                    </a:lnR>
                    <a:lnT>
                      <a:noFill/>
                    </a:lnT>
                    <a:lnB>
                      <a:noFill/>
                    </a:lnB>
                  </a:tcPr>
                </a:tc>
              </a:tr>
              <a:tr h="804874">
                <a:tc>
                  <a:txBody>
                    <a:bodyPr/>
                    <a:lstStyle/>
                    <a:p>
                      <a:r>
                        <a:rPr lang="en-US" sz="2000"/>
                        <a:t>/= </a:t>
                      </a:r>
                    </a:p>
                  </a:txBody>
                  <a:tcPr marL="61999" marR="61999" marT="31000" marB="31000" anchor="ctr">
                    <a:lnL>
                      <a:noFill/>
                    </a:lnL>
                    <a:lnR>
                      <a:noFill/>
                    </a:lnR>
                    <a:lnT>
                      <a:noFill/>
                    </a:lnT>
                    <a:lnB>
                      <a:noFill/>
                    </a:lnB>
                  </a:tcPr>
                </a:tc>
                <a:tc>
                  <a:txBody>
                    <a:bodyPr/>
                    <a:lstStyle/>
                    <a:p>
                      <a:r>
                        <a:rPr lang="en-US" sz="2000" dirty="0"/>
                        <a:t>divides left operand with the right operand and assign the result to left operand</a:t>
                      </a:r>
                    </a:p>
                  </a:txBody>
                  <a:tcPr marL="61999" marR="61999" marT="31000" marB="31000" anchor="ctr">
                    <a:lnL>
                      <a:noFill/>
                    </a:lnL>
                    <a:lnR>
                      <a:noFill/>
                    </a:lnR>
                    <a:lnT>
                      <a:noFill/>
                    </a:lnT>
                    <a:lnB>
                      <a:noFill/>
                    </a:lnB>
                  </a:tcPr>
                </a:tc>
                <a:tc>
                  <a:txBody>
                    <a:bodyPr/>
                    <a:lstStyle/>
                    <a:p>
                      <a:r>
                        <a:rPr lang="en-US" sz="2000"/>
                        <a:t>a/=b is same as a=a/b </a:t>
                      </a:r>
                    </a:p>
                  </a:txBody>
                  <a:tcPr marL="61999" marR="61999" marT="31000" marB="31000" anchor="ctr">
                    <a:lnL>
                      <a:noFill/>
                    </a:lnL>
                    <a:lnR>
                      <a:noFill/>
                    </a:lnR>
                    <a:lnT>
                      <a:noFill/>
                    </a:lnT>
                    <a:lnB>
                      <a:noFill/>
                    </a:lnB>
                  </a:tcPr>
                </a:tc>
              </a:tr>
              <a:tr h="619135">
                <a:tc>
                  <a:txBody>
                    <a:bodyPr/>
                    <a:lstStyle/>
                    <a:p>
                      <a:r>
                        <a:rPr lang="en-US" sz="2000"/>
                        <a:t>%= </a:t>
                      </a:r>
                    </a:p>
                  </a:txBody>
                  <a:tcPr marL="61999" marR="61999" marT="31000" marB="31000" anchor="ctr">
                    <a:lnL>
                      <a:noFill/>
                    </a:lnL>
                    <a:lnR>
                      <a:noFill/>
                    </a:lnR>
                    <a:lnT>
                      <a:noFill/>
                    </a:lnT>
                    <a:lnB>
                      <a:noFill/>
                    </a:lnB>
                  </a:tcPr>
                </a:tc>
                <a:tc>
                  <a:txBody>
                    <a:bodyPr/>
                    <a:lstStyle/>
                    <a:p>
                      <a:r>
                        <a:rPr lang="en-US" sz="2000" dirty="0"/>
                        <a:t>calculate modulus using two operands and assign the result to left operand</a:t>
                      </a:r>
                    </a:p>
                  </a:txBody>
                  <a:tcPr marL="61999" marR="61999" marT="31000" marB="31000" anchor="ctr">
                    <a:lnL>
                      <a:noFill/>
                    </a:lnL>
                    <a:lnR>
                      <a:noFill/>
                    </a:lnR>
                    <a:lnT>
                      <a:noFill/>
                    </a:lnT>
                    <a:lnB>
                      <a:noFill/>
                    </a:lnB>
                  </a:tcPr>
                </a:tc>
                <a:tc>
                  <a:txBody>
                    <a:bodyPr/>
                    <a:lstStyle/>
                    <a:p>
                      <a:r>
                        <a:rPr lang="en-US" sz="2000" dirty="0"/>
                        <a:t>a%=b is same as a=</a:t>
                      </a:r>
                      <a:r>
                        <a:rPr lang="en-US" sz="2000" dirty="0" err="1"/>
                        <a:t>a%b</a:t>
                      </a:r>
                      <a:r>
                        <a:rPr lang="en-US" sz="2000" dirty="0"/>
                        <a:t> </a:t>
                      </a:r>
                    </a:p>
                  </a:txBody>
                  <a:tcPr marL="61999" marR="61999" marT="31000" marB="31000" anchor="ctr">
                    <a:lnL>
                      <a:noFill/>
                    </a:lnL>
                    <a:lnR>
                      <a:noFill/>
                    </a:lnR>
                    <a:lnT>
                      <a:noFill/>
                    </a:lnT>
                    <a:lnB>
                      <a:noFill/>
                    </a:lnB>
                  </a:tcPr>
                </a:tc>
              </a:tr>
            </a:tbl>
          </a:graphicData>
        </a:graphic>
      </p:graphicFrame>
    </p:spTree>
    <p:extLst>
      <p:ext uri="{BB962C8B-B14F-4D97-AF65-F5344CB8AC3E}">
        <p14:creationId xmlns:p14="http://schemas.microsoft.com/office/powerpoint/2010/main" val="41157261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Misc</a:t>
            </a:r>
            <a:r>
              <a:rPr lang="en-US" dirty="0" smtClean="0"/>
              <a:t> o</a:t>
            </a:r>
            <a:r>
              <a:rPr lang="en-US" dirty="0" smtClean="0">
                <a:effectLst/>
              </a:rPr>
              <a:t>perators</a:t>
            </a:r>
            <a:endParaRPr lang="en-US" dirty="0"/>
          </a:p>
        </p:txBody>
      </p:sp>
      <p:sp>
        <p:nvSpPr>
          <p:cNvPr id="3" name="Content Placeholder 2"/>
          <p:cNvSpPr>
            <a:spLocks noGrp="1"/>
          </p:cNvSpPr>
          <p:nvPr>
            <p:ph idx="1"/>
          </p:nvPr>
        </p:nvSpPr>
        <p:spPr>
          <a:xfrm>
            <a:off x="457200" y="1600200"/>
            <a:ext cx="8382000" cy="4525963"/>
          </a:xfrm>
        </p:spPr>
        <p:txBody>
          <a:bodyPr>
            <a:noAutofit/>
          </a:bodyPr>
          <a:lstStyle/>
          <a:p>
            <a:pPr fontAlgn="base">
              <a:spcBef>
                <a:spcPct val="0"/>
              </a:spcBef>
              <a:spcAft>
                <a:spcPct val="0"/>
              </a:spcAft>
            </a:pPr>
            <a:r>
              <a:rPr lang="en-US" sz="3000" dirty="0" smtClean="0"/>
              <a:t>Conditional operator</a:t>
            </a:r>
          </a:p>
          <a:p>
            <a:pPr marL="0" indent="0" fontAlgn="base">
              <a:spcBef>
                <a:spcPct val="0"/>
              </a:spcBef>
              <a:spcAft>
                <a:spcPct val="0"/>
              </a:spcAft>
              <a:buNone/>
            </a:pPr>
            <a:r>
              <a:rPr lang="en-US" sz="2800" dirty="0" smtClean="0"/>
              <a:t>It is also known as ternary operator and used to </a:t>
            </a:r>
          </a:p>
          <a:p>
            <a:pPr marL="0" lvl="0" indent="0" fontAlgn="base">
              <a:spcBef>
                <a:spcPct val="0"/>
              </a:spcBef>
              <a:spcAft>
                <a:spcPct val="0"/>
              </a:spcAft>
              <a:buNone/>
            </a:pPr>
            <a:r>
              <a:rPr lang="en-US" sz="2800" dirty="0" smtClean="0"/>
              <a:t>evaluate Boolean expression</a:t>
            </a:r>
          </a:p>
          <a:p>
            <a:pPr marL="0" lvl="0" indent="0" fontAlgn="base">
              <a:spcBef>
                <a:spcPct val="0"/>
              </a:spcBef>
              <a:spcAft>
                <a:spcPct val="0"/>
              </a:spcAft>
              <a:buNone/>
            </a:pPr>
            <a:r>
              <a:rPr lang="en-US" sz="2800" dirty="0">
                <a:effectLst>
                  <a:outerShdw blurRad="38100" dist="38100" dir="2700000" algn="tl">
                    <a:srgbClr val="000000">
                      <a:alpha val="43137"/>
                    </a:srgbClr>
                  </a:outerShdw>
                </a:effectLst>
                <a:sym typeface="Wingdings" panose="05000000000000000000" pitchFamily="2" charset="2"/>
              </a:rPr>
              <a:t> </a:t>
            </a:r>
            <a:r>
              <a:rPr lang="en-US" sz="2800" dirty="0">
                <a:effectLst>
                  <a:outerShdw blurRad="38100" dist="38100" dir="2700000" algn="tl">
                    <a:srgbClr val="000000">
                      <a:alpha val="43137"/>
                    </a:srgbClr>
                  </a:outerShdw>
                </a:effectLst>
              </a:rPr>
              <a:t>epr1 ? expr2 : expr3</a:t>
            </a:r>
          </a:p>
          <a:p>
            <a:pPr marL="0" lvl="0" indent="0" fontAlgn="base">
              <a:spcBef>
                <a:spcPct val="0"/>
              </a:spcBef>
              <a:spcAft>
                <a:spcPct val="0"/>
              </a:spcAft>
              <a:buNone/>
            </a:pPr>
            <a:r>
              <a:rPr lang="en-US" sz="2800" dirty="0" smtClean="0"/>
              <a:t>If </a:t>
            </a:r>
            <a:r>
              <a:rPr lang="en-US" sz="2800" b="1" dirty="0" smtClean="0"/>
              <a:t>epr1</a:t>
            </a:r>
            <a:r>
              <a:rPr lang="en-US" sz="2800" dirty="0" smtClean="0"/>
              <a:t>Condition is true? Then value </a:t>
            </a:r>
            <a:r>
              <a:rPr lang="en-US" sz="2800" b="1" dirty="0" smtClean="0"/>
              <a:t>expr2</a:t>
            </a:r>
            <a:r>
              <a:rPr lang="en-US" sz="2800" dirty="0" smtClean="0"/>
              <a:t> : Otherwise value </a:t>
            </a:r>
            <a:r>
              <a:rPr lang="en-US" sz="2800" b="1" dirty="0" smtClean="0"/>
              <a:t>expr3</a:t>
            </a:r>
            <a:r>
              <a:rPr lang="en-US" sz="2800" dirty="0" smtClean="0"/>
              <a:t> </a:t>
            </a:r>
          </a:p>
          <a:p>
            <a:pPr lvl="0" fontAlgn="base">
              <a:spcBef>
                <a:spcPct val="0"/>
              </a:spcBef>
              <a:spcAft>
                <a:spcPct val="0"/>
              </a:spcAft>
            </a:pPr>
            <a:r>
              <a:rPr lang="en-US" sz="3000" dirty="0" err="1" smtClean="0"/>
              <a:t>instanceOf</a:t>
            </a:r>
            <a:r>
              <a:rPr lang="en-US" sz="3000" dirty="0" smtClean="0"/>
              <a:t> operator</a:t>
            </a:r>
            <a:endParaRPr kumimoji="0" lang="en-US" altLang="en-US" sz="3000" i="0" u="none" strike="noStrike" cap="none" normalizeH="0" baseline="0" dirty="0" smtClean="0">
              <a:ln>
                <a:noFill/>
              </a:ln>
              <a:effectLst/>
              <a:latin typeface="Arial" pitchFamily="34" charset="0"/>
              <a:cs typeface="Arial" pitchFamily="34" charset="0"/>
            </a:endParaRPr>
          </a:p>
          <a:p>
            <a:pPr marL="0" indent="0">
              <a:buNone/>
            </a:pPr>
            <a:r>
              <a:rPr lang="en-US" sz="2800" dirty="0" smtClean="0"/>
              <a:t>This operator is used for object reference variables. The operator checks whether the object is of particular type (class type or interface type) </a:t>
            </a:r>
            <a:endParaRPr lang="en-US" sz="2800" dirty="0"/>
          </a:p>
        </p:txBody>
      </p:sp>
    </p:spTree>
    <p:extLst>
      <p:ext uri="{BB962C8B-B14F-4D97-AF65-F5344CB8AC3E}">
        <p14:creationId xmlns:p14="http://schemas.microsoft.com/office/powerpoint/2010/main" val="38621439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a:t>
            </a:r>
            <a:r>
              <a:rPr lang="en-US" dirty="0" smtClean="0">
                <a:effectLst/>
              </a:rPr>
              <a:t>. </a:t>
            </a:r>
            <a:r>
              <a:rPr lang="en-US" dirty="0" smtClean="0">
                <a:effectLst/>
              </a:rPr>
              <a:t>Java Control statements</a:t>
            </a:r>
            <a:endParaRPr lang="en-US" dirty="0"/>
          </a:p>
        </p:txBody>
      </p:sp>
      <p:sp>
        <p:nvSpPr>
          <p:cNvPr id="9" name="Content Placeholder 8"/>
          <p:cNvSpPr>
            <a:spLocks noGrp="1"/>
          </p:cNvSpPr>
          <p:nvPr>
            <p:ph idx="1"/>
          </p:nvPr>
        </p:nvSpPr>
        <p:spPr/>
        <p:txBody>
          <a:bodyPr/>
          <a:lstStyle/>
          <a:p>
            <a:r>
              <a:rPr lang="en-US" dirty="0"/>
              <a:t>Conditional execution</a:t>
            </a:r>
            <a:endParaRPr lang="en-US" dirty="0" smtClean="0">
              <a:effectLst/>
            </a:endParaRPr>
          </a:p>
          <a:p>
            <a:r>
              <a:rPr lang="en-US" dirty="0"/>
              <a:t>Looping</a:t>
            </a:r>
            <a:endParaRPr lang="en-US" dirty="0" smtClean="0">
              <a:effectLst/>
            </a:endParaRPr>
          </a:p>
          <a:p>
            <a:r>
              <a:rPr lang="en-US" dirty="0"/>
              <a:t>Flow Control Statement</a:t>
            </a:r>
            <a:endParaRPr lang="en-US" dirty="0">
              <a:effectLst/>
            </a:endParaRPr>
          </a:p>
        </p:txBody>
      </p:sp>
    </p:spTree>
    <p:extLst>
      <p:ext uri="{BB962C8B-B14F-4D97-AF65-F5344CB8AC3E}">
        <p14:creationId xmlns:p14="http://schemas.microsoft.com/office/powerpoint/2010/main" val="32098401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Execution</a:t>
            </a:r>
          </a:p>
        </p:txBody>
      </p:sp>
      <p:sp>
        <p:nvSpPr>
          <p:cNvPr id="9" name="Content Placeholder 8"/>
          <p:cNvSpPr>
            <a:spLocks noGrp="1"/>
          </p:cNvSpPr>
          <p:nvPr>
            <p:ph idx="1"/>
          </p:nvPr>
        </p:nvSpPr>
        <p:spPr/>
        <p:txBody>
          <a:bodyPr/>
          <a:lstStyle/>
          <a:p>
            <a:r>
              <a:rPr lang="en-US" dirty="0"/>
              <a:t>If Statement</a:t>
            </a:r>
            <a:endParaRPr lang="en-US" dirty="0" smtClean="0">
              <a:effectLst/>
            </a:endParaRPr>
          </a:p>
          <a:p>
            <a:r>
              <a:rPr lang="en-US" dirty="0"/>
              <a:t>If – Else statement</a:t>
            </a:r>
            <a:endParaRPr lang="en-US" dirty="0" smtClean="0">
              <a:effectLst/>
            </a:endParaRPr>
          </a:p>
          <a:p>
            <a:r>
              <a:rPr lang="en-US" dirty="0" smtClean="0">
                <a:effectLst/>
              </a:rPr>
              <a:t>If- Else-if statement</a:t>
            </a:r>
          </a:p>
          <a:p>
            <a:r>
              <a:rPr lang="en-US" dirty="0"/>
              <a:t>Switch Statement</a:t>
            </a:r>
            <a:endParaRPr lang="en-US" dirty="0">
              <a:effectLst/>
            </a:endParaRPr>
          </a:p>
        </p:txBody>
      </p:sp>
    </p:spTree>
    <p:extLst>
      <p:ext uri="{BB962C8B-B14F-4D97-AF65-F5344CB8AC3E}">
        <p14:creationId xmlns:p14="http://schemas.microsoft.com/office/powerpoint/2010/main" val="1143800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Updating the PATH environment variable</a:t>
            </a:r>
            <a:endParaRPr lang="en-US" dirty="0" smtClean="0">
              <a:effectLst/>
            </a:endParaRPr>
          </a:p>
        </p:txBody>
      </p:sp>
      <p:sp>
        <p:nvSpPr>
          <p:cNvPr id="7" name="Content Placeholder 6"/>
          <p:cNvSpPr>
            <a:spLocks noGrp="1"/>
          </p:cNvSpPr>
          <p:nvPr>
            <p:ph idx="1"/>
          </p:nvPr>
        </p:nvSpPr>
        <p:spPr/>
        <p:txBody>
          <a:bodyPr/>
          <a:lstStyle/>
          <a:p>
            <a:r>
              <a:rPr lang="en-US" dirty="0" err="1" smtClean="0">
                <a:effectLst/>
              </a:rPr>
              <a:t>Clict</a:t>
            </a:r>
            <a:r>
              <a:rPr lang="en-US" dirty="0" smtClean="0">
                <a:effectLst/>
              </a:rPr>
              <a:t> "Start", then Control Panel, then System</a:t>
            </a:r>
          </a:p>
          <a:p>
            <a:r>
              <a:rPr lang="en-US" dirty="0" err="1" smtClean="0"/>
              <a:t>Clict</a:t>
            </a:r>
            <a:r>
              <a:rPr lang="en-US" dirty="0" smtClean="0"/>
              <a:t> "Advanced", then Environment Variables</a:t>
            </a:r>
          </a:p>
          <a:p>
            <a:r>
              <a:rPr lang="en-US" dirty="0" smtClean="0"/>
              <a:t>Add the location of the bin folder of the JDK installation to the PATH variable in System Variables</a:t>
            </a:r>
            <a:endParaRPr lang="en-US" dirty="0"/>
          </a:p>
        </p:txBody>
      </p:sp>
    </p:spTree>
    <p:extLst>
      <p:ext uri="{BB962C8B-B14F-4D97-AF65-F5344CB8AC3E}">
        <p14:creationId xmlns:p14="http://schemas.microsoft.com/office/powerpoint/2010/main" val="19937503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a:t>
            </a:r>
            <a:endParaRPr lang="en-US" dirty="0" smtClean="0">
              <a:effectLst/>
            </a:endParaRPr>
          </a:p>
        </p:txBody>
      </p:sp>
      <p:sp>
        <p:nvSpPr>
          <p:cNvPr id="9" name="Content Placeholder 8"/>
          <p:cNvSpPr>
            <a:spLocks noGrp="1"/>
          </p:cNvSpPr>
          <p:nvPr>
            <p:ph idx="1"/>
          </p:nvPr>
        </p:nvSpPr>
        <p:spPr/>
        <p:txBody>
          <a:bodyPr/>
          <a:lstStyle/>
          <a:p>
            <a:pPr marL="0" indent="0">
              <a:buNone/>
            </a:pPr>
            <a:r>
              <a:rPr lang="en-US" dirty="0" smtClean="0">
                <a:effectLst/>
              </a:rPr>
              <a:t>if (Boolean Expression) {</a:t>
            </a:r>
          </a:p>
          <a:p>
            <a:pPr marL="0" indent="0">
              <a:buNone/>
            </a:pPr>
            <a:r>
              <a:rPr lang="en-US" dirty="0" smtClean="0">
                <a:effectLst/>
              </a:rPr>
              <a:t>    Code block to get executed</a:t>
            </a:r>
          </a:p>
          <a:p>
            <a:pPr marL="0" indent="0">
              <a:buNone/>
            </a:pPr>
            <a:r>
              <a:rPr lang="en-US" dirty="0" smtClean="0">
                <a:effectLst/>
              </a:rPr>
              <a:t>}</a:t>
            </a:r>
          </a:p>
          <a:p>
            <a:pPr marL="0" indent="0">
              <a:buNone/>
            </a:pPr>
            <a:endParaRPr lang="en-US" dirty="0">
              <a:effectLst/>
            </a:endParaRPr>
          </a:p>
        </p:txBody>
      </p:sp>
    </p:spTree>
    <p:extLst>
      <p:ext uri="{BB962C8B-B14F-4D97-AF65-F5344CB8AC3E}">
        <p14:creationId xmlns:p14="http://schemas.microsoft.com/office/powerpoint/2010/main" val="17879075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Else Statement</a:t>
            </a:r>
            <a:endParaRPr lang="en-US" dirty="0" smtClean="0">
              <a:effectLst/>
            </a:endParaRPr>
          </a:p>
        </p:txBody>
      </p:sp>
      <p:sp>
        <p:nvSpPr>
          <p:cNvPr id="9" name="Content Placeholder 8"/>
          <p:cNvSpPr>
            <a:spLocks noGrp="1"/>
          </p:cNvSpPr>
          <p:nvPr>
            <p:ph idx="1"/>
          </p:nvPr>
        </p:nvSpPr>
        <p:spPr>
          <a:xfrm>
            <a:off x="685800" y="1600200"/>
            <a:ext cx="7620000" cy="4525963"/>
          </a:xfrm>
        </p:spPr>
        <p:txBody>
          <a:bodyPr>
            <a:normAutofit/>
          </a:bodyPr>
          <a:lstStyle/>
          <a:p>
            <a:pPr marL="0" indent="0">
              <a:buNone/>
            </a:pPr>
            <a:r>
              <a:rPr lang="en-US" dirty="0" smtClean="0">
                <a:effectLst/>
              </a:rPr>
              <a:t>if (Boolean Expression) {</a:t>
            </a:r>
          </a:p>
          <a:p>
            <a:pPr marL="0" indent="0">
              <a:buNone/>
            </a:pPr>
            <a:r>
              <a:rPr lang="en-US" dirty="0" smtClean="0">
                <a:effectLst/>
              </a:rPr>
              <a:t>    Code block to get executed</a:t>
            </a:r>
          </a:p>
          <a:p>
            <a:pPr marL="0" indent="0">
              <a:buNone/>
            </a:pPr>
            <a:r>
              <a:rPr lang="en-US" dirty="0" smtClean="0">
                <a:effectLst/>
              </a:rPr>
              <a:t>}</a:t>
            </a:r>
          </a:p>
          <a:p>
            <a:pPr marL="0" indent="0">
              <a:buNone/>
            </a:pPr>
            <a:r>
              <a:rPr lang="en-US" dirty="0" smtClean="0">
                <a:effectLst/>
              </a:rPr>
              <a:t>else{</a:t>
            </a:r>
          </a:p>
          <a:p>
            <a:pPr marL="0" indent="0">
              <a:buNone/>
            </a:pPr>
            <a:r>
              <a:rPr lang="en-US" dirty="0" smtClean="0">
                <a:effectLst/>
              </a:rPr>
              <a:t>    code block to get executed when above condition is false</a:t>
            </a:r>
          </a:p>
          <a:p>
            <a:pPr marL="0" indent="0">
              <a:buNone/>
            </a:pPr>
            <a:r>
              <a:rPr lang="en-US" dirty="0" smtClean="0">
                <a:effectLst/>
              </a:rPr>
              <a:t>}</a:t>
            </a:r>
          </a:p>
          <a:p>
            <a:pPr marL="0" indent="0">
              <a:buNone/>
            </a:pPr>
            <a:endParaRPr lang="en-US" dirty="0">
              <a:effectLst/>
            </a:endParaRPr>
          </a:p>
        </p:txBody>
      </p:sp>
    </p:spTree>
    <p:extLst>
      <p:ext uri="{BB962C8B-B14F-4D97-AF65-F5344CB8AC3E}">
        <p14:creationId xmlns:p14="http://schemas.microsoft.com/office/powerpoint/2010/main" val="13008960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Else If Statement</a:t>
            </a:r>
            <a:endParaRPr lang="en-US" dirty="0" smtClean="0">
              <a:effectLst/>
            </a:endParaRPr>
          </a:p>
        </p:txBody>
      </p:sp>
      <p:sp>
        <p:nvSpPr>
          <p:cNvPr id="9" name="Content Placeholder 8"/>
          <p:cNvSpPr>
            <a:spLocks noGrp="1"/>
          </p:cNvSpPr>
          <p:nvPr>
            <p:ph idx="1"/>
          </p:nvPr>
        </p:nvSpPr>
        <p:spPr>
          <a:xfrm>
            <a:off x="304800" y="1600200"/>
            <a:ext cx="8458200" cy="4525963"/>
          </a:xfrm>
        </p:spPr>
        <p:txBody>
          <a:bodyPr>
            <a:noAutofit/>
          </a:bodyPr>
          <a:lstStyle/>
          <a:p>
            <a:pPr marL="0" indent="0">
              <a:buNone/>
            </a:pPr>
            <a:r>
              <a:rPr lang="en-US" sz="2700" dirty="0" smtClean="0">
                <a:effectLst/>
              </a:rPr>
              <a:t>if (Boolean Expression) {</a:t>
            </a:r>
          </a:p>
          <a:p>
            <a:pPr marL="0" indent="0">
              <a:buNone/>
            </a:pPr>
            <a:r>
              <a:rPr lang="en-US" sz="2700" dirty="0" smtClean="0">
                <a:effectLst/>
              </a:rPr>
              <a:t>    Code block to get executed</a:t>
            </a:r>
          </a:p>
          <a:p>
            <a:pPr marL="0" indent="0">
              <a:buNone/>
            </a:pPr>
            <a:r>
              <a:rPr lang="en-US" sz="2700" dirty="0" smtClean="0">
                <a:effectLst/>
              </a:rPr>
              <a:t>}</a:t>
            </a:r>
          </a:p>
          <a:p>
            <a:pPr marL="0" indent="0">
              <a:buNone/>
            </a:pPr>
            <a:r>
              <a:rPr lang="en-US" sz="2700" dirty="0" smtClean="0"/>
              <a:t>e</a:t>
            </a:r>
            <a:r>
              <a:rPr lang="en-US" sz="2700" dirty="0" smtClean="0">
                <a:effectLst/>
              </a:rPr>
              <a:t>lse if (Boolean Expression)  {</a:t>
            </a:r>
          </a:p>
          <a:p>
            <a:pPr marL="0" indent="0">
              <a:buNone/>
            </a:pPr>
            <a:r>
              <a:rPr lang="en-US" sz="2700" dirty="0" smtClean="0">
                <a:effectLst/>
              </a:rPr>
              <a:t>    code block to get executed when above condition is false</a:t>
            </a:r>
          </a:p>
          <a:p>
            <a:pPr marL="0" indent="0">
              <a:buNone/>
            </a:pPr>
            <a:r>
              <a:rPr lang="en-US" sz="2700" dirty="0"/>
              <a:t>}</a:t>
            </a:r>
            <a:endParaRPr lang="en-US" sz="2700" dirty="0" smtClean="0">
              <a:effectLst/>
            </a:endParaRPr>
          </a:p>
          <a:p>
            <a:pPr marL="0" indent="0">
              <a:buNone/>
            </a:pPr>
            <a:r>
              <a:rPr lang="en-US" sz="2700" dirty="0" smtClean="0"/>
              <a:t>e</a:t>
            </a:r>
            <a:r>
              <a:rPr lang="en-US" sz="2700" dirty="0" smtClean="0">
                <a:effectLst/>
              </a:rPr>
              <a:t>lse  {</a:t>
            </a:r>
          </a:p>
          <a:p>
            <a:pPr marL="0" indent="0">
              <a:buNone/>
            </a:pPr>
            <a:r>
              <a:rPr lang="en-US" sz="2700" dirty="0" smtClean="0">
                <a:effectLst/>
              </a:rPr>
              <a:t>    code block to get executed when above condition is false</a:t>
            </a:r>
          </a:p>
          <a:p>
            <a:pPr marL="0" indent="0">
              <a:buNone/>
            </a:pPr>
            <a:r>
              <a:rPr lang="en-US" sz="2700" dirty="0" smtClean="0">
                <a:effectLst/>
              </a:rPr>
              <a:t>}</a:t>
            </a:r>
            <a:endParaRPr lang="en-US" sz="2700" dirty="0">
              <a:effectLst/>
            </a:endParaRPr>
          </a:p>
        </p:txBody>
      </p:sp>
    </p:spTree>
    <p:extLst>
      <p:ext uri="{BB962C8B-B14F-4D97-AF65-F5344CB8AC3E}">
        <p14:creationId xmlns:p14="http://schemas.microsoft.com/office/powerpoint/2010/main" val="5377348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en-US" dirty="0" smtClean="0">
              <a:effectLst/>
            </a:endParaRPr>
          </a:p>
        </p:txBody>
      </p:sp>
      <p:sp>
        <p:nvSpPr>
          <p:cNvPr id="9" name="Content Placeholder 8"/>
          <p:cNvSpPr>
            <a:spLocks noGrp="1"/>
          </p:cNvSpPr>
          <p:nvPr>
            <p:ph idx="1"/>
          </p:nvPr>
        </p:nvSpPr>
        <p:spPr>
          <a:xfrm>
            <a:off x="533400" y="1600200"/>
            <a:ext cx="8001000" cy="4525963"/>
          </a:xfrm>
        </p:spPr>
        <p:txBody>
          <a:bodyPr>
            <a:noAutofit/>
          </a:bodyPr>
          <a:lstStyle/>
          <a:p>
            <a:pPr marL="0" indent="0">
              <a:buNone/>
            </a:pPr>
            <a:endParaRPr lang="en-US" sz="2700" dirty="0" smtClean="0">
              <a:effectLst/>
            </a:endParaRPr>
          </a:p>
          <a:p>
            <a:pPr marL="0" indent="0">
              <a:buNone/>
            </a:pPr>
            <a:r>
              <a:rPr lang="en-US" sz="2700" dirty="0" smtClean="0">
                <a:effectLst/>
              </a:rPr>
              <a:t>switch(</a:t>
            </a:r>
            <a:r>
              <a:rPr lang="en-US" sz="2700" dirty="0" err="1" smtClean="0">
                <a:effectLst/>
              </a:rPr>
              <a:t>int</a:t>
            </a:r>
            <a:r>
              <a:rPr lang="en-US" sz="2700" dirty="0" smtClean="0">
                <a:effectLst/>
              </a:rPr>
              <a:t> value) {</a:t>
            </a:r>
          </a:p>
          <a:p>
            <a:pPr marL="0" indent="0">
              <a:buNone/>
            </a:pPr>
            <a:r>
              <a:rPr lang="en-US" sz="2700" dirty="0" smtClean="0">
                <a:effectLst/>
              </a:rPr>
              <a:t>    case    intValue1 : do something ; break;</a:t>
            </a:r>
          </a:p>
          <a:p>
            <a:pPr marL="0" indent="0">
              <a:buNone/>
            </a:pPr>
            <a:r>
              <a:rPr lang="en-US" sz="2700" dirty="0" smtClean="0">
                <a:effectLst/>
              </a:rPr>
              <a:t>    case    intValue2:  do something ; break;</a:t>
            </a:r>
          </a:p>
          <a:p>
            <a:pPr marL="0" indent="0">
              <a:buNone/>
            </a:pPr>
            <a:r>
              <a:rPr lang="en-US" sz="2700" dirty="0" smtClean="0">
                <a:effectLst/>
              </a:rPr>
              <a:t>    case    intValue3 : do something ; break;</a:t>
            </a:r>
          </a:p>
          <a:p>
            <a:pPr marL="0" indent="0">
              <a:buNone/>
            </a:pPr>
            <a:r>
              <a:rPr lang="en-US" sz="2700" dirty="0" smtClean="0">
                <a:effectLst/>
              </a:rPr>
              <a:t>    default    : do something ;</a:t>
            </a:r>
          </a:p>
          <a:p>
            <a:pPr marL="0" indent="0">
              <a:buNone/>
            </a:pPr>
            <a:r>
              <a:rPr lang="en-US" sz="2700" dirty="0" smtClean="0">
                <a:effectLst/>
              </a:rPr>
              <a:t>}</a:t>
            </a:r>
            <a:endParaRPr lang="en-US" sz="2700" dirty="0">
              <a:effectLst/>
            </a:endParaRPr>
          </a:p>
        </p:txBody>
      </p:sp>
    </p:spTree>
    <p:extLst>
      <p:ext uri="{BB962C8B-B14F-4D97-AF65-F5344CB8AC3E}">
        <p14:creationId xmlns:p14="http://schemas.microsoft.com/office/powerpoint/2010/main" val="22237730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US" dirty="0" smtClean="0">
              <a:effectLst/>
            </a:endParaRPr>
          </a:p>
        </p:txBody>
      </p:sp>
      <p:sp>
        <p:nvSpPr>
          <p:cNvPr id="9" name="Content Placeholder 8"/>
          <p:cNvSpPr>
            <a:spLocks noGrp="1"/>
          </p:cNvSpPr>
          <p:nvPr>
            <p:ph idx="1"/>
          </p:nvPr>
        </p:nvSpPr>
        <p:spPr>
          <a:xfrm>
            <a:off x="533400" y="1600200"/>
            <a:ext cx="8001000" cy="4525963"/>
          </a:xfrm>
        </p:spPr>
        <p:txBody>
          <a:bodyPr>
            <a:noAutofit/>
          </a:bodyPr>
          <a:lstStyle/>
          <a:p>
            <a:pPr marL="0" indent="0">
              <a:buNone/>
            </a:pPr>
            <a:r>
              <a:rPr lang="nn-NO" sz="2700" dirty="0" smtClean="0"/>
              <a:t>for(int i=0; i &lt; 10; i++) {</a:t>
            </a:r>
          </a:p>
          <a:p>
            <a:pPr marL="0" indent="0">
              <a:buNone/>
            </a:pPr>
            <a:r>
              <a:rPr lang="nn-NO" sz="2700" dirty="0" smtClean="0"/>
              <a:t>   System.out.println(i);</a:t>
            </a:r>
          </a:p>
          <a:p>
            <a:pPr marL="0" indent="0">
              <a:buNone/>
            </a:pPr>
            <a:r>
              <a:rPr lang="nn-NO" sz="2700" dirty="0" smtClean="0"/>
              <a:t>}</a:t>
            </a:r>
          </a:p>
          <a:p>
            <a:pPr marL="0" indent="0">
              <a:buNone/>
            </a:pPr>
            <a:endParaRPr lang="nn-NO" sz="2700" dirty="0">
              <a:effectLst/>
            </a:endParaRPr>
          </a:p>
          <a:p>
            <a:pPr marL="0" indent="0">
              <a:buNone/>
            </a:pPr>
            <a:r>
              <a:rPr lang="en-US" sz="2800" dirty="0" smtClean="0">
                <a:effectLst/>
              </a:rPr>
              <a:t>These statements each have a different role in the execution of the for loop. These roles are: </a:t>
            </a:r>
          </a:p>
          <a:p>
            <a:r>
              <a:rPr lang="en-US" sz="2800" dirty="0" smtClean="0">
                <a:effectLst/>
              </a:rPr>
              <a:t>Loop initializer</a:t>
            </a:r>
          </a:p>
          <a:p>
            <a:r>
              <a:rPr lang="en-US" sz="2800" dirty="0" smtClean="0">
                <a:effectLst/>
              </a:rPr>
              <a:t>Loop condition</a:t>
            </a:r>
          </a:p>
          <a:p>
            <a:r>
              <a:rPr lang="en-US" sz="2800" dirty="0" smtClean="0">
                <a:effectLst/>
              </a:rPr>
              <a:t>Post iteration operation</a:t>
            </a:r>
          </a:p>
          <a:p>
            <a:pPr marL="0" indent="0">
              <a:buNone/>
            </a:pPr>
            <a:endParaRPr lang="en-US" sz="2700" dirty="0">
              <a:effectLst/>
            </a:endParaRPr>
          </a:p>
        </p:txBody>
      </p:sp>
    </p:spTree>
    <p:extLst>
      <p:ext uri="{BB962C8B-B14F-4D97-AF65-F5344CB8AC3E}">
        <p14:creationId xmlns:p14="http://schemas.microsoft.com/office/powerpoint/2010/main" val="19958468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smtClean="0">
              <a:effectLst/>
            </a:endParaRPr>
          </a:p>
        </p:txBody>
      </p:sp>
      <p:sp>
        <p:nvSpPr>
          <p:cNvPr id="9" name="Content Placeholder 8"/>
          <p:cNvSpPr>
            <a:spLocks noGrp="1"/>
          </p:cNvSpPr>
          <p:nvPr>
            <p:ph idx="1"/>
          </p:nvPr>
        </p:nvSpPr>
        <p:spPr>
          <a:xfrm>
            <a:off x="533400" y="1600200"/>
            <a:ext cx="8001000" cy="4525963"/>
          </a:xfrm>
        </p:spPr>
        <p:txBody>
          <a:bodyPr>
            <a:noAutofit/>
          </a:bodyPr>
          <a:lstStyle/>
          <a:p>
            <a:r>
              <a:rPr lang="en-US" sz="2700" dirty="0" smtClean="0">
                <a:effectLst/>
              </a:rPr>
              <a:t>Write a for loop to calculate the square of each number within 100</a:t>
            </a:r>
          </a:p>
          <a:p>
            <a:endParaRPr lang="en-US" sz="2700" dirty="0"/>
          </a:p>
          <a:p>
            <a:r>
              <a:rPr lang="en-US" sz="2700" dirty="0" smtClean="0">
                <a:effectLst/>
              </a:rPr>
              <a:t>Write a java guessing game</a:t>
            </a:r>
          </a:p>
          <a:p>
            <a:pPr lvl="1"/>
            <a:r>
              <a:rPr lang="en-US" sz="2300" dirty="0" smtClean="0"/>
              <a:t>Define a value in your program</a:t>
            </a:r>
          </a:p>
          <a:p>
            <a:pPr lvl="1"/>
            <a:r>
              <a:rPr lang="en-US" sz="2300" dirty="0" smtClean="0"/>
              <a:t>Accept 1 integer input from user</a:t>
            </a:r>
          </a:p>
          <a:p>
            <a:pPr lvl="1"/>
            <a:r>
              <a:rPr lang="en-US" sz="2300" dirty="0" smtClean="0">
                <a:effectLst/>
              </a:rPr>
              <a:t>Compare the value with user’s input</a:t>
            </a:r>
          </a:p>
          <a:p>
            <a:pPr lvl="1"/>
            <a:r>
              <a:rPr lang="en-US" sz="2300" dirty="0" smtClean="0"/>
              <a:t>If value &gt; user input, ask user to input less value</a:t>
            </a:r>
          </a:p>
          <a:p>
            <a:pPr lvl="1"/>
            <a:r>
              <a:rPr lang="en-US" sz="2300" dirty="0" smtClean="0">
                <a:effectLst/>
              </a:rPr>
              <a:t>If value &lt; user input, ask user to input large value</a:t>
            </a:r>
          </a:p>
          <a:p>
            <a:pPr lvl="1"/>
            <a:r>
              <a:rPr lang="en-US" sz="2300" dirty="0" smtClean="0"/>
              <a:t>If values are matched, done!</a:t>
            </a:r>
            <a:endParaRPr lang="en-US" sz="2300" dirty="0">
              <a:effectLst/>
            </a:endParaRPr>
          </a:p>
        </p:txBody>
      </p:sp>
    </p:spTree>
    <p:extLst>
      <p:ext uri="{BB962C8B-B14F-4D97-AF65-F5344CB8AC3E}">
        <p14:creationId xmlns:p14="http://schemas.microsoft.com/office/powerpoint/2010/main" val="2292917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5 For each loop</a:t>
            </a:r>
            <a:endParaRPr lang="en-US" dirty="0" smtClean="0">
              <a:effectLst/>
            </a:endParaRPr>
          </a:p>
        </p:txBody>
      </p:sp>
      <p:sp>
        <p:nvSpPr>
          <p:cNvPr id="9" name="Content Placeholder 8"/>
          <p:cNvSpPr>
            <a:spLocks noGrp="1"/>
          </p:cNvSpPr>
          <p:nvPr>
            <p:ph idx="1"/>
          </p:nvPr>
        </p:nvSpPr>
        <p:spPr>
          <a:xfrm>
            <a:off x="228600" y="1600200"/>
            <a:ext cx="8686800" cy="4525963"/>
          </a:xfrm>
        </p:spPr>
        <p:txBody>
          <a:bodyPr>
            <a:noAutofit/>
          </a:bodyPr>
          <a:lstStyle/>
          <a:p>
            <a:pPr marL="0" indent="0">
              <a:buNone/>
            </a:pPr>
            <a:r>
              <a:rPr lang="nn-NO" sz="2600" dirty="0" smtClean="0"/>
              <a:t>for(declaration : expression)</a:t>
            </a:r>
          </a:p>
          <a:p>
            <a:pPr marL="0" indent="0">
              <a:buNone/>
            </a:pPr>
            <a:r>
              <a:rPr lang="nn-NO" sz="2600" dirty="0" smtClean="0"/>
              <a:t>{</a:t>
            </a:r>
          </a:p>
          <a:p>
            <a:pPr marL="0" indent="0">
              <a:buNone/>
            </a:pPr>
            <a:r>
              <a:rPr lang="nn-NO" sz="2600" dirty="0" smtClean="0"/>
              <a:t>   //Statements</a:t>
            </a:r>
          </a:p>
          <a:p>
            <a:pPr marL="0" indent="0">
              <a:buNone/>
            </a:pPr>
            <a:r>
              <a:rPr lang="nn-NO" sz="2600" dirty="0" smtClean="0"/>
              <a:t>}</a:t>
            </a:r>
            <a:endParaRPr lang="nn-NO" sz="2600" dirty="0">
              <a:effectLst/>
            </a:endParaRPr>
          </a:p>
          <a:p>
            <a:r>
              <a:rPr lang="en-US" sz="2600" b="1" dirty="0" smtClean="0"/>
              <a:t>Declaration:</a:t>
            </a:r>
            <a:r>
              <a:rPr lang="en-US" sz="2600" dirty="0" smtClean="0"/>
              <a:t> The newly declared block variable, which is of a type compatible with the elements of the array you are accessing. The variable will be available within the for block and its value would be the same as the current array element.</a:t>
            </a:r>
          </a:p>
          <a:p>
            <a:r>
              <a:rPr lang="en-US" sz="2600" b="1" dirty="0" smtClean="0"/>
              <a:t>Expression:</a:t>
            </a:r>
            <a:r>
              <a:rPr lang="en-US" sz="2600" dirty="0" smtClean="0"/>
              <a:t> This evaluates to the array you need to loop through. The expression can be an array variable or method call that returns an array.</a:t>
            </a:r>
          </a:p>
          <a:p>
            <a:pPr marL="0" indent="0">
              <a:buNone/>
            </a:pPr>
            <a:endParaRPr lang="en-US" sz="2600" dirty="0">
              <a:effectLst/>
            </a:endParaRPr>
          </a:p>
        </p:txBody>
      </p:sp>
    </p:spTree>
    <p:extLst>
      <p:ext uri="{BB962C8B-B14F-4D97-AF65-F5344CB8AC3E}">
        <p14:creationId xmlns:p14="http://schemas.microsoft.com/office/powerpoint/2010/main" val="34279891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
            </a:r>
            <a:r>
              <a:rPr lang="en-US" dirty="0" smtClean="0"/>
              <a:t>hile loop</a:t>
            </a:r>
            <a:endParaRPr lang="en-US" dirty="0" smtClean="0">
              <a:effectLst/>
            </a:endParaRPr>
          </a:p>
        </p:txBody>
      </p:sp>
      <p:sp>
        <p:nvSpPr>
          <p:cNvPr id="9" name="Content Placeholder 8"/>
          <p:cNvSpPr>
            <a:spLocks noGrp="1"/>
          </p:cNvSpPr>
          <p:nvPr>
            <p:ph idx="1"/>
          </p:nvPr>
        </p:nvSpPr>
        <p:spPr>
          <a:xfrm>
            <a:off x="533400" y="1600200"/>
            <a:ext cx="8001000" cy="4525963"/>
          </a:xfrm>
        </p:spPr>
        <p:txBody>
          <a:bodyPr>
            <a:noAutofit/>
          </a:bodyPr>
          <a:lstStyle/>
          <a:p>
            <a:pPr marL="0" indent="0">
              <a:buNone/>
            </a:pPr>
            <a:r>
              <a:rPr lang="en-US" sz="2700" dirty="0" smtClean="0"/>
              <a:t>while (expression) {</a:t>
            </a:r>
          </a:p>
          <a:p>
            <a:pPr marL="0" indent="0">
              <a:buNone/>
            </a:pPr>
            <a:r>
              <a:rPr lang="en-US" sz="2700" dirty="0" smtClean="0"/>
              <a:t>     statement(s)</a:t>
            </a:r>
          </a:p>
          <a:p>
            <a:pPr marL="0" indent="0">
              <a:buNone/>
            </a:pPr>
            <a:r>
              <a:rPr lang="en-US" sz="2700" dirty="0" smtClean="0"/>
              <a:t>}</a:t>
            </a:r>
          </a:p>
          <a:p>
            <a:pPr marL="0" indent="0">
              <a:buNone/>
            </a:pPr>
            <a:r>
              <a:rPr lang="en-US" sz="2700" u="sng" dirty="0" smtClean="0">
                <a:effectLst/>
              </a:rPr>
              <a:t>Example:</a:t>
            </a:r>
            <a:endParaRPr lang="en-US" sz="2700" u="sng" dirty="0">
              <a:effectLst/>
            </a:endParaRPr>
          </a:p>
          <a:p>
            <a:pPr marL="0" indent="0">
              <a:buNone/>
            </a:pPr>
            <a:r>
              <a:rPr lang="en-US" sz="2700" dirty="0" err="1" smtClean="0">
                <a:effectLst/>
              </a:rPr>
              <a:t>int</a:t>
            </a:r>
            <a:r>
              <a:rPr lang="en-US" sz="2700" dirty="0" smtClean="0">
                <a:effectLst/>
              </a:rPr>
              <a:t> count = 1;</a:t>
            </a:r>
          </a:p>
          <a:p>
            <a:pPr marL="0" indent="0">
              <a:buNone/>
            </a:pPr>
            <a:r>
              <a:rPr lang="en-US" sz="2700" dirty="0" smtClean="0">
                <a:effectLst/>
              </a:rPr>
              <a:t>while (count &lt; 11) {</a:t>
            </a:r>
          </a:p>
          <a:p>
            <a:pPr marL="0" indent="0">
              <a:buNone/>
            </a:pPr>
            <a:r>
              <a:rPr lang="en-US" sz="2700" dirty="0" smtClean="0">
                <a:effectLst/>
              </a:rPr>
              <a:t>	</a:t>
            </a:r>
            <a:r>
              <a:rPr lang="en-US" sz="2700" dirty="0" err="1" smtClean="0">
                <a:effectLst/>
              </a:rPr>
              <a:t>System.out.println</a:t>
            </a:r>
            <a:r>
              <a:rPr lang="en-US" sz="2700" dirty="0" smtClean="0">
                <a:effectLst/>
              </a:rPr>
              <a:t>("Count is: " + count);</a:t>
            </a:r>
          </a:p>
          <a:p>
            <a:pPr marL="0" indent="0">
              <a:buNone/>
            </a:pPr>
            <a:r>
              <a:rPr lang="en-US" sz="2700" dirty="0" smtClean="0">
                <a:effectLst/>
              </a:rPr>
              <a:t>            count++;</a:t>
            </a:r>
          </a:p>
          <a:p>
            <a:pPr marL="0" indent="0">
              <a:buNone/>
            </a:pPr>
            <a:r>
              <a:rPr lang="en-US" sz="2700" dirty="0" smtClean="0">
                <a:effectLst/>
              </a:rPr>
              <a:t>}</a:t>
            </a:r>
            <a:endParaRPr lang="en-US" sz="2700" dirty="0">
              <a:effectLst/>
            </a:endParaRPr>
          </a:p>
        </p:txBody>
      </p:sp>
    </p:spTree>
    <p:extLst>
      <p:ext uri="{BB962C8B-B14F-4D97-AF65-F5344CB8AC3E}">
        <p14:creationId xmlns:p14="http://schemas.microsoft.com/office/powerpoint/2010/main" val="34726302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smtClean="0">
              <a:effectLst/>
            </a:endParaRPr>
          </a:p>
        </p:txBody>
      </p:sp>
      <p:sp>
        <p:nvSpPr>
          <p:cNvPr id="9" name="Content Placeholder 8"/>
          <p:cNvSpPr>
            <a:spLocks noGrp="1"/>
          </p:cNvSpPr>
          <p:nvPr>
            <p:ph idx="1"/>
          </p:nvPr>
        </p:nvSpPr>
        <p:spPr>
          <a:xfrm>
            <a:off x="533400" y="1600200"/>
            <a:ext cx="8001000" cy="4525963"/>
          </a:xfrm>
        </p:spPr>
        <p:txBody>
          <a:bodyPr>
            <a:noAutofit/>
          </a:bodyPr>
          <a:lstStyle/>
          <a:p>
            <a:r>
              <a:rPr lang="en-US" sz="2700" dirty="0" smtClean="0">
                <a:effectLst/>
              </a:rPr>
              <a:t>Write a java program to </a:t>
            </a:r>
            <a:r>
              <a:rPr lang="en-US" sz="2800" dirty="0"/>
              <a:t>check prime </a:t>
            </a:r>
            <a:r>
              <a:rPr lang="en-US" sz="2800" dirty="0" smtClean="0"/>
              <a:t>number</a:t>
            </a:r>
            <a:endParaRPr lang="en-US" sz="2800" dirty="0"/>
          </a:p>
        </p:txBody>
      </p:sp>
    </p:spTree>
    <p:extLst>
      <p:ext uri="{BB962C8B-B14F-4D97-AF65-F5344CB8AC3E}">
        <p14:creationId xmlns:p14="http://schemas.microsoft.com/office/powerpoint/2010/main" val="42040786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o while loop</a:t>
            </a:r>
            <a:endParaRPr lang="en-US" dirty="0" smtClean="0">
              <a:effectLst/>
            </a:endParaRPr>
          </a:p>
        </p:txBody>
      </p:sp>
      <p:sp>
        <p:nvSpPr>
          <p:cNvPr id="9" name="Content Placeholder 8"/>
          <p:cNvSpPr>
            <a:spLocks noGrp="1"/>
          </p:cNvSpPr>
          <p:nvPr>
            <p:ph idx="1"/>
          </p:nvPr>
        </p:nvSpPr>
        <p:spPr>
          <a:xfrm>
            <a:off x="533400" y="1600200"/>
            <a:ext cx="8001000" cy="4525963"/>
          </a:xfrm>
        </p:spPr>
        <p:txBody>
          <a:bodyPr>
            <a:noAutofit/>
          </a:bodyPr>
          <a:lstStyle/>
          <a:p>
            <a:pPr marL="0" indent="0">
              <a:buNone/>
            </a:pPr>
            <a:r>
              <a:rPr lang="en-US" sz="2700" dirty="0" smtClean="0"/>
              <a:t>do {</a:t>
            </a:r>
          </a:p>
          <a:p>
            <a:pPr marL="0" indent="0">
              <a:buNone/>
            </a:pPr>
            <a:r>
              <a:rPr lang="en-US" sz="2700" dirty="0" smtClean="0"/>
              <a:t>     statement(s)</a:t>
            </a:r>
          </a:p>
          <a:p>
            <a:pPr marL="0" indent="0">
              <a:buNone/>
            </a:pPr>
            <a:r>
              <a:rPr lang="en-US" sz="2700" dirty="0" smtClean="0"/>
              <a:t>} while (expression);</a:t>
            </a:r>
          </a:p>
          <a:p>
            <a:pPr marL="0" indent="0">
              <a:buNone/>
            </a:pPr>
            <a:r>
              <a:rPr lang="en-US" sz="2700" u="sng" dirty="0" smtClean="0">
                <a:effectLst/>
              </a:rPr>
              <a:t>Example:</a:t>
            </a:r>
          </a:p>
          <a:p>
            <a:pPr marL="0" indent="0">
              <a:buNone/>
            </a:pPr>
            <a:r>
              <a:rPr lang="en-US" sz="2700" dirty="0" err="1" smtClean="0">
                <a:effectLst/>
              </a:rPr>
              <a:t>int</a:t>
            </a:r>
            <a:r>
              <a:rPr lang="en-US" sz="2700" dirty="0" smtClean="0">
                <a:effectLst/>
              </a:rPr>
              <a:t> count = 1;</a:t>
            </a:r>
          </a:p>
          <a:p>
            <a:pPr marL="0" indent="0">
              <a:buNone/>
            </a:pPr>
            <a:r>
              <a:rPr lang="en-US" sz="2700" dirty="0" smtClean="0">
                <a:effectLst/>
              </a:rPr>
              <a:t>do {</a:t>
            </a:r>
          </a:p>
          <a:p>
            <a:pPr marL="0" indent="0">
              <a:buNone/>
            </a:pPr>
            <a:r>
              <a:rPr lang="en-US" sz="2700" dirty="0" smtClean="0">
                <a:effectLst/>
              </a:rPr>
              <a:t>            </a:t>
            </a:r>
            <a:r>
              <a:rPr lang="en-US" sz="2700" dirty="0" err="1" smtClean="0">
                <a:effectLst/>
              </a:rPr>
              <a:t>System.out.println</a:t>
            </a:r>
            <a:r>
              <a:rPr lang="en-US" sz="2700" dirty="0" smtClean="0">
                <a:effectLst/>
              </a:rPr>
              <a:t>("Count is: " + count);</a:t>
            </a:r>
          </a:p>
          <a:p>
            <a:pPr marL="0" indent="0">
              <a:buNone/>
            </a:pPr>
            <a:r>
              <a:rPr lang="en-US" sz="2700" dirty="0" smtClean="0">
                <a:effectLst/>
              </a:rPr>
              <a:t>            count++;</a:t>
            </a:r>
          </a:p>
          <a:p>
            <a:pPr marL="0" indent="0">
              <a:buNone/>
            </a:pPr>
            <a:r>
              <a:rPr lang="en-US" sz="2700" dirty="0" smtClean="0">
                <a:effectLst/>
              </a:rPr>
              <a:t>} while (count &lt; 11);</a:t>
            </a:r>
            <a:endParaRPr lang="en-US" sz="2700" dirty="0">
              <a:effectLst/>
            </a:endParaRPr>
          </a:p>
        </p:txBody>
      </p:sp>
    </p:spTree>
    <p:extLst>
      <p:ext uri="{BB962C8B-B14F-4D97-AF65-F5344CB8AC3E}">
        <p14:creationId xmlns:p14="http://schemas.microsoft.com/office/powerpoint/2010/main" val="1944048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Verification after installation</a:t>
            </a:r>
            <a:endParaRPr lang="en-US" dirty="0" smtClean="0">
              <a:effectLst/>
            </a:endParaRPr>
          </a:p>
        </p:txBody>
      </p:sp>
      <p:sp>
        <p:nvSpPr>
          <p:cNvPr id="7" name="Content Placeholder 6"/>
          <p:cNvSpPr>
            <a:spLocks noGrp="1"/>
          </p:cNvSpPr>
          <p:nvPr>
            <p:ph idx="1"/>
          </p:nvPr>
        </p:nvSpPr>
        <p:spPr/>
        <p:txBody>
          <a:bodyPr/>
          <a:lstStyle/>
          <a:p>
            <a:r>
              <a:rPr lang="en-US" dirty="0" smtClean="0">
                <a:effectLst/>
              </a:rPr>
              <a:t>Open command prompt</a:t>
            </a:r>
          </a:p>
          <a:p>
            <a:r>
              <a:rPr lang="en-US" dirty="0" smtClean="0"/>
              <a:t>Type "java -version"</a:t>
            </a:r>
          </a:p>
          <a:p>
            <a:endParaRPr lang="en-US" dirty="0" smtClean="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28949"/>
            <a:ext cx="8534399" cy="1490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20986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statement</a:t>
            </a:r>
            <a:endParaRPr lang="en-US" dirty="0" smtClean="0">
              <a:effectLst/>
            </a:endParaRPr>
          </a:p>
        </p:txBody>
      </p:sp>
      <p:sp>
        <p:nvSpPr>
          <p:cNvPr id="9" name="Content Placeholder 8"/>
          <p:cNvSpPr>
            <a:spLocks noGrp="1"/>
          </p:cNvSpPr>
          <p:nvPr>
            <p:ph idx="1"/>
          </p:nvPr>
        </p:nvSpPr>
        <p:spPr>
          <a:xfrm>
            <a:off x="533400" y="1600200"/>
            <a:ext cx="8001000" cy="4525963"/>
          </a:xfrm>
        </p:spPr>
        <p:txBody>
          <a:bodyPr>
            <a:noAutofit/>
          </a:bodyPr>
          <a:lstStyle/>
          <a:p>
            <a:r>
              <a:rPr lang="en-US" sz="2700" dirty="0" smtClean="0"/>
              <a:t>Use to terminate a for, while, or do-while loop</a:t>
            </a:r>
          </a:p>
          <a:p>
            <a:r>
              <a:rPr lang="en-US" sz="2800" dirty="0"/>
              <a:t>An </a:t>
            </a:r>
            <a:r>
              <a:rPr lang="en-US" sz="2800" u="sng" dirty="0"/>
              <a:t>unlabeled break </a:t>
            </a:r>
            <a:r>
              <a:rPr lang="en-US" sz="2800" dirty="0"/>
              <a:t>statement terminates the innermost switch, for, while, or do-while </a:t>
            </a:r>
            <a:r>
              <a:rPr lang="en-US" sz="2800" dirty="0" smtClean="0"/>
              <a:t>statement</a:t>
            </a:r>
          </a:p>
          <a:p>
            <a:r>
              <a:rPr lang="en-US" sz="2800" dirty="0" smtClean="0">
                <a:effectLst/>
              </a:rPr>
              <a:t>A </a:t>
            </a:r>
            <a:r>
              <a:rPr lang="en-US" sz="2800" u="sng" dirty="0"/>
              <a:t>labeled break </a:t>
            </a:r>
            <a:r>
              <a:rPr lang="en-US" sz="2800" dirty="0" smtClean="0"/>
              <a:t>terminates </a:t>
            </a:r>
            <a:r>
              <a:rPr lang="en-US" sz="2800" dirty="0"/>
              <a:t>an outer </a:t>
            </a:r>
            <a:r>
              <a:rPr lang="en-US" sz="2800" dirty="0" smtClean="0"/>
              <a:t>statement</a:t>
            </a:r>
          </a:p>
        </p:txBody>
      </p:sp>
    </p:spTree>
    <p:extLst>
      <p:ext uri="{BB962C8B-B14F-4D97-AF65-F5344CB8AC3E}">
        <p14:creationId xmlns:p14="http://schemas.microsoft.com/office/powerpoint/2010/main" val="647725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statement</a:t>
            </a:r>
            <a:endParaRPr lang="en-US" dirty="0" smtClean="0">
              <a:effectLst/>
            </a:endParaRPr>
          </a:p>
        </p:txBody>
      </p:sp>
      <p:sp>
        <p:nvSpPr>
          <p:cNvPr id="9" name="Content Placeholder 8"/>
          <p:cNvSpPr>
            <a:spLocks noGrp="1"/>
          </p:cNvSpPr>
          <p:nvPr>
            <p:ph idx="1"/>
          </p:nvPr>
        </p:nvSpPr>
        <p:spPr>
          <a:xfrm>
            <a:off x="533399" y="1600200"/>
            <a:ext cx="4267201" cy="4525963"/>
          </a:xfrm>
        </p:spPr>
        <p:txBody>
          <a:bodyPr>
            <a:noAutofit/>
          </a:bodyPr>
          <a:lstStyle/>
          <a:p>
            <a:pPr marL="0" indent="0">
              <a:buNone/>
            </a:pPr>
            <a:r>
              <a:rPr lang="en-US" sz="2500" dirty="0"/>
              <a:t> for </a:t>
            </a:r>
            <a:r>
              <a:rPr lang="en-US" sz="2500" dirty="0" smtClean="0"/>
              <a:t>(</a:t>
            </a:r>
            <a:r>
              <a:rPr lang="en-US" sz="2500" dirty="0" err="1" smtClean="0"/>
              <a:t>int</a:t>
            </a:r>
            <a:r>
              <a:rPr lang="en-US" sz="2500" dirty="0" smtClean="0"/>
              <a:t> </a:t>
            </a:r>
            <a:r>
              <a:rPr lang="en-US" sz="2500" dirty="0" err="1" smtClean="0"/>
              <a:t>i</a:t>
            </a:r>
            <a:r>
              <a:rPr lang="en-US" sz="2500" dirty="0" smtClean="0"/>
              <a:t> </a:t>
            </a:r>
            <a:r>
              <a:rPr lang="en-US" sz="2500" dirty="0"/>
              <a:t>= 0; </a:t>
            </a:r>
            <a:r>
              <a:rPr lang="en-US" sz="2500" dirty="0" err="1"/>
              <a:t>i</a:t>
            </a:r>
            <a:r>
              <a:rPr lang="en-US" sz="2500" dirty="0"/>
              <a:t> &lt; </a:t>
            </a:r>
            <a:r>
              <a:rPr lang="en-US" sz="2500" dirty="0" smtClean="0"/>
              <a:t>10; </a:t>
            </a:r>
            <a:r>
              <a:rPr lang="en-US" sz="2500" dirty="0" err="1"/>
              <a:t>i</a:t>
            </a:r>
            <a:r>
              <a:rPr lang="en-US" sz="2500" dirty="0"/>
              <a:t>++) {</a:t>
            </a:r>
          </a:p>
          <a:p>
            <a:pPr marL="0" indent="0">
              <a:buNone/>
            </a:pPr>
            <a:r>
              <a:rPr lang="en-US" sz="2500" dirty="0"/>
              <a:t>            if </a:t>
            </a:r>
            <a:r>
              <a:rPr lang="en-US" sz="2500" dirty="0" smtClean="0"/>
              <a:t>( </a:t>
            </a:r>
            <a:r>
              <a:rPr lang="en-US" sz="2500" dirty="0" err="1" smtClean="0"/>
              <a:t>i</a:t>
            </a:r>
            <a:r>
              <a:rPr lang="en-US" sz="2500" dirty="0" smtClean="0"/>
              <a:t> == 5) </a:t>
            </a:r>
            <a:r>
              <a:rPr lang="en-US" sz="2500" dirty="0"/>
              <a:t>{</a:t>
            </a:r>
          </a:p>
          <a:p>
            <a:pPr marL="0" indent="0">
              <a:buNone/>
            </a:pPr>
            <a:r>
              <a:rPr lang="en-US" sz="2500" dirty="0"/>
              <a:t>                </a:t>
            </a:r>
            <a:r>
              <a:rPr lang="en-US" sz="2500" dirty="0" err="1" smtClean="0"/>
              <a:t>System.out.println</a:t>
            </a:r>
            <a:r>
              <a:rPr lang="en-US" sz="2500" dirty="0" smtClean="0"/>
              <a:t>(“fount it”);</a:t>
            </a:r>
            <a:endParaRPr lang="en-US" sz="2500" dirty="0"/>
          </a:p>
          <a:p>
            <a:pPr marL="0" indent="0">
              <a:buNone/>
            </a:pPr>
            <a:r>
              <a:rPr lang="en-US" sz="2500" dirty="0"/>
              <a:t>                break;</a:t>
            </a:r>
          </a:p>
          <a:p>
            <a:pPr marL="0" indent="0">
              <a:buNone/>
            </a:pPr>
            <a:r>
              <a:rPr lang="en-US" sz="2500" dirty="0"/>
              <a:t>            }</a:t>
            </a:r>
          </a:p>
          <a:p>
            <a:pPr marL="0" indent="0">
              <a:buNone/>
            </a:pPr>
            <a:r>
              <a:rPr lang="en-US" sz="2500" dirty="0"/>
              <a:t>        </a:t>
            </a:r>
            <a:r>
              <a:rPr lang="en-US" sz="2500" dirty="0" smtClean="0"/>
              <a:t>}</a:t>
            </a:r>
          </a:p>
          <a:p>
            <a:pPr marL="0" indent="0">
              <a:buNone/>
            </a:pPr>
            <a:endParaRPr lang="en-US" sz="2500" dirty="0">
              <a:effectLst/>
            </a:endParaRPr>
          </a:p>
          <a:p>
            <a:pPr marL="0" indent="0">
              <a:buNone/>
            </a:pPr>
            <a:endParaRPr lang="en-US" sz="2500" dirty="0">
              <a:effectLst/>
            </a:endParaRPr>
          </a:p>
        </p:txBody>
      </p:sp>
      <p:sp>
        <p:nvSpPr>
          <p:cNvPr id="3" name="TextBox 2"/>
          <p:cNvSpPr txBox="1"/>
          <p:nvPr/>
        </p:nvSpPr>
        <p:spPr>
          <a:xfrm>
            <a:off x="4800601" y="2387328"/>
            <a:ext cx="4190999" cy="4324261"/>
          </a:xfrm>
          <a:prstGeom prst="rect">
            <a:avLst/>
          </a:prstGeom>
          <a:noFill/>
        </p:spPr>
        <p:txBody>
          <a:bodyPr wrap="square" rtlCol="0">
            <a:spAutoFit/>
          </a:bodyPr>
          <a:lstStyle/>
          <a:p>
            <a:r>
              <a:rPr lang="en-US" sz="2500" dirty="0"/>
              <a:t> search:</a:t>
            </a:r>
          </a:p>
          <a:p>
            <a:r>
              <a:rPr lang="en-US" sz="2500" dirty="0"/>
              <a:t>        for (</a:t>
            </a:r>
            <a:r>
              <a:rPr lang="en-US" sz="2500" dirty="0" err="1"/>
              <a:t>i</a:t>
            </a:r>
            <a:r>
              <a:rPr lang="en-US" sz="2500" dirty="0"/>
              <a:t> = 0; </a:t>
            </a:r>
            <a:r>
              <a:rPr lang="en-US" sz="2500" dirty="0" err="1"/>
              <a:t>i</a:t>
            </a:r>
            <a:r>
              <a:rPr lang="en-US" sz="2500" dirty="0"/>
              <a:t> &lt; </a:t>
            </a:r>
            <a:r>
              <a:rPr lang="en-US" sz="2500" dirty="0" smtClean="0"/>
              <a:t>10; </a:t>
            </a:r>
            <a:r>
              <a:rPr lang="en-US" sz="2500" dirty="0" err="1"/>
              <a:t>i</a:t>
            </a:r>
            <a:r>
              <a:rPr lang="en-US" sz="2500" dirty="0"/>
              <a:t>++) {</a:t>
            </a:r>
          </a:p>
          <a:p>
            <a:r>
              <a:rPr lang="en-US" sz="2500" dirty="0"/>
              <a:t>            for (j = 0; j &lt; </a:t>
            </a:r>
            <a:r>
              <a:rPr lang="en-US" sz="2500" dirty="0" smtClean="0"/>
              <a:t>10; </a:t>
            </a:r>
            <a:r>
              <a:rPr lang="en-US" sz="2500" dirty="0" err="1"/>
              <a:t>j++</a:t>
            </a:r>
            <a:r>
              <a:rPr lang="en-US" sz="2500" dirty="0"/>
              <a:t>) {</a:t>
            </a:r>
          </a:p>
          <a:p>
            <a:r>
              <a:rPr lang="en-US" sz="2500" dirty="0"/>
              <a:t>                if </a:t>
            </a:r>
            <a:r>
              <a:rPr lang="en-US" sz="2500" dirty="0" smtClean="0"/>
              <a:t>(j == j) </a:t>
            </a:r>
            <a:r>
              <a:rPr lang="en-US" sz="2500" dirty="0"/>
              <a:t>{</a:t>
            </a:r>
          </a:p>
          <a:p>
            <a:r>
              <a:rPr lang="en-US" sz="2500" dirty="0"/>
              <a:t>                    </a:t>
            </a:r>
            <a:r>
              <a:rPr lang="en-US" sz="2500" dirty="0" err="1"/>
              <a:t>System.out.println</a:t>
            </a:r>
            <a:r>
              <a:rPr lang="en-US" sz="2500" dirty="0"/>
              <a:t>(“fount it”);</a:t>
            </a:r>
          </a:p>
          <a:p>
            <a:endParaRPr lang="en-US" sz="2500" dirty="0" smtClean="0"/>
          </a:p>
          <a:p>
            <a:r>
              <a:rPr lang="en-US" sz="2500" dirty="0" smtClean="0"/>
              <a:t>                    </a:t>
            </a:r>
            <a:r>
              <a:rPr lang="en-US" sz="2500" dirty="0"/>
              <a:t>break search;</a:t>
            </a:r>
          </a:p>
          <a:p>
            <a:r>
              <a:rPr lang="en-US" sz="2500" dirty="0"/>
              <a:t>                }</a:t>
            </a:r>
          </a:p>
          <a:p>
            <a:r>
              <a:rPr lang="en-US" sz="2500" dirty="0"/>
              <a:t>            }</a:t>
            </a:r>
          </a:p>
          <a:p>
            <a:r>
              <a:rPr lang="en-US" sz="2500" dirty="0"/>
              <a:t>        }</a:t>
            </a:r>
          </a:p>
        </p:txBody>
      </p:sp>
    </p:spTree>
    <p:extLst>
      <p:ext uri="{BB962C8B-B14F-4D97-AF65-F5344CB8AC3E}">
        <p14:creationId xmlns:p14="http://schemas.microsoft.com/office/powerpoint/2010/main" val="9946109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smtClean="0">
              <a:effectLst/>
            </a:endParaRPr>
          </a:p>
        </p:txBody>
      </p:sp>
      <p:sp>
        <p:nvSpPr>
          <p:cNvPr id="9" name="Content Placeholder 8"/>
          <p:cNvSpPr>
            <a:spLocks noGrp="1"/>
          </p:cNvSpPr>
          <p:nvPr>
            <p:ph idx="1"/>
          </p:nvPr>
        </p:nvSpPr>
        <p:spPr>
          <a:xfrm>
            <a:off x="533400" y="1600200"/>
            <a:ext cx="8001000" cy="4525963"/>
          </a:xfrm>
        </p:spPr>
        <p:txBody>
          <a:bodyPr>
            <a:noAutofit/>
          </a:bodyPr>
          <a:lstStyle/>
          <a:p>
            <a:r>
              <a:rPr lang="en-US" sz="2700" dirty="0" smtClean="0">
                <a:effectLst/>
              </a:rPr>
              <a:t>Modify your guessing program using </a:t>
            </a:r>
            <a:r>
              <a:rPr lang="en-US" sz="2700" b="1" i="1" u="sng" dirty="0" smtClean="0">
                <a:effectLst/>
              </a:rPr>
              <a:t>break </a:t>
            </a:r>
            <a:r>
              <a:rPr lang="en-US" sz="2700" dirty="0" smtClean="0">
                <a:effectLst/>
              </a:rPr>
              <a:t>and</a:t>
            </a:r>
            <a:r>
              <a:rPr lang="en-US" sz="2700" b="1" i="1" u="sng" dirty="0" smtClean="0">
                <a:effectLst/>
              </a:rPr>
              <a:t> while loop</a:t>
            </a:r>
            <a:endParaRPr lang="en-US" sz="2800" b="1" i="1" u="sng" dirty="0"/>
          </a:p>
        </p:txBody>
      </p:sp>
    </p:spTree>
    <p:extLst>
      <p:ext uri="{BB962C8B-B14F-4D97-AF65-F5344CB8AC3E}">
        <p14:creationId xmlns:p14="http://schemas.microsoft.com/office/powerpoint/2010/main" val="7738840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statement</a:t>
            </a:r>
            <a:endParaRPr lang="en-US" dirty="0" smtClean="0">
              <a:effectLst/>
            </a:endParaRPr>
          </a:p>
        </p:txBody>
      </p:sp>
      <p:sp>
        <p:nvSpPr>
          <p:cNvPr id="9" name="Content Placeholder 8"/>
          <p:cNvSpPr>
            <a:spLocks noGrp="1"/>
          </p:cNvSpPr>
          <p:nvPr>
            <p:ph idx="1"/>
          </p:nvPr>
        </p:nvSpPr>
        <p:spPr>
          <a:xfrm>
            <a:off x="533400" y="1600200"/>
            <a:ext cx="8001000" cy="4525963"/>
          </a:xfrm>
        </p:spPr>
        <p:txBody>
          <a:bodyPr>
            <a:noAutofit/>
          </a:bodyPr>
          <a:lstStyle/>
          <a:p>
            <a:r>
              <a:rPr lang="en-US" sz="2800" dirty="0"/>
              <a:t>skips the current iteration of a for, while , or do-while </a:t>
            </a:r>
            <a:r>
              <a:rPr lang="en-US" sz="2800" dirty="0" smtClean="0"/>
              <a:t>loop</a:t>
            </a:r>
          </a:p>
          <a:p>
            <a:r>
              <a:rPr lang="en-US" sz="2800" dirty="0" smtClean="0"/>
              <a:t>An </a:t>
            </a:r>
            <a:r>
              <a:rPr lang="en-US" sz="2800" u="sng" dirty="0" smtClean="0"/>
              <a:t>unlabeled</a:t>
            </a:r>
            <a:r>
              <a:rPr lang="en-US" sz="2800" dirty="0" smtClean="0"/>
              <a:t> </a:t>
            </a:r>
            <a:r>
              <a:rPr lang="en-US" sz="2800" dirty="0"/>
              <a:t>form skips to the end of the innermost loop's body and evaluates the </a:t>
            </a:r>
            <a:r>
              <a:rPr lang="en-US" sz="2800" dirty="0" err="1"/>
              <a:t>boolean</a:t>
            </a:r>
            <a:r>
              <a:rPr lang="en-US" sz="2800" dirty="0"/>
              <a:t> expression that controls the </a:t>
            </a:r>
            <a:r>
              <a:rPr lang="en-US" sz="2800" dirty="0" smtClean="0"/>
              <a:t>loop</a:t>
            </a:r>
          </a:p>
          <a:p>
            <a:r>
              <a:rPr lang="en-US" sz="2800" dirty="0"/>
              <a:t>A </a:t>
            </a:r>
            <a:r>
              <a:rPr lang="en-US" sz="2800" u="sng" dirty="0"/>
              <a:t>labeled</a:t>
            </a:r>
            <a:r>
              <a:rPr lang="en-US" sz="2800" dirty="0"/>
              <a:t> continue statement skips the current iteration of an outer loop marked with the given label.</a:t>
            </a:r>
            <a:endParaRPr lang="en-US" sz="2700" dirty="0">
              <a:effectLst/>
            </a:endParaRPr>
          </a:p>
        </p:txBody>
      </p:sp>
    </p:spTree>
    <p:extLst>
      <p:ext uri="{BB962C8B-B14F-4D97-AF65-F5344CB8AC3E}">
        <p14:creationId xmlns:p14="http://schemas.microsoft.com/office/powerpoint/2010/main" val="4635074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7. </a:t>
            </a:r>
            <a:r>
              <a:rPr lang="en-US" dirty="0" smtClean="0"/>
              <a:t>Arrays</a:t>
            </a:r>
            <a:endParaRPr lang="en-US" dirty="0"/>
          </a:p>
        </p:txBody>
      </p:sp>
      <p:sp>
        <p:nvSpPr>
          <p:cNvPr id="7" name="Content Placeholder 6"/>
          <p:cNvSpPr>
            <a:spLocks noGrp="1"/>
          </p:cNvSpPr>
          <p:nvPr>
            <p:ph idx="1"/>
          </p:nvPr>
        </p:nvSpPr>
        <p:spPr/>
        <p:txBody>
          <a:bodyPr/>
          <a:lstStyle/>
          <a:p>
            <a:r>
              <a:rPr lang="en-US" dirty="0" smtClean="0">
                <a:effectLst/>
              </a:rPr>
              <a:t>collection of variables of the same type</a:t>
            </a:r>
          </a:p>
          <a:p>
            <a:r>
              <a:rPr lang="en-US" dirty="0" smtClean="0">
                <a:effectLst/>
              </a:rPr>
              <a:t>ordered </a:t>
            </a:r>
            <a:r>
              <a:rPr lang="en-US" dirty="0" smtClean="0"/>
              <a:t>with index</a:t>
            </a:r>
          </a:p>
          <a:p>
            <a:r>
              <a:rPr lang="en-US" dirty="0" smtClean="0">
                <a:effectLst/>
              </a:rPr>
              <a:t>Each variable in an Java array is called an "element". </a:t>
            </a:r>
          </a:p>
          <a:p>
            <a:r>
              <a:rPr lang="en-US" dirty="0" smtClean="0">
                <a:effectLst/>
              </a:rPr>
              <a:t>Each element in the array has an index (a number).</a:t>
            </a:r>
          </a:p>
          <a:p>
            <a:r>
              <a:rPr lang="en-US" dirty="0" smtClean="0">
                <a:effectLst/>
              </a:rPr>
              <a:t>Arrays can contain both Primitives and Objects.</a:t>
            </a:r>
            <a:endParaRPr lang="en-US" dirty="0" smtClean="0"/>
          </a:p>
          <a:p>
            <a:endParaRPr lang="en-US" dirty="0" smtClean="0">
              <a:effectLst/>
            </a:endParaRPr>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5638800"/>
            <a:ext cx="4384671" cy="106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12193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Declaration of Array</a:t>
            </a:r>
            <a:endParaRPr lang="en-US" dirty="0"/>
          </a:p>
        </p:txBody>
      </p:sp>
      <p:sp>
        <p:nvSpPr>
          <p:cNvPr id="7" name="Content Placeholder 6"/>
          <p:cNvSpPr>
            <a:spLocks noGrp="1"/>
          </p:cNvSpPr>
          <p:nvPr>
            <p:ph idx="1"/>
          </p:nvPr>
        </p:nvSpPr>
        <p:spPr/>
        <p:txBody>
          <a:bodyPr/>
          <a:lstStyle/>
          <a:p>
            <a:r>
              <a:rPr lang="en-US" dirty="0" smtClean="0">
                <a:effectLst/>
              </a:rPr>
              <a:t>add [] after the type (e.g. </a:t>
            </a:r>
            <a:r>
              <a:rPr lang="en-US" dirty="0" err="1" smtClean="0">
                <a:effectLst/>
              </a:rPr>
              <a:t>int</a:t>
            </a:r>
            <a:r>
              <a:rPr lang="en-US" dirty="0" smtClean="0">
                <a:effectLst/>
              </a:rPr>
              <a:t> [] </a:t>
            </a:r>
            <a:r>
              <a:rPr lang="en-US" dirty="0" err="1" smtClean="0">
                <a:effectLst/>
              </a:rPr>
              <a:t>intArray</a:t>
            </a:r>
            <a:r>
              <a:rPr lang="en-US" dirty="0" smtClean="0"/>
              <a:t>;</a:t>
            </a:r>
            <a:r>
              <a:rPr lang="en-US" dirty="0" smtClean="0">
                <a:effectLst/>
              </a:rPr>
              <a:t>)</a:t>
            </a:r>
          </a:p>
          <a:p>
            <a:r>
              <a:rPr lang="en-US" dirty="0" smtClean="0"/>
              <a:t>[] can be before/after variable name</a:t>
            </a:r>
          </a:p>
          <a:p>
            <a:pPr lvl="1"/>
            <a:r>
              <a:rPr lang="en-US" dirty="0" err="1" smtClean="0">
                <a:effectLst/>
              </a:rPr>
              <a:t>int</a:t>
            </a:r>
            <a:r>
              <a:rPr lang="en-US" dirty="0" smtClean="0">
                <a:effectLst/>
              </a:rPr>
              <a:t> [] </a:t>
            </a:r>
            <a:r>
              <a:rPr lang="en-US" dirty="0" err="1" smtClean="0">
                <a:effectLst/>
              </a:rPr>
              <a:t>intArray</a:t>
            </a:r>
            <a:r>
              <a:rPr lang="en-US" dirty="0" smtClean="0"/>
              <a:t>;</a:t>
            </a:r>
            <a:endParaRPr lang="en-US" dirty="0"/>
          </a:p>
          <a:p>
            <a:pPr lvl="1"/>
            <a:r>
              <a:rPr lang="en-US" dirty="0" err="1"/>
              <a:t>i</a:t>
            </a:r>
            <a:r>
              <a:rPr lang="en-US" dirty="0" err="1" smtClean="0">
                <a:effectLst/>
              </a:rPr>
              <a:t>nt</a:t>
            </a:r>
            <a:r>
              <a:rPr lang="en-US" dirty="0" smtClean="0">
                <a:effectLst/>
              </a:rPr>
              <a:t> </a:t>
            </a:r>
            <a:r>
              <a:rPr lang="en-US" dirty="0" err="1" smtClean="0">
                <a:effectLst/>
              </a:rPr>
              <a:t>intArray</a:t>
            </a:r>
            <a:r>
              <a:rPr lang="en-US" dirty="0" smtClean="0"/>
              <a:t>[];</a:t>
            </a:r>
            <a:endParaRPr lang="en-US" dirty="0" smtClean="0">
              <a:effectLst/>
            </a:endParaRPr>
          </a:p>
          <a:p>
            <a:endParaRPr lang="en-US" dirty="0" smtClean="0">
              <a:effectLst/>
            </a:endParaRPr>
          </a:p>
        </p:txBody>
      </p:sp>
    </p:spTree>
    <p:extLst>
      <p:ext uri="{BB962C8B-B14F-4D97-AF65-F5344CB8AC3E}">
        <p14:creationId xmlns:p14="http://schemas.microsoft.com/office/powerpoint/2010/main" val="13964143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Instantiating an Array</a:t>
            </a:r>
            <a:endParaRPr lang="en-US" dirty="0"/>
          </a:p>
        </p:txBody>
      </p:sp>
      <p:sp>
        <p:nvSpPr>
          <p:cNvPr id="7" name="Content Placeholder 6"/>
          <p:cNvSpPr>
            <a:spLocks noGrp="1"/>
          </p:cNvSpPr>
          <p:nvPr>
            <p:ph idx="1"/>
          </p:nvPr>
        </p:nvSpPr>
        <p:spPr/>
        <p:txBody>
          <a:bodyPr/>
          <a:lstStyle/>
          <a:p>
            <a:r>
              <a:rPr lang="en-US" dirty="0" err="1" smtClean="0">
                <a:effectLst/>
              </a:rPr>
              <a:t>int</a:t>
            </a:r>
            <a:r>
              <a:rPr lang="en-US" dirty="0" smtClean="0">
                <a:effectLst/>
              </a:rPr>
              <a:t>[] </a:t>
            </a:r>
            <a:r>
              <a:rPr lang="en-US" dirty="0" err="1" smtClean="0">
                <a:effectLst/>
              </a:rPr>
              <a:t>intArray</a:t>
            </a:r>
            <a:r>
              <a:rPr lang="en-US" dirty="0"/>
              <a:t> </a:t>
            </a:r>
            <a:r>
              <a:rPr lang="en-US" dirty="0" smtClean="0"/>
              <a:t>= new </a:t>
            </a:r>
            <a:r>
              <a:rPr lang="en-US" dirty="0" err="1" smtClean="0"/>
              <a:t>int</a:t>
            </a:r>
            <a:r>
              <a:rPr lang="en-US" dirty="0" smtClean="0"/>
              <a:t>[10];</a:t>
            </a:r>
          </a:p>
          <a:p>
            <a:r>
              <a:rPr lang="en-US" dirty="0" smtClean="0"/>
              <a:t>String[] </a:t>
            </a:r>
            <a:r>
              <a:rPr lang="en-US" dirty="0" err="1" smtClean="0"/>
              <a:t>stringArray</a:t>
            </a:r>
            <a:r>
              <a:rPr lang="en-US" dirty="0" smtClean="0"/>
              <a:t>;</a:t>
            </a:r>
          </a:p>
          <a:p>
            <a:pPr marL="457200" lvl="1" indent="0">
              <a:buNone/>
            </a:pPr>
            <a:r>
              <a:rPr lang="en-US" dirty="0" err="1" smtClean="0"/>
              <a:t>stringArray</a:t>
            </a:r>
            <a:r>
              <a:rPr lang="en-US" dirty="0" smtClean="0"/>
              <a:t> = new String[10];</a:t>
            </a:r>
          </a:p>
          <a:p>
            <a:r>
              <a:rPr lang="en-US" dirty="0" err="1" smtClean="0">
                <a:effectLst/>
              </a:rPr>
              <a:t>int</a:t>
            </a:r>
            <a:r>
              <a:rPr lang="en-US" dirty="0" smtClean="0">
                <a:effectLst/>
              </a:rPr>
              <a:t>[] ints2 = new </a:t>
            </a:r>
            <a:r>
              <a:rPr lang="en-US" dirty="0" err="1" smtClean="0">
                <a:effectLst/>
              </a:rPr>
              <a:t>int</a:t>
            </a:r>
            <a:r>
              <a:rPr lang="en-US" dirty="0" smtClean="0">
                <a:effectLst/>
              </a:rPr>
              <a:t>[]{ 1,2,3,4,5,6,7,8,9,10 };</a:t>
            </a:r>
          </a:p>
          <a:p>
            <a:r>
              <a:rPr lang="en-US" dirty="0" smtClean="0">
                <a:effectLst/>
              </a:rPr>
              <a:t>String[] strings = {"one", "two", "three"};</a:t>
            </a:r>
            <a:endParaRPr lang="en-US" dirty="0" smtClean="0"/>
          </a:p>
          <a:p>
            <a:r>
              <a:rPr lang="en-US" dirty="0" smtClean="0">
                <a:effectLst/>
              </a:rPr>
              <a:t>The length after instantiated can't be changed.</a:t>
            </a:r>
          </a:p>
          <a:p>
            <a:endParaRPr lang="en-US" dirty="0" smtClean="0">
              <a:effectLst/>
            </a:endParaRPr>
          </a:p>
        </p:txBody>
      </p:sp>
    </p:spTree>
    <p:extLst>
      <p:ext uri="{BB962C8B-B14F-4D97-AF65-F5344CB8AC3E}">
        <p14:creationId xmlns:p14="http://schemas.microsoft.com/office/powerpoint/2010/main" val="13205018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Accessing Array</a:t>
            </a:r>
            <a:endParaRPr lang="en-US" dirty="0"/>
          </a:p>
        </p:txBody>
      </p:sp>
      <p:sp>
        <p:nvSpPr>
          <p:cNvPr id="7" name="Content Placeholder 6"/>
          <p:cNvSpPr>
            <a:spLocks noGrp="1"/>
          </p:cNvSpPr>
          <p:nvPr>
            <p:ph idx="1"/>
          </p:nvPr>
        </p:nvSpPr>
        <p:spPr/>
        <p:txBody>
          <a:bodyPr>
            <a:normAutofit lnSpcReduction="10000"/>
          </a:bodyPr>
          <a:lstStyle/>
          <a:p>
            <a:r>
              <a:rPr lang="en-US" sz="2800" dirty="0" smtClean="0"/>
              <a:t>Index of first element = 0</a:t>
            </a:r>
          </a:p>
          <a:p>
            <a:r>
              <a:rPr lang="en-US" sz="2800" dirty="0" smtClean="0"/>
              <a:t>Index of last element = size of array - 1</a:t>
            </a:r>
            <a:endParaRPr lang="en-US" sz="2800" dirty="0" smtClean="0">
              <a:effectLst/>
            </a:endParaRPr>
          </a:p>
          <a:p>
            <a:r>
              <a:rPr lang="en-US" sz="2800" dirty="0" err="1" smtClean="0">
                <a:effectLst/>
              </a:rPr>
              <a:t>int</a:t>
            </a:r>
            <a:r>
              <a:rPr lang="en-US" sz="2800" dirty="0" smtClean="0">
                <a:effectLst/>
              </a:rPr>
              <a:t>[] </a:t>
            </a:r>
            <a:r>
              <a:rPr lang="en-US" sz="2800" dirty="0" err="1" smtClean="0">
                <a:effectLst/>
              </a:rPr>
              <a:t>ints</a:t>
            </a:r>
            <a:r>
              <a:rPr lang="en-US" sz="2800" dirty="0" smtClean="0">
                <a:effectLst/>
              </a:rPr>
              <a:t> = new </a:t>
            </a:r>
            <a:r>
              <a:rPr lang="en-US" sz="2800" dirty="0" err="1" smtClean="0">
                <a:effectLst/>
              </a:rPr>
              <a:t>int</a:t>
            </a:r>
            <a:r>
              <a:rPr lang="en-US" sz="2800" dirty="0" smtClean="0">
                <a:effectLst/>
              </a:rPr>
              <a:t>[]{ 1,2,3,4,5,6,7,8,9,10 };</a:t>
            </a:r>
          </a:p>
          <a:p>
            <a:pPr lvl="1"/>
            <a:r>
              <a:rPr lang="en-US" dirty="0" err="1"/>
              <a:t>i</a:t>
            </a:r>
            <a:r>
              <a:rPr lang="en-US" dirty="0" err="1" smtClean="0"/>
              <a:t>nts</a:t>
            </a:r>
            <a:r>
              <a:rPr lang="en-US" dirty="0" smtClean="0"/>
              <a:t>[0] = 1</a:t>
            </a:r>
          </a:p>
          <a:p>
            <a:pPr lvl="1"/>
            <a:r>
              <a:rPr lang="en-US" dirty="0" err="1" smtClean="0"/>
              <a:t>Ints</a:t>
            </a:r>
            <a:r>
              <a:rPr lang="en-US" dirty="0" smtClean="0"/>
              <a:t>[9] = ?</a:t>
            </a:r>
            <a:endParaRPr lang="en-US" dirty="0" smtClean="0">
              <a:effectLst/>
            </a:endParaRPr>
          </a:p>
          <a:p>
            <a:r>
              <a:rPr lang="en-US" sz="2800" dirty="0" smtClean="0">
                <a:effectLst/>
              </a:rPr>
              <a:t>String[] strings = {"one", "two", "three"};</a:t>
            </a:r>
          </a:p>
          <a:p>
            <a:pPr lvl="1"/>
            <a:r>
              <a:rPr lang="en-US" dirty="0" smtClean="0"/>
              <a:t>strings[0] = "one";</a:t>
            </a:r>
          </a:p>
          <a:p>
            <a:pPr lvl="1"/>
            <a:r>
              <a:rPr lang="en-US" dirty="0" smtClean="0"/>
              <a:t>strings[2] = ?</a:t>
            </a:r>
          </a:p>
          <a:p>
            <a:r>
              <a:rPr lang="en-US" dirty="0" err="1" smtClean="0"/>
              <a:t>ints</a:t>
            </a:r>
            <a:r>
              <a:rPr lang="en-US" b="1" i="1" u="sng" dirty="0" err="1" smtClean="0"/>
              <a:t>.length</a:t>
            </a:r>
            <a:r>
              <a:rPr lang="en-US" dirty="0" smtClean="0"/>
              <a:t> </a:t>
            </a:r>
            <a:r>
              <a:rPr lang="en-US" dirty="0" smtClean="0">
                <a:sym typeface="Wingdings" panose="05000000000000000000" pitchFamily="2" charset="2"/>
              </a:rPr>
              <a:t> return the length of the array</a:t>
            </a:r>
            <a:endParaRPr lang="en-US" dirty="0" smtClean="0"/>
          </a:p>
          <a:p>
            <a:endParaRPr lang="en-US" sz="2800" dirty="0" smtClean="0">
              <a:effectLst/>
            </a:endParaRPr>
          </a:p>
        </p:txBody>
      </p:sp>
    </p:spTree>
    <p:extLst>
      <p:ext uri="{BB962C8B-B14F-4D97-AF65-F5344CB8AC3E}">
        <p14:creationId xmlns:p14="http://schemas.microsoft.com/office/powerpoint/2010/main" val="35154850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Iterating Array</a:t>
            </a:r>
            <a:endParaRPr lang="en-US" dirty="0"/>
          </a:p>
        </p:txBody>
      </p:sp>
      <p:sp>
        <p:nvSpPr>
          <p:cNvPr id="7" name="Content Placeholder 6"/>
          <p:cNvSpPr>
            <a:spLocks noGrp="1"/>
          </p:cNvSpPr>
          <p:nvPr>
            <p:ph idx="1"/>
          </p:nvPr>
        </p:nvSpPr>
        <p:spPr/>
        <p:txBody>
          <a:bodyPr>
            <a:normAutofit/>
          </a:bodyPr>
          <a:lstStyle/>
          <a:p>
            <a:r>
              <a:rPr lang="en-US" sz="2800" dirty="0" err="1" smtClean="0">
                <a:effectLst/>
              </a:rPr>
              <a:t>int</a:t>
            </a:r>
            <a:r>
              <a:rPr lang="en-US" sz="2800" dirty="0" smtClean="0">
                <a:effectLst/>
              </a:rPr>
              <a:t>[] </a:t>
            </a:r>
            <a:r>
              <a:rPr lang="en-US" sz="2800" dirty="0" err="1" smtClean="0">
                <a:effectLst/>
              </a:rPr>
              <a:t>ints</a:t>
            </a:r>
            <a:r>
              <a:rPr lang="en-US" sz="2800" dirty="0" smtClean="0">
                <a:effectLst/>
              </a:rPr>
              <a:t> = new </a:t>
            </a:r>
            <a:r>
              <a:rPr lang="en-US" sz="2800" dirty="0" err="1" smtClean="0">
                <a:effectLst/>
              </a:rPr>
              <a:t>int</a:t>
            </a:r>
            <a:r>
              <a:rPr lang="en-US" sz="2800" dirty="0" smtClean="0">
                <a:effectLst/>
              </a:rPr>
              <a:t>[]{ 1,2,3,4,5,6,7,8,9,10 };</a:t>
            </a:r>
          </a:p>
          <a:p>
            <a:r>
              <a:rPr lang="en-US" sz="2800" dirty="0" smtClean="0"/>
              <a:t>Using for loop</a:t>
            </a:r>
            <a:endParaRPr lang="en-US" sz="2800" dirty="0" smtClean="0">
              <a:effectLst/>
            </a:endParaRPr>
          </a:p>
          <a:p>
            <a:pPr marL="457200" lvl="1" indent="0">
              <a:buNone/>
            </a:pPr>
            <a:r>
              <a:rPr lang="en-US" sz="2500" dirty="0" smtClean="0"/>
              <a:t>for </a:t>
            </a:r>
            <a:r>
              <a:rPr lang="en-US" sz="2500" dirty="0"/>
              <a:t>(</a:t>
            </a:r>
            <a:r>
              <a:rPr lang="en-US" sz="2500" dirty="0" err="1"/>
              <a:t>int</a:t>
            </a:r>
            <a:r>
              <a:rPr lang="en-US" sz="2500" dirty="0"/>
              <a:t> </a:t>
            </a:r>
            <a:r>
              <a:rPr lang="en-US" sz="2500" dirty="0" err="1"/>
              <a:t>i</a:t>
            </a:r>
            <a:r>
              <a:rPr lang="en-US" sz="2500" dirty="0"/>
              <a:t>=0;i&lt;</a:t>
            </a:r>
            <a:r>
              <a:rPr lang="en-US" sz="2500" dirty="0" err="1"/>
              <a:t>ints.length;i</a:t>
            </a:r>
            <a:r>
              <a:rPr lang="en-US" sz="2500" dirty="0"/>
              <a:t>++) </a:t>
            </a:r>
            <a:r>
              <a:rPr lang="en-US" sz="2500" dirty="0" smtClean="0"/>
              <a:t>{</a:t>
            </a:r>
          </a:p>
          <a:p>
            <a:pPr marL="857250" lvl="2" indent="0">
              <a:buNone/>
            </a:pPr>
            <a:r>
              <a:rPr lang="en-US" sz="2500" dirty="0" err="1" smtClean="0"/>
              <a:t>System.out.println</a:t>
            </a:r>
            <a:r>
              <a:rPr lang="en-US" sz="2500" dirty="0" smtClean="0"/>
              <a:t>("Element at " + </a:t>
            </a:r>
            <a:r>
              <a:rPr lang="en-US" sz="2500" dirty="0" err="1" smtClean="0"/>
              <a:t>i</a:t>
            </a:r>
            <a:r>
              <a:rPr lang="en-US" sz="2500" dirty="0" smtClean="0"/>
              <a:t> + " is: " + </a:t>
            </a:r>
            <a:r>
              <a:rPr lang="en-US" sz="2500" dirty="0" err="1" smtClean="0"/>
              <a:t>ints</a:t>
            </a:r>
            <a:r>
              <a:rPr lang="en-US" sz="2500" dirty="0" smtClean="0"/>
              <a:t>[</a:t>
            </a:r>
            <a:r>
              <a:rPr lang="en-US" sz="2500" dirty="0" err="1" smtClean="0"/>
              <a:t>i</a:t>
            </a:r>
            <a:r>
              <a:rPr lang="en-US" sz="2500" dirty="0" smtClean="0"/>
              <a:t>]);</a:t>
            </a:r>
          </a:p>
          <a:p>
            <a:pPr marL="457200" lvl="1" indent="0">
              <a:buNone/>
            </a:pPr>
            <a:r>
              <a:rPr lang="en-US" sz="2500" dirty="0" smtClean="0"/>
              <a:t>}</a:t>
            </a:r>
          </a:p>
          <a:p>
            <a:r>
              <a:rPr lang="en-US" sz="2900" dirty="0" smtClean="0">
                <a:effectLst/>
              </a:rPr>
              <a:t>Using for each loop</a:t>
            </a:r>
          </a:p>
          <a:p>
            <a:pPr marL="457200" lvl="1" indent="0">
              <a:buNone/>
            </a:pPr>
            <a:r>
              <a:rPr lang="en-US" sz="2500" dirty="0" smtClean="0"/>
              <a:t>for (</a:t>
            </a:r>
            <a:r>
              <a:rPr lang="en-US" sz="2500" dirty="0" err="1" smtClean="0"/>
              <a:t>int</a:t>
            </a:r>
            <a:r>
              <a:rPr lang="en-US" sz="2500" dirty="0" smtClean="0"/>
              <a:t> </a:t>
            </a:r>
            <a:r>
              <a:rPr lang="en-US" sz="2500" dirty="0" err="1" smtClean="0"/>
              <a:t>i</a:t>
            </a:r>
            <a:r>
              <a:rPr lang="en-US" sz="2500" dirty="0" smtClean="0"/>
              <a:t> : </a:t>
            </a:r>
            <a:r>
              <a:rPr lang="en-US" sz="2500" dirty="0" err="1" smtClean="0"/>
              <a:t>ints</a:t>
            </a:r>
            <a:r>
              <a:rPr lang="en-US" sz="2500" dirty="0" smtClean="0"/>
              <a:t>) {</a:t>
            </a:r>
          </a:p>
          <a:p>
            <a:pPr marL="857250" lvl="2" indent="0">
              <a:buNone/>
            </a:pPr>
            <a:r>
              <a:rPr lang="en-US" sz="2500" dirty="0" err="1" smtClean="0"/>
              <a:t>System.out.println</a:t>
            </a:r>
            <a:r>
              <a:rPr lang="en-US" sz="2500" dirty="0" smtClean="0"/>
              <a:t>(</a:t>
            </a:r>
            <a:r>
              <a:rPr lang="en-US" sz="2500" dirty="0" err="1" smtClean="0"/>
              <a:t>i</a:t>
            </a:r>
            <a:r>
              <a:rPr lang="en-US" sz="2500" dirty="0" smtClean="0"/>
              <a:t>);</a:t>
            </a:r>
          </a:p>
          <a:p>
            <a:pPr marL="457200" lvl="1" indent="0">
              <a:buNone/>
            </a:pPr>
            <a:r>
              <a:rPr lang="en-US" sz="2500" dirty="0" smtClean="0"/>
              <a:t>}</a:t>
            </a:r>
            <a:endParaRPr lang="en-US" sz="2900" dirty="0" smtClean="0">
              <a:effectLst/>
            </a:endParaRPr>
          </a:p>
        </p:txBody>
      </p:sp>
    </p:spTree>
    <p:extLst>
      <p:ext uri="{BB962C8B-B14F-4D97-AF65-F5344CB8AC3E}">
        <p14:creationId xmlns:p14="http://schemas.microsoft.com/office/powerpoint/2010/main" val="15638513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smtClean="0">
              <a:effectLst/>
            </a:endParaRPr>
          </a:p>
        </p:txBody>
      </p:sp>
      <p:sp>
        <p:nvSpPr>
          <p:cNvPr id="9" name="Content Placeholder 8"/>
          <p:cNvSpPr>
            <a:spLocks noGrp="1"/>
          </p:cNvSpPr>
          <p:nvPr>
            <p:ph idx="1"/>
          </p:nvPr>
        </p:nvSpPr>
        <p:spPr>
          <a:xfrm>
            <a:off x="533400" y="1600200"/>
            <a:ext cx="8001000" cy="4525963"/>
          </a:xfrm>
        </p:spPr>
        <p:txBody>
          <a:bodyPr>
            <a:noAutofit/>
          </a:bodyPr>
          <a:lstStyle/>
          <a:p>
            <a:r>
              <a:rPr lang="en-US" sz="3000" dirty="0" smtClean="0">
                <a:effectLst/>
              </a:rPr>
              <a:t>Write a java program to </a:t>
            </a:r>
          </a:p>
          <a:p>
            <a:pPr lvl="1"/>
            <a:r>
              <a:rPr lang="en-US" sz="3000" dirty="0" smtClean="0"/>
              <a:t>Declare an array</a:t>
            </a:r>
          </a:p>
          <a:p>
            <a:pPr lvl="1"/>
            <a:r>
              <a:rPr lang="en-US" sz="3000" dirty="0" smtClean="0">
                <a:effectLst/>
              </a:rPr>
              <a:t>Instantiate the array </a:t>
            </a:r>
          </a:p>
          <a:p>
            <a:pPr lvl="1"/>
            <a:r>
              <a:rPr lang="en-US" sz="3000" dirty="0" smtClean="0"/>
              <a:t>Iterate the array</a:t>
            </a:r>
          </a:p>
          <a:p>
            <a:pPr lvl="1"/>
            <a:r>
              <a:rPr lang="en-US" sz="3000" dirty="0" smtClean="0">
                <a:effectLst/>
              </a:rPr>
              <a:t>Print the content in the array</a:t>
            </a:r>
          </a:p>
          <a:p>
            <a:pPr lvl="1"/>
            <a:r>
              <a:rPr lang="en-US" sz="3000" dirty="0" smtClean="0"/>
              <a:t>Calculate the average of the array</a:t>
            </a:r>
          </a:p>
          <a:p>
            <a:pPr lvl="1"/>
            <a:r>
              <a:rPr lang="en-US" sz="3200" dirty="0" smtClean="0"/>
              <a:t>Print out the smallest and highest </a:t>
            </a:r>
            <a:r>
              <a:rPr lang="en-US" sz="3200" dirty="0"/>
              <a:t>number in the array</a:t>
            </a:r>
            <a:r>
              <a:rPr lang="en-US" sz="3200" dirty="0" smtClean="0"/>
              <a:t>.</a:t>
            </a:r>
            <a:endParaRPr lang="en-US" sz="3000" dirty="0">
              <a:effectLst/>
            </a:endParaRPr>
          </a:p>
        </p:txBody>
      </p:sp>
    </p:spTree>
    <p:extLst>
      <p:ext uri="{BB962C8B-B14F-4D97-AF65-F5344CB8AC3E}">
        <p14:creationId xmlns:p14="http://schemas.microsoft.com/office/powerpoint/2010/main" val="2488310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First Java program</a:t>
            </a:r>
            <a:endParaRPr lang="en-US" dirty="0"/>
          </a:p>
        </p:txBody>
      </p:sp>
      <p:sp>
        <p:nvSpPr>
          <p:cNvPr id="7" name="Content Placeholder 6"/>
          <p:cNvSpPr>
            <a:spLocks noGrp="1"/>
          </p:cNvSpPr>
          <p:nvPr>
            <p:ph idx="1"/>
          </p:nvPr>
        </p:nvSpPr>
        <p:spPr>
          <a:xfrm>
            <a:off x="304800" y="1600200"/>
            <a:ext cx="8610600" cy="4525963"/>
          </a:xfrm>
        </p:spPr>
        <p:txBody>
          <a:bodyPr>
            <a:noAutofit/>
          </a:bodyPr>
          <a:lstStyle/>
          <a:p>
            <a:pPr marL="0" indent="0">
              <a:buNone/>
            </a:pPr>
            <a:r>
              <a:rPr lang="en-US" sz="2800" dirty="0" smtClean="0"/>
              <a:t>package com;</a:t>
            </a:r>
          </a:p>
          <a:p>
            <a:pPr marL="0" indent="0">
              <a:buNone/>
            </a:pPr>
            <a:r>
              <a:rPr lang="en-US" sz="2800" dirty="0" smtClean="0"/>
              <a:t>import </a:t>
            </a:r>
            <a:r>
              <a:rPr lang="en-US" sz="2800" dirty="0" err="1" smtClean="0"/>
              <a:t>java.util.Scanner</a:t>
            </a:r>
            <a:r>
              <a:rPr lang="en-US" sz="2800" dirty="0" smtClean="0"/>
              <a:t>;</a:t>
            </a:r>
          </a:p>
          <a:p>
            <a:pPr marL="0" indent="0">
              <a:buNone/>
            </a:pPr>
            <a:r>
              <a:rPr lang="en-US" sz="2800" dirty="0" smtClean="0"/>
              <a:t>public class </a:t>
            </a:r>
            <a:r>
              <a:rPr lang="en-US" sz="2800" dirty="0" err="1" smtClean="0"/>
              <a:t>FirstProgram</a:t>
            </a:r>
            <a:r>
              <a:rPr lang="en-US" sz="2800" dirty="0" smtClean="0"/>
              <a:t> {</a:t>
            </a:r>
          </a:p>
          <a:p>
            <a:pPr marL="0" indent="0">
              <a:buNone/>
            </a:pPr>
            <a:r>
              <a:rPr lang="en-US" sz="2800" dirty="0" smtClean="0"/>
              <a:t>	public static void main(String[] </a:t>
            </a:r>
            <a:r>
              <a:rPr lang="en-US" sz="2800" dirty="0" err="1" smtClean="0"/>
              <a:t>args</a:t>
            </a:r>
            <a:r>
              <a:rPr lang="en-US" sz="2800" dirty="0" smtClean="0"/>
              <a:t>) {</a:t>
            </a:r>
          </a:p>
          <a:p>
            <a:pPr marL="0" indent="0">
              <a:buNone/>
            </a:pPr>
            <a:r>
              <a:rPr lang="en-US" sz="2800" dirty="0" smtClean="0"/>
              <a:t>		Scanner </a:t>
            </a:r>
            <a:r>
              <a:rPr lang="en-US" sz="2800" dirty="0" err="1" smtClean="0"/>
              <a:t>sc</a:t>
            </a:r>
            <a:r>
              <a:rPr lang="en-US" sz="2800" dirty="0" smtClean="0"/>
              <a:t> = new Scanner(System.in);</a:t>
            </a:r>
          </a:p>
          <a:p>
            <a:pPr marL="0" indent="0">
              <a:buNone/>
            </a:pPr>
            <a:r>
              <a:rPr lang="en-US" sz="2800" dirty="0" smtClean="0"/>
              <a:t>        		</a:t>
            </a:r>
            <a:r>
              <a:rPr lang="en-US" sz="2800" dirty="0" err="1" smtClean="0"/>
              <a:t>System.out.println</a:t>
            </a:r>
            <a:r>
              <a:rPr lang="en-US" sz="2800" dirty="0" smtClean="0"/>
              <a:t>("Enter your name: ");        </a:t>
            </a:r>
          </a:p>
          <a:p>
            <a:pPr marL="0" indent="0">
              <a:buNone/>
            </a:pPr>
            <a:r>
              <a:rPr lang="en-US" sz="2800" dirty="0" smtClean="0"/>
              <a:t>		</a:t>
            </a:r>
            <a:r>
              <a:rPr lang="en-US" sz="2800" dirty="0" err="1" smtClean="0"/>
              <a:t>System.out.println</a:t>
            </a:r>
            <a:r>
              <a:rPr lang="en-US" sz="2800" dirty="0" smtClean="0"/>
              <a:t>("Welcome " + </a:t>
            </a:r>
            <a:r>
              <a:rPr lang="en-US" sz="2800" dirty="0" err="1" smtClean="0"/>
              <a:t>sc.nextLine</a:t>
            </a:r>
            <a:r>
              <a:rPr lang="en-US" sz="2800" dirty="0" smtClean="0"/>
              <a:t>() + "!");</a:t>
            </a:r>
          </a:p>
          <a:p>
            <a:pPr marL="0" indent="0">
              <a:buNone/>
            </a:pPr>
            <a:r>
              <a:rPr lang="en-US" sz="2800" dirty="0" smtClean="0"/>
              <a:t>	}</a:t>
            </a:r>
          </a:p>
          <a:p>
            <a:pPr marL="0" indent="0">
              <a:buNone/>
            </a:pPr>
            <a:r>
              <a:rPr lang="en-US" sz="2800" dirty="0" smtClean="0"/>
              <a:t>}</a:t>
            </a:r>
          </a:p>
        </p:txBody>
      </p:sp>
    </p:spTree>
    <p:extLst>
      <p:ext uri="{BB962C8B-B14F-4D97-AF65-F5344CB8AC3E}">
        <p14:creationId xmlns:p14="http://schemas.microsoft.com/office/powerpoint/2010/main" val="9112665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Multi-Dimensional Arrays</a:t>
            </a:r>
            <a:endParaRPr lang="en-US" dirty="0"/>
          </a:p>
        </p:txBody>
      </p:sp>
      <p:sp>
        <p:nvSpPr>
          <p:cNvPr id="7" name="Content Placeholder 6"/>
          <p:cNvSpPr>
            <a:spLocks noGrp="1"/>
          </p:cNvSpPr>
          <p:nvPr>
            <p:ph idx="1"/>
          </p:nvPr>
        </p:nvSpPr>
        <p:spPr/>
        <p:txBody>
          <a:bodyPr>
            <a:normAutofit lnSpcReduction="10000"/>
          </a:bodyPr>
          <a:lstStyle/>
          <a:p>
            <a:r>
              <a:rPr lang="en-US" sz="2800" dirty="0" err="1" smtClean="0"/>
              <a:t>int</a:t>
            </a:r>
            <a:r>
              <a:rPr lang="en-US" sz="2800" dirty="0" smtClean="0"/>
              <a:t>[ ][ ] </a:t>
            </a:r>
            <a:r>
              <a:rPr lang="en-US" sz="2800" dirty="0" err="1" smtClean="0"/>
              <a:t>aryNumbers</a:t>
            </a:r>
            <a:r>
              <a:rPr lang="en-US" sz="2800" dirty="0" smtClean="0"/>
              <a:t> = new </a:t>
            </a:r>
            <a:r>
              <a:rPr lang="en-US" sz="2800" dirty="0" err="1" smtClean="0"/>
              <a:t>int</a:t>
            </a:r>
            <a:r>
              <a:rPr lang="en-US" sz="2800" dirty="0" smtClean="0"/>
              <a:t>[rows][columns];</a:t>
            </a:r>
          </a:p>
          <a:p>
            <a:r>
              <a:rPr lang="en-US" sz="2800" dirty="0" err="1" smtClean="0"/>
              <a:t>int</a:t>
            </a:r>
            <a:r>
              <a:rPr lang="en-US" sz="2800" dirty="0" smtClean="0"/>
              <a:t>[ ][ ] </a:t>
            </a:r>
            <a:r>
              <a:rPr lang="en-US" sz="2800" dirty="0" err="1" smtClean="0"/>
              <a:t>aryNumbers</a:t>
            </a:r>
            <a:r>
              <a:rPr lang="en-US" sz="2800" dirty="0" smtClean="0"/>
              <a:t> = new </a:t>
            </a:r>
            <a:r>
              <a:rPr lang="en-US" sz="2800" dirty="0" err="1" smtClean="0"/>
              <a:t>int</a:t>
            </a:r>
            <a:r>
              <a:rPr lang="en-US" sz="2800" dirty="0" smtClean="0"/>
              <a:t>[6][5];</a:t>
            </a:r>
          </a:p>
          <a:p>
            <a:endParaRPr lang="en-US" sz="2800" dirty="0">
              <a:effectLst/>
            </a:endParaRPr>
          </a:p>
          <a:p>
            <a:endParaRPr lang="en-US" sz="2800" dirty="0" smtClean="0"/>
          </a:p>
          <a:p>
            <a:endParaRPr lang="en-US" sz="2800" dirty="0">
              <a:effectLst/>
            </a:endParaRPr>
          </a:p>
          <a:p>
            <a:endParaRPr lang="en-US" sz="2800" dirty="0" smtClean="0"/>
          </a:p>
          <a:p>
            <a:endParaRPr lang="en-US" sz="2800" dirty="0">
              <a:effectLst/>
            </a:endParaRPr>
          </a:p>
          <a:p>
            <a:r>
              <a:rPr lang="en-US" sz="2800" dirty="0" err="1" smtClean="0"/>
              <a:t>aryNumbers</a:t>
            </a:r>
            <a:r>
              <a:rPr lang="en-US" sz="2800" dirty="0" smtClean="0"/>
              <a:t>[0][1] = 12;</a:t>
            </a:r>
            <a:br>
              <a:rPr lang="en-US" sz="2800" dirty="0" smtClean="0"/>
            </a:br>
            <a:r>
              <a:rPr lang="en-US" sz="2800" dirty="0" err="1" smtClean="0"/>
              <a:t>aryNumbers</a:t>
            </a:r>
            <a:r>
              <a:rPr lang="en-US" sz="2800" dirty="0" smtClean="0"/>
              <a:t>[1][1] = 45;</a:t>
            </a:r>
            <a:endParaRPr lang="en-US" sz="2900" dirty="0" smtClean="0">
              <a:effectLst/>
            </a:endParaRPr>
          </a:p>
        </p:txBody>
      </p:sp>
      <p:pic>
        <p:nvPicPr>
          <p:cNvPr id="46082" name="Picture 2" descr="A representation of a 2-dimensional ar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819400"/>
            <a:ext cx="4796215" cy="1932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6311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smtClean="0">
              <a:effectLst/>
            </a:endParaRPr>
          </a:p>
        </p:txBody>
      </p:sp>
      <p:sp>
        <p:nvSpPr>
          <p:cNvPr id="9" name="Content Placeholder 8"/>
          <p:cNvSpPr>
            <a:spLocks noGrp="1"/>
          </p:cNvSpPr>
          <p:nvPr>
            <p:ph idx="1"/>
          </p:nvPr>
        </p:nvSpPr>
        <p:spPr>
          <a:xfrm>
            <a:off x="533400" y="1600200"/>
            <a:ext cx="8001000" cy="4525963"/>
          </a:xfrm>
        </p:spPr>
        <p:txBody>
          <a:bodyPr>
            <a:noAutofit/>
          </a:bodyPr>
          <a:lstStyle/>
          <a:p>
            <a:r>
              <a:rPr lang="en-US" sz="3000" dirty="0" smtClean="0"/>
              <a:t>Write a java program to display number table of 100</a:t>
            </a:r>
            <a:endParaRPr lang="en-US" sz="3000" dirty="0" smtClean="0">
              <a:effectLst/>
            </a:endParaRPr>
          </a:p>
          <a:p>
            <a:r>
              <a:rPr lang="en-US" sz="3000" dirty="0" smtClean="0"/>
              <a:t>Write a java program to reverse the content of array</a:t>
            </a:r>
          </a:p>
          <a:p>
            <a:pPr lvl="1"/>
            <a:r>
              <a:rPr lang="en-US" sz="2600" dirty="0" smtClean="0">
                <a:effectLst/>
              </a:rPr>
              <a:t>Original </a:t>
            </a:r>
            <a:r>
              <a:rPr lang="en-US" sz="2600" dirty="0" smtClean="0">
                <a:effectLst/>
                <a:sym typeface="Wingdings" panose="05000000000000000000" pitchFamily="2" charset="2"/>
              </a:rPr>
              <a:t> 1, 21, 39, 44, 57, 6</a:t>
            </a:r>
          </a:p>
          <a:p>
            <a:pPr lvl="1"/>
            <a:r>
              <a:rPr lang="en-US" sz="2600" dirty="0" smtClean="0">
                <a:sym typeface="Wingdings" panose="05000000000000000000" pitchFamily="2" charset="2"/>
              </a:rPr>
              <a:t>New array  6, 57, 44, 39, 21, 1</a:t>
            </a:r>
            <a:endParaRPr lang="en-US" sz="2600" dirty="0" smtClean="0">
              <a:effectLst/>
            </a:endParaRPr>
          </a:p>
          <a:p>
            <a:pPr lvl="1"/>
            <a:endParaRPr lang="en-US" sz="3000" dirty="0">
              <a:effectLst/>
            </a:endParaRPr>
          </a:p>
        </p:txBody>
      </p:sp>
    </p:spTree>
    <p:extLst>
      <p:ext uri="{BB962C8B-B14F-4D97-AF65-F5344CB8AC3E}">
        <p14:creationId xmlns:p14="http://schemas.microsoft.com/office/powerpoint/2010/main" val="41652400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Random class</a:t>
            </a:r>
            <a:endParaRPr lang="en-US" dirty="0"/>
          </a:p>
        </p:txBody>
      </p:sp>
      <p:sp>
        <p:nvSpPr>
          <p:cNvPr id="7" name="Content Placeholder 6"/>
          <p:cNvSpPr>
            <a:spLocks noGrp="1"/>
          </p:cNvSpPr>
          <p:nvPr>
            <p:ph idx="1"/>
          </p:nvPr>
        </p:nvSpPr>
        <p:spPr/>
        <p:txBody>
          <a:bodyPr/>
          <a:lstStyle/>
          <a:p>
            <a:r>
              <a:rPr lang="en-US" dirty="0" smtClean="0"/>
              <a:t>Random r = new Random();</a:t>
            </a:r>
            <a:endParaRPr lang="en-US" dirty="0"/>
          </a:p>
          <a:p>
            <a:pPr lvl="1"/>
            <a:r>
              <a:rPr lang="en-US" dirty="0" smtClean="0"/>
              <a:t>method </a:t>
            </a:r>
            <a:r>
              <a:rPr lang="en-US" dirty="0" smtClean="0">
                <a:sym typeface="Wingdings" panose="05000000000000000000" pitchFamily="2" charset="2"/>
              </a:rPr>
              <a:t> .next&lt;Type&gt;() , e.g. </a:t>
            </a:r>
            <a:r>
              <a:rPr lang="en-US" dirty="0" err="1" smtClean="0">
                <a:sym typeface="Wingdings" panose="05000000000000000000" pitchFamily="2" charset="2"/>
              </a:rPr>
              <a:t>nextInt</a:t>
            </a:r>
            <a:r>
              <a:rPr lang="en-US" dirty="0" smtClean="0">
                <a:sym typeface="Wingdings" panose="05000000000000000000" pitchFamily="2" charset="2"/>
              </a:rPr>
              <a:t>();</a:t>
            </a:r>
          </a:p>
          <a:p>
            <a:r>
              <a:rPr lang="en-US" dirty="0" smtClean="0"/>
              <a:t>* </a:t>
            </a:r>
            <a:r>
              <a:rPr lang="en-US" dirty="0" err="1" smtClean="0"/>
              <a:t>Math.</a:t>
            </a:r>
            <a:r>
              <a:rPr lang="en-US" i="1" dirty="0" err="1" smtClean="0"/>
              <a:t>ceil</a:t>
            </a:r>
            <a:r>
              <a:rPr lang="en-US" i="1" dirty="0" smtClean="0"/>
              <a:t>(</a:t>
            </a:r>
            <a:r>
              <a:rPr lang="en-US" i="1" dirty="0" err="1" smtClean="0"/>
              <a:t>Math.random</a:t>
            </a:r>
            <a:r>
              <a:rPr lang="en-US" i="1" dirty="0"/>
              <a:t>()*100</a:t>
            </a:r>
            <a:r>
              <a:rPr lang="en-US" i="1" dirty="0" smtClean="0"/>
              <a:t>)</a:t>
            </a:r>
          </a:p>
          <a:p>
            <a:endParaRPr lang="en-US" dirty="0">
              <a:sym typeface="Wingdings" panose="05000000000000000000" pitchFamily="2" charset="2"/>
            </a:endParaRPr>
          </a:p>
          <a:p>
            <a:r>
              <a:rPr lang="en-US" dirty="0" smtClean="0">
                <a:sym typeface="Wingdings" panose="05000000000000000000" pitchFamily="2" charset="2"/>
              </a:rPr>
              <a:t>Improve your guessing game using Random class</a:t>
            </a:r>
            <a:endParaRPr lang="en-US" dirty="0" smtClean="0"/>
          </a:p>
        </p:txBody>
      </p:sp>
    </p:spTree>
    <p:extLst>
      <p:ext uri="{BB962C8B-B14F-4D97-AF65-F5344CB8AC3E}">
        <p14:creationId xmlns:p14="http://schemas.microsoft.com/office/powerpoint/2010/main" val="39187926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smtClean="0">
              <a:effectLst/>
            </a:endParaRPr>
          </a:p>
        </p:txBody>
      </p:sp>
      <p:sp>
        <p:nvSpPr>
          <p:cNvPr id="9" name="Content Placeholder 8"/>
          <p:cNvSpPr>
            <a:spLocks noGrp="1"/>
          </p:cNvSpPr>
          <p:nvPr>
            <p:ph idx="1"/>
          </p:nvPr>
        </p:nvSpPr>
        <p:spPr>
          <a:xfrm>
            <a:off x="533400" y="1600200"/>
            <a:ext cx="8001000" cy="4525963"/>
          </a:xfrm>
        </p:spPr>
        <p:txBody>
          <a:bodyPr>
            <a:noAutofit/>
          </a:bodyPr>
          <a:lstStyle/>
          <a:p>
            <a:r>
              <a:rPr lang="en-US" sz="3000" dirty="0" smtClean="0"/>
              <a:t>Write a java program</a:t>
            </a:r>
          </a:p>
          <a:p>
            <a:pPr lvl="1"/>
            <a:r>
              <a:rPr lang="en-US" sz="2600" dirty="0" smtClean="0"/>
              <a:t>Set an 1D array with 10 elements</a:t>
            </a:r>
          </a:p>
          <a:p>
            <a:pPr lvl="1"/>
            <a:r>
              <a:rPr lang="en-US" sz="2600" dirty="0" smtClean="0">
                <a:effectLst/>
              </a:rPr>
              <a:t>Assign values by </a:t>
            </a:r>
            <a:r>
              <a:rPr lang="en-US" sz="2600" dirty="0" err="1" smtClean="0">
                <a:effectLst/>
              </a:rPr>
              <a:t>Math.random</a:t>
            </a:r>
            <a:endParaRPr lang="en-US" sz="2600" dirty="0" smtClean="0">
              <a:effectLst/>
            </a:endParaRPr>
          </a:p>
          <a:p>
            <a:pPr lvl="1"/>
            <a:r>
              <a:rPr lang="en-US" sz="2600" dirty="0" smtClean="0"/>
              <a:t>Sort the array in descending order</a:t>
            </a:r>
          </a:p>
          <a:p>
            <a:pPr lvl="1"/>
            <a:r>
              <a:rPr lang="en-US" sz="2600" dirty="0" smtClean="0">
                <a:effectLst/>
              </a:rPr>
              <a:t>Sort the array in ascending order</a:t>
            </a:r>
          </a:p>
          <a:p>
            <a:pPr lvl="1"/>
            <a:endParaRPr lang="en-US" sz="3000" dirty="0">
              <a:effectLst/>
            </a:endParaRPr>
          </a:p>
        </p:txBody>
      </p:sp>
    </p:spTree>
    <p:extLst>
      <p:ext uri="{BB962C8B-B14F-4D97-AF65-F5344CB8AC3E}">
        <p14:creationId xmlns:p14="http://schemas.microsoft.com/office/powerpoint/2010/main" val="39849567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8</a:t>
            </a:r>
            <a:r>
              <a:rPr lang="en-US" dirty="0" smtClean="0"/>
              <a:t>. </a:t>
            </a:r>
            <a:r>
              <a:rPr lang="en-US" dirty="0" smtClean="0"/>
              <a:t>Class &amp; Object</a:t>
            </a:r>
            <a:endParaRPr lang="en-US" dirty="0"/>
          </a:p>
        </p:txBody>
      </p:sp>
      <p:sp>
        <p:nvSpPr>
          <p:cNvPr id="7" name="Content Placeholder 6"/>
          <p:cNvSpPr>
            <a:spLocks noGrp="1"/>
          </p:cNvSpPr>
          <p:nvPr>
            <p:ph idx="1"/>
          </p:nvPr>
        </p:nvSpPr>
        <p:spPr/>
        <p:txBody>
          <a:bodyPr/>
          <a:lstStyle/>
          <a:p>
            <a:r>
              <a:rPr lang="en-US" dirty="0" smtClean="0"/>
              <a:t>Class introduction</a:t>
            </a:r>
          </a:p>
          <a:p>
            <a:r>
              <a:rPr lang="en-US" dirty="0" smtClean="0"/>
              <a:t>Object introduction</a:t>
            </a:r>
          </a:p>
          <a:p>
            <a:r>
              <a:rPr lang="en-US" dirty="0" smtClean="0"/>
              <a:t>Object creation</a:t>
            </a:r>
          </a:p>
          <a:p>
            <a:r>
              <a:rPr lang="en-US" dirty="0" smtClean="0"/>
              <a:t>How to access the member of a Class</a:t>
            </a:r>
          </a:p>
          <a:p>
            <a:r>
              <a:rPr lang="en-US" dirty="0" smtClean="0"/>
              <a:t>Example</a:t>
            </a:r>
          </a:p>
        </p:txBody>
      </p:sp>
    </p:spTree>
    <p:extLst>
      <p:ext uri="{BB962C8B-B14F-4D97-AF65-F5344CB8AC3E}">
        <p14:creationId xmlns:p14="http://schemas.microsoft.com/office/powerpoint/2010/main" val="24705839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Class</a:t>
            </a:r>
            <a:endParaRPr lang="en-US" dirty="0"/>
          </a:p>
        </p:txBody>
      </p:sp>
      <p:sp>
        <p:nvSpPr>
          <p:cNvPr id="7" name="Content Placeholder 6"/>
          <p:cNvSpPr>
            <a:spLocks noGrp="1"/>
          </p:cNvSpPr>
          <p:nvPr>
            <p:ph idx="1"/>
          </p:nvPr>
        </p:nvSpPr>
        <p:spPr/>
        <p:txBody>
          <a:bodyPr>
            <a:normAutofit fontScale="92500" lnSpcReduction="10000"/>
          </a:bodyPr>
          <a:lstStyle/>
          <a:p>
            <a:r>
              <a:rPr lang="en-US" dirty="0"/>
              <a:t>Class is a </a:t>
            </a:r>
            <a:r>
              <a:rPr lang="en-US" dirty="0" smtClean="0"/>
              <a:t>template/prototype </a:t>
            </a:r>
            <a:r>
              <a:rPr lang="en-US" dirty="0"/>
              <a:t>for creating objects which defines its </a:t>
            </a:r>
            <a:r>
              <a:rPr lang="en-US" b="1" dirty="0"/>
              <a:t>state</a:t>
            </a:r>
            <a:r>
              <a:rPr lang="en-US" dirty="0"/>
              <a:t> and </a:t>
            </a:r>
            <a:r>
              <a:rPr lang="en-US" b="1" dirty="0"/>
              <a:t>behavior</a:t>
            </a:r>
            <a:r>
              <a:rPr lang="en-US" dirty="0"/>
              <a:t>. </a:t>
            </a:r>
            <a:endParaRPr lang="en-US" dirty="0" smtClean="0"/>
          </a:p>
          <a:p>
            <a:r>
              <a:rPr lang="en-US" dirty="0" smtClean="0"/>
              <a:t>A </a:t>
            </a:r>
            <a:r>
              <a:rPr lang="en-US" dirty="0"/>
              <a:t>class contains </a:t>
            </a:r>
            <a:r>
              <a:rPr lang="en-US" i="1" u="sng" dirty="0"/>
              <a:t>field</a:t>
            </a:r>
            <a:r>
              <a:rPr lang="en-US" dirty="0"/>
              <a:t> and </a:t>
            </a:r>
            <a:r>
              <a:rPr lang="en-US" i="1" u="sng" dirty="0"/>
              <a:t>method</a:t>
            </a:r>
            <a:r>
              <a:rPr lang="en-US" dirty="0"/>
              <a:t> to define the </a:t>
            </a:r>
            <a:r>
              <a:rPr lang="en-US" i="1" u="sng" dirty="0"/>
              <a:t>state</a:t>
            </a:r>
            <a:r>
              <a:rPr lang="en-US" dirty="0"/>
              <a:t> and </a:t>
            </a:r>
            <a:r>
              <a:rPr lang="en-US" u="sng" dirty="0"/>
              <a:t>behavior</a:t>
            </a:r>
            <a:r>
              <a:rPr lang="en-US" dirty="0"/>
              <a:t> of its object</a:t>
            </a:r>
            <a:r>
              <a:rPr lang="en-US" dirty="0" smtClean="0"/>
              <a:t>.</a:t>
            </a:r>
          </a:p>
          <a:p>
            <a:r>
              <a:rPr lang="en-US" dirty="0" smtClean="0">
                <a:effectLst/>
              </a:rPr>
              <a:t>Class can have only </a:t>
            </a:r>
            <a:r>
              <a:rPr lang="en-US" i="1" dirty="0" smtClean="0">
                <a:effectLst/>
              </a:rPr>
              <a:t>public and default access</a:t>
            </a:r>
            <a:r>
              <a:rPr lang="en-US" dirty="0" smtClean="0">
                <a:effectLst/>
              </a:rPr>
              <a:t>.</a:t>
            </a:r>
          </a:p>
          <a:p>
            <a:r>
              <a:rPr lang="en-US" dirty="0" smtClean="0">
                <a:effectLst/>
              </a:rPr>
              <a:t>The public class needs to be in </a:t>
            </a:r>
            <a:r>
              <a:rPr lang="en-US" i="1" dirty="0" smtClean="0">
                <a:effectLst/>
              </a:rPr>
              <a:t>same name</a:t>
            </a:r>
            <a:r>
              <a:rPr lang="en-US" dirty="0" smtClean="0">
                <a:effectLst/>
              </a:rPr>
              <a:t> java file.</a:t>
            </a:r>
          </a:p>
          <a:p>
            <a:r>
              <a:rPr lang="en-US" dirty="0" smtClean="0">
                <a:effectLst/>
              </a:rPr>
              <a:t>A single java file can contain more then </a:t>
            </a:r>
            <a:r>
              <a:rPr lang="en-US" i="1" dirty="0" smtClean="0">
                <a:effectLst/>
              </a:rPr>
              <a:t>one non public class</a:t>
            </a:r>
            <a:r>
              <a:rPr lang="en-US" dirty="0" smtClean="0">
                <a:effectLst/>
              </a:rPr>
              <a:t> but can have </a:t>
            </a:r>
            <a:r>
              <a:rPr lang="en-US" i="1" dirty="0" smtClean="0">
                <a:effectLst/>
              </a:rPr>
              <a:t>only one public class</a:t>
            </a:r>
            <a:r>
              <a:rPr lang="en-US" dirty="0" smtClean="0">
                <a:effectLst/>
              </a:rPr>
              <a:t>.</a:t>
            </a:r>
          </a:p>
          <a:p>
            <a:endParaRPr lang="en-US" dirty="0"/>
          </a:p>
        </p:txBody>
      </p:sp>
    </p:spTree>
    <p:extLst>
      <p:ext uri="{BB962C8B-B14F-4D97-AF65-F5344CB8AC3E}">
        <p14:creationId xmlns:p14="http://schemas.microsoft.com/office/powerpoint/2010/main" val="288490747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Object</a:t>
            </a:r>
            <a:endParaRPr lang="en-US" dirty="0"/>
          </a:p>
        </p:txBody>
      </p:sp>
      <p:sp>
        <p:nvSpPr>
          <p:cNvPr id="7" name="Content Placeholder 6"/>
          <p:cNvSpPr>
            <a:spLocks noGrp="1"/>
          </p:cNvSpPr>
          <p:nvPr>
            <p:ph idx="1"/>
          </p:nvPr>
        </p:nvSpPr>
        <p:spPr/>
        <p:txBody>
          <a:bodyPr/>
          <a:lstStyle/>
          <a:p>
            <a:r>
              <a:rPr lang="en-US" dirty="0" smtClean="0"/>
              <a:t>Object is actual implementation of class. </a:t>
            </a:r>
          </a:p>
          <a:p>
            <a:r>
              <a:rPr lang="en-US" dirty="0" smtClean="0"/>
              <a:t>Object implements the state and behavior in the form of variables and methods and requires memory allocation</a:t>
            </a:r>
            <a:endParaRPr lang="en-US" dirty="0"/>
          </a:p>
        </p:txBody>
      </p:sp>
    </p:spTree>
    <p:extLst>
      <p:ext uri="{BB962C8B-B14F-4D97-AF65-F5344CB8AC3E}">
        <p14:creationId xmlns:p14="http://schemas.microsoft.com/office/powerpoint/2010/main" val="223452764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Basic object creation</a:t>
            </a:r>
            <a:endParaRPr lang="en-US" dirty="0"/>
          </a:p>
        </p:txBody>
      </p:sp>
      <p:sp>
        <p:nvSpPr>
          <p:cNvPr id="7" name="Content Placeholder 6"/>
          <p:cNvSpPr>
            <a:spLocks noGrp="1"/>
          </p:cNvSpPr>
          <p:nvPr>
            <p:ph idx="1"/>
          </p:nvPr>
        </p:nvSpPr>
        <p:spPr/>
        <p:txBody>
          <a:bodyPr/>
          <a:lstStyle/>
          <a:p>
            <a:r>
              <a:rPr lang="en-US" dirty="0" smtClean="0"/>
              <a:t>&lt;new&gt; keyword</a:t>
            </a:r>
          </a:p>
          <a:p>
            <a:r>
              <a:rPr lang="en-US" dirty="0" smtClean="0"/>
              <a:t>Syntax</a:t>
            </a:r>
          </a:p>
          <a:p>
            <a:r>
              <a:rPr lang="en-US" dirty="0" smtClean="0"/>
              <a:t>&lt;Class name&gt; </a:t>
            </a:r>
            <a:r>
              <a:rPr lang="en-US" dirty="0" err="1" smtClean="0"/>
              <a:t>classObjectReference</a:t>
            </a:r>
            <a:r>
              <a:rPr lang="en-US" dirty="0" smtClean="0"/>
              <a:t> = new &lt;Class name&gt;();</a:t>
            </a:r>
          </a:p>
          <a:p>
            <a:r>
              <a:rPr lang="en-US" dirty="0" smtClean="0"/>
              <a:t>Constructor</a:t>
            </a:r>
          </a:p>
          <a:p>
            <a:r>
              <a:rPr lang="en-US" dirty="0" err="1" smtClean="0"/>
              <a:t>classObjectReference</a:t>
            </a:r>
            <a:r>
              <a:rPr lang="en-US" dirty="0" smtClean="0"/>
              <a:t> will hold the reference of the created Object in memory</a:t>
            </a:r>
            <a:endParaRPr lang="en-US" dirty="0"/>
          </a:p>
        </p:txBody>
      </p:sp>
    </p:spTree>
    <p:extLst>
      <p:ext uri="{BB962C8B-B14F-4D97-AF65-F5344CB8AC3E}">
        <p14:creationId xmlns:p14="http://schemas.microsoft.com/office/powerpoint/2010/main" val="146446284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How to access the member of a Class</a:t>
            </a:r>
          </a:p>
        </p:txBody>
      </p:sp>
      <p:sp>
        <p:nvSpPr>
          <p:cNvPr id="7" name="Content Placeholder 6"/>
          <p:cNvSpPr>
            <a:spLocks noGrp="1"/>
          </p:cNvSpPr>
          <p:nvPr>
            <p:ph idx="1"/>
          </p:nvPr>
        </p:nvSpPr>
        <p:spPr/>
        <p:txBody>
          <a:bodyPr/>
          <a:lstStyle/>
          <a:p>
            <a:r>
              <a:rPr lang="en-US" dirty="0" smtClean="0">
                <a:effectLst/>
              </a:rPr>
              <a:t>(</a:t>
            </a:r>
            <a:r>
              <a:rPr lang="en-US" dirty="0" err="1" smtClean="0">
                <a:effectLst/>
              </a:rPr>
              <a:t>ClassObjectReference</a:t>
            </a:r>
            <a:r>
              <a:rPr lang="en-US" i="1" dirty="0" err="1" smtClean="0">
                <a:effectLst/>
              </a:rPr>
              <a:t>.member</a:t>
            </a:r>
            <a:r>
              <a:rPr lang="en-US" dirty="0" smtClean="0">
                <a:effectLst/>
              </a:rPr>
              <a:t> )</a:t>
            </a:r>
          </a:p>
          <a:p>
            <a:r>
              <a:rPr lang="en-US" dirty="0" smtClean="0"/>
              <a:t>E.g. </a:t>
            </a:r>
          </a:p>
          <a:p>
            <a:pPr lvl="1"/>
            <a:r>
              <a:rPr lang="en-US" dirty="0" err="1" smtClean="0">
                <a:effectLst/>
              </a:rPr>
              <a:t>objectName.methodName</a:t>
            </a:r>
            <a:r>
              <a:rPr lang="en-US" dirty="0" smtClean="0">
                <a:effectLst/>
              </a:rPr>
              <a:t>(arg1, arg2, arg3)</a:t>
            </a:r>
          </a:p>
          <a:p>
            <a:pPr lvl="1"/>
            <a:r>
              <a:rPr lang="en-US" dirty="0" err="1" smtClean="0"/>
              <a:t>objectName.variableName</a:t>
            </a:r>
            <a:endParaRPr lang="en-US" dirty="0" smtClean="0">
              <a:effectLst/>
            </a:endParaRPr>
          </a:p>
          <a:p>
            <a:endParaRPr lang="en-US" dirty="0"/>
          </a:p>
        </p:txBody>
      </p:sp>
    </p:spTree>
    <p:extLst>
      <p:ext uri="{BB962C8B-B14F-4D97-AF65-F5344CB8AC3E}">
        <p14:creationId xmlns:p14="http://schemas.microsoft.com/office/powerpoint/2010/main" val="30610881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a:t>
            </a:r>
          </a:p>
        </p:txBody>
      </p:sp>
      <p:sp>
        <p:nvSpPr>
          <p:cNvPr id="7" name="Content Placeholder 6"/>
          <p:cNvSpPr>
            <a:spLocks noGrp="1"/>
          </p:cNvSpPr>
          <p:nvPr>
            <p:ph idx="1"/>
          </p:nvPr>
        </p:nvSpPr>
        <p:spPr/>
        <p:txBody>
          <a:bodyPr>
            <a:noAutofit/>
          </a:bodyPr>
          <a:lstStyle/>
          <a:p>
            <a:pPr marL="0" indent="0">
              <a:buNone/>
            </a:pPr>
            <a:r>
              <a:rPr lang="en-US" sz="1700" b="1" dirty="0"/>
              <a:t>public class Person {</a:t>
            </a:r>
          </a:p>
          <a:p>
            <a:pPr marL="400050" lvl="1" indent="0">
              <a:buNone/>
            </a:pPr>
            <a:r>
              <a:rPr lang="en-US" sz="1700" b="1" dirty="0"/>
              <a:t>public String name = "ABC</a:t>
            </a:r>
            <a:r>
              <a:rPr lang="en-US" sz="1700" b="1" dirty="0" smtClean="0"/>
              <a:t>";    // instance variable</a:t>
            </a:r>
            <a:endParaRPr lang="en-US" sz="1700" b="1" dirty="0"/>
          </a:p>
          <a:p>
            <a:pPr marL="400050" lvl="1" indent="0">
              <a:buNone/>
            </a:pPr>
            <a:r>
              <a:rPr lang="en-US" sz="1700" b="1" dirty="0"/>
              <a:t>public </a:t>
            </a:r>
            <a:r>
              <a:rPr lang="en-US" sz="1700" b="1" dirty="0" err="1"/>
              <a:t>int</a:t>
            </a:r>
            <a:r>
              <a:rPr lang="en-US" sz="1700" b="1" dirty="0"/>
              <a:t> age = 20</a:t>
            </a:r>
            <a:r>
              <a:rPr lang="en-US" sz="1700" b="1" dirty="0" smtClean="0"/>
              <a:t>;                     // instance variable</a:t>
            </a:r>
            <a:endParaRPr lang="en-US" sz="1700" b="1" dirty="0"/>
          </a:p>
          <a:p>
            <a:pPr marL="400050" lvl="1" indent="0">
              <a:buNone/>
            </a:pPr>
            <a:r>
              <a:rPr lang="en-US" sz="1700" b="1" dirty="0"/>
              <a:t>public String </a:t>
            </a:r>
            <a:r>
              <a:rPr lang="en-US" sz="1700" b="1" dirty="0" err="1"/>
              <a:t>getName</a:t>
            </a:r>
            <a:r>
              <a:rPr lang="en-US" sz="1700" b="1" dirty="0"/>
              <a:t>() </a:t>
            </a:r>
            <a:r>
              <a:rPr lang="en-US" sz="1700" b="1" dirty="0" smtClean="0"/>
              <a:t>{         //instance method</a:t>
            </a:r>
            <a:endParaRPr lang="en-US" sz="1700" b="1" dirty="0"/>
          </a:p>
          <a:p>
            <a:pPr marL="400050" lvl="1" indent="0">
              <a:buNone/>
            </a:pPr>
            <a:r>
              <a:rPr lang="en-US" sz="1700" b="1" dirty="0" smtClean="0"/>
              <a:t>	return </a:t>
            </a:r>
            <a:r>
              <a:rPr lang="en-US" sz="1700" b="1" dirty="0"/>
              <a:t>name;</a:t>
            </a:r>
          </a:p>
          <a:p>
            <a:pPr marL="400050" lvl="1" indent="0">
              <a:buNone/>
            </a:pPr>
            <a:r>
              <a:rPr lang="en-US" sz="1700" b="1" dirty="0" smtClean="0"/>
              <a:t>}</a:t>
            </a:r>
            <a:endParaRPr lang="en-US" sz="1700" b="1" dirty="0"/>
          </a:p>
          <a:p>
            <a:pPr marL="400050" lvl="1" indent="0">
              <a:buNone/>
            </a:pPr>
            <a:r>
              <a:rPr lang="en-US" sz="1700" b="1" dirty="0"/>
              <a:t>public </a:t>
            </a:r>
            <a:r>
              <a:rPr lang="en-US" sz="1700" b="1" dirty="0" err="1"/>
              <a:t>int</a:t>
            </a:r>
            <a:r>
              <a:rPr lang="en-US" sz="1700" b="1" dirty="0"/>
              <a:t> </a:t>
            </a:r>
            <a:r>
              <a:rPr lang="en-US" sz="1700" b="1" dirty="0" err="1"/>
              <a:t>getAge</a:t>
            </a:r>
            <a:r>
              <a:rPr lang="en-US" sz="1700" b="1" dirty="0"/>
              <a:t>() </a:t>
            </a:r>
            <a:r>
              <a:rPr lang="en-US" sz="1700" b="1" dirty="0" smtClean="0"/>
              <a:t>{                   //instance method</a:t>
            </a:r>
            <a:endParaRPr lang="en-US" sz="1700" b="1" dirty="0"/>
          </a:p>
          <a:p>
            <a:pPr marL="400050" lvl="1" indent="0">
              <a:buNone/>
            </a:pPr>
            <a:r>
              <a:rPr lang="en-US" sz="1700" b="1" dirty="0" smtClean="0"/>
              <a:t>	return </a:t>
            </a:r>
            <a:r>
              <a:rPr lang="en-US" sz="1700" b="1" dirty="0"/>
              <a:t>age;</a:t>
            </a:r>
          </a:p>
          <a:p>
            <a:pPr marL="400050" lvl="1" indent="0">
              <a:buNone/>
            </a:pPr>
            <a:r>
              <a:rPr lang="en-US" sz="1700" b="1" dirty="0" smtClean="0"/>
              <a:t>}</a:t>
            </a:r>
            <a:endParaRPr lang="en-US" sz="1700" b="1" dirty="0"/>
          </a:p>
          <a:p>
            <a:pPr marL="400050" lvl="1" indent="0">
              <a:buNone/>
            </a:pPr>
            <a:r>
              <a:rPr lang="en-US" sz="1700" b="1" dirty="0"/>
              <a:t>public static void main(String[] </a:t>
            </a:r>
            <a:r>
              <a:rPr lang="en-US" sz="1700" b="1" dirty="0" err="1"/>
              <a:t>args</a:t>
            </a:r>
            <a:r>
              <a:rPr lang="en-US" sz="1700" b="1" dirty="0"/>
              <a:t>) </a:t>
            </a:r>
            <a:r>
              <a:rPr lang="en-US" sz="1700" b="1" dirty="0" smtClean="0"/>
              <a:t>{ // class method </a:t>
            </a:r>
            <a:r>
              <a:rPr lang="en-US" sz="1700" b="1" dirty="0" smtClean="0">
                <a:sym typeface="Wingdings" panose="05000000000000000000" pitchFamily="2" charset="2"/>
              </a:rPr>
              <a:t> static keyword</a:t>
            </a:r>
            <a:endParaRPr lang="en-US" sz="1700" b="1" dirty="0"/>
          </a:p>
          <a:p>
            <a:pPr marL="800100" lvl="2" indent="0">
              <a:buNone/>
            </a:pPr>
            <a:r>
              <a:rPr lang="en-US" sz="1700" b="1" dirty="0"/>
              <a:t>Person p = new Person</a:t>
            </a:r>
            <a:r>
              <a:rPr lang="en-US" sz="1700" b="1" dirty="0" smtClean="0"/>
              <a:t>();</a:t>
            </a:r>
            <a:endParaRPr lang="en-US" sz="1700" b="1" dirty="0"/>
          </a:p>
          <a:p>
            <a:pPr marL="800100" lvl="2" indent="0">
              <a:buNone/>
            </a:pPr>
            <a:r>
              <a:rPr lang="en-US" sz="1700" b="1" dirty="0" err="1"/>
              <a:t>System.</a:t>
            </a:r>
            <a:r>
              <a:rPr lang="en-US" sz="1700" b="1" i="1" dirty="0" err="1"/>
              <a:t>out.println</a:t>
            </a:r>
            <a:r>
              <a:rPr lang="en-US" sz="1700" b="1" i="1" dirty="0"/>
              <a:t>(p.name);</a:t>
            </a:r>
          </a:p>
          <a:p>
            <a:pPr marL="800100" lvl="2" indent="0">
              <a:buNone/>
            </a:pPr>
            <a:r>
              <a:rPr lang="en-US" sz="1700" b="1" dirty="0" err="1"/>
              <a:t>System.</a:t>
            </a:r>
            <a:r>
              <a:rPr lang="en-US" sz="1700" b="1" i="1" dirty="0" err="1"/>
              <a:t>out.println</a:t>
            </a:r>
            <a:r>
              <a:rPr lang="en-US" sz="1700" b="1" i="1" dirty="0"/>
              <a:t>(</a:t>
            </a:r>
            <a:r>
              <a:rPr lang="en-US" sz="1700" b="1" i="1" dirty="0" err="1"/>
              <a:t>p.getAge</a:t>
            </a:r>
            <a:r>
              <a:rPr lang="en-US" sz="1700" b="1" i="1" dirty="0"/>
              <a:t>());</a:t>
            </a:r>
          </a:p>
          <a:p>
            <a:pPr marL="400050" lvl="1" indent="0">
              <a:buNone/>
            </a:pPr>
            <a:r>
              <a:rPr lang="en-US" sz="1700" b="1" dirty="0"/>
              <a:t>}</a:t>
            </a:r>
          </a:p>
          <a:p>
            <a:pPr marL="0" indent="0">
              <a:buNone/>
            </a:pPr>
            <a:r>
              <a:rPr lang="en-US" sz="1700" b="1" dirty="0"/>
              <a:t>}</a:t>
            </a:r>
          </a:p>
        </p:txBody>
      </p:sp>
    </p:spTree>
    <p:extLst>
      <p:ext uri="{BB962C8B-B14F-4D97-AF65-F5344CB8AC3E}">
        <p14:creationId xmlns:p14="http://schemas.microsoft.com/office/powerpoint/2010/main" val="2695631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effectLst/>
              </a:rPr>
              <a:t>How to compile a Java application</a:t>
            </a:r>
            <a:endParaRPr lang="en-US" dirty="0"/>
          </a:p>
        </p:txBody>
      </p:sp>
      <p:sp>
        <p:nvSpPr>
          <p:cNvPr id="7" name="Content Placeholder 6"/>
          <p:cNvSpPr>
            <a:spLocks noGrp="1"/>
          </p:cNvSpPr>
          <p:nvPr>
            <p:ph idx="1"/>
          </p:nvPr>
        </p:nvSpPr>
        <p:spPr/>
        <p:txBody>
          <a:bodyPr/>
          <a:lstStyle/>
          <a:p>
            <a:r>
              <a:rPr lang="en-US" dirty="0" smtClean="0">
                <a:effectLst/>
              </a:rPr>
              <a:t>Save above file </a:t>
            </a:r>
            <a:r>
              <a:rPr lang="en-US" dirty="0" smtClean="0"/>
              <a:t>as FirstProgram.java in com folder</a:t>
            </a:r>
          </a:p>
          <a:p>
            <a:r>
              <a:rPr lang="en-US" dirty="0" smtClean="0"/>
              <a:t>Open command prompt</a:t>
            </a:r>
          </a:p>
          <a:p>
            <a:r>
              <a:rPr lang="en-US" dirty="0" smtClean="0"/>
              <a:t>Change working directory to the com folder</a:t>
            </a:r>
          </a:p>
          <a:p>
            <a:r>
              <a:rPr lang="en-US" dirty="0" smtClean="0"/>
              <a:t>Type "</a:t>
            </a:r>
            <a:r>
              <a:rPr lang="en-US" dirty="0" err="1" smtClean="0"/>
              <a:t>javac</a:t>
            </a:r>
            <a:r>
              <a:rPr lang="en-US" dirty="0" smtClean="0"/>
              <a:t> com.FirstProgram.java"</a:t>
            </a:r>
          </a:p>
          <a:p>
            <a:r>
              <a:rPr lang="en-US" dirty="0" smtClean="0"/>
              <a:t>It will generate </a:t>
            </a:r>
            <a:r>
              <a:rPr lang="en-US" dirty="0" err="1" smtClean="0"/>
              <a:t>FirstProgram.class</a:t>
            </a:r>
            <a:r>
              <a:rPr lang="en-US" dirty="0" smtClean="0"/>
              <a:t> </a:t>
            </a:r>
          </a:p>
          <a:p>
            <a:r>
              <a:rPr lang="en-US" dirty="0" smtClean="0"/>
              <a:t>C in </a:t>
            </a:r>
            <a:r>
              <a:rPr lang="en-US" dirty="0" err="1" smtClean="0"/>
              <a:t>java</a:t>
            </a:r>
            <a:r>
              <a:rPr lang="en-US" b="1" i="1" u="sng" dirty="0" err="1" smtClean="0">
                <a:solidFill>
                  <a:srgbClr val="FF0000"/>
                </a:solidFill>
              </a:rPr>
              <a:t>c</a:t>
            </a:r>
            <a:r>
              <a:rPr lang="en-US" dirty="0" smtClean="0"/>
              <a:t> means compilation</a:t>
            </a:r>
          </a:p>
          <a:p>
            <a:endParaRPr lang="en-US" dirty="0"/>
          </a:p>
        </p:txBody>
      </p:sp>
    </p:spTree>
    <p:extLst>
      <p:ext uri="{BB962C8B-B14F-4D97-AF65-F5344CB8AC3E}">
        <p14:creationId xmlns:p14="http://schemas.microsoft.com/office/powerpoint/2010/main" val="257631906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9</a:t>
            </a:r>
            <a:r>
              <a:rPr lang="en-US" dirty="0" smtClean="0"/>
              <a:t>. </a:t>
            </a:r>
            <a:r>
              <a:rPr lang="en-US" dirty="0" smtClean="0"/>
              <a:t>Constructors in Java</a:t>
            </a:r>
            <a:endParaRPr lang="en-US" dirty="0"/>
          </a:p>
        </p:txBody>
      </p:sp>
      <p:sp>
        <p:nvSpPr>
          <p:cNvPr id="7" name="Content Placeholder 6"/>
          <p:cNvSpPr>
            <a:spLocks noGrp="1"/>
          </p:cNvSpPr>
          <p:nvPr>
            <p:ph idx="1"/>
          </p:nvPr>
        </p:nvSpPr>
        <p:spPr/>
        <p:txBody>
          <a:bodyPr/>
          <a:lstStyle/>
          <a:p>
            <a:r>
              <a:rPr lang="en-US" dirty="0" smtClean="0"/>
              <a:t>Purpose</a:t>
            </a:r>
          </a:p>
          <a:p>
            <a:r>
              <a:rPr lang="en-US" dirty="0" smtClean="0"/>
              <a:t>Syntax</a:t>
            </a:r>
          </a:p>
          <a:p>
            <a:r>
              <a:rPr lang="en-US" dirty="0" smtClean="0"/>
              <a:t>Usage</a:t>
            </a:r>
          </a:p>
          <a:p>
            <a:r>
              <a:rPr lang="en-US" dirty="0" smtClean="0"/>
              <a:t>Rules</a:t>
            </a:r>
          </a:p>
          <a:p>
            <a:endParaRPr lang="en-US" dirty="0" smtClean="0"/>
          </a:p>
          <a:p>
            <a:endParaRPr lang="en-US" dirty="0" smtClean="0"/>
          </a:p>
        </p:txBody>
      </p:sp>
    </p:spTree>
    <p:extLst>
      <p:ext uri="{BB962C8B-B14F-4D97-AF65-F5344CB8AC3E}">
        <p14:creationId xmlns:p14="http://schemas.microsoft.com/office/powerpoint/2010/main" val="336367430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Purpose</a:t>
            </a:r>
            <a:endParaRPr lang="en-US" dirty="0"/>
          </a:p>
        </p:txBody>
      </p:sp>
      <p:sp>
        <p:nvSpPr>
          <p:cNvPr id="7" name="Content Placeholder 6"/>
          <p:cNvSpPr>
            <a:spLocks noGrp="1"/>
          </p:cNvSpPr>
          <p:nvPr>
            <p:ph idx="1"/>
          </p:nvPr>
        </p:nvSpPr>
        <p:spPr/>
        <p:txBody>
          <a:bodyPr/>
          <a:lstStyle/>
          <a:p>
            <a:r>
              <a:rPr lang="en-US" dirty="0" smtClean="0">
                <a:effectLst/>
              </a:rPr>
              <a:t>create an Instance of a Class</a:t>
            </a:r>
          </a:p>
          <a:p>
            <a:r>
              <a:rPr lang="en-US" dirty="0" smtClean="0">
                <a:effectLst/>
              </a:rPr>
              <a:t>includes memory allocation </a:t>
            </a:r>
            <a:endParaRPr lang="en-US" dirty="0" smtClean="0"/>
          </a:p>
          <a:p>
            <a:endParaRPr lang="en-US" dirty="0" smtClean="0"/>
          </a:p>
        </p:txBody>
      </p:sp>
    </p:spTree>
    <p:extLst>
      <p:ext uri="{BB962C8B-B14F-4D97-AF65-F5344CB8AC3E}">
        <p14:creationId xmlns:p14="http://schemas.microsoft.com/office/powerpoint/2010/main" val="11273329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Syntax</a:t>
            </a:r>
            <a:endParaRPr lang="en-US" dirty="0"/>
          </a:p>
        </p:txBody>
      </p:sp>
      <p:sp>
        <p:nvSpPr>
          <p:cNvPr id="7" name="Content Placeholder 6"/>
          <p:cNvSpPr>
            <a:spLocks noGrp="1"/>
          </p:cNvSpPr>
          <p:nvPr>
            <p:ph idx="1"/>
          </p:nvPr>
        </p:nvSpPr>
        <p:spPr/>
        <p:txBody>
          <a:bodyPr>
            <a:normAutofit fontScale="92500"/>
          </a:bodyPr>
          <a:lstStyle/>
          <a:p>
            <a:r>
              <a:rPr lang="en-US" dirty="0" smtClean="0">
                <a:effectLst/>
              </a:rPr>
              <a:t>Constructors cannot have Non Access Modifiers while Methods can (e.g. </a:t>
            </a:r>
            <a:r>
              <a:rPr lang="en-US" dirty="0" smtClean="0"/>
              <a:t>final keyword)</a:t>
            </a:r>
            <a:r>
              <a:rPr lang="en-US" dirty="0" smtClean="0">
                <a:effectLst/>
              </a:rPr>
              <a:t>.</a:t>
            </a:r>
          </a:p>
          <a:p>
            <a:r>
              <a:rPr lang="en-US" dirty="0" smtClean="0">
                <a:effectLst/>
              </a:rPr>
              <a:t>Constructors cannot have a return type(</a:t>
            </a:r>
            <a:r>
              <a:rPr lang="en-US" i="1" dirty="0" smtClean="0">
                <a:effectLst/>
              </a:rPr>
              <a:t>Including void</a:t>
            </a:r>
            <a:r>
              <a:rPr lang="en-US" dirty="0" smtClean="0">
                <a:effectLst/>
              </a:rPr>
              <a:t>) while Methods require it.</a:t>
            </a:r>
          </a:p>
          <a:p>
            <a:r>
              <a:rPr lang="en-US" dirty="0" smtClean="0">
                <a:effectLst/>
              </a:rPr>
              <a:t>The Constructor name must be the same as the Class name while Methods are not restricted.</a:t>
            </a:r>
          </a:p>
          <a:p>
            <a:r>
              <a:rPr lang="en-US" dirty="0" smtClean="0">
                <a:effectLst/>
              </a:rPr>
              <a:t>As per Java naming convention, Method names should be camel case while Constructor names should start with capital letter.</a:t>
            </a:r>
            <a:endParaRPr lang="en-US" dirty="0">
              <a:effectLst/>
            </a:endParaRPr>
          </a:p>
        </p:txBody>
      </p:sp>
    </p:spTree>
    <p:extLst>
      <p:ext uri="{BB962C8B-B14F-4D97-AF65-F5344CB8AC3E}">
        <p14:creationId xmlns:p14="http://schemas.microsoft.com/office/powerpoint/2010/main" val="422126838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Usage</a:t>
            </a:r>
            <a:endParaRPr lang="en-US" dirty="0"/>
          </a:p>
        </p:txBody>
      </p:sp>
      <p:sp>
        <p:nvSpPr>
          <p:cNvPr id="7" name="Content Placeholder 6"/>
          <p:cNvSpPr>
            <a:spLocks noGrp="1"/>
          </p:cNvSpPr>
          <p:nvPr>
            <p:ph idx="1"/>
          </p:nvPr>
        </p:nvSpPr>
        <p:spPr/>
        <p:txBody>
          <a:bodyPr>
            <a:normAutofit fontScale="92500" lnSpcReduction="10000"/>
          </a:bodyPr>
          <a:lstStyle/>
          <a:p>
            <a:pPr marL="0" indent="0">
              <a:buNone/>
            </a:pPr>
            <a:r>
              <a:rPr lang="en-US" sz="2000" b="1" dirty="0"/>
              <a:t>public class Person {</a:t>
            </a:r>
          </a:p>
          <a:p>
            <a:pPr marL="400050" lvl="1" indent="0">
              <a:buNone/>
            </a:pPr>
            <a:r>
              <a:rPr lang="en-US" sz="2000" b="1" dirty="0"/>
              <a:t>public String name = "ABC";</a:t>
            </a:r>
          </a:p>
          <a:p>
            <a:pPr marL="400050" lvl="1" indent="0">
              <a:buNone/>
            </a:pPr>
            <a:r>
              <a:rPr lang="en-US" sz="2000" b="1" dirty="0"/>
              <a:t>public </a:t>
            </a:r>
            <a:r>
              <a:rPr lang="en-US" sz="2000" b="1" dirty="0" err="1"/>
              <a:t>int</a:t>
            </a:r>
            <a:r>
              <a:rPr lang="en-US" sz="2000" b="1" dirty="0"/>
              <a:t> age = 20</a:t>
            </a:r>
            <a:r>
              <a:rPr lang="en-US" sz="2000" b="1" dirty="0" smtClean="0"/>
              <a:t>;</a:t>
            </a:r>
            <a:endParaRPr lang="en-US" sz="2000" dirty="0"/>
          </a:p>
          <a:p>
            <a:pPr marL="400050" lvl="1" indent="0">
              <a:buNone/>
            </a:pPr>
            <a:r>
              <a:rPr lang="en-US" sz="2000" b="1" dirty="0"/>
              <a:t>public Person() </a:t>
            </a:r>
            <a:r>
              <a:rPr lang="en-US" sz="2000" b="1" dirty="0" smtClean="0"/>
              <a:t>{ 			// declaration</a:t>
            </a:r>
            <a:endParaRPr lang="en-US" sz="2000" dirty="0"/>
          </a:p>
          <a:p>
            <a:pPr marL="400050" lvl="1" indent="0">
              <a:buNone/>
            </a:pPr>
            <a:r>
              <a:rPr lang="en-US" sz="2000" dirty="0"/>
              <a:t>}</a:t>
            </a:r>
          </a:p>
          <a:p>
            <a:pPr marL="400050" lvl="1" indent="0">
              <a:buNone/>
            </a:pPr>
            <a:r>
              <a:rPr lang="en-US" sz="2000" b="1" dirty="0"/>
              <a:t>public Person(String name, </a:t>
            </a:r>
            <a:r>
              <a:rPr lang="en-US" sz="2000" b="1" dirty="0" err="1"/>
              <a:t>int</a:t>
            </a:r>
            <a:r>
              <a:rPr lang="en-US" sz="2000" b="1" dirty="0"/>
              <a:t> age) </a:t>
            </a:r>
            <a:r>
              <a:rPr lang="en-US" sz="2000" b="1" dirty="0" smtClean="0"/>
              <a:t>{    	// declaration, overloading</a:t>
            </a:r>
            <a:endParaRPr lang="en-US" sz="2000" b="1" dirty="0"/>
          </a:p>
          <a:p>
            <a:pPr marL="800100" lvl="2" indent="0">
              <a:buNone/>
            </a:pPr>
            <a:r>
              <a:rPr lang="en-US" sz="2000" b="1" dirty="0"/>
              <a:t>this.name = name;</a:t>
            </a:r>
          </a:p>
          <a:p>
            <a:pPr marL="800100" lvl="2" indent="0">
              <a:buNone/>
            </a:pPr>
            <a:r>
              <a:rPr lang="en-US" sz="2000" b="1" dirty="0" err="1"/>
              <a:t>this.age</a:t>
            </a:r>
            <a:r>
              <a:rPr lang="en-US" sz="2000" b="1" dirty="0"/>
              <a:t> = age;</a:t>
            </a:r>
          </a:p>
          <a:p>
            <a:pPr marL="400050" lvl="1" indent="0">
              <a:buNone/>
            </a:pPr>
            <a:r>
              <a:rPr lang="en-US" sz="2000" dirty="0" smtClean="0"/>
              <a:t>}</a:t>
            </a:r>
          </a:p>
          <a:p>
            <a:pPr marL="400050" lvl="1" indent="0">
              <a:buNone/>
            </a:pPr>
            <a:r>
              <a:rPr lang="en-US" sz="2000" b="1" dirty="0" smtClean="0"/>
              <a:t>public static void main(String [] </a:t>
            </a:r>
            <a:r>
              <a:rPr lang="en-US" sz="2000" b="1" dirty="0" err="1" smtClean="0"/>
              <a:t>args</a:t>
            </a:r>
            <a:r>
              <a:rPr lang="en-US" sz="2000" b="1" dirty="0" smtClean="0"/>
              <a:t>) {	// invocation</a:t>
            </a:r>
          </a:p>
          <a:p>
            <a:pPr marL="400050" lvl="1" indent="0">
              <a:buNone/>
            </a:pPr>
            <a:r>
              <a:rPr lang="en-US" sz="2000" b="1" dirty="0"/>
              <a:t>	</a:t>
            </a:r>
            <a:r>
              <a:rPr lang="en-US" sz="2000" b="1" dirty="0" smtClean="0"/>
              <a:t>Person p = new Person("TEST", 30);</a:t>
            </a:r>
          </a:p>
          <a:p>
            <a:pPr marL="400050" lvl="1" indent="0">
              <a:buNone/>
            </a:pPr>
            <a:r>
              <a:rPr lang="en-US" sz="2000" b="1" dirty="0"/>
              <a:t>}</a:t>
            </a:r>
          </a:p>
          <a:p>
            <a:pPr marL="0" indent="0">
              <a:buNone/>
            </a:pPr>
            <a:r>
              <a:rPr lang="en-US" sz="2000" u="sng" dirty="0"/>
              <a:t>}</a:t>
            </a:r>
          </a:p>
          <a:p>
            <a:pPr marL="0" indent="0">
              <a:buNone/>
            </a:pPr>
            <a:endParaRPr lang="en-US" sz="2000" dirty="0">
              <a:effectLst/>
            </a:endParaRPr>
          </a:p>
        </p:txBody>
      </p:sp>
    </p:spTree>
    <p:extLst>
      <p:ext uri="{BB962C8B-B14F-4D97-AF65-F5344CB8AC3E}">
        <p14:creationId xmlns:p14="http://schemas.microsoft.com/office/powerpoint/2010/main" val="348853988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Rules</a:t>
            </a:r>
            <a:endParaRPr lang="en-US" dirty="0"/>
          </a:p>
        </p:txBody>
      </p:sp>
      <p:sp>
        <p:nvSpPr>
          <p:cNvPr id="7" name="Content Placeholder 6"/>
          <p:cNvSpPr>
            <a:spLocks noGrp="1"/>
          </p:cNvSpPr>
          <p:nvPr>
            <p:ph idx="1"/>
          </p:nvPr>
        </p:nvSpPr>
        <p:spPr/>
        <p:txBody>
          <a:bodyPr>
            <a:noAutofit/>
          </a:bodyPr>
          <a:lstStyle/>
          <a:p>
            <a:r>
              <a:rPr lang="en-US" dirty="0" smtClean="0">
                <a:effectLst/>
              </a:rPr>
              <a:t>A Constructor cannot have a return type.</a:t>
            </a:r>
          </a:p>
          <a:p>
            <a:r>
              <a:rPr lang="en-US" dirty="0" smtClean="0">
                <a:effectLst/>
              </a:rPr>
              <a:t>Constructor must have the same name as that of the Class.</a:t>
            </a:r>
          </a:p>
          <a:p>
            <a:r>
              <a:rPr lang="en-US" dirty="0" smtClean="0">
                <a:effectLst/>
              </a:rPr>
              <a:t>Constructors cannot be marked static</a:t>
            </a:r>
          </a:p>
          <a:p>
            <a:r>
              <a:rPr lang="en-US" dirty="0" smtClean="0">
                <a:effectLst/>
              </a:rPr>
              <a:t>Constructor cannot be marked abstract</a:t>
            </a:r>
          </a:p>
          <a:p>
            <a:r>
              <a:rPr lang="en-US" dirty="0" smtClean="0">
                <a:effectLst/>
              </a:rPr>
              <a:t>A Constructor cannot be overridden.</a:t>
            </a:r>
          </a:p>
          <a:p>
            <a:r>
              <a:rPr lang="en-US" dirty="0" smtClean="0">
                <a:effectLst/>
              </a:rPr>
              <a:t>A Constructor cannot be Final.</a:t>
            </a:r>
            <a:endParaRPr lang="en-US" dirty="0">
              <a:effectLst/>
            </a:endParaRPr>
          </a:p>
        </p:txBody>
      </p:sp>
    </p:spTree>
    <p:extLst>
      <p:ext uri="{BB962C8B-B14F-4D97-AF65-F5344CB8AC3E}">
        <p14:creationId xmlns:p14="http://schemas.microsoft.com/office/powerpoint/2010/main" val="50627148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effectLst/>
              </a:rPr>
              <a:t>. </a:t>
            </a:r>
            <a:r>
              <a:rPr lang="en-US" dirty="0" smtClean="0">
                <a:effectLst/>
              </a:rPr>
              <a:t>Access modifiers</a:t>
            </a:r>
            <a:endParaRPr lang="en-US" dirty="0"/>
          </a:p>
        </p:txBody>
      </p:sp>
      <p:sp>
        <p:nvSpPr>
          <p:cNvPr id="9" name="Content Placeholder 8"/>
          <p:cNvSpPr>
            <a:spLocks noGrp="1"/>
          </p:cNvSpPr>
          <p:nvPr>
            <p:ph idx="1"/>
          </p:nvPr>
        </p:nvSpPr>
        <p:spPr/>
        <p:txBody>
          <a:bodyPr>
            <a:normAutofit fontScale="92500" lnSpcReduction="10000"/>
          </a:bodyPr>
          <a:lstStyle/>
          <a:p>
            <a:pPr marL="0" indent="0">
              <a:buNone/>
            </a:pPr>
            <a:r>
              <a:rPr lang="en-US" dirty="0" smtClean="0">
                <a:effectLst/>
              </a:rPr>
              <a:t>Access modifiers help you set the level of access you want for your Class, variables as well as Methods</a:t>
            </a:r>
          </a:p>
          <a:p>
            <a:r>
              <a:rPr lang="en-US" dirty="0" smtClean="0"/>
              <a:t>Public</a:t>
            </a:r>
          </a:p>
          <a:p>
            <a:r>
              <a:rPr lang="en-US" dirty="0" smtClean="0"/>
              <a:t>Private</a:t>
            </a:r>
          </a:p>
          <a:p>
            <a:r>
              <a:rPr lang="en-US" dirty="0" smtClean="0"/>
              <a:t>Protected</a:t>
            </a:r>
          </a:p>
          <a:p>
            <a:r>
              <a:rPr lang="en-US" dirty="0" smtClean="0"/>
              <a:t>Default</a:t>
            </a:r>
          </a:p>
          <a:p>
            <a:pPr marL="0" indent="0">
              <a:buNone/>
            </a:pPr>
            <a:r>
              <a:rPr lang="en-US" dirty="0" smtClean="0">
                <a:effectLst/>
              </a:rPr>
              <a:t>Access modifiers(</a:t>
            </a:r>
            <a:r>
              <a:rPr lang="en-US" i="1" u="sng" dirty="0" smtClean="0">
                <a:effectLst/>
              </a:rPr>
              <a:t>Some or All</a:t>
            </a:r>
            <a:r>
              <a:rPr lang="en-US" dirty="0" smtClean="0">
                <a:effectLst/>
              </a:rPr>
              <a:t>) can be applied on </a:t>
            </a:r>
            <a:r>
              <a:rPr lang="en-US" i="1" u="sng" dirty="0" smtClean="0">
                <a:effectLst/>
              </a:rPr>
              <a:t>Class, Variable, Methods</a:t>
            </a:r>
            <a:r>
              <a:rPr lang="en-US" dirty="0" smtClean="0">
                <a:effectLst/>
              </a:rPr>
              <a:t>.</a:t>
            </a:r>
            <a:endParaRPr lang="en-US" dirty="0"/>
          </a:p>
        </p:txBody>
      </p:sp>
    </p:spTree>
    <p:extLst>
      <p:ext uri="{BB962C8B-B14F-4D97-AF65-F5344CB8AC3E}">
        <p14:creationId xmlns:p14="http://schemas.microsoft.com/office/powerpoint/2010/main" val="33846034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modifiers for Class</a:t>
            </a:r>
            <a:endParaRPr lang="en-US" dirty="0"/>
          </a:p>
        </p:txBody>
      </p:sp>
      <p:sp>
        <p:nvSpPr>
          <p:cNvPr id="9" name="Content Placeholder 8"/>
          <p:cNvSpPr>
            <a:spLocks noGrp="1"/>
          </p:cNvSpPr>
          <p:nvPr>
            <p:ph idx="1"/>
          </p:nvPr>
        </p:nvSpPr>
        <p:spPr/>
        <p:txBody>
          <a:bodyPr>
            <a:normAutofit/>
          </a:bodyPr>
          <a:lstStyle/>
          <a:p>
            <a:r>
              <a:rPr lang="en-US" sz="2500" b="1" dirty="0" smtClean="0">
                <a:effectLst/>
              </a:rPr>
              <a:t>Public</a:t>
            </a:r>
          </a:p>
          <a:p>
            <a:pPr marL="0" indent="0">
              <a:buNone/>
            </a:pPr>
            <a:r>
              <a:rPr lang="en-US" sz="2500" dirty="0" smtClean="0">
                <a:effectLst/>
              </a:rPr>
              <a:t>	When set to public, the given Class will be accessible to all the classes available in the Java world.</a:t>
            </a:r>
          </a:p>
          <a:p>
            <a:r>
              <a:rPr lang="en-US" sz="2500" b="1" dirty="0" smtClean="0">
                <a:effectLst/>
              </a:rPr>
              <a:t>Default</a:t>
            </a:r>
          </a:p>
          <a:p>
            <a:pPr marL="0" indent="0">
              <a:buNone/>
            </a:pPr>
            <a:r>
              <a:rPr lang="en-US" sz="2500" dirty="0" smtClean="0">
                <a:effectLst/>
              </a:rPr>
              <a:t>When set to default, the given Class will be accessible to the classes which are defined in the same package.</a:t>
            </a:r>
          </a:p>
          <a:p>
            <a:pPr marL="0" indent="0">
              <a:buNone/>
            </a:pPr>
            <a:endParaRPr lang="en-US" sz="2500" dirty="0">
              <a:effectLst/>
            </a:endParaRPr>
          </a:p>
        </p:txBody>
      </p:sp>
      <p:graphicFrame>
        <p:nvGraphicFramePr>
          <p:cNvPr id="3" name="Table 2"/>
          <p:cNvGraphicFramePr>
            <a:graphicFrameLocks noGrp="1"/>
          </p:cNvGraphicFramePr>
          <p:nvPr>
            <p:extLst>
              <p:ext uri="{D42A27DB-BD31-4B8C-83A1-F6EECF244321}">
                <p14:modId xmlns:p14="http://schemas.microsoft.com/office/powerpoint/2010/main" val="4095384319"/>
              </p:ext>
            </p:extLst>
          </p:nvPr>
        </p:nvGraphicFramePr>
        <p:xfrm>
          <a:off x="381000" y="4419600"/>
          <a:ext cx="8229600" cy="1600200"/>
        </p:xfrm>
        <a:graphic>
          <a:graphicData uri="http://schemas.openxmlformats.org/drawingml/2006/table">
            <a:tbl>
              <a:tblPr/>
              <a:tblGrid>
                <a:gridCol w="2743200"/>
                <a:gridCol w="2743200"/>
                <a:gridCol w="2743200"/>
              </a:tblGrid>
              <a:tr h="426720">
                <a:tc>
                  <a:txBody>
                    <a:bodyPr/>
                    <a:lstStyle/>
                    <a:p>
                      <a:pPr algn="ctr"/>
                      <a:r>
                        <a:rPr lang="en-US" b="1" dirty="0"/>
                        <a:t>Visibility</a:t>
                      </a:r>
                      <a:endParaRPr lang="en-US" dirty="0"/>
                    </a:p>
                  </a:txBody>
                  <a:tcPr anchor="ctr">
                    <a:lnL>
                      <a:noFill/>
                    </a:lnL>
                    <a:lnR>
                      <a:noFill/>
                    </a:lnR>
                    <a:lnT>
                      <a:noFill/>
                    </a:lnT>
                    <a:lnB>
                      <a:noFill/>
                    </a:lnB>
                  </a:tcPr>
                </a:tc>
                <a:tc>
                  <a:txBody>
                    <a:bodyPr/>
                    <a:lstStyle/>
                    <a:p>
                      <a:pPr algn="ctr"/>
                      <a:r>
                        <a:rPr lang="en-US" b="1" dirty="0"/>
                        <a:t>Public Access Modifier</a:t>
                      </a:r>
                      <a:endParaRPr lang="en-US" dirty="0"/>
                    </a:p>
                  </a:txBody>
                  <a:tcPr anchor="ctr">
                    <a:lnL>
                      <a:noFill/>
                    </a:lnL>
                    <a:lnR>
                      <a:noFill/>
                    </a:lnR>
                    <a:lnT>
                      <a:noFill/>
                    </a:lnT>
                    <a:lnB>
                      <a:noFill/>
                    </a:lnB>
                  </a:tcPr>
                </a:tc>
                <a:tc>
                  <a:txBody>
                    <a:bodyPr/>
                    <a:lstStyle/>
                    <a:p>
                      <a:pPr algn="ctr"/>
                      <a:r>
                        <a:rPr lang="en-US" b="1" dirty="0"/>
                        <a:t>Default Access Modifier</a:t>
                      </a:r>
                      <a:endParaRPr lang="en-US" dirty="0"/>
                    </a:p>
                  </a:txBody>
                  <a:tcPr anchor="ctr">
                    <a:lnL>
                      <a:noFill/>
                    </a:lnL>
                    <a:lnR>
                      <a:noFill/>
                    </a:lnR>
                    <a:lnT>
                      <a:noFill/>
                    </a:lnT>
                    <a:lnB>
                      <a:noFill/>
                    </a:lnB>
                  </a:tcPr>
                </a:tc>
              </a:tr>
              <a:tr h="426720">
                <a:tc>
                  <a:txBody>
                    <a:bodyPr/>
                    <a:lstStyle/>
                    <a:p>
                      <a:r>
                        <a:rPr lang="en-US" b="1"/>
                        <a:t>Within Same Package</a:t>
                      </a:r>
                      <a:endParaRPr lang="en-US"/>
                    </a:p>
                  </a:txBody>
                  <a:tcPr anchor="ctr">
                    <a:lnL>
                      <a:noFill/>
                    </a:lnL>
                    <a:lnR>
                      <a:noFill/>
                    </a:lnR>
                    <a:lnT>
                      <a:noFill/>
                    </a:lnT>
                    <a:lnB>
                      <a:noFill/>
                    </a:lnB>
                  </a:tcPr>
                </a:tc>
                <a:tc>
                  <a:txBody>
                    <a:bodyPr/>
                    <a:lstStyle/>
                    <a:p>
                      <a:r>
                        <a:rPr lang="en-US"/>
                        <a:t>Yes</a:t>
                      </a:r>
                    </a:p>
                  </a:txBody>
                  <a:tcPr anchor="ctr">
                    <a:lnL>
                      <a:noFill/>
                    </a:lnL>
                    <a:lnR>
                      <a:noFill/>
                    </a:lnR>
                    <a:lnT>
                      <a:noFill/>
                    </a:lnT>
                    <a:lnB>
                      <a:noFill/>
                    </a:lnB>
                  </a:tcPr>
                </a:tc>
                <a:tc>
                  <a:txBody>
                    <a:bodyPr/>
                    <a:lstStyle/>
                    <a:p>
                      <a:r>
                        <a:rPr lang="en-US"/>
                        <a:t>Yes</a:t>
                      </a:r>
                    </a:p>
                  </a:txBody>
                  <a:tcPr anchor="ctr">
                    <a:lnL>
                      <a:noFill/>
                    </a:lnL>
                    <a:lnR>
                      <a:noFill/>
                    </a:lnR>
                    <a:lnT>
                      <a:noFill/>
                    </a:lnT>
                    <a:lnB>
                      <a:noFill/>
                    </a:lnB>
                  </a:tcPr>
                </a:tc>
              </a:tr>
              <a:tr h="746760">
                <a:tc>
                  <a:txBody>
                    <a:bodyPr/>
                    <a:lstStyle/>
                    <a:p>
                      <a:r>
                        <a:rPr lang="en-US" b="1"/>
                        <a:t>From Outside the Same Package</a:t>
                      </a:r>
                      <a:endParaRPr lang="en-US"/>
                    </a:p>
                  </a:txBody>
                  <a:tcPr anchor="ctr">
                    <a:lnL>
                      <a:noFill/>
                    </a:lnL>
                    <a:lnR>
                      <a:noFill/>
                    </a:lnR>
                    <a:lnT>
                      <a:noFill/>
                    </a:lnT>
                    <a:lnB>
                      <a:noFill/>
                    </a:lnB>
                  </a:tcPr>
                </a:tc>
                <a:tc>
                  <a:txBody>
                    <a:bodyPr/>
                    <a:lstStyle/>
                    <a:p>
                      <a:r>
                        <a:rPr lang="en-US"/>
                        <a:t>Yes</a:t>
                      </a:r>
                    </a:p>
                  </a:txBody>
                  <a:tcPr anchor="ctr">
                    <a:lnL>
                      <a:noFill/>
                    </a:lnL>
                    <a:lnR>
                      <a:noFill/>
                    </a:lnR>
                    <a:lnT>
                      <a:noFill/>
                    </a:lnT>
                    <a:lnB>
                      <a:noFill/>
                    </a:lnB>
                  </a:tcPr>
                </a:tc>
                <a:tc>
                  <a:txBody>
                    <a:bodyPr/>
                    <a:lstStyle/>
                    <a:p>
                      <a:r>
                        <a:rPr lang="en-US" dirty="0"/>
                        <a:t>No</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13392780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a:t>
            </a:r>
          </a:p>
        </p:txBody>
      </p:sp>
      <p:sp>
        <p:nvSpPr>
          <p:cNvPr id="7" name="Content Placeholder 6"/>
          <p:cNvSpPr>
            <a:spLocks noGrp="1"/>
          </p:cNvSpPr>
          <p:nvPr>
            <p:ph idx="1"/>
          </p:nvPr>
        </p:nvSpPr>
        <p:spPr/>
        <p:txBody>
          <a:bodyPr>
            <a:noAutofit/>
          </a:bodyPr>
          <a:lstStyle/>
          <a:p>
            <a:r>
              <a:rPr lang="en-US" sz="2000" dirty="0" smtClean="0"/>
              <a:t>Create "com1" folder</a:t>
            </a:r>
          </a:p>
          <a:p>
            <a:r>
              <a:rPr lang="en-US" sz="2000" dirty="0" smtClean="0"/>
              <a:t>Create "com2" folder</a:t>
            </a:r>
          </a:p>
          <a:p>
            <a:r>
              <a:rPr lang="en-US" sz="2000" dirty="0" smtClean="0"/>
              <a:t>In "com1" folder, create Class1 file</a:t>
            </a:r>
          </a:p>
          <a:p>
            <a:pPr marL="400050" lvl="1" indent="0">
              <a:buNone/>
            </a:pPr>
            <a:r>
              <a:rPr lang="en-US" sz="2000" dirty="0" smtClean="0"/>
              <a:t>package com1;</a:t>
            </a:r>
          </a:p>
          <a:p>
            <a:pPr marL="400050" lvl="1" indent="0">
              <a:buNone/>
            </a:pPr>
            <a:r>
              <a:rPr lang="en-US" sz="2000" dirty="0"/>
              <a:t>public class Class1 {</a:t>
            </a:r>
          </a:p>
          <a:p>
            <a:pPr marL="400050" lvl="1" indent="0">
              <a:buNone/>
            </a:pPr>
            <a:r>
              <a:rPr lang="en-US" sz="2000" dirty="0" smtClean="0"/>
              <a:t>	public </a:t>
            </a:r>
            <a:r>
              <a:rPr lang="en-US" sz="2000" dirty="0"/>
              <a:t>static void main(String[] </a:t>
            </a:r>
            <a:r>
              <a:rPr lang="en-US" sz="2000" dirty="0" err="1"/>
              <a:t>args</a:t>
            </a:r>
            <a:r>
              <a:rPr lang="en-US" sz="2000" dirty="0"/>
              <a:t>) {</a:t>
            </a:r>
          </a:p>
          <a:p>
            <a:pPr marL="400050" lvl="1" indent="0">
              <a:buNone/>
            </a:pPr>
            <a:r>
              <a:rPr lang="en-US" sz="2000" dirty="0" smtClean="0"/>
              <a:t>		</a:t>
            </a:r>
            <a:r>
              <a:rPr lang="en-US" sz="2000" dirty="0" err="1" smtClean="0"/>
              <a:t>System.out.println</a:t>
            </a:r>
            <a:r>
              <a:rPr lang="en-US" sz="2000" dirty="0"/>
              <a:t>("this is class1");</a:t>
            </a:r>
          </a:p>
          <a:p>
            <a:pPr marL="400050" lvl="1" indent="0">
              <a:buNone/>
            </a:pPr>
            <a:r>
              <a:rPr lang="en-US" sz="2000" dirty="0" smtClean="0"/>
              <a:t>	}</a:t>
            </a:r>
            <a:endParaRPr lang="en-US" sz="2000" dirty="0"/>
          </a:p>
          <a:p>
            <a:pPr marL="400050" lvl="1" indent="0">
              <a:buNone/>
            </a:pPr>
            <a:r>
              <a:rPr lang="en-US" sz="2000" dirty="0"/>
              <a:t>}</a:t>
            </a:r>
          </a:p>
          <a:p>
            <a:pPr marL="400050" lvl="1" indent="0">
              <a:buNone/>
            </a:pPr>
            <a:r>
              <a:rPr lang="en-US" sz="2000" dirty="0"/>
              <a:t>class Class2 {</a:t>
            </a:r>
          </a:p>
          <a:p>
            <a:pPr marL="400050" lvl="1" indent="0">
              <a:buNone/>
            </a:pPr>
            <a:r>
              <a:rPr lang="en-US" sz="2000" dirty="0" smtClean="0"/>
              <a:t>	public </a:t>
            </a:r>
            <a:r>
              <a:rPr lang="en-US" sz="2000" dirty="0"/>
              <a:t>static void main(String[] </a:t>
            </a:r>
            <a:r>
              <a:rPr lang="en-US" sz="2000" dirty="0" err="1"/>
              <a:t>args</a:t>
            </a:r>
            <a:r>
              <a:rPr lang="en-US" sz="2000" dirty="0"/>
              <a:t>) {</a:t>
            </a:r>
          </a:p>
          <a:p>
            <a:pPr marL="400050" lvl="1" indent="0">
              <a:buNone/>
            </a:pPr>
            <a:r>
              <a:rPr lang="en-US" sz="2000" dirty="0" smtClean="0"/>
              <a:t>		</a:t>
            </a:r>
            <a:r>
              <a:rPr lang="en-US" sz="2000" dirty="0" err="1" smtClean="0"/>
              <a:t>System.out.println</a:t>
            </a:r>
            <a:r>
              <a:rPr lang="en-US" sz="2000" dirty="0"/>
              <a:t>("this is class2");</a:t>
            </a:r>
          </a:p>
          <a:p>
            <a:pPr marL="400050" lvl="1" indent="0">
              <a:buNone/>
            </a:pPr>
            <a:r>
              <a:rPr lang="en-US" sz="2000" dirty="0" smtClean="0"/>
              <a:t>	}</a:t>
            </a:r>
            <a:endParaRPr lang="en-US" sz="2000" dirty="0"/>
          </a:p>
          <a:p>
            <a:pPr marL="400050" lvl="1" indent="0">
              <a:buNone/>
            </a:pPr>
            <a:r>
              <a:rPr lang="en-US" sz="2000" dirty="0"/>
              <a:t>}</a:t>
            </a:r>
          </a:p>
        </p:txBody>
      </p:sp>
    </p:spTree>
    <p:extLst>
      <p:ext uri="{BB962C8B-B14F-4D97-AF65-F5344CB8AC3E}">
        <p14:creationId xmlns:p14="http://schemas.microsoft.com/office/powerpoint/2010/main" val="284781754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a:t>
            </a:r>
          </a:p>
        </p:txBody>
      </p:sp>
      <p:sp>
        <p:nvSpPr>
          <p:cNvPr id="7" name="Content Placeholder 6"/>
          <p:cNvSpPr>
            <a:spLocks noGrp="1"/>
          </p:cNvSpPr>
          <p:nvPr>
            <p:ph idx="1"/>
          </p:nvPr>
        </p:nvSpPr>
        <p:spPr/>
        <p:txBody>
          <a:bodyPr>
            <a:noAutofit/>
          </a:bodyPr>
          <a:lstStyle/>
          <a:p>
            <a:r>
              <a:rPr lang="en-US" sz="2000" dirty="0" smtClean="0"/>
              <a:t>In "com2" folder, create Class3 file</a:t>
            </a:r>
          </a:p>
          <a:p>
            <a:pPr marL="400050" lvl="1" indent="0">
              <a:buNone/>
            </a:pPr>
            <a:r>
              <a:rPr lang="en-US" sz="2000" dirty="0" smtClean="0"/>
              <a:t>package com2;</a:t>
            </a:r>
          </a:p>
          <a:p>
            <a:pPr marL="400050" lvl="1" indent="0">
              <a:buNone/>
            </a:pPr>
            <a:r>
              <a:rPr lang="en-US" sz="2000" dirty="0"/>
              <a:t>public class </a:t>
            </a:r>
            <a:r>
              <a:rPr lang="en-US" sz="2000" dirty="0" smtClean="0"/>
              <a:t>Class3 </a:t>
            </a:r>
            <a:r>
              <a:rPr lang="en-US" sz="2000" dirty="0"/>
              <a:t>{</a:t>
            </a:r>
          </a:p>
          <a:p>
            <a:pPr marL="400050" lvl="1" indent="0">
              <a:buNone/>
            </a:pPr>
            <a:r>
              <a:rPr lang="en-US" sz="2000" dirty="0" smtClean="0"/>
              <a:t>	public </a:t>
            </a:r>
            <a:r>
              <a:rPr lang="en-US" sz="2000" dirty="0"/>
              <a:t>static void main(String[] </a:t>
            </a:r>
            <a:r>
              <a:rPr lang="en-US" sz="2000" dirty="0" err="1"/>
              <a:t>args</a:t>
            </a:r>
            <a:r>
              <a:rPr lang="en-US" sz="2000" dirty="0"/>
              <a:t>) {</a:t>
            </a:r>
          </a:p>
          <a:p>
            <a:pPr marL="400050" lvl="1" indent="0">
              <a:buNone/>
            </a:pPr>
            <a:r>
              <a:rPr lang="en-US" sz="2000" dirty="0" smtClean="0"/>
              <a:t>		</a:t>
            </a:r>
            <a:r>
              <a:rPr lang="en-US" sz="2000" dirty="0" err="1" smtClean="0"/>
              <a:t>System.out.println</a:t>
            </a:r>
            <a:r>
              <a:rPr lang="en-US" sz="2000" dirty="0"/>
              <a:t>("this is </a:t>
            </a:r>
            <a:r>
              <a:rPr lang="en-US" sz="2000" dirty="0" smtClean="0"/>
              <a:t>class3");</a:t>
            </a:r>
          </a:p>
          <a:p>
            <a:pPr marL="400050" lvl="1" indent="0">
              <a:buNone/>
            </a:pPr>
            <a:r>
              <a:rPr lang="en-US" sz="2000" dirty="0"/>
              <a:t>	</a:t>
            </a:r>
            <a:r>
              <a:rPr lang="en-US" sz="2000" dirty="0" smtClean="0"/>
              <a:t>	com1.Class1 c1 = new com1.Class1();</a:t>
            </a:r>
          </a:p>
          <a:p>
            <a:pPr marL="400050" lvl="1" indent="0">
              <a:buNone/>
            </a:pPr>
            <a:r>
              <a:rPr lang="en-US" sz="2000" dirty="0"/>
              <a:t>	</a:t>
            </a:r>
            <a:r>
              <a:rPr lang="en-US" sz="2000" dirty="0" smtClean="0"/>
              <a:t>	c1.main(null); // is accessible</a:t>
            </a:r>
          </a:p>
          <a:p>
            <a:pPr marL="400050" lvl="1" indent="0">
              <a:buNone/>
            </a:pPr>
            <a:r>
              <a:rPr lang="en-US" sz="2000" dirty="0"/>
              <a:t>	</a:t>
            </a:r>
            <a:r>
              <a:rPr lang="en-US" sz="2000" dirty="0" smtClean="0"/>
              <a:t>	com1.Class2 //</a:t>
            </a:r>
            <a:r>
              <a:rPr lang="en-US" sz="2000" dirty="0" smtClean="0">
                <a:sym typeface="Wingdings" panose="05000000000000000000" pitchFamily="2" charset="2"/>
              </a:rPr>
              <a:t> is not accessible</a:t>
            </a:r>
            <a:endParaRPr lang="en-US" sz="2000" dirty="0"/>
          </a:p>
          <a:p>
            <a:pPr marL="400050" lvl="1" indent="0">
              <a:buNone/>
            </a:pPr>
            <a:r>
              <a:rPr lang="en-US" sz="2000" dirty="0" smtClean="0"/>
              <a:t>	}</a:t>
            </a:r>
            <a:endParaRPr lang="en-US" sz="2000" dirty="0"/>
          </a:p>
          <a:p>
            <a:pPr marL="400050" lvl="1" indent="0">
              <a:buNone/>
            </a:pPr>
            <a:r>
              <a:rPr lang="en-US" sz="2000" dirty="0" smtClean="0"/>
              <a:t>}</a:t>
            </a:r>
            <a:endParaRPr lang="en-US" sz="2000" dirty="0"/>
          </a:p>
        </p:txBody>
      </p:sp>
    </p:spTree>
    <p:extLst>
      <p:ext uri="{BB962C8B-B14F-4D97-AF65-F5344CB8AC3E}">
        <p14:creationId xmlns:p14="http://schemas.microsoft.com/office/powerpoint/2010/main" val="174695838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Access Modifiers for Instance &amp; Static Variables &amp; Methods</a:t>
            </a:r>
            <a:endParaRPr lang="en-US" dirty="0"/>
          </a:p>
        </p:txBody>
      </p:sp>
      <p:sp>
        <p:nvSpPr>
          <p:cNvPr id="9" name="Content Placeholder 8"/>
          <p:cNvSpPr>
            <a:spLocks noGrp="1"/>
          </p:cNvSpPr>
          <p:nvPr>
            <p:ph idx="1"/>
          </p:nvPr>
        </p:nvSpPr>
        <p:spPr>
          <a:xfrm>
            <a:off x="228600" y="1600200"/>
            <a:ext cx="8686800" cy="4525963"/>
          </a:xfrm>
        </p:spPr>
        <p:txBody>
          <a:bodyPr>
            <a:noAutofit/>
          </a:bodyPr>
          <a:lstStyle/>
          <a:p>
            <a:r>
              <a:rPr lang="en-US" sz="2500" b="1" dirty="0" smtClean="0">
                <a:effectLst/>
              </a:rPr>
              <a:t>Default</a:t>
            </a:r>
          </a:p>
          <a:p>
            <a:pPr marL="0" indent="0">
              <a:buNone/>
            </a:pPr>
            <a:r>
              <a:rPr lang="en-US" sz="2500" dirty="0" smtClean="0">
                <a:effectLst/>
              </a:rPr>
              <a:t>	accessible to the classes defined in the same package. </a:t>
            </a:r>
          </a:p>
          <a:p>
            <a:r>
              <a:rPr lang="en-US" sz="2500" b="1" dirty="0" smtClean="0">
                <a:effectLst/>
              </a:rPr>
              <a:t>Public</a:t>
            </a:r>
          </a:p>
          <a:p>
            <a:pPr marL="0" indent="0">
              <a:buNone/>
            </a:pPr>
            <a:r>
              <a:rPr lang="en-US" sz="2500" dirty="0" smtClean="0">
                <a:effectLst/>
              </a:rPr>
              <a:t>	accessible from any class available in the Java world. </a:t>
            </a:r>
          </a:p>
          <a:p>
            <a:r>
              <a:rPr lang="en-US" sz="2500" b="1" dirty="0" smtClean="0">
                <a:effectLst/>
              </a:rPr>
              <a:t>Protected</a:t>
            </a:r>
          </a:p>
          <a:p>
            <a:pPr marL="0" indent="0">
              <a:buNone/>
            </a:pPr>
            <a:r>
              <a:rPr lang="en-US" sz="2500" dirty="0" smtClean="0">
                <a:effectLst/>
              </a:rPr>
              <a:t>	accessible from its sub classes defined in the same or different package only via </a:t>
            </a:r>
            <a:r>
              <a:rPr lang="en-US" sz="2500" b="1" i="1" dirty="0" smtClean="0">
                <a:effectLst/>
              </a:rPr>
              <a:t>Inheritance</a:t>
            </a:r>
            <a:r>
              <a:rPr lang="en-US" sz="2500" dirty="0" smtClean="0">
                <a:effectLst/>
              </a:rPr>
              <a:t>.</a:t>
            </a:r>
          </a:p>
          <a:p>
            <a:pPr marL="0" indent="0">
              <a:buNone/>
            </a:pPr>
            <a:r>
              <a:rPr lang="en-US" sz="2500" b="1" dirty="0" smtClean="0">
                <a:effectLst/>
              </a:rPr>
              <a:t>	</a:t>
            </a:r>
            <a:r>
              <a:rPr lang="en-US" sz="2000" b="1" dirty="0" err="1" smtClean="0">
                <a:effectLst/>
              </a:rPr>
              <a:t>Note:</a:t>
            </a:r>
            <a:r>
              <a:rPr lang="en-US" sz="2000" dirty="0" err="1" smtClean="0">
                <a:effectLst/>
              </a:rPr>
              <a:t>The</a:t>
            </a:r>
            <a:r>
              <a:rPr lang="en-US" sz="2000" dirty="0" smtClean="0">
                <a:effectLst/>
              </a:rPr>
              <a:t> only difference between protected and default is that protected access modifiers respect</a:t>
            </a:r>
            <a:r>
              <a:rPr lang="en-US" sz="2000" b="1" dirty="0" smtClean="0">
                <a:effectLst/>
              </a:rPr>
              <a:t> class subclass relation</a:t>
            </a:r>
            <a:r>
              <a:rPr lang="en-US" sz="2000" dirty="0" smtClean="0">
                <a:effectLst/>
              </a:rPr>
              <a:t> while default does not.</a:t>
            </a:r>
          </a:p>
          <a:p>
            <a:r>
              <a:rPr lang="en-US" sz="2500" b="1" dirty="0" smtClean="0">
                <a:effectLst/>
              </a:rPr>
              <a:t>Private</a:t>
            </a:r>
          </a:p>
          <a:p>
            <a:pPr marL="0" indent="0">
              <a:buNone/>
            </a:pPr>
            <a:r>
              <a:rPr lang="en-US" sz="2500" dirty="0" smtClean="0">
                <a:effectLst/>
              </a:rPr>
              <a:t>	accessible only from within the Class in which it is defined.</a:t>
            </a:r>
            <a:endParaRPr lang="en-US" sz="2500" dirty="0">
              <a:effectLst/>
            </a:endParaRPr>
          </a:p>
        </p:txBody>
      </p:sp>
    </p:spTree>
    <p:extLst>
      <p:ext uri="{BB962C8B-B14F-4D97-AF65-F5344CB8AC3E}">
        <p14:creationId xmlns:p14="http://schemas.microsoft.com/office/powerpoint/2010/main" val="696570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effectLst/>
              </a:rPr>
              <a:t>How to run a Java Application.</a:t>
            </a:r>
            <a:endParaRPr lang="en-US" dirty="0"/>
          </a:p>
        </p:txBody>
      </p:sp>
      <p:sp>
        <p:nvSpPr>
          <p:cNvPr id="7" name="Content Placeholder 6"/>
          <p:cNvSpPr>
            <a:spLocks noGrp="1"/>
          </p:cNvSpPr>
          <p:nvPr>
            <p:ph idx="1"/>
          </p:nvPr>
        </p:nvSpPr>
        <p:spPr/>
        <p:txBody>
          <a:bodyPr/>
          <a:lstStyle/>
          <a:p>
            <a:r>
              <a:rPr lang="en-US" dirty="0" smtClean="0"/>
              <a:t>Type "java </a:t>
            </a:r>
            <a:r>
              <a:rPr lang="en-US" dirty="0" err="1" smtClean="0"/>
              <a:t>com.FirstProgram</a:t>
            </a:r>
            <a:r>
              <a:rPr lang="en-US" dirty="0" smtClean="0"/>
              <a:t>"</a:t>
            </a:r>
          </a:p>
          <a:p>
            <a:r>
              <a:rPr lang="en-US" dirty="0" smtClean="0"/>
              <a:t>"Hello  World!" will be displayed</a:t>
            </a:r>
          </a:p>
          <a:p>
            <a:endParaRPr lang="en-US" dirty="0"/>
          </a:p>
          <a:p>
            <a:r>
              <a:rPr lang="en-US" b="1" dirty="0" smtClean="0">
                <a:effectLst/>
              </a:rPr>
              <a:t>Note*:</a:t>
            </a:r>
            <a:r>
              <a:rPr lang="en-US" dirty="0" smtClean="0">
                <a:effectLst/>
              </a:rPr>
              <a:t> The “java” command uses the class file name without its extension(</a:t>
            </a:r>
            <a:r>
              <a:rPr lang="en-US" b="1" i="1" dirty="0" smtClean="0">
                <a:effectLst/>
              </a:rPr>
              <a:t>.class</a:t>
            </a:r>
            <a:r>
              <a:rPr lang="en-US" dirty="0" smtClean="0">
                <a:effectLst/>
              </a:rPr>
              <a:t>).</a:t>
            </a:r>
            <a:endParaRPr lang="en-US" dirty="0"/>
          </a:p>
        </p:txBody>
      </p:sp>
    </p:spTree>
    <p:extLst>
      <p:ext uri="{BB962C8B-B14F-4D97-AF65-F5344CB8AC3E}">
        <p14:creationId xmlns:p14="http://schemas.microsoft.com/office/powerpoint/2010/main" val="191780624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Access Modifiers for Instance &amp; Static Variables</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304030124"/>
              </p:ext>
            </p:extLst>
          </p:nvPr>
        </p:nvGraphicFramePr>
        <p:xfrm>
          <a:off x="838200" y="1600200"/>
          <a:ext cx="7315200" cy="5105401"/>
        </p:xfrm>
        <a:graphic>
          <a:graphicData uri="http://schemas.openxmlformats.org/drawingml/2006/table">
            <a:tbl>
              <a:tblPr/>
              <a:tblGrid>
                <a:gridCol w="1463040"/>
                <a:gridCol w="1463040"/>
                <a:gridCol w="1463040"/>
                <a:gridCol w="1463040"/>
                <a:gridCol w="1463040"/>
              </a:tblGrid>
              <a:tr h="810381">
                <a:tc>
                  <a:txBody>
                    <a:bodyPr/>
                    <a:lstStyle/>
                    <a:p>
                      <a:r>
                        <a:rPr lang="en-US" sz="1400" b="1" dirty="0"/>
                        <a:t>Visibility</a:t>
                      </a:r>
                      <a:endParaRPr lang="en-US" sz="1400" dirty="0"/>
                    </a:p>
                  </a:txBody>
                  <a:tcPr marL="71841" marR="71841" marT="35920" marB="35920" anchor="ctr">
                    <a:lnL>
                      <a:noFill/>
                    </a:lnL>
                    <a:lnR>
                      <a:noFill/>
                    </a:lnR>
                    <a:lnT>
                      <a:noFill/>
                    </a:lnT>
                    <a:lnB>
                      <a:noFill/>
                    </a:lnB>
                  </a:tcPr>
                </a:tc>
                <a:tc>
                  <a:txBody>
                    <a:bodyPr/>
                    <a:lstStyle/>
                    <a:p>
                      <a:r>
                        <a:rPr lang="en-US" sz="1400" b="1" dirty="0"/>
                        <a:t>Public Access Modifier</a:t>
                      </a:r>
                      <a:endParaRPr lang="en-US" sz="1400" dirty="0"/>
                    </a:p>
                  </a:txBody>
                  <a:tcPr marL="71841" marR="71841" marT="35920" marB="35920" anchor="ctr">
                    <a:lnL>
                      <a:noFill/>
                    </a:lnL>
                    <a:lnR>
                      <a:noFill/>
                    </a:lnR>
                    <a:lnT>
                      <a:noFill/>
                    </a:lnT>
                    <a:lnB>
                      <a:noFill/>
                    </a:lnB>
                  </a:tcPr>
                </a:tc>
                <a:tc>
                  <a:txBody>
                    <a:bodyPr/>
                    <a:lstStyle/>
                    <a:p>
                      <a:r>
                        <a:rPr lang="en-US" sz="1400" b="1"/>
                        <a:t>Private Access Modifier</a:t>
                      </a:r>
                      <a:endParaRPr lang="en-US" sz="1400"/>
                    </a:p>
                  </a:txBody>
                  <a:tcPr marL="71841" marR="71841" marT="35920" marB="35920" anchor="ctr">
                    <a:lnL>
                      <a:noFill/>
                    </a:lnL>
                    <a:lnR>
                      <a:noFill/>
                    </a:lnR>
                    <a:lnT>
                      <a:noFill/>
                    </a:lnT>
                    <a:lnB>
                      <a:noFill/>
                    </a:lnB>
                  </a:tcPr>
                </a:tc>
                <a:tc>
                  <a:txBody>
                    <a:bodyPr/>
                    <a:lstStyle/>
                    <a:p>
                      <a:r>
                        <a:rPr lang="en-US" sz="1400" b="1"/>
                        <a:t>Protected Access Modifier</a:t>
                      </a:r>
                      <a:endParaRPr lang="en-US" sz="1400"/>
                    </a:p>
                  </a:txBody>
                  <a:tcPr marL="71841" marR="71841" marT="35920" marB="35920" anchor="ctr">
                    <a:lnL>
                      <a:noFill/>
                    </a:lnL>
                    <a:lnR>
                      <a:noFill/>
                    </a:lnR>
                    <a:lnT>
                      <a:noFill/>
                    </a:lnT>
                    <a:lnB>
                      <a:noFill/>
                    </a:lnB>
                  </a:tcPr>
                </a:tc>
                <a:tc>
                  <a:txBody>
                    <a:bodyPr/>
                    <a:lstStyle/>
                    <a:p>
                      <a:r>
                        <a:rPr lang="en-US" sz="1400" b="1"/>
                        <a:t>Default Access Modifier</a:t>
                      </a:r>
                      <a:endParaRPr lang="en-US" sz="1400"/>
                    </a:p>
                  </a:txBody>
                  <a:tcPr marL="71841" marR="71841" marT="35920" marB="35920" anchor="ctr">
                    <a:lnL>
                      <a:noFill/>
                    </a:lnL>
                    <a:lnR>
                      <a:noFill/>
                    </a:lnR>
                    <a:lnT>
                      <a:noFill/>
                    </a:lnT>
                    <a:lnB>
                      <a:noFill/>
                    </a:lnB>
                  </a:tcPr>
                </a:tc>
              </a:tr>
              <a:tr h="567266">
                <a:tc>
                  <a:txBody>
                    <a:bodyPr/>
                    <a:lstStyle/>
                    <a:p>
                      <a:r>
                        <a:rPr lang="en-US" sz="1400" b="1"/>
                        <a:t>Within Same Class</a:t>
                      </a:r>
                      <a:endParaRPr lang="en-US" sz="1400"/>
                    </a:p>
                  </a:txBody>
                  <a:tcPr marL="71841" marR="71841" marT="35920" marB="35920" anchor="ctr">
                    <a:lnL>
                      <a:noFill/>
                    </a:lnL>
                    <a:lnR>
                      <a:noFill/>
                    </a:lnR>
                    <a:lnT>
                      <a:noFill/>
                    </a:lnT>
                    <a:lnB>
                      <a:noFill/>
                    </a:lnB>
                  </a:tcPr>
                </a:tc>
                <a:tc>
                  <a:txBody>
                    <a:bodyPr/>
                    <a:lstStyle/>
                    <a:p>
                      <a:r>
                        <a:rPr lang="en-US" sz="1400"/>
                        <a:t>Yes</a:t>
                      </a:r>
                    </a:p>
                  </a:txBody>
                  <a:tcPr marL="71841" marR="71841" marT="35920" marB="35920" anchor="ctr">
                    <a:lnL>
                      <a:noFill/>
                    </a:lnL>
                    <a:lnR>
                      <a:noFill/>
                    </a:lnR>
                    <a:lnT>
                      <a:noFill/>
                    </a:lnT>
                    <a:lnB>
                      <a:noFill/>
                    </a:lnB>
                  </a:tcPr>
                </a:tc>
                <a:tc>
                  <a:txBody>
                    <a:bodyPr/>
                    <a:lstStyle/>
                    <a:p>
                      <a:r>
                        <a:rPr lang="en-US" sz="1400" dirty="0"/>
                        <a:t>Yes</a:t>
                      </a:r>
                    </a:p>
                  </a:txBody>
                  <a:tcPr marL="71841" marR="71841" marT="35920" marB="35920" anchor="ctr">
                    <a:lnL>
                      <a:noFill/>
                    </a:lnL>
                    <a:lnR>
                      <a:noFill/>
                    </a:lnR>
                    <a:lnT>
                      <a:noFill/>
                    </a:lnT>
                    <a:lnB>
                      <a:noFill/>
                    </a:lnB>
                  </a:tcPr>
                </a:tc>
                <a:tc>
                  <a:txBody>
                    <a:bodyPr/>
                    <a:lstStyle/>
                    <a:p>
                      <a:r>
                        <a:rPr lang="en-US" sz="1400"/>
                        <a:t>Yes</a:t>
                      </a:r>
                    </a:p>
                  </a:txBody>
                  <a:tcPr marL="71841" marR="71841" marT="35920" marB="35920" anchor="ctr">
                    <a:lnL>
                      <a:noFill/>
                    </a:lnL>
                    <a:lnR>
                      <a:noFill/>
                    </a:lnR>
                    <a:lnT>
                      <a:noFill/>
                    </a:lnT>
                    <a:lnB>
                      <a:noFill/>
                    </a:lnB>
                  </a:tcPr>
                </a:tc>
                <a:tc>
                  <a:txBody>
                    <a:bodyPr/>
                    <a:lstStyle/>
                    <a:p>
                      <a:r>
                        <a:rPr lang="en-US" sz="1400"/>
                        <a:t>Yes</a:t>
                      </a:r>
                    </a:p>
                  </a:txBody>
                  <a:tcPr marL="71841" marR="71841" marT="35920" marB="35920" anchor="ctr">
                    <a:lnL>
                      <a:noFill/>
                    </a:lnL>
                    <a:lnR>
                      <a:noFill/>
                    </a:lnR>
                    <a:lnT>
                      <a:noFill/>
                    </a:lnT>
                    <a:lnB>
                      <a:noFill/>
                    </a:lnB>
                  </a:tcPr>
                </a:tc>
              </a:tr>
              <a:tr h="810381">
                <a:tc>
                  <a:txBody>
                    <a:bodyPr/>
                    <a:lstStyle/>
                    <a:p>
                      <a:r>
                        <a:rPr lang="en-US" sz="1400" b="1"/>
                        <a:t>From Any Class in Same Package</a:t>
                      </a:r>
                      <a:endParaRPr lang="en-US" sz="1400"/>
                    </a:p>
                  </a:txBody>
                  <a:tcPr marL="71841" marR="71841" marT="35920" marB="35920" anchor="ctr">
                    <a:lnL>
                      <a:noFill/>
                    </a:lnL>
                    <a:lnR>
                      <a:noFill/>
                    </a:lnR>
                    <a:lnT>
                      <a:noFill/>
                    </a:lnT>
                    <a:lnB>
                      <a:noFill/>
                    </a:lnB>
                  </a:tcPr>
                </a:tc>
                <a:tc>
                  <a:txBody>
                    <a:bodyPr/>
                    <a:lstStyle/>
                    <a:p>
                      <a:r>
                        <a:rPr lang="en-US" sz="1400"/>
                        <a:t>Yes</a:t>
                      </a:r>
                    </a:p>
                  </a:txBody>
                  <a:tcPr marL="71841" marR="71841" marT="35920" marB="35920" anchor="ctr">
                    <a:lnL>
                      <a:noFill/>
                    </a:lnL>
                    <a:lnR>
                      <a:noFill/>
                    </a:lnR>
                    <a:lnT>
                      <a:noFill/>
                    </a:lnT>
                    <a:lnB>
                      <a:noFill/>
                    </a:lnB>
                  </a:tcPr>
                </a:tc>
                <a:tc>
                  <a:txBody>
                    <a:bodyPr/>
                    <a:lstStyle/>
                    <a:p>
                      <a:r>
                        <a:rPr lang="en-US" sz="1400"/>
                        <a:t>No</a:t>
                      </a:r>
                    </a:p>
                  </a:txBody>
                  <a:tcPr marL="71841" marR="71841" marT="35920" marB="35920" anchor="ctr">
                    <a:lnL>
                      <a:noFill/>
                    </a:lnL>
                    <a:lnR>
                      <a:noFill/>
                    </a:lnR>
                    <a:lnT>
                      <a:noFill/>
                    </a:lnT>
                    <a:lnB>
                      <a:noFill/>
                    </a:lnB>
                  </a:tcPr>
                </a:tc>
                <a:tc>
                  <a:txBody>
                    <a:bodyPr/>
                    <a:lstStyle/>
                    <a:p>
                      <a:r>
                        <a:rPr lang="en-US" sz="1400" dirty="0"/>
                        <a:t>Yes</a:t>
                      </a:r>
                    </a:p>
                  </a:txBody>
                  <a:tcPr marL="71841" marR="71841" marT="35920" marB="35920" anchor="ctr">
                    <a:lnL>
                      <a:noFill/>
                    </a:lnL>
                    <a:lnR>
                      <a:noFill/>
                    </a:lnR>
                    <a:lnT>
                      <a:noFill/>
                    </a:lnT>
                    <a:lnB>
                      <a:noFill/>
                    </a:lnB>
                  </a:tcPr>
                </a:tc>
                <a:tc>
                  <a:txBody>
                    <a:bodyPr/>
                    <a:lstStyle/>
                    <a:p>
                      <a:r>
                        <a:rPr lang="en-US" sz="1400" dirty="0"/>
                        <a:t>Yes</a:t>
                      </a:r>
                    </a:p>
                  </a:txBody>
                  <a:tcPr marL="71841" marR="71841" marT="35920" marB="35920" anchor="ctr">
                    <a:lnL>
                      <a:noFill/>
                    </a:lnL>
                    <a:lnR>
                      <a:noFill/>
                    </a:lnR>
                    <a:lnT>
                      <a:noFill/>
                    </a:lnT>
                    <a:lnB>
                      <a:noFill/>
                    </a:lnB>
                  </a:tcPr>
                </a:tc>
              </a:tr>
              <a:tr h="810381">
                <a:tc>
                  <a:txBody>
                    <a:bodyPr/>
                    <a:lstStyle/>
                    <a:p>
                      <a:r>
                        <a:rPr lang="en-US" sz="1400" b="1"/>
                        <a:t>From Any Sub Class in Same Package</a:t>
                      </a:r>
                      <a:endParaRPr lang="en-US" sz="1400"/>
                    </a:p>
                  </a:txBody>
                  <a:tcPr marL="71841" marR="71841" marT="35920" marB="35920" anchor="ctr">
                    <a:lnL>
                      <a:noFill/>
                    </a:lnL>
                    <a:lnR>
                      <a:noFill/>
                    </a:lnR>
                    <a:lnT>
                      <a:noFill/>
                    </a:lnT>
                    <a:lnB>
                      <a:noFill/>
                    </a:lnB>
                  </a:tcPr>
                </a:tc>
                <a:tc>
                  <a:txBody>
                    <a:bodyPr/>
                    <a:lstStyle/>
                    <a:p>
                      <a:r>
                        <a:rPr lang="en-US" sz="1400"/>
                        <a:t>Yes</a:t>
                      </a:r>
                    </a:p>
                  </a:txBody>
                  <a:tcPr marL="71841" marR="71841" marT="35920" marB="35920" anchor="ctr">
                    <a:lnL>
                      <a:noFill/>
                    </a:lnL>
                    <a:lnR>
                      <a:noFill/>
                    </a:lnR>
                    <a:lnT>
                      <a:noFill/>
                    </a:lnT>
                    <a:lnB>
                      <a:noFill/>
                    </a:lnB>
                  </a:tcPr>
                </a:tc>
                <a:tc>
                  <a:txBody>
                    <a:bodyPr/>
                    <a:lstStyle/>
                    <a:p>
                      <a:r>
                        <a:rPr lang="en-US" sz="1400"/>
                        <a:t>No</a:t>
                      </a:r>
                    </a:p>
                  </a:txBody>
                  <a:tcPr marL="71841" marR="71841" marT="35920" marB="35920" anchor="ctr">
                    <a:lnL>
                      <a:noFill/>
                    </a:lnL>
                    <a:lnR>
                      <a:noFill/>
                    </a:lnR>
                    <a:lnT>
                      <a:noFill/>
                    </a:lnT>
                    <a:lnB>
                      <a:noFill/>
                    </a:lnB>
                  </a:tcPr>
                </a:tc>
                <a:tc>
                  <a:txBody>
                    <a:bodyPr/>
                    <a:lstStyle/>
                    <a:p>
                      <a:r>
                        <a:rPr lang="en-US" sz="1400"/>
                        <a:t>Yes</a:t>
                      </a:r>
                    </a:p>
                  </a:txBody>
                  <a:tcPr marL="71841" marR="71841" marT="35920" marB="35920" anchor="ctr">
                    <a:lnL>
                      <a:noFill/>
                    </a:lnL>
                    <a:lnR>
                      <a:noFill/>
                    </a:lnR>
                    <a:lnT>
                      <a:noFill/>
                    </a:lnT>
                    <a:lnB>
                      <a:noFill/>
                    </a:lnB>
                  </a:tcPr>
                </a:tc>
                <a:tc>
                  <a:txBody>
                    <a:bodyPr/>
                    <a:lstStyle/>
                    <a:p>
                      <a:r>
                        <a:rPr lang="en-US" sz="1400" dirty="0"/>
                        <a:t>Yes</a:t>
                      </a:r>
                    </a:p>
                  </a:txBody>
                  <a:tcPr marL="71841" marR="71841" marT="35920" marB="35920" anchor="ctr">
                    <a:lnL>
                      <a:noFill/>
                    </a:lnL>
                    <a:lnR>
                      <a:noFill/>
                    </a:lnR>
                    <a:lnT>
                      <a:noFill/>
                    </a:lnT>
                    <a:lnB>
                      <a:noFill/>
                    </a:lnB>
                  </a:tcPr>
                </a:tc>
              </a:tr>
              <a:tr h="1053496">
                <a:tc>
                  <a:txBody>
                    <a:bodyPr/>
                    <a:lstStyle/>
                    <a:p>
                      <a:r>
                        <a:rPr lang="en-US" sz="1400" b="1"/>
                        <a:t>From Any Sub Class from Different Package</a:t>
                      </a:r>
                      <a:endParaRPr lang="en-US" sz="1400"/>
                    </a:p>
                  </a:txBody>
                  <a:tcPr marL="71841" marR="71841" marT="35920" marB="35920" anchor="ctr">
                    <a:lnL>
                      <a:noFill/>
                    </a:lnL>
                    <a:lnR>
                      <a:noFill/>
                    </a:lnR>
                    <a:lnT>
                      <a:noFill/>
                    </a:lnT>
                    <a:lnB>
                      <a:noFill/>
                    </a:lnB>
                  </a:tcPr>
                </a:tc>
                <a:tc>
                  <a:txBody>
                    <a:bodyPr/>
                    <a:lstStyle/>
                    <a:p>
                      <a:r>
                        <a:rPr lang="en-US" sz="1400"/>
                        <a:t>Yes</a:t>
                      </a:r>
                    </a:p>
                  </a:txBody>
                  <a:tcPr marL="71841" marR="71841" marT="35920" marB="35920" anchor="ctr">
                    <a:lnL>
                      <a:noFill/>
                    </a:lnL>
                    <a:lnR>
                      <a:noFill/>
                    </a:lnR>
                    <a:lnT>
                      <a:noFill/>
                    </a:lnT>
                    <a:lnB>
                      <a:noFill/>
                    </a:lnB>
                  </a:tcPr>
                </a:tc>
                <a:tc>
                  <a:txBody>
                    <a:bodyPr/>
                    <a:lstStyle/>
                    <a:p>
                      <a:r>
                        <a:rPr lang="en-US" sz="1400"/>
                        <a:t>No</a:t>
                      </a:r>
                    </a:p>
                  </a:txBody>
                  <a:tcPr marL="71841" marR="71841" marT="35920" marB="35920" anchor="ctr">
                    <a:lnL>
                      <a:noFill/>
                    </a:lnL>
                    <a:lnR>
                      <a:noFill/>
                    </a:lnR>
                    <a:lnT>
                      <a:noFill/>
                    </a:lnT>
                    <a:lnB>
                      <a:noFill/>
                    </a:lnB>
                  </a:tcPr>
                </a:tc>
                <a:tc>
                  <a:txBody>
                    <a:bodyPr/>
                    <a:lstStyle/>
                    <a:p>
                      <a:r>
                        <a:rPr lang="en-US" sz="1400"/>
                        <a:t>Yes(</a:t>
                      </a:r>
                      <a:r>
                        <a:rPr lang="en-US" sz="1400" b="1"/>
                        <a:t>Only By Inheritance</a:t>
                      </a:r>
                      <a:r>
                        <a:rPr lang="en-US" sz="1400"/>
                        <a:t>)</a:t>
                      </a:r>
                    </a:p>
                  </a:txBody>
                  <a:tcPr marL="71841" marR="71841" marT="35920" marB="35920" anchor="ctr">
                    <a:lnL>
                      <a:noFill/>
                    </a:lnL>
                    <a:lnR>
                      <a:noFill/>
                    </a:lnR>
                    <a:lnT>
                      <a:noFill/>
                    </a:lnT>
                    <a:lnB>
                      <a:noFill/>
                    </a:lnB>
                  </a:tcPr>
                </a:tc>
                <a:tc>
                  <a:txBody>
                    <a:bodyPr/>
                    <a:lstStyle/>
                    <a:p>
                      <a:r>
                        <a:rPr lang="en-US" sz="1400" dirty="0"/>
                        <a:t>No</a:t>
                      </a:r>
                    </a:p>
                  </a:txBody>
                  <a:tcPr marL="71841" marR="71841" marT="35920" marB="35920" anchor="ctr">
                    <a:lnL>
                      <a:noFill/>
                    </a:lnL>
                    <a:lnR>
                      <a:noFill/>
                    </a:lnR>
                    <a:lnT>
                      <a:noFill/>
                    </a:lnT>
                    <a:lnB>
                      <a:noFill/>
                    </a:lnB>
                  </a:tcPr>
                </a:tc>
              </a:tr>
              <a:tr h="1053496">
                <a:tc>
                  <a:txBody>
                    <a:bodyPr/>
                    <a:lstStyle/>
                    <a:p>
                      <a:r>
                        <a:rPr lang="en-US" sz="1400" b="1"/>
                        <a:t>From Any Non Sub Class in Different Package</a:t>
                      </a:r>
                      <a:endParaRPr lang="en-US" sz="1400"/>
                    </a:p>
                  </a:txBody>
                  <a:tcPr marL="71841" marR="71841" marT="35920" marB="35920" anchor="ctr">
                    <a:lnL>
                      <a:noFill/>
                    </a:lnL>
                    <a:lnR>
                      <a:noFill/>
                    </a:lnR>
                    <a:lnT>
                      <a:noFill/>
                    </a:lnT>
                    <a:lnB>
                      <a:noFill/>
                    </a:lnB>
                  </a:tcPr>
                </a:tc>
                <a:tc>
                  <a:txBody>
                    <a:bodyPr/>
                    <a:lstStyle/>
                    <a:p>
                      <a:r>
                        <a:rPr lang="en-US" sz="1400"/>
                        <a:t>Yes</a:t>
                      </a:r>
                    </a:p>
                  </a:txBody>
                  <a:tcPr marL="71841" marR="71841" marT="35920" marB="35920" anchor="ctr">
                    <a:lnL>
                      <a:noFill/>
                    </a:lnL>
                    <a:lnR>
                      <a:noFill/>
                    </a:lnR>
                    <a:lnT>
                      <a:noFill/>
                    </a:lnT>
                    <a:lnB>
                      <a:noFill/>
                    </a:lnB>
                  </a:tcPr>
                </a:tc>
                <a:tc>
                  <a:txBody>
                    <a:bodyPr/>
                    <a:lstStyle/>
                    <a:p>
                      <a:r>
                        <a:rPr lang="en-US" sz="1400"/>
                        <a:t>No</a:t>
                      </a:r>
                    </a:p>
                  </a:txBody>
                  <a:tcPr marL="71841" marR="71841" marT="35920" marB="35920" anchor="ctr">
                    <a:lnL>
                      <a:noFill/>
                    </a:lnL>
                    <a:lnR>
                      <a:noFill/>
                    </a:lnR>
                    <a:lnT>
                      <a:noFill/>
                    </a:lnT>
                    <a:lnB>
                      <a:noFill/>
                    </a:lnB>
                  </a:tcPr>
                </a:tc>
                <a:tc>
                  <a:txBody>
                    <a:bodyPr/>
                    <a:lstStyle/>
                    <a:p>
                      <a:r>
                        <a:rPr lang="en-US" sz="1400"/>
                        <a:t>No</a:t>
                      </a:r>
                    </a:p>
                  </a:txBody>
                  <a:tcPr marL="71841" marR="71841" marT="35920" marB="35920" anchor="ctr">
                    <a:lnL>
                      <a:noFill/>
                    </a:lnL>
                    <a:lnR>
                      <a:noFill/>
                    </a:lnR>
                    <a:lnT>
                      <a:noFill/>
                    </a:lnT>
                    <a:lnB>
                      <a:noFill/>
                    </a:lnB>
                  </a:tcPr>
                </a:tc>
                <a:tc>
                  <a:txBody>
                    <a:bodyPr/>
                    <a:lstStyle/>
                    <a:p>
                      <a:r>
                        <a:rPr lang="en-US" sz="1400" dirty="0"/>
                        <a:t>No</a:t>
                      </a:r>
                    </a:p>
                  </a:txBody>
                  <a:tcPr marL="71841" marR="71841" marT="35920" marB="35920" anchor="ctr">
                    <a:lnL>
                      <a:noFill/>
                    </a:lnL>
                    <a:lnR>
                      <a:noFill/>
                    </a:lnR>
                    <a:lnT>
                      <a:noFill/>
                    </a:lnT>
                    <a:lnB>
                      <a:noFill/>
                    </a:lnB>
                  </a:tcPr>
                </a:tc>
              </a:tr>
            </a:tbl>
          </a:graphicData>
        </a:graphic>
      </p:graphicFrame>
      <p:sp>
        <p:nvSpPr>
          <p:cNvPr id="4" name="Rectangle 1"/>
          <p:cNvSpPr>
            <a:spLocks noChangeArrowheads="1"/>
          </p:cNvSpPr>
          <p:nvPr/>
        </p:nvSpPr>
        <p:spPr bwMode="auto">
          <a:xfrm>
            <a:off x="609600" y="1676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4761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itchFamily="34" charset="0"/>
                <a:cs typeface="Arial" pitchFamily="34" charset="0"/>
              </a:rPr>
              <a:t>Java Access Modifiers Table for Variable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9682813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Access Modifier for Local Variable</a:t>
            </a:r>
          </a:p>
        </p:txBody>
      </p:sp>
      <p:sp>
        <p:nvSpPr>
          <p:cNvPr id="9" name="Content Placeholder 8"/>
          <p:cNvSpPr>
            <a:spLocks noGrp="1"/>
          </p:cNvSpPr>
          <p:nvPr>
            <p:ph idx="1"/>
          </p:nvPr>
        </p:nvSpPr>
        <p:spPr>
          <a:xfrm>
            <a:off x="228600" y="1600200"/>
            <a:ext cx="8686800" cy="4525963"/>
          </a:xfrm>
        </p:spPr>
        <p:txBody>
          <a:bodyPr>
            <a:noAutofit/>
          </a:bodyPr>
          <a:lstStyle/>
          <a:p>
            <a:r>
              <a:rPr lang="en-US" sz="2800" i="1" u="sng" dirty="0" smtClean="0">
                <a:effectLst/>
              </a:rPr>
              <a:t>No Access Modifiers</a:t>
            </a:r>
            <a:r>
              <a:rPr lang="en-US" sz="2800" dirty="0" smtClean="0">
                <a:effectLst/>
              </a:rPr>
              <a:t> can be applied to l</a:t>
            </a:r>
            <a:r>
              <a:rPr lang="en-US" sz="2800" i="1" u="sng" dirty="0" smtClean="0">
                <a:effectLst/>
              </a:rPr>
              <a:t>ocal variables</a:t>
            </a:r>
            <a:r>
              <a:rPr lang="en-US" sz="2800" dirty="0" smtClean="0">
                <a:effectLst/>
              </a:rPr>
              <a:t>. Only </a:t>
            </a:r>
            <a:r>
              <a:rPr lang="en-US" sz="2800" i="1" dirty="0" smtClean="0">
                <a:effectLst/>
              </a:rPr>
              <a:t>final</a:t>
            </a:r>
            <a:r>
              <a:rPr lang="en-US" sz="2800" dirty="0" smtClean="0">
                <a:effectLst/>
              </a:rPr>
              <a:t> can be applied to a local variable which is a </a:t>
            </a:r>
            <a:r>
              <a:rPr lang="en-US" sz="2800" i="1" u="sng" dirty="0" smtClean="0">
                <a:effectLst/>
              </a:rPr>
              <a:t>Non Access Modifier</a:t>
            </a:r>
            <a:r>
              <a:rPr lang="en-US" sz="2800" i="1" dirty="0" smtClean="0">
                <a:effectLst/>
              </a:rPr>
              <a:t> .</a:t>
            </a:r>
            <a:endParaRPr lang="en-US" sz="2800" dirty="0">
              <a:effectLst/>
            </a:endParaRPr>
          </a:p>
        </p:txBody>
      </p:sp>
    </p:spTree>
    <p:extLst>
      <p:ext uri="{BB962C8B-B14F-4D97-AF65-F5344CB8AC3E}">
        <p14:creationId xmlns:p14="http://schemas.microsoft.com/office/powerpoint/2010/main" val="383973430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a:t>
            </a:r>
            <a:r>
              <a:rPr lang="en-US" dirty="0" smtClean="0">
                <a:effectLst/>
              </a:rPr>
              <a:t>. </a:t>
            </a:r>
            <a:r>
              <a:rPr lang="en-US" dirty="0" smtClean="0">
                <a:effectLst/>
              </a:rPr>
              <a:t>Non access modifier</a:t>
            </a:r>
          </a:p>
        </p:txBody>
      </p:sp>
      <p:sp>
        <p:nvSpPr>
          <p:cNvPr id="9" name="Content Placeholder 8"/>
          <p:cNvSpPr>
            <a:spLocks noGrp="1"/>
          </p:cNvSpPr>
          <p:nvPr>
            <p:ph idx="1"/>
          </p:nvPr>
        </p:nvSpPr>
        <p:spPr>
          <a:xfrm>
            <a:off x="838200" y="1600200"/>
            <a:ext cx="7467600" cy="4525963"/>
          </a:xfrm>
        </p:spPr>
        <p:txBody>
          <a:bodyPr>
            <a:noAutofit/>
          </a:bodyPr>
          <a:lstStyle/>
          <a:p>
            <a:pPr marL="0" indent="0">
              <a:buNone/>
            </a:pPr>
            <a:r>
              <a:rPr lang="en-US" sz="2800" dirty="0" smtClean="0"/>
              <a:t>Non-access modifiers do not change the accessibility of variables and methods, but they do provide them special properties. Non-access modifiers are of 5 types,</a:t>
            </a:r>
          </a:p>
          <a:p>
            <a:r>
              <a:rPr lang="en-US" sz="2800" dirty="0" smtClean="0"/>
              <a:t>Final</a:t>
            </a:r>
          </a:p>
          <a:p>
            <a:r>
              <a:rPr lang="en-US" sz="2800" dirty="0" smtClean="0"/>
              <a:t>Static</a:t>
            </a:r>
          </a:p>
          <a:p>
            <a:r>
              <a:rPr lang="en-US" sz="2800" dirty="0" smtClean="0"/>
              <a:t>Transient</a:t>
            </a:r>
          </a:p>
          <a:p>
            <a:r>
              <a:rPr lang="en-US" sz="2800" dirty="0" smtClean="0"/>
              <a:t>Synchronized</a:t>
            </a:r>
          </a:p>
          <a:p>
            <a:r>
              <a:rPr lang="en-US" sz="2800" dirty="0" smtClean="0"/>
              <a:t>Volatile</a:t>
            </a:r>
            <a:endParaRPr lang="en-US" sz="2800" dirty="0"/>
          </a:p>
        </p:txBody>
      </p:sp>
    </p:spTree>
    <p:extLst>
      <p:ext uri="{BB962C8B-B14F-4D97-AF65-F5344CB8AC3E}">
        <p14:creationId xmlns:p14="http://schemas.microsoft.com/office/powerpoint/2010/main" val="237623045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final</a:t>
            </a:r>
          </a:p>
        </p:txBody>
      </p:sp>
      <p:sp>
        <p:nvSpPr>
          <p:cNvPr id="9" name="Content Placeholder 8"/>
          <p:cNvSpPr>
            <a:spLocks noGrp="1"/>
          </p:cNvSpPr>
          <p:nvPr>
            <p:ph idx="1"/>
          </p:nvPr>
        </p:nvSpPr>
        <p:spPr>
          <a:xfrm>
            <a:off x="304800" y="1600200"/>
            <a:ext cx="8534400" cy="4525963"/>
          </a:xfrm>
        </p:spPr>
        <p:txBody>
          <a:bodyPr>
            <a:noAutofit/>
          </a:bodyPr>
          <a:lstStyle/>
          <a:p>
            <a:r>
              <a:rPr lang="en-US" sz="2700" dirty="0" smtClean="0">
                <a:effectLst/>
              </a:rPr>
              <a:t>Class</a:t>
            </a:r>
          </a:p>
          <a:p>
            <a:r>
              <a:rPr lang="en-US" sz="2700" dirty="0" smtClean="0">
                <a:effectLst/>
              </a:rPr>
              <a:t>Method</a:t>
            </a:r>
          </a:p>
          <a:p>
            <a:r>
              <a:rPr lang="en-US" sz="2700" dirty="0" smtClean="0">
                <a:effectLst/>
              </a:rPr>
              <a:t>Instance Variable</a:t>
            </a:r>
          </a:p>
          <a:p>
            <a:r>
              <a:rPr lang="en-US" sz="2700" dirty="0" smtClean="0">
                <a:effectLst/>
              </a:rPr>
              <a:t>Local Variable</a:t>
            </a:r>
          </a:p>
          <a:p>
            <a:r>
              <a:rPr lang="en-US" sz="2700" dirty="0" smtClean="0">
                <a:effectLst/>
              </a:rPr>
              <a:t>Method arguments</a:t>
            </a:r>
          </a:p>
          <a:p>
            <a:pPr marL="0" indent="0">
              <a:buNone/>
            </a:pPr>
            <a:r>
              <a:rPr lang="en-US" sz="2700" dirty="0" smtClean="0">
                <a:effectLst/>
              </a:rPr>
              <a:t>A </a:t>
            </a:r>
            <a:r>
              <a:rPr lang="en-US" sz="2700" u="sng" dirty="0" smtClean="0">
                <a:effectLst/>
              </a:rPr>
              <a:t>Class</a:t>
            </a:r>
            <a:r>
              <a:rPr lang="en-US" sz="2700" dirty="0" smtClean="0">
                <a:effectLst/>
              </a:rPr>
              <a:t> when set to final </a:t>
            </a:r>
            <a:r>
              <a:rPr lang="en-US" sz="2700" i="1" dirty="0" smtClean="0">
                <a:effectLst/>
              </a:rPr>
              <a:t>cannot</a:t>
            </a:r>
            <a:r>
              <a:rPr lang="en-US" sz="2700" dirty="0" smtClean="0">
                <a:effectLst/>
              </a:rPr>
              <a:t> be </a:t>
            </a:r>
            <a:r>
              <a:rPr lang="en-US" sz="2700" b="1" dirty="0" smtClean="0">
                <a:effectLst/>
              </a:rPr>
              <a:t>extended</a:t>
            </a:r>
            <a:r>
              <a:rPr lang="en-US" sz="2700" dirty="0" smtClean="0">
                <a:effectLst/>
              </a:rPr>
              <a:t> by any other Class</a:t>
            </a:r>
          </a:p>
          <a:p>
            <a:pPr marL="0" indent="0">
              <a:buNone/>
            </a:pPr>
            <a:r>
              <a:rPr lang="en-US" sz="2700" dirty="0" smtClean="0">
                <a:effectLst/>
              </a:rPr>
              <a:t>A </a:t>
            </a:r>
            <a:r>
              <a:rPr lang="en-US" sz="2700" u="sng" dirty="0" smtClean="0">
                <a:effectLst/>
              </a:rPr>
              <a:t>Method</a:t>
            </a:r>
            <a:r>
              <a:rPr lang="en-US" sz="2700" dirty="0" smtClean="0">
                <a:effectLst/>
              </a:rPr>
              <a:t> when set to final </a:t>
            </a:r>
            <a:r>
              <a:rPr lang="en-US" sz="2700" i="1" dirty="0" smtClean="0">
                <a:effectLst/>
              </a:rPr>
              <a:t>cannot</a:t>
            </a:r>
            <a:r>
              <a:rPr lang="en-US" sz="2700" dirty="0" smtClean="0">
                <a:effectLst/>
              </a:rPr>
              <a:t> be </a:t>
            </a:r>
            <a:r>
              <a:rPr lang="en-US" sz="2700" b="1" dirty="0" smtClean="0">
                <a:effectLst/>
              </a:rPr>
              <a:t>overridden</a:t>
            </a:r>
            <a:r>
              <a:rPr lang="en-US" sz="2700" dirty="0" smtClean="0">
                <a:effectLst/>
              </a:rPr>
              <a:t> by any subclass.</a:t>
            </a:r>
          </a:p>
          <a:p>
            <a:pPr marL="0" indent="0">
              <a:buNone/>
            </a:pPr>
            <a:r>
              <a:rPr lang="en-US" sz="2700" dirty="0" smtClean="0">
                <a:effectLst/>
              </a:rPr>
              <a:t>When a </a:t>
            </a:r>
            <a:r>
              <a:rPr lang="en-US" sz="2700" u="sng" dirty="0" smtClean="0">
                <a:effectLst/>
              </a:rPr>
              <a:t>variable</a:t>
            </a:r>
            <a:r>
              <a:rPr lang="en-US" sz="2700" dirty="0" smtClean="0">
                <a:effectLst/>
              </a:rPr>
              <a:t> is set to final, its value </a:t>
            </a:r>
            <a:r>
              <a:rPr lang="en-US" sz="2700" i="1" dirty="0" smtClean="0">
                <a:effectLst/>
              </a:rPr>
              <a:t>cannot</a:t>
            </a:r>
            <a:r>
              <a:rPr lang="en-US" sz="2700" dirty="0" smtClean="0">
                <a:effectLst/>
              </a:rPr>
              <a:t> be </a:t>
            </a:r>
            <a:r>
              <a:rPr lang="en-US" sz="2700" b="1" dirty="0" smtClean="0">
                <a:effectLst/>
              </a:rPr>
              <a:t>changed</a:t>
            </a:r>
            <a:r>
              <a:rPr lang="en-US" sz="2700" dirty="0" smtClean="0">
                <a:effectLst/>
              </a:rPr>
              <a:t>. Final variables are like constants.</a:t>
            </a:r>
            <a:endParaRPr lang="en-US" sz="2700" dirty="0">
              <a:effectLst/>
            </a:endParaRPr>
          </a:p>
        </p:txBody>
      </p:sp>
    </p:spTree>
    <p:extLst>
      <p:ext uri="{BB962C8B-B14F-4D97-AF65-F5344CB8AC3E}">
        <p14:creationId xmlns:p14="http://schemas.microsoft.com/office/powerpoint/2010/main" val="144885118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smtClean="0">
              <a:effectLst/>
            </a:endParaRPr>
          </a:p>
        </p:txBody>
      </p:sp>
      <p:sp>
        <p:nvSpPr>
          <p:cNvPr id="5" name="Rectangle 4"/>
          <p:cNvSpPr>
            <a:spLocks noGrp="1" noChangeArrowheads="1"/>
          </p:cNvSpPr>
          <p:nvPr/>
        </p:nvSpPr>
        <p:spPr bwMode="auto">
          <a:xfrm>
            <a:off x="403225" y="533400"/>
            <a:ext cx="41910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0" fontAlgn="base" hangingPunct="0">
              <a:spcBef>
                <a:spcPct val="20000"/>
              </a:spcBef>
              <a:spcAft>
                <a:spcPct val="0"/>
              </a:spcAft>
              <a:buChar char="»"/>
              <a:defRPr sz="2000">
                <a:solidFill>
                  <a:schemeClr val="tx1"/>
                </a:solidFill>
                <a:latin typeface="+mn-lt"/>
                <a:cs typeface="+mn-cs"/>
              </a:defRPr>
            </a:lvl6pPr>
            <a:lvl7pPr marL="2971800" indent="-228600" algn="l" rtl="0" eaLnBrk="0" fontAlgn="base" hangingPunct="0">
              <a:spcBef>
                <a:spcPct val="20000"/>
              </a:spcBef>
              <a:spcAft>
                <a:spcPct val="0"/>
              </a:spcAft>
              <a:buChar char="»"/>
              <a:defRPr sz="2000">
                <a:solidFill>
                  <a:schemeClr val="tx1"/>
                </a:solidFill>
                <a:latin typeface="+mn-lt"/>
                <a:cs typeface="+mn-cs"/>
              </a:defRPr>
            </a:lvl7pPr>
            <a:lvl8pPr marL="3429000" indent="-228600" algn="l" rtl="0" eaLnBrk="0" fontAlgn="base" hangingPunct="0">
              <a:spcBef>
                <a:spcPct val="20000"/>
              </a:spcBef>
              <a:spcAft>
                <a:spcPct val="0"/>
              </a:spcAft>
              <a:buChar char="»"/>
              <a:defRPr sz="2000">
                <a:solidFill>
                  <a:schemeClr val="tx1"/>
                </a:solidFill>
                <a:latin typeface="+mn-lt"/>
                <a:cs typeface="+mn-cs"/>
              </a:defRPr>
            </a:lvl8pPr>
            <a:lvl9pPr marL="3886200" indent="-228600" algn="l" rtl="0" eaLnBrk="0" fontAlgn="base" hangingPunct="0">
              <a:spcBef>
                <a:spcPct val="20000"/>
              </a:spcBef>
              <a:spcAft>
                <a:spcPct val="0"/>
              </a:spcAft>
              <a:buChar char="»"/>
              <a:defRPr sz="2000">
                <a:solidFill>
                  <a:schemeClr val="tx1"/>
                </a:solidFill>
                <a:latin typeface="+mn-lt"/>
                <a:cs typeface="+mn-cs"/>
              </a:defRPr>
            </a:lvl9pPr>
          </a:lstStyle>
          <a:p>
            <a:endParaRPr lang="en-US" altLang="en-US" sz="2800" b="1" i="1" dirty="0"/>
          </a:p>
          <a:p>
            <a:r>
              <a:rPr lang="en-US" altLang="he-IL" sz="2800" b="1" i="1" dirty="0"/>
              <a:t>final</a:t>
            </a:r>
            <a:r>
              <a:rPr lang="en-US" altLang="he-IL" sz="2800" b="1" dirty="0"/>
              <a:t> member data</a:t>
            </a:r>
            <a:r>
              <a:rPr lang="en-US" altLang="he-IL" sz="2800" dirty="0"/>
              <a:t/>
            </a:r>
            <a:br>
              <a:rPr lang="en-US" altLang="he-IL" sz="2800" dirty="0"/>
            </a:br>
            <a:r>
              <a:rPr lang="en-US" altLang="he-IL" sz="2800" dirty="0"/>
              <a:t>Constant member</a:t>
            </a:r>
          </a:p>
          <a:p>
            <a:endParaRPr lang="en-US" altLang="he-IL" sz="2800" b="1" i="1" dirty="0"/>
          </a:p>
          <a:p>
            <a:r>
              <a:rPr lang="en-US" altLang="he-IL" sz="2800" b="1" i="1" dirty="0"/>
              <a:t>final</a:t>
            </a:r>
            <a:r>
              <a:rPr lang="en-US" altLang="he-IL" sz="2800" dirty="0"/>
              <a:t> </a:t>
            </a:r>
            <a:r>
              <a:rPr lang="en-US" altLang="he-IL" sz="2800" b="1" dirty="0"/>
              <a:t>member function</a:t>
            </a:r>
            <a:r>
              <a:rPr lang="en-US" altLang="he-IL" sz="2800" dirty="0"/>
              <a:t> </a:t>
            </a:r>
            <a:br>
              <a:rPr lang="en-US" altLang="he-IL" sz="2800" dirty="0"/>
            </a:br>
            <a:r>
              <a:rPr lang="en-US" altLang="he-IL" sz="2800" dirty="0"/>
              <a:t>The method can’t be </a:t>
            </a:r>
            <a:br>
              <a:rPr lang="en-US" altLang="he-IL" sz="2800" dirty="0"/>
            </a:br>
            <a:r>
              <a:rPr lang="en-US" altLang="he-IL" sz="2800" dirty="0"/>
              <a:t>overridden.</a:t>
            </a:r>
          </a:p>
          <a:p>
            <a:endParaRPr lang="en-US" altLang="he-IL" sz="2800" dirty="0"/>
          </a:p>
          <a:p>
            <a:r>
              <a:rPr lang="en-US" altLang="he-IL" sz="2800" b="1" i="1" dirty="0"/>
              <a:t>final</a:t>
            </a:r>
            <a:r>
              <a:rPr lang="en-US" altLang="he-IL" sz="2800" b="1" dirty="0"/>
              <a:t> class</a:t>
            </a:r>
            <a:br>
              <a:rPr lang="en-US" altLang="he-IL" sz="2800" b="1" dirty="0"/>
            </a:br>
            <a:r>
              <a:rPr lang="en-US" altLang="he-IL" sz="2800" dirty="0"/>
              <a:t>‘Base’ is final, thus it can’t be extended</a:t>
            </a:r>
          </a:p>
        </p:txBody>
      </p:sp>
      <p:sp>
        <p:nvSpPr>
          <p:cNvPr id="6" name="Text Box 4"/>
          <p:cNvSpPr txBox="1">
            <a:spLocks noChangeArrowheads="1"/>
          </p:cNvSpPr>
          <p:nvPr/>
        </p:nvSpPr>
        <p:spPr bwMode="auto">
          <a:xfrm>
            <a:off x="4441825" y="1295400"/>
            <a:ext cx="4451350" cy="497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Times New Roman (Hebrew)" charset="-79"/>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Times New Roman (Hebrew)" charset="-79"/>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Times New Roman (Hebrew)" charset="-79"/>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Times New Roman (Hebrew)" charset="-79"/>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Times New Roman (Hebrew)" charset="-79"/>
              </a:defRPr>
            </a:lvl5pPr>
            <a:lvl6pPr marL="2286000" algn="l" defTabSz="914400" rtl="0" eaLnBrk="1" latinLnBrk="0" hangingPunct="1">
              <a:defRPr sz="2400" kern="1200">
                <a:solidFill>
                  <a:schemeClr val="tx1"/>
                </a:solidFill>
                <a:latin typeface="Times New Roman" pitchFamily="18" charset="0"/>
                <a:ea typeface="+mn-ea"/>
                <a:cs typeface="Times New Roman (Hebrew)" charset="-79"/>
              </a:defRPr>
            </a:lvl6pPr>
            <a:lvl7pPr marL="2743200" algn="l" defTabSz="914400" rtl="0" eaLnBrk="1" latinLnBrk="0" hangingPunct="1">
              <a:defRPr sz="2400" kern="1200">
                <a:solidFill>
                  <a:schemeClr val="tx1"/>
                </a:solidFill>
                <a:latin typeface="Times New Roman" pitchFamily="18" charset="0"/>
                <a:ea typeface="+mn-ea"/>
                <a:cs typeface="Times New Roman (Hebrew)" charset="-79"/>
              </a:defRPr>
            </a:lvl7pPr>
            <a:lvl8pPr marL="3200400" algn="l" defTabSz="914400" rtl="0" eaLnBrk="1" latinLnBrk="0" hangingPunct="1">
              <a:defRPr sz="2400" kern="1200">
                <a:solidFill>
                  <a:schemeClr val="tx1"/>
                </a:solidFill>
                <a:latin typeface="Times New Roman" pitchFamily="18" charset="0"/>
                <a:ea typeface="+mn-ea"/>
                <a:cs typeface="Times New Roman (Hebrew)" charset="-79"/>
              </a:defRPr>
            </a:lvl8pPr>
            <a:lvl9pPr marL="3657600" algn="l" defTabSz="914400" rtl="0" eaLnBrk="1" latinLnBrk="0" hangingPunct="1">
              <a:defRPr sz="2400" kern="1200">
                <a:solidFill>
                  <a:schemeClr val="tx1"/>
                </a:solidFill>
                <a:latin typeface="Times New Roman" pitchFamily="18" charset="0"/>
                <a:ea typeface="+mn-ea"/>
                <a:cs typeface="Times New Roman (Hebrew)" charset="-79"/>
              </a:defRPr>
            </a:lvl9pPr>
          </a:lstStyle>
          <a:p>
            <a:r>
              <a:rPr lang="en-US" altLang="he-IL" sz="2000" b="1">
                <a:latin typeface="Courier New" pitchFamily="49" charset="0"/>
              </a:rPr>
              <a:t>final class Base {</a:t>
            </a:r>
          </a:p>
          <a:p>
            <a:r>
              <a:rPr lang="en-US" altLang="he-IL" sz="2000" b="1">
                <a:latin typeface="Courier New" pitchFamily="49" charset="0"/>
              </a:rPr>
              <a:t>  final int i=5;</a:t>
            </a:r>
          </a:p>
          <a:p>
            <a:r>
              <a:rPr lang="en-US" altLang="he-IL" sz="2000" b="1">
                <a:latin typeface="Courier New" pitchFamily="49" charset="0"/>
              </a:rPr>
              <a:t>  final void foo() {</a:t>
            </a:r>
          </a:p>
          <a:p>
            <a:r>
              <a:rPr lang="en-US" altLang="he-IL" sz="2000" b="1">
                <a:latin typeface="Courier New" pitchFamily="49" charset="0"/>
              </a:rPr>
              <a:t>    i=10; </a:t>
            </a:r>
          </a:p>
          <a:p>
            <a:r>
              <a:rPr lang="en-US" altLang="he-IL" sz="2000" b="1" i="1">
                <a:latin typeface="Courier New" pitchFamily="49" charset="0"/>
              </a:rPr>
              <a:t>//what will the compiler say about this?</a:t>
            </a:r>
          </a:p>
          <a:p>
            <a:r>
              <a:rPr lang="en-US" altLang="he-IL" sz="2000" b="1">
                <a:latin typeface="Courier New" pitchFamily="49" charset="0"/>
              </a:rPr>
              <a:t>  }</a:t>
            </a:r>
          </a:p>
          <a:p>
            <a:r>
              <a:rPr lang="en-US" altLang="he-IL" sz="2000" b="1">
                <a:latin typeface="Courier New" pitchFamily="49" charset="0"/>
              </a:rPr>
              <a:t>}</a:t>
            </a:r>
          </a:p>
          <a:p>
            <a:endParaRPr lang="en-US" altLang="he-IL" sz="2000" b="1">
              <a:latin typeface="Courier New" pitchFamily="49" charset="0"/>
            </a:endParaRPr>
          </a:p>
          <a:p>
            <a:r>
              <a:rPr lang="en-US" altLang="he-IL" sz="2000" b="1">
                <a:latin typeface="Courier New" pitchFamily="49" charset="0"/>
              </a:rPr>
              <a:t>class Derived extends Base { // Error </a:t>
            </a:r>
          </a:p>
          <a:p>
            <a:r>
              <a:rPr lang="en-US" altLang="he-IL" sz="2000" b="1">
                <a:latin typeface="Courier New" pitchFamily="49" charset="0"/>
              </a:rPr>
              <a:t>  // another foo ...</a:t>
            </a:r>
          </a:p>
          <a:p>
            <a:r>
              <a:rPr lang="en-US" altLang="he-IL" sz="2000" b="1">
                <a:latin typeface="Courier New" pitchFamily="49" charset="0"/>
              </a:rPr>
              <a:t>  void foo() {</a:t>
            </a:r>
          </a:p>
          <a:p>
            <a:r>
              <a:rPr lang="en-US" altLang="he-IL" sz="2000" b="1">
                <a:latin typeface="Courier New" pitchFamily="49" charset="0"/>
              </a:rPr>
              <a:t>    </a:t>
            </a:r>
          </a:p>
          <a:p>
            <a:r>
              <a:rPr lang="en-US" altLang="he-IL" sz="2000" b="1">
                <a:latin typeface="Courier New" pitchFamily="49" charset="0"/>
              </a:rPr>
              <a:t>  }</a:t>
            </a:r>
          </a:p>
          <a:p>
            <a:r>
              <a:rPr lang="en-US" altLang="he-IL" sz="2000" b="1">
                <a:latin typeface="Courier New" pitchFamily="49" charset="0"/>
              </a:rPr>
              <a:t>}</a:t>
            </a:r>
          </a:p>
        </p:txBody>
      </p:sp>
      <p:sp>
        <p:nvSpPr>
          <p:cNvPr id="7" name="Text Box 8"/>
          <p:cNvSpPr txBox="1">
            <a:spLocks noChangeArrowheads="1"/>
          </p:cNvSpPr>
          <p:nvPr/>
        </p:nvSpPr>
        <p:spPr bwMode="auto">
          <a:xfrm>
            <a:off x="250825" y="5867400"/>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Times New Roman (Hebrew)" charset="-79"/>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Times New Roman (Hebrew)" charset="-79"/>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Times New Roman (Hebrew)" charset="-79"/>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Times New Roman (Hebrew)" charset="-79"/>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Times New Roman (Hebrew)" charset="-79"/>
              </a:defRPr>
            </a:lvl5pPr>
            <a:lvl6pPr marL="2286000" algn="l" defTabSz="914400" rtl="0" eaLnBrk="1" latinLnBrk="0" hangingPunct="1">
              <a:defRPr sz="2400" kern="1200">
                <a:solidFill>
                  <a:schemeClr val="tx1"/>
                </a:solidFill>
                <a:latin typeface="Times New Roman" pitchFamily="18" charset="0"/>
                <a:ea typeface="+mn-ea"/>
                <a:cs typeface="Times New Roman (Hebrew)" charset="-79"/>
              </a:defRPr>
            </a:lvl6pPr>
            <a:lvl7pPr marL="2743200" algn="l" defTabSz="914400" rtl="0" eaLnBrk="1" latinLnBrk="0" hangingPunct="1">
              <a:defRPr sz="2400" kern="1200">
                <a:solidFill>
                  <a:schemeClr val="tx1"/>
                </a:solidFill>
                <a:latin typeface="Times New Roman" pitchFamily="18" charset="0"/>
                <a:ea typeface="+mn-ea"/>
                <a:cs typeface="Times New Roman (Hebrew)" charset="-79"/>
              </a:defRPr>
            </a:lvl7pPr>
            <a:lvl8pPr marL="3200400" algn="l" defTabSz="914400" rtl="0" eaLnBrk="1" latinLnBrk="0" hangingPunct="1">
              <a:defRPr sz="2400" kern="1200">
                <a:solidFill>
                  <a:schemeClr val="tx1"/>
                </a:solidFill>
                <a:latin typeface="Times New Roman" pitchFamily="18" charset="0"/>
                <a:ea typeface="+mn-ea"/>
                <a:cs typeface="Times New Roman (Hebrew)" charset="-79"/>
              </a:defRPr>
            </a:lvl8pPr>
            <a:lvl9pPr marL="3657600" algn="l" defTabSz="914400" rtl="0" eaLnBrk="1" latinLnBrk="0" hangingPunct="1">
              <a:defRPr sz="2400" kern="1200">
                <a:solidFill>
                  <a:schemeClr val="tx1"/>
                </a:solidFill>
                <a:latin typeface="Times New Roman" pitchFamily="18" charset="0"/>
                <a:ea typeface="+mn-ea"/>
                <a:cs typeface="Times New Roman (Hebrew)" charset="-79"/>
              </a:defRPr>
            </a:lvl9pPr>
          </a:lstStyle>
          <a:p>
            <a:pPr>
              <a:spcBef>
                <a:spcPct val="50000"/>
              </a:spcBef>
            </a:pPr>
            <a:r>
              <a:rPr lang="en-US" altLang="en-US"/>
              <a:t>(String class is final)</a:t>
            </a:r>
          </a:p>
        </p:txBody>
      </p:sp>
    </p:spTree>
    <p:extLst>
      <p:ext uri="{BB962C8B-B14F-4D97-AF65-F5344CB8AC3E}">
        <p14:creationId xmlns:p14="http://schemas.microsoft.com/office/powerpoint/2010/main" val="373082536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Modifier – [1/4]</a:t>
            </a:r>
            <a:endParaRPr lang="en-US" dirty="0" smtClean="0">
              <a:effectLst/>
            </a:endParaRPr>
          </a:p>
        </p:txBody>
      </p:sp>
      <p:sp>
        <p:nvSpPr>
          <p:cNvPr id="9" name="Content Placeholder 8"/>
          <p:cNvSpPr>
            <a:spLocks noGrp="1"/>
          </p:cNvSpPr>
          <p:nvPr>
            <p:ph idx="1"/>
          </p:nvPr>
        </p:nvSpPr>
        <p:spPr>
          <a:xfrm>
            <a:off x="304800" y="1600200"/>
            <a:ext cx="8534400" cy="4525963"/>
          </a:xfrm>
        </p:spPr>
        <p:txBody>
          <a:bodyPr>
            <a:noAutofit/>
          </a:bodyPr>
          <a:lstStyle/>
          <a:p>
            <a:r>
              <a:rPr lang="en-US" sz="2800" dirty="0" smtClean="0"/>
              <a:t>Static Modifiers are used to create class variable and class methods which can be accessed without instance of a class</a:t>
            </a:r>
          </a:p>
          <a:p>
            <a:r>
              <a:rPr lang="en-US" sz="2800" dirty="0" smtClean="0"/>
              <a:t>only one single storage</a:t>
            </a:r>
          </a:p>
          <a:p>
            <a:r>
              <a:rPr lang="en-US" sz="2800" dirty="0" smtClean="0"/>
              <a:t>All the object of the class having static variable will have the same instance of static variable.</a:t>
            </a:r>
          </a:p>
          <a:p>
            <a:r>
              <a:rPr lang="en-US" sz="2800" dirty="0" smtClean="0"/>
              <a:t>Static variables are initialized only once</a:t>
            </a:r>
          </a:p>
          <a:p>
            <a:r>
              <a:rPr lang="en-US" sz="2800" dirty="0" smtClean="0"/>
              <a:t>represent common property of a class (e.g. company name of all employees)</a:t>
            </a:r>
            <a:endParaRPr lang="en-US" sz="2700" dirty="0">
              <a:effectLst/>
            </a:endParaRPr>
          </a:p>
        </p:txBody>
      </p:sp>
    </p:spTree>
    <p:extLst>
      <p:ext uri="{BB962C8B-B14F-4D97-AF65-F5344CB8AC3E}">
        <p14:creationId xmlns:p14="http://schemas.microsoft.com/office/powerpoint/2010/main" val="421653499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228600"/>
            <a:ext cx="7772400" cy="609600"/>
          </a:xfrm>
        </p:spPr>
        <p:txBody>
          <a:bodyPr>
            <a:normAutofit fontScale="90000"/>
          </a:bodyPr>
          <a:lstStyle/>
          <a:p>
            <a:r>
              <a:rPr lang="en-US" altLang="he-IL" dirty="0"/>
              <a:t>Static - </a:t>
            </a:r>
            <a:r>
              <a:rPr lang="en-US" altLang="he-IL" dirty="0" smtClean="0"/>
              <a:t>[2/4</a:t>
            </a:r>
            <a:r>
              <a:rPr lang="en-US" altLang="he-IL" dirty="0"/>
              <a:t>]</a:t>
            </a:r>
          </a:p>
        </p:txBody>
      </p:sp>
      <p:sp>
        <p:nvSpPr>
          <p:cNvPr id="7171" name="Rectangle 3"/>
          <p:cNvSpPr>
            <a:spLocks noGrp="1" noChangeArrowheads="1"/>
          </p:cNvSpPr>
          <p:nvPr>
            <p:ph type="body" idx="1"/>
          </p:nvPr>
        </p:nvSpPr>
        <p:spPr>
          <a:xfrm>
            <a:off x="685800" y="1066800"/>
            <a:ext cx="7772400" cy="914400"/>
          </a:xfrm>
        </p:spPr>
        <p:txBody>
          <a:bodyPr>
            <a:normAutofit lnSpcReduction="10000"/>
          </a:bodyPr>
          <a:lstStyle/>
          <a:p>
            <a:r>
              <a:rPr lang="en-US" altLang="he-IL" sz="2800" b="1" u="sng"/>
              <a:t>Member data</a:t>
            </a:r>
            <a:r>
              <a:rPr lang="en-US" altLang="he-IL" sz="2800"/>
              <a:t> - Same data is used for all the instances (objects) of some Class.</a:t>
            </a:r>
          </a:p>
        </p:txBody>
      </p:sp>
      <p:sp>
        <p:nvSpPr>
          <p:cNvPr id="7172" name="Text Box 4"/>
          <p:cNvSpPr txBox="1">
            <a:spLocks noChangeArrowheads="1"/>
          </p:cNvSpPr>
          <p:nvPr/>
        </p:nvSpPr>
        <p:spPr bwMode="auto">
          <a:xfrm>
            <a:off x="533400" y="1981200"/>
            <a:ext cx="445135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sz="2000" b="1">
                <a:latin typeface="Courier New" pitchFamily="49" charset="0"/>
              </a:rPr>
              <a:t>Class A {</a:t>
            </a:r>
          </a:p>
          <a:p>
            <a:r>
              <a:rPr lang="en-US" altLang="he-IL" sz="2000" b="1">
                <a:latin typeface="Courier New" pitchFamily="49" charset="0"/>
              </a:rPr>
              <a:t>   public int y = 0;</a:t>
            </a:r>
          </a:p>
          <a:p>
            <a:r>
              <a:rPr lang="en-US" altLang="he-IL" sz="2000" b="1">
                <a:latin typeface="Courier New" pitchFamily="49" charset="0"/>
              </a:rPr>
              <a:t>   public static int x_ = 1;</a:t>
            </a:r>
          </a:p>
          <a:p>
            <a:r>
              <a:rPr lang="en-US" altLang="he-IL" sz="2000" b="1">
                <a:latin typeface="Courier New" pitchFamily="49" charset="0"/>
              </a:rPr>
              <a:t>};</a:t>
            </a:r>
          </a:p>
          <a:p>
            <a:endParaRPr lang="en-US" altLang="he-IL" sz="2000" b="1">
              <a:latin typeface="Courier New" pitchFamily="49" charset="0"/>
            </a:endParaRPr>
          </a:p>
          <a:p>
            <a:r>
              <a:rPr lang="en-US" altLang="he-IL" sz="2000" b="1">
                <a:latin typeface="Courier New" pitchFamily="49" charset="0"/>
              </a:rPr>
              <a:t>A a = new A();</a:t>
            </a:r>
          </a:p>
          <a:p>
            <a:r>
              <a:rPr lang="en-US" altLang="he-IL" sz="2000" b="1">
                <a:latin typeface="Courier New" pitchFamily="49" charset="0"/>
              </a:rPr>
              <a:t>A b = new A();</a:t>
            </a:r>
          </a:p>
          <a:p>
            <a:r>
              <a:rPr lang="en-US" altLang="he-IL" sz="2000" b="1">
                <a:latin typeface="Courier New" pitchFamily="49" charset="0"/>
              </a:rPr>
              <a:t>System.out.println(b.x_);</a:t>
            </a:r>
          </a:p>
          <a:p>
            <a:r>
              <a:rPr lang="en-US" altLang="he-IL" sz="2000" b="1">
                <a:latin typeface="Courier New" pitchFamily="49" charset="0"/>
              </a:rPr>
              <a:t>a.x_ = 5;</a:t>
            </a:r>
          </a:p>
          <a:p>
            <a:r>
              <a:rPr lang="en-US" altLang="he-IL" sz="2000" b="1">
                <a:latin typeface="Courier New" pitchFamily="49" charset="0"/>
              </a:rPr>
              <a:t>System.out.println(b.x_);</a:t>
            </a:r>
          </a:p>
          <a:p>
            <a:r>
              <a:rPr lang="en-US" altLang="he-IL" sz="2000" b="1">
                <a:latin typeface="Courier New" pitchFamily="49" charset="0"/>
              </a:rPr>
              <a:t>A.x_ = 10;</a:t>
            </a:r>
          </a:p>
          <a:p>
            <a:r>
              <a:rPr lang="en-US" altLang="he-IL" sz="2000" b="1">
                <a:latin typeface="Courier New" pitchFamily="49" charset="0"/>
              </a:rPr>
              <a:t>System.out.println(b.x_);</a:t>
            </a:r>
          </a:p>
        </p:txBody>
      </p:sp>
      <p:sp>
        <p:nvSpPr>
          <p:cNvPr id="7173" name="Text Box 5"/>
          <p:cNvSpPr txBox="1">
            <a:spLocks noChangeArrowheads="1"/>
          </p:cNvSpPr>
          <p:nvPr/>
        </p:nvSpPr>
        <p:spPr bwMode="auto">
          <a:xfrm>
            <a:off x="6248400" y="1828800"/>
            <a:ext cx="2649538" cy="1625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sz="2000" i="1"/>
              <a:t>Assignment performed </a:t>
            </a:r>
          </a:p>
          <a:p>
            <a:r>
              <a:rPr lang="en-US" altLang="he-IL" sz="2000" i="1"/>
              <a:t>on the first access to the</a:t>
            </a:r>
          </a:p>
          <a:p>
            <a:r>
              <a:rPr lang="en-US" altLang="he-IL" sz="2000" i="1"/>
              <a:t>Class.</a:t>
            </a:r>
          </a:p>
          <a:p>
            <a:r>
              <a:rPr lang="en-US" altLang="he-IL" sz="2000" i="1"/>
              <a:t>Only one instance of ‘x’</a:t>
            </a:r>
          </a:p>
          <a:p>
            <a:r>
              <a:rPr lang="en-US" altLang="he-IL" sz="2000" i="1"/>
              <a:t>exists in memory</a:t>
            </a:r>
          </a:p>
        </p:txBody>
      </p:sp>
      <p:sp>
        <p:nvSpPr>
          <p:cNvPr id="7174" name="Line 6"/>
          <p:cNvSpPr>
            <a:spLocks noChangeShapeType="1"/>
          </p:cNvSpPr>
          <p:nvPr/>
        </p:nvSpPr>
        <p:spPr bwMode="auto">
          <a:xfrm flipH="1">
            <a:off x="4419600" y="2362200"/>
            <a:ext cx="1752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5" name="Text Box 7"/>
          <p:cNvSpPr txBox="1">
            <a:spLocks noChangeArrowheads="1"/>
          </p:cNvSpPr>
          <p:nvPr/>
        </p:nvSpPr>
        <p:spPr bwMode="auto">
          <a:xfrm>
            <a:off x="4953000" y="4114800"/>
            <a:ext cx="1471613" cy="1927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b="1" u="sng">
                <a:latin typeface="Courier New" pitchFamily="49" charset="0"/>
              </a:rPr>
              <a:t>Output</a:t>
            </a:r>
            <a:r>
              <a:rPr lang="en-US" altLang="he-IL" b="1">
                <a:latin typeface="Courier New" pitchFamily="49" charset="0"/>
              </a:rPr>
              <a:t>:</a:t>
            </a:r>
          </a:p>
          <a:p>
            <a:endParaRPr lang="en-US" altLang="he-IL" b="1">
              <a:latin typeface="Courier New" pitchFamily="49" charset="0"/>
            </a:endParaRPr>
          </a:p>
          <a:p>
            <a:r>
              <a:rPr lang="en-US" altLang="he-IL" b="1">
                <a:latin typeface="Courier New" pitchFamily="49" charset="0"/>
              </a:rPr>
              <a:t>1</a:t>
            </a:r>
          </a:p>
          <a:p>
            <a:r>
              <a:rPr lang="en-US" altLang="he-IL" b="1">
                <a:latin typeface="Courier New" pitchFamily="49" charset="0"/>
              </a:rPr>
              <a:t>5</a:t>
            </a:r>
          </a:p>
          <a:p>
            <a:r>
              <a:rPr lang="en-US" altLang="he-IL" b="1">
                <a:latin typeface="Courier New" pitchFamily="49" charset="0"/>
              </a:rPr>
              <a:t>10</a:t>
            </a:r>
          </a:p>
        </p:txBody>
      </p:sp>
      <p:sp>
        <p:nvSpPr>
          <p:cNvPr id="46088" name="Rectangle 1032"/>
          <p:cNvSpPr>
            <a:spLocks noChangeArrowheads="1"/>
          </p:cNvSpPr>
          <p:nvPr/>
        </p:nvSpPr>
        <p:spPr bwMode="auto">
          <a:xfrm>
            <a:off x="6934200" y="4038600"/>
            <a:ext cx="914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0" name="Rectangle 1034"/>
          <p:cNvSpPr>
            <a:spLocks noChangeArrowheads="1"/>
          </p:cNvSpPr>
          <p:nvPr/>
        </p:nvSpPr>
        <p:spPr bwMode="auto">
          <a:xfrm>
            <a:off x="7467600" y="5181600"/>
            <a:ext cx="762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1" name="Rectangle 1035"/>
          <p:cNvSpPr>
            <a:spLocks noChangeArrowheads="1"/>
          </p:cNvSpPr>
          <p:nvPr/>
        </p:nvSpPr>
        <p:spPr bwMode="auto">
          <a:xfrm>
            <a:off x="7924800" y="4038600"/>
            <a:ext cx="914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2" name="Line 1036"/>
          <p:cNvSpPr>
            <a:spLocks noChangeShapeType="1"/>
          </p:cNvSpPr>
          <p:nvPr/>
        </p:nvSpPr>
        <p:spPr bwMode="auto">
          <a:xfrm>
            <a:off x="7391400" y="4038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3" name="Line 1037"/>
          <p:cNvSpPr>
            <a:spLocks noChangeShapeType="1"/>
          </p:cNvSpPr>
          <p:nvPr/>
        </p:nvSpPr>
        <p:spPr bwMode="auto">
          <a:xfrm>
            <a:off x="8382000" y="4038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4" name="Text Box 1038"/>
          <p:cNvSpPr txBox="1">
            <a:spLocks noChangeArrowheads="1"/>
          </p:cNvSpPr>
          <p:nvPr/>
        </p:nvSpPr>
        <p:spPr bwMode="auto">
          <a:xfrm>
            <a:off x="6858000" y="3657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a:t>
            </a:r>
          </a:p>
        </p:txBody>
      </p:sp>
      <p:sp>
        <p:nvSpPr>
          <p:cNvPr id="46095" name="Text Box 1039"/>
          <p:cNvSpPr txBox="1">
            <a:spLocks noChangeArrowheads="1"/>
          </p:cNvSpPr>
          <p:nvPr/>
        </p:nvSpPr>
        <p:spPr bwMode="auto">
          <a:xfrm>
            <a:off x="7924800" y="3657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a:t>
            </a:r>
          </a:p>
        </p:txBody>
      </p:sp>
      <p:sp>
        <p:nvSpPr>
          <p:cNvPr id="46096" name="Text Box 1040"/>
          <p:cNvSpPr txBox="1">
            <a:spLocks noChangeArrowheads="1"/>
          </p:cNvSpPr>
          <p:nvPr/>
        </p:nvSpPr>
        <p:spPr bwMode="auto">
          <a:xfrm>
            <a:off x="7010400" y="43434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sp>
        <p:nvSpPr>
          <p:cNvPr id="46097" name="Text Box 1041"/>
          <p:cNvSpPr txBox="1">
            <a:spLocks noChangeArrowheads="1"/>
          </p:cNvSpPr>
          <p:nvPr/>
        </p:nvSpPr>
        <p:spPr bwMode="auto">
          <a:xfrm>
            <a:off x="8077200" y="43434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sp>
        <p:nvSpPr>
          <p:cNvPr id="46098" name="Text Box 1042"/>
          <p:cNvSpPr txBox="1">
            <a:spLocks noChangeArrowheads="1"/>
          </p:cNvSpPr>
          <p:nvPr/>
        </p:nvSpPr>
        <p:spPr bwMode="auto">
          <a:xfrm>
            <a:off x="7543800" y="55626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A.x_</a:t>
            </a:r>
          </a:p>
        </p:txBody>
      </p:sp>
      <p:sp>
        <p:nvSpPr>
          <p:cNvPr id="46099" name="Text Box 1043"/>
          <p:cNvSpPr txBox="1">
            <a:spLocks noChangeArrowheads="1"/>
          </p:cNvSpPr>
          <p:nvPr/>
        </p:nvSpPr>
        <p:spPr bwMode="auto">
          <a:xfrm>
            <a:off x="7010400" y="40386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0</a:t>
            </a:r>
          </a:p>
        </p:txBody>
      </p:sp>
      <p:sp>
        <p:nvSpPr>
          <p:cNvPr id="46100" name="Text Box 1044"/>
          <p:cNvSpPr txBox="1">
            <a:spLocks noChangeArrowheads="1"/>
          </p:cNvSpPr>
          <p:nvPr/>
        </p:nvSpPr>
        <p:spPr bwMode="auto">
          <a:xfrm>
            <a:off x="8001000" y="40386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0</a:t>
            </a:r>
          </a:p>
        </p:txBody>
      </p:sp>
      <p:sp>
        <p:nvSpPr>
          <p:cNvPr id="46101" name="Text Box 1045"/>
          <p:cNvSpPr txBox="1">
            <a:spLocks noChangeArrowheads="1"/>
          </p:cNvSpPr>
          <p:nvPr/>
        </p:nvSpPr>
        <p:spPr bwMode="auto">
          <a:xfrm>
            <a:off x="7696200" y="51816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46102" name="Oval 1046"/>
          <p:cNvSpPr>
            <a:spLocks noChangeArrowheads="1"/>
          </p:cNvSpPr>
          <p:nvPr/>
        </p:nvSpPr>
        <p:spPr bwMode="auto">
          <a:xfrm>
            <a:off x="7543800" y="42672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6103" name="AutoShape 1047"/>
          <p:cNvCxnSpPr>
            <a:cxnSpLocks noChangeShapeType="1"/>
            <a:stCxn id="46102" idx="4"/>
            <a:endCxn id="46101" idx="0"/>
          </p:cNvCxnSpPr>
          <p:nvPr/>
        </p:nvCxnSpPr>
        <p:spPr bwMode="auto">
          <a:xfrm rot="16200000" flipH="1">
            <a:off x="7296150" y="4629150"/>
            <a:ext cx="838200" cy="266700"/>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104" name="Oval 1048"/>
          <p:cNvSpPr>
            <a:spLocks noChangeArrowheads="1"/>
          </p:cNvSpPr>
          <p:nvPr/>
        </p:nvSpPr>
        <p:spPr bwMode="auto">
          <a:xfrm>
            <a:off x="8610600" y="42672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6105" name="AutoShape 1049"/>
          <p:cNvCxnSpPr>
            <a:cxnSpLocks noChangeShapeType="1"/>
            <a:stCxn id="46104" idx="5"/>
            <a:endCxn id="46090" idx="3"/>
          </p:cNvCxnSpPr>
          <p:nvPr/>
        </p:nvCxnSpPr>
        <p:spPr bwMode="auto">
          <a:xfrm rot="5400000">
            <a:off x="7913688" y="4648200"/>
            <a:ext cx="1077912" cy="446088"/>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9783204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26"/>
          <p:cNvSpPr>
            <a:spLocks noGrp="1" noChangeArrowheads="1"/>
          </p:cNvSpPr>
          <p:nvPr>
            <p:ph type="title"/>
          </p:nvPr>
        </p:nvSpPr>
        <p:spPr>
          <a:xfrm>
            <a:off x="685800" y="228600"/>
            <a:ext cx="7772400" cy="762000"/>
          </a:xfrm>
        </p:spPr>
        <p:txBody>
          <a:bodyPr/>
          <a:lstStyle/>
          <a:p>
            <a:r>
              <a:rPr lang="en-US" altLang="he-IL" dirty="0"/>
              <a:t>Static - </a:t>
            </a:r>
            <a:r>
              <a:rPr lang="en-US" altLang="he-IL" dirty="0" smtClean="0"/>
              <a:t>[3/4</a:t>
            </a:r>
            <a:r>
              <a:rPr lang="en-US" altLang="he-IL" dirty="0"/>
              <a:t>]</a:t>
            </a:r>
          </a:p>
        </p:txBody>
      </p:sp>
      <p:sp>
        <p:nvSpPr>
          <p:cNvPr id="35843" name="Rectangle 1027"/>
          <p:cNvSpPr>
            <a:spLocks noGrp="1" noChangeArrowheads="1"/>
          </p:cNvSpPr>
          <p:nvPr>
            <p:ph type="body" idx="1"/>
          </p:nvPr>
        </p:nvSpPr>
        <p:spPr>
          <a:xfrm>
            <a:off x="533400" y="1066800"/>
            <a:ext cx="7772400" cy="4876800"/>
          </a:xfrm>
        </p:spPr>
        <p:txBody>
          <a:bodyPr/>
          <a:lstStyle/>
          <a:p>
            <a:r>
              <a:rPr lang="en-US" altLang="he-IL" sz="2800" b="1" u="sng"/>
              <a:t>Member function</a:t>
            </a:r>
            <a:r>
              <a:rPr lang="en-US" altLang="he-IL" sz="2800"/>
              <a:t> </a:t>
            </a:r>
          </a:p>
          <a:p>
            <a:pPr lvl="1"/>
            <a:r>
              <a:rPr lang="en-US" altLang="he-IL" sz="2400"/>
              <a:t>Static member function can access </a:t>
            </a:r>
            <a:r>
              <a:rPr lang="en-US" altLang="he-IL" sz="2400" u="sng"/>
              <a:t>only</a:t>
            </a:r>
            <a:r>
              <a:rPr lang="en-US" altLang="he-IL" sz="2400"/>
              <a:t> static members </a:t>
            </a:r>
          </a:p>
          <a:p>
            <a:pPr lvl="1"/>
            <a:r>
              <a:rPr lang="en-US" altLang="he-IL" sz="2400"/>
              <a:t>Static member function can be called without an instance.</a:t>
            </a:r>
          </a:p>
        </p:txBody>
      </p:sp>
      <p:sp>
        <p:nvSpPr>
          <p:cNvPr id="35844" name="Text Box 1028"/>
          <p:cNvSpPr txBox="1">
            <a:spLocks noChangeArrowheads="1"/>
          </p:cNvSpPr>
          <p:nvPr/>
        </p:nvSpPr>
        <p:spPr bwMode="auto">
          <a:xfrm>
            <a:off x="2819400" y="2590800"/>
            <a:ext cx="5867400" cy="3946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he-IL" sz="1800" b="1" dirty="0">
                <a:latin typeface="Courier New" pitchFamily="49" charset="0"/>
              </a:rPr>
              <a:t>Class </a:t>
            </a:r>
            <a:r>
              <a:rPr lang="en-US" altLang="he-IL" sz="1800" b="1" dirty="0" err="1">
                <a:latin typeface="Courier New" pitchFamily="49" charset="0"/>
              </a:rPr>
              <a:t>TeaPot</a:t>
            </a:r>
            <a:r>
              <a:rPr lang="en-US" altLang="he-IL" sz="1800" b="1" dirty="0">
                <a:latin typeface="Courier New" pitchFamily="49" charset="0"/>
              </a:rPr>
              <a:t> {</a:t>
            </a:r>
          </a:p>
          <a:p>
            <a:r>
              <a:rPr lang="en-US" altLang="he-IL" sz="1800" b="1" dirty="0">
                <a:latin typeface="Courier New" pitchFamily="49" charset="0"/>
              </a:rPr>
              <a:t>	private static </a:t>
            </a:r>
            <a:r>
              <a:rPr lang="en-US" altLang="he-IL" sz="1800" b="1" dirty="0" err="1">
                <a:latin typeface="Courier New" pitchFamily="49" charset="0"/>
              </a:rPr>
              <a:t>int</a:t>
            </a:r>
            <a:r>
              <a:rPr lang="en-US" altLang="he-IL" sz="1800" b="1" dirty="0">
                <a:latin typeface="Courier New" pitchFamily="49" charset="0"/>
              </a:rPr>
              <a:t> </a:t>
            </a:r>
            <a:r>
              <a:rPr lang="en-US" altLang="he-IL" sz="1800" b="1" dirty="0" err="1">
                <a:latin typeface="Courier New" pitchFamily="49" charset="0"/>
              </a:rPr>
              <a:t>numOfTP</a:t>
            </a:r>
            <a:r>
              <a:rPr lang="en-US" altLang="he-IL" sz="1800" b="1" dirty="0">
                <a:latin typeface="Courier New" pitchFamily="49" charset="0"/>
              </a:rPr>
              <a:t> = 0;</a:t>
            </a:r>
          </a:p>
          <a:p>
            <a:r>
              <a:rPr lang="en-US" altLang="he-IL" sz="1800" b="1" dirty="0">
                <a:latin typeface="Courier New" pitchFamily="49" charset="0"/>
              </a:rPr>
              <a:t>	private Color </a:t>
            </a:r>
            <a:r>
              <a:rPr lang="en-US" altLang="he-IL" sz="1800" b="1" dirty="0" err="1">
                <a:latin typeface="Courier New" pitchFamily="49" charset="0"/>
              </a:rPr>
              <a:t>myColor</a:t>
            </a:r>
            <a:r>
              <a:rPr lang="en-US" altLang="he-IL" sz="1800" b="1" dirty="0">
                <a:latin typeface="Courier New" pitchFamily="49" charset="0"/>
              </a:rPr>
              <a:t>_;</a:t>
            </a:r>
          </a:p>
          <a:p>
            <a:r>
              <a:rPr lang="en-US" altLang="he-IL" sz="1800" b="1" dirty="0">
                <a:latin typeface="Courier New" pitchFamily="49" charset="0"/>
              </a:rPr>
              <a:t>	public </a:t>
            </a:r>
            <a:r>
              <a:rPr lang="en-US" altLang="he-IL" sz="1800" b="1" dirty="0" err="1">
                <a:latin typeface="Courier New" pitchFamily="49" charset="0"/>
              </a:rPr>
              <a:t>TeaPot</a:t>
            </a:r>
            <a:r>
              <a:rPr lang="en-US" altLang="he-IL" sz="1800" b="1" dirty="0">
                <a:latin typeface="Courier New" pitchFamily="49" charset="0"/>
              </a:rPr>
              <a:t>(Color c) { </a:t>
            </a:r>
          </a:p>
          <a:p>
            <a:r>
              <a:rPr lang="en-US" altLang="he-IL" sz="1800" b="1" dirty="0">
                <a:latin typeface="Courier New" pitchFamily="49" charset="0"/>
              </a:rPr>
              <a:t>		</a:t>
            </a:r>
            <a:r>
              <a:rPr lang="en-US" altLang="he-IL" sz="1800" b="1" dirty="0" err="1">
                <a:latin typeface="Courier New" pitchFamily="49" charset="0"/>
              </a:rPr>
              <a:t>myColor</a:t>
            </a:r>
            <a:r>
              <a:rPr lang="en-US" altLang="he-IL" sz="1800" b="1" dirty="0">
                <a:latin typeface="Courier New" pitchFamily="49" charset="0"/>
              </a:rPr>
              <a:t>_ = c;  </a:t>
            </a:r>
          </a:p>
          <a:p>
            <a:r>
              <a:rPr lang="en-US" altLang="he-IL" sz="1800" b="1" dirty="0">
                <a:latin typeface="Courier New" pitchFamily="49" charset="0"/>
              </a:rPr>
              <a:t>		</a:t>
            </a:r>
            <a:r>
              <a:rPr lang="en-US" altLang="he-IL" sz="1800" b="1" dirty="0" err="1">
                <a:latin typeface="Courier New" pitchFamily="49" charset="0"/>
              </a:rPr>
              <a:t>numOfTP</a:t>
            </a:r>
            <a:r>
              <a:rPr lang="en-US" altLang="he-IL" sz="1800" b="1" dirty="0">
                <a:latin typeface="Courier New" pitchFamily="49" charset="0"/>
              </a:rPr>
              <a:t>++; </a:t>
            </a:r>
          </a:p>
          <a:p>
            <a:r>
              <a:rPr lang="en-US" altLang="he-IL" sz="1800" b="1" dirty="0">
                <a:latin typeface="Courier New" pitchFamily="49" charset="0"/>
              </a:rPr>
              <a:t>	}</a:t>
            </a:r>
          </a:p>
          <a:p>
            <a:r>
              <a:rPr lang="en-US" altLang="he-IL" sz="1800" b="1" dirty="0">
                <a:latin typeface="Courier New" pitchFamily="49" charset="0"/>
              </a:rPr>
              <a:t>	public static </a:t>
            </a:r>
            <a:r>
              <a:rPr lang="en-US" altLang="he-IL" sz="1800" b="1" dirty="0" err="1">
                <a:latin typeface="Courier New" pitchFamily="49" charset="0"/>
              </a:rPr>
              <a:t>int</a:t>
            </a:r>
            <a:r>
              <a:rPr lang="en-US" altLang="he-IL" sz="1800" b="1" dirty="0">
                <a:latin typeface="Courier New" pitchFamily="49" charset="0"/>
              </a:rPr>
              <a:t> </a:t>
            </a:r>
            <a:r>
              <a:rPr lang="en-US" altLang="he-IL" sz="1800" b="1" dirty="0" err="1">
                <a:latin typeface="Courier New" pitchFamily="49" charset="0"/>
              </a:rPr>
              <a:t>howManyTeaPots</a:t>
            </a:r>
            <a:r>
              <a:rPr lang="en-US" altLang="he-IL" sz="1800" b="1" dirty="0">
                <a:latin typeface="Courier New" pitchFamily="49" charset="0"/>
              </a:rPr>
              <a:t>() </a:t>
            </a:r>
          </a:p>
          <a:p>
            <a:r>
              <a:rPr lang="en-US" altLang="he-IL" sz="1800" b="1" dirty="0">
                <a:latin typeface="Courier New" pitchFamily="49" charset="0"/>
              </a:rPr>
              <a:t>		{ return </a:t>
            </a:r>
            <a:r>
              <a:rPr lang="en-US" altLang="he-IL" sz="1800" b="1" dirty="0" err="1">
                <a:latin typeface="Courier New" pitchFamily="49" charset="0"/>
              </a:rPr>
              <a:t>numOfTP</a:t>
            </a:r>
            <a:r>
              <a:rPr lang="en-US" altLang="he-IL" sz="1800" b="1" dirty="0">
                <a:latin typeface="Courier New" pitchFamily="49" charset="0"/>
              </a:rPr>
              <a:t>; }</a:t>
            </a:r>
          </a:p>
          <a:p>
            <a:endParaRPr lang="en-US" altLang="he-IL" sz="1800" b="1" dirty="0">
              <a:latin typeface="Courier New" pitchFamily="49" charset="0"/>
            </a:endParaRPr>
          </a:p>
          <a:p>
            <a:r>
              <a:rPr lang="en-US" altLang="he-IL" sz="1800" b="1" dirty="0">
                <a:latin typeface="Courier New" pitchFamily="49" charset="0"/>
              </a:rPr>
              <a:t>	// error :</a:t>
            </a:r>
          </a:p>
          <a:p>
            <a:r>
              <a:rPr lang="en-US" altLang="he-IL" sz="1800" b="1" dirty="0">
                <a:latin typeface="Courier New" pitchFamily="49" charset="0"/>
              </a:rPr>
              <a:t>	public static Color </a:t>
            </a:r>
            <a:r>
              <a:rPr lang="en-US" altLang="he-IL" sz="1800" b="1" dirty="0" err="1">
                <a:latin typeface="Courier New" pitchFamily="49" charset="0"/>
              </a:rPr>
              <a:t>getColor</a:t>
            </a:r>
            <a:r>
              <a:rPr lang="en-US" altLang="he-IL" sz="1800" b="1" dirty="0">
                <a:latin typeface="Courier New" pitchFamily="49" charset="0"/>
              </a:rPr>
              <a:t>() </a:t>
            </a:r>
          </a:p>
          <a:p>
            <a:r>
              <a:rPr lang="en-US" altLang="he-IL" sz="1800" b="1" dirty="0">
                <a:latin typeface="Courier New" pitchFamily="49" charset="0"/>
              </a:rPr>
              <a:t>		{ return </a:t>
            </a:r>
            <a:r>
              <a:rPr lang="en-US" altLang="he-IL" sz="1800" b="1" dirty="0" err="1">
                <a:latin typeface="Courier New" pitchFamily="49" charset="0"/>
              </a:rPr>
              <a:t>myColor</a:t>
            </a:r>
            <a:r>
              <a:rPr lang="en-US" altLang="he-IL" sz="1800" b="1" dirty="0">
                <a:latin typeface="Courier New" pitchFamily="49" charset="0"/>
              </a:rPr>
              <a:t>_; }</a:t>
            </a:r>
          </a:p>
          <a:p>
            <a:r>
              <a:rPr lang="en-US" altLang="he-IL" sz="1800" b="1" dirty="0">
                <a:latin typeface="Courier New" pitchFamily="49" charset="0"/>
              </a:rPr>
              <a:t>}</a:t>
            </a:r>
          </a:p>
        </p:txBody>
      </p:sp>
    </p:spTree>
    <p:extLst>
      <p:ext uri="{BB962C8B-B14F-4D97-AF65-F5344CB8AC3E}">
        <p14:creationId xmlns:p14="http://schemas.microsoft.com/office/powerpoint/2010/main" val="7558228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228600"/>
            <a:ext cx="7772400" cy="685800"/>
          </a:xfrm>
        </p:spPr>
        <p:txBody>
          <a:bodyPr>
            <a:normAutofit fontScale="90000"/>
          </a:bodyPr>
          <a:lstStyle/>
          <a:p>
            <a:r>
              <a:rPr lang="en-US" altLang="he-IL" dirty="0"/>
              <a:t>Static - </a:t>
            </a:r>
            <a:r>
              <a:rPr lang="en-US" altLang="he-IL" dirty="0" smtClean="0"/>
              <a:t>[4/4]</a:t>
            </a:r>
            <a:endParaRPr lang="en-US" altLang="he-IL" dirty="0"/>
          </a:p>
        </p:txBody>
      </p:sp>
      <p:sp>
        <p:nvSpPr>
          <p:cNvPr id="37891" name="Rectangle 3"/>
          <p:cNvSpPr>
            <a:spLocks noGrp="1" noChangeArrowheads="1"/>
          </p:cNvSpPr>
          <p:nvPr>
            <p:ph type="body" idx="1"/>
          </p:nvPr>
        </p:nvSpPr>
        <p:spPr>
          <a:xfrm>
            <a:off x="762000" y="838200"/>
            <a:ext cx="7772400" cy="2743200"/>
          </a:xfrm>
        </p:spPr>
        <p:txBody>
          <a:bodyPr/>
          <a:lstStyle/>
          <a:p>
            <a:r>
              <a:rPr lang="en-US" altLang="he-IL" b="1" u="sng"/>
              <a:t>Block </a:t>
            </a:r>
            <a:r>
              <a:rPr lang="en-US" altLang="he-IL"/>
              <a:t> </a:t>
            </a:r>
          </a:p>
          <a:p>
            <a:pPr lvl="1"/>
            <a:r>
              <a:rPr lang="en-US" altLang="he-IL" sz="2400"/>
              <a:t>Code that is executed in the first reference to the class.</a:t>
            </a:r>
          </a:p>
          <a:p>
            <a:pPr lvl="1"/>
            <a:r>
              <a:rPr lang="en-US" altLang="he-IL" sz="2400"/>
              <a:t>Several static blocks can exist in the same class </a:t>
            </a:r>
            <a:br>
              <a:rPr lang="en-US" altLang="he-IL" sz="2400"/>
            </a:br>
            <a:r>
              <a:rPr lang="en-US" altLang="he-IL" sz="2400"/>
              <a:t>( Execution order is by the appearance order in the class definition ).</a:t>
            </a:r>
          </a:p>
          <a:p>
            <a:pPr lvl="1"/>
            <a:r>
              <a:rPr lang="en-US" altLang="he-IL" sz="2400"/>
              <a:t>Only static members can be accessed.</a:t>
            </a:r>
            <a:endParaRPr lang="en-US" altLang="he-IL"/>
          </a:p>
        </p:txBody>
      </p:sp>
      <p:sp>
        <p:nvSpPr>
          <p:cNvPr id="37892" name="Text Box 4"/>
          <p:cNvSpPr txBox="1">
            <a:spLocks noChangeArrowheads="1"/>
          </p:cNvSpPr>
          <p:nvPr/>
        </p:nvSpPr>
        <p:spPr bwMode="auto">
          <a:xfrm>
            <a:off x="1981200" y="3700463"/>
            <a:ext cx="5943600" cy="2790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he-IL" sz="1600" b="1">
                <a:latin typeface="Courier New" pitchFamily="49" charset="0"/>
              </a:rPr>
              <a:t>class RandomGenerator {</a:t>
            </a:r>
          </a:p>
          <a:p>
            <a:r>
              <a:rPr lang="en-US" altLang="he-IL" sz="1600" b="1">
                <a:latin typeface="Courier New" pitchFamily="49" charset="0"/>
              </a:rPr>
              <a:t>   private static int seed_;</a:t>
            </a:r>
          </a:p>
          <a:p>
            <a:endParaRPr lang="en-US" altLang="he-IL" sz="1600" b="1">
              <a:latin typeface="Courier New" pitchFamily="49" charset="0"/>
            </a:endParaRPr>
          </a:p>
          <a:p>
            <a:r>
              <a:rPr lang="en-US" altLang="he-IL" sz="1600" b="1">
                <a:latin typeface="Courier New" pitchFamily="49" charset="0"/>
              </a:rPr>
              <a:t>   static {</a:t>
            </a:r>
          </a:p>
          <a:p>
            <a:r>
              <a:rPr lang="en-US" altLang="he-IL" sz="1600" b="1">
                <a:latin typeface="Courier New" pitchFamily="49" charset="0"/>
              </a:rPr>
              <a:t> 	int t = System.getTime() % 100;</a:t>
            </a:r>
          </a:p>
          <a:p>
            <a:r>
              <a:rPr lang="en-US" altLang="he-IL" sz="1600" b="1">
                <a:latin typeface="Courier New" pitchFamily="49" charset="0"/>
              </a:rPr>
              <a:t>	seed_ = System.getTime();</a:t>
            </a:r>
          </a:p>
          <a:p>
            <a:r>
              <a:rPr lang="en-US" altLang="he-IL" sz="1600" b="1">
                <a:latin typeface="Courier New" pitchFamily="49" charset="0"/>
              </a:rPr>
              <a:t>	while(t-- &gt; 0) </a:t>
            </a:r>
          </a:p>
          <a:p>
            <a:r>
              <a:rPr lang="en-US" altLang="he-IL" sz="1600" b="1">
                <a:latin typeface="Courier New" pitchFamily="49" charset="0"/>
              </a:rPr>
              <a:t>	  seed_ = getNextNumber(seed_);</a:t>
            </a:r>
          </a:p>
          <a:p>
            <a:r>
              <a:rPr lang="en-US" altLang="he-IL" sz="1600" b="1">
                <a:latin typeface="Courier New" pitchFamily="49" charset="0"/>
              </a:rPr>
              <a:t>	}</a:t>
            </a:r>
          </a:p>
          <a:p>
            <a:r>
              <a:rPr lang="en-US" altLang="he-IL" sz="1600" b="1">
                <a:latin typeface="Courier New" pitchFamily="49" charset="0"/>
              </a:rPr>
              <a:t>   }</a:t>
            </a:r>
          </a:p>
          <a:p>
            <a:r>
              <a:rPr lang="en-US" altLang="he-IL" sz="1600" b="1">
                <a:latin typeface="Courier New" pitchFamily="49" charset="0"/>
              </a:rPr>
              <a:t>}</a:t>
            </a:r>
          </a:p>
        </p:txBody>
      </p:sp>
    </p:spTree>
    <p:extLst>
      <p:ext uri="{BB962C8B-B14F-4D97-AF65-F5344CB8AC3E}">
        <p14:creationId xmlns:p14="http://schemas.microsoft.com/office/powerpoint/2010/main" val="341897825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non-access modifiers</a:t>
            </a:r>
            <a:endParaRPr lang="en-US" dirty="0" smtClean="0">
              <a:effectLst/>
            </a:endParaRPr>
          </a:p>
        </p:txBody>
      </p:sp>
      <p:sp>
        <p:nvSpPr>
          <p:cNvPr id="9" name="Content Placeholder 8"/>
          <p:cNvSpPr>
            <a:spLocks noGrp="1"/>
          </p:cNvSpPr>
          <p:nvPr>
            <p:ph idx="1"/>
          </p:nvPr>
        </p:nvSpPr>
        <p:spPr>
          <a:xfrm>
            <a:off x="304800" y="1600200"/>
            <a:ext cx="8534400" cy="4525963"/>
          </a:xfrm>
        </p:spPr>
        <p:txBody>
          <a:bodyPr>
            <a:noAutofit/>
          </a:bodyPr>
          <a:lstStyle/>
          <a:p>
            <a:r>
              <a:rPr lang="en-US" sz="2800" dirty="0" smtClean="0"/>
              <a:t>Transient modifier</a:t>
            </a:r>
          </a:p>
          <a:p>
            <a:pPr marL="457200" lvl="1" indent="0">
              <a:buNone/>
            </a:pPr>
            <a:r>
              <a:rPr lang="en-US" sz="2400" dirty="0" smtClean="0"/>
              <a:t>When an instance variable is declared as transient, then its value doesn't persist when an object is serialized</a:t>
            </a:r>
          </a:p>
          <a:p>
            <a:r>
              <a:rPr lang="en-US" sz="2800" dirty="0" smtClean="0"/>
              <a:t>Synchronized modifier</a:t>
            </a:r>
          </a:p>
          <a:p>
            <a:pPr marL="457200" lvl="1" indent="0">
              <a:buNone/>
            </a:pPr>
            <a:r>
              <a:rPr lang="en-US" sz="2400" dirty="0" smtClean="0"/>
              <a:t>When a method is synchronized it can be accessed by only one thread at a time. </a:t>
            </a:r>
          </a:p>
          <a:p>
            <a:r>
              <a:rPr lang="en-US" sz="2800" dirty="0" smtClean="0"/>
              <a:t>Volatile modifier</a:t>
            </a:r>
          </a:p>
          <a:p>
            <a:pPr marL="457200" lvl="1" indent="0">
              <a:buNone/>
            </a:pPr>
            <a:r>
              <a:rPr lang="en-US" sz="2400" dirty="0" smtClean="0">
                <a:effectLst/>
              </a:rPr>
              <a:t>mark a Java variable as "being stored in main memory". That every read of a volatile variable will be read from the computer's main memory, and not from the CPU cache, and that every write to a volatile variable will be written to main memory, and not just to the CPU cache.</a:t>
            </a:r>
            <a:endParaRPr lang="en-US" sz="2300" dirty="0">
              <a:effectLst/>
            </a:endParaRPr>
          </a:p>
        </p:txBody>
      </p:sp>
    </p:spTree>
    <p:extLst>
      <p:ext uri="{BB962C8B-B14F-4D97-AF65-F5344CB8AC3E}">
        <p14:creationId xmlns:p14="http://schemas.microsoft.com/office/powerpoint/2010/main" val="27517409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effectLst/>
              </a:rPr>
              <a:t>Explanation</a:t>
            </a:r>
            <a:endParaRPr lang="en-US" dirty="0"/>
          </a:p>
        </p:txBody>
      </p:sp>
      <p:sp>
        <p:nvSpPr>
          <p:cNvPr id="7" name="Content Placeholder 6"/>
          <p:cNvSpPr>
            <a:spLocks noGrp="1"/>
          </p:cNvSpPr>
          <p:nvPr>
            <p:ph idx="1"/>
          </p:nvPr>
        </p:nvSpPr>
        <p:spPr/>
        <p:txBody>
          <a:bodyPr>
            <a:normAutofit lnSpcReduction="10000"/>
          </a:bodyPr>
          <a:lstStyle/>
          <a:p>
            <a:r>
              <a:rPr lang="en-US" sz="2800" u="sng" dirty="0" smtClean="0"/>
              <a:t>Java files </a:t>
            </a:r>
            <a:r>
              <a:rPr lang="en-US" sz="2800" dirty="0" smtClean="0"/>
              <a:t>– should have extension .java</a:t>
            </a:r>
          </a:p>
          <a:p>
            <a:r>
              <a:rPr lang="en-US" sz="2800" u="sng" dirty="0" smtClean="0"/>
              <a:t>Package declaration </a:t>
            </a:r>
            <a:r>
              <a:rPr lang="en-US" sz="2800" dirty="0" smtClean="0"/>
              <a:t>(</a:t>
            </a:r>
            <a:r>
              <a:rPr lang="en-US" sz="2200" i="1" u="sng" dirty="0" smtClean="0"/>
              <a:t>package com</a:t>
            </a:r>
            <a:r>
              <a:rPr lang="en-US" sz="2800" dirty="0" smtClean="0"/>
              <a:t>) – should be first line, like folder structure, separate java files in functional views</a:t>
            </a:r>
          </a:p>
          <a:p>
            <a:r>
              <a:rPr lang="en-US" sz="2800" u="sng" dirty="0" smtClean="0"/>
              <a:t>Import statement </a:t>
            </a:r>
            <a:r>
              <a:rPr lang="en-US" sz="2800" dirty="0" smtClean="0"/>
              <a:t>(</a:t>
            </a:r>
            <a:r>
              <a:rPr lang="en-US" sz="2200" i="1" u="sng" dirty="0" smtClean="0"/>
              <a:t>import </a:t>
            </a:r>
            <a:r>
              <a:rPr lang="en-US" sz="2200" i="1" u="sng" dirty="0" err="1" smtClean="0"/>
              <a:t>java.util.Scanner</a:t>
            </a:r>
            <a:r>
              <a:rPr lang="en-US" sz="2800" dirty="0" smtClean="0"/>
              <a:t>) – tell Java compiler which other java files in other packages is needed.</a:t>
            </a:r>
          </a:p>
          <a:p>
            <a:r>
              <a:rPr lang="en-US" sz="2800" u="sng" dirty="0" smtClean="0"/>
              <a:t>Type declaration </a:t>
            </a:r>
            <a:r>
              <a:rPr lang="en-US" sz="2800" dirty="0" smtClean="0"/>
              <a:t>(</a:t>
            </a:r>
            <a:r>
              <a:rPr lang="en-US" sz="2200" i="1" u="sng" dirty="0" smtClean="0"/>
              <a:t>public Class </a:t>
            </a:r>
            <a:r>
              <a:rPr lang="en-US" sz="2200" i="1" u="sng" dirty="0" err="1" smtClean="0"/>
              <a:t>FirstProgram</a:t>
            </a:r>
            <a:r>
              <a:rPr lang="en-US" sz="2800" dirty="0" smtClean="0"/>
              <a:t>) – </a:t>
            </a:r>
            <a:r>
              <a:rPr lang="en-US" sz="2800" dirty="0" err="1" smtClean="0"/>
              <a:t>FirstProgram</a:t>
            </a:r>
            <a:r>
              <a:rPr lang="en-US" sz="2800" dirty="0" smtClean="0"/>
              <a:t> is the main class of the Java file, public means accessible by other java files.</a:t>
            </a:r>
          </a:p>
          <a:p>
            <a:endParaRPr lang="en-US" dirty="0"/>
          </a:p>
        </p:txBody>
      </p:sp>
    </p:spTree>
    <p:extLst>
      <p:ext uri="{BB962C8B-B14F-4D97-AF65-F5344CB8AC3E}">
        <p14:creationId xmlns:p14="http://schemas.microsoft.com/office/powerpoint/2010/main" val="383637872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12. Internationalization</a:t>
            </a:r>
            <a:endParaRPr lang="en-US" dirty="0" smtClean="0">
              <a:effectLst/>
            </a:endParaRPr>
          </a:p>
        </p:txBody>
      </p:sp>
      <p:sp>
        <p:nvSpPr>
          <p:cNvPr id="9" name="Content Placeholder 8"/>
          <p:cNvSpPr>
            <a:spLocks noGrp="1"/>
          </p:cNvSpPr>
          <p:nvPr>
            <p:ph idx="1"/>
          </p:nvPr>
        </p:nvSpPr>
        <p:spPr>
          <a:xfrm>
            <a:off x="304800" y="1600200"/>
            <a:ext cx="8534400" cy="4525963"/>
          </a:xfrm>
        </p:spPr>
        <p:txBody>
          <a:bodyPr>
            <a:noAutofit/>
          </a:bodyPr>
          <a:lstStyle/>
          <a:p>
            <a:r>
              <a:rPr lang="en-US" sz="2800" dirty="0"/>
              <a:t>mechanism to create such an application that can be adapted to different languages and </a:t>
            </a:r>
            <a:r>
              <a:rPr lang="en-US" sz="2800" dirty="0" smtClean="0"/>
              <a:t>regions</a:t>
            </a:r>
            <a:endParaRPr lang="en-US" sz="2800" dirty="0" smtClean="0"/>
          </a:p>
          <a:p>
            <a:r>
              <a:rPr lang="en-US" sz="2800" dirty="0" err="1" smtClean="0"/>
              <a:t>ResourceBundle</a:t>
            </a:r>
            <a:r>
              <a:rPr lang="en-US" sz="2800" dirty="0" smtClean="0"/>
              <a:t> class</a:t>
            </a:r>
          </a:p>
          <a:p>
            <a:r>
              <a:rPr lang="en-US" sz="2800" dirty="0" smtClean="0">
                <a:effectLst/>
              </a:rPr>
              <a:t>Properties files</a:t>
            </a:r>
          </a:p>
          <a:p>
            <a:endParaRPr lang="en-US" sz="2300" dirty="0">
              <a:effectLst/>
            </a:endParaRPr>
          </a:p>
        </p:txBody>
      </p:sp>
    </p:spTree>
    <p:extLst>
      <p:ext uri="{BB962C8B-B14F-4D97-AF65-F5344CB8AC3E}">
        <p14:creationId xmlns:p14="http://schemas.microsoft.com/office/powerpoint/2010/main" val="15188400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Internationalization</a:t>
            </a:r>
            <a:endParaRPr lang="en-US" dirty="0" smtClean="0">
              <a:effectLst/>
            </a:endParaRPr>
          </a:p>
        </p:txBody>
      </p:sp>
      <p:sp>
        <p:nvSpPr>
          <p:cNvPr id="9" name="Content Placeholder 8"/>
          <p:cNvSpPr>
            <a:spLocks noGrp="1"/>
          </p:cNvSpPr>
          <p:nvPr>
            <p:ph idx="1"/>
          </p:nvPr>
        </p:nvSpPr>
        <p:spPr>
          <a:xfrm>
            <a:off x="304800" y="1600200"/>
            <a:ext cx="8534400" cy="4525963"/>
          </a:xfrm>
        </p:spPr>
        <p:txBody>
          <a:bodyPr>
            <a:noAutofit/>
          </a:bodyPr>
          <a:lstStyle/>
          <a:p>
            <a:pPr marL="514350" indent="-514350">
              <a:buFont typeface="+mj-lt"/>
              <a:buAutoNum type="arabicPeriod"/>
            </a:pPr>
            <a:r>
              <a:rPr lang="en-US" sz="2000" dirty="0" smtClean="0"/>
              <a:t>Create </a:t>
            </a:r>
            <a:r>
              <a:rPr lang="en-US" sz="2000" dirty="0" err="1" smtClean="0"/>
              <a:t>MessageBundle_en.properties</a:t>
            </a:r>
            <a:r>
              <a:rPr lang="en-US" sz="2000" dirty="0" smtClean="0"/>
              <a:t> with below content</a:t>
            </a:r>
          </a:p>
          <a:p>
            <a:pPr marL="400050" lvl="1" indent="0">
              <a:buNone/>
            </a:pPr>
            <a:r>
              <a:rPr lang="en-US" sz="2000" dirty="0" smtClean="0"/>
              <a:t>greeting=Hello</a:t>
            </a:r>
            <a:endParaRPr lang="en-US" sz="2000" dirty="0"/>
          </a:p>
          <a:p>
            <a:pPr marL="514350" indent="-514350">
              <a:buFont typeface="+mj-lt"/>
              <a:buAutoNum type="arabicPeriod"/>
            </a:pPr>
            <a:r>
              <a:rPr lang="en-US" sz="2000" dirty="0" smtClean="0"/>
              <a:t>Create </a:t>
            </a:r>
            <a:r>
              <a:rPr lang="en-US" sz="2000" dirty="0" err="1" smtClean="0"/>
              <a:t>MessageBundle_zh.properties</a:t>
            </a:r>
            <a:r>
              <a:rPr lang="en-US" sz="2000" dirty="0" smtClean="0"/>
              <a:t> with below content</a:t>
            </a:r>
          </a:p>
          <a:p>
            <a:pPr marL="400050" lvl="1" indent="0">
              <a:buNone/>
            </a:pPr>
            <a:r>
              <a:rPr lang="en-US" sz="2000" dirty="0"/>
              <a:t>g</a:t>
            </a:r>
            <a:r>
              <a:rPr lang="en-US" sz="2000" dirty="0" smtClean="0"/>
              <a:t>reeting=</a:t>
            </a:r>
            <a:r>
              <a:rPr lang="zh-TW" altLang="en-US" sz="2000" dirty="0" smtClean="0"/>
              <a:t>你好</a:t>
            </a:r>
            <a:r>
              <a:rPr lang="en-US" altLang="zh-TW" sz="2000" dirty="0" smtClean="0"/>
              <a:t>!</a:t>
            </a:r>
          </a:p>
          <a:p>
            <a:pPr marL="457200" indent="-457200">
              <a:buFont typeface="+mj-lt"/>
              <a:buAutoNum type="arabicPeriod"/>
            </a:pPr>
            <a:r>
              <a:rPr lang="en-US" sz="2000" dirty="0" smtClean="0"/>
              <a:t>Save above 2 files under </a:t>
            </a:r>
            <a:r>
              <a:rPr lang="en-US" sz="2000" dirty="0" err="1" smtClean="0"/>
              <a:t>src</a:t>
            </a:r>
            <a:r>
              <a:rPr lang="en-US" sz="2000" dirty="0" smtClean="0"/>
              <a:t> folder in your eclipse project</a:t>
            </a:r>
          </a:p>
          <a:p>
            <a:pPr marL="457200" indent="-457200">
              <a:buFont typeface="+mj-lt"/>
              <a:buAutoNum type="arabicPeriod"/>
            </a:pPr>
            <a:r>
              <a:rPr lang="en-US" sz="2000" dirty="0" smtClean="0">
                <a:effectLst/>
              </a:rPr>
              <a:t>Create below class</a:t>
            </a:r>
          </a:p>
          <a:p>
            <a:pPr marL="400050" lvl="1" indent="0">
              <a:buNone/>
            </a:pPr>
            <a:r>
              <a:rPr lang="en-US" sz="1200" b="1" dirty="0"/>
              <a:t>import </a:t>
            </a:r>
            <a:r>
              <a:rPr lang="en-US" sz="1200" b="1" dirty="0" err="1"/>
              <a:t>java.util.Enumeration</a:t>
            </a:r>
            <a:r>
              <a:rPr lang="en-US" sz="1200" b="1" dirty="0"/>
              <a:t>;</a:t>
            </a:r>
          </a:p>
          <a:p>
            <a:pPr marL="400050" lvl="1" indent="0">
              <a:buNone/>
            </a:pPr>
            <a:r>
              <a:rPr lang="en-US" sz="1200" b="1" dirty="0"/>
              <a:t>import </a:t>
            </a:r>
            <a:r>
              <a:rPr lang="en-US" sz="1200" b="1" dirty="0" err="1"/>
              <a:t>java.util.Locale</a:t>
            </a:r>
            <a:r>
              <a:rPr lang="en-US" sz="1200" b="1" dirty="0"/>
              <a:t>;</a:t>
            </a:r>
          </a:p>
          <a:p>
            <a:pPr marL="400050" lvl="1" indent="0">
              <a:buNone/>
            </a:pPr>
            <a:r>
              <a:rPr lang="en-US" sz="1200" b="1" dirty="0"/>
              <a:t>import </a:t>
            </a:r>
            <a:r>
              <a:rPr lang="en-US" sz="1200" b="1" dirty="0" err="1"/>
              <a:t>java.util.ResourceBundle</a:t>
            </a:r>
            <a:r>
              <a:rPr lang="en-US" sz="1200" b="1" dirty="0"/>
              <a:t>;</a:t>
            </a:r>
          </a:p>
          <a:p>
            <a:pPr marL="400050" lvl="1" indent="0">
              <a:buNone/>
            </a:pPr>
            <a:endParaRPr lang="en-US" sz="1200" b="1" dirty="0"/>
          </a:p>
          <a:p>
            <a:pPr marL="400050" lvl="1" indent="0">
              <a:buNone/>
            </a:pPr>
            <a:r>
              <a:rPr lang="en-US" sz="1200" b="1" dirty="0"/>
              <a:t>public class Message {</a:t>
            </a:r>
          </a:p>
          <a:p>
            <a:pPr marL="400050" lvl="1" indent="0">
              <a:buNone/>
            </a:pPr>
            <a:r>
              <a:rPr lang="en-US" sz="1200" b="1" dirty="0" smtClean="0"/>
              <a:t>  public </a:t>
            </a:r>
            <a:r>
              <a:rPr lang="en-US" sz="1200" b="1" dirty="0"/>
              <a:t>static void main(String[] </a:t>
            </a:r>
            <a:r>
              <a:rPr lang="en-US" sz="1200" b="1" dirty="0" err="1"/>
              <a:t>args</a:t>
            </a:r>
            <a:r>
              <a:rPr lang="en-US" sz="1200" b="1" dirty="0"/>
              <a:t>) {</a:t>
            </a:r>
          </a:p>
          <a:p>
            <a:pPr marL="400050" lvl="1" indent="0">
              <a:buNone/>
            </a:pPr>
            <a:r>
              <a:rPr lang="en-US" sz="1200" b="1" dirty="0" smtClean="0"/>
              <a:t>  </a:t>
            </a:r>
            <a:r>
              <a:rPr lang="en-US" sz="1200" b="1" dirty="0" err="1" smtClean="0"/>
              <a:t>ResourceBundle</a:t>
            </a:r>
            <a:r>
              <a:rPr lang="en-US" sz="1200" b="1" dirty="0" smtClean="0"/>
              <a:t> </a:t>
            </a:r>
            <a:r>
              <a:rPr lang="en-US" sz="1200" b="1" dirty="0"/>
              <a:t>bundle = </a:t>
            </a:r>
            <a:r>
              <a:rPr lang="en-US" sz="1200" b="1" dirty="0" err="1"/>
              <a:t>ResourceBundle.</a:t>
            </a:r>
            <a:r>
              <a:rPr lang="en-US" sz="1200" b="1" i="1" dirty="0" err="1"/>
              <a:t>getBundle</a:t>
            </a:r>
            <a:r>
              <a:rPr lang="en-US" sz="1200" b="1" i="1" dirty="0"/>
              <a:t>("</a:t>
            </a:r>
            <a:r>
              <a:rPr lang="en-US" sz="1200" b="1" i="1" dirty="0" err="1"/>
              <a:t>MessageBundle</a:t>
            </a:r>
            <a:r>
              <a:rPr lang="en-US" sz="1200" b="1" i="1" dirty="0"/>
              <a:t>", </a:t>
            </a:r>
            <a:r>
              <a:rPr lang="en-US" sz="1200" b="1" i="1" dirty="0" err="1"/>
              <a:t>Locale.CHINESE</a:t>
            </a:r>
            <a:r>
              <a:rPr lang="en-US" sz="1200" b="1" i="1" dirty="0" smtClean="0"/>
              <a:t>); </a:t>
            </a:r>
            <a:endParaRPr lang="en-US" sz="1200" b="1" i="1" dirty="0"/>
          </a:p>
          <a:p>
            <a:pPr marL="400050" lvl="1" indent="0">
              <a:buNone/>
            </a:pPr>
            <a:r>
              <a:rPr lang="en-US" sz="1200" b="1" dirty="0" smtClean="0"/>
              <a:t>  Enumeration&lt;String</a:t>
            </a:r>
            <a:r>
              <a:rPr lang="en-US" sz="1200" b="1" dirty="0"/>
              <a:t>&gt; e = </a:t>
            </a:r>
            <a:r>
              <a:rPr lang="en-US" sz="1200" b="1" dirty="0" err="1"/>
              <a:t>bundle.getKeys</a:t>
            </a:r>
            <a:r>
              <a:rPr lang="en-US" sz="1200" b="1" dirty="0"/>
              <a:t>();</a:t>
            </a:r>
          </a:p>
          <a:p>
            <a:pPr marL="400050" lvl="1" indent="0">
              <a:buNone/>
            </a:pPr>
            <a:r>
              <a:rPr lang="en-US" sz="1200" b="1" dirty="0" smtClean="0"/>
              <a:t>    while </a:t>
            </a:r>
            <a:r>
              <a:rPr lang="en-US" sz="1200" b="1" dirty="0"/>
              <a:t>(</a:t>
            </a:r>
            <a:r>
              <a:rPr lang="en-US" sz="1200" b="1" dirty="0" err="1"/>
              <a:t>e.hasMoreElements</a:t>
            </a:r>
            <a:r>
              <a:rPr lang="en-US" sz="1200" b="1" dirty="0"/>
              <a:t>()) {</a:t>
            </a:r>
          </a:p>
          <a:p>
            <a:pPr marL="400050" lvl="1" indent="0">
              <a:buNone/>
            </a:pPr>
            <a:r>
              <a:rPr lang="en-US" sz="1200" b="1" dirty="0" smtClean="0"/>
              <a:t>      String </a:t>
            </a:r>
            <a:r>
              <a:rPr lang="en-US" sz="1200" b="1" dirty="0"/>
              <a:t>key = </a:t>
            </a:r>
            <a:r>
              <a:rPr lang="en-US" sz="1200" b="1" dirty="0" err="1"/>
              <a:t>e.nextElement</a:t>
            </a:r>
            <a:r>
              <a:rPr lang="en-US" sz="1200" b="1" dirty="0"/>
              <a:t>();</a:t>
            </a:r>
          </a:p>
          <a:p>
            <a:pPr marL="400050" lvl="1" indent="0">
              <a:buNone/>
            </a:pPr>
            <a:r>
              <a:rPr lang="en-US" sz="1200" b="1" dirty="0" smtClean="0"/>
              <a:t>      </a:t>
            </a:r>
            <a:r>
              <a:rPr lang="en-US" sz="1200" b="1" dirty="0" err="1" smtClean="0"/>
              <a:t>System.</a:t>
            </a:r>
            <a:r>
              <a:rPr lang="en-US" sz="1200" b="1" i="1" dirty="0" err="1" smtClean="0"/>
              <a:t>out.println</a:t>
            </a:r>
            <a:r>
              <a:rPr lang="en-US" sz="1200" b="1" i="1" dirty="0" smtClean="0"/>
              <a:t>(key </a:t>
            </a:r>
            <a:r>
              <a:rPr lang="en-US" sz="1200" b="1" i="1" dirty="0"/>
              <a:t>+ " " + </a:t>
            </a:r>
            <a:r>
              <a:rPr lang="en-US" sz="1200" b="1" i="1" dirty="0" err="1"/>
              <a:t>bundle.getString</a:t>
            </a:r>
            <a:r>
              <a:rPr lang="en-US" sz="1200" b="1" i="1" dirty="0"/>
              <a:t>(key));</a:t>
            </a:r>
          </a:p>
          <a:p>
            <a:pPr marL="400050" lvl="1" indent="0">
              <a:buNone/>
            </a:pPr>
            <a:r>
              <a:rPr lang="en-US" sz="1200" b="1" dirty="0" smtClean="0"/>
              <a:t>    }</a:t>
            </a:r>
            <a:endParaRPr lang="en-US" sz="1200" b="1" dirty="0"/>
          </a:p>
          <a:p>
            <a:pPr marL="400050" lvl="1" indent="0">
              <a:buNone/>
            </a:pPr>
            <a:r>
              <a:rPr lang="en-US" sz="1200" b="1" dirty="0" smtClean="0"/>
              <a:t>  }</a:t>
            </a:r>
            <a:endParaRPr lang="en-US" sz="1200" b="1" dirty="0"/>
          </a:p>
          <a:p>
            <a:pPr marL="400050" lvl="1" indent="0">
              <a:buNone/>
            </a:pPr>
            <a:r>
              <a:rPr lang="en-US" sz="1200" b="1" dirty="0"/>
              <a:t>}</a:t>
            </a:r>
            <a:endParaRPr lang="en-US" sz="1200" b="1" dirty="0">
              <a:effectLst/>
            </a:endParaRPr>
          </a:p>
        </p:txBody>
      </p:sp>
    </p:spTree>
    <p:extLst>
      <p:ext uri="{BB962C8B-B14F-4D97-AF65-F5344CB8AC3E}">
        <p14:creationId xmlns:p14="http://schemas.microsoft.com/office/powerpoint/2010/main" val="3176695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2EC4BBB8A99844784A604BE2517288F" ma:contentTypeVersion="0" ma:contentTypeDescription="Create a new document." ma:contentTypeScope="" ma:versionID="41b7b1ae1e19b797480959aeae4ecc7e">
  <xsd:schema xmlns:xsd="http://www.w3.org/2001/XMLSchema" xmlns:xs="http://www.w3.org/2001/XMLSchema" xmlns:p="http://schemas.microsoft.com/office/2006/metadata/properties" xmlns:ns2="8f17bd39-e2a2-416d-8579-9c5cbdeee658" targetNamespace="http://schemas.microsoft.com/office/2006/metadata/properties" ma:root="true" ma:fieldsID="b20cebd7932ed97efc065497039148dd" ns2:_="">
    <xsd:import namespace="8f17bd39-e2a2-416d-8579-9c5cbdeee658"/>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17bd39-e2a2-416d-8579-9c5cbdeee658"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8f17bd39-e2a2-416d-8579-9c5cbdeee658">DOCID-1225553405-223</_dlc_DocId>
    <_dlc_DocIdUrl xmlns="8f17bd39-e2a2-416d-8579-9c5cbdeee658">
      <Url>https://epam.sharepoint.com/sites/CDP/java/_layouts/15/DocIdRedir.aspx?ID=DOCID-1225553405-223</Url>
      <Description>DOCID-1225553405-223</Description>
    </_dlc_DocIdUrl>
  </documentManagement>
</p:properties>
</file>

<file path=customXml/itemProps1.xml><?xml version="1.0" encoding="utf-8"?>
<ds:datastoreItem xmlns:ds="http://schemas.openxmlformats.org/officeDocument/2006/customXml" ds:itemID="{25985D85-2B1C-48B8-89E8-0DF767ABADE5}"/>
</file>

<file path=customXml/itemProps2.xml><?xml version="1.0" encoding="utf-8"?>
<ds:datastoreItem xmlns:ds="http://schemas.openxmlformats.org/officeDocument/2006/customXml" ds:itemID="{71EE22E7-7812-439B-9C94-E3E713359161}"/>
</file>

<file path=customXml/itemProps3.xml><?xml version="1.0" encoding="utf-8"?>
<ds:datastoreItem xmlns:ds="http://schemas.openxmlformats.org/officeDocument/2006/customXml" ds:itemID="{43CFB819-8178-428E-A9D8-C9B65BD8B089}"/>
</file>

<file path=customXml/itemProps4.xml><?xml version="1.0" encoding="utf-8"?>
<ds:datastoreItem xmlns:ds="http://schemas.openxmlformats.org/officeDocument/2006/customXml" ds:itemID="{A0733C67-0A89-47BE-A2CA-6EBA15B2801B}"/>
</file>

<file path=docProps/app.xml><?xml version="1.0" encoding="utf-8"?>
<Properties xmlns="http://schemas.openxmlformats.org/officeDocument/2006/extended-properties" xmlns:vt="http://schemas.openxmlformats.org/officeDocument/2006/docPropsVTypes">
  <TotalTime>2341</TotalTime>
  <Words>3520</Words>
  <Application>Microsoft Office PowerPoint</Application>
  <PresentationFormat>On-screen Show (4:3)</PresentationFormat>
  <Paragraphs>802</Paragraphs>
  <Slides>91</Slides>
  <Notes>1</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Office Theme</vt:lpstr>
      <vt:lpstr>1. Getting Started with Java</vt:lpstr>
      <vt:lpstr>Where to download Java</vt:lpstr>
      <vt:lpstr>How to install Java.</vt:lpstr>
      <vt:lpstr>Updating the PATH environment variable</vt:lpstr>
      <vt:lpstr>Verification after installation</vt:lpstr>
      <vt:lpstr>First Java program</vt:lpstr>
      <vt:lpstr>How to compile a Java application</vt:lpstr>
      <vt:lpstr>How to run a Java Application.</vt:lpstr>
      <vt:lpstr>Explanation</vt:lpstr>
      <vt:lpstr>Explanation</vt:lpstr>
      <vt:lpstr>2. jdk vs jre vs jvm</vt:lpstr>
      <vt:lpstr>3. Java variables</vt:lpstr>
      <vt:lpstr>Primitive Data Types</vt:lpstr>
      <vt:lpstr>Primitive Data Types (default)</vt:lpstr>
      <vt:lpstr>Object Data Types (Wrappers)</vt:lpstr>
      <vt:lpstr>Identifiers in Java</vt:lpstr>
      <vt:lpstr>Exercise</vt:lpstr>
      <vt:lpstr>4. Immutatable</vt:lpstr>
      <vt:lpstr>String</vt:lpstr>
      <vt:lpstr>String Creation</vt:lpstr>
      <vt:lpstr>String Creation</vt:lpstr>
      <vt:lpstr>String Operation</vt:lpstr>
      <vt:lpstr>Exercise</vt:lpstr>
      <vt:lpstr>Variables Types in Java</vt:lpstr>
      <vt:lpstr>Instance Variable</vt:lpstr>
      <vt:lpstr>Class Variable</vt:lpstr>
      <vt:lpstr>Local Variable</vt:lpstr>
      <vt:lpstr>Parameters</vt:lpstr>
      <vt:lpstr>Example</vt:lpstr>
      <vt:lpstr>5. Java Operators</vt:lpstr>
      <vt:lpstr>Arithmetic operators</vt:lpstr>
      <vt:lpstr>Exercise</vt:lpstr>
      <vt:lpstr>Relation operators</vt:lpstr>
      <vt:lpstr>Logical operators</vt:lpstr>
      <vt:lpstr>Bitwise operators</vt:lpstr>
      <vt:lpstr>Assignment operators</vt:lpstr>
      <vt:lpstr>Misc operators</vt:lpstr>
      <vt:lpstr>6. Java Control statements</vt:lpstr>
      <vt:lpstr>Conditional Execution</vt:lpstr>
      <vt:lpstr>If Statement</vt:lpstr>
      <vt:lpstr>If Else Statement</vt:lpstr>
      <vt:lpstr>If Else If Statement</vt:lpstr>
      <vt:lpstr>Switch Statement</vt:lpstr>
      <vt:lpstr>For loop</vt:lpstr>
      <vt:lpstr>Exercise</vt:lpstr>
      <vt:lpstr>Java 5 For each loop</vt:lpstr>
      <vt:lpstr>while loop</vt:lpstr>
      <vt:lpstr>Exercise</vt:lpstr>
      <vt:lpstr>do while loop</vt:lpstr>
      <vt:lpstr>break statement</vt:lpstr>
      <vt:lpstr>break statement</vt:lpstr>
      <vt:lpstr>Exercise</vt:lpstr>
      <vt:lpstr>continue statement</vt:lpstr>
      <vt:lpstr>7. Arrays</vt:lpstr>
      <vt:lpstr>Declaration of Array</vt:lpstr>
      <vt:lpstr>Instantiating an Array</vt:lpstr>
      <vt:lpstr>Accessing Array</vt:lpstr>
      <vt:lpstr>Iterating Array</vt:lpstr>
      <vt:lpstr>Exercise</vt:lpstr>
      <vt:lpstr>Multi-Dimensional Arrays</vt:lpstr>
      <vt:lpstr>Exercise</vt:lpstr>
      <vt:lpstr>Random class</vt:lpstr>
      <vt:lpstr>Exercise</vt:lpstr>
      <vt:lpstr>8. Class &amp; Object</vt:lpstr>
      <vt:lpstr>Class</vt:lpstr>
      <vt:lpstr>Object</vt:lpstr>
      <vt:lpstr>Basic object creation</vt:lpstr>
      <vt:lpstr>How to access the member of a Class</vt:lpstr>
      <vt:lpstr>Example</vt:lpstr>
      <vt:lpstr>9. Constructors in Java</vt:lpstr>
      <vt:lpstr>Purpose</vt:lpstr>
      <vt:lpstr>Syntax</vt:lpstr>
      <vt:lpstr>Usage</vt:lpstr>
      <vt:lpstr>Rules</vt:lpstr>
      <vt:lpstr>10. Access modifiers</vt:lpstr>
      <vt:lpstr>Access modifiers for Class</vt:lpstr>
      <vt:lpstr>Example</vt:lpstr>
      <vt:lpstr>Example</vt:lpstr>
      <vt:lpstr>Access Modifiers for Instance &amp; Static Variables &amp; Methods</vt:lpstr>
      <vt:lpstr>Access Modifiers for Instance &amp; Static Variables</vt:lpstr>
      <vt:lpstr>Access Modifier for Local Variable</vt:lpstr>
      <vt:lpstr>11. Non access modifier</vt:lpstr>
      <vt:lpstr>final</vt:lpstr>
      <vt:lpstr>Example</vt:lpstr>
      <vt:lpstr>Static Modifier – [1/4]</vt:lpstr>
      <vt:lpstr>Static - [2/4]</vt:lpstr>
      <vt:lpstr>Static - [3/4]</vt:lpstr>
      <vt:lpstr>Static - [4/4]</vt:lpstr>
      <vt:lpstr>Other non-access modifiers</vt:lpstr>
      <vt:lpstr>12. Internationalization</vt:lpstr>
      <vt:lpstr>Internationalization</vt:lpstr>
    </vt:vector>
  </TitlesOfParts>
  <Company>UBS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Java_Presentation_Part 1_Stephen Chan1</dc:title>
  <dc:creator>Chan, Stephen-T</dc:creator>
  <cp:lastModifiedBy>Chan, Stephen-T</cp:lastModifiedBy>
  <cp:revision>257</cp:revision>
  <dcterms:created xsi:type="dcterms:W3CDTF">2016-05-03T02:00:58Z</dcterms:created>
  <dcterms:modified xsi:type="dcterms:W3CDTF">2016-05-09T02:33:28Z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0x01010022EC4BBB8A99844784A604BE2517288F</vt:lpwstr>
  </property>
  <property fmtid="{D5CDD505-2E9C-101B-9397-08002B2CF9AE}" pid="3" name="_dlc_DocIdItemGuid">
    <vt:lpwstr>5a56e4cf-ced6-41be-a548-86754d2cac05</vt:lpwstr>
  </property>
</Properties>
</file>