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22.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92.xml" ContentType="application/vnd.openxmlformats-officedocument.presentationml.slide+xml"/>
  <Override PartName="/ppt/slides/slide87.xml" ContentType="application/vnd.openxmlformats-officedocument.presentationml.slide+xml"/>
  <Override PartName="/ppt/slides/slide94.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3.xml" ContentType="application/vnd.openxmlformats-officedocument.presentationml.slide+xml"/>
  <Override PartName="/ppt/slides/slide97.xml" ContentType="application/vnd.openxmlformats-officedocument.presentationml.slide+xml"/>
  <Override PartName="/ppt/slides/slide95.xml" ContentType="application/vnd.openxmlformats-officedocument.presentationml.slide+xml"/>
  <Override PartName="/ppt/slides/slide98.xml" ContentType="application/vnd.openxmlformats-officedocument.presentationml.slide+xml"/>
  <Override PartName="/ppt/slides/slide9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360" r:id="rId2"/>
    <p:sldId id="428" r:id="rId3"/>
    <p:sldId id="361" r:id="rId4"/>
    <p:sldId id="430" r:id="rId5"/>
    <p:sldId id="364" r:id="rId6"/>
    <p:sldId id="366" r:id="rId7"/>
    <p:sldId id="365" r:id="rId8"/>
    <p:sldId id="367" r:id="rId9"/>
    <p:sldId id="375" r:id="rId10"/>
    <p:sldId id="377" r:id="rId11"/>
    <p:sldId id="431" r:id="rId12"/>
    <p:sldId id="362" r:id="rId13"/>
    <p:sldId id="370" r:id="rId14"/>
    <p:sldId id="432" r:id="rId15"/>
    <p:sldId id="371" r:id="rId16"/>
    <p:sldId id="372" r:id="rId17"/>
    <p:sldId id="373" r:id="rId18"/>
    <p:sldId id="433" r:id="rId19"/>
    <p:sldId id="374" r:id="rId20"/>
    <p:sldId id="383" r:id="rId21"/>
    <p:sldId id="384" r:id="rId22"/>
    <p:sldId id="385" r:id="rId23"/>
    <p:sldId id="434" r:id="rId24"/>
    <p:sldId id="435" r:id="rId25"/>
    <p:sldId id="436" r:id="rId26"/>
    <p:sldId id="460" r:id="rId27"/>
    <p:sldId id="461" r:id="rId28"/>
    <p:sldId id="462" r:id="rId29"/>
    <p:sldId id="463" r:id="rId30"/>
    <p:sldId id="464" r:id="rId31"/>
    <p:sldId id="378" r:id="rId32"/>
    <p:sldId id="447" r:id="rId33"/>
    <p:sldId id="448" r:id="rId34"/>
    <p:sldId id="449" r:id="rId35"/>
    <p:sldId id="450" r:id="rId36"/>
    <p:sldId id="451" r:id="rId37"/>
    <p:sldId id="452" r:id="rId38"/>
    <p:sldId id="453" r:id="rId39"/>
    <p:sldId id="454" r:id="rId40"/>
    <p:sldId id="455" r:id="rId41"/>
    <p:sldId id="456" r:id="rId42"/>
    <p:sldId id="457" r:id="rId43"/>
    <p:sldId id="459" r:id="rId44"/>
    <p:sldId id="446" r:id="rId45"/>
    <p:sldId id="437" r:id="rId46"/>
    <p:sldId id="379" r:id="rId47"/>
    <p:sldId id="380" r:id="rId48"/>
    <p:sldId id="438" r:id="rId49"/>
    <p:sldId id="439" r:id="rId50"/>
    <p:sldId id="442" r:id="rId51"/>
    <p:sldId id="440" r:id="rId52"/>
    <p:sldId id="441" r:id="rId53"/>
    <p:sldId id="381" r:id="rId54"/>
    <p:sldId id="443" r:id="rId55"/>
    <p:sldId id="444" r:id="rId56"/>
    <p:sldId id="382" r:id="rId57"/>
    <p:sldId id="44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6" r:id="rId79"/>
    <p:sldId id="407" r:id="rId80"/>
    <p:sldId id="408" r:id="rId81"/>
    <p:sldId id="409" r:id="rId82"/>
    <p:sldId id="410" r:id="rId83"/>
    <p:sldId id="411" r:id="rId84"/>
    <p:sldId id="412" r:id="rId85"/>
    <p:sldId id="413" r:id="rId86"/>
    <p:sldId id="414" r:id="rId87"/>
    <p:sldId id="415" r:id="rId88"/>
    <p:sldId id="416" r:id="rId89"/>
    <p:sldId id="417" r:id="rId90"/>
    <p:sldId id="418" r:id="rId91"/>
    <p:sldId id="421" r:id="rId92"/>
    <p:sldId id="420" r:id="rId93"/>
    <p:sldId id="419" r:id="rId94"/>
    <p:sldId id="465" r:id="rId95"/>
    <p:sldId id="466" r:id="rId96"/>
    <p:sldId id="467" r:id="rId97"/>
    <p:sldId id="422" r:id="rId98"/>
    <p:sldId id="423" r:id="rId99"/>
    <p:sldId id="424" r:id="rId100"/>
    <p:sldId id="425" r:id="rId101"/>
    <p:sldId id="426" r:id="rId102"/>
    <p:sldId id="42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938" autoAdjust="0"/>
    <p:restoredTop sz="82667" autoAdjust="0"/>
  </p:normalViewPr>
  <p:slideViewPr>
    <p:cSldViewPr>
      <p:cViewPr>
        <p:scale>
          <a:sx n="75" d="100"/>
          <a:sy n="75" d="100"/>
        </p:scale>
        <p:origin x="-864" y="-72"/>
      </p:cViewPr>
      <p:guideLst>
        <p:guide orient="horz" pos="2160"/>
        <p:guide pos="2880"/>
      </p:guideLst>
    </p:cSldViewPr>
  </p:slideViewPr>
  <p:notesTextViewPr>
    <p:cViewPr>
      <p:scale>
        <a:sx n="1" d="1"/>
        <a:sy n="1" d="1"/>
      </p:scale>
      <p:origin x="0" y="0"/>
    </p:cViewPr>
  </p:notesTextViewPr>
  <p:sorterViewPr>
    <p:cViewPr>
      <p:scale>
        <a:sx n="100" d="100"/>
        <a:sy n="100" d="100"/>
      </p:scale>
      <p:origin x="0" y="285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4.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58E0CD-6264-46C9-A0CF-A9A1F395C256}" type="datetimeFigureOut">
              <a:rPr lang="en-US" smtClean="0"/>
              <a:t>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0C91C-56A4-46EA-A93B-DD46D5C862C9}" type="slidenum">
              <a:rPr lang="en-US" smtClean="0"/>
              <a:t>‹#›</a:t>
            </a:fld>
            <a:endParaRPr lang="en-US"/>
          </a:p>
        </p:txBody>
      </p:sp>
    </p:spTree>
    <p:extLst>
      <p:ext uri="{BB962C8B-B14F-4D97-AF65-F5344CB8AC3E}">
        <p14:creationId xmlns:p14="http://schemas.microsoft.com/office/powerpoint/2010/main" val="88144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0C91C-56A4-46EA-A93B-DD46D5C862C9}" type="slidenum">
              <a:rPr lang="en-US" smtClean="0"/>
              <a:t>85</a:t>
            </a:fld>
            <a:endParaRPr lang="en-US"/>
          </a:p>
        </p:txBody>
      </p:sp>
    </p:spTree>
    <p:extLst>
      <p:ext uri="{BB962C8B-B14F-4D97-AF65-F5344CB8AC3E}">
        <p14:creationId xmlns:p14="http://schemas.microsoft.com/office/powerpoint/2010/main" val="64887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91D94C-8412-4BBF-B98D-47DD9950465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146258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1D94C-8412-4BBF-B98D-47DD9950465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79005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1D94C-8412-4BBF-B98D-47DD9950465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242447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1D94C-8412-4BBF-B98D-47DD9950465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48131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91D94C-8412-4BBF-B98D-47DD9950465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75070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1D94C-8412-4BBF-B98D-47DD99504656}"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08087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91D94C-8412-4BBF-B98D-47DD99504656}" type="datetimeFigureOut">
              <a:rPr lang="en-US" smtClean="0"/>
              <a:t>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18699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91D94C-8412-4BBF-B98D-47DD99504656}" type="datetimeFigureOut">
              <a:rPr lang="en-US" smtClean="0"/>
              <a:t>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4639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1D94C-8412-4BBF-B98D-47DD99504656}" type="datetimeFigureOut">
              <a:rPr lang="en-US" smtClean="0"/>
              <a:t>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27699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1D94C-8412-4BBF-B98D-47DD99504656}"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09602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1D94C-8412-4BBF-B98D-47DD99504656}"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5538F-61AE-47E2-905F-6396E7ED66F3}" type="slidenum">
              <a:rPr lang="en-US" smtClean="0"/>
              <a:t>‹#›</a:t>
            </a:fld>
            <a:endParaRPr lang="en-US"/>
          </a:p>
        </p:txBody>
      </p:sp>
    </p:spTree>
    <p:extLst>
      <p:ext uri="{BB962C8B-B14F-4D97-AF65-F5344CB8AC3E}">
        <p14:creationId xmlns:p14="http://schemas.microsoft.com/office/powerpoint/2010/main" val="360806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1D94C-8412-4BBF-B98D-47DD99504656}" type="datetimeFigureOut">
              <a:rPr lang="en-US" smtClean="0"/>
              <a:t>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5538F-61AE-47E2-905F-6396E7ED66F3}" type="slidenum">
              <a:rPr lang="en-US" smtClean="0"/>
              <a:t>‹#›</a:t>
            </a:fld>
            <a:endParaRPr lang="en-US"/>
          </a:p>
        </p:txBody>
      </p:sp>
    </p:spTree>
    <p:extLst>
      <p:ext uri="{BB962C8B-B14F-4D97-AF65-F5344CB8AC3E}">
        <p14:creationId xmlns:p14="http://schemas.microsoft.com/office/powerpoint/2010/main" val="296482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www.google.com.hk/url?sa=i&amp;rct=j&amp;q=&amp;esrc=s&amp;source=images&amp;cd=&amp;cad=rja&amp;uact=8&amp;ved=0ahUKEwjEvebx6vPJAhUjKKYKHSEMCgoQjRwIBw&amp;url=https://www.safaribooksonline.com/library/view/javatm-se-8/9780133891522/ch20lev1sec2.html&amp;psig=AFQjCNEE5kj8aSxOI-XDYrMCdE1ieJGrNQ&amp;ust=145102372685623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Recap</a:t>
            </a:r>
            <a:endParaRPr lang="en-US" dirty="0"/>
          </a:p>
        </p:txBody>
      </p:sp>
      <p:sp>
        <p:nvSpPr>
          <p:cNvPr id="7" name="Content Placeholder 6"/>
          <p:cNvSpPr>
            <a:spLocks noGrp="1"/>
          </p:cNvSpPr>
          <p:nvPr>
            <p:ph idx="1"/>
          </p:nvPr>
        </p:nvSpPr>
        <p:spPr/>
        <p:txBody>
          <a:bodyPr>
            <a:noAutofit/>
          </a:bodyPr>
          <a:lstStyle/>
          <a:p>
            <a:r>
              <a:rPr lang="en-US" sz="2200" dirty="0" smtClean="0"/>
              <a:t>Java setup</a:t>
            </a:r>
            <a:endParaRPr lang="en-US" sz="2200" dirty="0" smtClean="0">
              <a:effectLst/>
            </a:endParaRPr>
          </a:p>
          <a:p>
            <a:r>
              <a:rPr lang="en-US" sz="2200" dirty="0" err="1" smtClean="0"/>
              <a:t>jdk</a:t>
            </a:r>
            <a:r>
              <a:rPr lang="en-US" sz="2200" dirty="0" smtClean="0"/>
              <a:t> </a:t>
            </a:r>
            <a:r>
              <a:rPr lang="en-US" sz="2200" dirty="0"/>
              <a:t>vs </a:t>
            </a:r>
            <a:r>
              <a:rPr lang="en-US" sz="2200" dirty="0" err="1"/>
              <a:t>jre</a:t>
            </a:r>
            <a:r>
              <a:rPr lang="en-US" sz="2200" dirty="0"/>
              <a:t> vs </a:t>
            </a:r>
            <a:r>
              <a:rPr lang="en-US" sz="2200" dirty="0" err="1" smtClean="0"/>
              <a:t>jvm</a:t>
            </a:r>
            <a:endParaRPr lang="en-US" sz="2200" dirty="0" smtClean="0">
              <a:effectLst/>
            </a:endParaRPr>
          </a:p>
          <a:p>
            <a:r>
              <a:rPr lang="en-US" sz="2200" dirty="0" smtClean="0"/>
              <a:t>Java variables</a:t>
            </a:r>
          </a:p>
          <a:p>
            <a:r>
              <a:rPr lang="en-US" sz="2200" dirty="0" err="1" smtClean="0">
                <a:effectLst/>
              </a:rPr>
              <a:t>Immutatable</a:t>
            </a:r>
            <a:r>
              <a:rPr lang="en-US" sz="2200" dirty="0" smtClean="0">
                <a:effectLst/>
              </a:rPr>
              <a:t> &amp; String</a:t>
            </a:r>
          </a:p>
          <a:p>
            <a:r>
              <a:rPr lang="en-US" sz="2200" dirty="0" smtClean="0">
                <a:effectLst/>
              </a:rPr>
              <a:t>Java operators</a:t>
            </a:r>
          </a:p>
          <a:p>
            <a:r>
              <a:rPr lang="en-US" sz="2200" dirty="0" smtClean="0">
                <a:effectLst/>
              </a:rPr>
              <a:t>Java control statements</a:t>
            </a:r>
          </a:p>
          <a:p>
            <a:r>
              <a:rPr lang="en-US" sz="2200" dirty="0" smtClean="0">
                <a:effectLst/>
              </a:rPr>
              <a:t>Arrays </a:t>
            </a:r>
          </a:p>
          <a:p>
            <a:r>
              <a:rPr lang="en-US" sz="2200" dirty="0" smtClean="0"/>
              <a:t>Class &amp; Objects</a:t>
            </a:r>
          </a:p>
          <a:p>
            <a:r>
              <a:rPr lang="en-US" sz="2200" dirty="0" smtClean="0"/>
              <a:t>Constructors</a:t>
            </a:r>
          </a:p>
          <a:p>
            <a:r>
              <a:rPr lang="en-US" sz="2200" dirty="0" smtClean="0"/>
              <a:t>Access modifiers</a:t>
            </a:r>
          </a:p>
          <a:p>
            <a:r>
              <a:rPr lang="en-US" sz="2200" dirty="0" smtClean="0"/>
              <a:t>Non-access modifiers</a:t>
            </a:r>
          </a:p>
          <a:p>
            <a:r>
              <a:rPr lang="en-US" sz="2200" dirty="0" smtClean="0"/>
              <a:t>Internationalization</a:t>
            </a:r>
            <a:endParaRPr lang="en-US" sz="2200" dirty="0"/>
          </a:p>
        </p:txBody>
      </p:sp>
    </p:spTree>
    <p:extLst>
      <p:ext uri="{BB962C8B-B14F-4D97-AF65-F5344CB8AC3E}">
        <p14:creationId xmlns:p14="http://schemas.microsoft.com/office/powerpoint/2010/main" val="2871333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he-IL" dirty="0" smtClean="0"/>
              <a:t>Polymorphism example</a:t>
            </a:r>
            <a:endParaRPr lang="en-US" dirty="0"/>
          </a:p>
        </p:txBody>
      </p:sp>
      <p:sp>
        <p:nvSpPr>
          <p:cNvPr id="5" name="TextBox 4"/>
          <p:cNvSpPr txBox="1"/>
          <p:nvPr/>
        </p:nvSpPr>
        <p:spPr>
          <a:xfrm>
            <a:off x="381000" y="1381065"/>
            <a:ext cx="8382000" cy="5016758"/>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class Bike {</a:t>
            </a:r>
          </a:p>
          <a:p>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speedlimit</a:t>
            </a:r>
            <a:r>
              <a:rPr lang="en-US" sz="2000" b="1" dirty="0">
                <a:latin typeface="Courier New" panose="02070309020205020404" pitchFamily="49" charset="0"/>
                <a:cs typeface="Courier New" panose="02070309020205020404" pitchFamily="49" charset="0"/>
              </a:rPr>
              <a:t>=90;</a:t>
            </a:r>
          </a:p>
          <a:p>
            <a:r>
              <a:rPr lang="en-US" sz="2000" b="1" dirty="0" smtClean="0">
                <a:latin typeface="Courier New" panose="02070309020205020404" pitchFamily="49" charset="0"/>
                <a:cs typeface="Courier New" panose="02070309020205020404" pitchFamily="49" charset="0"/>
              </a:rPr>
              <a:t>  void </a:t>
            </a:r>
            <a:r>
              <a:rPr lang="en-US" sz="2000" b="1" dirty="0">
                <a:latin typeface="Courier New" panose="02070309020205020404" pitchFamily="49" charset="0"/>
                <a:cs typeface="Courier New" panose="02070309020205020404" pitchFamily="49" charset="0"/>
              </a:rPr>
              <a:t>run(){</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("running by a Bike");}</a:t>
            </a:r>
          </a:p>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class Honda3 extends Bike {</a:t>
            </a:r>
          </a:p>
          <a:p>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speedlimit</a:t>
            </a:r>
            <a:r>
              <a:rPr lang="en-US" sz="2000" b="1" dirty="0">
                <a:latin typeface="Courier New" panose="02070309020205020404" pitchFamily="49" charset="0"/>
                <a:cs typeface="Courier New" panose="02070309020205020404" pitchFamily="49" charset="0"/>
              </a:rPr>
              <a:t>=150;</a:t>
            </a:r>
          </a:p>
          <a:p>
            <a:r>
              <a:rPr lang="en-US" sz="2000" b="1" dirty="0" smtClean="0">
                <a:latin typeface="Courier New" panose="02070309020205020404" pitchFamily="49" charset="0"/>
                <a:cs typeface="Courier New" panose="02070309020205020404" pitchFamily="49" charset="0"/>
              </a:rPr>
              <a:t>  void </a:t>
            </a:r>
            <a:r>
              <a:rPr lang="en-US" sz="2000" b="1" dirty="0">
                <a:latin typeface="Courier New" panose="02070309020205020404" pitchFamily="49" charset="0"/>
                <a:cs typeface="Courier New" panose="02070309020205020404" pitchFamily="49" charset="0"/>
              </a:rPr>
              <a:t>run(){</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("running by Honda");}</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public class Test {</a:t>
            </a:r>
          </a:p>
          <a:p>
            <a:r>
              <a:rPr lang="en-US" sz="2000" b="1" dirty="0" smtClean="0">
                <a:latin typeface="Courier New" panose="02070309020205020404" pitchFamily="49" charset="0"/>
                <a:cs typeface="Courier New" panose="02070309020205020404" pitchFamily="49" charset="0"/>
              </a:rPr>
              <a:t>  public </a:t>
            </a:r>
            <a:r>
              <a:rPr lang="en-US" sz="2000" b="1" dirty="0">
                <a:latin typeface="Courier New" panose="02070309020205020404" pitchFamily="49" charset="0"/>
                <a:cs typeface="Courier New" panose="02070309020205020404" pitchFamily="49" charset="0"/>
              </a:rPr>
              <a:t>static void main(String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Bike </a:t>
            </a:r>
            <a:r>
              <a:rPr lang="en-US" sz="2000" b="1" dirty="0" err="1">
                <a:latin typeface="Courier New" panose="02070309020205020404" pitchFamily="49" charset="0"/>
                <a:cs typeface="Courier New" panose="02070309020205020404" pitchFamily="49" charset="0"/>
              </a:rPr>
              <a:t>obj</a:t>
            </a:r>
            <a:r>
              <a:rPr lang="en-US" sz="2000" b="1" dirty="0">
                <a:latin typeface="Courier New" panose="02070309020205020404" pitchFamily="49" charset="0"/>
                <a:cs typeface="Courier New" panose="02070309020205020404" pitchFamily="49" charset="0"/>
              </a:rPr>
              <a:t> = new Honda3();</a:t>
            </a:r>
          </a:p>
          <a:p>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obj.run</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System.out.println</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obj.speedlimit</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a:t>
            </a:r>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27722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synchronization declaration - instance</a:t>
            </a:r>
          </a:p>
        </p:txBody>
      </p:sp>
      <p:sp>
        <p:nvSpPr>
          <p:cNvPr id="2" name="Content Placeholder 1"/>
          <p:cNvSpPr>
            <a:spLocks noGrp="1"/>
          </p:cNvSpPr>
          <p:nvPr>
            <p:ph idx="1"/>
          </p:nvPr>
        </p:nvSpPr>
        <p:spPr/>
        <p:txBody>
          <a:bodyPr>
            <a:noAutofit/>
          </a:bodyPr>
          <a:lstStyle/>
          <a:p>
            <a:pPr marL="82296" indent="0">
              <a:buNone/>
            </a:pPr>
            <a:r>
              <a:rPr lang="en-US" sz="2200" dirty="0"/>
              <a:t>public </a:t>
            </a:r>
            <a:r>
              <a:rPr lang="en-US" sz="2200" b="1" dirty="0">
                <a:solidFill>
                  <a:srgbClr val="FF0000"/>
                </a:solidFill>
              </a:rPr>
              <a:t>synchronized</a:t>
            </a:r>
            <a:r>
              <a:rPr lang="en-US" sz="2200" dirty="0"/>
              <a:t> void </a:t>
            </a:r>
            <a:r>
              <a:rPr lang="en-US" sz="2200" dirty="0" err="1"/>
              <a:t>critial</a:t>
            </a:r>
            <a:r>
              <a:rPr lang="en-US" sz="2200" dirty="0"/>
              <a:t>() {</a:t>
            </a:r>
          </a:p>
          <a:p>
            <a:pPr marL="82296" indent="0">
              <a:buNone/>
            </a:pPr>
            <a:r>
              <a:rPr lang="en-US" sz="2200" dirty="0"/>
              <a:t>  // some thread critical stuff</a:t>
            </a:r>
          </a:p>
          <a:p>
            <a:pPr marL="82296" indent="0">
              <a:buNone/>
            </a:pPr>
            <a:r>
              <a:rPr lang="en-US" sz="2200" dirty="0"/>
              <a:t>  // here</a:t>
            </a:r>
          </a:p>
          <a:p>
            <a:pPr marL="82296" indent="0">
              <a:buNone/>
            </a:pPr>
            <a:r>
              <a:rPr lang="en-US" sz="2200" dirty="0"/>
              <a:t>} </a:t>
            </a:r>
          </a:p>
          <a:p>
            <a:pPr marL="82296" indent="0">
              <a:buNone/>
            </a:pPr>
            <a:endParaRPr lang="en-US" sz="2200" dirty="0"/>
          </a:p>
          <a:p>
            <a:pPr marL="82296" indent="0">
              <a:buNone/>
            </a:pPr>
            <a:r>
              <a:rPr lang="en-US" sz="2200" dirty="0"/>
              <a:t> public void sample(String site) {</a:t>
            </a:r>
          </a:p>
          <a:p>
            <a:pPr marL="82296" indent="0">
              <a:buNone/>
            </a:pPr>
            <a:r>
              <a:rPr lang="en-US" sz="2200" dirty="0"/>
              <a:t>    </a:t>
            </a:r>
            <a:r>
              <a:rPr lang="en-US" sz="2200" b="1" dirty="0">
                <a:solidFill>
                  <a:srgbClr val="FF0000"/>
                </a:solidFill>
              </a:rPr>
              <a:t>synchronized</a:t>
            </a:r>
            <a:r>
              <a:rPr lang="en-US" sz="2200" dirty="0"/>
              <a:t> (this) {</a:t>
            </a:r>
          </a:p>
          <a:p>
            <a:pPr marL="82296" indent="0">
              <a:buNone/>
            </a:pPr>
            <a:r>
              <a:rPr lang="en-US" sz="2200" dirty="0"/>
              <a:t>	// some thread critical stuff</a:t>
            </a:r>
          </a:p>
          <a:p>
            <a:pPr marL="82296" indent="0">
              <a:buNone/>
            </a:pPr>
            <a:r>
              <a:rPr lang="en-US" sz="2200" dirty="0"/>
              <a:t>	// here</a:t>
            </a:r>
          </a:p>
          <a:p>
            <a:pPr marL="82296" indent="0">
              <a:buNone/>
            </a:pPr>
            <a:r>
              <a:rPr lang="en-US" sz="2200" dirty="0"/>
              <a:t>      }</a:t>
            </a:r>
          </a:p>
          <a:p>
            <a:pPr marL="82296" indent="0">
              <a:buNone/>
            </a:pPr>
            <a:r>
              <a:rPr lang="en-US" sz="2200" dirty="0"/>
              <a:t>    }</a:t>
            </a:r>
          </a:p>
          <a:p>
            <a:pPr marL="82296" indent="0">
              <a:buNone/>
            </a:pPr>
            <a:r>
              <a:rPr lang="en-US" sz="2200" dirty="0"/>
              <a:t>  }</a:t>
            </a:r>
          </a:p>
        </p:txBody>
      </p:sp>
    </p:spTree>
    <p:extLst>
      <p:ext uri="{BB962C8B-B14F-4D97-AF65-F5344CB8AC3E}">
        <p14:creationId xmlns:p14="http://schemas.microsoft.com/office/powerpoint/2010/main" val="36656077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declaration - static</a:t>
            </a:r>
            <a:endParaRPr lang="en-US" dirty="0"/>
          </a:p>
        </p:txBody>
      </p:sp>
      <p:sp>
        <p:nvSpPr>
          <p:cNvPr id="3" name="Content Placeholder 2"/>
          <p:cNvSpPr>
            <a:spLocks noGrp="1"/>
          </p:cNvSpPr>
          <p:nvPr>
            <p:ph idx="1"/>
          </p:nvPr>
        </p:nvSpPr>
        <p:spPr/>
        <p:txBody>
          <a:bodyPr>
            <a:noAutofit/>
          </a:bodyPr>
          <a:lstStyle/>
          <a:p>
            <a:pPr marL="82296" indent="0">
              <a:buNone/>
            </a:pPr>
            <a:r>
              <a:rPr lang="en-US" sz="2200" dirty="0"/>
              <a:t>public </a:t>
            </a:r>
            <a:r>
              <a:rPr lang="en-US" sz="2200" dirty="0" smtClean="0"/>
              <a:t>static </a:t>
            </a:r>
            <a:r>
              <a:rPr lang="en-US" sz="2200" b="1" dirty="0" smtClean="0">
                <a:solidFill>
                  <a:srgbClr val="FF0000"/>
                </a:solidFill>
              </a:rPr>
              <a:t>synchronized</a:t>
            </a:r>
            <a:r>
              <a:rPr lang="en-US" sz="2200" dirty="0" smtClean="0"/>
              <a:t> </a:t>
            </a:r>
            <a:r>
              <a:rPr lang="en-US" sz="2200" dirty="0"/>
              <a:t>void </a:t>
            </a:r>
            <a:r>
              <a:rPr lang="en-US" sz="2200" dirty="0" err="1"/>
              <a:t>critial</a:t>
            </a:r>
            <a:r>
              <a:rPr lang="en-US" sz="2200" dirty="0"/>
              <a:t>() {</a:t>
            </a:r>
          </a:p>
          <a:p>
            <a:pPr marL="82296" indent="0">
              <a:buNone/>
            </a:pPr>
            <a:r>
              <a:rPr lang="en-US" sz="2200" dirty="0"/>
              <a:t>  // some thread critical stuff</a:t>
            </a:r>
          </a:p>
          <a:p>
            <a:pPr marL="82296" indent="0">
              <a:buNone/>
            </a:pPr>
            <a:r>
              <a:rPr lang="en-US" sz="2200" dirty="0"/>
              <a:t>  // here</a:t>
            </a:r>
          </a:p>
          <a:p>
            <a:pPr marL="82296" indent="0">
              <a:buNone/>
            </a:pPr>
            <a:r>
              <a:rPr lang="en-US" sz="2200" dirty="0"/>
              <a:t>} </a:t>
            </a:r>
            <a:endParaRPr lang="en-US" sz="2200" dirty="0" smtClean="0"/>
          </a:p>
          <a:p>
            <a:pPr marL="82296" indent="0">
              <a:buNone/>
            </a:pPr>
            <a:endParaRPr lang="en-US" sz="2200" dirty="0"/>
          </a:p>
          <a:p>
            <a:pPr marL="82296" indent="0">
              <a:buNone/>
            </a:pPr>
            <a:r>
              <a:rPr lang="en-US" sz="2200" dirty="0"/>
              <a:t> public </a:t>
            </a:r>
            <a:r>
              <a:rPr lang="en-US" sz="2200" dirty="0" smtClean="0"/>
              <a:t>static void sample(String </a:t>
            </a:r>
            <a:r>
              <a:rPr lang="en-US" sz="2200" dirty="0"/>
              <a:t>site) {</a:t>
            </a:r>
          </a:p>
          <a:p>
            <a:pPr marL="82296" indent="0">
              <a:buNone/>
            </a:pPr>
            <a:r>
              <a:rPr lang="en-US" sz="2200" dirty="0"/>
              <a:t>    </a:t>
            </a:r>
            <a:r>
              <a:rPr lang="en-US" sz="2200" b="1" dirty="0">
                <a:solidFill>
                  <a:srgbClr val="FF0000"/>
                </a:solidFill>
              </a:rPr>
              <a:t>synchronized</a:t>
            </a:r>
            <a:r>
              <a:rPr lang="en-US" sz="2200" dirty="0"/>
              <a:t> (this) {</a:t>
            </a:r>
          </a:p>
          <a:p>
            <a:pPr marL="82296" indent="0">
              <a:buNone/>
            </a:pPr>
            <a:r>
              <a:rPr lang="en-US" sz="2200" dirty="0" smtClean="0"/>
              <a:t>	// </a:t>
            </a:r>
            <a:r>
              <a:rPr lang="en-US" sz="2200" dirty="0"/>
              <a:t>some thread critical stuff</a:t>
            </a:r>
          </a:p>
          <a:p>
            <a:pPr marL="82296" indent="0">
              <a:buNone/>
            </a:pPr>
            <a:r>
              <a:rPr lang="en-US" sz="2200" dirty="0" smtClean="0"/>
              <a:t>	// here</a:t>
            </a:r>
          </a:p>
          <a:p>
            <a:pPr marL="82296" indent="0">
              <a:buNone/>
            </a:pPr>
            <a:r>
              <a:rPr lang="en-US" sz="2200" dirty="0" smtClean="0"/>
              <a:t>      </a:t>
            </a:r>
            <a:r>
              <a:rPr lang="en-US" sz="2200" dirty="0"/>
              <a:t>}</a:t>
            </a:r>
          </a:p>
          <a:p>
            <a:pPr marL="82296" indent="0">
              <a:buNone/>
            </a:pPr>
            <a:r>
              <a:rPr lang="en-US" sz="2200" dirty="0"/>
              <a:t>    }</a:t>
            </a:r>
          </a:p>
          <a:p>
            <a:pPr marL="82296" indent="0">
              <a:buNone/>
            </a:pPr>
            <a:r>
              <a:rPr lang="en-US" sz="2200" dirty="0"/>
              <a:t>  }</a:t>
            </a:r>
          </a:p>
        </p:txBody>
      </p:sp>
    </p:spTree>
    <p:extLst>
      <p:ext uri="{BB962C8B-B14F-4D97-AF65-F5344CB8AC3E}">
        <p14:creationId xmlns:p14="http://schemas.microsoft.com/office/powerpoint/2010/main" val="4566429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Question</a:t>
            </a:r>
            <a:endParaRPr lang="en-US" dirty="0"/>
          </a:p>
        </p:txBody>
      </p:sp>
      <p:sp>
        <p:nvSpPr>
          <p:cNvPr id="2" name="Content Placeholder 1"/>
          <p:cNvSpPr>
            <a:spLocks noGrp="1"/>
          </p:cNvSpPr>
          <p:nvPr>
            <p:ph idx="1"/>
          </p:nvPr>
        </p:nvSpPr>
        <p:spPr/>
        <p:txBody>
          <a:bodyPr>
            <a:normAutofit/>
          </a:bodyPr>
          <a:lstStyle/>
          <a:p>
            <a:r>
              <a:rPr lang="en-US" altLang="en-US" sz="2800" dirty="0" smtClean="0"/>
              <a:t>How to correct previous bug?</a:t>
            </a:r>
            <a:endParaRPr lang="en-US" altLang="en-US" sz="2800" dirty="0">
              <a:cs typeface="Times New Roman" pitchFamily="18" charset="0"/>
            </a:endParaRPr>
          </a:p>
        </p:txBody>
      </p:sp>
    </p:spTree>
    <p:extLst>
      <p:ext uri="{BB962C8B-B14F-4D97-AF65-F5344CB8AC3E}">
        <p14:creationId xmlns:p14="http://schemas.microsoft.com/office/powerpoint/2010/main" val="534025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Explanation</a:t>
            </a:r>
            <a:endParaRPr lang="en-US" dirty="0"/>
          </a:p>
        </p:txBody>
      </p:sp>
      <p:sp>
        <p:nvSpPr>
          <p:cNvPr id="2" name="Content Placeholder 1"/>
          <p:cNvSpPr>
            <a:spLocks noGrp="1"/>
          </p:cNvSpPr>
          <p:nvPr>
            <p:ph idx="1"/>
          </p:nvPr>
        </p:nvSpPr>
        <p:spPr/>
        <p:txBody>
          <a:bodyPr/>
          <a:lstStyle/>
          <a:p>
            <a:r>
              <a:rPr lang="en-US" dirty="0"/>
              <a:t>Object reference (</a:t>
            </a:r>
            <a:r>
              <a:rPr lang="en-US" dirty="0" err="1"/>
              <a:t>obj</a:t>
            </a:r>
            <a:r>
              <a:rPr lang="en-US" dirty="0"/>
              <a:t>) refers to the subclass object and subclass </a:t>
            </a:r>
            <a:r>
              <a:rPr lang="en-US" u="sng" dirty="0"/>
              <a:t>method</a:t>
            </a:r>
            <a:r>
              <a:rPr lang="en-US" dirty="0"/>
              <a:t> overrides the Parent class method, subclass </a:t>
            </a:r>
            <a:r>
              <a:rPr lang="en-US" u="sng" dirty="0"/>
              <a:t>method</a:t>
            </a:r>
            <a:r>
              <a:rPr lang="en-US" dirty="0"/>
              <a:t> is invoked</a:t>
            </a:r>
          </a:p>
          <a:p>
            <a:r>
              <a:rPr lang="en-US" dirty="0"/>
              <a:t>Method is overridden but not the data members, polymorphism is not applicable to data members, Object reference (</a:t>
            </a:r>
            <a:r>
              <a:rPr lang="en-US" dirty="0" err="1"/>
              <a:t>obj</a:t>
            </a:r>
            <a:r>
              <a:rPr lang="en-US" dirty="0"/>
              <a:t>) is type Bike, so the data member in Bike will be accessed</a:t>
            </a:r>
          </a:p>
          <a:p>
            <a:endParaRPr lang="en-US" dirty="0"/>
          </a:p>
          <a:p>
            <a:endParaRPr lang="en-US" dirty="0"/>
          </a:p>
        </p:txBody>
      </p:sp>
    </p:spTree>
    <p:extLst>
      <p:ext uri="{BB962C8B-B14F-4D97-AF65-F5344CB8AC3E}">
        <p14:creationId xmlns:p14="http://schemas.microsoft.com/office/powerpoint/2010/main" val="946525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3.interface</a:t>
            </a:r>
            <a:endParaRPr lang="en-US" dirty="0"/>
          </a:p>
        </p:txBody>
      </p:sp>
      <p:sp>
        <p:nvSpPr>
          <p:cNvPr id="7" name="Content Placeholder 6"/>
          <p:cNvSpPr>
            <a:spLocks noGrp="1"/>
          </p:cNvSpPr>
          <p:nvPr>
            <p:ph idx="1"/>
          </p:nvPr>
        </p:nvSpPr>
        <p:spPr/>
        <p:txBody>
          <a:bodyPr>
            <a:noAutofit/>
          </a:bodyPr>
          <a:lstStyle/>
          <a:p>
            <a:r>
              <a:rPr lang="en-US" sz="2600" dirty="0"/>
              <a:t>an abstract type that is used to specify a </a:t>
            </a:r>
            <a:r>
              <a:rPr lang="en-US" sz="2600" dirty="0" smtClean="0"/>
              <a:t>behavior </a:t>
            </a:r>
            <a:r>
              <a:rPr lang="en-US" sz="2600" dirty="0"/>
              <a:t>that classes must </a:t>
            </a:r>
            <a:r>
              <a:rPr lang="en-US" sz="2600" dirty="0" smtClean="0"/>
              <a:t>implement</a:t>
            </a:r>
          </a:p>
          <a:p>
            <a:r>
              <a:rPr lang="en-US" sz="2600" b="1" i="1" dirty="0" smtClean="0"/>
              <a:t>Interface</a:t>
            </a:r>
            <a:r>
              <a:rPr lang="en-US" sz="2600" dirty="0" smtClean="0"/>
              <a:t> keyword</a:t>
            </a:r>
          </a:p>
          <a:p>
            <a:r>
              <a:rPr lang="en-US" sz="2600" dirty="0" smtClean="0"/>
              <a:t>Contain method signature ONLY and constant variables</a:t>
            </a:r>
          </a:p>
          <a:p>
            <a:r>
              <a:rPr lang="en-US" sz="2600" dirty="0" smtClean="0"/>
              <a:t>Cannot be instantiated</a:t>
            </a:r>
          </a:p>
          <a:p>
            <a:r>
              <a:rPr lang="en-US" sz="2600" dirty="0"/>
              <a:t>A class that implements an interface must implement all of the methods described in the interface, or be an abstract class.</a:t>
            </a:r>
            <a:endParaRPr lang="en-US" sz="2600" dirty="0" smtClean="0"/>
          </a:p>
          <a:p>
            <a:r>
              <a:rPr lang="en-US" sz="2600" dirty="0" smtClean="0"/>
              <a:t>Simulate multiple inheritance – class can extends only 1 class but implement multiply interfaces</a:t>
            </a:r>
            <a:endParaRPr lang="en-US" sz="2600" dirty="0"/>
          </a:p>
        </p:txBody>
      </p:sp>
    </p:spTree>
    <p:extLst>
      <p:ext uri="{BB962C8B-B14F-4D97-AF65-F5344CB8AC3E}">
        <p14:creationId xmlns:p14="http://schemas.microsoft.com/office/powerpoint/2010/main" val="2685931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interface rules</a:t>
            </a:r>
            <a:endParaRPr lang="en-US" dirty="0"/>
          </a:p>
        </p:txBody>
      </p:sp>
      <p:sp>
        <p:nvSpPr>
          <p:cNvPr id="7" name="Content Placeholder 6"/>
          <p:cNvSpPr>
            <a:spLocks noGrp="1"/>
          </p:cNvSpPr>
          <p:nvPr>
            <p:ph idx="1"/>
          </p:nvPr>
        </p:nvSpPr>
        <p:spPr/>
        <p:txBody>
          <a:bodyPr>
            <a:noAutofit/>
          </a:bodyPr>
          <a:lstStyle/>
          <a:p>
            <a:r>
              <a:rPr lang="en-US" sz="2800" dirty="0" smtClean="0"/>
              <a:t>An </a:t>
            </a:r>
            <a:r>
              <a:rPr lang="en-US" sz="2800" dirty="0"/>
              <a:t>interface is not extended by a class; it is implemented by a class.</a:t>
            </a:r>
          </a:p>
          <a:p>
            <a:r>
              <a:rPr lang="en-US" sz="2600" dirty="0" smtClean="0"/>
              <a:t>All </a:t>
            </a:r>
            <a:r>
              <a:rPr lang="en-US" sz="2600" dirty="0"/>
              <a:t>interface Methods are </a:t>
            </a:r>
            <a:r>
              <a:rPr lang="en-US" sz="2600" i="1" u="sng" dirty="0"/>
              <a:t>implicitly public and </a:t>
            </a:r>
            <a:r>
              <a:rPr lang="en-US" sz="2600" i="1" u="sng" dirty="0" smtClean="0"/>
              <a:t>abstract</a:t>
            </a:r>
            <a:r>
              <a:rPr lang="en-US" sz="2600" dirty="0" smtClean="0"/>
              <a:t>. </a:t>
            </a:r>
          </a:p>
          <a:p>
            <a:r>
              <a:rPr lang="en-US" sz="2600" dirty="0" smtClean="0"/>
              <a:t>Interfaces can declare </a:t>
            </a:r>
            <a:r>
              <a:rPr lang="en-US" sz="2600" i="1" dirty="0" smtClean="0"/>
              <a:t>only Constant</a:t>
            </a:r>
            <a:r>
              <a:rPr lang="en-US" sz="2600" dirty="0" smtClean="0"/>
              <a:t>. All variables inside the Interface must be public, static, final. Variables inside Interface are </a:t>
            </a:r>
            <a:r>
              <a:rPr lang="en-US" sz="2600" i="1" dirty="0" smtClean="0"/>
              <a:t>implicitly public static final</a:t>
            </a:r>
            <a:r>
              <a:rPr lang="en-US" sz="2600" dirty="0" smtClean="0"/>
              <a:t>.</a:t>
            </a:r>
          </a:p>
          <a:p>
            <a:r>
              <a:rPr lang="en-US" sz="2800" dirty="0"/>
              <a:t>An interface can extend multiple interfaces.</a:t>
            </a:r>
            <a:endParaRPr lang="en-US" sz="2600" dirty="0">
              <a:effectLst/>
            </a:endParaRPr>
          </a:p>
        </p:txBody>
      </p:sp>
    </p:spTree>
    <p:extLst>
      <p:ext uri="{BB962C8B-B14F-4D97-AF65-F5344CB8AC3E}">
        <p14:creationId xmlns:p14="http://schemas.microsoft.com/office/powerpoint/2010/main" val="1153794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a:t>
            </a:r>
            <a:r>
              <a:rPr lang="en-US" dirty="0" smtClean="0"/>
              <a:t>nterface example</a:t>
            </a:r>
            <a:endParaRPr lang="en-US" dirty="0"/>
          </a:p>
        </p:txBody>
      </p:sp>
      <p:sp>
        <p:nvSpPr>
          <p:cNvPr id="2" name="TextBox 1"/>
          <p:cNvSpPr txBox="1"/>
          <p:nvPr/>
        </p:nvSpPr>
        <p:spPr>
          <a:xfrm>
            <a:off x="609600" y="1600200"/>
            <a:ext cx="8032968" cy="4708981"/>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interface Printable{</a:t>
            </a:r>
          </a:p>
          <a:p>
            <a:r>
              <a:rPr lang="en-US" sz="2000" b="1" dirty="0" smtClean="0">
                <a:latin typeface="Courier New" panose="02070309020205020404" pitchFamily="49" charset="0"/>
                <a:cs typeface="Courier New" panose="02070309020205020404" pitchFamily="49" charset="0"/>
              </a:rPr>
              <a:t>  void </a:t>
            </a:r>
            <a:r>
              <a:rPr lang="en-US" sz="2000" b="1" dirty="0">
                <a:latin typeface="Courier New" panose="02070309020205020404" pitchFamily="49" charset="0"/>
                <a:cs typeface="Courier New" panose="02070309020205020404" pitchFamily="49" charset="0"/>
              </a:rPr>
              <a:t>print();</a:t>
            </a:r>
          </a:p>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interface Showable{</a:t>
            </a:r>
          </a:p>
          <a:p>
            <a:r>
              <a:rPr lang="en-US" sz="2000" b="1" dirty="0" smtClean="0">
                <a:latin typeface="Courier New" panose="02070309020205020404" pitchFamily="49" charset="0"/>
                <a:cs typeface="Courier New" panose="02070309020205020404" pitchFamily="49" charset="0"/>
              </a:rPr>
              <a:t>  void </a:t>
            </a:r>
            <a:r>
              <a:rPr lang="en-US" sz="2000" b="1" dirty="0">
                <a:latin typeface="Courier New" panose="02070309020205020404" pitchFamily="49" charset="0"/>
                <a:cs typeface="Courier New" panose="02070309020205020404" pitchFamily="49" charset="0"/>
              </a:rPr>
              <a:t>show();</a:t>
            </a:r>
          </a:p>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TestInterface</a:t>
            </a:r>
            <a:r>
              <a:rPr lang="en-US" sz="2000" b="1" dirty="0">
                <a:latin typeface="Courier New" panose="02070309020205020404" pitchFamily="49" charset="0"/>
                <a:cs typeface="Courier New" panose="02070309020205020404" pitchFamily="49" charset="0"/>
              </a:rPr>
              <a:t> implements </a:t>
            </a:r>
            <a:r>
              <a:rPr lang="en-US" sz="2000" b="1" dirty="0" err="1">
                <a:latin typeface="Courier New" panose="02070309020205020404" pitchFamily="49" charset="0"/>
                <a:cs typeface="Courier New" panose="02070309020205020404" pitchFamily="49" charset="0"/>
              </a:rPr>
              <a:t>Printable,Showable</a:t>
            </a:r>
            <a:r>
              <a:rPr lang="en-US" sz="2000" b="1" dirty="0">
                <a:latin typeface="Courier New" panose="02070309020205020404" pitchFamily="49" charset="0"/>
                <a:cs typeface="Courier New" panose="02070309020205020404" pitchFamily="49" charset="0"/>
              </a:rPr>
              <a:t> {</a:t>
            </a:r>
          </a:p>
          <a:p>
            <a:r>
              <a:rPr lang="en-US" sz="2000" b="1" dirty="0" smtClean="0">
                <a:latin typeface="Courier New" panose="02070309020205020404" pitchFamily="49" charset="0"/>
                <a:cs typeface="Courier New" panose="02070309020205020404" pitchFamily="49" charset="0"/>
              </a:rPr>
              <a:t>  public </a:t>
            </a:r>
            <a:r>
              <a:rPr lang="en-US" sz="2000" b="1" dirty="0">
                <a:latin typeface="Courier New" panose="02070309020205020404" pitchFamily="49" charset="0"/>
                <a:cs typeface="Courier New" panose="02070309020205020404" pitchFamily="49" charset="0"/>
              </a:rPr>
              <a:t>void print(){</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("print");}</a:t>
            </a:r>
          </a:p>
          <a:p>
            <a:r>
              <a:rPr lang="en-US" sz="2000" b="1" dirty="0" smtClean="0">
                <a:latin typeface="Courier New" panose="02070309020205020404" pitchFamily="49" charset="0"/>
                <a:cs typeface="Courier New" panose="02070309020205020404" pitchFamily="49" charset="0"/>
              </a:rPr>
              <a:t>  public </a:t>
            </a:r>
            <a:r>
              <a:rPr lang="en-US" sz="2000" b="1" dirty="0">
                <a:latin typeface="Courier New" panose="02070309020205020404" pitchFamily="49" charset="0"/>
                <a:cs typeface="Courier New" panose="02070309020205020404" pitchFamily="49" charset="0"/>
              </a:rPr>
              <a:t>void show(){</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("show");}</a:t>
            </a:r>
          </a:p>
          <a:p>
            <a:r>
              <a:rPr lang="en-US" sz="2000" b="1" dirty="0" smtClean="0">
                <a:latin typeface="Courier New" panose="02070309020205020404" pitchFamily="49" charset="0"/>
                <a:cs typeface="Courier New" panose="02070309020205020404" pitchFamily="49" charset="0"/>
              </a:rPr>
              <a:t>  public </a:t>
            </a:r>
            <a:r>
              <a:rPr lang="en-US" sz="2000" b="1" dirty="0">
                <a:latin typeface="Courier New" panose="02070309020205020404" pitchFamily="49" charset="0"/>
                <a:cs typeface="Courier New" panose="02070309020205020404" pitchFamily="49" charset="0"/>
              </a:rPr>
              <a:t>static void main (String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TestInterface</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obj</a:t>
            </a:r>
            <a:r>
              <a:rPr lang="en-US" sz="2000" b="1" dirty="0">
                <a:latin typeface="Courier New" panose="02070309020205020404" pitchFamily="49" charset="0"/>
                <a:cs typeface="Courier New" panose="02070309020205020404" pitchFamily="49" charset="0"/>
              </a:rPr>
              <a:t> = new </a:t>
            </a:r>
            <a:r>
              <a:rPr lang="en-US" sz="2000" b="1" dirty="0" err="1">
                <a:latin typeface="Courier New" panose="02070309020205020404" pitchFamily="49" charset="0"/>
                <a:cs typeface="Courier New" panose="02070309020205020404" pitchFamily="49" charset="0"/>
              </a:rPr>
              <a:t>TestInterface</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obj.print</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obj.show</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6285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4. abstract</a:t>
            </a:r>
            <a:endParaRPr lang="en-US" dirty="0"/>
          </a:p>
        </p:txBody>
      </p:sp>
      <p:sp>
        <p:nvSpPr>
          <p:cNvPr id="7" name="Content Placeholder 6"/>
          <p:cNvSpPr>
            <a:spLocks noGrp="1"/>
          </p:cNvSpPr>
          <p:nvPr>
            <p:ph idx="1"/>
          </p:nvPr>
        </p:nvSpPr>
        <p:spPr/>
        <p:txBody>
          <a:bodyPr>
            <a:noAutofit/>
          </a:bodyPr>
          <a:lstStyle/>
          <a:p>
            <a:r>
              <a:rPr lang="en-US" altLang="he-IL" sz="2800" b="1" i="1" dirty="0"/>
              <a:t>abstract</a:t>
            </a:r>
            <a:r>
              <a:rPr lang="en-US" altLang="he-IL" sz="2800" dirty="0"/>
              <a:t> member function, means that the function does not have an implementation.</a:t>
            </a:r>
          </a:p>
          <a:p>
            <a:r>
              <a:rPr lang="en-US" altLang="he-IL" sz="2800" b="1" i="1" dirty="0"/>
              <a:t>abstract</a:t>
            </a:r>
            <a:r>
              <a:rPr lang="en-US" altLang="he-IL" sz="2800" dirty="0"/>
              <a:t> class, is class that can not be instantiated.</a:t>
            </a:r>
          </a:p>
          <a:p>
            <a:r>
              <a:rPr lang="en-US" altLang="he-IL" sz="2800" b="1" i="1" dirty="0"/>
              <a:t>abstract</a:t>
            </a:r>
            <a:r>
              <a:rPr lang="en-US" altLang="he-IL" sz="2800" dirty="0"/>
              <a:t> class </a:t>
            </a:r>
            <a:r>
              <a:rPr lang="en-US" altLang="he-IL" sz="2800" dirty="0" smtClean="0"/>
              <a:t>acts</a:t>
            </a:r>
            <a:r>
              <a:rPr lang="en-US" sz="2800" dirty="0" smtClean="0"/>
              <a:t> </a:t>
            </a:r>
            <a:r>
              <a:rPr lang="en-US" sz="2800" dirty="0"/>
              <a:t>as a base for </a:t>
            </a:r>
            <a:r>
              <a:rPr lang="en-US" sz="2800" dirty="0" smtClean="0"/>
              <a:t>subclasses</a:t>
            </a:r>
          </a:p>
          <a:p>
            <a:r>
              <a:rPr lang="en-US" sz="2800" dirty="0"/>
              <a:t>When an abstract class is </a:t>
            </a:r>
            <a:r>
              <a:rPr lang="en-US" sz="2800" dirty="0" err="1"/>
              <a:t>subclassed</a:t>
            </a:r>
            <a:r>
              <a:rPr lang="en-US" sz="2800" dirty="0"/>
              <a:t>, the subclass usually provides implementations for all of the abstract methods in its parent class. However, if it does not, then the subclass must also be declared abstract.</a:t>
            </a:r>
            <a:endParaRPr lang="en-US" sz="2600" dirty="0" smtClean="0"/>
          </a:p>
          <a:p>
            <a:endParaRPr lang="en-US" sz="2600" dirty="0"/>
          </a:p>
        </p:txBody>
      </p:sp>
    </p:spTree>
    <p:extLst>
      <p:ext uri="{BB962C8B-B14F-4D97-AF65-F5344CB8AC3E}">
        <p14:creationId xmlns:p14="http://schemas.microsoft.com/office/powerpoint/2010/main" val="2808847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abstract</a:t>
            </a:r>
            <a:endParaRPr lang="en-US" dirty="0"/>
          </a:p>
        </p:txBody>
      </p:sp>
      <p:sp>
        <p:nvSpPr>
          <p:cNvPr id="7" name="Content Placeholder 6"/>
          <p:cNvSpPr>
            <a:spLocks noGrp="1"/>
          </p:cNvSpPr>
          <p:nvPr>
            <p:ph idx="1"/>
          </p:nvPr>
        </p:nvSpPr>
        <p:spPr/>
        <p:txBody>
          <a:bodyPr>
            <a:noAutofit/>
          </a:bodyPr>
          <a:lstStyle/>
          <a:p>
            <a:r>
              <a:rPr lang="en-US" sz="2200" dirty="0" smtClean="0"/>
              <a:t>In an object-oriented drawing application, you can draw circles, rectangles, lines, Bezier curves, and many other graphic objects. These objects all have certain states (for example: position, orientation, line color, fill color) and behaviors (for example: </a:t>
            </a:r>
            <a:r>
              <a:rPr lang="en-US" sz="2200" dirty="0" err="1" smtClean="0"/>
              <a:t>moveTo</a:t>
            </a:r>
            <a:r>
              <a:rPr lang="en-US" sz="2200" dirty="0" smtClean="0"/>
              <a:t>, rotate, resize, draw) in common. Some of these states and behaviors are the same for all graphic objects (for example: position, fill color, and </a:t>
            </a:r>
            <a:r>
              <a:rPr lang="en-US" sz="2200" dirty="0" err="1" smtClean="0"/>
              <a:t>moveTo</a:t>
            </a:r>
            <a:r>
              <a:rPr lang="en-US" sz="2200" dirty="0" smtClean="0"/>
              <a:t>). Others require different implementations (for example, resize or draw). All </a:t>
            </a:r>
            <a:r>
              <a:rPr lang="en-US" sz="2200" dirty="0" err="1" smtClean="0"/>
              <a:t>GraphicObjects</a:t>
            </a:r>
            <a:r>
              <a:rPr lang="en-US" sz="2200" dirty="0" smtClean="0"/>
              <a:t> must be able to draw or resize themselves; they just differ in how they do it.</a:t>
            </a:r>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2" y="4800600"/>
            <a:ext cx="4143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88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abstract</a:t>
            </a:r>
            <a:endParaRPr lang="en-US" dirty="0"/>
          </a:p>
        </p:txBody>
      </p:sp>
      <p:sp>
        <p:nvSpPr>
          <p:cNvPr id="7" name="Content Placeholder 6"/>
          <p:cNvSpPr>
            <a:spLocks noGrp="1"/>
          </p:cNvSpPr>
          <p:nvPr>
            <p:ph idx="1"/>
          </p:nvPr>
        </p:nvSpPr>
        <p:spPr>
          <a:xfrm>
            <a:off x="685800" y="1600200"/>
            <a:ext cx="4343400" cy="4525963"/>
          </a:xfrm>
        </p:spPr>
        <p:txBody>
          <a:bodyPr>
            <a:noAutofit/>
          </a:bodyPr>
          <a:lstStyle/>
          <a:p>
            <a:pPr marL="0" indent="0">
              <a:buNone/>
            </a:pPr>
            <a:r>
              <a:rPr lang="en-US" sz="1800" dirty="0"/>
              <a:t>abstract class </a:t>
            </a:r>
            <a:r>
              <a:rPr lang="en-US" sz="1800" dirty="0" err="1"/>
              <a:t>GraphicObject</a:t>
            </a:r>
            <a:r>
              <a:rPr lang="en-US" sz="1800" dirty="0"/>
              <a:t> {</a:t>
            </a:r>
          </a:p>
          <a:p>
            <a:pPr marL="0" indent="0">
              <a:buNone/>
            </a:pPr>
            <a:r>
              <a:rPr lang="en-US" sz="1800" dirty="0"/>
              <a:t>    </a:t>
            </a:r>
            <a:r>
              <a:rPr lang="en-US" sz="1800" dirty="0" err="1"/>
              <a:t>int</a:t>
            </a:r>
            <a:r>
              <a:rPr lang="en-US" sz="1800" dirty="0"/>
              <a:t> x, y;</a:t>
            </a:r>
          </a:p>
          <a:p>
            <a:pPr marL="0" indent="0">
              <a:buNone/>
            </a:pPr>
            <a:r>
              <a:rPr lang="en-US" sz="1800" dirty="0"/>
              <a:t>    ...</a:t>
            </a:r>
          </a:p>
          <a:p>
            <a:pPr marL="0" indent="0">
              <a:buNone/>
            </a:pPr>
            <a:r>
              <a:rPr lang="en-US" sz="1800" dirty="0"/>
              <a:t>    void </a:t>
            </a:r>
            <a:r>
              <a:rPr lang="en-US" sz="1800" dirty="0" err="1"/>
              <a:t>moveTo</a:t>
            </a:r>
            <a:r>
              <a:rPr lang="en-US" sz="1800" dirty="0"/>
              <a:t>(</a:t>
            </a:r>
            <a:r>
              <a:rPr lang="en-US" sz="1800" dirty="0" err="1"/>
              <a:t>int</a:t>
            </a:r>
            <a:r>
              <a:rPr lang="en-US" sz="1800" dirty="0"/>
              <a:t> </a:t>
            </a:r>
            <a:r>
              <a:rPr lang="en-US" sz="1800" dirty="0" err="1"/>
              <a:t>newX</a:t>
            </a:r>
            <a:r>
              <a:rPr lang="en-US" sz="1800" dirty="0"/>
              <a:t>, </a:t>
            </a:r>
            <a:r>
              <a:rPr lang="en-US" sz="1800" dirty="0" err="1"/>
              <a:t>int</a:t>
            </a:r>
            <a:r>
              <a:rPr lang="en-US" sz="1800" dirty="0"/>
              <a:t> </a:t>
            </a:r>
            <a:r>
              <a:rPr lang="en-US" sz="1800" dirty="0" err="1"/>
              <a:t>newY</a:t>
            </a:r>
            <a:r>
              <a:rPr lang="en-US" sz="1800" dirty="0"/>
              <a:t>) {</a:t>
            </a:r>
          </a:p>
          <a:p>
            <a:pPr marL="0" indent="0">
              <a:buNone/>
            </a:pPr>
            <a:r>
              <a:rPr lang="en-US" sz="1800" dirty="0"/>
              <a:t>        ...</a:t>
            </a:r>
          </a:p>
          <a:p>
            <a:pPr marL="0" indent="0">
              <a:buNone/>
            </a:pPr>
            <a:r>
              <a:rPr lang="en-US" sz="1800" dirty="0"/>
              <a:t>    }</a:t>
            </a:r>
          </a:p>
          <a:p>
            <a:pPr marL="0" indent="0">
              <a:buNone/>
            </a:pPr>
            <a:r>
              <a:rPr lang="en-US" sz="1800" dirty="0"/>
              <a:t>    abstract void draw();</a:t>
            </a:r>
          </a:p>
          <a:p>
            <a:pPr marL="0" indent="0">
              <a:buNone/>
            </a:pPr>
            <a:r>
              <a:rPr lang="en-US" sz="1800" dirty="0"/>
              <a:t>    abstract void resize();</a:t>
            </a:r>
          </a:p>
          <a:p>
            <a:pPr marL="0" indent="0">
              <a:buNone/>
            </a:pPr>
            <a:r>
              <a:rPr lang="en-US" sz="1800" dirty="0"/>
              <a:t>}</a:t>
            </a:r>
          </a:p>
        </p:txBody>
      </p:sp>
      <p:sp>
        <p:nvSpPr>
          <p:cNvPr id="2" name="TextBox 1"/>
          <p:cNvSpPr txBox="1"/>
          <p:nvPr/>
        </p:nvSpPr>
        <p:spPr>
          <a:xfrm>
            <a:off x="4648200" y="1524000"/>
            <a:ext cx="3508717" cy="2308324"/>
          </a:xfrm>
          <a:prstGeom prst="rect">
            <a:avLst/>
          </a:prstGeom>
          <a:noFill/>
        </p:spPr>
        <p:txBody>
          <a:bodyPr wrap="none" rtlCol="0">
            <a:spAutoFit/>
          </a:bodyPr>
          <a:lstStyle/>
          <a:p>
            <a:r>
              <a:rPr lang="en-US" dirty="0"/>
              <a:t>class Circle extends </a:t>
            </a:r>
            <a:r>
              <a:rPr lang="en-US" dirty="0" err="1"/>
              <a:t>GraphicObject</a:t>
            </a:r>
            <a:r>
              <a:rPr lang="en-US" dirty="0"/>
              <a:t> {</a:t>
            </a:r>
          </a:p>
          <a:p>
            <a:r>
              <a:rPr lang="en-US" dirty="0"/>
              <a:t>    void draw() {</a:t>
            </a:r>
          </a:p>
          <a:p>
            <a:r>
              <a:rPr lang="en-US" dirty="0"/>
              <a:t>        ...</a:t>
            </a:r>
          </a:p>
          <a:p>
            <a:r>
              <a:rPr lang="en-US" dirty="0"/>
              <a:t>    }</a:t>
            </a:r>
          </a:p>
          <a:p>
            <a:r>
              <a:rPr lang="en-US" dirty="0"/>
              <a:t>    void resize() {</a:t>
            </a:r>
          </a:p>
          <a:p>
            <a:r>
              <a:rPr lang="en-US" dirty="0"/>
              <a:t>        ...</a:t>
            </a:r>
          </a:p>
          <a:p>
            <a:r>
              <a:rPr lang="en-US" dirty="0"/>
              <a:t>    }</a:t>
            </a:r>
          </a:p>
          <a:p>
            <a:r>
              <a:rPr lang="en-US" dirty="0"/>
              <a:t>}</a:t>
            </a:r>
          </a:p>
        </p:txBody>
      </p:sp>
      <p:sp>
        <p:nvSpPr>
          <p:cNvPr id="3" name="TextBox 2"/>
          <p:cNvSpPr txBox="1"/>
          <p:nvPr/>
        </p:nvSpPr>
        <p:spPr>
          <a:xfrm>
            <a:off x="4648200" y="4191000"/>
            <a:ext cx="3907608" cy="2308324"/>
          </a:xfrm>
          <a:prstGeom prst="rect">
            <a:avLst/>
          </a:prstGeom>
          <a:noFill/>
        </p:spPr>
        <p:txBody>
          <a:bodyPr wrap="none" rtlCol="0">
            <a:spAutoFit/>
          </a:bodyPr>
          <a:lstStyle/>
          <a:p>
            <a:r>
              <a:rPr lang="en-US" dirty="0"/>
              <a:t>class Rectangle extends </a:t>
            </a:r>
            <a:r>
              <a:rPr lang="en-US" dirty="0" err="1"/>
              <a:t>GraphicObject</a:t>
            </a:r>
            <a:r>
              <a:rPr lang="en-US" dirty="0"/>
              <a:t> {</a:t>
            </a:r>
          </a:p>
          <a:p>
            <a:r>
              <a:rPr lang="en-US" dirty="0"/>
              <a:t>    void draw() {</a:t>
            </a:r>
          </a:p>
          <a:p>
            <a:r>
              <a:rPr lang="en-US" dirty="0"/>
              <a:t>        ...</a:t>
            </a:r>
          </a:p>
          <a:p>
            <a:r>
              <a:rPr lang="en-US" dirty="0"/>
              <a:t>    }</a:t>
            </a:r>
          </a:p>
          <a:p>
            <a:r>
              <a:rPr lang="en-US" dirty="0"/>
              <a:t>    void resize() {</a:t>
            </a:r>
          </a:p>
          <a:p>
            <a:r>
              <a:rPr lang="en-US" dirty="0"/>
              <a:t>        ...</a:t>
            </a:r>
          </a:p>
          <a:p>
            <a:r>
              <a:rPr lang="en-US" dirty="0"/>
              <a:t>    }</a:t>
            </a:r>
          </a:p>
          <a:p>
            <a:r>
              <a:rPr lang="en-US" dirty="0"/>
              <a:t>}</a:t>
            </a:r>
          </a:p>
        </p:txBody>
      </p:sp>
    </p:spTree>
    <p:extLst>
      <p:ext uri="{BB962C8B-B14F-4D97-AF65-F5344CB8AC3E}">
        <p14:creationId xmlns:p14="http://schemas.microsoft.com/office/powerpoint/2010/main" val="2639087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abstract vs interface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58333381"/>
              </p:ext>
            </p:extLst>
          </p:nvPr>
        </p:nvGraphicFramePr>
        <p:xfrm>
          <a:off x="228600" y="1397000"/>
          <a:ext cx="8686800" cy="5394960"/>
        </p:xfrm>
        <a:graphic>
          <a:graphicData uri="http://schemas.openxmlformats.org/drawingml/2006/table">
            <a:tbl>
              <a:tblPr firstRow="1" bandRow="1">
                <a:tableStyleId>{5C22544A-7EE6-4342-B048-85BDC9FD1C3A}</a:tableStyleId>
              </a:tblPr>
              <a:tblGrid>
                <a:gridCol w="4343400"/>
                <a:gridCol w="4343400"/>
              </a:tblGrid>
              <a:tr h="259902">
                <a:tc>
                  <a:txBody>
                    <a:bodyPr/>
                    <a:lstStyle/>
                    <a:p>
                      <a:r>
                        <a:rPr lang="en-US" dirty="0" smtClean="0"/>
                        <a:t>Abstract</a:t>
                      </a:r>
                      <a:r>
                        <a:rPr lang="en-US" baseline="0" dirty="0" smtClean="0"/>
                        <a:t> class</a:t>
                      </a:r>
                      <a:endParaRPr lang="en-US" dirty="0"/>
                    </a:p>
                  </a:txBody>
                  <a:tcPr/>
                </a:tc>
                <a:tc>
                  <a:txBody>
                    <a:bodyPr/>
                    <a:lstStyle/>
                    <a:p>
                      <a:r>
                        <a:rPr lang="en-US" dirty="0" smtClean="0"/>
                        <a:t>interface</a:t>
                      </a:r>
                      <a:endParaRPr lang="en-US" dirty="0"/>
                    </a:p>
                  </a:txBody>
                  <a:tcPr/>
                </a:tc>
              </a:tr>
              <a:tr h="448598">
                <a:tc>
                  <a:txBody>
                    <a:bodyPr/>
                    <a:lstStyle/>
                    <a:p>
                      <a:r>
                        <a:rPr lang="en-US" dirty="0" smtClean="0"/>
                        <a:t>Abstract </a:t>
                      </a:r>
                      <a:r>
                        <a:rPr lang="en-US" dirty="0"/>
                        <a:t>class can </a:t>
                      </a:r>
                      <a:r>
                        <a:rPr lang="en-US" b="1" dirty="0"/>
                        <a:t>have abstract and non-abstract</a:t>
                      </a:r>
                      <a:r>
                        <a:rPr lang="en-US" dirty="0"/>
                        <a:t> methods.</a:t>
                      </a:r>
                    </a:p>
                  </a:txBody>
                  <a:tcPr anchor="ctr"/>
                </a:tc>
                <a:tc>
                  <a:txBody>
                    <a:bodyPr/>
                    <a:lstStyle/>
                    <a:p>
                      <a:r>
                        <a:rPr lang="en-US"/>
                        <a:t>Interface can have </a:t>
                      </a:r>
                      <a:r>
                        <a:rPr lang="en-US" b="1"/>
                        <a:t>only abstract</a:t>
                      </a:r>
                      <a:r>
                        <a:rPr lang="en-US"/>
                        <a:t> methods.</a:t>
                      </a:r>
                    </a:p>
                  </a:txBody>
                  <a:tcPr anchor="ctr"/>
                </a:tc>
              </a:tr>
              <a:tr h="448598">
                <a:tc>
                  <a:txBody>
                    <a:bodyPr/>
                    <a:lstStyle/>
                    <a:p>
                      <a:r>
                        <a:rPr lang="en-US" dirty="0" smtClean="0"/>
                        <a:t>Abstract </a:t>
                      </a:r>
                      <a:r>
                        <a:rPr lang="en-US" dirty="0"/>
                        <a:t>class </a:t>
                      </a:r>
                      <a:r>
                        <a:rPr lang="en-US" b="1" dirty="0"/>
                        <a:t>doesn't support multiple inheritance</a:t>
                      </a:r>
                      <a:r>
                        <a:rPr lang="en-US" dirty="0"/>
                        <a:t>.</a:t>
                      </a:r>
                    </a:p>
                  </a:txBody>
                  <a:tcPr anchor="ctr"/>
                </a:tc>
                <a:tc>
                  <a:txBody>
                    <a:bodyPr/>
                    <a:lstStyle/>
                    <a:p>
                      <a:r>
                        <a:rPr lang="en-US"/>
                        <a:t>Interface </a:t>
                      </a:r>
                      <a:r>
                        <a:rPr lang="en-US" b="1"/>
                        <a:t>supports multiple inheritance</a:t>
                      </a:r>
                      <a:r>
                        <a:rPr lang="en-US"/>
                        <a:t>.</a:t>
                      </a:r>
                    </a:p>
                  </a:txBody>
                  <a:tcPr anchor="ctr"/>
                </a:tc>
              </a:tr>
              <a:tr h="448598">
                <a:tc>
                  <a:txBody>
                    <a:bodyPr/>
                    <a:lstStyle/>
                    <a:p>
                      <a:r>
                        <a:rPr lang="en-US" dirty="0" smtClean="0"/>
                        <a:t>Abstract </a:t>
                      </a:r>
                      <a:r>
                        <a:rPr lang="en-US" dirty="0"/>
                        <a:t>class </a:t>
                      </a:r>
                      <a:r>
                        <a:rPr lang="en-US" b="1" dirty="0"/>
                        <a:t>can have final, non-final, static and non-static variables</a:t>
                      </a:r>
                      <a:r>
                        <a:rPr lang="en-US" dirty="0"/>
                        <a:t>.</a:t>
                      </a:r>
                    </a:p>
                  </a:txBody>
                  <a:tcPr anchor="ctr"/>
                </a:tc>
                <a:tc>
                  <a:txBody>
                    <a:bodyPr/>
                    <a:lstStyle/>
                    <a:p>
                      <a:r>
                        <a:rPr lang="en-US"/>
                        <a:t>Interface has </a:t>
                      </a:r>
                      <a:r>
                        <a:rPr lang="en-US" b="1"/>
                        <a:t>only static and final variables</a:t>
                      </a:r>
                      <a:r>
                        <a:rPr lang="en-US"/>
                        <a:t>.</a:t>
                      </a:r>
                    </a:p>
                  </a:txBody>
                  <a:tcPr anchor="ctr"/>
                </a:tc>
              </a:tr>
              <a:tr h="448598">
                <a:tc>
                  <a:txBody>
                    <a:bodyPr/>
                    <a:lstStyle/>
                    <a:p>
                      <a:r>
                        <a:rPr lang="en-US" dirty="0" smtClean="0"/>
                        <a:t>Abstract </a:t>
                      </a:r>
                      <a:r>
                        <a:rPr lang="en-US" dirty="0"/>
                        <a:t>class </a:t>
                      </a:r>
                      <a:r>
                        <a:rPr lang="en-US" b="1" dirty="0"/>
                        <a:t>can have static methods, main method and constructor</a:t>
                      </a:r>
                      <a:r>
                        <a:rPr lang="en-US" dirty="0"/>
                        <a:t>.</a:t>
                      </a:r>
                    </a:p>
                  </a:txBody>
                  <a:tcPr anchor="ctr"/>
                </a:tc>
                <a:tc>
                  <a:txBody>
                    <a:bodyPr/>
                    <a:lstStyle/>
                    <a:p>
                      <a:r>
                        <a:rPr lang="en-US"/>
                        <a:t>Interface </a:t>
                      </a:r>
                      <a:r>
                        <a:rPr lang="en-US" b="1"/>
                        <a:t>can't have static methods, main method or constructor</a:t>
                      </a:r>
                      <a:r>
                        <a:rPr lang="en-US"/>
                        <a:t>.</a:t>
                      </a:r>
                    </a:p>
                  </a:txBody>
                  <a:tcPr anchor="ctr"/>
                </a:tc>
              </a:tr>
              <a:tr h="448598">
                <a:tc>
                  <a:txBody>
                    <a:bodyPr/>
                    <a:lstStyle/>
                    <a:p>
                      <a:r>
                        <a:rPr lang="en-US" dirty="0" smtClean="0"/>
                        <a:t>Abstract </a:t>
                      </a:r>
                      <a:r>
                        <a:rPr lang="en-US" dirty="0"/>
                        <a:t>class </a:t>
                      </a:r>
                      <a:r>
                        <a:rPr lang="en-US" b="1" dirty="0"/>
                        <a:t>can provide the implementation of interface</a:t>
                      </a:r>
                      <a:r>
                        <a:rPr lang="en-US" dirty="0"/>
                        <a:t>.</a:t>
                      </a:r>
                    </a:p>
                  </a:txBody>
                  <a:tcPr anchor="ctr"/>
                </a:tc>
                <a:tc>
                  <a:txBody>
                    <a:bodyPr/>
                    <a:lstStyle/>
                    <a:p>
                      <a:r>
                        <a:rPr lang="en-US"/>
                        <a:t>Interface </a:t>
                      </a:r>
                      <a:r>
                        <a:rPr lang="en-US" b="1"/>
                        <a:t>can't provide the implementation of abstract class</a:t>
                      </a:r>
                      <a:r>
                        <a:rPr lang="en-US"/>
                        <a:t>.</a:t>
                      </a:r>
                    </a:p>
                  </a:txBody>
                  <a:tcPr anchor="ctr"/>
                </a:tc>
              </a:tr>
              <a:tr h="448598">
                <a:tc>
                  <a:txBody>
                    <a:bodyPr/>
                    <a:lstStyle/>
                    <a:p>
                      <a:r>
                        <a:rPr lang="en-US" dirty="0" smtClean="0"/>
                        <a:t>The </a:t>
                      </a:r>
                      <a:r>
                        <a:rPr lang="en-US" b="1" dirty="0"/>
                        <a:t>abstract keyword</a:t>
                      </a:r>
                      <a:r>
                        <a:rPr lang="en-US" dirty="0"/>
                        <a:t> is used to declare abstract class.</a:t>
                      </a:r>
                    </a:p>
                  </a:txBody>
                  <a:tcPr anchor="ctr"/>
                </a:tc>
                <a:tc>
                  <a:txBody>
                    <a:bodyPr/>
                    <a:lstStyle/>
                    <a:p>
                      <a:r>
                        <a:rPr lang="en-US"/>
                        <a:t>The </a:t>
                      </a:r>
                      <a:r>
                        <a:rPr lang="en-US" b="1"/>
                        <a:t>interface keyword</a:t>
                      </a:r>
                      <a:r>
                        <a:rPr lang="en-US"/>
                        <a:t> is used to declare interface.</a:t>
                      </a:r>
                    </a:p>
                  </a:txBody>
                  <a:tcPr anchor="ctr"/>
                </a:tc>
              </a:tr>
              <a:tr h="833110">
                <a:tc>
                  <a:txBody>
                    <a:bodyPr/>
                    <a:lstStyle/>
                    <a:p>
                      <a:r>
                        <a:rPr lang="en-US" dirty="0"/>
                        <a:t>7) </a:t>
                      </a:r>
                      <a:r>
                        <a:rPr lang="en-US" b="1" dirty="0"/>
                        <a:t>Example:</a:t>
                      </a:r>
                      <a:r>
                        <a:rPr lang="en-US" dirty="0"/>
                        <a:t/>
                      </a:r>
                      <a:br>
                        <a:rPr lang="en-US" dirty="0"/>
                      </a:br>
                      <a:r>
                        <a:rPr lang="en-US" dirty="0"/>
                        <a:t>public abstract class Shape{</a:t>
                      </a:r>
                      <a:br>
                        <a:rPr lang="en-US" dirty="0"/>
                      </a:br>
                      <a:r>
                        <a:rPr lang="en-US" dirty="0" smtClean="0"/>
                        <a:t>  public </a:t>
                      </a:r>
                      <a:r>
                        <a:rPr lang="en-US" dirty="0"/>
                        <a:t>abstract void draw();</a:t>
                      </a:r>
                      <a:br>
                        <a:rPr lang="en-US" dirty="0"/>
                      </a:br>
                      <a:r>
                        <a:rPr lang="en-US" dirty="0"/>
                        <a:t>}</a:t>
                      </a:r>
                    </a:p>
                  </a:txBody>
                  <a:tcPr anchor="ctr"/>
                </a:tc>
                <a:tc>
                  <a:txBody>
                    <a:bodyPr/>
                    <a:lstStyle/>
                    <a:p>
                      <a:r>
                        <a:rPr lang="en-US" b="1" dirty="0" smtClean="0"/>
                        <a:t>Example:</a:t>
                      </a:r>
                      <a:r>
                        <a:rPr lang="en-US" dirty="0" smtClean="0"/>
                        <a:t/>
                      </a:r>
                      <a:br>
                        <a:rPr lang="en-US" dirty="0" smtClean="0"/>
                      </a:br>
                      <a:r>
                        <a:rPr lang="en-US" dirty="0" smtClean="0"/>
                        <a:t>public interface </a:t>
                      </a:r>
                      <a:r>
                        <a:rPr lang="en-US" dirty="0" err="1" smtClean="0"/>
                        <a:t>Drawable</a:t>
                      </a:r>
                      <a:r>
                        <a:rPr lang="en-US" dirty="0" smtClean="0"/>
                        <a:t>{</a:t>
                      </a:r>
                      <a:br>
                        <a:rPr lang="en-US" dirty="0" smtClean="0"/>
                      </a:br>
                      <a:r>
                        <a:rPr lang="en-US" dirty="0" smtClean="0"/>
                        <a:t>  void draw();</a:t>
                      </a:r>
                      <a:br>
                        <a:rPr lang="en-US" dirty="0" smtClean="0"/>
                      </a:br>
                      <a:r>
                        <a:rPr lang="en-US" dirty="0" smtClean="0"/>
                        <a:t>}</a:t>
                      </a:r>
                      <a:endParaRPr lang="en-US" dirty="0"/>
                    </a:p>
                  </a:txBody>
                  <a:tcPr anchor="ctr"/>
                </a:tc>
              </a:tr>
            </a:tbl>
          </a:graphicData>
        </a:graphic>
      </p:graphicFrame>
    </p:spTree>
    <p:extLst>
      <p:ext uri="{BB962C8B-B14F-4D97-AF65-F5344CB8AC3E}">
        <p14:creationId xmlns:p14="http://schemas.microsoft.com/office/powerpoint/2010/main" val="1336458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Which should you use, abstract classes or interfaces?</a:t>
            </a:r>
          </a:p>
        </p:txBody>
      </p:sp>
      <p:sp>
        <p:nvSpPr>
          <p:cNvPr id="4" name="Content Placeholder 3"/>
          <p:cNvSpPr>
            <a:spLocks noGrp="1"/>
          </p:cNvSpPr>
          <p:nvPr>
            <p:ph idx="1"/>
          </p:nvPr>
        </p:nvSpPr>
        <p:spPr/>
        <p:txBody>
          <a:bodyPr>
            <a:noAutofit/>
          </a:bodyPr>
          <a:lstStyle/>
          <a:p>
            <a:r>
              <a:rPr lang="en-US" sz="1800" dirty="0"/>
              <a:t>Consider using </a:t>
            </a:r>
            <a:r>
              <a:rPr lang="en-US" sz="1800" u="sng" dirty="0"/>
              <a:t>abstract classes </a:t>
            </a:r>
            <a:r>
              <a:rPr lang="en-US" sz="1800" dirty="0"/>
              <a:t>if any of these statements apply to your situation: </a:t>
            </a:r>
          </a:p>
          <a:p>
            <a:pPr lvl="1"/>
            <a:r>
              <a:rPr lang="en-US" sz="1800" dirty="0"/>
              <a:t>You want to share code among several closely related classes.</a:t>
            </a:r>
          </a:p>
          <a:p>
            <a:pPr lvl="1"/>
            <a:r>
              <a:rPr lang="en-US" sz="1800" dirty="0"/>
              <a:t>You expect that classes that extend your abstract class have many common methods or fields, or require access modifiers other than public (such as protected and private).</a:t>
            </a:r>
          </a:p>
          <a:p>
            <a:pPr lvl="1"/>
            <a:r>
              <a:rPr lang="en-US" sz="1800" dirty="0"/>
              <a:t>You want to declare non-static or non-final fields. This enables you to define methods that can access and modify the state of the object to which they belong.</a:t>
            </a:r>
          </a:p>
          <a:p>
            <a:r>
              <a:rPr lang="en-US" sz="1800" dirty="0"/>
              <a:t>Consider using </a:t>
            </a:r>
            <a:r>
              <a:rPr lang="en-US" sz="1800" u="sng" dirty="0"/>
              <a:t>interfaces</a:t>
            </a:r>
            <a:r>
              <a:rPr lang="en-US" sz="1800" dirty="0"/>
              <a:t> if any of these statements apply to your situation: </a:t>
            </a:r>
          </a:p>
          <a:p>
            <a:pPr lvl="1"/>
            <a:r>
              <a:rPr lang="en-US" sz="1800" dirty="0"/>
              <a:t>You expect that unrelated classes would implement your interface. For example, the interfaces </a:t>
            </a:r>
            <a:r>
              <a:rPr lang="en-US" sz="1800" u="sng" dirty="0" smtClean="0"/>
              <a:t>Runnable</a:t>
            </a:r>
            <a:r>
              <a:rPr lang="en-US" sz="1800" dirty="0" smtClean="0"/>
              <a:t> is implemented </a:t>
            </a:r>
            <a:r>
              <a:rPr lang="en-US" sz="1800" dirty="0"/>
              <a:t>by many unrelated classes.</a:t>
            </a:r>
          </a:p>
          <a:p>
            <a:pPr lvl="1"/>
            <a:r>
              <a:rPr lang="en-US" sz="1800" dirty="0"/>
              <a:t>You want to specify the behavior of a particular data type, but not concerned about who implements its behavior.</a:t>
            </a:r>
          </a:p>
          <a:p>
            <a:pPr lvl="1"/>
            <a:r>
              <a:rPr lang="en-US" sz="1800" dirty="0"/>
              <a:t>You want to take advantage of multiple inheritance of type.</a:t>
            </a:r>
          </a:p>
        </p:txBody>
      </p:sp>
    </p:spTree>
    <p:extLst>
      <p:ext uri="{BB962C8B-B14F-4D97-AF65-F5344CB8AC3E}">
        <p14:creationId xmlns:p14="http://schemas.microsoft.com/office/powerpoint/2010/main" val="1274714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OOPs </a:t>
            </a:r>
            <a:r>
              <a:rPr lang="en-US" dirty="0"/>
              <a:t>Concepts</a:t>
            </a:r>
          </a:p>
        </p:txBody>
      </p:sp>
      <p:sp>
        <p:nvSpPr>
          <p:cNvPr id="7" name="Content Placeholder 6"/>
          <p:cNvSpPr>
            <a:spLocks noGrp="1"/>
          </p:cNvSpPr>
          <p:nvPr>
            <p:ph idx="1"/>
          </p:nvPr>
        </p:nvSpPr>
        <p:spPr>
          <a:xfrm>
            <a:off x="152400" y="1600200"/>
            <a:ext cx="8915400" cy="5181600"/>
          </a:xfrm>
        </p:spPr>
        <p:txBody>
          <a:bodyPr>
            <a:noAutofit/>
          </a:bodyPr>
          <a:lstStyle/>
          <a:p>
            <a:r>
              <a:rPr lang="en-US" sz="2700" b="1" u="sng" dirty="0" smtClean="0"/>
              <a:t>OOPs</a:t>
            </a:r>
            <a:r>
              <a:rPr lang="en-US" sz="2700" dirty="0" smtClean="0"/>
              <a:t> (Object Oriented Programming System) - design a program using classes and objects.</a:t>
            </a:r>
          </a:p>
          <a:p>
            <a:r>
              <a:rPr lang="en-US" sz="2700" b="1" u="sng" dirty="0" smtClean="0"/>
              <a:t>Class</a:t>
            </a:r>
            <a:r>
              <a:rPr lang="en-US" sz="2700" dirty="0" smtClean="0"/>
              <a:t> is a blueprint and collections of Object</a:t>
            </a:r>
          </a:p>
          <a:p>
            <a:r>
              <a:rPr lang="en-US" sz="2700" b="1" u="sng" dirty="0" smtClean="0"/>
              <a:t>Object</a:t>
            </a:r>
            <a:r>
              <a:rPr lang="en-US" sz="2700" dirty="0" smtClean="0"/>
              <a:t> means a real world entity, has state and </a:t>
            </a:r>
            <a:r>
              <a:rPr lang="en-US" sz="2700" dirty="0" err="1" smtClean="0"/>
              <a:t>behaviour</a:t>
            </a:r>
            <a:endParaRPr lang="en-US" sz="2700" dirty="0" smtClean="0"/>
          </a:p>
          <a:p>
            <a:r>
              <a:rPr lang="en-US" sz="2700" b="1" u="sng" dirty="0" smtClean="0"/>
              <a:t>Inheritance</a:t>
            </a:r>
            <a:r>
              <a:rPr lang="en-US" sz="2700" dirty="0" smtClean="0"/>
              <a:t> - When one object acquires all the properties and </a:t>
            </a:r>
            <a:r>
              <a:rPr lang="en-US" sz="2700" dirty="0" err="1" smtClean="0"/>
              <a:t>behaviours</a:t>
            </a:r>
            <a:r>
              <a:rPr lang="en-US" sz="2700" dirty="0" smtClean="0"/>
              <a:t> of parent object </a:t>
            </a:r>
          </a:p>
          <a:p>
            <a:r>
              <a:rPr lang="en-US" sz="2700" b="1" u="sng" dirty="0" smtClean="0"/>
              <a:t>Polymorphism</a:t>
            </a:r>
            <a:r>
              <a:rPr lang="en-US" sz="2700" dirty="0" smtClean="0"/>
              <a:t> - </a:t>
            </a:r>
            <a:r>
              <a:rPr lang="en-US" sz="2700" dirty="0"/>
              <a:t>one task is performed by different ways </a:t>
            </a:r>
            <a:endParaRPr lang="en-US" sz="2700" dirty="0" smtClean="0"/>
          </a:p>
          <a:p>
            <a:r>
              <a:rPr lang="en-US" sz="2700" b="1" u="sng" dirty="0" smtClean="0"/>
              <a:t>Abstraction</a:t>
            </a:r>
            <a:r>
              <a:rPr lang="en-US" sz="2700" dirty="0" smtClean="0"/>
              <a:t> - </a:t>
            </a:r>
            <a:r>
              <a:rPr lang="en-US" sz="2700" dirty="0"/>
              <a:t>Hiding internal details and showing functionality </a:t>
            </a:r>
            <a:endParaRPr lang="en-US" sz="2700" dirty="0" smtClean="0"/>
          </a:p>
          <a:p>
            <a:r>
              <a:rPr lang="en-US" sz="2700" b="1" u="sng" dirty="0" smtClean="0"/>
              <a:t>Encapsulation</a:t>
            </a:r>
            <a:r>
              <a:rPr lang="en-US" sz="2700" dirty="0" smtClean="0"/>
              <a:t> - </a:t>
            </a:r>
            <a:r>
              <a:rPr lang="en-US" sz="2700" dirty="0"/>
              <a:t>Binding (or wrapping) code and data together into a single unit</a:t>
            </a:r>
            <a:endParaRPr lang="en-US" sz="2700" dirty="0" smtClean="0"/>
          </a:p>
        </p:txBody>
      </p:sp>
    </p:spTree>
    <p:extLst>
      <p:ext uri="{BB962C8B-B14F-4D97-AF65-F5344CB8AC3E}">
        <p14:creationId xmlns:p14="http://schemas.microsoft.com/office/powerpoint/2010/main" val="4280800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5. Encapsulation</a:t>
            </a:r>
            <a:endParaRPr lang="en-US" dirty="0"/>
          </a:p>
        </p:txBody>
      </p:sp>
      <p:sp>
        <p:nvSpPr>
          <p:cNvPr id="4" name="Content Placeholder 3"/>
          <p:cNvSpPr>
            <a:spLocks noGrp="1"/>
          </p:cNvSpPr>
          <p:nvPr>
            <p:ph idx="1"/>
          </p:nvPr>
        </p:nvSpPr>
        <p:spPr/>
        <p:txBody>
          <a:bodyPr>
            <a:noAutofit/>
          </a:bodyPr>
          <a:lstStyle/>
          <a:p>
            <a:r>
              <a:rPr lang="en-US" sz="2800" dirty="0"/>
              <a:t>Encapsulation is one of the four fundamental OOP concepts. The other three are inheritance, polymorphism, and abstraction</a:t>
            </a:r>
            <a:r>
              <a:rPr lang="en-US" sz="2800" dirty="0" smtClean="0"/>
              <a:t>.</a:t>
            </a:r>
          </a:p>
          <a:p>
            <a:r>
              <a:rPr lang="en-US" sz="2800" dirty="0"/>
              <a:t>wrapping the data (variables) and code acting on the data (methods) together as </a:t>
            </a:r>
            <a:r>
              <a:rPr lang="en-US" sz="2800" dirty="0" smtClean="0"/>
              <a:t>a single </a:t>
            </a:r>
            <a:r>
              <a:rPr lang="en-US" sz="2800" dirty="0"/>
              <a:t>unit</a:t>
            </a:r>
            <a:r>
              <a:rPr lang="en-US" sz="2800" dirty="0" smtClean="0"/>
              <a:t>.</a:t>
            </a:r>
          </a:p>
          <a:p>
            <a:r>
              <a:rPr lang="en-US" sz="2800" dirty="0"/>
              <a:t>the variables of a class will be hidden from other classes, and can be accessed only through the methods of their current class, therefore it is also known as data hiding.</a:t>
            </a:r>
          </a:p>
        </p:txBody>
      </p:sp>
    </p:spTree>
    <p:extLst>
      <p:ext uri="{BB962C8B-B14F-4D97-AF65-F5344CB8AC3E}">
        <p14:creationId xmlns:p14="http://schemas.microsoft.com/office/powerpoint/2010/main" val="1956071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Encapsulation</a:t>
            </a:r>
          </a:p>
        </p:txBody>
      </p:sp>
      <p:sp>
        <p:nvSpPr>
          <p:cNvPr id="4" name="Content Placeholder 3"/>
          <p:cNvSpPr>
            <a:spLocks noGrp="1"/>
          </p:cNvSpPr>
          <p:nvPr>
            <p:ph idx="1"/>
          </p:nvPr>
        </p:nvSpPr>
        <p:spPr>
          <a:xfrm>
            <a:off x="5194300" y="1447800"/>
            <a:ext cx="3962400" cy="4525963"/>
          </a:xfrm>
        </p:spPr>
        <p:txBody>
          <a:bodyPr>
            <a:noAutofit/>
          </a:bodyPr>
          <a:lstStyle/>
          <a:p>
            <a:r>
              <a:rPr lang="en-US" sz="2500" dirty="0"/>
              <a:t>Declare the variables of a class as private</a:t>
            </a:r>
            <a:r>
              <a:rPr lang="en-US" sz="2500" dirty="0" smtClean="0"/>
              <a:t>.</a:t>
            </a:r>
          </a:p>
          <a:p>
            <a:r>
              <a:rPr lang="en-US" sz="2500" dirty="0"/>
              <a:t>Provide public setter and getter methods to modify and view </a:t>
            </a:r>
            <a:r>
              <a:rPr lang="en-US" sz="2500" dirty="0" smtClean="0"/>
              <a:t>the </a:t>
            </a:r>
            <a:r>
              <a:rPr lang="en-US" sz="2500" dirty="0"/>
              <a:t>variables values</a:t>
            </a:r>
            <a:r>
              <a:rPr lang="en-US" sz="2500" dirty="0" smtClean="0"/>
              <a:t>.</a:t>
            </a:r>
            <a:endParaRPr lang="en-US" sz="2500" dirty="0"/>
          </a:p>
          <a:p>
            <a:pPr marL="457200" lvl="1" indent="0">
              <a:buNone/>
            </a:pPr>
            <a:endParaRPr lang="en-US" sz="1600" dirty="0"/>
          </a:p>
        </p:txBody>
      </p:sp>
      <p:sp>
        <p:nvSpPr>
          <p:cNvPr id="2" name="TextBox 1"/>
          <p:cNvSpPr txBox="1"/>
          <p:nvPr/>
        </p:nvSpPr>
        <p:spPr>
          <a:xfrm>
            <a:off x="457200" y="1066800"/>
            <a:ext cx="8305800" cy="5863144"/>
          </a:xfrm>
          <a:prstGeom prst="rect">
            <a:avLst/>
          </a:prstGeom>
          <a:noFill/>
        </p:spPr>
        <p:txBody>
          <a:bodyPr wrap="square" rtlCol="0">
            <a:spAutoFit/>
          </a:bodyPr>
          <a:lstStyle/>
          <a:p>
            <a:r>
              <a:rPr lang="en-US" sz="1500" b="1" dirty="0">
                <a:latin typeface="Courier New" panose="02070309020205020404" pitchFamily="49" charset="0"/>
                <a:cs typeface="Courier New" panose="02070309020205020404" pitchFamily="49" charset="0"/>
              </a:rPr>
              <a:t>public class Person {</a:t>
            </a:r>
          </a:p>
          <a:p>
            <a:r>
              <a:rPr lang="en-US" sz="1500" b="1" dirty="0">
                <a:latin typeface="Courier New" panose="02070309020205020404" pitchFamily="49" charset="0"/>
                <a:cs typeface="Courier New" panose="02070309020205020404" pitchFamily="49" charset="0"/>
              </a:rPr>
              <a:t>    private String </a:t>
            </a:r>
            <a:r>
              <a:rPr lang="en-US" sz="1500" b="1" dirty="0" err="1">
                <a:latin typeface="Courier New" panose="02070309020205020404" pitchFamily="49" charset="0"/>
                <a:cs typeface="Courier New" panose="02070309020205020404" pitchFamily="49" charset="0"/>
              </a:rPr>
              <a:t>empName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private </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empAge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public String </a:t>
            </a:r>
            <a:r>
              <a:rPr lang="en-US" sz="1500" b="1" dirty="0" err="1">
                <a:latin typeface="Courier New" panose="02070309020205020404" pitchFamily="49" charset="0"/>
                <a:cs typeface="Courier New" panose="02070309020205020404" pitchFamily="49" charset="0"/>
              </a:rPr>
              <a:t>getEmpName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return </a:t>
            </a:r>
            <a:r>
              <a:rPr lang="en-US" sz="1500" b="1" dirty="0" err="1">
                <a:latin typeface="Courier New" panose="02070309020205020404" pitchFamily="49" charset="0"/>
                <a:cs typeface="Courier New" panose="02070309020205020404" pitchFamily="49" charset="0"/>
              </a:rPr>
              <a:t>empName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public </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getEmpAge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return </a:t>
            </a:r>
            <a:r>
              <a:rPr lang="en-US" sz="1500" b="1" dirty="0" err="1">
                <a:latin typeface="Courier New" panose="02070309020205020404" pitchFamily="49" charset="0"/>
                <a:cs typeface="Courier New" panose="02070309020205020404" pitchFamily="49" charset="0"/>
              </a:rPr>
              <a:t>empAge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public void </a:t>
            </a:r>
            <a:r>
              <a:rPr lang="en-US" sz="1500" b="1" dirty="0" err="1">
                <a:latin typeface="Courier New" panose="02070309020205020404" pitchFamily="49" charset="0"/>
                <a:cs typeface="Courier New" panose="02070309020205020404" pitchFamily="49" charset="0"/>
              </a:rPr>
              <a:t>setEmpAge</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newValue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empAge</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newValue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public void </a:t>
            </a:r>
            <a:r>
              <a:rPr lang="en-US" sz="1500" b="1" dirty="0" err="1">
                <a:latin typeface="Courier New" panose="02070309020205020404" pitchFamily="49" charset="0"/>
                <a:cs typeface="Courier New" panose="02070309020205020404" pitchFamily="49" charset="0"/>
              </a:rPr>
              <a:t>setEmpName</a:t>
            </a:r>
            <a:r>
              <a:rPr lang="en-US" sz="1500" b="1" dirty="0">
                <a:latin typeface="Courier New" panose="02070309020205020404" pitchFamily="49" charset="0"/>
                <a:cs typeface="Courier New" panose="02070309020205020404" pitchFamily="49" charset="0"/>
              </a:rPr>
              <a:t>(String </a:t>
            </a:r>
            <a:r>
              <a:rPr lang="en-US" sz="1500" b="1" dirty="0" err="1">
                <a:latin typeface="Courier New" panose="02070309020205020404" pitchFamily="49" charset="0"/>
                <a:cs typeface="Courier New" panose="02070309020205020404" pitchFamily="49" charset="0"/>
              </a:rPr>
              <a:t>newValue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empName</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newValue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public class </a:t>
            </a:r>
            <a:r>
              <a:rPr lang="en-US" sz="1500" b="1" dirty="0" smtClean="0">
                <a:latin typeface="Courier New" panose="02070309020205020404" pitchFamily="49" charset="0"/>
                <a:cs typeface="Courier New" panose="02070309020205020404" pitchFamily="49" charset="0"/>
              </a:rPr>
              <a:t>Test {</a:t>
            </a:r>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public static void main(String </a:t>
            </a:r>
            <a:r>
              <a:rPr lang="en-US" sz="1500" b="1" dirty="0" err="1">
                <a:latin typeface="Courier New" panose="02070309020205020404" pitchFamily="49" charset="0"/>
                <a:cs typeface="Courier New" panose="02070309020205020404" pitchFamily="49" charset="0"/>
              </a:rPr>
              <a:t>args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Person </a:t>
            </a:r>
            <a:r>
              <a:rPr lang="en-US" sz="1500" b="1" dirty="0" err="1">
                <a:latin typeface="Courier New" panose="02070309020205020404" pitchFamily="49" charset="0"/>
                <a:cs typeface="Courier New" panose="02070309020205020404" pitchFamily="49" charset="0"/>
              </a:rPr>
              <a:t>obj</a:t>
            </a:r>
            <a:r>
              <a:rPr lang="en-US" sz="1500" b="1" dirty="0">
                <a:latin typeface="Courier New" panose="02070309020205020404" pitchFamily="49" charset="0"/>
                <a:cs typeface="Courier New" panose="02070309020205020404" pitchFamily="49" charset="0"/>
              </a:rPr>
              <a:t> = new Person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obj.setEmpName</a:t>
            </a:r>
            <a:r>
              <a:rPr lang="en-US" sz="1500" b="1" dirty="0">
                <a:latin typeface="Courier New" panose="02070309020205020404" pitchFamily="49" charset="0"/>
                <a:cs typeface="Courier New" panose="02070309020205020404" pitchFamily="49" charset="0"/>
              </a:rPr>
              <a:t>("Mario");</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obj.setEmpAge</a:t>
            </a:r>
            <a:r>
              <a:rPr lang="en-US" sz="1500" b="1" dirty="0">
                <a:latin typeface="Courier New" panose="02070309020205020404" pitchFamily="49" charset="0"/>
                <a:cs typeface="Courier New" panose="02070309020205020404" pitchFamily="49" charset="0"/>
              </a:rPr>
              <a:t>(32);</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System.out.println</a:t>
            </a:r>
            <a:r>
              <a:rPr lang="en-US" sz="1500" b="1" dirty="0">
                <a:latin typeface="Courier New" panose="02070309020205020404" pitchFamily="49" charset="0"/>
                <a:cs typeface="Courier New" panose="02070309020205020404" pitchFamily="49" charset="0"/>
              </a:rPr>
              <a:t>("Employee Name: " + </a:t>
            </a:r>
            <a:r>
              <a:rPr lang="en-US" sz="1500" b="1" dirty="0" err="1">
                <a:latin typeface="Courier New" panose="02070309020205020404" pitchFamily="49" charset="0"/>
                <a:cs typeface="Courier New" panose="02070309020205020404" pitchFamily="49" charset="0"/>
              </a:rPr>
              <a:t>obj.getEmpName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System.out.println</a:t>
            </a:r>
            <a:r>
              <a:rPr lang="en-US" sz="1500" b="1" dirty="0">
                <a:latin typeface="Courier New" panose="02070309020205020404" pitchFamily="49" charset="0"/>
                <a:cs typeface="Courier New" panose="02070309020205020404" pitchFamily="49" charset="0"/>
              </a:rPr>
              <a:t>("Employee Age: " + </a:t>
            </a:r>
            <a:r>
              <a:rPr lang="en-US" sz="1500" b="1" dirty="0" err="1">
                <a:latin typeface="Courier New" panose="02070309020205020404" pitchFamily="49" charset="0"/>
                <a:cs typeface="Courier New" panose="02070309020205020404" pitchFamily="49" charset="0"/>
              </a:rPr>
              <a:t>obj.getEmpAge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 </a:t>
            </a:r>
          </a:p>
          <a:p>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5756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Encapsulation</a:t>
            </a:r>
          </a:p>
        </p:txBody>
      </p:sp>
      <p:sp>
        <p:nvSpPr>
          <p:cNvPr id="4" name="Content Placeholder 3"/>
          <p:cNvSpPr>
            <a:spLocks noGrp="1"/>
          </p:cNvSpPr>
          <p:nvPr>
            <p:ph idx="1"/>
          </p:nvPr>
        </p:nvSpPr>
        <p:spPr/>
        <p:txBody>
          <a:bodyPr>
            <a:noAutofit/>
          </a:bodyPr>
          <a:lstStyle/>
          <a:p>
            <a:r>
              <a:rPr lang="en-US" sz="2500" dirty="0" smtClean="0"/>
              <a:t>Benefits</a:t>
            </a:r>
          </a:p>
          <a:p>
            <a:pPr lvl="1"/>
            <a:r>
              <a:rPr lang="en-US" sz="2500" dirty="0"/>
              <a:t>The fields of a class can be made read-only or write-only.</a:t>
            </a:r>
          </a:p>
          <a:p>
            <a:pPr lvl="1"/>
            <a:r>
              <a:rPr lang="en-US" sz="2500" dirty="0"/>
              <a:t>A class can have total control over what is stored in its fields.</a:t>
            </a:r>
          </a:p>
          <a:p>
            <a:pPr lvl="1"/>
            <a:r>
              <a:rPr lang="en-US" sz="2500" dirty="0"/>
              <a:t>The users of a class do not know how the class stores its data. A class can change the data type of a field and users of the class do not need to change any of their code.</a:t>
            </a:r>
          </a:p>
          <a:p>
            <a:pPr lvl="1"/>
            <a:endParaRPr lang="en-US" sz="2500" dirty="0"/>
          </a:p>
        </p:txBody>
      </p:sp>
    </p:spTree>
    <p:extLst>
      <p:ext uri="{BB962C8B-B14F-4D97-AF65-F5344CB8AC3E}">
        <p14:creationId xmlns:p14="http://schemas.microsoft.com/office/powerpoint/2010/main" val="293645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6. Call by value</a:t>
            </a:r>
            <a:endParaRPr lang="en-US" dirty="0"/>
          </a:p>
        </p:txBody>
      </p:sp>
      <p:sp>
        <p:nvSpPr>
          <p:cNvPr id="4" name="Content Placeholder 3"/>
          <p:cNvSpPr>
            <a:spLocks noGrp="1"/>
          </p:cNvSpPr>
          <p:nvPr>
            <p:ph idx="1"/>
          </p:nvPr>
        </p:nvSpPr>
        <p:spPr>
          <a:xfrm>
            <a:off x="76200" y="1600200"/>
            <a:ext cx="8991600" cy="5181600"/>
          </a:xfrm>
        </p:spPr>
        <p:txBody>
          <a:bodyPr>
            <a:noAutofit/>
          </a:bodyPr>
          <a:lstStyle/>
          <a:p>
            <a:pPr marL="0" indent="0">
              <a:buNone/>
            </a:pPr>
            <a:r>
              <a:rPr lang="en-US" sz="1700" b="1" dirty="0">
                <a:latin typeface="Courier New" panose="02070309020205020404" pitchFamily="49" charset="0"/>
                <a:cs typeface="Courier New" panose="02070309020205020404" pitchFamily="49" charset="0"/>
              </a:rPr>
              <a:t>public class </a:t>
            </a:r>
            <a:r>
              <a:rPr lang="en-US" sz="1700" b="1" dirty="0" err="1">
                <a:latin typeface="Courier New" panose="02070309020205020404" pitchFamily="49" charset="0"/>
                <a:cs typeface="Courier New" panose="02070309020205020404" pitchFamily="49" charset="0"/>
              </a:rPr>
              <a:t>CallByValue</a:t>
            </a:r>
            <a:r>
              <a:rPr lang="en-US" sz="1700" b="1" dirty="0">
                <a:latin typeface="Courier New" panose="02070309020205020404" pitchFamily="49" charset="0"/>
                <a:cs typeface="Courier New" panose="02070309020205020404" pitchFamily="49" charset="0"/>
              </a:rPr>
              <a:t> {</a:t>
            </a:r>
          </a:p>
          <a:p>
            <a:pPr marL="0" indent="0">
              <a:buNone/>
            </a:pPr>
            <a:r>
              <a:rPr lang="en-US" sz="1700" b="1" dirty="0" smtClean="0">
                <a:latin typeface="Courier New" panose="02070309020205020404" pitchFamily="49" charset="0"/>
                <a:cs typeface="Courier New" panose="02070309020205020404" pitchFamily="49" charset="0"/>
              </a:rPr>
              <a:t>  public </a:t>
            </a:r>
            <a:r>
              <a:rPr lang="en-US" sz="1700" b="1" dirty="0">
                <a:latin typeface="Courier New" panose="02070309020205020404" pitchFamily="49" charset="0"/>
                <a:cs typeface="Courier New" panose="02070309020205020404" pitchFamily="49" charset="0"/>
              </a:rPr>
              <a:t>static void main(String[] </a:t>
            </a:r>
            <a:r>
              <a:rPr lang="en-US" sz="1700" b="1" dirty="0" err="1">
                <a:latin typeface="Courier New" panose="02070309020205020404" pitchFamily="49" charset="0"/>
                <a:cs typeface="Courier New" panose="02070309020205020404" pitchFamily="49" charset="0"/>
              </a:rPr>
              <a:t>args</a:t>
            </a:r>
            <a:r>
              <a:rPr lang="en-US" sz="1700" b="1" dirty="0">
                <a:latin typeface="Courier New" panose="02070309020205020404" pitchFamily="49" charset="0"/>
                <a:cs typeface="Courier New" panose="02070309020205020404" pitchFamily="49" charset="0"/>
              </a:rPr>
              <a:t>) {</a:t>
            </a:r>
          </a:p>
          <a:p>
            <a:pPr marL="0" indent="0">
              <a:buNone/>
            </a:pP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int</a:t>
            </a:r>
            <a:r>
              <a:rPr lang="en-US" sz="1700" b="1" dirty="0" smtClean="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x =3;</a:t>
            </a:r>
          </a:p>
          <a:p>
            <a:pPr marL="0" indent="0">
              <a:buNone/>
            </a:pP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System.out.println</a:t>
            </a:r>
            <a:r>
              <a:rPr lang="en-US" sz="1700" b="1" dirty="0">
                <a:latin typeface="Courier New" panose="02070309020205020404" pitchFamily="49" charset="0"/>
                <a:cs typeface="Courier New" panose="02070309020205020404" pitchFamily="49" charset="0"/>
              </a:rPr>
              <a:t>("Value of x before calling increment() is "+x);</a:t>
            </a:r>
          </a:p>
          <a:p>
            <a:pPr marL="0" indent="0">
              <a:buNone/>
            </a:pPr>
            <a:r>
              <a:rPr lang="en-US" sz="1700" b="1" dirty="0" smtClean="0">
                <a:latin typeface="Courier New" panose="02070309020205020404" pitchFamily="49" charset="0"/>
                <a:cs typeface="Courier New" panose="02070309020205020404" pitchFamily="49" charset="0"/>
              </a:rPr>
              <a:t>    increment(x</a:t>
            </a:r>
            <a:r>
              <a:rPr lang="en-US" sz="1700" b="1" dirty="0">
                <a:latin typeface="Courier New" panose="02070309020205020404" pitchFamily="49" charset="0"/>
                <a:cs typeface="Courier New" panose="02070309020205020404" pitchFamily="49" charset="0"/>
              </a:rPr>
              <a:t>);</a:t>
            </a:r>
          </a:p>
          <a:p>
            <a:pPr marL="0" indent="0">
              <a:buNone/>
            </a:pP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System.out.println</a:t>
            </a:r>
            <a:r>
              <a:rPr lang="en-US" sz="1700" b="1" dirty="0">
                <a:latin typeface="Courier New" panose="02070309020205020404" pitchFamily="49" charset="0"/>
                <a:cs typeface="Courier New" panose="02070309020205020404" pitchFamily="49" charset="0"/>
              </a:rPr>
              <a:t>("Value of x after calling increment() is "+x);</a:t>
            </a:r>
          </a:p>
          <a:p>
            <a:pPr marL="0" indent="0">
              <a:buNone/>
            </a:pPr>
            <a:r>
              <a:rPr lang="en-US" sz="1700" b="1" dirty="0" smtClean="0">
                <a:latin typeface="Courier New" panose="02070309020205020404" pitchFamily="49" charset="0"/>
                <a:cs typeface="Courier New" panose="02070309020205020404" pitchFamily="49" charset="0"/>
              </a:rPr>
              <a:t>  }</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public </a:t>
            </a:r>
            <a:r>
              <a:rPr lang="en-US" sz="1700" b="1" dirty="0">
                <a:latin typeface="Courier New" panose="02070309020205020404" pitchFamily="49" charset="0"/>
                <a:cs typeface="Courier New" panose="02070309020205020404" pitchFamily="49" charset="0"/>
              </a:rPr>
              <a:t>static void increment (</a:t>
            </a:r>
            <a:r>
              <a:rPr lang="en-US" sz="1700" b="1" dirty="0" err="1">
                <a:latin typeface="Courier New" panose="02070309020205020404" pitchFamily="49" charset="0"/>
                <a:cs typeface="Courier New" panose="02070309020205020404" pitchFamily="49" charset="0"/>
              </a:rPr>
              <a:t>int</a:t>
            </a:r>
            <a:r>
              <a:rPr lang="en-US" sz="1700" b="1" dirty="0">
                <a:latin typeface="Courier New" panose="02070309020205020404" pitchFamily="49" charset="0"/>
                <a:cs typeface="Courier New" panose="02070309020205020404" pitchFamily="49" charset="0"/>
              </a:rPr>
              <a:t> a) {</a:t>
            </a:r>
          </a:p>
          <a:p>
            <a:pPr marL="0" indent="0">
              <a:buNone/>
            </a:pP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System.out.println</a:t>
            </a:r>
            <a:r>
              <a:rPr lang="en-US" sz="1700" b="1" dirty="0">
                <a:latin typeface="Courier New" panose="02070309020205020404" pitchFamily="49" charset="0"/>
                <a:cs typeface="Courier New" panose="02070309020205020404" pitchFamily="49" charset="0"/>
              </a:rPr>
              <a:t>("Value of a before incrementing is "+a);</a:t>
            </a:r>
          </a:p>
          <a:p>
            <a:pPr marL="0" indent="0">
              <a:buNone/>
            </a:pPr>
            <a:r>
              <a:rPr lang="en-US" sz="1700" b="1" dirty="0" smtClean="0">
                <a:latin typeface="Courier New" panose="02070309020205020404" pitchFamily="49" charset="0"/>
                <a:cs typeface="Courier New" panose="02070309020205020404" pitchFamily="49" charset="0"/>
              </a:rPr>
              <a:t>    a</a:t>
            </a:r>
            <a:r>
              <a:rPr lang="en-US" sz="1700" b="1" dirty="0">
                <a:latin typeface="Courier New" panose="02070309020205020404" pitchFamily="49" charset="0"/>
                <a:cs typeface="Courier New" panose="02070309020205020404" pitchFamily="49" charset="0"/>
              </a:rPr>
              <a:t>= a+1;</a:t>
            </a:r>
          </a:p>
          <a:p>
            <a:pPr marL="0" indent="0">
              <a:buNone/>
            </a:pP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System.out.println</a:t>
            </a:r>
            <a:r>
              <a:rPr lang="en-US" sz="1700" b="1" dirty="0">
                <a:latin typeface="Courier New" panose="02070309020205020404" pitchFamily="49" charset="0"/>
                <a:cs typeface="Courier New" panose="02070309020205020404" pitchFamily="49" charset="0"/>
              </a:rPr>
              <a:t>("Value of a after incrementing is "+a);</a:t>
            </a:r>
          </a:p>
          <a:p>
            <a:pPr marL="0" indent="0">
              <a:buNone/>
            </a:pPr>
            <a:r>
              <a:rPr lang="en-US" sz="1700" b="1" dirty="0" smtClean="0">
                <a:latin typeface="Courier New" panose="02070309020205020404" pitchFamily="49" charset="0"/>
                <a:cs typeface="Courier New" panose="02070309020205020404" pitchFamily="49" charset="0"/>
              </a:rPr>
              <a:t>  }</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00266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7. Call by reference</a:t>
            </a:r>
            <a:endParaRPr lang="en-US" dirty="0"/>
          </a:p>
        </p:txBody>
      </p:sp>
      <p:sp>
        <p:nvSpPr>
          <p:cNvPr id="4" name="Content Placeholder 3"/>
          <p:cNvSpPr>
            <a:spLocks noGrp="1"/>
          </p:cNvSpPr>
          <p:nvPr>
            <p:ph idx="1"/>
          </p:nvPr>
        </p:nvSpPr>
        <p:spPr>
          <a:xfrm>
            <a:off x="76200" y="1600200"/>
            <a:ext cx="8991600" cy="5181600"/>
          </a:xfrm>
        </p:spPr>
        <p:txBody>
          <a:bodyPr>
            <a:noAutofit/>
          </a:bodyPr>
          <a:lstStyle/>
          <a:p>
            <a:pPr marL="0" indent="0">
              <a:buNone/>
            </a:pPr>
            <a:r>
              <a:rPr lang="en-US" sz="1500" b="1" dirty="0">
                <a:latin typeface="Courier New" panose="02070309020205020404" pitchFamily="49" charset="0"/>
                <a:cs typeface="Courier New" panose="02070309020205020404" pitchFamily="49" charset="0"/>
              </a:rPr>
              <a:t>class Number {</a:t>
            </a:r>
          </a:p>
          <a:p>
            <a:pPr marL="0" indent="0">
              <a:buNone/>
            </a:pPr>
            <a:r>
              <a:rPr lang="en-US" sz="1500" b="1" dirty="0" smtClean="0">
                <a:latin typeface="Courier New" panose="02070309020205020404" pitchFamily="49" charset="0"/>
                <a:cs typeface="Courier New" panose="02070309020205020404" pitchFamily="49" charset="0"/>
              </a:rPr>
              <a:t>  </a:t>
            </a:r>
            <a:r>
              <a:rPr lang="en-US" sz="1500" b="1" dirty="0" err="1" smtClean="0">
                <a:latin typeface="Courier New" panose="02070309020205020404" pitchFamily="49" charset="0"/>
                <a:cs typeface="Courier New" panose="02070309020205020404" pitchFamily="49" charset="0"/>
              </a:rPr>
              <a:t>int</a:t>
            </a:r>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x;</a:t>
            </a:r>
          </a:p>
          <a:p>
            <a:pPr marL="0" indent="0">
              <a:buNone/>
            </a:pP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public class </a:t>
            </a:r>
            <a:r>
              <a:rPr lang="en-US" sz="1500" b="1" dirty="0" err="1">
                <a:latin typeface="Courier New" panose="02070309020205020404" pitchFamily="49" charset="0"/>
                <a:cs typeface="Courier New" panose="02070309020205020404" pitchFamily="49" charset="0"/>
              </a:rPr>
              <a:t>CallByReference</a:t>
            </a:r>
            <a:r>
              <a:rPr lang="en-US" sz="1500" b="1" dirty="0">
                <a:latin typeface="Courier New" panose="02070309020205020404" pitchFamily="49" charset="0"/>
                <a:cs typeface="Courier New" panose="02070309020205020404" pitchFamily="49" charset="0"/>
              </a:rPr>
              <a:t> {</a:t>
            </a:r>
          </a:p>
          <a:p>
            <a:pPr marL="0" indent="0">
              <a:buNone/>
            </a:pPr>
            <a:r>
              <a:rPr lang="en-US" sz="1500" b="1" dirty="0" smtClean="0">
                <a:latin typeface="Courier New" panose="02070309020205020404" pitchFamily="49" charset="0"/>
                <a:cs typeface="Courier New" panose="02070309020205020404" pitchFamily="49" charset="0"/>
              </a:rPr>
              <a:t>  public </a:t>
            </a:r>
            <a:r>
              <a:rPr lang="en-US" sz="1500" b="1" dirty="0">
                <a:latin typeface="Courier New" panose="02070309020205020404" pitchFamily="49" charset="0"/>
                <a:cs typeface="Courier New" panose="02070309020205020404" pitchFamily="49" charset="0"/>
              </a:rPr>
              <a:t>static void main ( String[] </a:t>
            </a:r>
            <a:r>
              <a:rPr lang="en-US" sz="1500" b="1" dirty="0" err="1">
                <a:latin typeface="Courier New" panose="02070309020205020404" pitchFamily="49" charset="0"/>
                <a:cs typeface="Courier New" panose="02070309020205020404" pitchFamily="49" charset="0"/>
              </a:rPr>
              <a:t>args</a:t>
            </a:r>
            <a:r>
              <a:rPr lang="en-US" sz="1500" b="1" dirty="0">
                <a:latin typeface="Courier New" panose="02070309020205020404" pitchFamily="49" charset="0"/>
                <a:cs typeface="Courier New" panose="02070309020205020404" pitchFamily="49" charset="0"/>
              </a:rPr>
              <a:t> ) {</a:t>
            </a:r>
          </a:p>
          <a:p>
            <a:pPr marL="0" indent="0">
              <a:buNone/>
            </a:pPr>
            <a:r>
              <a:rPr lang="en-US" sz="1500" b="1" dirty="0" smtClean="0">
                <a:latin typeface="Courier New" panose="02070309020205020404" pitchFamily="49" charset="0"/>
                <a:cs typeface="Courier New" panose="02070309020205020404" pitchFamily="49" charset="0"/>
              </a:rPr>
              <a:t>    Number </a:t>
            </a:r>
            <a:r>
              <a:rPr lang="en-US" sz="1500" b="1" dirty="0">
                <a:latin typeface="Courier New" panose="02070309020205020404" pitchFamily="49" charset="0"/>
                <a:cs typeface="Courier New" panose="02070309020205020404" pitchFamily="49" charset="0"/>
              </a:rPr>
              <a:t>a = new Number();</a:t>
            </a:r>
          </a:p>
          <a:p>
            <a:pPr marL="0" indent="0">
              <a:buNone/>
            </a:pPr>
            <a:r>
              <a:rPr lang="en-US" sz="1500" b="1" dirty="0" smtClean="0">
                <a:latin typeface="Courier New" panose="02070309020205020404" pitchFamily="49" charset="0"/>
                <a:cs typeface="Courier New" panose="02070309020205020404" pitchFamily="49" charset="0"/>
              </a:rPr>
              <a:t>    </a:t>
            </a:r>
            <a:r>
              <a:rPr lang="en-US" sz="1500" b="1" dirty="0" err="1" smtClean="0">
                <a:latin typeface="Courier New" panose="02070309020205020404" pitchFamily="49" charset="0"/>
                <a:cs typeface="Courier New" panose="02070309020205020404" pitchFamily="49" charset="0"/>
              </a:rPr>
              <a:t>a.x</a:t>
            </a:r>
            <a:r>
              <a:rPr lang="en-US" sz="1500" b="1" dirty="0" smtClean="0">
                <a:latin typeface="Courier New" panose="02070309020205020404" pitchFamily="49" charset="0"/>
                <a:cs typeface="Courier New" panose="02070309020205020404" pitchFamily="49" charset="0"/>
              </a:rPr>
              <a:t>=3</a:t>
            </a:r>
            <a:r>
              <a:rPr lang="en-US" sz="1500" b="1" dirty="0">
                <a:latin typeface="Courier New" panose="02070309020205020404" pitchFamily="49" charset="0"/>
                <a:cs typeface="Courier New" panose="02070309020205020404" pitchFamily="49" charset="0"/>
              </a:rPr>
              <a:t>;</a:t>
            </a:r>
          </a:p>
          <a:p>
            <a:pPr marL="0" indent="0">
              <a:buNone/>
            </a:pPr>
            <a:r>
              <a:rPr lang="en-US" sz="1500" b="1" dirty="0" smtClean="0">
                <a:latin typeface="Courier New" panose="02070309020205020404" pitchFamily="49" charset="0"/>
                <a:cs typeface="Courier New" panose="02070309020205020404" pitchFamily="49" charset="0"/>
              </a:rPr>
              <a:t>    </a:t>
            </a:r>
            <a:r>
              <a:rPr lang="en-US" sz="1500" b="1" dirty="0" err="1" smtClean="0">
                <a:latin typeface="Courier New" panose="02070309020205020404" pitchFamily="49" charset="0"/>
                <a:cs typeface="Courier New" panose="02070309020205020404" pitchFamily="49" charset="0"/>
              </a:rPr>
              <a:t>System.out.println</a:t>
            </a:r>
            <a:r>
              <a:rPr lang="en-US" sz="1500" b="1" dirty="0">
                <a:latin typeface="Courier New" panose="02070309020205020404" pitchFamily="49" charset="0"/>
                <a:cs typeface="Courier New" panose="02070309020205020404" pitchFamily="49" charset="0"/>
              </a:rPr>
              <a:t>("Value of </a:t>
            </a:r>
            <a:r>
              <a:rPr lang="en-US" sz="1500" b="1" dirty="0" err="1">
                <a:latin typeface="Courier New" panose="02070309020205020404" pitchFamily="49" charset="0"/>
                <a:cs typeface="Courier New" panose="02070309020205020404" pitchFamily="49" charset="0"/>
              </a:rPr>
              <a:t>a.x</a:t>
            </a:r>
            <a:r>
              <a:rPr lang="en-US" sz="1500" b="1" dirty="0">
                <a:latin typeface="Courier New" panose="02070309020205020404" pitchFamily="49" charset="0"/>
                <a:cs typeface="Courier New" panose="02070309020205020404" pitchFamily="49" charset="0"/>
              </a:rPr>
              <a:t> before calling increment() is "+</a:t>
            </a:r>
            <a:r>
              <a:rPr lang="en-US" sz="1500" b="1" dirty="0" err="1">
                <a:latin typeface="Courier New" panose="02070309020205020404" pitchFamily="49" charset="0"/>
                <a:cs typeface="Courier New" panose="02070309020205020404" pitchFamily="49" charset="0"/>
              </a:rPr>
              <a:t>a.x</a:t>
            </a:r>
            <a:r>
              <a:rPr lang="en-US" sz="1500" b="1" dirty="0">
                <a:latin typeface="Courier New" panose="02070309020205020404" pitchFamily="49" charset="0"/>
                <a:cs typeface="Courier New" panose="02070309020205020404" pitchFamily="49" charset="0"/>
              </a:rPr>
              <a:t>);</a:t>
            </a:r>
          </a:p>
          <a:p>
            <a:pPr marL="0" indent="0">
              <a:buNone/>
            </a:pPr>
            <a:r>
              <a:rPr lang="en-US" sz="1500" b="1" dirty="0" smtClean="0">
                <a:latin typeface="Courier New" panose="02070309020205020404" pitchFamily="49" charset="0"/>
                <a:cs typeface="Courier New" panose="02070309020205020404" pitchFamily="49" charset="0"/>
              </a:rPr>
              <a:t>    increment(a</a:t>
            </a:r>
            <a:r>
              <a:rPr lang="en-US" sz="1500" b="1" dirty="0">
                <a:latin typeface="Courier New" panose="02070309020205020404" pitchFamily="49" charset="0"/>
                <a:cs typeface="Courier New" panose="02070309020205020404" pitchFamily="49" charset="0"/>
              </a:rPr>
              <a:t>);</a:t>
            </a:r>
          </a:p>
          <a:p>
            <a:pPr marL="0" indent="0">
              <a:buNone/>
            </a:pPr>
            <a:r>
              <a:rPr lang="en-US" sz="1500" b="1" dirty="0" smtClean="0">
                <a:latin typeface="Courier New" panose="02070309020205020404" pitchFamily="49" charset="0"/>
                <a:cs typeface="Courier New" panose="02070309020205020404" pitchFamily="49" charset="0"/>
              </a:rPr>
              <a:t>    </a:t>
            </a:r>
            <a:r>
              <a:rPr lang="en-US" sz="1500" b="1" dirty="0" err="1" smtClean="0">
                <a:latin typeface="Courier New" panose="02070309020205020404" pitchFamily="49" charset="0"/>
                <a:cs typeface="Courier New" panose="02070309020205020404" pitchFamily="49" charset="0"/>
              </a:rPr>
              <a:t>System.out.println</a:t>
            </a:r>
            <a:r>
              <a:rPr lang="en-US" sz="1500" b="1" dirty="0">
                <a:latin typeface="Courier New" panose="02070309020205020404" pitchFamily="49" charset="0"/>
                <a:cs typeface="Courier New" panose="02070309020205020404" pitchFamily="49" charset="0"/>
              </a:rPr>
              <a:t>("Value of </a:t>
            </a:r>
            <a:r>
              <a:rPr lang="en-US" sz="1500" b="1" dirty="0" err="1">
                <a:latin typeface="Courier New" panose="02070309020205020404" pitchFamily="49" charset="0"/>
                <a:cs typeface="Courier New" panose="02070309020205020404" pitchFamily="49" charset="0"/>
              </a:rPr>
              <a:t>a.x</a:t>
            </a:r>
            <a:r>
              <a:rPr lang="en-US" sz="1500" b="1" dirty="0">
                <a:latin typeface="Courier New" panose="02070309020205020404" pitchFamily="49" charset="0"/>
                <a:cs typeface="Courier New" panose="02070309020205020404" pitchFamily="49" charset="0"/>
              </a:rPr>
              <a:t> after calling increment() is "+</a:t>
            </a:r>
            <a:r>
              <a:rPr lang="en-US" sz="1500" b="1" dirty="0" err="1">
                <a:latin typeface="Courier New" panose="02070309020205020404" pitchFamily="49" charset="0"/>
                <a:cs typeface="Courier New" panose="02070309020205020404" pitchFamily="49" charset="0"/>
              </a:rPr>
              <a:t>a.x</a:t>
            </a:r>
            <a:r>
              <a:rPr lang="en-US" sz="1500" b="1" dirty="0">
                <a:latin typeface="Courier New" panose="02070309020205020404" pitchFamily="49" charset="0"/>
                <a:cs typeface="Courier New" panose="02070309020205020404" pitchFamily="49" charset="0"/>
              </a:rPr>
              <a:t>);</a:t>
            </a:r>
          </a:p>
          <a:p>
            <a:pPr marL="0" indent="0">
              <a:buNone/>
            </a:pPr>
            <a:r>
              <a:rPr lang="en-US" sz="1500" b="1" dirty="0" smtClean="0">
                <a:latin typeface="Courier New" panose="02070309020205020404" pitchFamily="49" charset="0"/>
                <a:cs typeface="Courier New" panose="02070309020205020404" pitchFamily="49" charset="0"/>
              </a:rPr>
              <a:t>  }</a:t>
            </a:r>
            <a:endParaRPr lang="en-US" sz="1500" b="1" dirty="0">
              <a:latin typeface="Courier New" panose="02070309020205020404" pitchFamily="49" charset="0"/>
              <a:cs typeface="Courier New" panose="02070309020205020404" pitchFamily="49" charset="0"/>
            </a:endParaRPr>
          </a:p>
          <a:p>
            <a:pPr marL="0" indent="0">
              <a:buNone/>
            </a:pPr>
            <a:r>
              <a:rPr lang="en-US" sz="1500" b="1" dirty="0" smtClean="0">
                <a:latin typeface="Courier New" panose="02070309020205020404" pitchFamily="49" charset="0"/>
                <a:cs typeface="Courier New" panose="02070309020205020404" pitchFamily="49" charset="0"/>
              </a:rPr>
              <a:t>  public </a:t>
            </a:r>
            <a:r>
              <a:rPr lang="en-US" sz="1500" b="1" dirty="0">
                <a:latin typeface="Courier New" panose="02070309020205020404" pitchFamily="49" charset="0"/>
                <a:cs typeface="Courier New" panose="02070309020205020404" pitchFamily="49" charset="0"/>
              </a:rPr>
              <a:t>static void increment(Number n) {</a:t>
            </a:r>
          </a:p>
          <a:p>
            <a:pPr marL="0" indent="0">
              <a:buNone/>
            </a:pPr>
            <a:r>
              <a:rPr lang="en-US" sz="1500" b="1" dirty="0" smtClean="0">
                <a:latin typeface="Courier New" panose="02070309020205020404" pitchFamily="49" charset="0"/>
                <a:cs typeface="Courier New" panose="02070309020205020404" pitchFamily="49" charset="0"/>
              </a:rPr>
              <a:t>    </a:t>
            </a:r>
            <a:r>
              <a:rPr lang="en-US" sz="1500" b="1" dirty="0" err="1" smtClean="0">
                <a:latin typeface="Courier New" panose="02070309020205020404" pitchFamily="49" charset="0"/>
                <a:cs typeface="Courier New" panose="02070309020205020404" pitchFamily="49" charset="0"/>
              </a:rPr>
              <a:t>System.out.println</a:t>
            </a:r>
            <a:r>
              <a:rPr lang="en-US" sz="1500" b="1" dirty="0">
                <a:latin typeface="Courier New" panose="02070309020205020404" pitchFamily="49" charset="0"/>
                <a:cs typeface="Courier New" panose="02070309020205020404" pitchFamily="49" charset="0"/>
              </a:rPr>
              <a:t>("Value of </a:t>
            </a:r>
            <a:r>
              <a:rPr lang="en-US" sz="1500" b="1" dirty="0" err="1">
                <a:latin typeface="Courier New" panose="02070309020205020404" pitchFamily="49" charset="0"/>
                <a:cs typeface="Courier New" panose="02070309020205020404" pitchFamily="49" charset="0"/>
              </a:rPr>
              <a:t>n.x</a:t>
            </a:r>
            <a:r>
              <a:rPr lang="en-US" sz="1500" b="1" dirty="0">
                <a:latin typeface="Courier New" panose="02070309020205020404" pitchFamily="49" charset="0"/>
                <a:cs typeface="Courier New" panose="02070309020205020404" pitchFamily="49" charset="0"/>
              </a:rPr>
              <a:t> before incrementing x is "+</a:t>
            </a:r>
            <a:r>
              <a:rPr lang="en-US" sz="1500" b="1" dirty="0" err="1">
                <a:latin typeface="Courier New" panose="02070309020205020404" pitchFamily="49" charset="0"/>
                <a:cs typeface="Courier New" panose="02070309020205020404" pitchFamily="49" charset="0"/>
              </a:rPr>
              <a:t>n.x</a:t>
            </a:r>
            <a:r>
              <a:rPr lang="en-US" sz="1500" b="1" dirty="0">
                <a:latin typeface="Courier New" panose="02070309020205020404" pitchFamily="49" charset="0"/>
                <a:cs typeface="Courier New" panose="02070309020205020404" pitchFamily="49" charset="0"/>
              </a:rPr>
              <a:t>);</a:t>
            </a:r>
          </a:p>
          <a:p>
            <a:pPr marL="0" indent="0">
              <a:buNone/>
            </a:pPr>
            <a:r>
              <a:rPr lang="en-US" sz="1500" b="1" dirty="0" smtClean="0">
                <a:latin typeface="Courier New" panose="02070309020205020404" pitchFamily="49" charset="0"/>
                <a:cs typeface="Courier New" panose="02070309020205020404" pitchFamily="49" charset="0"/>
              </a:rPr>
              <a:t>    </a:t>
            </a:r>
            <a:r>
              <a:rPr lang="en-US" sz="1500" b="1" dirty="0" err="1" smtClean="0">
                <a:latin typeface="Courier New" panose="02070309020205020404" pitchFamily="49" charset="0"/>
                <a:cs typeface="Courier New" panose="02070309020205020404" pitchFamily="49" charset="0"/>
              </a:rPr>
              <a:t>n.x</a:t>
            </a:r>
            <a:r>
              <a:rPr lang="en-US" sz="1500" b="1" dirty="0" smtClean="0">
                <a:latin typeface="Courier New" panose="02070309020205020404" pitchFamily="49" charset="0"/>
                <a:cs typeface="Courier New" panose="02070309020205020404" pitchFamily="49" charset="0"/>
              </a:rPr>
              <a:t>=n.x+1</a:t>
            </a:r>
            <a:r>
              <a:rPr lang="en-US" sz="1500" b="1" dirty="0">
                <a:latin typeface="Courier New" panose="02070309020205020404" pitchFamily="49" charset="0"/>
                <a:cs typeface="Courier New" panose="02070309020205020404" pitchFamily="49" charset="0"/>
              </a:rPr>
              <a:t>;</a:t>
            </a:r>
          </a:p>
          <a:p>
            <a:pPr marL="0" indent="0">
              <a:buNone/>
            </a:pPr>
            <a:r>
              <a:rPr lang="en-US" sz="1500" b="1" dirty="0" smtClean="0">
                <a:latin typeface="Courier New" panose="02070309020205020404" pitchFamily="49" charset="0"/>
                <a:cs typeface="Courier New" panose="02070309020205020404" pitchFamily="49" charset="0"/>
              </a:rPr>
              <a:t>    </a:t>
            </a:r>
            <a:r>
              <a:rPr lang="en-US" sz="1500" b="1" dirty="0" err="1" smtClean="0">
                <a:latin typeface="Courier New" panose="02070309020205020404" pitchFamily="49" charset="0"/>
                <a:cs typeface="Courier New" panose="02070309020205020404" pitchFamily="49" charset="0"/>
              </a:rPr>
              <a:t>System.out.println</a:t>
            </a:r>
            <a:r>
              <a:rPr lang="en-US" sz="1500" b="1" dirty="0">
                <a:latin typeface="Courier New" panose="02070309020205020404" pitchFamily="49" charset="0"/>
                <a:cs typeface="Courier New" panose="02070309020205020404" pitchFamily="49" charset="0"/>
              </a:rPr>
              <a:t>("Value of </a:t>
            </a:r>
            <a:r>
              <a:rPr lang="en-US" sz="1500" b="1" dirty="0" err="1">
                <a:latin typeface="Courier New" panose="02070309020205020404" pitchFamily="49" charset="0"/>
                <a:cs typeface="Courier New" panose="02070309020205020404" pitchFamily="49" charset="0"/>
              </a:rPr>
              <a:t>n.x</a:t>
            </a:r>
            <a:r>
              <a:rPr lang="en-US" sz="1500" b="1" dirty="0">
                <a:latin typeface="Courier New" panose="02070309020205020404" pitchFamily="49" charset="0"/>
                <a:cs typeface="Courier New" panose="02070309020205020404" pitchFamily="49" charset="0"/>
              </a:rPr>
              <a:t> after incrementing x is "+</a:t>
            </a:r>
            <a:r>
              <a:rPr lang="en-US" sz="1500" b="1" dirty="0" err="1">
                <a:latin typeface="Courier New" panose="02070309020205020404" pitchFamily="49" charset="0"/>
                <a:cs typeface="Courier New" panose="02070309020205020404" pitchFamily="49" charset="0"/>
              </a:rPr>
              <a:t>n.x</a:t>
            </a:r>
            <a:r>
              <a:rPr lang="en-US" sz="1500" b="1" dirty="0">
                <a:latin typeface="Courier New" panose="02070309020205020404" pitchFamily="49" charset="0"/>
                <a:cs typeface="Courier New" panose="02070309020205020404" pitchFamily="49" charset="0"/>
              </a:rPr>
              <a:t>);</a:t>
            </a:r>
          </a:p>
          <a:p>
            <a:pPr marL="0" indent="0">
              <a:buNone/>
            </a:pPr>
            <a:r>
              <a:rPr lang="en-US" sz="1500" b="1" dirty="0" smtClean="0">
                <a:latin typeface="Courier New" panose="02070309020205020404" pitchFamily="49" charset="0"/>
                <a:cs typeface="Courier New" panose="02070309020205020404" pitchFamily="49" charset="0"/>
              </a:rPr>
              <a:t>  }</a:t>
            </a: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84268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Explanation</a:t>
            </a:r>
            <a:endParaRPr lang="en-US" dirty="0"/>
          </a:p>
        </p:txBody>
      </p:sp>
      <p:sp>
        <p:nvSpPr>
          <p:cNvPr id="2" name="Content Placeholder 1"/>
          <p:cNvSpPr>
            <a:spLocks noGrp="1"/>
          </p:cNvSpPr>
          <p:nvPr>
            <p:ph idx="1"/>
          </p:nvPr>
        </p:nvSpPr>
        <p:spPr>
          <a:xfrm>
            <a:off x="457200" y="1600200"/>
            <a:ext cx="4038600" cy="4525963"/>
          </a:xfrm>
        </p:spPr>
        <p:txBody>
          <a:bodyPr/>
          <a:lstStyle/>
          <a:p>
            <a:r>
              <a:rPr lang="en-US" dirty="0" smtClean="0"/>
              <a:t>Call by value – the argument is copied into the parameters in the method</a:t>
            </a:r>
          </a:p>
          <a:p>
            <a:r>
              <a:rPr lang="en-US" dirty="0" smtClean="0"/>
              <a:t>Call by reference – the object reference is passed to the method, no copy is made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752600"/>
            <a:ext cx="432435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84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8. </a:t>
            </a:r>
            <a:r>
              <a:rPr lang="en-US" dirty="0" err="1" smtClean="0"/>
              <a:t>Enum</a:t>
            </a:r>
            <a:endParaRPr lang="en-US" dirty="0"/>
          </a:p>
        </p:txBody>
      </p:sp>
      <p:sp>
        <p:nvSpPr>
          <p:cNvPr id="4" name="Content Placeholder 3"/>
          <p:cNvSpPr>
            <a:spLocks noGrp="1"/>
          </p:cNvSpPr>
          <p:nvPr>
            <p:ph idx="1"/>
          </p:nvPr>
        </p:nvSpPr>
        <p:spPr/>
        <p:txBody>
          <a:bodyPr>
            <a:noAutofit/>
          </a:bodyPr>
          <a:lstStyle/>
          <a:p>
            <a:r>
              <a:rPr lang="en-US" sz="2800" i="1" dirty="0"/>
              <a:t>Java </a:t>
            </a:r>
            <a:r>
              <a:rPr lang="en-US" sz="2800" i="1" dirty="0" err="1"/>
              <a:t>Enum</a:t>
            </a:r>
            <a:r>
              <a:rPr lang="en-US" sz="2800" dirty="0"/>
              <a:t> is a special Java type used to define collections of </a:t>
            </a:r>
            <a:r>
              <a:rPr lang="en-US" sz="2800" dirty="0" smtClean="0"/>
              <a:t>constants, methods</a:t>
            </a:r>
          </a:p>
          <a:p>
            <a:r>
              <a:rPr lang="en-US" sz="2800" dirty="0" err="1"/>
              <a:t>enum</a:t>
            </a:r>
            <a:r>
              <a:rPr lang="en-US" sz="2800" dirty="0"/>
              <a:t> type is a special kind of Java </a:t>
            </a:r>
            <a:r>
              <a:rPr lang="en-US" sz="2800" dirty="0" smtClean="0"/>
              <a:t>class</a:t>
            </a:r>
          </a:p>
          <a:p>
            <a:r>
              <a:rPr lang="en-US" sz="2800" dirty="0"/>
              <a:t>the names of an </a:t>
            </a:r>
            <a:r>
              <a:rPr lang="en-US" sz="2800" dirty="0" err="1"/>
              <a:t>enum</a:t>
            </a:r>
            <a:r>
              <a:rPr lang="en-US" sz="2800" dirty="0"/>
              <a:t> type's fields are in uppercase letters</a:t>
            </a:r>
            <a:r>
              <a:rPr lang="en-US" sz="2800" dirty="0" smtClean="0"/>
              <a:t>.</a:t>
            </a:r>
          </a:p>
          <a:p>
            <a:endParaRPr lang="en-US" sz="2600" b="1" dirty="0">
              <a:latin typeface="Courier New" panose="02070309020205020404" pitchFamily="49" charset="0"/>
              <a:cs typeface="Courier New" panose="02070309020205020404" pitchFamily="49" charset="0"/>
            </a:endParaRPr>
          </a:p>
        </p:txBody>
      </p:sp>
      <p:sp>
        <p:nvSpPr>
          <p:cNvPr id="2" name="TextBox 1"/>
          <p:cNvSpPr txBox="1"/>
          <p:nvPr/>
        </p:nvSpPr>
        <p:spPr>
          <a:xfrm>
            <a:off x="685800" y="4343400"/>
            <a:ext cx="3413114" cy="1785104"/>
          </a:xfrm>
          <a:prstGeom prst="rect">
            <a:avLst/>
          </a:prstGeom>
          <a:noFill/>
        </p:spPr>
        <p:txBody>
          <a:bodyPr wrap="none" rtlCol="0">
            <a:spAutoFit/>
          </a:bodyPr>
          <a:lstStyle/>
          <a:p>
            <a:r>
              <a:rPr lang="en-US" sz="2200" b="1" dirty="0">
                <a:latin typeface="Courier New" panose="02070309020205020404" pitchFamily="49" charset="0"/>
                <a:cs typeface="Courier New" panose="02070309020205020404" pitchFamily="49" charset="0"/>
              </a:rPr>
              <a:t>public </a:t>
            </a:r>
            <a:r>
              <a:rPr lang="en-US" sz="2200" b="1" dirty="0" err="1">
                <a:latin typeface="Courier New" panose="02070309020205020404" pitchFamily="49" charset="0"/>
                <a:cs typeface="Courier New" panose="02070309020205020404" pitchFamily="49" charset="0"/>
              </a:rPr>
              <a:t>enum</a:t>
            </a:r>
            <a:r>
              <a:rPr lang="en-US" sz="2200" b="1" dirty="0">
                <a:latin typeface="Courier New" panose="02070309020205020404" pitchFamily="49" charset="0"/>
                <a:cs typeface="Courier New" panose="02070309020205020404" pitchFamily="49" charset="0"/>
              </a:rPr>
              <a:t> Level {</a:t>
            </a:r>
          </a:p>
          <a:p>
            <a:r>
              <a:rPr lang="en-US" sz="2200" b="1" dirty="0">
                <a:latin typeface="Courier New" panose="02070309020205020404" pitchFamily="49" charset="0"/>
                <a:cs typeface="Courier New" panose="02070309020205020404" pitchFamily="49" charset="0"/>
              </a:rPr>
              <a:t>    HIGH,</a:t>
            </a:r>
          </a:p>
          <a:p>
            <a:r>
              <a:rPr lang="en-US" sz="2200" b="1" dirty="0">
                <a:latin typeface="Courier New" panose="02070309020205020404" pitchFamily="49" charset="0"/>
                <a:cs typeface="Courier New" panose="02070309020205020404" pitchFamily="49" charset="0"/>
              </a:rPr>
              <a:t>    MEDIUM,</a:t>
            </a:r>
          </a:p>
          <a:p>
            <a:r>
              <a:rPr lang="en-US" sz="2200" b="1" dirty="0">
                <a:latin typeface="Courier New" panose="02070309020205020404" pitchFamily="49" charset="0"/>
                <a:cs typeface="Courier New" panose="02070309020205020404" pitchFamily="49" charset="0"/>
              </a:rPr>
              <a:t>    LOW</a:t>
            </a:r>
          </a:p>
          <a:p>
            <a:r>
              <a:rPr lang="en-US"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78410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Enums</a:t>
            </a:r>
            <a:r>
              <a:rPr lang="en-US" dirty="0"/>
              <a:t> in if Statements</a:t>
            </a:r>
          </a:p>
        </p:txBody>
      </p:sp>
      <p:sp>
        <p:nvSpPr>
          <p:cNvPr id="2" name="TextBox 1"/>
          <p:cNvSpPr txBox="1"/>
          <p:nvPr/>
        </p:nvSpPr>
        <p:spPr>
          <a:xfrm>
            <a:off x="647700" y="1752600"/>
            <a:ext cx="8039100" cy="3477875"/>
          </a:xfrm>
          <a:prstGeom prst="rect">
            <a:avLst/>
          </a:prstGeom>
          <a:noFill/>
        </p:spPr>
        <p:txBody>
          <a:bodyPr wrap="square" rtlCol="0">
            <a:spAutoFit/>
          </a:bodyPr>
          <a:lstStyle/>
          <a:p>
            <a:r>
              <a:rPr lang="en-US" sz="2200" b="1" dirty="0">
                <a:latin typeface="Courier New" panose="02070309020205020404" pitchFamily="49" charset="0"/>
                <a:cs typeface="Courier New" panose="02070309020205020404" pitchFamily="49" charset="0"/>
              </a:rPr>
              <a:t>Level </a:t>
            </a:r>
            <a:r>
              <a:rPr lang="en-US" sz="2200" b="1" dirty="0" err="1">
                <a:latin typeface="Courier New" panose="02070309020205020404" pitchFamily="49" charset="0"/>
                <a:cs typeface="Courier New" panose="02070309020205020404" pitchFamily="49" charset="0"/>
              </a:rPr>
              <a:t>level</a:t>
            </a:r>
            <a:r>
              <a:rPr lang="en-US" sz="2200" b="1" dirty="0">
                <a:latin typeface="Courier New" panose="02070309020205020404" pitchFamily="49" charset="0"/>
                <a:cs typeface="Courier New" panose="02070309020205020404" pitchFamily="49" charset="0"/>
              </a:rPr>
              <a:t> = ...  //assign some Level constant to it</a:t>
            </a:r>
          </a:p>
          <a:p>
            <a:endParaRPr lang="en-US" sz="2200" b="1" dirty="0">
              <a:latin typeface="Courier New" panose="02070309020205020404" pitchFamily="49" charset="0"/>
              <a:cs typeface="Courier New" panose="02070309020205020404" pitchFamily="49" charset="0"/>
            </a:endParaRPr>
          </a:p>
          <a:p>
            <a:r>
              <a:rPr lang="en-US" sz="2200" b="1" dirty="0">
                <a:latin typeface="Courier New" panose="02070309020205020404" pitchFamily="49" charset="0"/>
                <a:cs typeface="Courier New" panose="02070309020205020404" pitchFamily="49" charset="0"/>
              </a:rPr>
              <a:t>if( level == </a:t>
            </a:r>
            <a:r>
              <a:rPr lang="en-US" sz="2200" b="1" dirty="0" err="1">
                <a:latin typeface="Courier New" panose="02070309020205020404" pitchFamily="49" charset="0"/>
                <a:cs typeface="Courier New" panose="02070309020205020404" pitchFamily="49" charset="0"/>
              </a:rPr>
              <a:t>Level.HIGH</a:t>
            </a:r>
            <a:r>
              <a:rPr lang="en-US" sz="2200" b="1" dirty="0">
                <a:latin typeface="Courier New" panose="02070309020205020404" pitchFamily="49" charset="0"/>
                <a:cs typeface="Courier New" panose="02070309020205020404" pitchFamily="49" charset="0"/>
              </a:rPr>
              <a:t>) {</a:t>
            </a:r>
          </a:p>
          <a:p>
            <a:endParaRPr lang="en-US" sz="2200" b="1" dirty="0">
              <a:latin typeface="Courier New" panose="02070309020205020404" pitchFamily="49" charset="0"/>
              <a:cs typeface="Courier New" panose="02070309020205020404" pitchFamily="49" charset="0"/>
            </a:endParaRPr>
          </a:p>
          <a:p>
            <a:r>
              <a:rPr lang="en-US" sz="2200" b="1" dirty="0">
                <a:latin typeface="Courier New" panose="02070309020205020404" pitchFamily="49" charset="0"/>
                <a:cs typeface="Courier New" panose="02070309020205020404" pitchFamily="49" charset="0"/>
              </a:rPr>
              <a:t>} else if( level == </a:t>
            </a:r>
            <a:r>
              <a:rPr lang="en-US" sz="2200" b="1" dirty="0" err="1">
                <a:latin typeface="Courier New" panose="02070309020205020404" pitchFamily="49" charset="0"/>
                <a:cs typeface="Courier New" panose="02070309020205020404" pitchFamily="49" charset="0"/>
              </a:rPr>
              <a:t>Level.MEDIUM</a:t>
            </a:r>
            <a:r>
              <a:rPr lang="en-US" sz="2200" b="1" dirty="0">
                <a:latin typeface="Courier New" panose="02070309020205020404" pitchFamily="49" charset="0"/>
                <a:cs typeface="Courier New" panose="02070309020205020404" pitchFamily="49" charset="0"/>
              </a:rPr>
              <a:t>) {</a:t>
            </a:r>
          </a:p>
          <a:p>
            <a:endParaRPr lang="en-US" sz="2200" b="1" dirty="0">
              <a:latin typeface="Courier New" panose="02070309020205020404" pitchFamily="49" charset="0"/>
              <a:cs typeface="Courier New" panose="02070309020205020404" pitchFamily="49" charset="0"/>
            </a:endParaRPr>
          </a:p>
          <a:p>
            <a:r>
              <a:rPr lang="en-US" sz="2200" b="1" dirty="0">
                <a:latin typeface="Courier New" panose="02070309020205020404" pitchFamily="49" charset="0"/>
                <a:cs typeface="Courier New" panose="02070309020205020404" pitchFamily="49" charset="0"/>
              </a:rPr>
              <a:t>} else if( level == </a:t>
            </a:r>
            <a:r>
              <a:rPr lang="en-US" sz="2200" b="1" dirty="0" err="1">
                <a:latin typeface="Courier New" panose="02070309020205020404" pitchFamily="49" charset="0"/>
                <a:cs typeface="Courier New" panose="02070309020205020404" pitchFamily="49" charset="0"/>
              </a:rPr>
              <a:t>Level.LOW</a:t>
            </a:r>
            <a:r>
              <a:rPr lang="en-US" sz="2200" b="1" dirty="0">
                <a:latin typeface="Courier New" panose="02070309020205020404" pitchFamily="49" charset="0"/>
                <a:cs typeface="Courier New" panose="02070309020205020404" pitchFamily="49" charset="0"/>
              </a:rPr>
              <a:t>) {</a:t>
            </a:r>
          </a:p>
          <a:p>
            <a:endParaRPr lang="en-US" sz="2200" b="1" dirty="0">
              <a:latin typeface="Courier New" panose="02070309020205020404" pitchFamily="49" charset="0"/>
              <a:cs typeface="Courier New" panose="02070309020205020404" pitchFamily="49" charset="0"/>
            </a:endParaRPr>
          </a:p>
          <a:p>
            <a:r>
              <a:rPr lang="en-US"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59387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Enums</a:t>
            </a:r>
            <a:r>
              <a:rPr lang="en-US" dirty="0"/>
              <a:t> in switch Statements</a:t>
            </a:r>
          </a:p>
        </p:txBody>
      </p:sp>
      <p:sp>
        <p:nvSpPr>
          <p:cNvPr id="2" name="TextBox 1"/>
          <p:cNvSpPr txBox="1"/>
          <p:nvPr/>
        </p:nvSpPr>
        <p:spPr>
          <a:xfrm>
            <a:off x="647700" y="1752600"/>
            <a:ext cx="8039100" cy="2800767"/>
          </a:xfrm>
          <a:prstGeom prst="rect">
            <a:avLst/>
          </a:prstGeom>
          <a:noFill/>
        </p:spPr>
        <p:txBody>
          <a:bodyPr wrap="square" rtlCol="0">
            <a:spAutoFit/>
          </a:bodyPr>
          <a:lstStyle/>
          <a:p>
            <a:r>
              <a:rPr lang="en-US" sz="2200" b="1" dirty="0">
                <a:latin typeface="Courier New" panose="02070309020205020404" pitchFamily="49" charset="0"/>
                <a:cs typeface="Courier New" panose="02070309020205020404" pitchFamily="49" charset="0"/>
              </a:rPr>
              <a:t>Level </a:t>
            </a:r>
            <a:r>
              <a:rPr lang="en-US" sz="2200" b="1" dirty="0" err="1">
                <a:latin typeface="Courier New" panose="02070309020205020404" pitchFamily="49" charset="0"/>
                <a:cs typeface="Courier New" panose="02070309020205020404" pitchFamily="49" charset="0"/>
              </a:rPr>
              <a:t>level</a:t>
            </a:r>
            <a:r>
              <a:rPr lang="en-US" sz="2200" b="1" dirty="0">
                <a:latin typeface="Courier New" panose="02070309020205020404" pitchFamily="49" charset="0"/>
                <a:cs typeface="Courier New" panose="02070309020205020404" pitchFamily="49" charset="0"/>
              </a:rPr>
              <a:t> = ...  //assign some Level constant to it</a:t>
            </a:r>
          </a:p>
          <a:p>
            <a:endParaRPr lang="en-US" sz="2200" b="1" dirty="0">
              <a:latin typeface="Courier New" panose="02070309020205020404" pitchFamily="49" charset="0"/>
              <a:cs typeface="Courier New" panose="02070309020205020404" pitchFamily="49" charset="0"/>
            </a:endParaRPr>
          </a:p>
          <a:p>
            <a:r>
              <a:rPr lang="en-US" sz="2200" b="1" dirty="0">
                <a:latin typeface="Courier New" panose="02070309020205020404" pitchFamily="49" charset="0"/>
                <a:cs typeface="Courier New" panose="02070309020205020404" pitchFamily="49" charset="0"/>
              </a:rPr>
              <a:t>switch (level) {</a:t>
            </a:r>
          </a:p>
          <a:p>
            <a:r>
              <a:rPr lang="en-US" sz="2200" b="1" dirty="0">
                <a:latin typeface="Courier New" panose="02070309020205020404" pitchFamily="49" charset="0"/>
                <a:cs typeface="Courier New" panose="02070309020205020404" pitchFamily="49" charset="0"/>
              </a:rPr>
              <a:t>    case HIGH   : ...; break;</a:t>
            </a:r>
          </a:p>
          <a:p>
            <a:r>
              <a:rPr lang="en-US" sz="2200" b="1" dirty="0">
                <a:latin typeface="Courier New" panose="02070309020205020404" pitchFamily="49" charset="0"/>
                <a:cs typeface="Courier New" panose="02070309020205020404" pitchFamily="49" charset="0"/>
              </a:rPr>
              <a:t>    case MEDIUM : ...; break;</a:t>
            </a:r>
          </a:p>
          <a:p>
            <a:r>
              <a:rPr lang="en-US" sz="2200" b="1" dirty="0">
                <a:latin typeface="Courier New" panose="02070309020205020404" pitchFamily="49" charset="0"/>
                <a:cs typeface="Courier New" panose="02070309020205020404" pitchFamily="49" charset="0"/>
              </a:rPr>
              <a:t>    case LOW    : ...; break;</a:t>
            </a:r>
          </a:p>
          <a:p>
            <a:r>
              <a:rPr lang="en-US"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1770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Enum</a:t>
            </a:r>
            <a:r>
              <a:rPr lang="en-US" dirty="0"/>
              <a:t> Iteration</a:t>
            </a:r>
          </a:p>
        </p:txBody>
      </p:sp>
      <p:sp>
        <p:nvSpPr>
          <p:cNvPr id="3" name="Content Placeholder 2"/>
          <p:cNvSpPr>
            <a:spLocks noGrp="1"/>
          </p:cNvSpPr>
          <p:nvPr>
            <p:ph idx="1"/>
          </p:nvPr>
        </p:nvSpPr>
        <p:spPr/>
        <p:txBody>
          <a:bodyPr/>
          <a:lstStyle/>
          <a:p>
            <a:r>
              <a:rPr lang="en-US" dirty="0"/>
              <a:t>You can obtain an array of all the possible values of a Java </a:t>
            </a:r>
            <a:r>
              <a:rPr lang="en-US" dirty="0" err="1"/>
              <a:t>enum</a:t>
            </a:r>
            <a:r>
              <a:rPr lang="en-US" dirty="0"/>
              <a:t> type by calling its static values() method</a:t>
            </a:r>
            <a:r>
              <a:rPr lang="en-US" dirty="0" smtClean="0"/>
              <a:t>.</a:t>
            </a:r>
          </a:p>
          <a:p>
            <a:r>
              <a:rPr lang="en-US" dirty="0"/>
              <a:t>All </a:t>
            </a:r>
            <a:r>
              <a:rPr lang="en-US" dirty="0" err="1"/>
              <a:t>enum</a:t>
            </a:r>
            <a:r>
              <a:rPr lang="en-US" dirty="0"/>
              <a:t> types get a static values() method automatically by the Java compiler.</a:t>
            </a:r>
          </a:p>
        </p:txBody>
      </p:sp>
      <p:sp>
        <p:nvSpPr>
          <p:cNvPr id="2" name="TextBox 1"/>
          <p:cNvSpPr txBox="1"/>
          <p:nvPr/>
        </p:nvSpPr>
        <p:spPr>
          <a:xfrm>
            <a:off x="1219200" y="4800600"/>
            <a:ext cx="6362700" cy="1107996"/>
          </a:xfrm>
          <a:prstGeom prst="rect">
            <a:avLst/>
          </a:prstGeom>
          <a:noFill/>
        </p:spPr>
        <p:txBody>
          <a:bodyPr wrap="square" rtlCol="0">
            <a:spAutoFit/>
          </a:bodyPr>
          <a:lstStyle/>
          <a:p>
            <a:r>
              <a:rPr lang="en-US" sz="2200" b="1" dirty="0">
                <a:latin typeface="Courier New" panose="02070309020205020404" pitchFamily="49" charset="0"/>
                <a:cs typeface="Courier New" panose="02070309020205020404" pitchFamily="49" charset="0"/>
              </a:rPr>
              <a:t>for (Level </a:t>
            </a:r>
            <a:r>
              <a:rPr lang="en-US" sz="2200" b="1" dirty="0" err="1">
                <a:latin typeface="Courier New" panose="02070309020205020404" pitchFamily="49" charset="0"/>
                <a:cs typeface="Courier New" panose="02070309020205020404" pitchFamily="49" charset="0"/>
              </a:rPr>
              <a:t>level</a:t>
            </a:r>
            <a:r>
              <a:rPr lang="en-US" sz="2200" b="1" dirty="0">
                <a:latin typeface="Courier New" panose="02070309020205020404" pitchFamily="49" charset="0"/>
                <a:cs typeface="Courier New" panose="02070309020205020404" pitchFamily="49" charset="0"/>
              </a:rPr>
              <a:t> : </a:t>
            </a:r>
            <a:r>
              <a:rPr lang="en-US" sz="2200" b="1" dirty="0" err="1">
                <a:latin typeface="Courier New" panose="02070309020205020404" pitchFamily="49" charset="0"/>
                <a:cs typeface="Courier New" panose="02070309020205020404" pitchFamily="49" charset="0"/>
              </a:rPr>
              <a:t>Level.values</a:t>
            </a:r>
            <a:r>
              <a:rPr lang="en-US" sz="2200" b="1" dirty="0">
                <a:latin typeface="Courier New" panose="02070309020205020404" pitchFamily="49" charset="0"/>
                <a:cs typeface="Courier New" panose="02070309020205020404" pitchFamily="49" charset="0"/>
              </a:rPr>
              <a:t>()) {</a:t>
            </a:r>
          </a:p>
          <a:p>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System.out.println</a:t>
            </a:r>
            <a:r>
              <a:rPr lang="en-US" sz="2200" b="1" dirty="0">
                <a:latin typeface="Courier New" panose="02070309020205020404" pitchFamily="49" charset="0"/>
                <a:cs typeface="Courier New" panose="02070309020205020404" pitchFamily="49" charset="0"/>
              </a:rPr>
              <a:t>(level);</a:t>
            </a:r>
          </a:p>
          <a:p>
            <a:r>
              <a:rPr lang="en-US"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2986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 Inheritance</a:t>
            </a:r>
            <a:endParaRPr lang="en-US" dirty="0"/>
          </a:p>
        </p:txBody>
      </p:sp>
      <p:sp>
        <p:nvSpPr>
          <p:cNvPr id="7" name="Content Placeholder 6"/>
          <p:cNvSpPr>
            <a:spLocks noGrp="1"/>
          </p:cNvSpPr>
          <p:nvPr>
            <p:ph idx="1"/>
          </p:nvPr>
        </p:nvSpPr>
        <p:spPr/>
        <p:txBody>
          <a:bodyPr>
            <a:noAutofit/>
          </a:bodyPr>
          <a:lstStyle/>
          <a:p>
            <a:r>
              <a:rPr lang="en-US" sz="2600" dirty="0" smtClean="0"/>
              <a:t>IS-A relationship, parent-child relationship</a:t>
            </a:r>
          </a:p>
          <a:p>
            <a:r>
              <a:rPr lang="en-US" sz="2800" dirty="0"/>
              <a:t>one object acquires all the properties and behaviors of parent object</a:t>
            </a:r>
            <a:r>
              <a:rPr lang="en-US" sz="2800" dirty="0" smtClean="0"/>
              <a:t>.</a:t>
            </a:r>
          </a:p>
          <a:p>
            <a:r>
              <a:rPr lang="en-US" sz="2800" b="1" dirty="0"/>
              <a:t>extends keyword</a:t>
            </a:r>
            <a:r>
              <a:rPr lang="en-US" sz="2800" dirty="0"/>
              <a:t> </a:t>
            </a:r>
            <a:r>
              <a:rPr lang="en-US" sz="2800" dirty="0" smtClean="0"/>
              <a:t>- </a:t>
            </a:r>
            <a:r>
              <a:rPr lang="en-US" sz="2800" dirty="0"/>
              <a:t>making a new </a:t>
            </a:r>
            <a:r>
              <a:rPr lang="en-US" sz="2800" dirty="0" smtClean="0"/>
              <a:t>class (subclass </a:t>
            </a:r>
            <a:r>
              <a:rPr lang="en-US" sz="2800" dirty="0"/>
              <a:t>that derives from an existing </a:t>
            </a:r>
            <a:r>
              <a:rPr lang="en-US" sz="2800" dirty="0" smtClean="0"/>
              <a:t>class (super class)</a:t>
            </a:r>
            <a:endParaRPr lang="en-US" sz="2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525" y="4134301"/>
            <a:ext cx="4816475" cy="248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630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Enum</a:t>
            </a:r>
            <a:r>
              <a:rPr lang="en-US" dirty="0"/>
              <a:t> Fields</a:t>
            </a:r>
          </a:p>
        </p:txBody>
      </p:sp>
      <p:sp>
        <p:nvSpPr>
          <p:cNvPr id="3" name="Content Placeholder 2"/>
          <p:cNvSpPr>
            <a:spLocks noGrp="1"/>
          </p:cNvSpPr>
          <p:nvPr>
            <p:ph idx="1"/>
          </p:nvPr>
        </p:nvSpPr>
        <p:spPr/>
        <p:txBody>
          <a:bodyPr>
            <a:normAutofit/>
          </a:bodyPr>
          <a:lstStyle/>
          <a:p>
            <a:r>
              <a:rPr lang="en-US" sz="2600" dirty="0"/>
              <a:t>You can add fields to a Java </a:t>
            </a:r>
            <a:r>
              <a:rPr lang="en-US" sz="2600" dirty="0" err="1" smtClean="0"/>
              <a:t>enum</a:t>
            </a:r>
            <a:endParaRPr lang="en-US" sz="2600" dirty="0" smtClean="0"/>
          </a:p>
          <a:p>
            <a:r>
              <a:rPr lang="en-US" sz="2600" dirty="0"/>
              <a:t>The field values must be supplied to the constructor of the </a:t>
            </a:r>
            <a:r>
              <a:rPr lang="en-US" sz="2600" dirty="0" err="1"/>
              <a:t>enum</a:t>
            </a:r>
            <a:r>
              <a:rPr lang="en-US" sz="2600" dirty="0"/>
              <a:t> when defining the constants. </a:t>
            </a:r>
            <a:endParaRPr lang="en-US" sz="2600" dirty="0" smtClean="0"/>
          </a:p>
          <a:p>
            <a:r>
              <a:rPr lang="en-US" sz="2600" dirty="0"/>
              <a:t>The </a:t>
            </a:r>
            <a:r>
              <a:rPr lang="en-US" sz="2600" dirty="0" err="1"/>
              <a:t>enum</a:t>
            </a:r>
            <a:r>
              <a:rPr lang="en-US" sz="2600" dirty="0"/>
              <a:t> constructor must be either private or package scope (default). </a:t>
            </a:r>
          </a:p>
        </p:txBody>
      </p:sp>
      <p:sp>
        <p:nvSpPr>
          <p:cNvPr id="2" name="TextBox 1"/>
          <p:cNvSpPr txBox="1"/>
          <p:nvPr/>
        </p:nvSpPr>
        <p:spPr>
          <a:xfrm>
            <a:off x="990600" y="3828633"/>
            <a:ext cx="6934200" cy="280076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public </a:t>
            </a:r>
            <a:r>
              <a:rPr lang="en-US" sz="1600" b="1" dirty="0" err="1">
                <a:latin typeface="Courier New" panose="02070309020205020404" pitchFamily="49" charset="0"/>
                <a:cs typeface="Courier New" panose="02070309020205020404" pitchFamily="49" charset="0"/>
              </a:rPr>
              <a:t>enum</a:t>
            </a:r>
            <a:r>
              <a:rPr lang="en-US" sz="1600" b="1" dirty="0">
                <a:latin typeface="Courier New" panose="02070309020205020404" pitchFamily="49" charset="0"/>
                <a:cs typeface="Courier New" panose="02070309020205020404" pitchFamily="49" charset="0"/>
              </a:rPr>
              <a:t> Level {</a:t>
            </a:r>
          </a:p>
          <a:p>
            <a:r>
              <a:rPr lang="en-US" sz="1600" b="1" dirty="0">
                <a:latin typeface="Courier New" panose="02070309020205020404" pitchFamily="49" charset="0"/>
                <a:cs typeface="Courier New" panose="02070309020205020404" pitchFamily="49" charset="0"/>
              </a:rPr>
              <a:t>    HIGH  (3), </a:t>
            </a:r>
            <a:r>
              <a:rPr lang="en-US" sz="1600" b="1" dirty="0" smtClean="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calls constructor with value 3</a:t>
            </a:r>
          </a:p>
          <a:p>
            <a:r>
              <a:rPr lang="en-US" sz="1600" b="1" dirty="0">
                <a:latin typeface="Courier New" panose="02070309020205020404" pitchFamily="49" charset="0"/>
                <a:cs typeface="Courier New" panose="02070309020205020404" pitchFamily="49" charset="0"/>
              </a:rPr>
              <a:t>    MEDIUM(2), </a:t>
            </a:r>
            <a:r>
              <a:rPr lang="en-US" sz="1600" b="1" dirty="0" smtClean="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calls constructor with value 2</a:t>
            </a:r>
          </a:p>
          <a:p>
            <a:r>
              <a:rPr lang="en-US" sz="1600" b="1" dirty="0">
                <a:latin typeface="Courier New" panose="02070309020205020404" pitchFamily="49" charset="0"/>
                <a:cs typeface="Courier New" panose="02070309020205020404" pitchFamily="49" charset="0"/>
              </a:rPr>
              <a:t>    LOW   (1)  </a:t>
            </a:r>
            <a:r>
              <a:rPr lang="en-US" sz="1600" b="1" dirty="0" smtClean="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calls constructor with value 1</a:t>
            </a:r>
          </a:p>
          <a:p>
            <a:r>
              <a:rPr lang="en-US" sz="1600" b="1" dirty="0">
                <a:latin typeface="Courier New" panose="02070309020205020404" pitchFamily="49" charset="0"/>
                <a:cs typeface="Courier New" panose="02070309020205020404" pitchFamily="49" charset="0"/>
              </a:rPr>
              <a:t>    ; // semicolon needed when fields / methods </a:t>
            </a:r>
            <a:r>
              <a:rPr lang="en-US" sz="1600" b="1" dirty="0" smtClean="0">
                <a:latin typeface="Courier New" panose="02070309020205020404" pitchFamily="49" charset="0"/>
                <a:cs typeface="Courier New" panose="02070309020205020404" pitchFamily="49" charset="0"/>
              </a:rPr>
              <a:t>follow</a:t>
            </a:r>
            <a:endParaRPr lang="en-US" sz="1600" b="1" dirty="0">
              <a:latin typeface="Courier New" panose="02070309020205020404" pitchFamily="49" charset="0"/>
              <a:cs typeface="Courier New" panose="02070309020205020404" pitchFamily="49" charset="0"/>
            </a:endParaRP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private final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levelCode</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private Level(</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levelCode</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this.levelCode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levelCode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3260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8. Nested Class</a:t>
            </a:r>
            <a:endParaRPr lang="en-US" dirty="0"/>
          </a:p>
        </p:txBody>
      </p:sp>
      <p:sp>
        <p:nvSpPr>
          <p:cNvPr id="4" name="Content Placeholder 3"/>
          <p:cNvSpPr>
            <a:spLocks noGrp="1"/>
          </p:cNvSpPr>
          <p:nvPr>
            <p:ph idx="1"/>
          </p:nvPr>
        </p:nvSpPr>
        <p:spPr/>
        <p:txBody>
          <a:bodyPr>
            <a:noAutofit/>
          </a:bodyPr>
          <a:lstStyle/>
          <a:p>
            <a:r>
              <a:rPr lang="en-US" dirty="0"/>
              <a:t>class within another </a:t>
            </a:r>
            <a:r>
              <a:rPr lang="en-US" dirty="0" smtClean="0"/>
              <a:t>class</a:t>
            </a:r>
          </a:p>
          <a:p>
            <a:r>
              <a:rPr lang="en-US" dirty="0"/>
              <a:t>nested </a:t>
            </a:r>
            <a:r>
              <a:rPr lang="en-US" dirty="0" smtClean="0"/>
              <a:t>class – class written within a class</a:t>
            </a:r>
          </a:p>
          <a:p>
            <a:r>
              <a:rPr lang="en-US" dirty="0" smtClean="0"/>
              <a:t>Output class – class holds the inner class</a:t>
            </a:r>
          </a:p>
          <a:p>
            <a:pPr marL="0" indent="0">
              <a:buNone/>
            </a:pPr>
            <a:r>
              <a:rPr lang="en-US" sz="2600" b="1" dirty="0">
                <a:latin typeface="Courier New" panose="02070309020205020404" pitchFamily="49" charset="0"/>
                <a:cs typeface="Courier New" panose="02070309020205020404" pitchFamily="49" charset="0"/>
              </a:rPr>
              <a:t>class </a:t>
            </a:r>
            <a:r>
              <a:rPr lang="en-US" sz="2600" b="1" dirty="0" err="1">
                <a:latin typeface="Courier New" panose="02070309020205020404" pitchFamily="49" charset="0"/>
                <a:cs typeface="Courier New" panose="02070309020205020404" pitchFamily="49" charset="0"/>
              </a:rPr>
              <a:t>OuterClass</a:t>
            </a:r>
            <a:r>
              <a:rPr lang="en-US" sz="2600" b="1" dirty="0">
                <a:latin typeface="Courier New" panose="02070309020205020404" pitchFamily="49" charset="0"/>
                <a:cs typeface="Courier New" panose="02070309020205020404" pitchFamily="49" charset="0"/>
              </a:rPr>
              <a:t> {</a:t>
            </a:r>
          </a:p>
          <a:p>
            <a:pPr marL="0" indent="0">
              <a:buNone/>
            </a:pPr>
            <a:r>
              <a:rPr lang="en-US" sz="2600" b="1" dirty="0">
                <a:latin typeface="Courier New" panose="02070309020205020404" pitchFamily="49" charset="0"/>
                <a:cs typeface="Courier New" panose="02070309020205020404" pitchFamily="49" charset="0"/>
              </a:rPr>
              <a:t>    ...</a:t>
            </a:r>
          </a:p>
          <a:p>
            <a:pPr marL="0" indent="0">
              <a:buNone/>
            </a:pPr>
            <a:r>
              <a:rPr lang="en-US" sz="2600" b="1" dirty="0">
                <a:latin typeface="Courier New" panose="02070309020205020404" pitchFamily="49" charset="0"/>
                <a:cs typeface="Courier New" panose="02070309020205020404" pitchFamily="49" charset="0"/>
              </a:rPr>
              <a:t>    class </a:t>
            </a:r>
            <a:r>
              <a:rPr lang="en-US" sz="2600" b="1" dirty="0" err="1">
                <a:latin typeface="Courier New" panose="02070309020205020404" pitchFamily="49" charset="0"/>
                <a:cs typeface="Courier New" panose="02070309020205020404" pitchFamily="49" charset="0"/>
              </a:rPr>
              <a:t>NestedClass</a:t>
            </a:r>
            <a:r>
              <a:rPr lang="en-US" sz="2600" b="1" dirty="0">
                <a:latin typeface="Courier New" panose="02070309020205020404" pitchFamily="49" charset="0"/>
                <a:cs typeface="Courier New" panose="02070309020205020404" pitchFamily="49" charset="0"/>
              </a:rPr>
              <a:t> {</a:t>
            </a:r>
          </a:p>
          <a:p>
            <a:pPr marL="0" indent="0">
              <a:buNone/>
            </a:pPr>
            <a:r>
              <a:rPr lang="en-US" sz="2600" b="1" dirty="0">
                <a:latin typeface="Courier New" panose="02070309020205020404" pitchFamily="49" charset="0"/>
                <a:cs typeface="Courier New" panose="02070309020205020404" pitchFamily="49" charset="0"/>
              </a:rPr>
              <a:t>        ...</a:t>
            </a:r>
          </a:p>
          <a:p>
            <a:pPr marL="0" indent="0">
              <a:buNone/>
            </a:pPr>
            <a:r>
              <a:rPr lang="en-US" sz="2600" b="1" dirty="0">
                <a:latin typeface="Courier New" panose="02070309020205020404" pitchFamily="49" charset="0"/>
                <a:cs typeface="Courier New" panose="02070309020205020404" pitchFamily="49" charset="0"/>
              </a:rPr>
              <a:t>    }</a:t>
            </a:r>
          </a:p>
          <a:p>
            <a:pPr marL="0" indent="0">
              <a:buNone/>
            </a:pPr>
            <a:r>
              <a:rPr lang="en-US" sz="2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0000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Nested Class</a:t>
            </a:r>
            <a:endParaRPr lang="en-US" dirty="0"/>
          </a:p>
        </p:txBody>
      </p:sp>
      <p:sp>
        <p:nvSpPr>
          <p:cNvPr id="4" name="Content Placeholder 3"/>
          <p:cNvSpPr>
            <a:spLocks noGrp="1"/>
          </p:cNvSpPr>
          <p:nvPr>
            <p:ph idx="1"/>
          </p:nvPr>
        </p:nvSpPr>
        <p:spPr/>
        <p:txBody>
          <a:bodyPr>
            <a:noAutofit/>
          </a:bodyPr>
          <a:lstStyle/>
          <a:p>
            <a:r>
              <a:rPr lang="en-US" sz="2500" dirty="0"/>
              <a:t>Nested classes are divided into two </a:t>
            </a:r>
            <a:r>
              <a:rPr lang="en-US" sz="2500" dirty="0" smtClean="0"/>
              <a:t>categories</a:t>
            </a:r>
          </a:p>
          <a:p>
            <a:pPr lvl="1"/>
            <a:r>
              <a:rPr lang="en-US" sz="2500" dirty="0" smtClean="0"/>
              <a:t>static </a:t>
            </a:r>
            <a:r>
              <a:rPr lang="en-US" sz="2500" dirty="0" smtClean="0">
                <a:sym typeface="Wingdings" panose="05000000000000000000" pitchFamily="2" charset="2"/>
              </a:rPr>
              <a:t>(called static nested class)</a:t>
            </a:r>
            <a:endParaRPr lang="en-US" sz="2500" dirty="0" smtClean="0"/>
          </a:p>
          <a:p>
            <a:pPr lvl="1"/>
            <a:r>
              <a:rPr lang="en-US" sz="2500" dirty="0" smtClean="0"/>
              <a:t>non-static (called inner class)</a:t>
            </a:r>
          </a:p>
          <a:p>
            <a:r>
              <a:rPr lang="en-US" sz="2500" u="sng" dirty="0"/>
              <a:t>Non-static nested classes </a:t>
            </a:r>
            <a:r>
              <a:rPr lang="en-US" sz="2500" dirty="0"/>
              <a:t>(inner classes) have access to other members of the enclosing class, even if they are declared private. </a:t>
            </a:r>
            <a:endParaRPr lang="en-US" sz="2500" dirty="0" smtClean="0"/>
          </a:p>
          <a:p>
            <a:r>
              <a:rPr lang="en-US" sz="2500" u="sng" dirty="0" smtClean="0"/>
              <a:t>Static </a:t>
            </a:r>
            <a:r>
              <a:rPr lang="en-US" sz="2500" u="sng" dirty="0"/>
              <a:t>nested classes </a:t>
            </a:r>
            <a:r>
              <a:rPr lang="en-US" sz="2500" dirty="0"/>
              <a:t>do not have access to other members of the enclosing class. </a:t>
            </a:r>
            <a:endParaRPr lang="en-US" sz="2500" dirty="0" smtClean="0"/>
          </a:p>
          <a:p>
            <a:r>
              <a:rPr lang="en-US" sz="2500" dirty="0" smtClean="0"/>
              <a:t>As </a:t>
            </a:r>
            <a:r>
              <a:rPr lang="en-US" sz="2500" dirty="0"/>
              <a:t>a member of the </a:t>
            </a:r>
            <a:r>
              <a:rPr lang="en-US" sz="2500" dirty="0" err="1"/>
              <a:t>OuterClass</a:t>
            </a:r>
            <a:r>
              <a:rPr lang="en-US" sz="2500" dirty="0"/>
              <a:t>, a nested class can be declared private, public, protected, or </a:t>
            </a:r>
            <a:r>
              <a:rPr lang="en-US" sz="2500" i="1" dirty="0"/>
              <a:t>package private</a:t>
            </a:r>
            <a:r>
              <a:rPr lang="en-US" sz="2500" dirty="0"/>
              <a:t>. (Recall that outer classes can only be declared public or </a:t>
            </a:r>
            <a:r>
              <a:rPr lang="en-US" sz="2500" i="1" dirty="0"/>
              <a:t>package private</a:t>
            </a:r>
            <a:r>
              <a:rPr lang="en-US" sz="2500" dirty="0"/>
              <a:t>.)</a:t>
            </a:r>
            <a:endParaRPr lang="en-US" sz="25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5031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Inner Classes (Non-static Nested Classes)</a:t>
            </a:r>
          </a:p>
        </p:txBody>
      </p:sp>
      <p:sp>
        <p:nvSpPr>
          <p:cNvPr id="4" name="Content Placeholder 3"/>
          <p:cNvSpPr>
            <a:spLocks noGrp="1"/>
          </p:cNvSpPr>
          <p:nvPr>
            <p:ph idx="1"/>
          </p:nvPr>
        </p:nvSpPr>
        <p:spPr>
          <a:xfrm>
            <a:off x="685800" y="1600200"/>
            <a:ext cx="7772400" cy="4525963"/>
          </a:xfrm>
        </p:spPr>
        <p:txBody>
          <a:bodyPr>
            <a:noAutofit/>
          </a:bodyPr>
          <a:lstStyle/>
          <a:p>
            <a:r>
              <a:rPr lang="en-US" dirty="0"/>
              <a:t>Inner Class</a:t>
            </a:r>
          </a:p>
          <a:p>
            <a:r>
              <a:rPr lang="en-US" dirty="0"/>
              <a:t>Method-local Inner </a:t>
            </a:r>
            <a:r>
              <a:rPr lang="en-US" dirty="0" smtClean="0"/>
              <a:t>Class (Local Class)</a:t>
            </a:r>
            <a:endParaRPr lang="en-US" dirty="0"/>
          </a:p>
          <a:p>
            <a:r>
              <a:rPr lang="en-US" dirty="0"/>
              <a:t>Anonymous Inner Class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019800" cy="316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427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Inner </a:t>
            </a:r>
            <a:r>
              <a:rPr lang="en-US" dirty="0" smtClean="0"/>
              <a:t>Class</a:t>
            </a:r>
            <a:endParaRPr lang="en-US" dirty="0"/>
          </a:p>
        </p:txBody>
      </p:sp>
      <p:sp>
        <p:nvSpPr>
          <p:cNvPr id="4" name="Content Placeholder 3"/>
          <p:cNvSpPr>
            <a:spLocks noGrp="1"/>
          </p:cNvSpPr>
          <p:nvPr>
            <p:ph idx="1"/>
          </p:nvPr>
        </p:nvSpPr>
        <p:spPr>
          <a:xfrm>
            <a:off x="685800" y="1600200"/>
            <a:ext cx="7772400" cy="4525963"/>
          </a:xfrm>
        </p:spPr>
        <p:txBody>
          <a:bodyPr>
            <a:noAutofit/>
          </a:bodyPr>
          <a:lstStyle/>
          <a:p>
            <a:r>
              <a:rPr lang="en-US" dirty="0"/>
              <a:t>write a class within a </a:t>
            </a:r>
            <a:r>
              <a:rPr lang="en-US" dirty="0" smtClean="0"/>
              <a:t>class</a:t>
            </a:r>
          </a:p>
          <a:p>
            <a:pPr marL="0" indent="0">
              <a:buNone/>
            </a:pPr>
            <a:endParaRPr lang="en-US" dirty="0"/>
          </a:p>
        </p:txBody>
      </p:sp>
      <p:sp>
        <p:nvSpPr>
          <p:cNvPr id="2" name="TextBox 1"/>
          <p:cNvSpPr txBox="1"/>
          <p:nvPr/>
        </p:nvSpPr>
        <p:spPr>
          <a:xfrm>
            <a:off x="990600" y="2209800"/>
            <a:ext cx="721543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public class </a:t>
            </a:r>
            <a:r>
              <a:rPr lang="en-US" b="1" dirty="0" err="1">
                <a:latin typeface="Courier New" panose="02070309020205020404" pitchFamily="49" charset="0"/>
                <a:cs typeface="Courier New" panose="02070309020205020404" pitchFamily="49" charset="0"/>
              </a:rPr>
              <a:t>OuterClass</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private </a:t>
            </a:r>
            <a:r>
              <a:rPr lang="en-US" b="1" dirty="0">
                <a:latin typeface="Courier New" panose="02070309020205020404" pitchFamily="49" charset="0"/>
                <a:cs typeface="Courier New" panose="02070309020205020404" pitchFamily="49" charset="0"/>
              </a:rPr>
              <a:t>class </a:t>
            </a:r>
            <a:r>
              <a:rPr lang="en-US" b="1" dirty="0" err="1" smtClean="0">
                <a:latin typeface="Courier New" panose="02070309020205020404" pitchFamily="49" charset="0"/>
                <a:cs typeface="Courier New" panose="02070309020205020404" pitchFamily="49" charset="0"/>
              </a:rPr>
              <a:t>Inner_Demo</a:t>
            </a:r>
            <a:r>
              <a:rPr lang="en-US" b="1" dirty="0" smtClean="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//inner class</a:t>
            </a:r>
          </a:p>
          <a:p>
            <a:r>
              <a:rPr lang="en-US" b="1" dirty="0" smtClean="0">
                <a:latin typeface="Courier New" panose="02070309020205020404" pitchFamily="49" charset="0"/>
                <a:cs typeface="Courier New" panose="02070309020205020404" pitchFamily="49" charset="0"/>
              </a:rPr>
              <a:t>    public </a:t>
            </a:r>
            <a:r>
              <a:rPr lang="en-US" b="1" dirty="0">
                <a:latin typeface="Courier New" panose="02070309020205020404" pitchFamily="49" charset="0"/>
                <a:cs typeface="Courier New" panose="02070309020205020404" pitchFamily="49" charset="0"/>
              </a:rPr>
              <a:t>void print() {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System.</a:t>
            </a:r>
            <a:r>
              <a:rPr lang="en-US" b="1" i="1" dirty="0" err="1" smtClean="0">
                <a:latin typeface="Courier New" panose="02070309020205020404" pitchFamily="49" charset="0"/>
                <a:cs typeface="Courier New" panose="02070309020205020404" pitchFamily="49" charset="0"/>
              </a:rPr>
              <a:t>out.println</a:t>
            </a:r>
            <a:r>
              <a:rPr lang="en-US" b="1" i="1" dirty="0">
                <a:latin typeface="Courier New" panose="02070309020205020404" pitchFamily="49" charset="0"/>
                <a:cs typeface="Courier New" panose="02070309020205020404" pitchFamily="49" charset="0"/>
              </a:rPr>
              <a:t>("This is an inner class");</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void </a:t>
            </a:r>
            <a:r>
              <a:rPr lang="en-US" b="1" dirty="0" err="1">
                <a:latin typeface="Courier New" panose="02070309020205020404" pitchFamily="49" charset="0"/>
                <a:cs typeface="Courier New" panose="02070309020205020404" pitchFamily="49" charset="0"/>
              </a:rPr>
              <a:t>display_Inner</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Inner_Demo</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inner = new </a:t>
            </a:r>
            <a:r>
              <a:rPr lang="en-US" b="1" dirty="0" err="1">
                <a:latin typeface="Courier New" panose="02070309020205020404" pitchFamily="49" charset="0"/>
                <a:cs typeface="Courier New" panose="02070309020205020404" pitchFamily="49" charset="0"/>
              </a:rPr>
              <a:t>Inner_Demo</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inner.print</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public </a:t>
            </a:r>
            <a:r>
              <a:rPr lang="en-US" b="1" dirty="0">
                <a:latin typeface="Courier New" panose="02070309020205020404" pitchFamily="49" charset="0"/>
                <a:cs typeface="Courier New" panose="02070309020205020404" pitchFamily="49" charset="0"/>
              </a:rPr>
              <a:t>static void main(String </a:t>
            </a:r>
            <a:r>
              <a:rPr lang="en-US" b="1" dirty="0" err="1">
                <a:latin typeface="Courier New" panose="02070309020205020404" pitchFamily="49" charset="0"/>
                <a:cs typeface="Courier New" panose="02070309020205020404" pitchFamily="49" charset="0"/>
              </a:rPr>
              <a:t>args</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OuterClass</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outer = new </a:t>
            </a:r>
            <a:r>
              <a:rPr lang="en-US" b="1" dirty="0" err="1">
                <a:latin typeface="Courier New" panose="02070309020205020404" pitchFamily="49" charset="0"/>
                <a:cs typeface="Courier New" panose="02070309020205020404" pitchFamily="49" charset="0"/>
              </a:rPr>
              <a:t>OuterClass</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outer.display_Inner</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04445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Inner </a:t>
            </a:r>
            <a:r>
              <a:rPr lang="en-US" dirty="0" smtClean="0"/>
              <a:t>Class</a:t>
            </a:r>
            <a:endParaRPr lang="en-US" dirty="0"/>
          </a:p>
        </p:txBody>
      </p:sp>
      <p:sp>
        <p:nvSpPr>
          <p:cNvPr id="4" name="Content Placeholder 3"/>
          <p:cNvSpPr>
            <a:spLocks noGrp="1"/>
          </p:cNvSpPr>
          <p:nvPr>
            <p:ph idx="1"/>
          </p:nvPr>
        </p:nvSpPr>
        <p:spPr>
          <a:xfrm>
            <a:off x="685800" y="1600200"/>
            <a:ext cx="7772400" cy="4525963"/>
          </a:xfrm>
        </p:spPr>
        <p:txBody>
          <a:bodyPr>
            <a:noAutofit/>
          </a:bodyPr>
          <a:lstStyle/>
          <a:p>
            <a:r>
              <a:rPr lang="en-US" dirty="0"/>
              <a:t>inner classes are also used to access the private members of a </a:t>
            </a:r>
            <a:r>
              <a:rPr lang="en-US" dirty="0" smtClean="0"/>
              <a:t>class</a:t>
            </a:r>
          </a:p>
          <a:p>
            <a:endParaRPr lang="en-US" dirty="0"/>
          </a:p>
        </p:txBody>
      </p:sp>
      <p:sp>
        <p:nvSpPr>
          <p:cNvPr id="3" name="TextBox 2"/>
          <p:cNvSpPr txBox="1"/>
          <p:nvPr/>
        </p:nvSpPr>
        <p:spPr>
          <a:xfrm>
            <a:off x="533400" y="2743200"/>
            <a:ext cx="8077200" cy="397031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public class </a:t>
            </a:r>
            <a:r>
              <a:rPr lang="en-US" b="1" dirty="0" err="1">
                <a:latin typeface="Courier New" panose="02070309020205020404" pitchFamily="49" charset="0"/>
                <a:cs typeface="Courier New" panose="02070309020205020404" pitchFamily="49" charset="0"/>
              </a:rPr>
              <a:t>OuterDemo</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private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 = 12;</a:t>
            </a:r>
          </a:p>
          <a:p>
            <a:r>
              <a:rPr lang="en-US" b="1" dirty="0" smtClean="0">
                <a:latin typeface="Courier New" panose="02070309020205020404" pitchFamily="49" charset="0"/>
                <a:cs typeface="Courier New" panose="02070309020205020404" pitchFamily="49" charset="0"/>
              </a:rPr>
              <a:t>  private </a:t>
            </a:r>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InnerClass</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public </a:t>
            </a:r>
            <a:r>
              <a:rPr lang="en-US" b="1" dirty="0">
                <a:latin typeface="Courier New" panose="02070309020205020404" pitchFamily="49" charset="0"/>
                <a:cs typeface="Courier New" panose="02070309020205020404" pitchFamily="49" charset="0"/>
              </a:rPr>
              <a:t>void </a:t>
            </a:r>
            <a:r>
              <a:rPr lang="en-US" b="1" dirty="0" err="1">
                <a:latin typeface="Courier New" panose="02070309020205020404" pitchFamily="49" charset="0"/>
                <a:cs typeface="Courier New" panose="02070309020205020404" pitchFamily="49" charset="0"/>
              </a:rPr>
              <a:t>getNum</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System.out.println</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 value of outer class is: " + </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public </a:t>
            </a:r>
            <a:r>
              <a:rPr lang="en-US" b="1" dirty="0">
                <a:latin typeface="Courier New" panose="02070309020205020404" pitchFamily="49" charset="0"/>
                <a:cs typeface="Courier New" panose="02070309020205020404" pitchFamily="49" charset="0"/>
              </a:rPr>
              <a:t>static void main(String [] </a:t>
            </a:r>
            <a:r>
              <a:rPr lang="en-US" b="1" dirty="0" err="1">
                <a:latin typeface="Courier New" panose="02070309020205020404" pitchFamily="49" charset="0"/>
                <a:cs typeface="Courier New" panose="02070309020205020404" pitchFamily="49" charset="0"/>
              </a:rPr>
              <a:t>args</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OuterDemo</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 = new </a:t>
            </a:r>
            <a:r>
              <a:rPr lang="en-US" b="1" dirty="0" err="1">
                <a:latin typeface="Courier New" panose="02070309020205020404" pitchFamily="49" charset="0"/>
                <a:cs typeface="Courier New" panose="02070309020205020404" pitchFamily="49" charset="0"/>
              </a:rPr>
              <a:t>OuterDemo</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InnerClass</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d.new</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InnerClass</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i.getNum</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58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Method-local Inner </a:t>
            </a:r>
            <a:r>
              <a:rPr lang="en-US" dirty="0" smtClean="0"/>
              <a:t>Class (</a:t>
            </a:r>
            <a:r>
              <a:rPr lang="en-US" dirty="0"/>
              <a:t>Local </a:t>
            </a:r>
            <a:r>
              <a:rPr lang="en-US" dirty="0" smtClean="0"/>
              <a:t>Class)</a:t>
            </a:r>
            <a:endParaRPr lang="en-US" dirty="0"/>
          </a:p>
        </p:txBody>
      </p:sp>
      <p:sp>
        <p:nvSpPr>
          <p:cNvPr id="4" name="Content Placeholder 3"/>
          <p:cNvSpPr>
            <a:spLocks noGrp="1"/>
          </p:cNvSpPr>
          <p:nvPr>
            <p:ph idx="1"/>
          </p:nvPr>
        </p:nvSpPr>
        <p:spPr>
          <a:xfrm>
            <a:off x="533400" y="1600200"/>
            <a:ext cx="8153400" cy="4525963"/>
          </a:xfrm>
        </p:spPr>
        <p:txBody>
          <a:bodyPr>
            <a:noAutofit/>
          </a:bodyPr>
          <a:lstStyle/>
          <a:p>
            <a:r>
              <a:rPr lang="en-US" sz="2800" dirty="0"/>
              <a:t>a class defined in a </a:t>
            </a:r>
            <a:r>
              <a:rPr lang="en-US" sz="2800" i="1" dirty="0" smtClean="0"/>
              <a:t>block (e.g. method body, for loop or if clause)</a:t>
            </a:r>
          </a:p>
          <a:p>
            <a:r>
              <a:rPr lang="en-US" sz="2800" dirty="0" smtClean="0"/>
              <a:t>Like </a:t>
            </a:r>
            <a:r>
              <a:rPr lang="en-US" sz="2800" dirty="0"/>
              <a:t>local variables, the scope of the inner class is restricted within the method</a:t>
            </a:r>
            <a:r>
              <a:rPr lang="en-US" sz="2800" dirty="0" smtClean="0"/>
              <a:t>.</a:t>
            </a:r>
          </a:p>
          <a:p>
            <a:r>
              <a:rPr lang="en-US" sz="2800" dirty="0"/>
              <a:t>A method-local inner class can be instantiated only within the method where the inner class is defined</a:t>
            </a:r>
            <a:r>
              <a:rPr lang="en-US" sz="2800" dirty="0" smtClean="0"/>
              <a:t>.</a:t>
            </a:r>
          </a:p>
          <a:p>
            <a:r>
              <a:rPr lang="en-US" sz="2800" dirty="0"/>
              <a:t>A local class has access to the members of its enclosing </a:t>
            </a:r>
            <a:r>
              <a:rPr lang="en-US" sz="2800" dirty="0" smtClean="0"/>
              <a:t>class</a:t>
            </a:r>
          </a:p>
          <a:p>
            <a:r>
              <a:rPr lang="en-US" sz="2800" dirty="0"/>
              <a:t>a local class can only access local variables that are declared final.</a:t>
            </a:r>
          </a:p>
        </p:txBody>
      </p:sp>
    </p:spTree>
    <p:extLst>
      <p:ext uri="{BB962C8B-B14F-4D97-AF65-F5344CB8AC3E}">
        <p14:creationId xmlns:p14="http://schemas.microsoft.com/office/powerpoint/2010/main" val="3652577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Class</a:t>
            </a:r>
            <a:endParaRPr lang="en-US" dirty="0"/>
          </a:p>
        </p:txBody>
      </p:sp>
      <p:sp>
        <p:nvSpPr>
          <p:cNvPr id="2" name="TextBox 1"/>
          <p:cNvSpPr txBox="1"/>
          <p:nvPr/>
        </p:nvSpPr>
        <p:spPr>
          <a:xfrm>
            <a:off x="228600" y="1371600"/>
            <a:ext cx="8686800" cy="535531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public class </a:t>
            </a:r>
            <a:r>
              <a:rPr lang="en-US" b="1" dirty="0" err="1">
                <a:latin typeface="Courier New" panose="02070309020205020404" pitchFamily="49" charset="0"/>
                <a:cs typeface="Courier New" panose="02070309020205020404" pitchFamily="49" charset="0"/>
              </a:rPr>
              <a:t>MethodLocalInnerClass</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void </a:t>
            </a:r>
            <a:r>
              <a:rPr lang="en-US" b="1" dirty="0" err="1">
                <a:latin typeface="Courier New" panose="02070309020205020404" pitchFamily="49" charset="0"/>
                <a:cs typeface="Courier New" panose="02070309020205020404" pitchFamily="49" charset="0"/>
              </a:rPr>
              <a:t>my_Method</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final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 = 23;</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class </a:t>
            </a:r>
            <a:r>
              <a:rPr lang="en-US" b="1" dirty="0" err="1" smtClean="0">
                <a:latin typeface="Courier New" panose="02070309020205020404" pitchFamily="49" charset="0"/>
                <a:cs typeface="Courier New" panose="02070309020205020404" pitchFamily="49" charset="0"/>
              </a:rPr>
              <a:t>MethodInner_Demo</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public </a:t>
            </a:r>
            <a:r>
              <a:rPr lang="en-US" b="1" dirty="0">
                <a:latin typeface="Courier New" panose="02070309020205020404" pitchFamily="49" charset="0"/>
                <a:cs typeface="Courier New" panose="02070309020205020404" pitchFamily="49" charset="0"/>
              </a:rPr>
              <a:t>void print(){</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System.out.println</a:t>
            </a:r>
            <a:r>
              <a:rPr lang="en-US" b="1" dirty="0">
                <a:latin typeface="Courier New" panose="02070309020205020404" pitchFamily="49" charset="0"/>
                <a:cs typeface="Courier New" panose="02070309020205020404" pitchFamily="49" charset="0"/>
              </a:rPr>
              <a:t>("This is method inner class "+</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 of inner class</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Accessing the inner class</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MethodInner_Demo</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inner = new </a:t>
            </a:r>
            <a:r>
              <a:rPr lang="en-US" b="1" dirty="0" err="1">
                <a:latin typeface="Courier New" panose="02070309020205020404" pitchFamily="49" charset="0"/>
                <a:cs typeface="Courier New" panose="02070309020205020404" pitchFamily="49" charset="0"/>
              </a:rPr>
              <a:t>MethodInner_Demo</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inner.print</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public </a:t>
            </a:r>
            <a:r>
              <a:rPr lang="en-US" b="1" dirty="0">
                <a:latin typeface="Courier New" panose="02070309020205020404" pitchFamily="49" charset="0"/>
                <a:cs typeface="Courier New" panose="02070309020205020404" pitchFamily="49" charset="0"/>
              </a:rPr>
              <a:t>static void main(String </a:t>
            </a:r>
            <a:r>
              <a:rPr lang="en-US" b="1" dirty="0" err="1">
                <a:latin typeface="Courier New" panose="02070309020205020404" pitchFamily="49" charset="0"/>
                <a:cs typeface="Courier New" panose="02070309020205020404" pitchFamily="49" charset="0"/>
              </a:rPr>
              <a:t>args</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MethodLocalInnerClass</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outer = new </a:t>
            </a:r>
            <a:r>
              <a:rPr lang="en-US" b="1" dirty="0" err="1">
                <a:latin typeface="Courier New" panose="02070309020205020404" pitchFamily="49" charset="0"/>
                <a:cs typeface="Courier New" panose="02070309020205020404" pitchFamily="49" charset="0"/>
              </a:rPr>
              <a:t>MethodLocalInnerClass</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outer.my_Method</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78009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Anonymous </a:t>
            </a:r>
            <a:r>
              <a:rPr lang="en-US" dirty="0" smtClean="0"/>
              <a:t>Inner Classes</a:t>
            </a:r>
            <a:endParaRPr lang="en-US" dirty="0"/>
          </a:p>
        </p:txBody>
      </p:sp>
      <p:sp>
        <p:nvSpPr>
          <p:cNvPr id="3" name="Content Placeholder 2"/>
          <p:cNvSpPr>
            <a:spLocks noGrp="1"/>
          </p:cNvSpPr>
          <p:nvPr>
            <p:ph idx="1"/>
          </p:nvPr>
        </p:nvSpPr>
        <p:spPr/>
        <p:txBody>
          <a:bodyPr/>
          <a:lstStyle/>
          <a:p>
            <a:r>
              <a:rPr lang="en-US" dirty="0"/>
              <a:t>An inner class declared without a class name </a:t>
            </a:r>
            <a:endParaRPr lang="en-US" dirty="0" smtClean="0"/>
          </a:p>
          <a:p>
            <a:r>
              <a:rPr lang="en-US" dirty="0"/>
              <a:t>declare and instantiate them at the same </a:t>
            </a:r>
            <a:r>
              <a:rPr lang="en-US" dirty="0" smtClean="0"/>
              <a:t>time</a:t>
            </a:r>
          </a:p>
          <a:p>
            <a:r>
              <a:rPr lang="en-US" dirty="0"/>
              <a:t>used whenever you need to override the method of a class or an </a:t>
            </a:r>
            <a:r>
              <a:rPr lang="en-US" dirty="0" smtClean="0"/>
              <a:t>interface.</a:t>
            </a:r>
            <a:endParaRPr lang="en-US" dirty="0"/>
          </a:p>
          <a:p>
            <a:r>
              <a:rPr lang="en-US" dirty="0"/>
              <a:t>typically declared as either subclasses of an existing class, or as implementations of some interface</a:t>
            </a:r>
          </a:p>
        </p:txBody>
      </p:sp>
    </p:spTree>
    <p:extLst>
      <p:ext uri="{BB962C8B-B14F-4D97-AF65-F5344CB8AC3E}">
        <p14:creationId xmlns:p14="http://schemas.microsoft.com/office/powerpoint/2010/main" val="3378267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anonymous inner class example using class</a:t>
            </a:r>
          </a:p>
        </p:txBody>
      </p:sp>
      <p:sp>
        <p:nvSpPr>
          <p:cNvPr id="4" name="TextBox 3"/>
          <p:cNvSpPr txBox="1"/>
          <p:nvPr/>
        </p:nvSpPr>
        <p:spPr>
          <a:xfrm>
            <a:off x="304800" y="1752600"/>
            <a:ext cx="8458200" cy="501675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abstract class Person {</a:t>
            </a:r>
          </a:p>
          <a:p>
            <a:r>
              <a:rPr lang="en-US" sz="1600" b="1" dirty="0" smtClean="0">
                <a:latin typeface="Courier New" panose="02070309020205020404" pitchFamily="49" charset="0"/>
                <a:cs typeface="Courier New" panose="02070309020205020404" pitchFamily="49" charset="0"/>
              </a:rPr>
              <a:t>  abstract </a:t>
            </a:r>
            <a:r>
              <a:rPr lang="en-US" sz="1600" b="1" dirty="0">
                <a:latin typeface="Courier New" panose="02070309020205020404" pitchFamily="49" charset="0"/>
                <a:cs typeface="Courier New" panose="02070309020205020404" pitchFamily="49" charset="0"/>
              </a:rPr>
              <a:t>void eat();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public class </a:t>
            </a:r>
            <a:r>
              <a:rPr lang="en-US" sz="1600" b="1" dirty="0" err="1">
                <a:latin typeface="Courier New" panose="02070309020205020404" pitchFamily="49" charset="0"/>
                <a:cs typeface="Courier New" panose="02070309020205020404" pitchFamily="49" charset="0"/>
              </a:rPr>
              <a:t>TestAnonymousInner</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static </a:t>
            </a:r>
            <a:r>
              <a:rPr lang="en-US" sz="1600" b="1" dirty="0">
                <a:latin typeface="Courier New" panose="02070309020205020404" pitchFamily="49" charset="0"/>
                <a:cs typeface="Courier New" panose="02070309020205020404" pitchFamily="49" charset="0"/>
              </a:rPr>
              <a:t>String n = "boys";</a:t>
            </a:r>
          </a:p>
          <a:p>
            <a:r>
              <a:rPr lang="en-US" sz="1600" b="1" dirty="0" smtClean="0">
                <a:latin typeface="Courier New" panose="02070309020205020404" pitchFamily="49" charset="0"/>
                <a:cs typeface="Courier New" panose="02070309020205020404" pitchFamily="49" charset="0"/>
              </a:rPr>
              <a:t>  static </a:t>
            </a:r>
            <a:r>
              <a:rPr lang="en-US" sz="1600" b="1" dirty="0">
                <a:latin typeface="Courier New" panose="02070309020205020404" pitchFamily="49" charset="0"/>
                <a:cs typeface="Courier New" panose="02070309020205020404" pitchFamily="49" charset="0"/>
              </a:rPr>
              <a:t>String v = "ABC";</a:t>
            </a:r>
          </a:p>
          <a:p>
            <a:r>
              <a:rPr lang="en-US" sz="1600" b="1" dirty="0" smtClean="0">
                <a:latin typeface="Courier New" panose="02070309020205020404" pitchFamily="49" charset="0"/>
                <a:cs typeface="Courier New" panose="02070309020205020404" pitchFamily="49" charset="0"/>
              </a:rPr>
              <a:t>  public </a:t>
            </a:r>
            <a:r>
              <a:rPr lang="en-US" sz="1600" b="1" dirty="0">
                <a:latin typeface="Courier New" panose="02070309020205020404" pitchFamily="49" charset="0"/>
                <a:cs typeface="Courier New" panose="02070309020205020404" pitchFamily="49" charset="0"/>
              </a:rPr>
              <a:t>static void main(String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final </a:t>
            </a:r>
            <a:r>
              <a:rPr lang="en-US" sz="1600" b="1" dirty="0">
                <a:latin typeface="Courier New" panose="02070309020205020404" pitchFamily="49" charset="0"/>
                <a:cs typeface="Courier New" panose="02070309020205020404" pitchFamily="49" charset="0"/>
              </a:rPr>
              <a:t>String name = "girls";</a:t>
            </a:r>
          </a:p>
          <a:p>
            <a:r>
              <a:rPr lang="en-US" sz="1600" b="1" dirty="0" smtClean="0">
                <a:latin typeface="Courier New" panose="02070309020205020404" pitchFamily="49" charset="0"/>
                <a:cs typeface="Courier New" panose="02070309020205020404" pitchFamily="49" charset="0"/>
              </a:rPr>
              <a:t>    Person </a:t>
            </a:r>
            <a:r>
              <a:rPr lang="en-US" sz="1600" b="1" dirty="0">
                <a:latin typeface="Courier New" panose="02070309020205020404" pitchFamily="49" charset="0"/>
                <a:cs typeface="Courier New" panose="02070309020205020404" pitchFamily="49" charset="0"/>
              </a:rPr>
              <a:t>p=new Person(){</a:t>
            </a:r>
          </a:p>
          <a:p>
            <a:r>
              <a:rPr lang="en-US" sz="1600" b="1" dirty="0" smtClean="0">
                <a:latin typeface="Courier New" panose="02070309020205020404" pitchFamily="49" charset="0"/>
                <a:cs typeface="Courier New" panose="02070309020205020404" pitchFamily="49" charset="0"/>
              </a:rPr>
              <a:t>      String </a:t>
            </a:r>
            <a:r>
              <a:rPr lang="en-US" sz="1600" b="1" dirty="0">
                <a:latin typeface="Courier New" panose="02070309020205020404" pitchFamily="49" charset="0"/>
                <a:cs typeface="Courier New" panose="02070309020205020404" pitchFamily="49" charset="0"/>
              </a:rPr>
              <a:t>v = "DEF";</a:t>
            </a:r>
          </a:p>
          <a:p>
            <a:r>
              <a:rPr lang="en-US" sz="1600" b="1" dirty="0" smtClean="0">
                <a:latin typeface="Courier New" panose="02070309020205020404" pitchFamily="49" charset="0"/>
                <a:cs typeface="Courier New" panose="02070309020205020404" pitchFamily="49" charset="0"/>
              </a:rPr>
              <a:t>      void </a:t>
            </a:r>
            <a:r>
              <a:rPr lang="en-US" sz="1600" b="1" dirty="0">
                <a:latin typeface="Courier New" panose="02070309020205020404" pitchFamily="49" charset="0"/>
                <a:cs typeface="Courier New" panose="02070309020205020404" pitchFamily="49" charset="0"/>
              </a:rPr>
              <a:t>eat(){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("Hello " + n);</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("Hello " + name);</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("Hello " + </a:t>
            </a:r>
            <a:r>
              <a:rPr lang="en-US" sz="1600" b="1" dirty="0" err="1">
                <a:latin typeface="Courier New" panose="02070309020205020404" pitchFamily="49" charset="0"/>
                <a:cs typeface="Courier New" panose="02070309020205020404" pitchFamily="49" charset="0"/>
              </a:rPr>
              <a:t>this.v</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("Hello " + </a:t>
            </a:r>
            <a:r>
              <a:rPr lang="en-US" sz="1600" b="1" dirty="0" err="1">
                <a:latin typeface="Courier New" panose="02070309020205020404" pitchFamily="49" charset="0"/>
                <a:cs typeface="Courier New" panose="02070309020205020404" pitchFamily="49" charset="0"/>
              </a:rPr>
              <a:t>TestAnonymousInner.this.v</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p.eat</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3723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Inheritance</a:t>
            </a:r>
            <a:endParaRPr lang="en-US" dirty="0"/>
          </a:p>
        </p:txBody>
      </p:sp>
      <p:sp>
        <p:nvSpPr>
          <p:cNvPr id="7" name="Content Placeholder 6"/>
          <p:cNvSpPr>
            <a:spLocks noGrp="1"/>
          </p:cNvSpPr>
          <p:nvPr>
            <p:ph idx="1"/>
          </p:nvPr>
        </p:nvSpPr>
        <p:spPr/>
        <p:txBody>
          <a:bodyPr>
            <a:noAutofit/>
          </a:bodyPr>
          <a:lstStyle/>
          <a:p>
            <a:r>
              <a:rPr lang="en-US" sz="2600" dirty="0" smtClean="0"/>
              <a:t>Syntax</a:t>
            </a:r>
          </a:p>
          <a:p>
            <a:pPr marL="0" indent="0">
              <a:buNone/>
            </a:pPr>
            <a:r>
              <a:rPr lang="en-US" sz="2600" dirty="0" smtClean="0"/>
              <a:t>class </a:t>
            </a:r>
            <a:r>
              <a:rPr lang="en-US" sz="2600" u="sng" dirty="0"/>
              <a:t>Subclass-name</a:t>
            </a:r>
            <a:r>
              <a:rPr lang="en-US" sz="2600" dirty="0"/>
              <a:t> extends </a:t>
            </a:r>
            <a:r>
              <a:rPr lang="en-US" sz="2600" u="sng" dirty="0" smtClean="0"/>
              <a:t>Superclass-name</a:t>
            </a:r>
            <a:r>
              <a:rPr lang="en-US" sz="2600" dirty="0" smtClean="0"/>
              <a:t> </a:t>
            </a:r>
          </a:p>
          <a:p>
            <a:pPr marL="0" indent="0">
              <a:buNone/>
            </a:pPr>
            <a:r>
              <a:rPr lang="en-US" sz="2600" dirty="0" smtClean="0"/>
              <a:t>{   </a:t>
            </a:r>
          </a:p>
          <a:p>
            <a:pPr marL="0" indent="0">
              <a:buNone/>
            </a:pPr>
            <a:r>
              <a:rPr lang="en-US" sz="2600" dirty="0"/>
              <a:t>	</a:t>
            </a:r>
            <a:r>
              <a:rPr lang="en-US" sz="2600" dirty="0" smtClean="0"/>
              <a:t>//</a:t>
            </a:r>
            <a:r>
              <a:rPr lang="en-US" sz="2600" dirty="0"/>
              <a:t>methods and </a:t>
            </a:r>
            <a:r>
              <a:rPr lang="en-US" sz="2600" dirty="0" smtClean="0"/>
              <a:t>fields</a:t>
            </a:r>
          </a:p>
          <a:p>
            <a:pPr marL="0" indent="0">
              <a:buNone/>
            </a:pPr>
            <a:r>
              <a:rPr lang="en-US" sz="2600" dirty="0" smtClean="0"/>
              <a:t>}</a:t>
            </a:r>
          </a:p>
        </p:txBody>
      </p:sp>
    </p:spTree>
    <p:extLst>
      <p:ext uri="{BB962C8B-B14F-4D97-AF65-F5344CB8AC3E}">
        <p14:creationId xmlns:p14="http://schemas.microsoft.com/office/powerpoint/2010/main" val="30399694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anonymous inner class example using </a:t>
            </a:r>
            <a:r>
              <a:rPr lang="en-US" dirty="0" smtClean="0"/>
              <a:t>interface</a:t>
            </a:r>
            <a:endParaRPr lang="en-US" dirty="0"/>
          </a:p>
        </p:txBody>
      </p:sp>
      <p:sp>
        <p:nvSpPr>
          <p:cNvPr id="4" name="TextBox 3"/>
          <p:cNvSpPr txBox="1"/>
          <p:nvPr/>
        </p:nvSpPr>
        <p:spPr>
          <a:xfrm>
            <a:off x="304800" y="1752600"/>
            <a:ext cx="8458200" cy="5170646"/>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interface Eatable{</a:t>
            </a:r>
          </a:p>
          <a:p>
            <a:r>
              <a:rPr lang="en-US" sz="1600" b="1" dirty="0" smtClean="0">
                <a:latin typeface="Courier New" panose="02070309020205020404" pitchFamily="49" charset="0"/>
                <a:cs typeface="Courier New" panose="02070309020205020404" pitchFamily="49" charset="0"/>
              </a:rPr>
              <a:t>  void </a:t>
            </a:r>
            <a:r>
              <a:rPr lang="en-US" sz="1600" b="1" dirty="0">
                <a:latin typeface="Courier New" panose="02070309020205020404" pitchFamily="49" charset="0"/>
                <a:cs typeface="Courier New" panose="02070309020205020404" pitchFamily="49" charset="0"/>
              </a:rPr>
              <a:t>eat();</a:t>
            </a:r>
          </a:p>
          <a:p>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class </a:t>
            </a:r>
            <a:r>
              <a:rPr lang="en-US" sz="1600" b="1" dirty="0">
                <a:latin typeface="Courier New" panose="02070309020205020404" pitchFamily="49" charset="0"/>
                <a:cs typeface="Courier New" panose="02070309020205020404" pitchFamily="49" charset="0"/>
              </a:rPr>
              <a:t>TestAnnonymousInner1{</a:t>
            </a:r>
          </a:p>
          <a:p>
            <a:r>
              <a:rPr lang="en-US" sz="1600" b="1" dirty="0" smtClean="0">
                <a:latin typeface="Courier New" panose="02070309020205020404" pitchFamily="49" charset="0"/>
                <a:cs typeface="Courier New" panose="02070309020205020404" pitchFamily="49" charset="0"/>
              </a:rPr>
              <a:t>  static </a:t>
            </a:r>
            <a:r>
              <a:rPr lang="en-US" sz="1600" b="1" dirty="0">
                <a:latin typeface="Courier New" panose="02070309020205020404" pitchFamily="49" charset="0"/>
                <a:cs typeface="Courier New" panose="02070309020205020404" pitchFamily="49" charset="0"/>
              </a:rPr>
              <a:t>String n = "boys";</a:t>
            </a:r>
          </a:p>
          <a:p>
            <a:r>
              <a:rPr lang="en-US" sz="1600" b="1" dirty="0" smtClean="0">
                <a:latin typeface="Courier New" panose="02070309020205020404" pitchFamily="49" charset="0"/>
                <a:cs typeface="Courier New" panose="02070309020205020404" pitchFamily="49" charset="0"/>
              </a:rPr>
              <a:t>  static </a:t>
            </a:r>
            <a:r>
              <a:rPr lang="en-US" sz="1600" b="1" dirty="0">
                <a:latin typeface="Courier New" panose="02070309020205020404" pitchFamily="49" charset="0"/>
                <a:cs typeface="Courier New" panose="02070309020205020404" pitchFamily="49" charset="0"/>
              </a:rPr>
              <a:t>String v = "ABC";</a:t>
            </a:r>
          </a:p>
          <a:p>
            <a:r>
              <a:rPr lang="en-US" sz="1600" b="1" dirty="0" smtClean="0">
                <a:latin typeface="Courier New" panose="02070309020205020404" pitchFamily="49" charset="0"/>
                <a:cs typeface="Courier New" panose="02070309020205020404" pitchFamily="49" charset="0"/>
              </a:rPr>
              <a:t>  public </a:t>
            </a:r>
            <a:r>
              <a:rPr lang="en-US" sz="1600" b="1" dirty="0">
                <a:latin typeface="Courier New" panose="02070309020205020404" pitchFamily="49" charset="0"/>
                <a:cs typeface="Courier New" panose="02070309020205020404" pitchFamily="49" charset="0"/>
              </a:rPr>
              <a:t>static void main(String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final </a:t>
            </a:r>
            <a:r>
              <a:rPr lang="en-US" sz="1600" b="1" dirty="0">
                <a:latin typeface="Courier New" panose="02070309020205020404" pitchFamily="49" charset="0"/>
                <a:cs typeface="Courier New" panose="02070309020205020404" pitchFamily="49" charset="0"/>
              </a:rPr>
              <a:t>String name = "girls";</a:t>
            </a:r>
          </a:p>
          <a:p>
            <a:r>
              <a:rPr lang="en-US" sz="1600" b="1" dirty="0" smtClean="0">
                <a:latin typeface="Courier New" panose="02070309020205020404" pitchFamily="49" charset="0"/>
                <a:cs typeface="Courier New" panose="02070309020205020404" pitchFamily="49" charset="0"/>
              </a:rPr>
              <a:t>    Eatable </a:t>
            </a:r>
            <a:r>
              <a:rPr lang="en-US" sz="1600" b="1" dirty="0">
                <a:latin typeface="Courier New" panose="02070309020205020404" pitchFamily="49" charset="0"/>
                <a:cs typeface="Courier New" panose="02070309020205020404" pitchFamily="49" charset="0"/>
              </a:rPr>
              <a:t>p=new Eatable(){</a:t>
            </a:r>
          </a:p>
          <a:p>
            <a:r>
              <a:rPr lang="en-US" sz="1600" b="1" dirty="0" smtClean="0">
                <a:latin typeface="Courier New" panose="02070309020205020404" pitchFamily="49" charset="0"/>
                <a:cs typeface="Courier New" panose="02070309020205020404" pitchFamily="49" charset="0"/>
              </a:rPr>
              <a:t>      String </a:t>
            </a:r>
            <a:r>
              <a:rPr lang="en-US" sz="1600" b="1" dirty="0">
                <a:latin typeface="Courier New" panose="02070309020205020404" pitchFamily="49" charset="0"/>
                <a:cs typeface="Courier New" panose="02070309020205020404" pitchFamily="49" charset="0"/>
              </a:rPr>
              <a:t>v = "DEF";</a:t>
            </a:r>
          </a:p>
          <a:p>
            <a:r>
              <a:rPr lang="en-US" sz="1600" b="1" dirty="0" smtClean="0">
                <a:latin typeface="Courier New" panose="02070309020205020404" pitchFamily="49" charset="0"/>
                <a:cs typeface="Courier New" panose="02070309020205020404" pitchFamily="49" charset="0"/>
              </a:rPr>
              <a:t>      public </a:t>
            </a:r>
            <a:r>
              <a:rPr lang="en-US" sz="1600" b="1" dirty="0">
                <a:latin typeface="Courier New" panose="02070309020205020404" pitchFamily="49" charset="0"/>
                <a:cs typeface="Courier New" panose="02070309020205020404" pitchFamily="49" charset="0"/>
              </a:rPr>
              <a:t>void eat(){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("Hello " + n);</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("Hello " + name);</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("Hello " + </a:t>
            </a:r>
            <a:r>
              <a:rPr lang="en-US" sz="1600" b="1" dirty="0" err="1">
                <a:latin typeface="Courier New" panose="02070309020205020404" pitchFamily="49" charset="0"/>
                <a:cs typeface="Courier New" panose="02070309020205020404" pitchFamily="49" charset="0"/>
              </a:rPr>
              <a:t>this.v</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("Hello " + TestAnnonymousInner1.this.v);</a:t>
            </a: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p.eat</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1240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Anonymous </a:t>
            </a:r>
            <a:r>
              <a:rPr lang="en-US" dirty="0" smtClean="0"/>
              <a:t>Inner Classes explanation</a:t>
            </a:r>
            <a:endParaRPr lang="en-US" dirty="0"/>
          </a:p>
        </p:txBody>
      </p:sp>
      <p:sp>
        <p:nvSpPr>
          <p:cNvPr id="3" name="Content Placeholder 2"/>
          <p:cNvSpPr>
            <a:spLocks noGrp="1"/>
          </p:cNvSpPr>
          <p:nvPr>
            <p:ph idx="1"/>
          </p:nvPr>
        </p:nvSpPr>
        <p:spPr/>
        <p:txBody>
          <a:bodyPr>
            <a:normAutofit/>
          </a:bodyPr>
          <a:lstStyle/>
          <a:p>
            <a:r>
              <a:rPr lang="en-US" sz="2400" dirty="0"/>
              <a:t>An anonymous class has access to the members of its enclosing </a:t>
            </a:r>
            <a:r>
              <a:rPr lang="en-US" sz="2400" dirty="0" smtClean="0"/>
              <a:t>class</a:t>
            </a:r>
          </a:p>
          <a:p>
            <a:r>
              <a:rPr lang="en-US" sz="2400" dirty="0"/>
              <a:t>An anonymous class cannot access local variables in its enclosing scope that are not declared as </a:t>
            </a:r>
            <a:r>
              <a:rPr lang="en-US" sz="2400" dirty="0" smtClean="0"/>
              <a:t>final</a:t>
            </a:r>
          </a:p>
          <a:p>
            <a:r>
              <a:rPr lang="en-US" sz="2400" dirty="0"/>
              <a:t>Like a nested class, a declaration of a type (such as a variable) in an anonymous class shadows any other declarations in the enclosing scope that have the same name. </a:t>
            </a:r>
            <a:endParaRPr lang="en-US" sz="2400" dirty="0" smtClean="0"/>
          </a:p>
          <a:p>
            <a:r>
              <a:rPr lang="en-US" sz="2400" dirty="0"/>
              <a:t>You cannot declare static initializers or member interfaces in an anonymous class</a:t>
            </a:r>
            <a:r>
              <a:rPr lang="en-US" sz="2400" dirty="0" smtClean="0"/>
              <a:t>.</a:t>
            </a:r>
          </a:p>
          <a:p>
            <a:r>
              <a:rPr lang="en-US" sz="2400" dirty="0"/>
              <a:t>An anonymous class can have static members provided that they are constant variables</a:t>
            </a:r>
            <a:r>
              <a:rPr lang="en-US" sz="2400" dirty="0" smtClean="0"/>
              <a:t>.</a:t>
            </a:r>
          </a:p>
          <a:p>
            <a:r>
              <a:rPr lang="en-US" sz="2400" dirty="0"/>
              <a:t>you cannot declare constructors in an anonymous class.</a:t>
            </a:r>
          </a:p>
        </p:txBody>
      </p:sp>
    </p:spTree>
    <p:extLst>
      <p:ext uri="{BB962C8B-B14F-4D97-AF65-F5344CB8AC3E}">
        <p14:creationId xmlns:p14="http://schemas.microsoft.com/office/powerpoint/2010/main" val="26541620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Static Nested Class</a:t>
            </a:r>
          </a:p>
        </p:txBody>
      </p:sp>
      <p:sp>
        <p:nvSpPr>
          <p:cNvPr id="3" name="Content Placeholder 2"/>
          <p:cNvSpPr>
            <a:spLocks noGrp="1"/>
          </p:cNvSpPr>
          <p:nvPr>
            <p:ph idx="1"/>
          </p:nvPr>
        </p:nvSpPr>
        <p:spPr/>
        <p:txBody>
          <a:bodyPr>
            <a:normAutofit/>
          </a:bodyPr>
          <a:lstStyle/>
          <a:p>
            <a:r>
              <a:rPr lang="en-US" sz="2400" dirty="0"/>
              <a:t>nested class which is a static member of the outer class</a:t>
            </a:r>
            <a:r>
              <a:rPr lang="en-US" sz="2400" dirty="0" smtClean="0"/>
              <a:t>.</a:t>
            </a:r>
          </a:p>
          <a:p>
            <a:r>
              <a:rPr lang="en-US" sz="2400" dirty="0"/>
              <a:t>can be accessed without instantiating the outer class, using other static </a:t>
            </a:r>
            <a:r>
              <a:rPr lang="en-US" sz="2400" dirty="0" smtClean="0"/>
              <a:t>members</a:t>
            </a:r>
          </a:p>
          <a:p>
            <a:r>
              <a:rPr lang="en-US" sz="2400" dirty="0"/>
              <a:t>a static nested class does not have access to the instance variables and methods of the outer class. </a:t>
            </a:r>
            <a:endParaRPr lang="en-US" sz="2400" dirty="0" smtClean="0"/>
          </a:p>
          <a:p>
            <a:pPr marL="0" indent="0">
              <a:buNone/>
            </a:pPr>
            <a:r>
              <a:rPr lang="en-US" sz="2400" b="1" dirty="0">
                <a:latin typeface="Courier New" panose="02070309020205020404" pitchFamily="49" charset="0"/>
                <a:cs typeface="Courier New" panose="02070309020205020404" pitchFamily="49" charset="0"/>
              </a:rPr>
              <a:t>class </a:t>
            </a:r>
            <a:r>
              <a:rPr lang="en-US" sz="2400" b="1" dirty="0" err="1">
                <a:latin typeface="Courier New" panose="02070309020205020404" pitchFamily="49" charset="0"/>
                <a:cs typeface="Courier New" panose="02070309020205020404" pitchFamily="49" charset="0"/>
              </a:rPr>
              <a:t>MyOuter</a:t>
            </a:r>
            <a:r>
              <a:rPr lang="en-US" sz="2400" b="1" dirty="0">
                <a:latin typeface="Courier New" panose="02070309020205020404" pitchFamily="49" charset="0"/>
                <a:cs typeface="Courier New" panose="02070309020205020404" pitchFamily="49" charset="0"/>
              </a:rPr>
              <a:t> {</a:t>
            </a:r>
          </a:p>
          <a:p>
            <a:pPr marL="0" indent="0">
              <a:buNone/>
            </a:pPr>
            <a:r>
              <a:rPr lang="en-US" sz="2400" b="1" dirty="0">
                <a:latin typeface="Courier New" panose="02070309020205020404" pitchFamily="49" charset="0"/>
                <a:cs typeface="Courier New" panose="02070309020205020404" pitchFamily="49" charset="0"/>
              </a:rPr>
              <a:t>   static class </a:t>
            </a:r>
            <a:r>
              <a:rPr lang="en-US" sz="2400" b="1" dirty="0" err="1">
                <a:latin typeface="Courier New" panose="02070309020205020404" pitchFamily="49" charset="0"/>
                <a:cs typeface="Courier New" panose="02070309020205020404" pitchFamily="49" charset="0"/>
              </a:rPr>
              <a:t>Nested_Demo</a:t>
            </a:r>
            <a:r>
              <a:rPr lang="en-US" sz="2400" b="1" dirty="0">
                <a:latin typeface="Courier New" panose="02070309020205020404" pitchFamily="49" charset="0"/>
                <a:cs typeface="Courier New" panose="02070309020205020404" pitchFamily="49" charset="0"/>
              </a:rPr>
              <a:t>{</a:t>
            </a:r>
          </a:p>
          <a:p>
            <a:pPr marL="0" indent="0">
              <a:buNone/>
            </a:pPr>
            <a:r>
              <a:rPr lang="en-US" sz="2400" b="1" dirty="0">
                <a:latin typeface="Courier New" panose="02070309020205020404" pitchFamily="49" charset="0"/>
                <a:cs typeface="Courier New" panose="02070309020205020404" pitchFamily="49" charset="0"/>
              </a:rPr>
              <a:t>   }</a:t>
            </a:r>
          </a:p>
          <a:p>
            <a:pPr marL="0" indent="0">
              <a:buNone/>
            </a:pP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5778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Static Nested Class</a:t>
            </a:r>
          </a:p>
        </p:txBody>
      </p:sp>
      <p:sp>
        <p:nvSpPr>
          <p:cNvPr id="4" name="TextBox 3"/>
          <p:cNvSpPr txBox="1"/>
          <p:nvPr/>
        </p:nvSpPr>
        <p:spPr>
          <a:xfrm>
            <a:off x="457200" y="1371600"/>
            <a:ext cx="8305800" cy="4893647"/>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public class </a:t>
            </a:r>
            <a:r>
              <a:rPr lang="en-US" sz="2400" b="1" dirty="0" err="1">
                <a:latin typeface="Courier New" panose="02070309020205020404" pitchFamily="49" charset="0"/>
                <a:cs typeface="Courier New" panose="02070309020205020404" pitchFamily="49" charset="0"/>
              </a:rPr>
              <a:t>StaticNestedClass</a:t>
            </a:r>
            <a:r>
              <a:rPr lang="en-US" sz="2400" b="1" dirty="0">
                <a:latin typeface="Courier New" panose="02070309020205020404" pitchFamily="49" charset="0"/>
                <a:cs typeface="Courier New" panose="02070309020205020404" pitchFamily="49" charset="0"/>
              </a:rPr>
              <a:t> {</a:t>
            </a:r>
          </a:p>
          <a:p>
            <a:r>
              <a:rPr lang="en-US" sz="2400" b="1" dirty="0" smtClean="0">
                <a:latin typeface="Courier New" panose="02070309020205020404" pitchFamily="49" charset="0"/>
                <a:cs typeface="Courier New" panose="02070309020205020404" pitchFamily="49" charset="0"/>
              </a:rPr>
              <a:t>  static </a:t>
            </a:r>
            <a:r>
              <a:rPr lang="en-US" sz="2400" b="1" dirty="0">
                <a:latin typeface="Courier New" panose="02070309020205020404" pitchFamily="49" charset="0"/>
                <a:cs typeface="Courier New" panose="02070309020205020404" pitchFamily="49" charset="0"/>
              </a:rPr>
              <a:t>class </a:t>
            </a:r>
            <a:r>
              <a:rPr lang="en-US" sz="2400" b="1" dirty="0" err="1">
                <a:latin typeface="Courier New" panose="02070309020205020404" pitchFamily="49" charset="0"/>
                <a:cs typeface="Courier New" panose="02070309020205020404" pitchFamily="49" charset="0"/>
              </a:rPr>
              <a:t>Nested_Demo</a:t>
            </a:r>
            <a:r>
              <a:rPr lang="en-US" sz="2400" b="1" dirty="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    public </a:t>
            </a:r>
            <a:r>
              <a:rPr lang="en-US" sz="2400" b="1" dirty="0">
                <a:latin typeface="Courier New" panose="02070309020205020404" pitchFamily="49" charset="0"/>
                <a:cs typeface="Courier New" panose="02070309020205020404" pitchFamily="49" charset="0"/>
              </a:rPr>
              <a:t>void </a:t>
            </a:r>
            <a:r>
              <a:rPr lang="en-US" sz="2400" b="1" dirty="0" err="1">
                <a:latin typeface="Courier New" panose="02070309020205020404" pitchFamily="49" charset="0"/>
                <a:cs typeface="Courier New" panose="02070309020205020404" pitchFamily="49" charset="0"/>
              </a:rPr>
              <a:t>my_method</a:t>
            </a:r>
            <a:r>
              <a:rPr lang="en-US" sz="2400" b="1" dirty="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System.out.println</a:t>
            </a:r>
            <a:r>
              <a:rPr lang="en-US" sz="2400" b="1" dirty="0">
                <a:latin typeface="Courier New" panose="02070309020205020404" pitchFamily="49" charset="0"/>
                <a:cs typeface="Courier New" panose="02070309020205020404" pitchFamily="49" charset="0"/>
              </a:rPr>
              <a:t>("This is my nested class");</a:t>
            </a:r>
          </a:p>
          <a:p>
            <a:r>
              <a:rPr lang="en-US" sz="2400" b="1" dirty="0" smtClean="0">
                <a:latin typeface="Courier New" panose="02070309020205020404" pitchFamily="49" charset="0"/>
                <a:cs typeface="Courier New" panose="02070309020205020404" pitchFamily="49" charset="0"/>
              </a:rPr>
              <a:t>    }</a:t>
            </a:r>
            <a:endParaRPr lang="en-US" sz="2400" b="1" dirty="0">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  }</a:t>
            </a:r>
            <a:endParaRPr lang="en-US" sz="2400" b="1" dirty="0">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  public </a:t>
            </a:r>
            <a:r>
              <a:rPr lang="en-US" sz="2400" b="1" dirty="0">
                <a:latin typeface="Courier New" panose="02070309020205020404" pitchFamily="49" charset="0"/>
                <a:cs typeface="Courier New" panose="02070309020205020404" pitchFamily="49" charset="0"/>
              </a:rPr>
              <a:t>static void main(String </a:t>
            </a:r>
            <a:r>
              <a:rPr lang="en-US" sz="2400" b="1" dirty="0" err="1">
                <a:latin typeface="Courier New" panose="02070309020205020404" pitchFamily="49" charset="0"/>
                <a:cs typeface="Courier New" panose="02070309020205020404" pitchFamily="49" charset="0"/>
              </a:rPr>
              <a:t>args</a:t>
            </a:r>
            <a:r>
              <a:rPr lang="en-US" sz="2400" b="1" dirty="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StaticNestedClass.Nested_Demo</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nested = </a:t>
            </a:r>
            <a:r>
              <a:rPr lang="en-US" sz="2400" b="1" dirty="0" smtClean="0">
                <a:latin typeface="Courier New" panose="02070309020205020404" pitchFamily="49" charset="0"/>
                <a:cs typeface="Courier New" panose="02070309020205020404" pitchFamily="49" charset="0"/>
              </a:rPr>
              <a:t>   new </a:t>
            </a:r>
            <a:r>
              <a:rPr lang="en-US" sz="2400" b="1" dirty="0" err="1">
                <a:latin typeface="Courier New" panose="02070309020205020404" pitchFamily="49" charset="0"/>
                <a:cs typeface="Courier New" panose="02070309020205020404" pitchFamily="49" charset="0"/>
              </a:rPr>
              <a:t>StaticNestedClass.Nested_Demo</a:t>
            </a:r>
            <a:r>
              <a:rPr lang="en-US" sz="2400" b="1" dirty="0">
                <a:latin typeface="Courier New" panose="02070309020205020404" pitchFamily="49" charset="0"/>
                <a:cs typeface="Courier New" panose="02070309020205020404" pitchFamily="49" charset="0"/>
              </a:rPr>
              <a:t>(); </a:t>
            </a:r>
          </a:p>
          <a:p>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nested.my_method</a:t>
            </a:r>
            <a:r>
              <a:rPr lang="en-US" sz="2400" b="1" dirty="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  }</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590795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9. Exception</a:t>
            </a:r>
            <a:endParaRPr lang="en-US" dirty="0"/>
          </a:p>
        </p:txBody>
      </p:sp>
      <p:sp>
        <p:nvSpPr>
          <p:cNvPr id="4" name="Content Placeholder 3"/>
          <p:cNvSpPr>
            <a:spLocks noGrp="1"/>
          </p:cNvSpPr>
          <p:nvPr>
            <p:ph idx="1"/>
          </p:nvPr>
        </p:nvSpPr>
        <p:spPr/>
        <p:txBody>
          <a:bodyPr>
            <a:noAutofit/>
          </a:bodyPr>
          <a:lstStyle/>
          <a:p>
            <a:r>
              <a:rPr lang="en-US" dirty="0"/>
              <a:t>An </a:t>
            </a:r>
            <a:r>
              <a:rPr lang="en-US" i="1" dirty="0"/>
              <a:t>exception</a:t>
            </a:r>
            <a:r>
              <a:rPr lang="en-US" dirty="0"/>
              <a:t> is an event, which occurs during the execution of a program, that disrupts the normal flow of the program's </a:t>
            </a:r>
            <a:r>
              <a:rPr lang="en-US" dirty="0" smtClean="0"/>
              <a:t>instructions</a:t>
            </a:r>
          </a:p>
          <a:p>
            <a:r>
              <a:rPr lang="en-US" dirty="0" smtClean="0"/>
              <a:t>Reason for exception occurs</a:t>
            </a:r>
          </a:p>
          <a:p>
            <a:pPr lvl="1"/>
            <a:r>
              <a:rPr lang="en-US" dirty="0" smtClean="0"/>
              <a:t>Invalid data e.g. null</a:t>
            </a:r>
          </a:p>
          <a:p>
            <a:pPr lvl="1"/>
            <a:r>
              <a:rPr lang="en-US" dirty="0" smtClean="0"/>
              <a:t>IO read/write error</a:t>
            </a:r>
          </a:p>
          <a:p>
            <a:pPr lvl="1"/>
            <a:r>
              <a:rPr lang="en-US" dirty="0" smtClean="0"/>
              <a:t>Network/resources connection failed</a:t>
            </a:r>
          </a:p>
          <a:p>
            <a:pPr lvl="1"/>
            <a:r>
              <a:rPr lang="en-US" dirty="0" smtClean="0"/>
              <a:t>JVM out of memory</a:t>
            </a:r>
            <a:endParaRPr lang="en-US" dirty="0"/>
          </a:p>
        </p:txBody>
      </p:sp>
    </p:spTree>
    <p:extLst>
      <p:ext uri="{BB962C8B-B14F-4D97-AF65-F5344CB8AC3E}">
        <p14:creationId xmlns:p14="http://schemas.microsoft.com/office/powerpoint/2010/main" val="9434105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Exception Category</a:t>
            </a:r>
            <a:endParaRPr lang="en-US" dirty="0"/>
          </a:p>
        </p:txBody>
      </p:sp>
      <p:sp>
        <p:nvSpPr>
          <p:cNvPr id="4" name="Content Placeholder 3"/>
          <p:cNvSpPr>
            <a:spLocks noGrp="1"/>
          </p:cNvSpPr>
          <p:nvPr>
            <p:ph idx="1"/>
          </p:nvPr>
        </p:nvSpPr>
        <p:spPr/>
        <p:txBody>
          <a:bodyPr>
            <a:noAutofit/>
          </a:bodyPr>
          <a:lstStyle/>
          <a:p>
            <a:r>
              <a:rPr lang="en-US" sz="2500" dirty="0" smtClean="0"/>
              <a:t>Every Exception in Java is sub type of </a:t>
            </a:r>
            <a:r>
              <a:rPr lang="en-US" sz="2500" b="1" u="sng" dirty="0" smtClean="0"/>
              <a:t>Exception</a:t>
            </a:r>
            <a:r>
              <a:rPr lang="en-US" sz="2500" dirty="0" smtClean="0"/>
              <a:t> class which is subclass of </a:t>
            </a:r>
            <a:r>
              <a:rPr lang="en-US" sz="2500" dirty="0" err="1" smtClean="0"/>
              <a:t>Throwable</a:t>
            </a:r>
            <a:endParaRPr lang="en-US" sz="2500" dirty="0" smtClean="0"/>
          </a:p>
          <a:p>
            <a:pPr lvl="1"/>
            <a:r>
              <a:rPr lang="en-US" sz="2200" dirty="0" smtClean="0"/>
              <a:t>Checked Exception</a:t>
            </a:r>
          </a:p>
          <a:p>
            <a:pPr lvl="2"/>
            <a:r>
              <a:rPr lang="en-US" sz="1800" dirty="0"/>
              <a:t>subclass’s of Exception excluding </a:t>
            </a:r>
            <a:r>
              <a:rPr lang="en-US" sz="1800" dirty="0" err="1"/>
              <a:t>RuntimeException</a:t>
            </a:r>
            <a:r>
              <a:rPr lang="en-US" sz="1800" dirty="0"/>
              <a:t> and its subclasses</a:t>
            </a:r>
            <a:r>
              <a:rPr lang="en-US" sz="1800" dirty="0" smtClean="0"/>
              <a:t>.</a:t>
            </a:r>
          </a:p>
          <a:p>
            <a:pPr lvl="2"/>
            <a:r>
              <a:rPr lang="en-US" sz="1800" dirty="0" smtClean="0"/>
              <a:t>Should be handled</a:t>
            </a:r>
          </a:p>
          <a:p>
            <a:pPr lvl="2"/>
            <a:r>
              <a:rPr lang="en-US" sz="1800" dirty="0" smtClean="0"/>
              <a:t>Checked at compile time</a:t>
            </a:r>
          </a:p>
          <a:p>
            <a:pPr lvl="1"/>
            <a:r>
              <a:rPr lang="en-US" sz="2200" dirty="0" smtClean="0"/>
              <a:t>Unchecked Exception</a:t>
            </a:r>
          </a:p>
          <a:p>
            <a:pPr lvl="2"/>
            <a:r>
              <a:rPr lang="en-US" sz="1800" dirty="0" smtClean="0"/>
              <a:t>Occurs at execution</a:t>
            </a:r>
          </a:p>
          <a:p>
            <a:pPr lvl="2"/>
            <a:r>
              <a:rPr lang="en-US" sz="1800" dirty="0" err="1" smtClean="0"/>
              <a:t>RuntimeException</a:t>
            </a:r>
            <a:r>
              <a:rPr lang="en-US" sz="1800" dirty="0" smtClean="0"/>
              <a:t>/Error and their subclasses</a:t>
            </a:r>
          </a:p>
          <a:p>
            <a:pPr lvl="2"/>
            <a:r>
              <a:rPr lang="en-US" sz="1800" dirty="0" smtClean="0"/>
              <a:t>Program bugs</a:t>
            </a:r>
          </a:p>
          <a:p>
            <a:pPr lvl="1"/>
            <a:r>
              <a:rPr lang="en-US" sz="2200" dirty="0" smtClean="0"/>
              <a:t>Errors</a:t>
            </a:r>
          </a:p>
          <a:p>
            <a:pPr lvl="2"/>
            <a:r>
              <a:rPr lang="en-US" sz="1800" dirty="0" smtClean="0"/>
              <a:t>Beyond the control of user/programmer</a:t>
            </a:r>
          </a:p>
          <a:p>
            <a:pPr lvl="2"/>
            <a:r>
              <a:rPr lang="en-US" sz="1800" dirty="0" smtClean="0"/>
              <a:t>JVM out of memory</a:t>
            </a:r>
          </a:p>
          <a:p>
            <a:pPr lvl="2"/>
            <a:endParaRPr lang="en-US" sz="1800" dirty="0" smtClean="0"/>
          </a:p>
          <a:p>
            <a:pPr lvl="1"/>
            <a:endParaRPr lang="en-US" sz="1400" dirty="0" smtClean="0"/>
          </a:p>
          <a:p>
            <a:endParaRPr lang="en-US" sz="1800" dirty="0"/>
          </a:p>
        </p:txBody>
      </p:sp>
    </p:spTree>
    <p:extLst>
      <p:ext uri="{BB962C8B-B14F-4D97-AF65-F5344CB8AC3E}">
        <p14:creationId xmlns:p14="http://schemas.microsoft.com/office/powerpoint/2010/main" val="8193870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Exception Hierarchy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524000"/>
            <a:ext cx="855459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7200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Exception handling</a:t>
            </a:r>
            <a:endParaRPr lang="en-US" dirty="0"/>
          </a:p>
        </p:txBody>
      </p:sp>
      <p:sp>
        <p:nvSpPr>
          <p:cNvPr id="4" name="Content Placeholder 3"/>
          <p:cNvSpPr>
            <a:spLocks noGrp="1"/>
          </p:cNvSpPr>
          <p:nvPr>
            <p:ph idx="1"/>
          </p:nvPr>
        </p:nvSpPr>
        <p:spPr/>
        <p:txBody>
          <a:bodyPr>
            <a:noAutofit/>
          </a:bodyPr>
          <a:lstStyle/>
          <a:p>
            <a:r>
              <a:rPr lang="en-US" sz="2000" b="1" dirty="0"/>
              <a:t>try:</a:t>
            </a:r>
            <a:r>
              <a:rPr lang="en-US" sz="2000" dirty="0"/>
              <a:t> try is used to define block of code where exception can occur.</a:t>
            </a:r>
          </a:p>
          <a:p>
            <a:r>
              <a:rPr lang="en-US" sz="2000" b="1" dirty="0"/>
              <a:t>catch:</a:t>
            </a:r>
            <a:r>
              <a:rPr lang="en-US" sz="2000" dirty="0"/>
              <a:t> catch is used to match specific type of exception. There could be more than one catch clause for one try block.</a:t>
            </a:r>
          </a:p>
          <a:p>
            <a:r>
              <a:rPr lang="en-US" sz="2000" b="1" dirty="0"/>
              <a:t>finally:</a:t>
            </a:r>
            <a:r>
              <a:rPr lang="en-US" sz="2000" dirty="0"/>
              <a:t> finally determine block of code which will always execute after try block. Even in case of Exception</a:t>
            </a:r>
            <a:r>
              <a:rPr lang="en-US" sz="2000" dirty="0" smtClean="0"/>
              <a:t>.</a:t>
            </a:r>
            <a:endParaRPr lang="en-US" sz="2000" dirty="0">
              <a:effectLst/>
            </a:endParaRPr>
          </a:p>
          <a:p>
            <a:pPr marL="0" indent="0">
              <a:buNone/>
            </a:pPr>
            <a:r>
              <a:rPr lang="en-US" sz="1600" b="1" dirty="0">
                <a:latin typeface="Arial" panose="020B0604020202020204" pitchFamily="34" charset="0"/>
                <a:cs typeface="Arial" panose="020B0604020202020204" pitchFamily="34" charset="0"/>
              </a:rPr>
              <a:t>try</a:t>
            </a:r>
            <a:r>
              <a:rPr lang="en-US" sz="1600" dirty="0">
                <a:latin typeface="Arial" panose="020B0604020202020204" pitchFamily="34" charset="0"/>
                <a:cs typeface="Arial" panose="020B0604020202020204" pitchFamily="34" charset="0"/>
              </a:rPr>
              <a:t> {</a:t>
            </a:r>
          </a:p>
          <a:p>
            <a:pPr marL="0" indent="0">
              <a:buNone/>
            </a:pPr>
            <a:r>
              <a:rPr lang="en-US" sz="1600" dirty="0" smtClean="0">
                <a:latin typeface="Arial" panose="020B0604020202020204" pitchFamily="34" charset="0"/>
                <a:cs typeface="Arial" panose="020B0604020202020204" pitchFamily="34" charset="0"/>
              </a:rPr>
              <a:t>  throw </a:t>
            </a:r>
            <a:r>
              <a:rPr lang="en-US" sz="1600" dirty="0">
                <a:latin typeface="Arial" panose="020B0604020202020204" pitchFamily="34" charset="0"/>
                <a:cs typeface="Arial" panose="020B0604020202020204" pitchFamily="34" charset="0"/>
              </a:rPr>
              <a:t>new </a:t>
            </a:r>
            <a:r>
              <a:rPr lang="en-US" sz="1600" dirty="0" err="1">
                <a:latin typeface="Arial" panose="020B0604020202020204" pitchFamily="34" charset="0"/>
                <a:cs typeface="Arial" panose="020B0604020202020204" pitchFamily="34" charset="0"/>
              </a:rPr>
              <a:t>IOException</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catch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IOException</a:t>
            </a:r>
            <a:r>
              <a:rPr lang="en-US" sz="1600" dirty="0">
                <a:latin typeface="Arial" panose="020B0604020202020204" pitchFamily="34" charset="0"/>
                <a:cs typeface="Arial" panose="020B0604020202020204" pitchFamily="34" charset="0"/>
              </a:rPr>
              <a:t> e) {</a:t>
            </a:r>
          </a:p>
          <a:p>
            <a:pPr marL="0" indent="0">
              <a:buNone/>
            </a:pPr>
            <a:r>
              <a:rPr lang="en-US" sz="1600" dirty="0" smtClean="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Handle only IO Exception</a:t>
            </a:r>
          </a:p>
          <a:p>
            <a:pPr marL="0" indent="0">
              <a:buNone/>
            </a:pPr>
            <a:r>
              <a:rPr lang="en-US" sz="1600" dirty="0" smtClean="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This block will get executed only in case of </a:t>
            </a:r>
            <a:r>
              <a:rPr lang="en-US" sz="1600" dirty="0" err="1">
                <a:latin typeface="Arial" panose="020B0604020202020204" pitchFamily="34" charset="0"/>
                <a:cs typeface="Arial" panose="020B0604020202020204" pitchFamily="34" charset="0"/>
              </a:rPr>
              <a:t>IOException</a:t>
            </a: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catch</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(Exception e) {</a:t>
            </a:r>
          </a:p>
          <a:p>
            <a:pPr marL="0" indent="0">
              <a:buNone/>
            </a:pPr>
            <a:r>
              <a:rPr lang="en-US" sz="1600" dirty="0" smtClean="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Handle only all other type of exception</a:t>
            </a:r>
          </a:p>
          <a:p>
            <a:pPr marL="0" indent="0">
              <a:buNone/>
            </a:pPr>
            <a:r>
              <a:rPr lang="en-US" sz="1600" dirty="0" smtClean="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This block will get executed in case of all exception except </a:t>
            </a:r>
            <a:r>
              <a:rPr lang="en-US" sz="1600" dirty="0" err="1">
                <a:latin typeface="Arial" panose="020B0604020202020204" pitchFamily="34" charset="0"/>
                <a:cs typeface="Arial" panose="020B0604020202020204" pitchFamily="34" charset="0"/>
              </a:rPr>
              <a:t>IOException</a:t>
            </a: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finally</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("This block will get executed no matter exception occur or not");</a:t>
            </a:r>
          </a:p>
          <a:p>
            <a:pPr marL="0" indent="0">
              <a:buNone/>
            </a:pPr>
            <a:r>
              <a:rPr lang="en-US" sz="1600" dirty="0">
                <a:latin typeface="Arial" panose="020B0604020202020204" pitchFamily="34" charset="0"/>
                <a:cs typeface="Arial" panose="020B0604020202020204" pitchFamily="34" charset="0"/>
              </a:rPr>
              <a:t>}</a:t>
            </a:r>
          </a:p>
          <a:p>
            <a:endParaRPr lang="en-US" sz="2000" dirty="0">
              <a:effectLst/>
            </a:endParaRPr>
          </a:p>
        </p:txBody>
      </p:sp>
    </p:spTree>
    <p:extLst>
      <p:ext uri="{BB962C8B-B14F-4D97-AF65-F5344CB8AC3E}">
        <p14:creationId xmlns:p14="http://schemas.microsoft.com/office/powerpoint/2010/main" val="234965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Exception example1</a:t>
            </a:r>
            <a:endParaRPr lang="en-US" dirty="0"/>
          </a:p>
        </p:txBody>
      </p:sp>
      <p:sp>
        <p:nvSpPr>
          <p:cNvPr id="4" name="Content Placeholder 3"/>
          <p:cNvSpPr>
            <a:spLocks noGrp="1"/>
          </p:cNvSpPr>
          <p:nvPr>
            <p:ph idx="1"/>
          </p:nvPr>
        </p:nvSpPr>
        <p:spPr>
          <a:xfrm>
            <a:off x="152400" y="1600200"/>
            <a:ext cx="8839200" cy="5105400"/>
          </a:xfrm>
        </p:spPr>
        <p:txBody>
          <a:bodyPr>
            <a:noAutofit/>
          </a:bodyPr>
          <a:lstStyle/>
          <a:p>
            <a:pPr marL="0" indent="0">
              <a:buNone/>
            </a:pPr>
            <a:r>
              <a:rPr lang="en-US" sz="2100" b="1" dirty="0">
                <a:latin typeface="Courier New" panose="02070309020205020404" pitchFamily="49" charset="0"/>
                <a:cs typeface="Courier New" panose="02070309020205020404" pitchFamily="49" charset="0"/>
              </a:rPr>
              <a:t>public class </a:t>
            </a:r>
            <a:r>
              <a:rPr lang="en-US" sz="2100" b="1" dirty="0" err="1">
                <a:latin typeface="Courier New" panose="02070309020205020404" pitchFamily="49" charset="0"/>
                <a:cs typeface="Courier New" panose="02070309020205020404" pitchFamily="49" charset="0"/>
              </a:rPr>
              <a:t>TestException</a:t>
            </a:r>
            <a:r>
              <a:rPr lang="en-US" sz="2100" b="1" dirty="0">
                <a:latin typeface="Courier New" panose="02070309020205020404" pitchFamily="49" charset="0"/>
                <a:cs typeface="Courier New" panose="02070309020205020404" pitchFamily="49" charset="0"/>
              </a:rPr>
              <a:t> {</a:t>
            </a:r>
          </a:p>
          <a:p>
            <a:pPr marL="0" indent="0">
              <a:buNone/>
            </a:pPr>
            <a:r>
              <a:rPr lang="en-US" sz="2100" b="1" dirty="0" smtClean="0">
                <a:latin typeface="Courier New" panose="02070309020205020404" pitchFamily="49" charset="0"/>
                <a:cs typeface="Courier New" panose="02070309020205020404" pitchFamily="49" charset="0"/>
              </a:rPr>
              <a:t>  public </a:t>
            </a:r>
            <a:r>
              <a:rPr lang="en-US" sz="2100" b="1" dirty="0">
                <a:latin typeface="Courier New" panose="02070309020205020404" pitchFamily="49" charset="0"/>
                <a:cs typeface="Courier New" panose="02070309020205020404" pitchFamily="49" charset="0"/>
              </a:rPr>
              <a:t>static void main(String[] </a:t>
            </a:r>
            <a:r>
              <a:rPr lang="en-US" sz="2100" b="1" dirty="0" err="1">
                <a:latin typeface="Courier New" panose="02070309020205020404" pitchFamily="49" charset="0"/>
                <a:cs typeface="Courier New" panose="02070309020205020404" pitchFamily="49" charset="0"/>
              </a:rPr>
              <a:t>args</a:t>
            </a:r>
            <a:r>
              <a:rPr lang="en-US" sz="2100" b="1" dirty="0">
                <a:latin typeface="Courier New" panose="02070309020205020404" pitchFamily="49" charset="0"/>
                <a:cs typeface="Courier New" panose="02070309020205020404" pitchFamily="49" charset="0"/>
              </a:rPr>
              <a:t>) {</a:t>
            </a:r>
          </a:p>
          <a:p>
            <a:pPr marL="0" indent="0">
              <a:buNone/>
            </a:pPr>
            <a:r>
              <a:rPr lang="en-US" sz="2100" b="1" dirty="0" smtClean="0">
                <a:latin typeface="Courier New" panose="02070309020205020404" pitchFamily="49" charset="0"/>
                <a:cs typeface="Courier New" panose="02070309020205020404" pitchFamily="49" charset="0"/>
              </a:rPr>
              <a:t>    try</a:t>
            </a:r>
            <a:r>
              <a:rPr lang="en-US" sz="2100" b="1" dirty="0">
                <a:latin typeface="Courier New" panose="02070309020205020404" pitchFamily="49" charset="0"/>
                <a:cs typeface="Courier New" panose="02070309020205020404" pitchFamily="49" charset="0"/>
              </a:rPr>
              <a:t>{</a:t>
            </a:r>
          </a:p>
          <a:p>
            <a:pPr marL="0" indent="0">
              <a:buNone/>
            </a:pPr>
            <a:r>
              <a:rPr lang="en-US" sz="2100" b="1" dirty="0" smtClean="0">
                <a:latin typeface="Courier New" panose="02070309020205020404" pitchFamily="49" charset="0"/>
                <a:cs typeface="Courier New" panose="02070309020205020404" pitchFamily="49" charset="0"/>
              </a:rPr>
              <a:t>      </a:t>
            </a:r>
            <a:r>
              <a:rPr lang="en-US" sz="2100" b="1" dirty="0" err="1" smtClean="0">
                <a:latin typeface="Courier New" panose="02070309020205020404" pitchFamily="49" charset="0"/>
                <a:cs typeface="Courier New" panose="02070309020205020404" pitchFamily="49" charset="0"/>
              </a:rPr>
              <a:t>int</a:t>
            </a:r>
            <a:r>
              <a:rPr lang="en-US" sz="2100" b="1" dirty="0" smtClean="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a[] = new </a:t>
            </a:r>
            <a:r>
              <a:rPr lang="en-US" sz="2100" b="1" dirty="0" err="1">
                <a:latin typeface="Courier New" panose="02070309020205020404" pitchFamily="49" charset="0"/>
                <a:cs typeface="Courier New" panose="02070309020205020404" pitchFamily="49" charset="0"/>
              </a:rPr>
              <a:t>int</a:t>
            </a:r>
            <a:r>
              <a:rPr lang="en-US" sz="2100" b="1" dirty="0">
                <a:latin typeface="Courier New" panose="02070309020205020404" pitchFamily="49" charset="0"/>
                <a:cs typeface="Courier New" panose="02070309020205020404" pitchFamily="49" charset="0"/>
              </a:rPr>
              <a:t>[2];</a:t>
            </a:r>
          </a:p>
          <a:p>
            <a:pPr marL="0" indent="0">
              <a:buNone/>
            </a:pPr>
            <a:r>
              <a:rPr lang="en-US" sz="2100" b="1" dirty="0" smtClean="0">
                <a:latin typeface="Courier New" panose="02070309020205020404" pitchFamily="49" charset="0"/>
                <a:cs typeface="Courier New" panose="02070309020205020404" pitchFamily="49" charset="0"/>
              </a:rPr>
              <a:t>      </a:t>
            </a:r>
            <a:r>
              <a:rPr lang="en-US" sz="2100" b="1" dirty="0" err="1" smtClean="0">
                <a:latin typeface="Courier New" panose="02070309020205020404" pitchFamily="49" charset="0"/>
                <a:cs typeface="Courier New" panose="02070309020205020404" pitchFamily="49" charset="0"/>
              </a:rPr>
              <a:t>System.out.println</a:t>
            </a:r>
            <a:r>
              <a:rPr lang="en-US" sz="2100" b="1" dirty="0">
                <a:latin typeface="Courier New" panose="02070309020205020404" pitchFamily="49" charset="0"/>
                <a:cs typeface="Courier New" panose="02070309020205020404" pitchFamily="49" charset="0"/>
              </a:rPr>
              <a:t>("Access element three :" + a[3]);</a:t>
            </a:r>
          </a:p>
          <a:p>
            <a:pPr marL="0" indent="0">
              <a:buNone/>
            </a:pPr>
            <a:r>
              <a:rPr lang="en-US" sz="2100" b="1" dirty="0" smtClean="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catch(</a:t>
            </a:r>
            <a:r>
              <a:rPr lang="en-US" sz="2100" b="1" dirty="0" err="1">
                <a:latin typeface="Courier New" panose="02070309020205020404" pitchFamily="49" charset="0"/>
                <a:cs typeface="Courier New" panose="02070309020205020404" pitchFamily="49" charset="0"/>
              </a:rPr>
              <a:t>ArrayIndexOutOfBoundsException</a:t>
            </a:r>
            <a:r>
              <a:rPr lang="en-US" sz="2100" b="1" dirty="0">
                <a:latin typeface="Courier New" panose="02070309020205020404" pitchFamily="49" charset="0"/>
                <a:cs typeface="Courier New" panose="02070309020205020404" pitchFamily="49" charset="0"/>
              </a:rPr>
              <a:t> e){</a:t>
            </a:r>
          </a:p>
          <a:p>
            <a:pPr marL="0" indent="0">
              <a:buNone/>
            </a:pPr>
            <a:r>
              <a:rPr lang="en-US" sz="2100" b="1" dirty="0" smtClean="0">
                <a:latin typeface="Courier New" panose="02070309020205020404" pitchFamily="49" charset="0"/>
                <a:cs typeface="Courier New" panose="02070309020205020404" pitchFamily="49" charset="0"/>
              </a:rPr>
              <a:t>      </a:t>
            </a:r>
            <a:r>
              <a:rPr lang="en-US" sz="2100" b="1" dirty="0" err="1" smtClean="0">
                <a:latin typeface="Courier New" panose="02070309020205020404" pitchFamily="49" charset="0"/>
                <a:cs typeface="Courier New" panose="02070309020205020404" pitchFamily="49" charset="0"/>
              </a:rPr>
              <a:t>System.out.println</a:t>
            </a:r>
            <a:r>
              <a:rPr lang="en-US" sz="2100" b="1" dirty="0">
                <a:latin typeface="Courier New" panose="02070309020205020404" pitchFamily="49" charset="0"/>
                <a:cs typeface="Courier New" panose="02070309020205020404" pitchFamily="49" charset="0"/>
              </a:rPr>
              <a:t>("Exception thrown  :" + e);</a:t>
            </a:r>
          </a:p>
          <a:p>
            <a:pPr marL="0" indent="0">
              <a:buNone/>
            </a:pPr>
            <a:r>
              <a:rPr lang="en-US" sz="2100" b="1" dirty="0" smtClean="0">
                <a:latin typeface="Courier New" panose="02070309020205020404" pitchFamily="49" charset="0"/>
                <a:cs typeface="Courier New" panose="02070309020205020404" pitchFamily="49" charset="0"/>
              </a:rPr>
              <a:t>      </a:t>
            </a:r>
            <a:r>
              <a:rPr lang="en-US" sz="2100" b="1" dirty="0" err="1" smtClean="0">
                <a:latin typeface="Courier New" panose="02070309020205020404" pitchFamily="49" charset="0"/>
                <a:cs typeface="Courier New" panose="02070309020205020404" pitchFamily="49" charset="0"/>
              </a:rPr>
              <a:t>e.printStackTrace</a:t>
            </a:r>
            <a:r>
              <a:rPr lang="en-US" sz="2100" b="1" dirty="0">
                <a:latin typeface="Courier New" panose="02070309020205020404" pitchFamily="49" charset="0"/>
                <a:cs typeface="Courier New" panose="02070309020205020404" pitchFamily="49" charset="0"/>
              </a:rPr>
              <a:t>();</a:t>
            </a:r>
          </a:p>
          <a:p>
            <a:pPr marL="0" indent="0">
              <a:buNone/>
            </a:pPr>
            <a:r>
              <a:rPr lang="en-US" sz="2100" b="1" dirty="0" smtClean="0">
                <a:latin typeface="Courier New" panose="02070309020205020404" pitchFamily="49" charset="0"/>
                <a:cs typeface="Courier New" panose="02070309020205020404" pitchFamily="49" charset="0"/>
              </a:rPr>
              <a:t>    }</a:t>
            </a:r>
            <a:endParaRPr lang="en-US" sz="2100" b="1" dirty="0">
              <a:latin typeface="Courier New" panose="02070309020205020404" pitchFamily="49" charset="0"/>
              <a:cs typeface="Courier New" panose="02070309020205020404" pitchFamily="49" charset="0"/>
            </a:endParaRPr>
          </a:p>
          <a:p>
            <a:pPr marL="0" indent="0">
              <a:buNone/>
            </a:pPr>
            <a:r>
              <a:rPr lang="en-US" sz="2100" b="1" dirty="0" smtClean="0">
                <a:latin typeface="Courier New" panose="02070309020205020404" pitchFamily="49" charset="0"/>
                <a:cs typeface="Courier New" panose="02070309020205020404" pitchFamily="49" charset="0"/>
              </a:rPr>
              <a:t>    </a:t>
            </a:r>
            <a:r>
              <a:rPr lang="en-US" sz="2100" b="1" dirty="0" err="1" smtClean="0">
                <a:latin typeface="Courier New" panose="02070309020205020404" pitchFamily="49" charset="0"/>
                <a:cs typeface="Courier New" panose="02070309020205020404" pitchFamily="49" charset="0"/>
              </a:rPr>
              <a:t>System.out.println</a:t>
            </a:r>
            <a:r>
              <a:rPr lang="en-US" sz="2100" b="1" dirty="0">
                <a:latin typeface="Courier New" panose="02070309020205020404" pitchFamily="49" charset="0"/>
                <a:cs typeface="Courier New" panose="02070309020205020404" pitchFamily="49" charset="0"/>
              </a:rPr>
              <a:t>("Out of the block");</a:t>
            </a:r>
          </a:p>
          <a:p>
            <a:pPr marL="0" indent="0">
              <a:buNone/>
            </a:pPr>
            <a:r>
              <a:rPr lang="en-US" sz="2100" b="1" dirty="0" smtClean="0">
                <a:latin typeface="Courier New" panose="02070309020205020404" pitchFamily="49" charset="0"/>
                <a:cs typeface="Courier New" panose="02070309020205020404" pitchFamily="49" charset="0"/>
              </a:rPr>
              <a:t>  }</a:t>
            </a:r>
            <a:endParaRPr lang="en-US" sz="2100" b="1"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3863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Typical 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33475"/>
            <a:ext cx="6400800" cy="5681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131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p:txBody>
          <a:bodyPr/>
          <a:lstStyle/>
          <a:p>
            <a:r>
              <a:rPr lang="en-US" sz="2500" dirty="0" smtClean="0"/>
              <a:t>Define super class </a:t>
            </a:r>
            <a:r>
              <a:rPr lang="en-US" sz="2500" u="sng" dirty="0" smtClean="0"/>
              <a:t>Mammal</a:t>
            </a:r>
          </a:p>
          <a:p>
            <a:r>
              <a:rPr lang="en-US" sz="2500" dirty="0" smtClean="0"/>
              <a:t>Mammal has a property name and sing method</a:t>
            </a:r>
          </a:p>
          <a:p>
            <a:pPr marL="0" indent="0">
              <a:buNone/>
            </a:pPr>
            <a:r>
              <a:rPr lang="en-US" sz="1400" b="1" dirty="0">
                <a:latin typeface="Courier New" panose="02070309020205020404" pitchFamily="49" charset="0"/>
                <a:cs typeface="Courier New" panose="02070309020205020404" pitchFamily="49" charset="0"/>
              </a:rPr>
              <a:t>public class Mammal {</a:t>
            </a:r>
          </a:p>
          <a:p>
            <a:pPr marL="0" indent="0">
              <a:buNone/>
            </a:pPr>
            <a:r>
              <a:rPr lang="en-US" sz="1400" b="1" dirty="0">
                <a:latin typeface="Courier New" panose="02070309020205020404" pitchFamily="49" charset="0"/>
                <a:cs typeface="Courier New" panose="02070309020205020404" pitchFamily="49" charset="0"/>
              </a:rPr>
              <a:t>  String name</a:t>
            </a:r>
            <a:r>
              <a:rPr lang="en-US" sz="1400" b="1" dirty="0" smtClean="0">
                <a:latin typeface="Courier New" panose="02070309020205020404" pitchFamily="49" charset="0"/>
                <a:cs typeface="Courier New" panose="02070309020205020404" pitchFamily="49" charset="0"/>
              </a:rPr>
              <a:t>;</a:t>
            </a:r>
          </a:p>
          <a:p>
            <a:pPr marL="0" indent="0">
              <a:buNone/>
            </a:pPr>
            <a:r>
              <a:rPr lang="en-US" sz="1400" b="1" dirty="0" smtClean="0">
                <a:latin typeface="Courier New" panose="02070309020205020404" pitchFamily="49" charset="0"/>
                <a:cs typeface="Courier New" panose="02070309020205020404" pitchFamily="49" charset="0"/>
              </a:rPr>
              <a:t>  public </a:t>
            </a:r>
            <a:r>
              <a:rPr lang="en-US" sz="1400" b="1" dirty="0">
                <a:latin typeface="Courier New" panose="02070309020205020404" pitchFamily="49" charset="0"/>
                <a:cs typeface="Courier New" panose="02070309020205020404" pitchFamily="49" charset="0"/>
              </a:rPr>
              <a:t>Mammal() {</a:t>
            </a:r>
          </a:p>
          <a:p>
            <a:pPr marL="0" indent="0">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("Making a </a:t>
            </a:r>
            <a:r>
              <a:rPr lang="en-US" sz="1400" b="1" dirty="0" err="1">
                <a:latin typeface="Courier New" panose="02070309020205020404" pitchFamily="49" charset="0"/>
                <a:cs typeface="Courier New" panose="02070309020205020404" pitchFamily="49" charset="0"/>
              </a:rPr>
              <a:t>mammel</a:t>
            </a:r>
            <a:r>
              <a:rPr lang="en-US" sz="1400" b="1" dirty="0">
                <a:latin typeface="Courier New" panose="02070309020205020404" pitchFamily="49" charset="0"/>
                <a:cs typeface="Courier New" panose="02070309020205020404" pitchFamily="49" charset="0"/>
              </a:rPr>
              <a:t>");</a:t>
            </a:r>
          </a:p>
          <a:p>
            <a:pPr marL="0" indent="0">
              <a:buNone/>
            </a:pP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public </a:t>
            </a:r>
            <a:r>
              <a:rPr lang="en-US" sz="1400" b="1" dirty="0">
                <a:latin typeface="Courier New" panose="02070309020205020404" pitchFamily="49" charset="0"/>
                <a:cs typeface="Courier New" panose="02070309020205020404" pitchFamily="49" charset="0"/>
              </a:rPr>
              <a:t>Mammal(String name) {</a:t>
            </a:r>
          </a:p>
          <a:p>
            <a:pPr marL="0" indent="0">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("Mammal's name is " + name);</a:t>
            </a:r>
          </a:p>
          <a:p>
            <a:pPr marL="0" indent="0">
              <a:buNone/>
            </a:pP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public </a:t>
            </a:r>
            <a:r>
              <a:rPr lang="en-US" sz="1400" b="1" dirty="0">
                <a:latin typeface="Courier New" panose="02070309020205020404" pitchFamily="49" charset="0"/>
                <a:cs typeface="Courier New" panose="02070309020205020404" pitchFamily="49" charset="0"/>
              </a:rPr>
              <a:t>void sing(String sound,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frequency) {</a:t>
            </a:r>
          </a:p>
          <a:p>
            <a:pPr marL="0" indent="0">
              <a:buNone/>
            </a:pPr>
            <a:r>
              <a:rPr lang="en-US" sz="1400" b="1" dirty="0" smtClean="0">
                <a:latin typeface="Courier New" panose="02070309020205020404" pitchFamily="49" charset="0"/>
                <a:cs typeface="Courier New" panose="02070309020205020404" pitchFamily="49" charset="0"/>
              </a:rPr>
              <a:t>    for </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a:t>
            </a:r>
            <a:r>
              <a:rPr lang="en-US" sz="1400" b="1" dirty="0" smtClean="0">
                <a:latin typeface="Courier New" panose="02070309020205020404" pitchFamily="49" charset="0"/>
                <a:cs typeface="Courier New" panose="02070309020205020404" pitchFamily="49" charset="0"/>
              </a:rPr>
              <a:t>=0;i&lt;</a:t>
            </a:r>
            <a:r>
              <a:rPr lang="en-US" sz="1400" b="1" dirty="0" err="1" smtClean="0">
                <a:latin typeface="Courier New" panose="02070309020205020404" pitchFamily="49" charset="0"/>
                <a:cs typeface="Courier New" panose="02070309020205020404" pitchFamily="49" charset="0"/>
              </a:rPr>
              <a:t>frequency;i</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p>
          <a:p>
            <a:pPr marL="0" indent="0">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("sound!");</a:t>
            </a:r>
          </a:p>
          <a:p>
            <a:pPr marL="0" indent="0">
              <a:buNone/>
            </a:pP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a:t>
            </a:r>
          </a:p>
          <a:p>
            <a:pPr marL="0" indent="0">
              <a:buNone/>
            </a:pP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2500" dirty="0"/>
          </a:p>
          <a:p>
            <a:endParaRPr lang="en-US" dirty="0"/>
          </a:p>
        </p:txBody>
      </p:sp>
    </p:spTree>
    <p:extLst>
      <p:ext uri="{BB962C8B-B14F-4D97-AF65-F5344CB8AC3E}">
        <p14:creationId xmlns:p14="http://schemas.microsoft.com/office/powerpoint/2010/main" val="33301005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Java 7 Catching</a:t>
            </a:r>
            <a:endParaRPr lang="en-US" dirty="0"/>
          </a:p>
        </p:txBody>
      </p:sp>
      <p:sp>
        <p:nvSpPr>
          <p:cNvPr id="2" name="Content Placeholder 1"/>
          <p:cNvSpPr>
            <a:spLocks noGrp="1"/>
          </p:cNvSpPr>
          <p:nvPr>
            <p:ph idx="1"/>
          </p:nvPr>
        </p:nvSpPr>
        <p:spPr/>
        <p:txBody>
          <a:bodyPr/>
          <a:lstStyle/>
          <a:p>
            <a:pPr marL="0" indent="0">
              <a:buNone/>
            </a:pPr>
            <a:r>
              <a:rPr lang="en-US" dirty="0"/>
              <a:t>catch(</a:t>
            </a:r>
            <a:r>
              <a:rPr lang="en-US" dirty="0" err="1"/>
              <a:t>IOException</a:t>
            </a:r>
            <a:r>
              <a:rPr lang="en-US" dirty="0"/>
              <a:t> | </a:t>
            </a:r>
            <a:r>
              <a:rPr lang="en-US" dirty="0" err="1"/>
              <a:t>SQLException</a:t>
            </a:r>
            <a:r>
              <a:rPr lang="en-US" dirty="0"/>
              <a:t> | Exception ex){</a:t>
            </a:r>
          </a:p>
          <a:p>
            <a:pPr marL="0" indent="0">
              <a:buNone/>
            </a:pPr>
            <a:r>
              <a:rPr lang="en-US" dirty="0"/>
              <a:t>     </a:t>
            </a:r>
            <a:r>
              <a:rPr lang="en-US" dirty="0" err="1"/>
              <a:t>logger.error</a:t>
            </a:r>
            <a:r>
              <a:rPr lang="en-US" dirty="0"/>
              <a:t>(ex);</a:t>
            </a:r>
          </a:p>
          <a:p>
            <a:pPr marL="0" indent="0">
              <a:buNone/>
            </a:pPr>
            <a:r>
              <a:rPr lang="en-US" dirty="0"/>
              <a:t>     </a:t>
            </a:r>
            <a:r>
              <a:rPr lang="en-US" dirty="0" err="1" smtClean="0"/>
              <a:t>ex.printStackTrace</a:t>
            </a:r>
            <a:r>
              <a:rPr lang="en-US" dirty="0" smtClean="0"/>
              <a:t>();</a:t>
            </a:r>
            <a:endParaRPr lang="en-US" dirty="0"/>
          </a:p>
          <a:p>
            <a:pPr marL="0" indent="0">
              <a:buNone/>
            </a:pPr>
            <a:r>
              <a:rPr lang="en-US" dirty="0"/>
              <a:t>}</a:t>
            </a:r>
          </a:p>
        </p:txBody>
      </p:sp>
    </p:spTree>
    <p:extLst>
      <p:ext uri="{BB962C8B-B14F-4D97-AF65-F5344CB8AC3E}">
        <p14:creationId xmlns:p14="http://schemas.microsoft.com/office/powerpoint/2010/main" val="30693269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throws/throw Keywords</a:t>
            </a:r>
          </a:p>
        </p:txBody>
      </p:sp>
      <p:sp>
        <p:nvSpPr>
          <p:cNvPr id="2" name="Content Placeholder 1"/>
          <p:cNvSpPr>
            <a:spLocks noGrp="1"/>
          </p:cNvSpPr>
          <p:nvPr>
            <p:ph idx="1"/>
          </p:nvPr>
        </p:nvSpPr>
        <p:spPr/>
        <p:txBody>
          <a:bodyPr/>
          <a:lstStyle/>
          <a:p>
            <a:r>
              <a:rPr lang="en-US" dirty="0"/>
              <a:t>If a method does not handle a checked exception, the method must declare it using the </a:t>
            </a:r>
            <a:r>
              <a:rPr lang="en-US" b="1" dirty="0"/>
              <a:t>throws </a:t>
            </a:r>
            <a:r>
              <a:rPr lang="en-US" dirty="0"/>
              <a:t>keyword</a:t>
            </a:r>
            <a:r>
              <a:rPr lang="en-US" dirty="0" smtClean="0"/>
              <a:t>.</a:t>
            </a:r>
          </a:p>
          <a:p>
            <a:r>
              <a:rPr lang="en-US" dirty="0"/>
              <a:t>The throws keyword appears at the end of a method's signature</a:t>
            </a:r>
            <a:r>
              <a:rPr lang="en-US" dirty="0" smtClean="0"/>
              <a:t>.</a:t>
            </a:r>
          </a:p>
          <a:p>
            <a:r>
              <a:rPr lang="en-US" dirty="0"/>
              <a:t>You can throw an exception, either a newly instantiated one or an exception that you just caught, by using the </a:t>
            </a:r>
            <a:r>
              <a:rPr lang="en-US" b="1" dirty="0"/>
              <a:t>throw</a:t>
            </a:r>
            <a:r>
              <a:rPr lang="en-US" dirty="0"/>
              <a:t> keyword.</a:t>
            </a:r>
          </a:p>
        </p:txBody>
      </p:sp>
    </p:spTree>
    <p:extLst>
      <p:ext uri="{BB962C8B-B14F-4D97-AF65-F5344CB8AC3E}">
        <p14:creationId xmlns:p14="http://schemas.microsoft.com/office/powerpoint/2010/main" val="17770090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throws/throw Keywords</a:t>
            </a:r>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i="1" dirty="0"/>
              <a:t>throws</a:t>
            </a:r>
            <a:r>
              <a:rPr lang="en-US" dirty="0"/>
              <a:t> is used to postpone the handling of a checked exception and </a:t>
            </a:r>
            <a:r>
              <a:rPr lang="en-US" i="1" dirty="0"/>
              <a:t>throw</a:t>
            </a:r>
            <a:r>
              <a:rPr lang="en-US" dirty="0"/>
              <a:t> is used to invoke an exception explicitly.</a:t>
            </a:r>
          </a:p>
        </p:txBody>
      </p:sp>
      <p:sp>
        <p:nvSpPr>
          <p:cNvPr id="4" name="Rectangle 3"/>
          <p:cNvSpPr/>
          <p:nvPr/>
        </p:nvSpPr>
        <p:spPr>
          <a:xfrm>
            <a:off x="533400" y="1524000"/>
            <a:ext cx="8305800" cy="3477875"/>
          </a:xfrm>
          <a:prstGeom prst="rect">
            <a:avLst/>
          </a:prstGeom>
        </p:spPr>
        <p:txBody>
          <a:bodyPr wrap="square">
            <a:spAutoFit/>
          </a:bodyPr>
          <a:lstStyle/>
          <a:p>
            <a:r>
              <a:rPr lang="en-US" sz="2000" b="1" dirty="0">
                <a:latin typeface="Courier New" panose="02070309020205020404" pitchFamily="49" charset="0"/>
                <a:cs typeface="Courier New" panose="02070309020205020404" pitchFamily="49" charset="0"/>
              </a:rPr>
              <a:t>import java.io.*;</a:t>
            </a:r>
          </a:p>
          <a:p>
            <a:r>
              <a:rPr lang="en-US" sz="2000" b="1" dirty="0">
                <a:latin typeface="Courier New" panose="02070309020205020404" pitchFamily="49" charset="0"/>
                <a:cs typeface="Courier New" panose="02070309020205020404" pitchFamily="49" charset="0"/>
              </a:rPr>
              <a:t>public class </a:t>
            </a:r>
            <a:r>
              <a:rPr lang="en-US" sz="2000" b="1" dirty="0" err="1">
                <a:latin typeface="Courier New" panose="02070309020205020404" pitchFamily="49" charset="0"/>
                <a:cs typeface="Courier New" panose="02070309020205020404" pitchFamily="49" charset="0"/>
              </a:rPr>
              <a:t>className</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public void deposit(double amount) </a:t>
            </a:r>
            <a:r>
              <a:rPr lang="en-US" sz="2000" b="1" dirty="0">
                <a:solidFill>
                  <a:srgbClr val="FF0000"/>
                </a:solidFill>
                <a:latin typeface="Courier New" panose="02070309020205020404" pitchFamily="49" charset="0"/>
                <a:cs typeface="Courier New" panose="02070309020205020404" pitchFamily="49" charset="0"/>
              </a:rPr>
              <a:t>throws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RemoteException</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 Method implementation</a:t>
            </a:r>
          </a:p>
          <a:p>
            <a:r>
              <a:rPr lang="en-US" sz="2000" b="1" dirty="0">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throw</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new </a:t>
            </a:r>
            <a:r>
              <a:rPr lang="en-US" sz="2000" b="1" dirty="0" err="1">
                <a:latin typeface="Courier New" panose="02070309020205020404" pitchFamily="49" charset="0"/>
                <a:cs typeface="Courier New" panose="02070309020205020404" pitchFamily="49" charset="0"/>
              </a:rPr>
              <a:t>RemoteException</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//Remainder of class definition</a:t>
            </a:r>
          </a:p>
          <a:p>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412091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Exception </a:t>
            </a:r>
            <a:r>
              <a:rPr lang="en-US" dirty="0"/>
              <a:t>Propagation</a:t>
            </a:r>
          </a:p>
        </p:txBody>
      </p:sp>
      <p:sp>
        <p:nvSpPr>
          <p:cNvPr id="4" name="Content Placeholder 3"/>
          <p:cNvSpPr>
            <a:spLocks noGrp="1"/>
          </p:cNvSpPr>
          <p:nvPr>
            <p:ph idx="1"/>
          </p:nvPr>
        </p:nvSpPr>
        <p:spPr/>
        <p:txBody>
          <a:bodyPr>
            <a:noAutofit/>
          </a:bodyPr>
          <a:lstStyle/>
          <a:p>
            <a:r>
              <a:rPr lang="en-US" sz="2000" dirty="0"/>
              <a:t>It is not required to handle all exception thrown by try block in catch block (As it is not required block). </a:t>
            </a:r>
            <a:endParaRPr lang="en-US" sz="2000" dirty="0" smtClean="0"/>
          </a:p>
          <a:p>
            <a:r>
              <a:rPr lang="en-US" sz="2000" dirty="0" smtClean="0"/>
              <a:t>In </a:t>
            </a:r>
            <a:r>
              <a:rPr lang="en-US" sz="2000" dirty="0"/>
              <a:t>case catch block doesn’t handle exception thrown by try block, it will be propagated to method where this method was called from. </a:t>
            </a:r>
            <a:endParaRPr lang="en-US" sz="2000" dirty="0" smtClean="0"/>
          </a:p>
          <a:p>
            <a:pPr marL="457200" lvl="1" indent="0">
              <a:buNone/>
            </a:pPr>
            <a:endParaRPr lang="en-US" sz="1800" b="1" dirty="0" smtClean="0">
              <a:latin typeface="Courier New" panose="02070309020205020404" pitchFamily="49" charset="0"/>
              <a:cs typeface="Courier New" panose="02070309020205020404" pitchFamily="49" charset="0"/>
            </a:endParaRPr>
          </a:p>
          <a:p>
            <a:pPr marL="457200" lvl="1" indent="0">
              <a:buNone/>
            </a:pPr>
            <a:r>
              <a:rPr lang="en-US" sz="1600" b="1" dirty="0" smtClean="0">
                <a:latin typeface="Courier New" panose="02070309020205020404" pitchFamily="49" charset="0"/>
                <a:cs typeface="Courier New" panose="02070309020205020404" pitchFamily="49" charset="0"/>
              </a:rPr>
              <a:t>public </a:t>
            </a:r>
            <a:r>
              <a:rPr lang="en-US" sz="1600" b="1" dirty="0">
                <a:latin typeface="Courier New" panose="02070309020205020404" pitchFamily="49" charset="0"/>
                <a:cs typeface="Courier New" panose="02070309020205020404" pitchFamily="49" charset="0"/>
              </a:rPr>
              <a:t>Object pop() {</a:t>
            </a:r>
          </a:p>
          <a:p>
            <a:pPr marL="457200" lvl="1" indent="0">
              <a:buNone/>
            </a:pPr>
            <a:r>
              <a:rPr lang="en-US" sz="1600" b="1" dirty="0">
                <a:latin typeface="Courier New" panose="02070309020205020404" pitchFamily="49" charset="0"/>
                <a:cs typeface="Courier New" panose="02070309020205020404" pitchFamily="49" charset="0"/>
              </a:rPr>
              <a:t>    Object </a:t>
            </a:r>
            <a:r>
              <a:rPr lang="en-US" sz="1600" b="1" dirty="0" err="1">
                <a:latin typeface="Courier New" panose="02070309020205020404" pitchFamily="49" charset="0"/>
                <a:cs typeface="Courier New" panose="02070309020205020404" pitchFamily="49" charset="0"/>
              </a:rPr>
              <a:t>obj</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457200" lvl="1" indent="0">
              <a:buNone/>
            </a:pPr>
            <a:r>
              <a:rPr lang="en-US" sz="1600" b="1" dirty="0">
                <a:latin typeface="Courier New" panose="02070309020205020404" pitchFamily="49" charset="0"/>
                <a:cs typeface="Courier New" panose="02070309020205020404" pitchFamily="49" charset="0"/>
              </a:rPr>
              <a:t>    if (size == 0) </a:t>
            </a:r>
            <a:r>
              <a:rPr lang="en-US" sz="1600" b="1" dirty="0" smtClean="0">
                <a:latin typeface="Courier New" panose="02070309020205020404" pitchFamily="49" charset="0"/>
                <a:cs typeface="Courier New" panose="02070309020205020404" pitchFamily="49" charset="0"/>
              </a:rPr>
              <a:t>{</a:t>
            </a:r>
          </a:p>
          <a:p>
            <a:pPr marL="457200" lvl="1" indent="0">
              <a:buNone/>
            </a:pPr>
            <a:r>
              <a:rPr lang="en-US" sz="1600" b="1" dirty="0" smtClean="0">
                <a:latin typeface="Courier New" panose="02070309020205020404" pitchFamily="49" charset="0"/>
                <a:cs typeface="Courier New" panose="02070309020205020404" pitchFamily="49" charset="0"/>
              </a:rPr>
              <a:t>        throw new </a:t>
            </a:r>
            <a:r>
              <a:rPr lang="en-US" sz="1600" b="1" dirty="0" err="1" smtClean="0">
                <a:latin typeface="Courier New" panose="02070309020205020404" pitchFamily="49" charset="0"/>
                <a:cs typeface="Courier New" panose="02070309020205020404" pitchFamily="49" charset="0"/>
              </a:rPr>
              <a:t>EmptyStackException</a:t>
            </a:r>
            <a:r>
              <a:rPr lang="en-US" sz="1600" b="1" dirty="0" smtClean="0">
                <a:latin typeface="Courier New" panose="02070309020205020404" pitchFamily="49" charset="0"/>
                <a:cs typeface="Courier New" panose="02070309020205020404" pitchFamily="49" charset="0"/>
              </a:rPr>
              <a:t>();</a:t>
            </a:r>
          </a:p>
          <a:p>
            <a:pPr marL="457200" lvl="1" indent="0">
              <a:buNone/>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marL="457200" lvl="1"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obj</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objectAt</a:t>
            </a:r>
            <a:r>
              <a:rPr lang="en-US" sz="1600" b="1" dirty="0">
                <a:latin typeface="Courier New" panose="02070309020205020404" pitchFamily="49" charset="0"/>
                <a:cs typeface="Courier New" panose="02070309020205020404" pitchFamily="49" charset="0"/>
              </a:rPr>
              <a:t>(size - 1);</a:t>
            </a:r>
          </a:p>
          <a:p>
            <a:pPr marL="457200" lvl="1"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setObjectAt</a:t>
            </a:r>
            <a:r>
              <a:rPr lang="en-US" sz="1600" b="1" dirty="0">
                <a:latin typeface="Courier New" panose="02070309020205020404" pitchFamily="49" charset="0"/>
                <a:cs typeface="Courier New" panose="02070309020205020404" pitchFamily="49" charset="0"/>
              </a:rPr>
              <a:t>(size - 1, null);</a:t>
            </a:r>
          </a:p>
          <a:p>
            <a:pPr marL="457200" lvl="1" indent="0">
              <a:buNone/>
            </a:pPr>
            <a:r>
              <a:rPr lang="en-US" sz="1600" b="1" dirty="0">
                <a:latin typeface="Courier New" panose="02070309020205020404" pitchFamily="49" charset="0"/>
                <a:cs typeface="Courier New" panose="02070309020205020404" pitchFamily="49" charset="0"/>
              </a:rPr>
              <a:t>    size--;</a:t>
            </a:r>
          </a:p>
          <a:p>
            <a:pPr marL="457200" lvl="1" indent="0">
              <a:buNone/>
            </a:pPr>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obj</a:t>
            </a:r>
            <a:r>
              <a:rPr lang="en-US" sz="1600" b="1" dirty="0">
                <a:latin typeface="Courier New" panose="02070309020205020404" pitchFamily="49" charset="0"/>
                <a:cs typeface="Courier New" panose="02070309020205020404" pitchFamily="49" charset="0"/>
              </a:rPr>
              <a:t>;</a:t>
            </a:r>
          </a:p>
          <a:p>
            <a:pPr marL="457200" lvl="1" indent="0">
              <a:buNone/>
            </a:pPr>
            <a:r>
              <a:rPr lang="en-US" sz="1600" b="1" dirty="0" smtClean="0">
                <a:latin typeface="Courier New" panose="02070309020205020404" pitchFamily="49" charset="0"/>
                <a:cs typeface="Courier New" panose="02070309020205020404" pitchFamily="49" charset="0"/>
              </a:rPr>
              <a:t>}</a:t>
            </a:r>
          </a:p>
          <a:p>
            <a:pPr marL="457200" lvl="1" indent="0">
              <a:buNone/>
            </a:pPr>
            <a:r>
              <a:rPr lang="en-US" sz="1800" dirty="0" smtClean="0"/>
              <a:t>Note: </a:t>
            </a:r>
            <a:r>
              <a:rPr lang="en-US" sz="1800" dirty="0" err="1" smtClean="0"/>
              <a:t>EmptyStackException</a:t>
            </a:r>
            <a:r>
              <a:rPr lang="en-US" sz="1800" dirty="0" smtClean="0"/>
              <a:t> </a:t>
            </a:r>
            <a:r>
              <a:rPr lang="en-US" sz="1800" dirty="0"/>
              <a:t>is not a checked exception, so pop is not required to state that it might occur.</a:t>
            </a:r>
            <a:endParaRPr lang="en-US" sz="1800" b="1" dirty="0">
              <a:latin typeface="Courier New" panose="02070309020205020404" pitchFamily="49" charset="0"/>
              <a:cs typeface="Courier New" panose="02070309020205020404" pitchFamily="49" charset="0"/>
            </a:endParaRPr>
          </a:p>
          <a:p>
            <a:pPr lvl="1"/>
            <a:endParaRPr lang="en-US" sz="1600" dirty="0">
              <a:effectLst/>
            </a:endParaRPr>
          </a:p>
        </p:txBody>
      </p:sp>
    </p:spTree>
    <p:extLst>
      <p:ext uri="{BB962C8B-B14F-4D97-AF65-F5344CB8AC3E}">
        <p14:creationId xmlns:p14="http://schemas.microsoft.com/office/powerpoint/2010/main" val="42832581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User-defined Exception</a:t>
            </a:r>
            <a:endParaRPr lang="en-US" dirty="0"/>
          </a:p>
        </p:txBody>
      </p:sp>
      <p:sp>
        <p:nvSpPr>
          <p:cNvPr id="2" name="Content Placeholder 1"/>
          <p:cNvSpPr>
            <a:spLocks noGrp="1"/>
          </p:cNvSpPr>
          <p:nvPr>
            <p:ph idx="1"/>
          </p:nvPr>
        </p:nvSpPr>
        <p:spPr/>
        <p:txBody>
          <a:bodyPr/>
          <a:lstStyle/>
          <a:p>
            <a:r>
              <a:rPr lang="en-US" dirty="0"/>
              <a:t>All exceptions must be a child of </a:t>
            </a:r>
            <a:r>
              <a:rPr lang="en-US" dirty="0" err="1"/>
              <a:t>Throwable</a:t>
            </a:r>
            <a:r>
              <a:rPr lang="en-US" dirty="0"/>
              <a:t>.</a:t>
            </a:r>
          </a:p>
          <a:p>
            <a:r>
              <a:rPr lang="en-US" dirty="0"/>
              <a:t>If you want to write a checked exception that is automatically enforced by the Handle or Declare Rule, you need to extend the Exception class.</a:t>
            </a:r>
          </a:p>
          <a:p>
            <a:r>
              <a:rPr lang="en-US" dirty="0"/>
              <a:t>If you want to write a runtime exception, you need to extend the </a:t>
            </a:r>
            <a:r>
              <a:rPr lang="en-US" dirty="0" err="1"/>
              <a:t>RuntimeException</a:t>
            </a:r>
            <a:r>
              <a:rPr lang="en-US" dirty="0"/>
              <a:t> class.</a:t>
            </a:r>
          </a:p>
          <a:p>
            <a:pPr marL="0" indent="0">
              <a:buNone/>
            </a:pPr>
            <a:endParaRPr lang="en-US" dirty="0"/>
          </a:p>
        </p:txBody>
      </p:sp>
    </p:spTree>
    <p:extLst>
      <p:ext uri="{BB962C8B-B14F-4D97-AF65-F5344CB8AC3E}">
        <p14:creationId xmlns:p14="http://schemas.microsoft.com/office/powerpoint/2010/main" val="36261194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User-defined Exception</a:t>
            </a:r>
            <a:endParaRPr lang="en-US" dirty="0"/>
          </a:p>
        </p:txBody>
      </p:sp>
      <p:sp>
        <p:nvSpPr>
          <p:cNvPr id="4" name="TextBox 3"/>
          <p:cNvSpPr txBox="1"/>
          <p:nvPr/>
        </p:nvSpPr>
        <p:spPr>
          <a:xfrm>
            <a:off x="228600" y="1371600"/>
            <a:ext cx="8458200" cy="2631490"/>
          </a:xfrm>
          <a:prstGeom prst="rect">
            <a:avLst/>
          </a:prstGeom>
          <a:noFill/>
        </p:spPr>
        <p:txBody>
          <a:bodyPr wrap="square" rtlCol="0">
            <a:spAutoFit/>
          </a:bodyPr>
          <a:lstStyle/>
          <a:p>
            <a:r>
              <a:rPr lang="en-US" sz="1500" b="1" dirty="0" smtClean="0">
                <a:latin typeface="Courier New" panose="02070309020205020404" pitchFamily="49" charset="0"/>
                <a:cs typeface="Courier New" panose="02070309020205020404" pitchFamily="49" charset="0"/>
              </a:rPr>
              <a:t>import java.io.*;</a:t>
            </a:r>
          </a:p>
          <a:p>
            <a:endParaRPr lang="en-US" sz="1500" b="1" dirty="0" smtClean="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public class </a:t>
            </a:r>
            <a:r>
              <a:rPr lang="en-US" sz="1500" b="1" dirty="0" err="1" smtClean="0">
                <a:solidFill>
                  <a:srgbClr val="00B050"/>
                </a:solidFill>
                <a:latin typeface="Courier New" panose="02070309020205020404" pitchFamily="49" charset="0"/>
                <a:cs typeface="Courier New" panose="02070309020205020404" pitchFamily="49" charset="0"/>
              </a:rPr>
              <a:t>InsufficientFundException</a:t>
            </a:r>
            <a:r>
              <a:rPr lang="en-US" sz="1500" b="1" dirty="0" smtClean="0">
                <a:solidFill>
                  <a:srgbClr val="00B050"/>
                </a:solidFill>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extends Exception {</a:t>
            </a:r>
          </a:p>
          <a:p>
            <a:r>
              <a:rPr lang="en-US" sz="1500" b="1" dirty="0" smtClean="0">
                <a:latin typeface="Courier New" panose="02070309020205020404" pitchFamily="49" charset="0"/>
                <a:cs typeface="Courier New" panose="02070309020205020404" pitchFamily="49" charset="0"/>
              </a:rPr>
              <a:t>   private double amount;</a:t>
            </a:r>
          </a:p>
          <a:p>
            <a:r>
              <a:rPr lang="en-US" sz="1500" b="1" dirty="0" smtClean="0">
                <a:latin typeface="Courier New" panose="02070309020205020404" pitchFamily="49" charset="0"/>
                <a:cs typeface="Courier New" panose="02070309020205020404" pitchFamily="49" charset="0"/>
              </a:rPr>
              <a:t>   public </a:t>
            </a:r>
            <a:r>
              <a:rPr lang="en-US" sz="1500" b="1" dirty="0" err="1" smtClean="0">
                <a:solidFill>
                  <a:srgbClr val="00B050"/>
                </a:solidFill>
                <a:latin typeface="Courier New" panose="02070309020205020404" pitchFamily="49" charset="0"/>
                <a:cs typeface="Courier New" panose="02070309020205020404" pitchFamily="49" charset="0"/>
              </a:rPr>
              <a:t>InsufficientFundsException</a:t>
            </a:r>
            <a:r>
              <a:rPr lang="en-US" sz="1500" b="1" dirty="0" smtClean="0">
                <a:solidFill>
                  <a:srgbClr val="00B050"/>
                </a:solidFill>
                <a:latin typeface="Courier New" panose="02070309020205020404" pitchFamily="49" charset="0"/>
                <a:cs typeface="Courier New" panose="02070309020205020404" pitchFamily="49" charset="0"/>
              </a:rPr>
              <a:t>(double</a:t>
            </a:r>
            <a:r>
              <a:rPr lang="en-US" sz="1500" b="1" dirty="0" smtClean="0">
                <a:latin typeface="Courier New" panose="02070309020205020404" pitchFamily="49" charset="0"/>
                <a:cs typeface="Courier New" panose="02070309020205020404" pitchFamily="49" charset="0"/>
              </a:rPr>
              <a:t> amount) {</a:t>
            </a:r>
          </a:p>
          <a:p>
            <a:r>
              <a:rPr lang="en-US" sz="1500" b="1" dirty="0" smtClean="0">
                <a:latin typeface="Courier New" panose="02070309020205020404" pitchFamily="49" charset="0"/>
                <a:cs typeface="Courier New" panose="02070309020205020404" pitchFamily="49" charset="0"/>
              </a:rPr>
              <a:t>      </a:t>
            </a:r>
            <a:r>
              <a:rPr lang="en-US" sz="1500" b="1" dirty="0" err="1" smtClean="0">
                <a:latin typeface="Courier New" panose="02070309020205020404" pitchFamily="49" charset="0"/>
                <a:cs typeface="Courier New" panose="02070309020205020404" pitchFamily="49" charset="0"/>
              </a:rPr>
              <a:t>this.amount</a:t>
            </a:r>
            <a:r>
              <a:rPr lang="en-US" sz="1500" b="1" dirty="0" smtClean="0">
                <a:latin typeface="Courier New" panose="02070309020205020404" pitchFamily="49" charset="0"/>
                <a:cs typeface="Courier New" panose="02070309020205020404" pitchFamily="49" charset="0"/>
              </a:rPr>
              <a:t> = amount;</a:t>
            </a:r>
          </a:p>
          <a:p>
            <a:r>
              <a:rPr lang="en-US" sz="1500" b="1" dirty="0" smtClean="0">
                <a:latin typeface="Courier New" panose="02070309020205020404" pitchFamily="49" charset="0"/>
                <a:cs typeface="Courier New" panose="02070309020205020404" pitchFamily="49" charset="0"/>
              </a:rPr>
              <a:t>   } </a:t>
            </a:r>
          </a:p>
          <a:p>
            <a:r>
              <a:rPr lang="en-US" sz="1500" b="1" dirty="0" smtClean="0">
                <a:latin typeface="Courier New" panose="02070309020205020404" pitchFamily="49" charset="0"/>
                <a:cs typeface="Courier New" panose="02070309020205020404" pitchFamily="49" charset="0"/>
              </a:rPr>
              <a:t>   public double </a:t>
            </a:r>
            <a:r>
              <a:rPr lang="en-US" sz="1500" b="1" dirty="0" err="1" smtClean="0">
                <a:latin typeface="Courier New" panose="02070309020205020404" pitchFamily="49" charset="0"/>
                <a:cs typeface="Courier New" panose="02070309020205020404" pitchFamily="49" charset="0"/>
              </a:rPr>
              <a:t>getAmount</a:t>
            </a:r>
            <a:r>
              <a:rPr lang="en-US" sz="1500" b="1" dirty="0" smtClean="0">
                <a:latin typeface="Courier New" panose="02070309020205020404" pitchFamily="49" charset="0"/>
                <a:cs typeface="Courier New" panose="02070309020205020404" pitchFamily="49" charset="0"/>
              </a:rPr>
              <a:t>() {</a:t>
            </a:r>
          </a:p>
          <a:p>
            <a:r>
              <a:rPr lang="en-US" sz="1500" b="1" dirty="0" smtClean="0">
                <a:latin typeface="Courier New" panose="02070309020205020404" pitchFamily="49" charset="0"/>
                <a:cs typeface="Courier New" panose="02070309020205020404" pitchFamily="49" charset="0"/>
              </a:rPr>
              <a:t>      return amount;</a:t>
            </a:r>
          </a:p>
          <a:p>
            <a:r>
              <a:rPr lang="en-US" sz="1500" b="1" dirty="0" smtClean="0">
                <a:latin typeface="Courier New" panose="02070309020205020404" pitchFamily="49" charset="0"/>
                <a:cs typeface="Courier New" panose="02070309020205020404" pitchFamily="49" charset="0"/>
              </a:rPr>
              <a:t>   }</a:t>
            </a:r>
          </a:p>
          <a:p>
            <a:r>
              <a:rPr lang="en-US" sz="1500" b="1" dirty="0" smtClean="0">
                <a:latin typeface="Courier New" panose="02070309020205020404" pitchFamily="49" charset="0"/>
                <a:cs typeface="Courier New" panose="02070309020205020404" pitchFamily="49" charset="0"/>
              </a:rPr>
              <a:t>}</a:t>
            </a:r>
            <a:endParaRPr lang="en-US" sz="1500" b="1" dirty="0">
              <a:latin typeface="Courier New" panose="02070309020205020404" pitchFamily="49" charset="0"/>
              <a:cs typeface="Courier New" panose="02070309020205020404" pitchFamily="49" charset="0"/>
            </a:endParaRPr>
          </a:p>
        </p:txBody>
      </p:sp>
      <p:sp>
        <p:nvSpPr>
          <p:cNvPr id="7" name="TextBox 6"/>
          <p:cNvSpPr txBox="1"/>
          <p:nvPr/>
        </p:nvSpPr>
        <p:spPr>
          <a:xfrm>
            <a:off x="228600" y="3871913"/>
            <a:ext cx="8494633" cy="2631490"/>
          </a:xfrm>
          <a:prstGeom prst="rect">
            <a:avLst/>
          </a:prstGeom>
          <a:noFill/>
        </p:spPr>
        <p:txBody>
          <a:bodyPr wrap="none" rtlCol="0">
            <a:spAutoFit/>
          </a:bodyPr>
          <a:lstStyle/>
          <a:p>
            <a:r>
              <a:rPr lang="en-US" sz="1500" b="1" dirty="0">
                <a:latin typeface="Courier New" panose="02070309020205020404" pitchFamily="49" charset="0"/>
                <a:cs typeface="Courier New" panose="02070309020205020404" pitchFamily="49" charset="0"/>
              </a:rPr>
              <a:t>public class </a:t>
            </a:r>
            <a:r>
              <a:rPr lang="en-US" sz="1500" b="1" dirty="0" err="1">
                <a:latin typeface="Courier New" panose="02070309020205020404" pitchFamily="49" charset="0"/>
                <a:cs typeface="Courier New" panose="02070309020205020404" pitchFamily="49" charset="0"/>
              </a:rPr>
              <a:t>CheckingAccount</a:t>
            </a:r>
            <a:r>
              <a:rPr lang="en-US" sz="1500" b="1" dirty="0">
                <a:latin typeface="Courier New" panose="02070309020205020404" pitchFamily="49" charset="0"/>
                <a:cs typeface="Courier New" panose="02070309020205020404" pitchFamily="49" charset="0"/>
              </a:rPr>
              <a:t> {</a:t>
            </a:r>
          </a:p>
          <a:p>
            <a:r>
              <a:rPr lang="en-US" sz="1500" b="1" dirty="0" smtClean="0">
                <a:latin typeface="Courier New" panose="02070309020205020404" pitchFamily="49" charset="0"/>
                <a:cs typeface="Courier New" panose="02070309020205020404" pitchFamily="49" charset="0"/>
              </a:rPr>
              <a:t>  private </a:t>
            </a:r>
            <a:r>
              <a:rPr lang="en-US" sz="1500" b="1" dirty="0">
                <a:latin typeface="Courier New" panose="02070309020205020404" pitchFamily="49" charset="0"/>
                <a:cs typeface="Courier New" panose="02070309020205020404" pitchFamily="49" charset="0"/>
              </a:rPr>
              <a:t>double balance;</a:t>
            </a:r>
          </a:p>
          <a:p>
            <a:r>
              <a:rPr lang="en-US" sz="1500" b="1" dirty="0" smtClean="0">
                <a:latin typeface="Courier New" panose="02070309020205020404" pitchFamily="49" charset="0"/>
                <a:cs typeface="Courier New" panose="02070309020205020404" pitchFamily="49" charset="0"/>
              </a:rPr>
              <a:t>  public </a:t>
            </a:r>
            <a:r>
              <a:rPr lang="en-US" sz="1500" b="1" dirty="0">
                <a:latin typeface="Courier New" panose="02070309020205020404" pitchFamily="49" charset="0"/>
                <a:cs typeface="Courier New" panose="02070309020205020404" pitchFamily="49" charset="0"/>
              </a:rPr>
              <a:t>void withdraw(double amount) throws </a:t>
            </a:r>
            <a:r>
              <a:rPr lang="en-US" sz="1500" b="1" dirty="0" err="1">
                <a:solidFill>
                  <a:srgbClr val="00B050"/>
                </a:solidFill>
                <a:latin typeface="Courier New" panose="02070309020205020404" pitchFamily="49" charset="0"/>
                <a:cs typeface="Courier New" panose="02070309020205020404" pitchFamily="49" charset="0"/>
              </a:rPr>
              <a:t>InsufficientFundException</a:t>
            </a:r>
            <a:r>
              <a:rPr lang="en-US" sz="1500" b="1" dirty="0">
                <a:solidFill>
                  <a:srgbClr val="00B05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p>
          <a:p>
            <a:r>
              <a:rPr lang="en-US" sz="1500" b="1" dirty="0" smtClean="0">
                <a:latin typeface="Courier New" panose="02070309020205020404" pitchFamily="49" charset="0"/>
                <a:cs typeface="Courier New" panose="02070309020205020404" pitchFamily="49" charset="0"/>
              </a:rPr>
              <a:t>    if(amount </a:t>
            </a:r>
            <a:r>
              <a:rPr lang="en-US" sz="1500" b="1" dirty="0">
                <a:latin typeface="Courier New" panose="02070309020205020404" pitchFamily="49" charset="0"/>
                <a:cs typeface="Courier New" panose="02070309020205020404" pitchFamily="49" charset="0"/>
              </a:rPr>
              <a:t>&lt;= balance) {</a:t>
            </a:r>
          </a:p>
          <a:p>
            <a:r>
              <a:rPr lang="en-US" sz="1500" b="1" dirty="0" smtClean="0">
                <a:latin typeface="Courier New" panose="02070309020205020404" pitchFamily="49" charset="0"/>
                <a:cs typeface="Courier New" panose="02070309020205020404" pitchFamily="49" charset="0"/>
              </a:rPr>
              <a:t>      balance </a:t>
            </a:r>
            <a:r>
              <a:rPr lang="en-US" sz="1500" b="1" dirty="0">
                <a:latin typeface="Courier New" panose="02070309020205020404" pitchFamily="49" charset="0"/>
                <a:cs typeface="Courier New" panose="02070309020205020404" pitchFamily="49" charset="0"/>
              </a:rPr>
              <a:t>-= amount;</a:t>
            </a:r>
          </a:p>
          <a:p>
            <a:r>
              <a:rPr lang="en-US" sz="1500" b="1" dirty="0" smtClean="0">
                <a:latin typeface="Courier New" panose="02070309020205020404" pitchFamily="49" charset="0"/>
                <a:cs typeface="Courier New" panose="02070309020205020404" pitchFamily="49" charset="0"/>
              </a:rPr>
              <a:t>    } </a:t>
            </a:r>
            <a:r>
              <a:rPr lang="en-US" sz="1500" b="1" dirty="0">
                <a:latin typeface="Courier New" panose="02070309020205020404" pitchFamily="49" charset="0"/>
                <a:cs typeface="Courier New" panose="02070309020205020404" pitchFamily="49" charset="0"/>
              </a:rPr>
              <a:t>else {</a:t>
            </a:r>
          </a:p>
          <a:p>
            <a:r>
              <a:rPr lang="en-US" sz="1500" b="1" dirty="0" smtClean="0">
                <a:latin typeface="Courier New" panose="02070309020205020404" pitchFamily="49" charset="0"/>
                <a:cs typeface="Courier New" panose="02070309020205020404" pitchFamily="49" charset="0"/>
              </a:rPr>
              <a:t>      double </a:t>
            </a:r>
            <a:r>
              <a:rPr lang="en-US" sz="1500" b="1" dirty="0">
                <a:latin typeface="Courier New" panose="02070309020205020404" pitchFamily="49" charset="0"/>
                <a:cs typeface="Courier New" panose="02070309020205020404" pitchFamily="49" charset="0"/>
              </a:rPr>
              <a:t>needs = amount - balance;</a:t>
            </a:r>
          </a:p>
          <a:p>
            <a:r>
              <a:rPr lang="en-US" sz="1500" b="1" dirty="0" smtClean="0">
                <a:latin typeface="Courier New" panose="02070309020205020404" pitchFamily="49" charset="0"/>
                <a:cs typeface="Courier New" panose="02070309020205020404" pitchFamily="49" charset="0"/>
              </a:rPr>
              <a:t>      throw </a:t>
            </a:r>
            <a:r>
              <a:rPr lang="en-US" sz="1500" b="1" dirty="0">
                <a:latin typeface="Courier New" panose="02070309020205020404" pitchFamily="49" charset="0"/>
                <a:cs typeface="Courier New" panose="02070309020205020404" pitchFamily="49" charset="0"/>
              </a:rPr>
              <a:t>new </a:t>
            </a:r>
            <a:r>
              <a:rPr lang="en-US" sz="1500" b="1" dirty="0" err="1">
                <a:solidFill>
                  <a:srgbClr val="00B050"/>
                </a:solidFill>
                <a:latin typeface="Courier New" panose="02070309020205020404" pitchFamily="49" charset="0"/>
                <a:cs typeface="Courier New" panose="02070309020205020404" pitchFamily="49" charset="0"/>
              </a:rPr>
              <a:t>InsufficientFundException</a:t>
            </a:r>
            <a:r>
              <a:rPr lang="en-US" sz="1500" b="1" dirty="0">
                <a:solidFill>
                  <a:srgbClr val="00B050"/>
                </a:solidFill>
                <a:latin typeface="Courier New" panose="02070309020205020404" pitchFamily="49" charset="0"/>
                <a:cs typeface="Courier New" panose="02070309020205020404" pitchFamily="49" charset="0"/>
              </a:rPr>
              <a:t>(needs</a:t>
            </a:r>
            <a:r>
              <a:rPr lang="en-US" sz="1500" b="1" dirty="0">
                <a:latin typeface="Courier New" panose="02070309020205020404" pitchFamily="49" charset="0"/>
                <a:cs typeface="Courier New" panose="02070309020205020404" pitchFamily="49" charset="0"/>
              </a:rPr>
              <a:t>);</a:t>
            </a:r>
          </a:p>
          <a:p>
            <a:r>
              <a:rPr lang="en-US" sz="1500" b="1" dirty="0" smtClean="0">
                <a:latin typeface="Courier New" panose="02070309020205020404" pitchFamily="49" charset="0"/>
                <a:cs typeface="Courier New" panose="02070309020205020404" pitchFamily="49" charset="0"/>
              </a:rPr>
              <a:t>    }</a:t>
            </a:r>
            <a:endParaRPr lang="en-US" sz="1500" b="1" dirty="0">
              <a:latin typeface="Courier New" panose="02070309020205020404" pitchFamily="49" charset="0"/>
              <a:cs typeface="Courier New" panose="02070309020205020404" pitchFamily="49" charset="0"/>
            </a:endParaRPr>
          </a:p>
          <a:p>
            <a:r>
              <a:rPr lang="en-US" sz="1500" b="1" dirty="0" smtClean="0">
                <a:latin typeface="Courier New" panose="02070309020205020404" pitchFamily="49" charset="0"/>
                <a:cs typeface="Courier New" panose="02070309020205020404" pitchFamily="49" charset="0"/>
              </a:rPr>
              <a:t>  }</a:t>
            </a:r>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09269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Question</a:t>
            </a:r>
            <a:endParaRPr lang="en-US" dirty="0"/>
          </a:p>
        </p:txBody>
      </p:sp>
      <p:sp>
        <p:nvSpPr>
          <p:cNvPr id="4" name="Content Placeholder 3"/>
          <p:cNvSpPr>
            <a:spLocks noGrp="1"/>
          </p:cNvSpPr>
          <p:nvPr>
            <p:ph idx="1"/>
          </p:nvPr>
        </p:nvSpPr>
        <p:spPr/>
        <p:txBody>
          <a:bodyPr>
            <a:noAutofit/>
          </a:bodyPr>
          <a:lstStyle/>
          <a:p>
            <a:r>
              <a:rPr lang="en-US" sz="2000" dirty="0"/>
              <a:t>Is there anything wrong with this exception handler as written? Will this code compile? </a:t>
            </a:r>
          </a:p>
          <a:p>
            <a:pPr marL="0" indent="0">
              <a:buNone/>
            </a:pPr>
            <a:r>
              <a:rPr lang="en-US" sz="2000" b="1" dirty="0">
                <a:latin typeface="Courier New" panose="02070309020205020404" pitchFamily="49" charset="0"/>
                <a:cs typeface="Courier New" panose="02070309020205020404" pitchFamily="49" charset="0"/>
              </a:rPr>
              <a:t>try {</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 catch (Exception e) {</a:t>
            </a:r>
          </a:p>
          <a:p>
            <a:pPr marL="0" indent="0">
              <a:buNone/>
            </a:pPr>
            <a:r>
              <a:rPr lang="en-US" sz="2000" b="1"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 catch (</a:t>
            </a:r>
            <a:r>
              <a:rPr lang="en-US" sz="2000" b="1" dirty="0" err="1">
                <a:latin typeface="Courier New" panose="02070309020205020404" pitchFamily="49" charset="0"/>
                <a:cs typeface="Courier New" panose="02070309020205020404" pitchFamily="49" charset="0"/>
              </a:rPr>
              <a:t>ArithmeticException</a:t>
            </a:r>
            <a:r>
              <a:rPr lang="en-US" sz="2000" b="1" dirty="0">
                <a:latin typeface="Courier New" panose="02070309020205020404" pitchFamily="49" charset="0"/>
                <a:cs typeface="Courier New" panose="02070309020205020404" pitchFamily="49" charset="0"/>
              </a:rPr>
              <a:t> a) {</a:t>
            </a:r>
          </a:p>
          <a:p>
            <a:pPr marL="0" indent="0">
              <a:buNone/>
            </a:pPr>
            <a:r>
              <a:rPr lang="en-US" sz="2000" b="1"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endParaRPr lang="en-US" sz="2000" dirty="0"/>
          </a:p>
        </p:txBody>
      </p:sp>
    </p:spTree>
    <p:extLst>
      <p:ext uri="{BB962C8B-B14F-4D97-AF65-F5344CB8AC3E}">
        <p14:creationId xmlns:p14="http://schemas.microsoft.com/office/powerpoint/2010/main" val="22736236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Question</a:t>
            </a:r>
            <a:endParaRPr lang="en-US" dirty="0"/>
          </a:p>
        </p:txBody>
      </p:sp>
      <p:sp>
        <p:nvSpPr>
          <p:cNvPr id="4" name="Content Placeholder 3"/>
          <p:cNvSpPr>
            <a:spLocks noGrp="1"/>
          </p:cNvSpPr>
          <p:nvPr>
            <p:ph idx="1"/>
          </p:nvPr>
        </p:nvSpPr>
        <p:spPr/>
        <p:txBody>
          <a:bodyPr>
            <a:noAutofit/>
          </a:bodyPr>
          <a:lstStyle/>
          <a:p>
            <a:r>
              <a:rPr lang="en-US" sz="1600" dirty="0"/>
              <a:t>Modify the following cat method so that it will compile: </a:t>
            </a:r>
          </a:p>
          <a:p>
            <a:pPr marL="0" indent="0">
              <a:buNone/>
            </a:pPr>
            <a:r>
              <a:rPr lang="en-US" sz="1600" b="1" dirty="0">
                <a:latin typeface="Courier New" panose="02070309020205020404" pitchFamily="49" charset="0"/>
                <a:cs typeface="Courier New" panose="02070309020205020404" pitchFamily="49" charset="0"/>
              </a:rPr>
              <a:t>public static void cat(File file)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RandomAccessFile</a:t>
            </a:r>
            <a:r>
              <a:rPr lang="en-US" sz="1600" b="1" dirty="0">
                <a:latin typeface="Courier New" panose="02070309020205020404" pitchFamily="49" charset="0"/>
                <a:cs typeface="Courier New" panose="02070309020205020404" pitchFamily="49" charset="0"/>
              </a:rPr>
              <a:t> input = null;</a:t>
            </a:r>
          </a:p>
          <a:p>
            <a:pPr marL="0" indent="0">
              <a:buNone/>
            </a:pPr>
            <a:r>
              <a:rPr lang="en-US" sz="1600" b="1" dirty="0">
                <a:latin typeface="Courier New" panose="02070309020205020404" pitchFamily="49" charset="0"/>
                <a:cs typeface="Courier New" panose="02070309020205020404" pitchFamily="49" charset="0"/>
              </a:rPr>
              <a:t>    String line = null</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try {</a:t>
            </a:r>
          </a:p>
          <a:p>
            <a:pPr marL="0" indent="0">
              <a:buNone/>
            </a:pPr>
            <a:r>
              <a:rPr lang="en-US" sz="1600" b="1" dirty="0">
                <a:latin typeface="Courier New" panose="02070309020205020404" pitchFamily="49" charset="0"/>
                <a:cs typeface="Courier New" panose="02070309020205020404" pitchFamily="49" charset="0"/>
              </a:rPr>
              <a:t>        input = new </a:t>
            </a:r>
            <a:r>
              <a:rPr lang="en-US" sz="1600" b="1" dirty="0" err="1">
                <a:latin typeface="Courier New" panose="02070309020205020404" pitchFamily="49" charset="0"/>
                <a:cs typeface="Courier New" panose="02070309020205020404" pitchFamily="49" charset="0"/>
              </a:rPr>
              <a:t>RandomAccessFile</a:t>
            </a:r>
            <a:r>
              <a:rPr lang="en-US" sz="1600" b="1" dirty="0">
                <a:latin typeface="Courier New" panose="02070309020205020404" pitchFamily="49" charset="0"/>
                <a:cs typeface="Courier New" panose="02070309020205020404" pitchFamily="49" charset="0"/>
              </a:rPr>
              <a:t>(file, "r");</a:t>
            </a:r>
          </a:p>
          <a:p>
            <a:pPr marL="0" indent="0">
              <a:buNone/>
            </a:pPr>
            <a:r>
              <a:rPr lang="en-US" sz="1600" b="1" dirty="0">
                <a:latin typeface="Courier New" panose="02070309020205020404" pitchFamily="49" charset="0"/>
                <a:cs typeface="Courier New" panose="02070309020205020404" pitchFamily="49" charset="0"/>
              </a:rPr>
              <a:t>        while ((line = </a:t>
            </a:r>
            <a:r>
              <a:rPr lang="en-US" sz="1600" b="1" dirty="0" err="1">
                <a:latin typeface="Courier New" panose="02070309020205020404" pitchFamily="49" charset="0"/>
                <a:cs typeface="Courier New" panose="02070309020205020404" pitchFamily="49" charset="0"/>
              </a:rPr>
              <a:t>input.readLine</a:t>
            </a:r>
            <a:r>
              <a:rPr lang="en-US" sz="1600" b="1" dirty="0">
                <a:latin typeface="Courier New" panose="02070309020205020404" pitchFamily="49" charset="0"/>
                <a:cs typeface="Courier New" panose="02070309020205020404" pitchFamily="49" charset="0"/>
              </a:rPr>
              <a:t>()) != null)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(line);</a:t>
            </a:r>
          </a:p>
          <a:p>
            <a:pPr marL="0" indent="0">
              <a:buNone/>
            </a:pP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return;</a:t>
            </a:r>
          </a:p>
          <a:p>
            <a:pPr marL="0" indent="0">
              <a:buNone/>
            </a:pPr>
            <a:r>
              <a:rPr lang="en-US" sz="1600" b="1" dirty="0">
                <a:latin typeface="Courier New" panose="02070309020205020404" pitchFamily="49" charset="0"/>
                <a:cs typeface="Courier New" panose="02070309020205020404" pitchFamily="49" charset="0"/>
              </a:rPr>
              <a:t>    } finally {</a:t>
            </a:r>
          </a:p>
          <a:p>
            <a:pPr marL="0" indent="0">
              <a:buNone/>
            </a:pPr>
            <a:r>
              <a:rPr lang="en-US" sz="1600" b="1" dirty="0">
                <a:latin typeface="Courier New" panose="02070309020205020404" pitchFamily="49" charset="0"/>
                <a:cs typeface="Courier New" panose="02070309020205020404" pitchFamily="49" charset="0"/>
              </a:rPr>
              <a:t>        if (input != null)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input.close</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1600" dirty="0"/>
          </a:p>
        </p:txBody>
      </p:sp>
    </p:spTree>
    <p:extLst>
      <p:ext uri="{BB962C8B-B14F-4D97-AF65-F5344CB8AC3E}">
        <p14:creationId xmlns:p14="http://schemas.microsoft.com/office/powerpoint/2010/main" val="25719806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10. File &amp; I/O</a:t>
            </a:r>
            <a:endParaRPr lang="en-US" dirty="0"/>
          </a:p>
        </p:txBody>
      </p:sp>
      <p:sp>
        <p:nvSpPr>
          <p:cNvPr id="4" name="Content Placeholder 3"/>
          <p:cNvSpPr>
            <a:spLocks noGrp="1"/>
          </p:cNvSpPr>
          <p:nvPr>
            <p:ph idx="1"/>
          </p:nvPr>
        </p:nvSpPr>
        <p:spPr/>
        <p:txBody>
          <a:bodyPr>
            <a:noAutofit/>
          </a:bodyPr>
          <a:lstStyle/>
          <a:p>
            <a:r>
              <a:rPr lang="en-US" sz="2600" dirty="0"/>
              <a:t>java.io package </a:t>
            </a:r>
            <a:endParaRPr lang="en-US" sz="2600" dirty="0" smtClean="0"/>
          </a:p>
          <a:p>
            <a:r>
              <a:rPr lang="en-US" sz="2600" dirty="0"/>
              <a:t>A stream can be defined as a sequence of </a:t>
            </a:r>
            <a:r>
              <a:rPr lang="en-US" sz="2600" dirty="0" smtClean="0"/>
              <a:t>data</a:t>
            </a:r>
          </a:p>
          <a:p>
            <a:pPr lvl="1"/>
            <a:r>
              <a:rPr lang="en-US" sz="2600" b="1" dirty="0" err="1"/>
              <a:t>InPutStream</a:t>
            </a:r>
            <a:r>
              <a:rPr lang="en-US" sz="2600" b="1" dirty="0"/>
              <a:t>:</a:t>
            </a:r>
            <a:r>
              <a:rPr lang="en-US" sz="2600" dirty="0"/>
              <a:t> The </a:t>
            </a:r>
            <a:r>
              <a:rPr lang="en-US" sz="2600" dirty="0" err="1"/>
              <a:t>InputStream</a:t>
            </a:r>
            <a:r>
              <a:rPr lang="en-US" sz="2600" dirty="0"/>
              <a:t> is used to read data from a source.</a:t>
            </a:r>
          </a:p>
          <a:p>
            <a:pPr lvl="1"/>
            <a:r>
              <a:rPr lang="en-US" sz="2600" b="1" dirty="0" err="1"/>
              <a:t>OutPutStream</a:t>
            </a:r>
            <a:r>
              <a:rPr lang="en-US" sz="2600" b="1" dirty="0"/>
              <a:t>:</a:t>
            </a:r>
            <a:r>
              <a:rPr lang="en-US" sz="2600" dirty="0"/>
              <a:t> the </a:t>
            </a:r>
            <a:r>
              <a:rPr lang="en-US" sz="2600" dirty="0" err="1"/>
              <a:t>OutputStream</a:t>
            </a:r>
            <a:r>
              <a:rPr lang="en-US" sz="2600" dirty="0"/>
              <a:t> is used for writing data to a destination</a:t>
            </a:r>
            <a:r>
              <a:rPr lang="en-US" sz="2600" dirty="0" smtClean="0"/>
              <a:t>.</a:t>
            </a:r>
            <a:endParaRPr lang="en-US" sz="2600" dirty="0"/>
          </a:p>
        </p:txBody>
      </p:sp>
    </p:spTree>
    <p:extLst>
      <p:ext uri="{BB962C8B-B14F-4D97-AF65-F5344CB8AC3E}">
        <p14:creationId xmlns:p14="http://schemas.microsoft.com/office/powerpoint/2010/main" val="14836683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Byte Streams</a:t>
            </a:r>
            <a:endParaRPr lang="en-US" dirty="0"/>
          </a:p>
        </p:txBody>
      </p:sp>
      <p:sp>
        <p:nvSpPr>
          <p:cNvPr id="4" name="Content Placeholder 3"/>
          <p:cNvSpPr>
            <a:spLocks noGrp="1"/>
          </p:cNvSpPr>
          <p:nvPr>
            <p:ph idx="1"/>
          </p:nvPr>
        </p:nvSpPr>
        <p:spPr/>
        <p:txBody>
          <a:bodyPr>
            <a:noAutofit/>
          </a:bodyPr>
          <a:lstStyle/>
          <a:p>
            <a:r>
              <a:rPr lang="en-US" sz="2800" dirty="0"/>
              <a:t>perform input and output of 8-bit </a:t>
            </a:r>
            <a:r>
              <a:rPr lang="en-US" sz="2800" dirty="0" smtClean="0"/>
              <a:t>bytes</a:t>
            </a:r>
          </a:p>
          <a:p>
            <a:r>
              <a:rPr lang="en-US" sz="2800" dirty="0"/>
              <a:t>All byte stream classes are descended from </a:t>
            </a:r>
            <a:r>
              <a:rPr lang="en-US" sz="2800" dirty="0" err="1"/>
              <a:t>InputStream</a:t>
            </a:r>
            <a:r>
              <a:rPr lang="en-US" sz="2800" dirty="0"/>
              <a:t> and </a:t>
            </a:r>
            <a:r>
              <a:rPr lang="en-US" sz="2800" dirty="0" err="1" smtClean="0"/>
              <a:t>OutputStream</a:t>
            </a:r>
            <a:endParaRPr lang="en-US" sz="2800" dirty="0" smtClean="0"/>
          </a:p>
          <a:p>
            <a:r>
              <a:rPr lang="en-US" sz="2800" dirty="0"/>
              <a:t>the most frequently used classes </a:t>
            </a:r>
            <a:r>
              <a:rPr lang="en-US" sz="2800" dirty="0" smtClean="0"/>
              <a:t>are </a:t>
            </a:r>
            <a:r>
              <a:rPr lang="en-US" sz="2800" b="1" dirty="0" err="1" smtClean="0"/>
              <a:t>FileInputStream</a:t>
            </a:r>
            <a:r>
              <a:rPr lang="en-US" sz="2800" dirty="0" smtClean="0"/>
              <a:t> </a:t>
            </a:r>
            <a:r>
              <a:rPr lang="en-US" sz="2800" dirty="0"/>
              <a:t>and </a:t>
            </a:r>
            <a:r>
              <a:rPr lang="en-US" sz="2800" b="1" dirty="0" err="1" smtClean="0"/>
              <a:t>FileOutputStream</a:t>
            </a:r>
            <a:endParaRPr lang="en-US" sz="2800" dirty="0"/>
          </a:p>
        </p:txBody>
      </p:sp>
    </p:spTree>
    <p:extLst>
      <p:ext uri="{BB962C8B-B14F-4D97-AF65-F5344CB8AC3E}">
        <p14:creationId xmlns:p14="http://schemas.microsoft.com/office/powerpoint/2010/main" val="2193390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a:xfrm>
            <a:off x="457200" y="1600200"/>
            <a:ext cx="3733800" cy="4525963"/>
          </a:xfrm>
        </p:spPr>
        <p:txBody>
          <a:bodyPr>
            <a:normAutofit/>
          </a:bodyPr>
          <a:lstStyle/>
          <a:p>
            <a:r>
              <a:rPr lang="en-US" sz="2500" dirty="0" smtClean="0"/>
              <a:t>Define subclass </a:t>
            </a:r>
            <a:r>
              <a:rPr lang="en-US" sz="2500" u="sng" dirty="0" smtClean="0"/>
              <a:t>Cat</a:t>
            </a:r>
            <a:r>
              <a:rPr lang="en-US" sz="2500" dirty="0" smtClean="0"/>
              <a:t> which is a kind of Mammal</a:t>
            </a:r>
          </a:p>
          <a:p>
            <a:r>
              <a:rPr lang="en-US" sz="2500" dirty="0" smtClean="0"/>
              <a:t>Cat has properties leg, singing frequency and sing method</a:t>
            </a:r>
          </a:p>
          <a:p>
            <a:pPr marL="0" indent="0">
              <a:buNone/>
            </a:pPr>
            <a:endParaRPr lang="en-US" sz="2500" dirty="0"/>
          </a:p>
        </p:txBody>
      </p:sp>
      <p:sp>
        <p:nvSpPr>
          <p:cNvPr id="2" name="TextBox 1"/>
          <p:cNvSpPr txBox="1"/>
          <p:nvPr/>
        </p:nvSpPr>
        <p:spPr>
          <a:xfrm>
            <a:off x="3962400" y="1259443"/>
            <a:ext cx="5105400" cy="5293757"/>
          </a:xfrm>
          <a:prstGeom prst="rect">
            <a:avLst/>
          </a:prstGeom>
          <a:noFill/>
        </p:spPr>
        <p:txBody>
          <a:bodyPr wrap="square" rtlCol="0">
            <a:spAutoFit/>
          </a:bodyPr>
          <a:lstStyle/>
          <a:p>
            <a:r>
              <a:rPr lang="en-US" sz="1300" b="1" dirty="0">
                <a:latin typeface="Courier New" panose="02070309020205020404" pitchFamily="49" charset="0"/>
                <a:ea typeface="Verdana" panose="020B0604030504040204" pitchFamily="34" charset="0"/>
                <a:cs typeface="Courier New" panose="02070309020205020404" pitchFamily="49" charset="0"/>
              </a:rPr>
              <a:t>class Cat extends Mammal {</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err="1" smtClean="0">
                <a:latin typeface="Courier New" panose="02070309020205020404" pitchFamily="49" charset="0"/>
                <a:ea typeface="Verdana" panose="020B0604030504040204" pitchFamily="34" charset="0"/>
                <a:cs typeface="Courier New" panose="02070309020205020404" pitchFamily="49" charset="0"/>
              </a:rPr>
              <a:t>int</a:t>
            </a:r>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a:latin typeface="Courier New" panose="02070309020205020404" pitchFamily="49" charset="0"/>
                <a:ea typeface="Verdana" panose="020B0604030504040204" pitchFamily="34" charset="0"/>
                <a:cs typeface="Courier New" panose="02070309020205020404" pitchFamily="49" charset="0"/>
              </a:rPr>
              <a:t>leg;</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err="1" smtClean="0">
                <a:latin typeface="Courier New" panose="02070309020205020404" pitchFamily="49" charset="0"/>
                <a:ea typeface="Verdana" panose="020B0604030504040204" pitchFamily="34" charset="0"/>
                <a:cs typeface="Courier New" panose="02070309020205020404" pitchFamily="49" charset="0"/>
              </a:rPr>
              <a:t>int</a:t>
            </a:r>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a:latin typeface="Courier New" panose="02070309020205020404" pitchFamily="49" charset="0"/>
                <a:ea typeface="Verdana" panose="020B0604030504040204" pitchFamily="34" charset="0"/>
                <a:cs typeface="Courier New" panose="02070309020205020404" pitchFamily="49" charset="0"/>
              </a:rPr>
              <a:t>frequency = 2;</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public </a:t>
            </a:r>
            <a:r>
              <a:rPr lang="en-US" sz="1300" b="1" dirty="0">
                <a:latin typeface="Courier New" panose="02070309020205020404" pitchFamily="49" charset="0"/>
                <a:ea typeface="Verdana" panose="020B0604030504040204" pitchFamily="34" charset="0"/>
                <a:cs typeface="Courier New" panose="02070309020205020404" pitchFamily="49" charset="0"/>
              </a:rPr>
              <a:t>Cat() {</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err="1" smtClean="0">
                <a:latin typeface="Courier New" panose="02070309020205020404" pitchFamily="49" charset="0"/>
                <a:ea typeface="Verdana" panose="020B0604030504040204" pitchFamily="34" charset="0"/>
                <a:cs typeface="Courier New" panose="02070309020205020404" pitchFamily="49" charset="0"/>
              </a:rPr>
              <a:t>System.</a:t>
            </a:r>
            <a:r>
              <a:rPr lang="en-US" sz="1300" b="1" i="1" dirty="0" err="1" smtClean="0">
                <a:latin typeface="Courier New" panose="02070309020205020404" pitchFamily="49" charset="0"/>
                <a:ea typeface="Verdana" panose="020B0604030504040204" pitchFamily="34" charset="0"/>
                <a:cs typeface="Courier New" panose="02070309020205020404" pitchFamily="49" charset="0"/>
              </a:rPr>
              <a:t>out.println</a:t>
            </a:r>
            <a:r>
              <a:rPr lang="en-US" sz="1300" b="1" i="1" dirty="0">
                <a:latin typeface="Courier New" panose="02070309020205020404" pitchFamily="49" charset="0"/>
                <a:ea typeface="Verdana" panose="020B0604030504040204" pitchFamily="34" charset="0"/>
                <a:cs typeface="Courier New" panose="02070309020205020404" pitchFamily="49" charset="0"/>
              </a:rPr>
              <a:t>("Making a cat");</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endParaRPr lang="en-US" sz="1300" b="1" dirty="0">
              <a:latin typeface="Courier New" panose="02070309020205020404" pitchFamily="49" charset="0"/>
              <a:ea typeface="Verdana" panose="020B0604030504040204" pitchFamily="34" charset="0"/>
              <a:cs typeface="Courier New" panose="02070309020205020404" pitchFamily="49" charset="0"/>
            </a:endParaRP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public </a:t>
            </a:r>
            <a:r>
              <a:rPr lang="en-US" sz="1300" b="1" dirty="0">
                <a:latin typeface="Courier New" panose="02070309020205020404" pitchFamily="49" charset="0"/>
                <a:ea typeface="Verdana" panose="020B0604030504040204" pitchFamily="34" charset="0"/>
                <a:cs typeface="Courier New" panose="02070309020205020404" pitchFamily="49" charset="0"/>
              </a:rPr>
              <a:t>Cat(String name) {</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super(name</a:t>
            </a:r>
            <a:r>
              <a:rPr lang="en-US" sz="1300" b="1" dirty="0">
                <a:latin typeface="Courier New" panose="02070309020205020404" pitchFamily="49" charset="0"/>
                <a:ea typeface="Verdana" panose="020B0604030504040204" pitchFamily="34" charset="0"/>
                <a:cs typeface="Courier New" panose="02070309020205020404" pitchFamily="49" charset="0"/>
              </a:rPr>
              <a:t>);</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err="1" smtClean="0">
                <a:latin typeface="Courier New" panose="02070309020205020404" pitchFamily="49" charset="0"/>
                <a:ea typeface="Verdana" panose="020B0604030504040204" pitchFamily="34" charset="0"/>
                <a:cs typeface="Courier New" panose="02070309020205020404" pitchFamily="49" charset="0"/>
              </a:rPr>
              <a:t>System.</a:t>
            </a:r>
            <a:r>
              <a:rPr lang="en-US" sz="1300" b="1" i="1" dirty="0" err="1" smtClean="0">
                <a:latin typeface="Courier New" panose="02070309020205020404" pitchFamily="49" charset="0"/>
                <a:ea typeface="Verdana" panose="020B0604030504040204" pitchFamily="34" charset="0"/>
                <a:cs typeface="Courier New" panose="02070309020205020404" pitchFamily="49" charset="0"/>
              </a:rPr>
              <a:t>out.println</a:t>
            </a:r>
            <a:r>
              <a:rPr lang="en-US" sz="1300" b="1" i="1" dirty="0">
                <a:latin typeface="Courier New" panose="02070309020205020404" pitchFamily="49" charset="0"/>
                <a:ea typeface="Verdana" panose="020B0604030504040204" pitchFamily="34" charset="0"/>
                <a:cs typeface="Courier New" panose="02070309020205020404" pitchFamily="49" charset="0"/>
              </a:rPr>
              <a:t>("Cat's name is " + name);</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endParaRPr lang="en-US" sz="1300" b="1" dirty="0">
              <a:latin typeface="Courier New" panose="02070309020205020404" pitchFamily="49" charset="0"/>
              <a:ea typeface="Verdana" panose="020B0604030504040204" pitchFamily="34" charset="0"/>
              <a:cs typeface="Courier New" panose="02070309020205020404" pitchFamily="49" charset="0"/>
            </a:endParaRP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public </a:t>
            </a:r>
            <a:r>
              <a:rPr lang="en-US" sz="1300" b="1" dirty="0">
                <a:latin typeface="Courier New" panose="02070309020205020404" pitchFamily="49" charset="0"/>
                <a:ea typeface="Verdana" panose="020B0604030504040204" pitchFamily="34" charset="0"/>
                <a:cs typeface="Courier New" panose="02070309020205020404" pitchFamily="49" charset="0"/>
              </a:rPr>
              <a:t>Cat(String name, </a:t>
            </a:r>
            <a:r>
              <a:rPr lang="en-US" sz="1300" b="1" dirty="0" err="1">
                <a:latin typeface="Courier New" panose="02070309020205020404" pitchFamily="49" charset="0"/>
                <a:ea typeface="Verdana" panose="020B0604030504040204" pitchFamily="34" charset="0"/>
                <a:cs typeface="Courier New" panose="02070309020205020404" pitchFamily="49" charset="0"/>
              </a:rPr>
              <a:t>int</a:t>
            </a:r>
            <a:r>
              <a:rPr lang="en-US" sz="1300" b="1" dirty="0">
                <a:latin typeface="Courier New" panose="02070309020205020404" pitchFamily="49" charset="0"/>
                <a:ea typeface="Verdana" panose="020B0604030504040204" pitchFamily="34" charset="0"/>
                <a:cs typeface="Courier New" panose="02070309020205020404" pitchFamily="49" charset="0"/>
              </a:rPr>
              <a:t> leg) {</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this(name</a:t>
            </a:r>
            <a:r>
              <a:rPr lang="en-US" sz="1300" b="1" dirty="0">
                <a:latin typeface="Courier New" panose="02070309020205020404" pitchFamily="49" charset="0"/>
                <a:ea typeface="Verdana" panose="020B0604030504040204" pitchFamily="34" charset="0"/>
                <a:cs typeface="Courier New" panose="02070309020205020404" pitchFamily="49" charset="0"/>
              </a:rPr>
              <a:t>);</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err="1" smtClean="0">
                <a:latin typeface="Courier New" panose="02070309020205020404" pitchFamily="49" charset="0"/>
                <a:ea typeface="Verdana" panose="020B0604030504040204" pitchFamily="34" charset="0"/>
                <a:cs typeface="Courier New" panose="02070309020205020404" pitchFamily="49" charset="0"/>
              </a:rPr>
              <a:t>this.leg</a:t>
            </a:r>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a:latin typeface="Courier New" panose="02070309020205020404" pitchFamily="49" charset="0"/>
                <a:ea typeface="Verdana" panose="020B0604030504040204" pitchFamily="34" charset="0"/>
                <a:cs typeface="Courier New" panose="02070309020205020404" pitchFamily="49" charset="0"/>
              </a:rPr>
              <a:t>= leg;</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err="1" smtClean="0">
                <a:latin typeface="Courier New" panose="02070309020205020404" pitchFamily="49" charset="0"/>
                <a:ea typeface="Verdana" panose="020B0604030504040204" pitchFamily="34" charset="0"/>
                <a:cs typeface="Courier New" panose="02070309020205020404" pitchFamily="49" charset="0"/>
              </a:rPr>
              <a:t>System.</a:t>
            </a:r>
            <a:r>
              <a:rPr lang="en-US" sz="1300" b="1" i="1" dirty="0" err="1" smtClean="0">
                <a:latin typeface="Courier New" panose="02070309020205020404" pitchFamily="49" charset="0"/>
                <a:ea typeface="Verdana" panose="020B0604030504040204" pitchFamily="34" charset="0"/>
                <a:cs typeface="Courier New" panose="02070309020205020404" pitchFamily="49" charset="0"/>
              </a:rPr>
              <a:t>out.println</a:t>
            </a:r>
            <a:r>
              <a:rPr lang="en-US" sz="1300" b="1" i="1" dirty="0">
                <a:latin typeface="Courier New" panose="02070309020205020404" pitchFamily="49" charset="0"/>
                <a:ea typeface="Verdana" panose="020B0604030504040204" pitchFamily="34" charset="0"/>
                <a:cs typeface="Courier New" panose="02070309020205020404" pitchFamily="49" charset="0"/>
              </a:rPr>
              <a:t>("Cat's name is " + name);</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endParaRPr lang="en-US" sz="1300" b="1" dirty="0">
              <a:latin typeface="Courier New" panose="02070309020205020404" pitchFamily="49" charset="0"/>
              <a:ea typeface="Verdana" panose="020B0604030504040204" pitchFamily="34" charset="0"/>
              <a:cs typeface="Courier New" panose="02070309020205020404" pitchFamily="49" charset="0"/>
            </a:endParaRP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public </a:t>
            </a:r>
            <a:r>
              <a:rPr lang="en-US" sz="1300" b="1" dirty="0">
                <a:latin typeface="Courier New" panose="02070309020205020404" pitchFamily="49" charset="0"/>
                <a:ea typeface="Verdana" panose="020B0604030504040204" pitchFamily="34" charset="0"/>
                <a:cs typeface="Courier New" panose="02070309020205020404" pitchFamily="49" charset="0"/>
              </a:rPr>
              <a:t>void sing(String sound) {</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for </a:t>
            </a:r>
            <a:r>
              <a:rPr lang="en-US" sz="1300" b="1" dirty="0">
                <a:latin typeface="Courier New" panose="02070309020205020404" pitchFamily="49" charset="0"/>
                <a:ea typeface="Verdana" panose="020B0604030504040204" pitchFamily="34" charset="0"/>
                <a:cs typeface="Courier New" panose="02070309020205020404" pitchFamily="49" charset="0"/>
              </a:rPr>
              <a:t>(</a:t>
            </a:r>
            <a:r>
              <a:rPr lang="en-US" sz="1300" b="1" dirty="0" err="1">
                <a:latin typeface="Courier New" panose="02070309020205020404" pitchFamily="49" charset="0"/>
                <a:ea typeface="Verdana" panose="020B0604030504040204" pitchFamily="34" charset="0"/>
                <a:cs typeface="Courier New" panose="02070309020205020404" pitchFamily="49" charset="0"/>
              </a:rPr>
              <a:t>int</a:t>
            </a:r>
            <a:r>
              <a:rPr lang="en-US" sz="1300" b="1" dirty="0">
                <a:latin typeface="Courier New" panose="02070309020205020404" pitchFamily="49" charset="0"/>
                <a:ea typeface="Verdana" panose="020B0604030504040204" pitchFamily="34" charset="0"/>
                <a:cs typeface="Courier New" panose="02070309020205020404" pitchFamily="49" charset="0"/>
              </a:rPr>
              <a:t> </a:t>
            </a:r>
            <a:r>
              <a:rPr lang="en-US" sz="1300" b="1" dirty="0" err="1">
                <a:latin typeface="Courier New" panose="02070309020205020404" pitchFamily="49" charset="0"/>
                <a:ea typeface="Verdana" panose="020B0604030504040204" pitchFamily="34" charset="0"/>
                <a:cs typeface="Courier New" panose="02070309020205020404" pitchFamily="49" charset="0"/>
              </a:rPr>
              <a:t>i</a:t>
            </a:r>
            <a:r>
              <a:rPr lang="en-US" sz="1300" b="1" dirty="0">
                <a:latin typeface="Courier New" panose="02070309020205020404" pitchFamily="49" charset="0"/>
                <a:ea typeface="Verdana" panose="020B0604030504040204" pitchFamily="34" charset="0"/>
                <a:cs typeface="Courier New" panose="02070309020205020404" pitchFamily="49" charset="0"/>
              </a:rPr>
              <a:t>=0;i&lt;</a:t>
            </a:r>
            <a:r>
              <a:rPr lang="en-US" sz="1300" b="1" dirty="0" err="1">
                <a:latin typeface="Courier New" panose="02070309020205020404" pitchFamily="49" charset="0"/>
                <a:ea typeface="Verdana" panose="020B0604030504040204" pitchFamily="34" charset="0"/>
                <a:cs typeface="Courier New" panose="02070309020205020404" pitchFamily="49" charset="0"/>
              </a:rPr>
              <a:t>frequency;i</a:t>
            </a:r>
            <a:r>
              <a:rPr lang="en-US" sz="1300" b="1" dirty="0">
                <a:latin typeface="Courier New" panose="02070309020205020404" pitchFamily="49" charset="0"/>
                <a:ea typeface="Verdana" panose="020B0604030504040204" pitchFamily="34" charset="0"/>
                <a:cs typeface="Courier New" panose="02070309020205020404" pitchFamily="49" charset="0"/>
              </a:rPr>
              <a:t>++) {</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err="1" smtClean="0">
                <a:latin typeface="Courier New" panose="02070309020205020404" pitchFamily="49" charset="0"/>
                <a:ea typeface="Verdana" panose="020B0604030504040204" pitchFamily="34" charset="0"/>
                <a:cs typeface="Courier New" panose="02070309020205020404" pitchFamily="49" charset="0"/>
              </a:rPr>
              <a:t>System.</a:t>
            </a:r>
            <a:r>
              <a:rPr lang="en-US" sz="1300" b="1" i="1" dirty="0" err="1" smtClean="0">
                <a:latin typeface="Courier New" panose="02070309020205020404" pitchFamily="49" charset="0"/>
                <a:ea typeface="Verdana" panose="020B0604030504040204" pitchFamily="34" charset="0"/>
                <a:cs typeface="Courier New" panose="02070309020205020404" pitchFamily="49" charset="0"/>
              </a:rPr>
              <a:t>out.println</a:t>
            </a:r>
            <a:r>
              <a:rPr lang="en-US" sz="1300" b="1" i="1" dirty="0">
                <a:latin typeface="Courier New" panose="02070309020205020404" pitchFamily="49" charset="0"/>
                <a:ea typeface="Verdana" panose="020B0604030504040204" pitchFamily="34" charset="0"/>
                <a:cs typeface="Courier New" panose="02070309020205020404" pitchFamily="49" charset="0"/>
              </a:rPr>
              <a:t>("Sing: " + sound);</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endParaRPr lang="en-US" sz="1300" b="1" dirty="0">
              <a:latin typeface="Courier New" panose="02070309020205020404" pitchFamily="49" charset="0"/>
              <a:ea typeface="Verdana" panose="020B0604030504040204" pitchFamily="34" charset="0"/>
              <a:cs typeface="Courier New" panose="02070309020205020404" pitchFamily="49" charset="0"/>
            </a:endParaRP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endParaRPr lang="en-US" sz="1300" b="1" dirty="0">
              <a:latin typeface="Courier New" panose="02070309020205020404" pitchFamily="49" charset="0"/>
              <a:ea typeface="Verdana" panose="020B0604030504040204" pitchFamily="34" charset="0"/>
              <a:cs typeface="Courier New" panose="02070309020205020404" pitchFamily="49" charset="0"/>
            </a:endParaRP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public </a:t>
            </a:r>
            <a:r>
              <a:rPr lang="en-US" sz="1300" b="1" dirty="0">
                <a:latin typeface="Courier New" panose="02070309020205020404" pitchFamily="49" charset="0"/>
                <a:ea typeface="Verdana" panose="020B0604030504040204" pitchFamily="34" charset="0"/>
                <a:cs typeface="Courier New" panose="02070309020205020404" pitchFamily="49" charset="0"/>
              </a:rPr>
              <a:t>void sing(String sound, </a:t>
            </a:r>
            <a:r>
              <a:rPr lang="en-US" sz="1300" b="1" dirty="0" err="1">
                <a:latin typeface="Courier New" panose="02070309020205020404" pitchFamily="49" charset="0"/>
                <a:ea typeface="Verdana" panose="020B0604030504040204" pitchFamily="34" charset="0"/>
                <a:cs typeface="Courier New" panose="02070309020205020404" pitchFamily="49" charset="0"/>
              </a:rPr>
              <a:t>int</a:t>
            </a:r>
            <a:r>
              <a:rPr lang="en-US" sz="1300" b="1" dirty="0">
                <a:latin typeface="Courier New" panose="02070309020205020404" pitchFamily="49" charset="0"/>
                <a:ea typeface="Verdana" panose="020B0604030504040204" pitchFamily="34" charset="0"/>
                <a:cs typeface="Courier New" panose="02070309020205020404" pitchFamily="49" charset="0"/>
              </a:rPr>
              <a:t> frequency) {</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for </a:t>
            </a:r>
            <a:r>
              <a:rPr lang="en-US" sz="1300" b="1" dirty="0">
                <a:latin typeface="Courier New" panose="02070309020205020404" pitchFamily="49" charset="0"/>
                <a:ea typeface="Verdana" panose="020B0604030504040204" pitchFamily="34" charset="0"/>
                <a:cs typeface="Courier New" panose="02070309020205020404" pitchFamily="49" charset="0"/>
              </a:rPr>
              <a:t>(</a:t>
            </a:r>
            <a:r>
              <a:rPr lang="en-US" sz="1300" b="1" dirty="0" err="1">
                <a:latin typeface="Courier New" panose="02070309020205020404" pitchFamily="49" charset="0"/>
                <a:ea typeface="Verdana" panose="020B0604030504040204" pitchFamily="34" charset="0"/>
                <a:cs typeface="Courier New" panose="02070309020205020404" pitchFamily="49" charset="0"/>
              </a:rPr>
              <a:t>int</a:t>
            </a:r>
            <a:r>
              <a:rPr lang="en-US" sz="1300" b="1" dirty="0">
                <a:latin typeface="Courier New" panose="02070309020205020404" pitchFamily="49" charset="0"/>
                <a:ea typeface="Verdana" panose="020B0604030504040204" pitchFamily="34" charset="0"/>
                <a:cs typeface="Courier New" panose="02070309020205020404" pitchFamily="49" charset="0"/>
              </a:rPr>
              <a:t> </a:t>
            </a:r>
            <a:r>
              <a:rPr lang="en-US" sz="1300" b="1" dirty="0" err="1">
                <a:latin typeface="Courier New" panose="02070309020205020404" pitchFamily="49" charset="0"/>
                <a:ea typeface="Verdana" panose="020B0604030504040204" pitchFamily="34" charset="0"/>
                <a:cs typeface="Courier New" panose="02070309020205020404" pitchFamily="49" charset="0"/>
              </a:rPr>
              <a:t>i</a:t>
            </a:r>
            <a:r>
              <a:rPr lang="en-US" sz="1300" b="1" dirty="0">
                <a:latin typeface="Courier New" panose="02070309020205020404" pitchFamily="49" charset="0"/>
                <a:ea typeface="Verdana" panose="020B0604030504040204" pitchFamily="34" charset="0"/>
                <a:cs typeface="Courier New" panose="02070309020205020404" pitchFamily="49" charset="0"/>
              </a:rPr>
              <a:t>=0;i&lt;</a:t>
            </a:r>
            <a:r>
              <a:rPr lang="en-US" sz="1300" b="1" dirty="0" err="1">
                <a:latin typeface="Courier New" panose="02070309020205020404" pitchFamily="49" charset="0"/>
                <a:ea typeface="Verdana" panose="020B0604030504040204" pitchFamily="34" charset="0"/>
                <a:cs typeface="Courier New" panose="02070309020205020404" pitchFamily="49" charset="0"/>
              </a:rPr>
              <a:t>frequency;i</a:t>
            </a:r>
            <a:r>
              <a:rPr lang="en-US" sz="1300" b="1" dirty="0">
                <a:latin typeface="Courier New" panose="02070309020205020404" pitchFamily="49" charset="0"/>
                <a:ea typeface="Verdana" panose="020B0604030504040204" pitchFamily="34" charset="0"/>
                <a:cs typeface="Courier New" panose="02070309020205020404" pitchFamily="49" charset="0"/>
              </a:rPr>
              <a:t>++) {</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r>
              <a:rPr lang="en-US" sz="1300" b="1" dirty="0" err="1" smtClean="0">
                <a:latin typeface="Courier New" panose="02070309020205020404" pitchFamily="49" charset="0"/>
                <a:ea typeface="Verdana" panose="020B0604030504040204" pitchFamily="34" charset="0"/>
                <a:cs typeface="Courier New" panose="02070309020205020404" pitchFamily="49" charset="0"/>
              </a:rPr>
              <a:t>System.</a:t>
            </a:r>
            <a:r>
              <a:rPr lang="en-US" sz="1300" b="1" i="1" dirty="0" err="1" smtClean="0">
                <a:latin typeface="Courier New" panose="02070309020205020404" pitchFamily="49" charset="0"/>
                <a:ea typeface="Verdana" panose="020B0604030504040204" pitchFamily="34" charset="0"/>
                <a:cs typeface="Courier New" panose="02070309020205020404" pitchFamily="49" charset="0"/>
              </a:rPr>
              <a:t>out.println</a:t>
            </a:r>
            <a:r>
              <a:rPr lang="en-US" sz="1300" b="1" i="1" dirty="0">
                <a:latin typeface="Courier New" panose="02070309020205020404" pitchFamily="49" charset="0"/>
                <a:ea typeface="Verdana" panose="020B0604030504040204" pitchFamily="34" charset="0"/>
                <a:cs typeface="Courier New" panose="02070309020205020404" pitchFamily="49" charset="0"/>
              </a:rPr>
              <a:t>("sound!");</a:t>
            </a: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endParaRPr lang="en-US" sz="1300" b="1" dirty="0">
              <a:latin typeface="Courier New" panose="02070309020205020404" pitchFamily="49" charset="0"/>
              <a:ea typeface="Verdana" panose="020B0604030504040204" pitchFamily="34" charset="0"/>
              <a:cs typeface="Courier New" panose="02070309020205020404" pitchFamily="49" charset="0"/>
            </a:endParaRP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  }</a:t>
            </a:r>
            <a:endParaRPr lang="en-US" sz="1300" b="1" dirty="0">
              <a:latin typeface="Courier New" panose="02070309020205020404" pitchFamily="49" charset="0"/>
              <a:ea typeface="Verdana" panose="020B0604030504040204" pitchFamily="34" charset="0"/>
              <a:cs typeface="Courier New" panose="02070309020205020404" pitchFamily="49" charset="0"/>
            </a:endParaRPr>
          </a:p>
          <a:p>
            <a:r>
              <a:rPr lang="en-US" sz="1300" b="1" dirty="0" smtClean="0">
                <a:latin typeface="Courier New" panose="02070309020205020404" pitchFamily="49" charset="0"/>
                <a:ea typeface="Verdana" panose="020B0604030504040204" pitchFamily="34" charset="0"/>
                <a:cs typeface="Courier New" panose="02070309020205020404" pitchFamily="49" charset="0"/>
              </a:rPr>
              <a:t>}</a:t>
            </a:r>
            <a:endParaRPr lang="en-US" sz="1300" b="1" dirty="0">
              <a:latin typeface="Courier New" panose="02070309020205020404" pitchFamily="49" charset="0"/>
              <a:ea typeface="Verdan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8307458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Byte Streams</a:t>
            </a:r>
            <a:endParaRPr lang="en-US" dirty="0"/>
          </a:p>
        </p:txBody>
      </p:sp>
      <p:sp>
        <p:nvSpPr>
          <p:cNvPr id="4" name="Content Placeholder 3"/>
          <p:cNvSpPr>
            <a:spLocks noGrp="1"/>
          </p:cNvSpPr>
          <p:nvPr>
            <p:ph idx="1"/>
          </p:nvPr>
        </p:nvSpPr>
        <p:spPr/>
        <p:txBody>
          <a:bodyPr>
            <a:noAutofit/>
          </a:bodyPr>
          <a:lstStyle/>
          <a:p>
            <a:pPr marL="0" indent="0">
              <a:buNone/>
            </a:pPr>
            <a:r>
              <a:rPr lang="en-US" sz="1100" b="1" dirty="0">
                <a:latin typeface="Courier New" panose="02070309020205020404" pitchFamily="49" charset="0"/>
                <a:cs typeface="Courier New" panose="02070309020205020404" pitchFamily="49" charset="0"/>
              </a:rPr>
              <a:t>import java.io.*;</a:t>
            </a:r>
          </a:p>
          <a:p>
            <a:pPr marL="0" indent="0">
              <a:buNone/>
            </a:pP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public class </a:t>
            </a:r>
            <a:r>
              <a:rPr lang="en-US" sz="1100" b="1" dirty="0" err="1">
                <a:latin typeface="Courier New" panose="02070309020205020404" pitchFamily="49" charset="0"/>
                <a:cs typeface="Courier New" panose="02070309020205020404" pitchFamily="49" charset="0"/>
              </a:rPr>
              <a:t>CopyFile</a:t>
            </a: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public static void main(String </a:t>
            </a:r>
            <a:r>
              <a:rPr lang="en-US" sz="1100" b="1" dirty="0" err="1">
                <a:latin typeface="Courier New" panose="02070309020205020404" pitchFamily="49" charset="0"/>
                <a:cs typeface="Courier New" panose="02070309020205020404" pitchFamily="49" charset="0"/>
              </a:rPr>
              <a:t>args</a:t>
            </a:r>
            <a:r>
              <a:rPr lang="en-US" sz="1100" b="1" dirty="0">
                <a:latin typeface="Courier New" panose="02070309020205020404" pitchFamily="49" charset="0"/>
                <a:cs typeface="Courier New" panose="02070309020205020404" pitchFamily="49" charset="0"/>
              </a:rPr>
              <a:t>[]) throws </a:t>
            </a:r>
            <a:r>
              <a:rPr lang="en-US" sz="1100" b="1" dirty="0" err="1">
                <a:latin typeface="Courier New" panose="02070309020205020404" pitchFamily="49" charset="0"/>
                <a:cs typeface="Courier New" panose="02070309020205020404" pitchFamily="49" charset="0"/>
              </a:rPr>
              <a:t>IOException</a:t>
            </a: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FileInputStream</a:t>
            </a:r>
            <a:r>
              <a:rPr lang="en-US" sz="1100" b="1" dirty="0">
                <a:latin typeface="Courier New" panose="02070309020205020404" pitchFamily="49" charset="0"/>
                <a:cs typeface="Courier New" panose="02070309020205020404" pitchFamily="49" charset="0"/>
              </a:rPr>
              <a:t> in = null;</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FileOutputStream</a:t>
            </a:r>
            <a:r>
              <a:rPr lang="en-US" sz="1100" b="1" dirty="0">
                <a:latin typeface="Courier New" panose="02070309020205020404" pitchFamily="49" charset="0"/>
                <a:cs typeface="Courier New" panose="02070309020205020404" pitchFamily="49" charset="0"/>
              </a:rPr>
              <a:t> out = null;</a:t>
            </a:r>
          </a:p>
          <a:p>
            <a:pPr marL="0" indent="0">
              <a:buNone/>
            </a:pP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      try {</a:t>
            </a:r>
          </a:p>
          <a:p>
            <a:pPr marL="0" indent="0">
              <a:buNone/>
            </a:pPr>
            <a:r>
              <a:rPr lang="en-US" sz="1100" b="1" dirty="0">
                <a:latin typeface="Courier New" panose="02070309020205020404" pitchFamily="49" charset="0"/>
                <a:cs typeface="Courier New" panose="02070309020205020404" pitchFamily="49" charset="0"/>
              </a:rPr>
              <a:t>         in = new </a:t>
            </a:r>
            <a:r>
              <a:rPr lang="en-US" sz="1100" b="1" dirty="0" err="1">
                <a:latin typeface="Courier New" panose="02070309020205020404" pitchFamily="49" charset="0"/>
                <a:cs typeface="Courier New" panose="02070309020205020404" pitchFamily="49" charset="0"/>
              </a:rPr>
              <a:t>FileInputStream</a:t>
            </a:r>
            <a:r>
              <a:rPr lang="en-US" sz="1100" b="1" dirty="0">
                <a:latin typeface="Courier New" panose="02070309020205020404" pitchFamily="49" charset="0"/>
                <a:cs typeface="Courier New" panose="02070309020205020404" pitchFamily="49" charset="0"/>
              </a:rPr>
              <a:t>("input.txt");</a:t>
            </a:r>
          </a:p>
          <a:p>
            <a:pPr marL="0" indent="0">
              <a:buNone/>
            </a:pPr>
            <a:r>
              <a:rPr lang="en-US" sz="1100" b="1" dirty="0">
                <a:latin typeface="Courier New" panose="02070309020205020404" pitchFamily="49" charset="0"/>
                <a:cs typeface="Courier New" panose="02070309020205020404" pitchFamily="49" charset="0"/>
              </a:rPr>
              <a:t>         out = new </a:t>
            </a:r>
            <a:r>
              <a:rPr lang="en-US" sz="1100" b="1" dirty="0" err="1">
                <a:latin typeface="Courier New" panose="02070309020205020404" pitchFamily="49" charset="0"/>
                <a:cs typeface="Courier New" panose="02070309020205020404" pitchFamily="49" charset="0"/>
              </a:rPr>
              <a:t>FileOutputStream</a:t>
            </a:r>
            <a:r>
              <a:rPr lang="en-US" sz="1100" b="1" dirty="0">
                <a:latin typeface="Courier New" panose="02070309020205020404" pitchFamily="49" charset="0"/>
                <a:cs typeface="Courier New" panose="02070309020205020404" pitchFamily="49" charset="0"/>
              </a:rPr>
              <a:t>("output.txt");</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int</a:t>
            </a:r>
            <a:r>
              <a:rPr lang="en-US" sz="1100" b="1" dirty="0">
                <a:latin typeface="Courier New" panose="02070309020205020404" pitchFamily="49" charset="0"/>
                <a:cs typeface="Courier New" panose="02070309020205020404" pitchFamily="49" charset="0"/>
              </a:rPr>
              <a:t> c;</a:t>
            </a:r>
          </a:p>
          <a:p>
            <a:pPr marL="0" indent="0">
              <a:buNone/>
            </a:pPr>
            <a:r>
              <a:rPr lang="en-US" sz="1100" b="1" dirty="0">
                <a:latin typeface="Courier New" panose="02070309020205020404" pitchFamily="49" charset="0"/>
                <a:cs typeface="Courier New" panose="02070309020205020404" pitchFamily="49" charset="0"/>
              </a:rPr>
              <a:t>         while ((c = </a:t>
            </a:r>
            <a:r>
              <a:rPr lang="en-US" sz="1100" b="1" dirty="0" err="1">
                <a:latin typeface="Courier New" panose="02070309020205020404" pitchFamily="49" charset="0"/>
                <a:cs typeface="Courier New" panose="02070309020205020404" pitchFamily="49" charset="0"/>
              </a:rPr>
              <a:t>in.read</a:t>
            </a:r>
            <a:r>
              <a:rPr lang="en-US" sz="1100" b="1" dirty="0">
                <a:latin typeface="Courier New" panose="02070309020205020404" pitchFamily="49" charset="0"/>
                <a:cs typeface="Courier New" panose="02070309020205020404" pitchFamily="49" charset="0"/>
              </a:rPr>
              <a:t>()) != -1) {</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out.write</a:t>
            </a:r>
            <a:r>
              <a:rPr lang="en-US" sz="1100" b="1" dirty="0">
                <a:latin typeface="Courier New" panose="02070309020205020404" pitchFamily="49" charset="0"/>
                <a:cs typeface="Courier New" panose="02070309020205020404" pitchFamily="49" charset="0"/>
              </a:rPr>
              <a:t>(c);</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a:t>
            </a:r>
            <a:r>
              <a:rPr lang="en-US" sz="1100" b="1" dirty="0" smtClean="0">
                <a:latin typeface="Courier New" panose="02070309020205020404" pitchFamily="49" charset="0"/>
                <a:cs typeface="Courier New" panose="02070309020205020404" pitchFamily="49" charset="0"/>
              </a:rPr>
              <a:t>} finally </a:t>
            </a:r>
            <a:r>
              <a:rPr lang="en-US" sz="1100" b="1" dirty="0">
                <a:latin typeface="Courier New" panose="02070309020205020404" pitchFamily="49" charset="0"/>
                <a:cs typeface="Courier New" panose="02070309020205020404" pitchFamily="49" charset="0"/>
              </a:rPr>
              <a:t>{</a:t>
            </a:r>
          </a:p>
          <a:p>
            <a:pPr marL="0" indent="0">
              <a:buNone/>
            </a:pPr>
            <a:r>
              <a:rPr lang="en-US" sz="1100" b="1" dirty="0">
                <a:latin typeface="Courier New" panose="02070309020205020404" pitchFamily="49" charset="0"/>
                <a:cs typeface="Courier New" panose="02070309020205020404" pitchFamily="49" charset="0"/>
              </a:rPr>
              <a:t>         if (in != null) {</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in.close</a:t>
            </a:r>
            <a:r>
              <a:rPr lang="en-US" sz="1100" b="1" dirty="0">
                <a:latin typeface="Courier New" panose="02070309020205020404" pitchFamily="49" charset="0"/>
                <a:cs typeface="Courier New" panose="02070309020205020404" pitchFamily="49" charset="0"/>
              </a:rPr>
              <a:t>();</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if (out != null) {</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out.close</a:t>
            </a:r>
            <a:r>
              <a:rPr lang="en-US" sz="1100" b="1" dirty="0">
                <a:latin typeface="Courier New" panose="02070309020205020404" pitchFamily="49" charset="0"/>
                <a:cs typeface="Courier New" panose="02070309020205020404" pitchFamily="49" charset="0"/>
              </a:rPr>
              <a:t>();</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88106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Character Streams</a:t>
            </a:r>
          </a:p>
        </p:txBody>
      </p:sp>
      <p:sp>
        <p:nvSpPr>
          <p:cNvPr id="4" name="Content Placeholder 3"/>
          <p:cNvSpPr>
            <a:spLocks noGrp="1"/>
          </p:cNvSpPr>
          <p:nvPr>
            <p:ph idx="1"/>
          </p:nvPr>
        </p:nvSpPr>
        <p:spPr/>
        <p:txBody>
          <a:bodyPr>
            <a:noAutofit/>
          </a:bodyPr>
          <a:lstStyle/>
          <a:p>
            <a:r>
              <a:rPr lang="en-US" dirty="0"/>
              <a:t>Java </a:t>
            </a:r>
            <a:r>
              <a:rPr lang="en-US" b="1" dirty="0"/>
              <a:t>Byte</a:t>
            </a:r>
            <a:r>
              <a:rPr lang="en-US" dirty="0"/>
              <a:t> streams are used to perform input and output of 8-bit </a:t>
            </a:r>
            <a:r>
              <a:rPr lang="en-US" u="sng" dirty="0"/>
              <a:t>bytes</a:t>
            </a:r>
            <a:r>
              <a:rPr lang="en-US" dirty="0"/>
              <a:t>, where as Java </a:t>
            </a:r>
            <a:r>
              <a:rPr lang="en-US" b="1" dirty="0"/>
              <a:t>Character</a:t>
            </a:r>
            <a:r>
              <a:rPr lang="en-US" dirty="0"/>
              <a:t> streams are used to perform input and output for 16-bit </a:t>
            </a:r>
            <a:r>
              <a:rPr lang="en-US" u="sng" dirty="0" err="1"/>
              <a:t>unicode</a:t>
            </a:r>
            <a:r>
              <a:rPr lang="en-US" dirty="0" smtClean="0"/>
              <a:t>.</a:t>
            </a:r>
          </a:p>
          <a:p>
            <a:r>
              <a:rPr lang="en-US" dirty="0" smtClean="0"/>
              <a:t>All </a:t>
            </a:r>
            <a:r>
              <a:rPr lang="en-US" dirty="0"/>
              <a:t>character stream classes are descended from </a:t>
            </a:r>
            <a:r>
              <a:rPr lang="en-US" u="sng" dirty="0"/>
              <a:t>Reader</a:t>
            </a:r>
            <a:r>
              <a:rPr lang="en-US" dirty="0"/>
              <a:t> and </a:t>
            </a:r>
            <a:r>
              <a:rPr lang="en-US" u="sng" dirty="0"/>
              <a:t>Writer</a:t>
            </a:r>
            <a:r>
              <a:rPr lang="en-US" dirty="0"/>
              <a:t>. </a:t>
            </a:r>
            <a:endParaRPr lang="en-US" dirty="0" smtClean="0"/>
          </a:p>
          <a:p>
            <a:r>
              <a:rPr lang="en-US" dirty="0" smtClean="0"/>
              <a:t>The </a:t>
            </a:r>
            <a:r>
              <a:rPr lang="en-US" dirty="0"/>
              <a:t>most frequently used classes are , </a:t>
            </a:r>
            <a:r>
              <a:rPr lang="en-US" u="sng" dirty="0" err="1"/>
              <a:t>FileReader</a:t>
            </a:r>
            <a:r>
              <a:rPr lang="en-US" dirty="0"/>
              <a:t>  and </a:t>
            </a:r>
            <a:r>
              <a:rPr lang="en-US" u="sng" dirty="0" err="1"/>
              <a:t>FileWriter</a:t>
            </a:r>
            <a:r>
              <a:rPr lang="en-US" dirty="0" smtClean="0"/>
              <a:t>.</a:t>
            </a:r>
            <a:endParaRPr lang="en-US" dirty="0"/>
          </a:p>
        </p:txBody>
      </p:sp>
    </p:spTree>
    <p:extLst>
      <p:ext uri="{BB962C8B-B14F-4D97-AF65-F5344CB8AC3E}">
        <p14:creationId xmlns:p14="http://schemas.microsoft.com/office/powerpoint/2010/main" val="14737758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Character Streams</a:t>
            </a:r>
          </a:p>
        </p:txBody>
      </p:sp>
      <p:sp>
        <p:nvSpPr>
          <p:cNvPr id="4" name="Content Placeholder 3"/>
          <p:cNvSpPr>
            <a:spLocks noGrp="1"/>
          </p:cNvSpPr>
          <p:nvPr>
            <p:ph idx="1"/>
          </p:nvPr>
        </p:nvSpPr>
        <p:spPr/>
        <p:txBody>
          <a:bodyPr>
            <a:noAutofit/>
          </a:bodyPr>
          <a:lstStyle/>
          <a:p>
            <a:pPr marL="0" indent="0">
              <a:buNone/>
            </a:pPr>
            <a:r>
              <a:rPr lang="en-US" sz="1100" b="1" dirty="0">
                <a:latin typeface="Courier New" panose="02070309020205020404" pitchFamily="49" charset="0"/>
                <a:cs typeface="Courier New" panose="02070309020205020404" pitchFamily="49" charset="0"/>
              </a:rPr>
              <a:t>import java.io.*;</a:t>
            </a:r>
          </a:p>
          <a:p>
            <a:pPr marL="0" indent="0">
              <a:buNone/>
            </a:pP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public class </a:t>
            </a:r>
            <a:r>
              <a:rPr lang="en-US" sz="1100" b="1" dirty="0" err="1">
                <a:latin typeface="Courier New" panose="02070309020205020404" pitchFamily="49" charset="0"/>
                <a:cs typeface="Courier New" panose="02070309020205020404" pitchFamily="49" charset="0"/>
              </a:rPr>
              <a:t>CopyFile</a:t>
            </a: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public static void main(String </a:t>
            </a:r>
            <a:r>
              <a:rPr lang="en-US" sz="1100" b="1" dirty="0" err="1">
                <a:latin typeface="Courier New" panose="02070309020205020404" pitchFamily="49" charset="0"/>
                <a:cs typeface="Courier New" panose="02070309020205020404" pitchFamily="49" charset="0"/>
              </a:rPr>
              <a:t>args</a:t>
            </a:r>
            <a:r>
              <a:rPr lang="en-US" sz="1100" b="1" dirty="0">
                <a:latin typeface="Courier New" panose="02070309020205020404" pitchFamily="49" charset="0"/>
                <a:cs typeface="Courier New" panose="02070309020205020404" pitchFamily="49" charset="0"/>
              </a:rPr>
              <a:t>[]) throws </a:t>
            </a:r>
            <a:r>
              <a:rPr lang="en-US" sz="1100" b="1" dirty="0" err="1">
                <a:latin typeface="Courier New" panose="02070309020205020404" pitchFamily="49" charset="0"/>
                <a:cs typeface="Courier New" panose="02070309020205020404" pitchFamily="49" charset="0"/>
              </a:rPr>
              <a:t>IOException</a:t>
            </a: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FileReader</a:t>
            </a:r>
            <a:r>
              <a:rPr lang="en-US" sz="1100" b="1" dirty="0">
                <a:latin typeface="Courier New" panose="02070309020205020404" pitchFamily="49" charset="0"/>
                <a:cs typeface="Courier New" panose="02070309020205020404" pitchFamily="49" charset="0"/>
              </a:rPr>
              <a:t> in = null;</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FileWriter</a:t>
            </a:r>
            <a:r>
              <a:rPr lang="en-US" sz="1100" b="1" dirty="0">
                <a:latin typeface="Courier New" panose="02070309020205020404" pitchFamily="49" charset="0"/>
                <a:cs typeface="Courier New" panose="02070309020205020404" pitchFamily="49" charset="0"/>
              </a:rPr>
              <a:t> out = null</a:t>
            </a:r>
            <a:r>
              <a:rPr lang="en-US" sz="1100" b="1" dirty="0" smtClean="0">
                <a:latin typeface="Courier New" panose="02070309020205020404" pitchFamily="49" charset="0"/>
                <a:cs typeface="Courier New" panose="02070309020205020404" pitchFamily="49" charset="0"/>
              </a:rPr>
              <a:t>;</a:t>
            </a: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      try {</a:t>
            </a:r>
          </a:p>
          <a:p>
            <a:pPr marL="0" indent="0">
              <a:buNone/>
            </a:pPr>
            <a:r>
              <a:rPr lang="en-US" sz="1100" b="1" dirty="0">
                <a:latin typeface="Courier New" panose="02070309020205020404" pitchFamily="49" charset="0"/>
                <a:cs typeface="Courier New" panose="02070309020205020404" pitchFamily="49" charset="0"/>
              </a:rPr>
              <a:t>         in = new </a:t>
            </a:r>
            <a:r>
              <a:rPr lang="en-US" sz="1100" b="1" dirty="0" err="1">
                <a:latin typeface="Courier New" panose="02070309020205020404" pitchFamily="49" charset="0"/>
                <a:cs typeface="Courier New" panose="02070309020205020404" pitchFamily="49" charset="0"/>
              </a:rPr>
              <a:t>FileReader</a:t>
            </a:r>
            <a:r>
              <a:rPr lang="en-US" sz="1100" b="1" dirty="0">
                <a:latin typeface="Courier New" panose="02070309020205020404" pitchFamily="49" charset="0"/>
                <a:cs typeface="Courier New" panose="02070309020205020404" pitchFamily="49" charset="0"/>
              </a:rPr>
              <a:t>("input.txt");</a:t>
            </a:r>
          </a:p>
          <a:p>
            <a:pPr marL="0" indent="0">
              <a:buNone/>
            </a:pPr>
            <a:r>
              <a:rPr lang="en-US" sz="1100" b="1" dirty="0">
                <a:latin typeface="Courier New" panose="02070309020205020404" pitchFamily="49" charset="0"/>
                <a:cs typeface="Courier New" panose="02070309020205020404" pitchFamily="49" charset="0"/>
              </a:rPr>
              <a:t>         out = new </a:t>
            </a:r>
            <a:r>
              <a:rPr lang="en-US" sz="1100" b="1" dirty="0" err="1">
                <a:latin typeface="Courier New" panose="02070309020205020404" pitchFamily="49" charset="0"/>
                <a:cs typeface="Courier New" panose="02070309020205020404" pitchFamily="49" charset="0"/>
              </a:rPr>
              <a:t>FileWriter</a:t>
            </a:r>
            <a:r>
              <a:rPr lang="en-US" sz="1100" b="1" dirty="0">
                <a:latin typeface="Courier New" panose="02070309020205020404" pitchFamily="49" charset="0"/>
                <a:cs typeface="Courier New" panose="02070309020205020404" pitchFamily="49" charset="0"/>
              </a:rPr>
              <a:t>("output.txt</a:t>
            </a:r>
            <a:r>
              <a:rPr lang="en-US" sz="1100" b="1" dirty="0" smtClean="0">
                <a:latin typeface="Courier New" panose="02070309020205020404" pitchFamily="49" charset="0"/>
                <a:cs typeface="Courier New" panose="02070309020205020404" pitchFamily="49" charset="0"/>
              </a:rPr>
              <a:t>");         </a:t>
            </a: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int</a:t>
            </a:r>
            <a:r>
              <a:rPr lang="en-US" sz="1100" b="1" dirty="0">
                <a:latin typeface="Courier New" panose="02070309020205020404" pitchFamily="49" charset="0"/>
                <a:cs typeface="Courier New" panose="02070309020205020404" pitchFamily="49" charset="0"/>
              </a:rPr>
              <a:t> c;</a:t>
            </a:r>
          </a:p>
          <a:p>
            <a:pPr marL="0" indent="0">
              <a:buNone/>
            </a:pPr>
            <a:r>
              <a:rPr lang="en-US" sz="1100" b="1" dirty="0">
                <a:latin typeface="Courier New" panose="02070309020205020404" pitchFamily="49" charset="0"/>
                <a:cs typeface="Courier New" panose="02070309020205020404" pitchFamily="49" charset="0"/>
              </a:rPr>
              <a:t>         while ((c = </a:t>
            </a:r>
            <a:r>
              <a:rPr lang="en-US" sz="1100" b="1" dirty="0" err="1">
                <a:latin typeface="Courier New" panose="02070309020205020404" pitchFamily="49" charset="0"/>
                <a:cs typeface="Courier New" panose="02070309020205020404" pitchFamily="49" charset="0"/>
              </a:rPr>
              <a:t>in.read</a:t>
            </a:r>
            <a:r>
              <a:rPr lang="en-US" sz="1100" b="1" dirty="0">
                <a:latin typeface="Courier New" panose="02070309020205020404" pitchFamily="49" charset="0"/>
                <a:cs typeface="Courier New" panose="02070309020205020404" pitchFamily="49" charset="0"/>
              </a:rPr>
              <a:t>()) != -1) {</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out.write</a:t>
            </a:r>
            <a:r>
              <a:rPr lang="en-US" sz="1100" b="1" dirty="0">
                <a:latin typeface="Courier New" panose="02070309020205020404" pitchFamily="49" charset="0"/>
                <a:cs typeface="Courier New" panose="02070309020205020404" pitchFamily="49" charset="0"/>
              </a:rPr>
              <a:t>(c);</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}finally {</a:t>
            </a:r>
          </a:p>
          <a:p>
            <a:pPr marL="0" indent="0">
              <a:buNone/>
            </a:pPr>
            <a:r>
              <a:rPr lang="en-US" sz="1100" b="1" dirty="0">
                <a:latin typeface="Courier New" panose="02070309020205020404" pitchFamily="49" charset="0"/>
                <a:cs typeface="Courier New" panose="02070309020205020404" pitchFamily="49" charset="0"/>
              </a:rPr>
              <a:t>         if (in != null) {</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in.close</a:t>
            </a:r>
            <a:r>
              <a:rPr lang="en-US" sz="1100" b="1" dirty="0">
                <a:latin typeface="Courier New" panose="02070309020205020404" pitchFamily="49" charset="0"/>
                <a:cs typeface="Courier New" panose="02070309020205020404" pitchFamily="49" charset="0"/>
              </a:rPr>
              <a:t>();</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if (out != null) {</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out.close</a:t>
            </a:r>
            <a:r>
              <a:rPr lang="en-US" sz="1100" b="1" dirty="0">
                <a:latin typeface="Courier New" panose="02070309020205020404" pitchFamily="49" charset="0"/>
                <a:cs typeface="Courier New" panose="02070309020205020404" pitchFamily="49" charset="0"/>
              </a:rPr>
              <a:t>();</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   }</a:t>
            </a:r>
          </a:p>
          <a:p>
            <a:pPr marL="0" indent="0">
              <a:buNone/>
            </a:pPr>
            <a:r>
              <a:rPr lang="en-US" sz="11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3061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Buffered Streams</a:t>
            </a:r>
            <a:endParaRPr lang="en-US" dirty="0"/>
          </a:p>
        </p:txBody>
      </p:sp>
      <p:sp>
        <p:nvSpPr>
          <p:cNvPr id="4" name="Content Placeholder 3"/>
          <p:cNvSpPr>
            <a:spLocks noGrp="1"/>
          </p:cNvSpPr>
          <p:nvPr>
            <p:ph idx="1"/>
          </p:nvPr>
        </p:nvSpPr>
        <p:spPr/>
        <p:txBody>
          <a:bodyPr>
            <a:noAutofit/>
          </a:bodyPr>
          <a:lstStyle/>
          <a:p>
            <a:r>
              <a:rPr lang="en-US" dirty="0"/>
              <a:t>To reduce no. of disk/network access</a:t>
            </a:r>
          </a:p>
          <a:p>
            <a:r>
              <a:rPr lang="en-US" dirty="0" smtClean="0"/>
              <a:t>Buffered </a:t>
            </a:r>
            <a:r>
              <a:rPr lang="en-US" dirty="0"/>
              <a:t>input streams read data from a memory area known as a </a:t>
            </a:r>
            <a:r>
              <a:rPr lang="en-US" i="1" dirty="0"/>
              <a:t>buffer</a:t>
            </a:r>
            <a:r>
              <a:rPr lang="en-US" dirty="0"/>
              <a:t>; the native input API is called only when the buffer is empty</a:t>
            </a:r>
            <a:r>
              <a:rPr lang="en-US" dirty="0" smtClean="0"/>
              <a:t>.</a:t>
            </a:r>
          </a:p>
          <a:p>
            <a:r>
              <a:rPr lang="en-US" dirty="0"/>
              <a:t>B</a:t>
            </a:r>
            <a:r>
              <a:rPr lang="en-US" dirty="0" smtClean="0"/>
              <a:t>uffered </a:t>
            </a:r>
            <a:r>
              <a:rPr lang="en-US" dirty="0"/>
              <a:t>output streams write data to a buffer, and the native output API is called only when the buffer is full</a:t>
            </a:r>
            <a:r>
              <a:rPr lang="en-US" dirty="0" smtClean="0"/>
              <a:t>.</a:t>
            </a:r>
          </a:p>
        </p:txBody>
      </p:sp>
    </p:spTree>
    <p:extLst>
      <p:ext uri="{BB962C8B-B14F-4D97-AF65-F5344CB8AC3E}">
        <p14:creationId xmlns:p14="http://schemas.microsoft.com/office/powerpoint/2010/main" val="23313095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Buffered Streams</a:t>
            </a:r>
            <a:endParaRPr lang="en-US" dirty="0"/>
          </a:p>
        </p:txBody>
      </p:sp>
      <p:sp>
        <p:nvSpPr>
          <p:cNvPr id="4" name="Content Placeholder 3"/>
          <p:cNvSpPr>
            <a:spLocks noGrp="1"/>
          </p:cNvSpPr>
          <p:nvPr>
            <p:ph idx="1"/>
          </p:nvPr>
        </p:nvSpPr>
        <p:spPr/>
        <p:txBody>
          <a:bodyPr>
            <a:noAutofit/>
          </a:bodyPr>
          <a:lstStyle/>
          <a:p>
            <a:r>
              <a:rPr lang="en-US" sz="2600" dirty="0"/>
              <a:t>A program can convert an </a:t>
            </a:r>
            <a:r>
              <a:rPr lang="en-US" sz="2600" dirty="0" err="1"/>
              <a:t>unbuffered</a:t>
            </a:r>
            <a:r>
              <a:rPr lang="en-US" sz="2600" dirty="0"/>
              <a:t> stream into a buffered stream using the wrapping idiom we've used several times now, where the </a:t>
            </a:r>
            <a:r>
              <a:rPr lang="en-US" sz="2600" dirty="0" err="1"/>
              <a:t>unbuffered</a:t>
            </a:r>
            <a:r>
              <a:rPr lang="en-US" sz="2600" dirty="0"/>
              <a:t> stream object is passed to the constructor for a buffered stream class. Here's how you might modify the constructor invocations in the </a:t>
            </a:r>
            <a:r>
              <a:rPr lang="en-US" sz="2600" dirty="0" err="1"/>
              <a:t>CopyCharacters</a:t>
            </a:r>
            <a:r>
              <a:rPr lang="en-US" sz="2600" dirty="0"/>
              <a:t> example to use buffered I/O</a:t>
            </a:r>
            <a:r>
              <a:rPr lang="en-US" sz="2600" dirty="0" smtClean="0"/>
              <a:t>:</a:t>
            </a:r>
            <a:endParaRPr lang="en-US" sz="2600" dirty="0"/>
          </a:p>
          <a:p>
            <a:pPr lvl="1"/>
            <a:r>
              <a:rPr lang="en-US" sz="2600" dirty="0" err="1"/>
              <a:t>inputStream</a:t>
            </a:r>
            <a:r>
              <a:rPr lang="en-US" sz="2600" dirty="0"/>
              <a:t> = new </a:t>
            </a:r>
            <a:r>
              <a:rPr lang="en-US" sz="2600" dirty="0" err="1"/>
              <a:t>BufferedReader</a:t>
            </a:r>
            <a:r>
              <a:rPr lang="en-US" sz="2600" dirty="0"/>
              <a:t>(new </a:t>
            </a:r>
            <a:r>
              <a:rPr lang="en-US" sz="2600" dirty="0" err="1"/>
              <a:t>FileReader</a:t>
            </a:r>
            <a:r>
              <a:rPr lang="en-US" sz="2600" dirty="0"/>
              <a:t>("xanadu.txt"));</a:t>
            </a:r>
          </a:p>
          <a:p>
            <a:pPr lvl="1"/>
            <a:r>
              <a:rPr lang="en-US" sz="2600" dirty="0" err="1"/>
              <a:t>outputStream</a:t>
            </a:r>
            <a:r>
              <a:rPr lang="en-US" sz="2600" dirty="0"/>
              <a:t> = new </a:t>
            </a:r>
            <a:r>
              <a:rPr lang="en-US" sz="2600" dirty="0" err="1"/>
              <a:t>BufferedWriter</a:t>
            </a:r>
            <a:r>
              <a:rPr lang="en-US" sz="2600" dirty="0"/>
              <a:t>(new </a:t>
            </a:r>
            <a:r>
              <a:rPr lang="en-US" sz="2600" dirty="0" err="1"/>
              <a:t>FileWriter</a:t>
            </a:r>
            <a:r>
              <a:rPr lang="en-US" sz="2600" dirty="0"/>
              <a:t>("characteroutput.txt</a:t>
            </a:r>
            <a:r>
              <a:rPr lang="en-US" sz="2600" dirty="0" smtClean="0"/>
              <a:t>"));</a:t>
            </a:r>
          </a:p>
          <a:p>
            <a:r>
              <a:rPr lang="en-US" sz="2800" dirty="0"/>
              <a:t>To flush a stream manually, invoke its flush method.</a:t>
            </a:r>
            <a:endParaRPr lang="en-US" sz="3000" dirty="0"/>
          </a:p>
        </p:txBody>
      </p:sp>
    </p:spTree>
    <p:extLst>
      <p:ext uri="{BB962C8B-B14F-4D97-AF65-F5344CB8AC3E}">
        <p14:creationId xmlns:p14="http://schemas.microsoft.com/office/powerpoint/2010/main" val="6596965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10. Collections</a:t>
            </a:r>
            <a:endParaRPr lang="en-US" dirty="0"/>
          </a:p>
        </p:txBody>
      </p:sp>
      <p:sp>
        <p:nvSpPr>
          <p:cNvPr id="4" name="Content Placeholder 3"/>
          <p:cNvSpPr>
            <a:spLocks noGrp="1"/>
          </p:cNvSpPr>
          <p:nvPr>
            <p:ph idx="1"/>
          </p:nvPr>
        </p:nvSpPr>
        <p:spPr/>
        <p:txBody>
          <a:bodyPr>
            <a:noAutofit/>
          </a:bodyPr>
          <a:lstStyle/>
          <a:p>
            <a:r>
              <a:rPr lang="en-US" sz="2100" dirty="0" smtClean="0"/>
              <a:t>A collection is an </a:t>
            </a:r>
            <a:r>
              <a:rPr lang="en-US" sz="2100" dirty="0"/>
              <a:t>object that groups multiple elements into a single </a:t>
            </a:r>
            <a:r>
              <a:rPr lang="en-US" sz="2100" dirty="0" smtClean="0"/>
              <a:t>unit</a:t>
            </a:r>
          </a:p>
          <a:p>
            <a:r>
              <a:rPr lang="en-US" sz="2100" dirty="0"/>
              <a:t>used to store, retrieve, manipulate, and communicate aggregate data</a:t>
            </a:r>
            <a:r>
              <a:rPr lang="en-US" sz="2100" dirty="0" smtClean="0"/>
              <a:t>.</a:t>
            </a:r>
          </a:p>
          <a:p>
            <a:r>
              <a:rPr lang="en-US" sz="2100" dirty="0"/>
              <a:t>A </a:t>
            </a:r>
            <a:r>
              <a:rPr lang="en-US" sz="2100" i="1" dirty="0"/>
              <a:t>collections framework</a:t>
            </a:r>
            <a:r>
              <a:rPr lang="en-US" sz="2100" dirty="0"/>
              <a:t> is a unified architecture for representing and manipulating </a:t>
            </a:r>
            <a:r>
              <a:rPr lang="en-US" sz="2100" dirty="0" smtClean="0"/>
              <a:t>collections.</a:t>
            </a:r>
          </a:p>
          <a:p>
            <a:pPr lvl="1"/>
            <a:r>
              <a:rPr lang="en-US" sz="2100" b="1" u="sng" dirty="0"/>
              <a:t>Interfaces</a:t>
            </a:r>
            <a:r>
              <a:rPr lang="en-US" sz="2100" b="1" dirty="0"/>
              <a:t>:</a:t>
            </a:r>
            <a:r>
              <a:rPr lang="en-US" sz="2100" dirty="0"/>
              <a:t> </a:t>
            </a:r>
            <a:r>
              <a:rPr lang="en-US" sz="2100" dirty="0" smtClean="0"/>
              <a:t>abstract </a:t>
            </a:r>
            <a:r>
              <a:rPr lang="en-US" sz="2100" dirty="0"/>
              <a:t>data types that represent collections</a:t>
            </a:r>
            <a:r>
              <a:rPr lang="en-US" sz="2100" dirty="0" smtClean="0"/>
              <a:t>.</a:t>
            </a:r>
            <a:endParaRPr lang="en-US" sz="2100" dirty="0"/>
          </a:p>
          <a:p>
            <a:pPr lvl="1"/>
            <a:r>
              <a:rPr lang="en-US" sz="2100" b="1" u="sng" dirty="0"/>
              <a:t>Implementations</a:t>
            </a:r>
            <a:r>
              <a:rPr lang="en-US" sz="2100" b="1" dirty="0"/>
              <a:t>:</a:t>
            </a:r>
            <a:r>
              <a:rPr lang="en-US" sz="2100" dirty="0"/>
              <a:t> </a:t>
            </a:r>
            <a:r>
              <a:rPr lang="en-US" sz="2100" dirty="0" smtClean="0"/>
              <a:t>concrete </a:t>
            </a:r>
            <a:r>
              <a:rPr lang="en-US" sz="2100" dirty="0"/>
              <a:t>implementations of the collection interfaces</a:t>
            </a:r>
            <a:r>
              <a:rPr lang="en-US" sz="2100" dirty="0" smtClean="0"/>
              <a:t>.</a:t>
            </a:r>
            <a:endParaRPr lang="en-US" sz="2100" dirty="0"/>
          </a:p>
          <a:p>
            <a:pPr lvl="1"/>
            <a:r>
              <a:rPr lang="en-US" sz="2100" b="1" u="sng" dirty="0"/>
              <a:t>Algorithms</a:t>
            </a:r>
            <a:r>
              <a:rPr lang="en-US" sz="2100" b="1" dirty="0"/>
              <a:t>:</a:t>
            </a:r>
            <a:r>
              <a:rPr lang="en-US" sz="2100" dirty="0"/>
              <a:t> </a:t>
            </a:r>
            <a:r>
              <a:rPr lang="en-US" sz="2100" dirty="0" smtClean="0"/>
              <a:t>methods </a:t>
            </a:r>
            <a:r>
              <a:rPr lang="en-US" sz="2100" dirty="0"/>
              <a:t>that perform useful computations, such as searching and sorting, on objects that implement collection interfaces. The algorithms are said to be </a:t>
            </a:r>
            <a:r>
              <a:rPr lang="en-US" sz="2100" i="1" dirty="0"/>
              <a:t>polymorphic</a:t>
            </a:r>
            <a:r>
              <a:rPr lang="en-US" sz="2100" dirty="0"/>
              <a:t>: </a:t>
            </a:r>
            <a:r>
              <a:rPr lang="en-US" sz="2100" dirty="0" smtClean="0"/>
              <a:t>same </a:t>
            </a:r>
            <a:r>
              <a:rPr lang="en-US" sz="2100" dirty="0"/>
              <a:t>method can be used on many different implementations of the appropriate collection interface. In essence, algorithms are reusable functionality</a:t>
            </a:r>
            <a:r>
              <a:rPr lang="en-US" sz="2100" dirty="0" smtClean="0"/>
              <a:t>.</a:t>
            </a:r>
            <a:endParaRPr lang="en-US" sz="2100" dirty="0"/>
          </a:p>
        </p:txBody>
      </p:sp>
    </p:spTree>
    <p:extLst>
      <p:ext uri="{BB962C8B-B14F-4D97-AF65-F5344CB8AC3E}">
        <p14:creationId xmlns:p14="http://schemas.microsoft.com/office/powerpoint/2010/main" val="30329857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Core Collection interfaces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77618092"/>
              </p:ext>
            </p:extLst>
          </p:nvPr>
        </p:nvGraphicFramePr>
        <p:xfrm>
          <a:off x="304800" y="1600200"/>
          <a:ext cx="8686800" cy="4958080"/>
        </p:xfrm>
        <a:graphic>
          <a:graphicData uri="http://schemas.openxmlformats.org/drawingml/2006/table">
            <a:tbl>
              <a:tblPr firstRow="1" bandRow="1">
                <a:tableStyleId>{5C22544A-7EE6-4342-B048-85BDC9FD1C3A}</a:tableStyleId>
              </a:tblPr>
              <a:tblGrid>
                <a:gridCol w="1528233"/>
                <a:gridCol w="7158567"/>
              </a:tblGrid>
              <a:tr h="370840">
                <a:tc>
                  <a:txBody>
                    <a:bodyPr/>
                    <a:lstStyle/>
                    <a:p>
                      <a:r>
                        <a:rPr lang="en-US" dirty="0" smtClean="0"/>
                        <a:t>Category</a:t>
                      </a:r>
                      <a:endParaRPr lang="en-US" dirty="0"/>
                    </a:p>
                  </a:txBody>
                  <a:tcPr/>
                </a:tc>
                <a:tc>
                  <a:txBody>
                    <a:bodyPr/>
                    <a:lstStyle/>
                    <a:p>
                      <a:r>
                        <a:rPr lang="en-US" dirty="0" smtClean="0"/>
                        <a:t>Description</a:t>
                      </a:r>
                      <a:endParaRPr lang="en-US" dirty="0"/>
                    </a:p>
                  </a:txBody>
                  <a:tcPr/>
                </a:tc>
              </a:tr>
              <a:tr h="370840">
                <a:tc>
                  <a:txBody>
                    <a:bodyPr/>
                    <a:lstStyle/>
                    <a:p>
                      <a:r>
                        <a:rPr lang="en-US" dirty="0" smtClean="0"/>
                        <a:t>Collection </a:t>
                      </a:r>
                      <a:endParaRPr lang="en-US" dirty="0"/>
                    </a:p>
                  </a:txBody>
                  <a:tcPr/>
                </a:tc>
                <a:tc>
                  <a:txBody>
                    <a:bodyPr/>
                    <a:lstStyle/>
                    <a:p>
                      <a:r>
                        <a:rPr lang="en-US" sz="1800" kern="1200" dirty="0" smtClean="0">
                          <a:solidFill>
                            <a:schemeClr val="dk1"/>
                          </a:solidFill>
                          <a:effectLst/>
                          <a:latin typeface="+mn-lt"/>
                          <a:ea typeface="+mn-ea"/>
                          <a:cs typeface="+mn-cs"/>
                        </a:rPr>
                        <a:t>the root of the collection hierarchy. A collection represents a group of objects known as its </a:t>
                      </a:r>
                      <a:r>
                        <a:rPr lang="en-US" sz="1800" i="1" kern="1200" dirty="0" smtClean="0">
                          <a:solidFill>
                            <a:schemeClr val="dk1"/>
                          </a:solidFill>
                          <a:effectLst/>
                          <a:latin typeface="+mn-lt"/>
                          <a:ea typeface="+mn-ea"/>
                          <a:cs typeface="+mn-cs"/>
                        </a:rPr>
                        <a:t>elements</a:t>
                      </a:r>
                      <a:r>
                        <a:rPr lang="en-US" sz="1800" kern="1200" dirty="0" smtClean="0">
                          <a:solidFill>
                            <a:schemeClr val="dk1"/>
                          </a:solidFill>
                          <a:effectLst/>
                          <a:latin typeface="+mn-lt"/>
                          <a:ea typeface="+mn-ea"/>
                          <a:cs typeface="+mn-cs"/>
                        </a:rPr>
                        <a:t>. </a:t>
                      </a:r>
                      <a:endParaRPr lang="en-US" dirty="0"/>
                    </a:p>
                  </a:txBody>
                  <a:tcPr/>
                </a:tc>
              </a:tr>
              <a:tr h="370840">
                <a:tc>
                  <a:txBody>
                    <a:bodyPr/>
                    <a:lstStyle/>
                    <a:p>
                      <a:r>
                        <a:rPr lang="en-US" dirty="0" smtClean="0"/>
                        <a:t>Set</a:t>
                      </a:r>
                      <a:endParaRPr lang="en-US" dirty="0"/>
                    </a:p>
                  </a:txBody>
                  <a:tcPr/>
                </a:tc>
                <a:tc>
                  <a:txBody>
                    <a:bodyPr/>
                    <a:lstStyle/>
                    <a:p>
                      <a:r>
                        <a:rPr lang="en-US" sz="1800" kern="1200" dirty="0" smtClean="0">
                          <a:solidFill>
                            <a:schemeClr val="dk1"/>
                          </a:solidFill>
                          <a:effectLst/>
                          <a:latin typeface="+mn-lt"/>
                          <a:ea typeface="+mn-ea"/>
                          <a:cs typeface="+mn-cs"/>
                        </a:rPr>
                        <a:t>extends</a:t>
                      </a:r>
                      <a:r>
                        <a:rPr lang="en-US" sz="1800" kern="1200" baseline="0" dirty="0" smtClean="0">
                          <a:solidFill>
                            <a:schemeClr val="dk1"/>
                          </a:solidFill>
                          <a:effectLst/>
                          <a:latin typeface="+mn-lt"/>
                          <a:ea typeface="+mn-ea"/>
                          <a:cs typeface="+mn-cs"/>
                        </a:rPr>
                        <a:t> Collection, </a:t>
                      </a:r>
                      <a:r>
                        <a:rPr lang="en-US" sz="1800" kern="1200" dirty="0" smtClean="0">
                          <a:solidFill>
                            <a:schemeClr val="dk1"/>
                          </a:solidFill>
                          <a:effectLst/>
                          <a:latin typeface="+mn-lt"/>
                          <a:ea typeface="+mn-ea"/>
                          <a:cs typeface="+mn-cs"/>
                        </a:rPr>
                        <a:t>a collection that cannot contain duplicate elements.</a:t>
                      </a:r>
                      <a:endParaRPr lang="en-US" dirty="0"/>
                    </a:p>
                  </a:txBody>
                  <a:tcPr/>
                </a:tc>
              </a:tr>
              <a:tr h="370840">
                <a:tc>
                  <a:txBody>
                    <a:bodyPr/>
                    <a:lstStyle/>
                    <a:p>
                      <a:r>
                        <a:rPr lang="en-US" dirty="0" smtClean="0"/>
                        <a:t>List</a:t>
                      </a:r>
                      <a:endParaRPr lang="en-US" dirty="0"/>
                    </a:p>
                  </a:txBody>
                  <a:tcPr/>
                </a:tc>
                <a:tc>
                  <a:txBody>
                    <a:bodyPr/>
                    <a:lstStyle/>
                    <a:p>
                      <a:r>
                        <a:rPr lang="en-US" sz="1800" kern="1200" dirty="0" smtClean="0">
                          <a:solidFill>
                            <a:schemeClr val="dk1"/>
                          </a:solidFill>
                          <a:effectLst/>
                          <a:latin typeface="+mn-lt"/>
                          <a:ea typeface="+mn-ea"/>
                          <a:cs typeface="+mn-cs"/>
                        </a:rPr>
                        <a:t>extends</a:t>
                      </a:r>
                      <a:r>
                        <a:rPr lang="en-US" sz="1800" kern="1200" baseline="0" dirty="0" smtClean="0">
                          <a:solidFill>
                            <a:schemeClr val="dk1"/>
                          </a:solidFill>
                          <a:effectLst/>
                          <a:latin typeface="+mn-lt"/>
                          <a:ea typeface="+mn-ea"/>
                          <a:cs typeface="+mn-cs"/>
                        </a:rPr>
                        <a:t> Collection, </a:t>
                      </a:r>
                      <a:r>
                        <a:rPr lang="en-US" sz="1800" kern="1200" dirty="0" smtClean="0">
                          <a:solidFill>
                            <a:schemeClr val="dk1"/>
                          </a:solidFill>
                          <a:effectLst/>
                          <a:latin typeface="+mn-lt"/>
                          <a:ea typeface="+mn-ea"/>
                          <a:cs typeface="+mn-cs"/>
                        </a:rPr>
                        <a:t>an ordered collection (sometimes called a </a:t>
                      </a:r>
                      <a:r>
                        <a:rPr lang="en-US" sz="1800" i="1" kern="1200" dirty="0" smtClean="0">
                          <a:solidFill>
                            <a:schemeClr val="dk1"/>
                          </a:solidFill>
                          <a:effectLst/>
                          <a:latin typeface="+mn-lt"/>
                          <a:ea typeface="+mn-ea"/>
                          <a:cs typeface="+mn-cs"/>
                        </a:rPr>
                        <a:t>sequence</a:t>
                      </a:r>
                      <a:r>
                        <a:rPr lang="en-US" sz="1800" kern="1200" dirty="0" smtClean="0">
                          <a:solidFill>
                            <a:schemeClr val="dk1"/>
                          </a:solidFill>
                          <a:effectLst/>
                          <a:latin typeface="+mn-lt"/>
                          <a:ea typeface="+mn-ea"/>
                          <a:cs typeface="+mn-cs"/>
                        </a:rPr>
                        <a:t>). Lists can contain duplicate elements.</a:t>
                      </a:r>
                      <a:endParaRPr lang="en-US" dirty="0"/>
                    </a:p>
                  </a:txBody>
                  <a:tcPr/>
                </a:tc>
              </a:tr>
              <a:tr h="370840">
                <a:tc>
                  <a:txBody>
                    <a:bodyPr/>
                    <a:lstStyle/>
                    <a:p>
                      <a:r>
                        <a:rPr lang="en-US" dirty="0" smtClean="0"/>
                        <a:t>Queue</a:t>
                      </a:r>
                      <a:endParaRPr lang="en-US" dirty="0"/>
                    </a:p>
                  </a:txBody>
                  <a:tcPr/>
                </a:tc>
                <a:tc>
                  <a:txBody>
                    <a:bodyPr/>
                    <a:lstStyle/>
                    <a:p>
                      <a:r>
                        <a:rPr lang="en-US" sz="1800" kern="1200" dirty="0" smtClean="0">
                          <a:solidFill>
                            <a:schemeClr val="dk1"/>
                          </a:solidFill>
                          <a:effectLst/>
                          <a:latin typeface="+mn-lt"/>
                          <a:ea typeface="+mn-ea"/>
                          <a:cs typeface="+mn-cs"/>
                        </a:rPr>
                        <a:t>extends</a:t>
                      </a:r>
                      <a:r>
                        <a:rPr lang="en-US" sz="1800" kern="1200" baseline="0" dirty="0" smtClean="0">
                          <a:solidFill>
                            <a:schemeClr val="dk1"/>
                          </a:solidFill>
                          <a:effectLst/>
                          <a:latin typeface="+mn-lt"/>
                          <a:ea typeface="+mn-ea"/>
                          <a:cs typeface="+mn-cs"/>
                        </a:rPr>
                        <a:t> Collection, </a:t>
                      </a:r>
                      <a:r>
                        <a:rPr lang="en-US" sz="1800" kern="1200" dirty="0" smtClean="0">
                          <a:solidFill>
                            <a:schemeClr val="dk1"/>
                          </a:solidFill>
                          <a:effectLst/>
                          <a:latin typeface="+mn-lt"/>
                          <a:ea typeface="+mn-ea"/>
                          <a:cs typeface="+mn-cs"/>
                        </a:rPr>
                        <a:t>a collection used to hold multiple elements prior to processing. I</a:t>
                      </a:r>
                      <a:r>
                        <a:rPr lang="en-US" dirty="0" smtClean="0"/>
                        <a:t>tems are added an one end and removed from the other.</a:t>
                      </a:r>
                      <a:endParaRPr lang="en-US" dirty="0"/>
                    </a:p>
                  </a:txBody>
                  <a:tcPr/>
                </a:tc>
              </a:tr>
              <a:tr h="370840">
                <a:tc>
                  <a:txBody>
                    <a:bodyPr/>
                    <a:lstStyle/>
                    <a:p>
                      <a:r>
                        <a:rPr lang="en-US" sz="1800" kern="1200" dirty="0" err="1" smtClean="0">
                          <a:solidFill>
                            <a:schemeClr val="dk1"/>
                          </a:solidFill>
                          <a:effectLst/>
                          <a:latin typeface="+mn-lt"/>
                          <a:ea typeface="+mn-ea"/>
                          <a:cs typeface="+mn-cs"/>
                        </a:rPr>
                        <a:t>Deque</a:t>
                      </a:r>
                      <a:endParaRPr lang="en-US" dirty="0"/>
                    </a:p>
                  </a:txBody>
                  <a:tcPr/>
                </a:tc>
                <a:tc>
                  <a:txBody>
                    <a:bodyPr/>
                    <a:lstStyle/>
                    <a:p>
                      <a:r>
                        <a:rPr lang="en-US" sz="1800" kern="1200" dirty="0" smtClean="0">
                          <a:solidFill>
                            <a:schemeClr val="dk1"/>
                          </a:solidFill>
                          <a:effectLst/>
                          <a:latin typeface="+mn-lt"/>
                          <a:ea typeface="+mn-ea"/>
                          <a:cs typeface="+mn-cs"/>
                        </a:rPr>
                        <a:t>extends</a:t>
                      </a:r>
                      <a:r>
                        <a:rPr lang="en-US" sz="1800" kern="1200" baseline="0" dirty="0" smtClean="0">
                          <a:solidFill>
                            <a:schemeClr val="dk1"/>
                          </a:solidFill>
                          <a:effectLst/>
                          <a:latin typeface="+mn-lt"/>
                          <a:ea typeface="+mn-ea"/>
                          <a:cs typeface="+mn-cs"/>
                        </a:rPr>
                        <a:t> Collection, </a:t>
                      </a:r>
                      <a:r>
                        <a:rPr lang="en-US" sz="1800" kern="1200" dirty="0" smtClean="0">
                          <a:solidFill>
                            <a:schemeClr val="dk1"/>
                          </a:solidFill>
                          <a:effectLst/>
                          <a:latin typeface="+mn-lt"/>
                          <a:ea typeface="+mn-ea"/>
                          <a:cs typeface="+mn-cs"/>
                        </a:rPr>
                        <a:t>a collection used to hold multiple elements prior to processing. I</a:t>
                      </a:r>
                      <a:r>
                        <a:rPr lang="en-US" dirty="0" smtClean="0"/>
                        <a:t>tems can be added to or removed from either end of the queue.</a:t>
                      </a:r>
                      <a:endParaRPr lang="en-US" dirty="0"/>
                    </a:p>
                  </a:txBody>
                  <a:tcPr/>
                </a:tc>
              </a:tr>
              <a:tr h="370840">
                <a:tc>
                  <a:txBody>
                    <a:bodyPr/>
                    <a:lstStyle/>
                    <a:p>
                      <a:r>
                        <a:rPr lang="en-US" dirty="0" smtClean="0"/>
                        <a:t>Map</a:t>
                      </a:r>
                      <a:endParaRPr lang="en-US" dirty="0"/>
                    </a:p>
                  </a:txBody>
                  <a:tcPr/>
                </a:tc>
                <a:tc>
                  <a:txBody>
                    <a:bodyPr/>
                    <a:lstStyle/>
                    <a:p>
                      <a:r>
                        <a:rPr lang="en-US" sz="1800" kern="1200" dirty="0" smtClean="0">
                          <a:solidFill>
                            <a:schemeClr val="dk1"/>
                          </a:solidFill>
                          <a:effectLst/>
                          <a:latin typeface="+mn-lt"/>
                          <a:ea typeface="+mn-ea"/>
                          <a:cs typeface="+mn-cs"/>
                        </a:rPr>
                        <a:t>an object that maps keys to values. A Map cannot contain duplicate keys; each key can map to at most one value.</a:t>
                      </a:r>
                      <a:endParaRPr lang="en-US" dirty="0"/>
                    </a:p>
                  </a:txBody>
                  <a:tcPr/>
                </a:tc>
              </a:tr>
              <a:tr h="370840">
                <a:tc>
                  <a:txBody>
                    <a:bodyPr/>
                    <a:lstStyle/>
                    <a:p>
                      <a:r>
                        <a:rPr lang="en-US" sz="1800" kern="1200" dirty="0" err="1" smtClean="0">
                          <a:solidFill>
                            <a:schemeClr val="dk1"/>
                          </a:solidFill>
                          <a:effectLst/>
                          <a:latin typeface="+mn-lt"/>
                          <a:ea typeface="+mn-ea"/>
                          <a:cs typeface="+mn-cs"/>
                        </a:rPr>
                        <a:t>SortedSet</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smtClean="0">
                          <a:solidFill>
                            <a:schemeClr val="dk1"/>
                          </a:solidFill>
                          <a:effectLst/>
                          <a:latin typeface="+mn-lt"/>
                          <a:ea typeface="+mn-ea"/>
                          <a:cs typeface="+mn-cs"/>
                        </a:rPr>
                        <a:t>extends</a:t>
                      </a:r>
                      <a:r>
                        <a:rPr lang="en-US" sz="1800" kern="1200" baseline="0" dirty="0" smtClean="0">
                          <a:solidFill>
                            <a:schemeClr val="dk1"/>
                          </a:solidFill>
                          <a:effectLst/>
                          <a:latin typeface="+mn-lt"/>
                          <a:ea typeface="+mn-ea"/>
                          <a:cs typeface="+mn-cs"/>
                        </a:rPr>
                        <a:t> Collection, </a:t>
                      </a:r>
                      <a:r>
                        <a:rPr lang="en-US" sz="1800" kern="1200" dirty="0" smtClean="0">
                          <a:solidFill>
                            <a:schemeClr val="dk1"/>
                          </a:solidFill>
                          <a:effectLst/>
                          <a:latin typeface="+mn-lt"/>
                          <a:ea typeface="+mn-ea"/>
                          <a:cs typeface="+mn-cs"/>
                        </a:rPr>
                        <a:t>a Set that maintains its elements in ascending order.</a:t>
                      </a:r>
                      <a:endParaRPr lang="en-US" dirty="0"/>
                    </a:p>
                  </a:txBody>
                  <a:tcPr/>
                </a:tc>
              </a:tr>
              <a:tr h="370840">
                <a:tc>
                  <a:txBody>
                    <a:bodyPr/>
                    <a:lstStyle/>
                    <a:p>
                      <a:r>
                        <a:rPr lang="en-US" sz="1800" kern="1200" dirty="0" err="1" smtClean="0">
                          <a:solidFill>
                            <a:schemeClr val="dk1"/>
                          </a:solidFill>
                          <a:effectLst/>
                          <a:latin typeface="+mn-lt"/>
                          <a:ea typeface="+mn-ea"/>
                          <a:cs typeface="+mn-cs"/>
                        </a:rPr>
                        <a:t>SortedMap</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smtClean="0">
                          <a:solidFill>
                            <a:schemeClr val="dk1"/>
                          </a:solidFill>
                          <a:effectLst/>
                          <a:latin typeface="+mn-lt"/>
                          <a:ea typeface="+mn-ea"/>
                          <a:cs typeface="+mn-cs"/>
                        </a:rPr>
                        <a:t>a Map that maintains its mappings in ascending key order.</a:t>
                      </a:r>
                      <a:endParaRPr lang="en-US" dirty="0"/>
                    </a:p>
                  </a:txBody>
                  <a:tcPr/>
                </a:tc>
              </a:tr>
            </a:tbl>
          </a:graphicData>
        </a:graphic>
      </p:graphicFrame>
    </p:spTree>
    <p:extLst>
      <p:ext uri="{BB962C8B-B14F-4D97-AF65-F5344CB8AC3E}">
        <p14:creationId xmlns:p14="http://schemas.microsoft.com/office/powerpoint/2010/main" val="11232144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Collection &amp; Map interfaces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44577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71637"/>
            <a:ext cx="18478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8773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ArrayList</a:t>
            </a:r>
            <a:endParaRPr lang="en-US" dirty="0"/>
          </a:p>
        </p:txBody>
      </p:sp>
      <p:sp>
        <p:nvSpPr>
          <p:cNvPr id="2" name="Content Placeholder 1"/>
          <p:cNvSpPr>
            <a:spLocks noGrp="1"/>
          </p:cNvSpPr>
          <p:nvPr>
            <p:ph idx="1"/>
          </p:nvPr>
        </p:nvSpPr>
        <p:spPr>
          <a:xfrm>
            <a:off x="457200" y="1600200"/>
            <a:ext cx="4724400" cy="4525963"/>
          </a:xfrm>
        </p:spPr>
        <p:txBody>
          <a:bodyPr>
            <a:normAutofit/>
          </a:bodyPr>
          <a:lstStyle/>
          <a:p>
            <a:r>
              <a:rPr lang="en-US" sz="2300" dirty="0" smtClean="0"/>
              <a:t>Use dynamic array to store elements</a:t>
            </a:r>
          </a:p>
          <a:p>
            <a:r>
              <a:rPr lang="en-US" sz="2300" dirty="0" smtClean="0"/>
              <a:t>Can contain duplicate elements</a:t>
            </a:r>
          </a:p>
          <a:p>
            <a:r>
              <a:rPr lang="en-US" sz="2300" dirty="0" smtClean="0"/>
              <a:t>Maintains insertion order</a:t>
            </a:r>
          </a:p>
          <a:p>
            <a:r>
              <a:rPr lang="en-US" sz="2300" dirty="0" smtClean="0"/>
              <a:t>Non synchronized</a:t>
            </a:r>
          </a:p>
          <a:p>
            <a:r>
              <a:rPr lang="en-US" sz="2300" dirty="0" smtClean="0"/>
              <a:t>Allow random access due to index basis</a:t>
            </a:r>
          </a:p>
          <a:p>
            <a:r>
              <a:rPr lang="en-US" sz="2300" dirty="0" smtClean="0"/>
              <a:t>Manipulation is slow because a lot shifting in case of element removal</a:t>
            </a:r>
            <a:endParaRPr lang="en-US" sz="2300" dirty="0"/>
          </a:p>
        </p:txBody>
      </p:sp>
      <p:sp>
        <p:nvSpPr>
          <p:cNvPr id="3" name="TextBox 2"/>
          <p:cNvSpPr txBox="1"/>
          <p:nvPr/>
        </p:nvSpPr>
        <p:spPr>
          <a:xfrm>
            <a:off x="5181600" y="1676400"/>
            <a:ext cx="3881370" cy="4524315"/>
          </a:xfrm>
          <a:prstGeom prst="rect">
            <a:avLst/>
          </a:prstGeom>
          <a:noFill/>
        </p:spPr>
        <p:txBody>
          <a:bodyPr wrap="square" rtlCol="0">
            <a:spAutoFit/>
          </a:bodyPr>
          <a:lstStyle/>
          <a:p>
            <a:r>
              <a:rPr lang="en-US" sz="1600" dirty="0" smtClean="0"/>
              <a:t>import </a:t>
            </a:r>
            <a:r>
              <a:rPr lang="en-US" sz="1600" dirty="0" err="1" smtClean="0"/>
              <a:t>java.util</a:t>
            </a:r>
            <a:r>
              <a:rPr lang="en-US" sz="1600" dirty="0" smtClean="0"/>
              <a:t>.*;</a:t>
            </a:r>
          </a:p>
          <a:p>
            <a:endParaRPr lang="en-US" sz="1600" dirty="0"/>
          </a:p>
          <a:p>
            <a:r>
              <a:rPr lang="en-US" sz="1600" dirty="0" smtClean="0"/>
              <a:t>public </a:t>
            </a:r>
            <a:r>
              <a:rPr lang="en-US" sz="1600" dirty="0"/>
              <a:t>static void main(String </a:t>
            </a:r>
            <a:r>
              <a:rPr lang="en-US" sz="1600" dirty="0" err="1"/>
              <a:t>args</a:t>
            </a:r>
            <a:r>
              <a:rPr lang="en-US" sz="1600" dirty="0"/>
              <a:t>[]) {</a:t>
            </a:r>
          </a:p>
          <a:p>
            <a:r>
              <a:rPr lang="en-US" sz="1600" dirty="0" smtClean="0"/>
              <a:t>  List&lt;String</a:t>
            </a:r>
            <a:r>
              <a:rPr lang="en-US" sz="1600" dirty="0"/>
              <a:t>&gt; list = new </a:t>
            </a:r>
            <a:r>
              <a:rPr lang="en-US" sz="1600" dirty="0" err="1"/>
              <a:t>ArrayList</a:t>
            </a:r>
            <a:r>
              <a:rPr lang="en-US" sz="1600" dirty="0"/>
              <a:t>&lt;String&gt;();</a:t>
            </a:r>
          </a:p>
          <a:p>
            <a:r>
              <a:rPr lang="en-US" sz="1600" dirty="0" smtClean="0"/>
              <a:t>  </a:t>
            </a:r>
            <a:r>
              <a:rPr lang="en-US" sz="1600" dirty="0" err="1" smtClean="0"/>
              <a:t>list.add</a:t>
            </a:r>
            <a:r>
              <a:rPr lang="en-US" sz="1600" dirty="0"/>
              <a:t>("ABC");</a:t>
            </a:r>
          </a:p>
          <a:p>
            <a:r>
              <a:rPr lang="en-US" sz="1600" dirty="0" smtClean="0"/>
              <a:t>  </a:t>
            </a:r>
            <a:r>
              <a:rPr lang="en-US" sz="1600" dirty="0" err="1" smtClean="0"/>
              <a:t>list.add</a:t>
            </a:r>
            <a:r>
              <a:rPr lang="en-US" sz="1600" dirty="0"/>
              <a:t>("DEF");</a:t>
            </a:r>
          </a:p>
          <a:p>
            <a:r>
              <a:rPr lang="en-US" sz="1600" dirty="0" smtClean="0"/>
              <a:t>  </a:t>
            </a:r>
            <a:r>
              <a:rPr lang="en-US" sz="1600" dirty="0" err="1" smtClean="0"/>
              <a:t>list.add</a:t>
            </a:r>
            <a:r>
              <a:rPr lang="en-US" sz="1600" dirty="0"/>
              <a:t>("xyz");</a:t>
            </a:r>
          </a:p>
          <a:p>
            <a:r>
              <a:rPr lang="en-US" sz="1600" dirty="0" smtClean="0"/>
              <a:t>  // </a:t>
            </a:r>
            <a:r>
              <a:rPr lang="en-US" sz="1600" dirty="0"/>
              <a:t>use iterator to traverse </a:t>
            </a:r>
            <a:r>
              <a:rPr lang="en-US" sz="1600" u="sng" dirty="0" err="1"/>
              <a:t>arraylist</a:t>
            </a:r>
            <a:endParaRPr lang="en-US" sz="1600" u="sng" dirty="0"/>
          </a:p>
          <a:p>
            <a:r>
              <a:rPr lang="en-US" sz="1600" dirty="0" smtClean="0"/>
              <a:t>  for </a:t>
            </a:r>
            <a:r>
              <a:rPr lang="en-US" sz="1600" dirty="0"/>
              <a:t>(Iterator&lt;String&gt; it = </a:t>
            </a:r>
            <a:r>
              <a:rPr lang="en-US" sz="1600" dirty="0" err="1"/>
              <a:t>list.iterator</a:t>
            </a:r>
            <a:r>
              <a:rPr lang="en-US" sz="1600" dirty="0"/>
              <a:t>(); </a:t>
            </a:r>
            <a:endParaRPr lang="en-US" sz="1600" dirty="0" smtClean="0"/>
          </a:p>
          <a:p>
            <a:r>
              <a:rPr lang="en-US" sz="1600" dirty="0"/>
              <a:t> </a:t>
            </a:r>
            <a:r>
              <a:rPr lang="en-US" sz="1600" dirty="0" smtClean="0"/>
              <a:t>    </a:t>
            </a:r>
            <a:r>
              <a:rPr lang="en-US" sz="1600" dirty="0" err="1" smtClean="0"/>
              <a:t>it.hasNext</a:t>
            </a:r>
            <a:r>
              <a:rPr lang="en-US" sz="1600" dirty="0"/>
              <a:t>(); ) {</a:t>
            </a:r>
          </a:p>
          <a:p>
            <a:r>
              <a:rPr lang="en-US" sz="1600" dirty="0" smtClean="0"/>
              <a:t>    </a:t>
            </a:r>
            <a:r>
              <a:rPr lang="en-US" sz="1600" dirty="0" err="1" smtClean="0"/>
              <a:t>System.</a:t>
            </a:r>
            <a:r>
              <a:rPr lang="en-US" sz="1600" i="1" dirty="0" err="1" smtClean="0"/>
              <a:t>out.println</a:t>
            </a:r>
            <a:r>
              <a:rPr lang="en-US" sz="1600" i="1" dirty="0" smtClean="0"/>
              <a:t>(</a:t>
            </a:r>
            <a:r>
              <a:rPr lang="en-US" sz="1600" i="1" dirty="0" err="1" smtClean="0"/>
              <a:t>it.next</a:t>
            </a:r>
            <a:r>
              <a:rPr lang="en-US" sz="1600" i="1" dirty="0"/>
              <a:t>());</a:t>
            </a:r>
          </a:p>
          <a:p>
            <a:r>
              <a:rPr lang="en-US" sz="1600" dirty="0" smtClean="0"/>
              <a:t>  }</a:t>
            </a:r>
            <a:endParaRPr lang="en-US" sz="1600" dirty="0"/>
          </a:p>
          <a:p>
            <a:r>
              <a:rPr lang="en-US" sz="1600" dirty="0" smtClean="0"/>
              <a:t>  //</a:t>
            </a:r>
            <a:r>
              <a:rPr lang="en-US" sz="1600" dirty="0"/>
              <a:t>use for-each loop</a:t>
            </a:r>
          </a:p>
          <a:p>
            <a:r>
              <a:rPr lang="en-US" sz="1600" dirty="0" smtClean="0"/>
              <a:t>  for </a:t>
            </a:r>
            <a:r>
              <a:rPr lang="en-US" sz="1600" dirty="0"/>
              <a:t>(String s : list) {</a:t>
            </a:r>
          </a:p>
          <a:p>
            <a:r>
              <a:rPr lang="en-US" sz="1600" dirty="0" smtClean="0"/>
              <a:t>    </a:t>
            </a:r>
            <a:r>
              <a:rPr lang="en-US" sz="1600" dirty="0" err="1" smtClean="0"/>
              <a:t>System.</a:t>
            </a:r>
            <a:r>
              <a:rPr lang="en-US" sz="1600" i="1" dirty="0" err="1" smtClean="0"/>
              <a:t>out.println</a:t>
            </a:r>
            <a:r>
              <a:rPr lang="en-US" sz="1600" i="1" dirty="0" smtClean="0"/>
              <a:t>(s</a:t>
            </a:r>
            <a:r>
              <a:rPr lang="en-US" sz="1600" i="1" dirty="0"/>
              <a:t>);</a:t>
            </a:r>
          </a:p>
          <a:p>
            <a:r>
              <a:rPr lang="en-US" sz="1600" dirty="0" smtClean="0"/>
              <a:t>  }</a:t>
            </a:r>
            <a:endParaRPr lang="en-US" sz="1600" dirty="0"/>
          </a:p>
          <a:p>
            <a:r>
              <a:rPr lang="en-US" sz="1600" dirty="0"/>
              <a:t>}</a:t>
            </a:r>
          </a:p>
          <a:p>
            <a:endParaRPr lang="en-US" sz="1600" dirty="0"/>
          </a:p>
        </p:txBody>
      </p:sp>
    </p:spTree>
    <p:extLst>
      <p:ext uri="{BB962C8B-B14F-4D97-AF65-F5344CB8AC3E}">
        <p14:creationId xmlns:p14="http://schemas.microsoft.com/office/powerpoint/2010/main" val="6372775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LinkedList</a:t>
            </a:r>
            <a:endParaRPr lang="en-US" dirty="0"/>
          </a:p>
        </p:txBody>
      </p:sp>
      <p:sp>
        <p:nvSpPr>
          <p:cNvPr id="2" name="Content Placeholder 1"/>
          <p:cNvSpPr>
            <a:spLocks noGrp="1"/>
          </p:cNvSpPr>
          <p:nvPr>
            <p:ph idx="1"/>
          </p:nvPr>
        </p:nvSpPr>
        <p:spPr>
          <a:xfrm>
            <a:off x="457200" y="1600200"/>
            <a:ext cx="4724400" cy="4525963"/>
          </a:xfrm>
        </p:spPr>
        <p:txBody>
          <a:bodyPr>
            <a:normAutofit/>
          </a:bodyPr>
          <a:lstStyle/>
          <a:p>
            <a:r>
              <a:rPr lang="en-US" sz="2300" dirty="0" smtClean="0"/>
              <a:t>Use double linked list to store elements</a:t>
            </a:r>
          </a:p>
          <a:p>
            <a:r>
              <a:rPr lang="en-US" sz="2300" dirty="0" smtClean="0"/>
              <a:t>Can contain duplicate elements</a:t>
            </a:r>
          </a:p>
          <a:p>
            <a:r>
              <a:rPr lang="en-US" sz="2300" dirty="0" smtClean="0"/>
              <a:t>Maintains insertion order</a:t>
            </a:r>
          </a:p>
          <a:p>
            <a:r>
              <a:rPr lang="en-US" sz="2300" dirty="0" smtClean="0"/>
              <a:t>Non synchronized</a:t>
            </a:r>
          </a:p>
          <a:p>
            <a:r>
              <a:rPr lang="en-US" sz="2300" dirty="0" smtClean="0"/>
              <a:t>Allow random access due to index basis</a:t>
            </a:r>
          </a:p>
          <a:p>
            <a:r>
              <a:rPr lang="en-US" sz="2300" dirty="0" smtClean="0"/>
              <a:t>Manipulation is fast because no shifting needed</a:t>
            </a:r>
          </a:p>
          <a:p>
            <a:r>
              <a:rPr lang="en-US" sz="2400" dirty="0"/>
              <a:t>implements List and </a:t>
            </a:r>
            <a:r>
              <a:rPr lang="en-US" sz="2400" dirty="0" err="1"/>
              <a:t>Deque</a:t>
            </a:r>
            <a:r>
              <a:rPr lang="en-US" sz="2400" dirty="0"/>
              <a:t> interfaces</a:t>
            </a:r>
            <a:endParaRPr lang="en-US" sz="2300" dirty="0" smtClean="0"/>
          </a:p>
          <a:p>
            <a:endParaRPr lang="en-US" sz="2300" dirty="0"/>
          </a:p>
        </p:txBody>
      </p:sp>
      <p:sp>
        <p:nvSpPr>
          <p:cNvPr id="3" name="TextBox 2"/>
          <p:cNvSpPr txBox="1"/>
          <p:nvPr/>
        </p:nvSpPr>
        <p:spPr>
          <a:xfrm>
            <a:off x="5181600" y="1571685"/>
            <a:ext cx="3881370" cy="4524315"/>
          </a:xfrm>
          <a:prstGeom prst="rect">
            <a:avLst/>
          </a:prstGeom>
          <a:noFill/>
        </p:spPr>
        <p:txBody>
          <a:bodyPr wrap="square" rtlCol="0">
            <a:spAutoFit/>
          </a:bodyPr>
          <a:lstStyle/>
          <a:p>
            <a:r>
              <a:rPr lang="en-US" sz="1600" dirty="0"/>
              <a:t>i</a:t>
            </a:r>
            <a:r>
              <a:rPr lang="en-US" sz="1600" dirty="0" smtClean="0"/>
              <a:t>mport </a:t>
            </a:r>
            <a:r>
              <a:rPr lang="en-US" sz="1600" dirty="0" err="1" smtClean="0"/>
              <a:t>java.util</a:t>
            </a:r>
            <a:r>
              <a:rPr lang="en-US" sz="1600" dirty="0" smtClean="0"/>
              <a:t>.*;</a:t>
            </a:r>
          </a:p>
          <a:p>
            <a:endParaRPr lang="en-US" sz="1600" dirty="0" smtClean="0"/>
          </a:p>
          <a:p>
            <a:r>
              <a:rPr lang="en-US" sz="1600" dirty="0" smtClean="0"/>
              <a:t>public </a:t>
            </a:r>
            <a:r>
              <a:rPr lang="en-US" sz="1600" dirty="0"/>
              <a:t>static void main(String </a:t>
            </a:r>
            <a:r>
              <a:rPr lang="en-US" sz="1600" dirty="0" err="1"/>
              <a:t>args</a:t>
            </a:r>
            <a:r>
              <a:rPr lang="en-US" sz="1600" dirty="0"/>
              <a:t>[]) {</a:t>
            </a:r>
          </a:p>
          <a:p>
            <a:r>
              <a:rPr lang="en-US" sz="1600" dirty="0" smtClean="0"/>
              <a:t>  List&lt;String</a:t>
            </a:r>
            <a:r>
              <a:rPr lang="en-US" sz="1600" dirty="0"/>
              <a:t>&gt; list = new </a:t>
            </a:r>
            <a:r>
              <a:rPr lang="en-US" sz="1600" dirty="0" err="1" smtClean="0"/>
              <a:t>LinkedList</a:t>
            </a:r>
            <a:r>
              <a:rPr lang="en-US" sz="1600" dirty="0" smtClean="0"/>
              <a:t>&lt;String</a:t>
            </a:r>
            <a:r>
              <a:rPr lang="en-US" sz="1600" dirty="0"/>
              <a:t>&gt;();</a:t>
            </a:r>
          </a:p>
          <a:p>
            <a:r>
              <a:rPr lang="en-US" sz="1600" dirty="0" smtClean="0"/>
              <a:t>  </a:t>
            </a:r>
            <a:r>
              <a:rPr lang="en-US" sz="1600" dirty="0" err="1" smtClean="0"/>
              <a:t>list.add</a:t>
            </a:r>
            <a:r>
              <a:rPr lang="en-US" sz="1600" dirty="0"/>
              <a:t>("ABC");</a:t>
            </a:r>
          </a:p>
          <a:p>
            <a:r>
              <a:rPr lang="en-US" sz="1600" dirty="0" smtClean="0"/>
              <a:t>  </a:t>
            </a:r>
            <a:r>
              <a:rPr lang="en-US" sz="1600" dirty="0" err="1" smtClean="0"/>
              <a:t>list.add</a:t>
            </a:r>
            <a:r>
              <a:rPr lang="en-US" sz="1600" dirty="0"/>
              <a:t>("DEF");</a:t>
            </a:r>
          </a:p>
          <a:p>
            <a:r>
              <a:rPr lang="en-US" sz="1600" dirty="0" smtClean="0"/>
              <a:t>  </a:t>
            </a:r>
            <a:r>
              <a:rPr lang="en-US" sz="1600" dirty="0" err="1" smtClean="0"/>
              <a:t>list.add</a:t>
            </a:r>
            <a:r>
              <a:rPr lang="en-US" sz="1600" dirty="0"/>
              <a:t>("xyz");</a:t>
            </a:r>
          </a:p>
          <a:p>
            <a:r>
              <a:rPr lang="en-US" sz="1600" dirty="0" smtClean="0"/>
              <a:t>  // </a:t>
            </a:r>
            <a:r>
              <a:rPr lang="en-US" sz="1600" dirty="0"/>
              <a:t>use iterator to traverse </a:t>
            </a:r>
            <a:r>
              <a:rPr lang="en-US" sz="1600" u="sng" dirty="0" err="1"/>
              <a:t>arraylist</a:t>
            </a:r>
            <a:endParaRPr lang="en-US" sz="1600" u="sng" dirty="0"/>
          </a:p>
          <a:p>
            <a:r>
              <a:rPr lang="en-US" sz="1600" dirty="0" smtClean="0"/>
              <a:t>  for </a:t>
            </a:r>
            <a:r>
              <a:rPr lang="en-US" sz="1600" dirty="0"/>
              <a:t>(Iterator&lt;String&gt; it = </a:t>
            </a:r>
            <a:r>
              <a:rPr lang="en-US" sz="1600" dirty="0" err="1"/>
              <a:t>list.iterator</a:t>
            </a:r>
            <a:r>
              <a:rPr lang="en-US" sz="1600" dirty="0"/>
              <a:t>(); </a:t>
            </a:r>
            <a:endParaRPr lang="en-US" sz="1600" dirty="0" smtClean="0"/>
          </a:p>
          <a:p>
            <a:r>
              <a:rPr lang="en-US" sz="1600" dirty="0"/>
              <a:t> </a:t>
            </a:r>
            <a:r>
              <a:rPr lang="en-US" sz="1600" dirty="0" smtClean="0"/>
              <a:t>    </a:t>
            </a:r>
            <a:r>
              <a:rPr lang="en-US" sz="1600" dirty="0" err="1" smtClean="0"/>
              <a:t>it.hasNext</a:t>
            </a:r>
            <a:r>
              <a:rPr lang="en-US" sz="1600" dirty="0"/>
              <a:t>(); ) {</a:t>
            </a:r>
          </a:p>
          <a:p>
            <a:r>
              <a:rPr lang="en-US" sz="1600" dirty="0" smtClean="0"/>
              <a:t>    </a:t>
            </a:r>
            <a:r>
              <a:rPr lang="en-US" sz="1600" dirty="0" err="1" smtClean="0"/>
              <a:t>System.</a:t>
            </a:r>
            <a:r>
              <a:rPr lang="en-US" sz="1600" i="1" dirty="0" err="1" smtClean="0"/>
              <a:t>out.println</a:t>
            </a:r>
            <a:r>
              <a:rPr lang="en-US" sz="1600" i="1" dirty="0" smtClean="0"/>
              <a:t>(</a:t>
            </a:r>
            <a:r>
              <a:rPr lang="en-US" sz="1600" i="1" dirty="0" err="1" smtClean="0"/>
              <a:t>it.next</a:t>
            </a:r>
            <a:r>
              <a:rPr lang="en-US" sz="1600" i="1" dirty="0"/>
              <a:t>());</a:t>
            </a:r>
          </a:p>
          <a:p>
            <a:r>
              <a:rPr lang="en-US" sz="1600" dirty="0" smtClean="0"/>
              <a:t>  }</a:t>
            </a:r>
            <a:endParaRPr lang="en-US" sz="1600" dirty="0"/>
          </a:p>
          <a:p>
            <a:r>
              <a:rPr lang="en-US" sz="1600" dirty="0" smtClean="0"/>
              <a:t>  //</a:t>
            </a:r>
            <a:r>
              <a:rPr lang="en-US" sz="1600" dirty="0"/>
              <a:t>use for-each loop</a:t>
            </a:r>
          </a:p>
          <a:p>
            <a:r>
              <a:rPr lang="en-US" sz="1600" dirty="0" smtClean="0"/>
              <a:t>  for </a:t>
            </a:r>
            <a:r>
              <a:rPr lang="en-US" sz="1600" dirty="0"/>
              <a:t>(String s : list) {</a:t>
            </a:r>
          </a:p>
          <a:p>
            <a:r>
              <a:rPr lang="en-US" sz="1600" dirty="0" smtClean="0"/>
              <a:t>    </a:t>
            </a:r>
            <a:r>
              <a:rPr lang="en-US" sz="1600" dirty="0" err="1" smtClean="0"/>
              <a:t>System.</a:t>
            </a:r>
            <a:r>
              <a:rPr lang="en-US" sz="1600" i="1" dirty="0" err="1" smtClean="0"/>
              <a:t>out.println</a:t>
            </a:r>
            <a:r>
              <a:rPr lang="en-US" sz="1600" i="1" dirty="0" smtClean="0"/>
              <a:t>(s</a:t>
            </a:r>
            <a:r>
              <a:rPr lang="en-US" sz="1600" i="1" dirty="0"/>
              <a:t>);</a:t>
            </a:r>
          </a:p>
          <a:p>
            <a:r>
              <a:rPr lang="en-US" sz="1600" dirty="0" smtClean="0"/>
              <a:t>  }</a:t>
            </a:r>
            <a:endParaRPr lang="en-US" sz="1600" dirty="0"/>
          </a:p>
          <a:p>
            <a:r>
              <a:rPr lang="en-US" sz="1600" dirty="0"/>
              <a:t>}</a:t>
            </a:r>
          </a:p>
          <a:p>
            <a:endParaRPr lang="en-US" sz="1600" dirty="0"/>
          </a:p>
        </p:txBody>
      </p:sp>
    </p:spTree>
    <p:extLst>
      <p:ext uri="{BB962C8B-B14F-4D97-AF65-F5344CB8AC3E}">
        <p14:creationId xmlns:p14="http://schemas.microsoft.com/office/powerpoint/2010/main" val="896444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p:txBody>
          <a:bodyPr/>
          <a:lstStyle/>
          <a:p>
            <a:r>
              <a:rPr lang="en-US" dirty="0" smtClean="0"/>
              <a:t>Create execute program</a:t>
            </a:r>
            <a:endParaRPr lang="en-US" dirty="0"/>
          </a:p>
        </p:txBody>
      </p:sp>
      <p:sp>
        <p:nvSpPr>
          <p:cNvPr id="4" name="TextBox 3"/>
          <p:cNvSpPr txBox="1"/>
          <p:nvPr/>
        </p:nvSpPr>
        <p:spPr>
          <a:xfrm>
            <a:off x="1669218" y="2322255"/>
            <a:ext cx="5368777" cy="2062103"/>
          </a:xfrm>
          <a:prstGeom prst="rect">
            <a:avLst/>
          </a:prstGeom>
          <a:noFill/>
          <a:ln>
            <a:solidFill>
              <a:schemeClr val="accent1"/>
            </a:solidFill>
          </a:ln>
        </p:spPr>
        <p:txBody>
          <a:bodyPr wrap="none" rtlCol="0">
            <a:spAutoFit/>
          </a:bodyPr>
          <a:lstStyle/>
          <a:p>
            <a:r>
              <a:rPr lang="en-US" sz="1600" b="1" dirty="0">
                <a:latin typeface="Courier New" panose="02070309020205020404" pitchFamily="49" charset="0"/>
                <a:cs typeface="Courier New" panose="02070309020205020404" pitchFamily="49" charset="0"/>
              </a:rPr>
              <a:t>public class Test {</a:t>
            </a:r>
          </a:p>
          <a:p>
            <a:r>
              <a:rPr lang="en-US" sz="1600" b="1" dirty="0" smtClean="0">
                <a:latin typeface="Courier New" panose="02070309020205020404" pitchFamily="49" charset="0"/>
                <a:cs typeface="Courier New" panose="02070309020205020404" pitchFamily="49" charset="0"/>
              </a:rPr>
              <a:t>  public </a:t>
            </a:r>
            <a:r>
              <a:rPr lang="en-US" sz="1600" b="1" dirty="0">
                <a:latin typeface="Courier New" panose="02070309020205020404" pitchFamily="49" charset="0"/>
                <a:cs typeface="Courier New" panose="02070309020205020404" pitchFamily="49" charset="0"/>
              </a:rPr>
              <a:t>static void main(String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("Starting...");</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Cat </a:t>
            </a:r>
            <a:r>
              <a:rPr lang="en-US" sz="1600" b="1" dirty="0">
                <a:latin typeface="Courier New" panose="02070309020205020404" pitchFamily="49" charset="0"/>
                <a:cs typeface="Courier New" panose="02070309020205020404" pitchFamily="49" charset="0"/>
              </a:rPr>
              <a:t>c = new Cat();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Cat </a:t>
            </a:r>
            <a:r>
              <a:rPr lang="en-US" sz="1600" b="1" dirty="0" err="1">
                <a:latin typeface="Courier New" panose="02070309020205020404" pitchFamily="49" charset="0"/>
                <a:cs typeface="Courier New" panose="02070309020205020404" pitchFamily="49" charset="0"/>
              </a:rPr>
              <a:t>cat</a:t>
            </a:r>
            <a:r>
              <a:rPr lang="en-US" sz="1600" b="1" dirty="0">
                <a:latin typeface="Courier New" panose="02070309020205020404" pitchFamily="49" charset="0"/>
                <a:cs typeface="Courier New" panose="02070309020205020404" pitchFamily="49" charset="0"/>
              </a:rPr>
              <a:t> = new Cat("kitty</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C.sing</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meou</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06038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HashSet</a:t>
            </a:r>
            <a:endParaRPr lang="en-US" dirty="0"/>
          </a:p>
        </p:txBody>
      </p:sp>
      <p:sp>
        <p:nvSpPr>
          <p:cNvPr id="2" name="Content Placeholder 1"/>
          <p:cNvSpPr>
            <a:spLocks noGrp="1"/>
          </p:cNvSpPr>
          <p:nvPr>
            <p:ph idx="1"/>
          </p:nvPr>
        </p:nvSpPr>
        <p:spPr>
          <a:xfrm>
            <a:off x="457200" y="1600200"/>
            <a:ext cx="4724400" cy="4525963"/>
          </a:xfrm>
        </p:spPr>
        <p:txBody>
          <a:bodyPr>
            <a:normAutofit/>
          </a:bodyPr>
          <a:lstStyle/>
          <a:p>
            <a:r>
              <a:rPr lang="en-US" sz="2400" dirty="0"/>
              <a:t>uses </a:t>
            </a:r>
            <a:r>
              <a:rPr lang="en-US" sz="2400" dirty="0" err="1"/>
              <a:t>hashtable</a:t>
            </a:r>
            <a:r>
              <a:rPr lang="en-US" sz="2400" dirty="0"/>
              <a:t> to store the elements</a:t>
            </a:r>
            <a:r>
              <a:rPr lang="en-US" sz="2400" dirty="0" smtClean="0"/>
              <a:t>.</a:t>
            </a:r>
          </a:p>
          <a:p>
            <a:r>
              <a:rPr lang="en-US" sz="2400" dirty="0" smtClean="0"/>
              <a:t>extends </a:t>
            </a:r>
            <a:r>
              <a:rPr lang="en-US" sz="2400" dirty="0" err="1"/>
              <a:t>AbstractSet</a:t>
            </a:r>
            <a:r>
              <a:rPr lang="en-US" sz="2400" dirty="0"/>
              <a:t> class and implements Set interface.</a:t>
            </a:r>
          </a:p>
          <a:p>
            <a:r>
              <a:rPr lang="en-US" sz="2400" dirty="0"/>
              <a:t>contains unique elements only</a:t>
            </a:r>
            <a:r>
              <a:rPr lang="en-US" sz="2400" dirty="0" smtClean="0"/>
              <a:t>.</a:t>
            </a:r>
          </a:p>
          <a:p>
            <a:r>
              <a:rPr lang="en-US" sz="2400" dirty="0" smtClean="0"/>
              <a:t>Note: </a:t>
            </a:r>
            <a:r>
              <a:rPr lang="en-US" sz="2400" dirty="0"/>
              <a:t>List can contain duplicate elements whereas Set contains unique elements only.</a:t>
            </a:r>
          </a:p>
          <a:p>
            <a:endParaRPr lang="en-US" sz="2300" dirty="0"/>
          </a:p>
        </p:txBody>
      </p:sp>
      <p:sp>
        <p:nvSpPr>
          <p:cNvPr id="3" name="TextBox 2"/>
          <p:cNvSpPr txBox="1"/>
          <p:nvPr/>
        </p:nvSpPr>
        <p:spPr>
          <a:xfrm>
            <a:off x="5181600" y="1571685"/>
            <a:ext cx="3881370" cy="4524315"/>
          </a:xfrm>
          <a:prstGeom prst="rect">
            <a:avLst/>
          </a:prstGeom>
          <a:noFill/>
        </p:spPr>
        <p:txBody>
          <a:bodyPr wrap="square" rtlCol="0">
            <a:spAutoFit/>
          </a:bodyPr>
          <a:lstStyle/>
          <a:p>
            <a:r>
              <a:rPr lang="en-US" sz="1600" dirty="0"/>
              <a:t>i</a:t>
            </a:r>
            <a:r>
              <a:rPr lang="en-US" sz="1600" dirty="0" smtClean="0"/>
              <a:t>mport </a:t>
            </a:r>
            <a:r>
              <a:rPr lang="en-US" sz="1600" dirty="0" err="1" smtClean="0"/>
              <a:t>java.util</a:t>
            </a:r>
            <a:r>
              <a:rPr lang="en-US" sz="1600" dirty="0" smtClean="0"/>
              <a:t>.*;</a:t>
            </a:r>
          </a:p>
          <a:p>
            <a:endParaRPr lang="en-US" sz="1600" dirty="0" smtClean="0"/>
          </a:p>
          <a:p>
            <a:r>
              <a:rPr lang="en-US" sz="1600" dirty="0" smtClean="0"/>
              <a:t>public </a:t>
            </a:r>
            <a:r>
              <a:rPr lang="en-US" sz="1600" dirty="0"/>
              <a:t>static void main(String </a:t>
            </a:r>
            <a:r>
              <a:rPr lang="en-US" sz="1600" dirty="0" err="1"/>
              <a:t>args</a:t>
            </a:r>
            <a:r>
              <a:rPr lang="en-US" sz="1600" dirty="0"/>
              <a:t>[]) {</a:t>
            </a:r>
          </a:p>
          <a:p>
            <a:r>
              <a:rPr lang="en-US" sz="1600" dirty="0" smtClean="0"/>
              <a:t>  Set&lt;String</a:t>
            </a:r>
            <a:r>
              <a:rPr lang="en-US" sz="1600" dirty="0"/>
              <a:t>&gt; </a:t>
            </a:r>
            <a:r>
              <a:rPr lang="en-US" sz="1600" dirty="0" smtClean="0"/>
              <a:t>list </a:t>
            </a:r>
            <a:r>
              <a:rPr lang="en-US" sz="1600" dirty="0"/>
              <a:t>= new </a:t>
            </a:r>
            <a:r>
              <a:rPr lang="en-US" sz="1600" dirty="0" err="1" smtClean="0"/>
              <a:t>HashSet</a:t>
            </a:r>
            <a:r>
              <a:rPr lang="en-US" sz="1600" dirty="0" smtClean="0"/>
              <a:t>&lt;String</a:t>
            </a:r>
            <a:r>
              <a:rPr lang="en-US" sz="1600" dirty="0"/>
              <a:t>&gt;();</a:t>
            </a:r>
          </a:p>
          <a:p>
            <a:r>
              <a:rPr lang="en-US" sz="1600" dirty="0" smtClean="0"/>
              <a:t>  </a:t>
            </a:r>
            <a:r>
              <a:rPr lang="en-US" sz="1600" dirty="0" err="1" smtClean="0"/>
              <a:t>list.add</a:t>
            </a:r>
            <a:r>
              <a:rPr lang="en-US" sz="1600" dirty="0"/>
              <a:t>("ABC");</a:t>
            </a:r>
          </a:p>
          <a:p>
            <a:r>
              <a:rPr lang="en-US" sz="1600" dirty="0" smtClean="0"/>
              <a:t>  </a:t>
            </a:r>
            <a:r>
              <a:rPr lang="en-US" sz="1600" dirty="0" err="1" smtClean="0"/>
              <a:t>list.add</a:t>
            </a:r>
            <a:r>
              <a:rPr lang="en-US" sz="1600" dirty="0"/>
              <a:t>("DEF");</a:t>
            </a:r>
          </a:p>
          <a:p>
            <a:r>
              <a:rPr lang="en-US" sz="1600" dirty="0" smtClean="0"/>
              <a:t>  </a:t>
            </a:r>
            <a:r>
              <a:rPr lang="en-US" sz="1600" dirty="0" err="1" smtClean="0"/>
              <a:t>list.add</a:t>
            </a:r>
            <a:r>
              <a:rPr lang="en-US" sz="1600" dirty="0"/>
              <a:t>("xyz");</a:t>
            </a:r>
          </a:p>
          <a:p>
            <a:r>
              <a:rPr lang="en-US" sz="1600" dirty="0" smtClean="0"/>
              <a:t>  // </a:t>
            </a:r>
            <a:r>
              <a:rPr lang="en-US" sz="1600" dirty="0"/>
              <a:t>use iterator to traverse </a:t>
            </a:r>
            <a:r>
              <a:rPr lang="en-US" sz="1600" u="sng" dirty="0" err="1"/>
              <a:t>arraylist</a:t>
            </a:r>
            <a:endParaRPr lang="en-US" sz="1600" u="sng" dirty="0"/>
          </a:p>
          <a:p>
            <a:r>
              <a:rPr lang="en-US" sz="1600" dirty="0" smtClean="0"/>
              <a:t>  for </a:t>
            </a:r>
            <a:r>
              <a:rPr lang="en-US" sz="1600" dirty="0"/>
              <a:t>(Iterator&lt;String&gt; it = </a:t>
            </a:r>
            <a:r>
              <a:rPr lang="en-US" sz="1600" dirty="0" err="1"/>
              <a:t>list.iterator</a:t>
            </a:r>
            <a:r>
              <a:rPr lang="en-US" sz="1600" dirty="0"/>
              <a:t>(); </a:t>
            </a:r>
            <a:endParaRPr lang="en-US" sz="1600" dirty="0" smtClean="0"/>
          </a:p>
          <a:p>
            <a:r>
              <a:rPr lang="en-US" sz="1600" dirty="0"/>
              <a:t> </a:t>
            </a:r>
            <a:r>
              <a:rPr lang="en-US" sz="1600" dirty="0" smtClean="0"/>
              <a:t>    </a:t>
            </a:r>
            <a:r>
              <a:rPr lang="en-US" sz="1600" dirty="0" err="1" smtClean="0"/>
              <a:t>it.hasNext</a:t>
            </a:r>
            <a:r>
              <a:rPr lang="en-US" sz="1600" dirty="0"/>
              <a:t>(); ) {</a:t>
            </a:r>
          </a:p>
          <a:p>
            <a:r>
              <a:rPr lang="en-US" sz="1600" dirty="0" smtClean="0"/>
              <a:t>    </a:t>
            </a:r>
            <a:r>
              <a:rPr lang="en-US" sz="1600" dirty="0" err="1" smtClean="0"/>
              <a:t>System.</a:t>
            </a:r>
            <a:r>
              <a:rPr lang="en-US" sz="1600" i="1" dirty="0" err="1" smtClean="0"/>
              <a:t>out.println</a:t>
            </a:r>
            <a:r>
              <a:rPr lang="en-US" sz="1600" i="1" dirty="0" smtClean="0"/>
              <a:t>(</a:t>
            </a:r>
            <a:r>
              <a:rPr lang="en-US" sz="1600" i="1" dirty="0" err="1" smtClean="0"/>
              <a:t>it.next</a:t>
            </a:r>
            <a:r>
              <a:rPr lang="en-US" sz="1600" i="1" dirty="0"/>
              <a:t>());</a:t>
            </a:r>
          </a:p>
          <a:p>
            <a:r>
              <a:rPr lang="en-US" sz="1600" dirty="0" smtClean="0"/>
              <a:t>  }</a:t>
            </a:r>
            <a:endParaRPr lang="en-US" sz="1600" dirty="0"/>
          </a:p>
          <a:p>
            <a:r>
              <a:rPr lang="en-US" sz="1600" dirty="0" smtClean="0"/>
              <a:t>  //</a:t>
            </a:r>
            <a:r>
              <a:rPr lang="en-US" sz="1600" dirty="0"/>
              <a:t>use for-each loop</a:t>
            </a:r>
          </a:p>
          <a:p>
            <a:r>
              <a:rPr lang="en-US" sz="1600" dirty="0" smtClean="0"/>
              <a:t>  for </a:t>
            </a:r>
            <a:r>
              <a:rPr lang="en-US" sz="1600" dirty="0"/>
              <a:t>(String s : list) {</a:t>
            </a:r>
          </a:p>
          <a:p>
            <a:r>
              <a:rPr lang="en-US" sz="1600" dirty="0" smtClean="0"/>
              <a:t>    </a:t>
            </a:r>
            <a:r>
              <a:rPr lang="en-US" sz="1600" dirty="0" err="1" smtClean="0"/>
              <a:t>System.</a:t>
            </a:r>
            <a:r>
              <a:rPr lang="en-US" sz="1600" i="1" dirty="0" err="1" smtClean="0"/>
              <a:t>out.println</a:t>
            </a:r>
            <a:r>
              <a:rPr lang="en-US" sz="1600" i="1" dirty="0" smtClean="0"/>
              <a:t>(s</a:t>
            </a:r>
            <a:r>
              <a:rPr lang="en-US" sz="1600" i="1" dirty="0"/>
              <a:t>);</a:t>
            </a:r>
          </a:p>
          <a:p>
            <a:r>
              <a:rPr lang="en-US" sz="1600" dirty="0" smtClean="0"/>
              <a:t>  }</a:t>
            </a:r>
            <a:endParaRPr lang="en-US" sz="1600" dirty="0"/>
          </a:p>
          <a:p>
            <a:r>
              <a:rPr lang="en-US" sz="1600" dirty="0"/>
              <a:t>}</a:t>
            </a:r>
          </a:p>
          <a:p>
            <a:endParaRPr lang="en-US" sz="1600" dirty="0"/>
          </a:p>
        </p:txBody>
      </p:sp>
    </p:spTree>
    <p:extLst>
      <p:ext uri="{BB962C8B-B14F-4D97-AF65-F5344CB8AC3E}">
        <p14:creationId xmlns:p14="http://schemas.microsoft.com/office/powerpoint/2010/main" val="2182541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LinkedHashSet</a:t>
            </a:r>
            <a:endParaRPr lang="en-US" dirty="0"/>
          </a:p>
        </p:txBody>
      </p:sp>
      <p:sp>
        <p:nvSpPr>
          <p:cNvPr id="2" name="Content Placeholder 1"/>
          <p:cNvSpPr>
            <a:spLocks noGrp="1"/>
          </p:cNvSpPr>
          <p:nvPr>
            <p:ph idx="1"/>
          </p:nvPr>
        </p:nvSpPr>
        <p:spPr>
          <a:xfrm>
            <a:off x="457200" y="1600200"/>
            <a:ext cx="4724400" cy="4525963"/>
          </a:xfrm>
        </p:spPr>
        <p:txBody>
          <a:bodyPr>
            <a:normAutofit/>
          </a:bodyPr>
          <a:lstStyle/>
          <a:p>
            <a:r>
              <a:rPr lang="en-US" sz="2400" dirty="0"/>
              <a:t>contains unique elements only like </a:t>
            </a:r>
            <a:r>
              <a:rPr lang="en-US" sz="2400" dirty="0" err="1"/>
              <a:t>HashSet</a:t>
            </a:r>
            <a:r>
              <a:rPr lang="en-US" sz="2400" dirty="0"/>
              <a:t>. </a:t>
            </a:r>
            <a:endParaRPr lang="en-US" sz="2400" dirty="0" smtClean="0"/>
          </a:p>
          <a:p>
            <a:r>
              <a:rPr lang="en-US" sz="2400" dirty="0" smtClean="0"/>
              <a:t>extends </a:t>
            </a:r>
            <a:r>
              <a:rPr lang="en-US" sz="2400" dirty="0" err="1"/>
              <a:t>HashSet</a:t>
            </a:r>
            <a:r>
              <a:rPr lang="en-US" sz="2400" dirty="0"/>
              <a:t> class and implements Set interface.</a:t>
            </a:r>
          </a:p>
          <a:p>
            <a:r>
              <a:rPr lang="en-US" sz="2400" dirty="0"/>
              <a:t>maintains insertion order.</a:t>
            </a:r>
            <a:endParaRPr lang="en-US" sz="2400" dirty="0">
              <a:effectLst/>
            </a:endParaRPr>
          </a:p>
        </p:txBody>
      </p:sp>
      <p:sp>
        <p:nvSpPr>
          <p:cNvPr id="3" name="TextBox 2"/>
          <p:cNvSpPr txBox="1"/>
          <p:nvPr/>
        </p:nvSpPr>
        <p:spPr>
          <a:xfrm>
            <a:off x="5181600" y="1571685"/>
            <a:ext cx="3881370" cy="4770537"/>
          </a:xfrm>
          <a:prstGeom prst="rect">
            <a:avLst/>
          </a:prstGeom>
          <a:noFill/>
        </p:spPr>
        <p:txBody>
          <a:bodyPr wrap="square" rtlCol="0">
            <a:spAutoFit/>
          </a:bodyPr>
          <a:lstStyle/>
          <a:p>
            <a:r>
              <a:rPr lang="en-US" sz="1600" dirty="0"/>
              <a:t>i</a:t>
            </a:r>
            <a:r>
              <a:rPr lang="en-US" sz="1600" dirty="0" smtClean="0"/>
              <a:t>mport </a:t>
            </a:r>
            <a:r>
              <a:rPr lang="en-US" sz="1600" dirty="0" err="1" smtClean="0"/>
              <a:t>java.util</a:t>
            </a:r>
            <a:r>
              <a:rPr lang="en-US" sz="1600" dirty="0" smtClean="0"/>
              <a:t>.*;</a:t>
            </a:r>
          </a:p>
          <a:p>
            <a:endParaRPr lang="en-US" sz="1600" dirty="0" smtClean="0"/>
          </a:p>
          <a:p>
            <a:r>
              <a:rPr lang="en-US" sz="1600" dirty="0" smtClean="0"/>
              <a:t>public </a:t>
            </a:r>
            <a:r>
              <a:rPr lang="en-US" sz="1600" dirty="0"/>
              <a:t>static void main(String </a:t>
            </a:r>
            <a:r>
              <a:rPr lang="en-US" sz="1600" dirty="0" err="1"/>
              <a:t>args</a:t>
            </a:r>
            <a:r>
              <a:rPr lang="en-US" sz="1600" dirty="0"/>
              <a:t>[]) {</a:t>
            </a:r>
          </a:p>
          <a:p>
            <a:r>
              <a:rPr lang="en-US" sz="1600" dirty="0" smtClean="0"/>
              <a:t>  Set&lt;String</a:t>
            </a:r>
            <a:r>
              <a:rPr lang="en-US" sz="1600" dirty="0"/>
              <a:t>&gt; </a:t>
            </a:r>
            <a:r>
              <a:rPr lang="en-US" sz="1600" dirty="0" smtClean="0"/>
              <a:t>list </a:t>
            </a:r>
            <a:r>
              <a:rPr lang="en-US" sz="1600" dirty="0"/>
              <a:t>= new </a:t>
            </a:r>
            <a:r>
              <a:rPr lang="en-US" sz="1600" dirty="0" err="1" smtClean="0"/>
              <a:t>LinkedHashSet</a:t>
            </a:r>
            <a:r>
              <a:rPr lang="en-US" sz="1600" dirty="0" smtClean="0"/>
              <a:t>&lt;String&gt;();</a:t>
            </a:r>
            <a:endParaRPr lang="en-US" sz="1600" dirty="0"/>
          </a:p>
          <a:p>
            <a:r>
              <a:rPr lang="en-US" sz="1600" dirty="0" smtClean="0"/>
              <a:t>  </a:t>
            </a:r>
            <a:r>
              <a:rPr lang="en-US" sz="1600" dirty="0" err="1" smtClean="0"/>
              <a:t>list.add</a:t>
            </a:r>
            <a:r>
              <a:rPr lang="en-US" sz="1600" dirty="0"/>
              <a:t>("ABC");</a:t>
            </a:r>
          </a:p>
          <a:p>
            <a:r>
              <a:rPr lang="en-US" sz="1600" dirty="0" smtClean="0"/>
              <a:t>  </a:t>
            </a:r>
            <a:r>
              <a:rPr lang="en-US" sz="1600" dirty="0" err="1" smtClean="0"/>
              <a:t>list.add</a:t>
            </a:r>
            <a:r>
              <a:rPr lang="en-US" sz="1600" dirty="0"/>
              <a:t>("DEF");</a:t>
            </a:r>
          </a:p>
          <a:p>
            <a:r>
              <a:rPr lang="en-US" sz="1600" dirty="0" smtClean="0"/>
              <a:t>  </a:t>
            </a:r>
            <a:r>
              <a:rPr lang="en-US" sz="1600" dirty="0" err="1" smtClean="0"/>
              <a:t>list.add</a:t>
            </a:r>
            <a:r>
              <a:rPr lang="en-US" sz="1600" dirty="0"/>
              <a:t>("xyz");</a:t>
            </a:r>
          </a:p>
          <a:p>
            <a:r>
              <a:rPr lang="en-US" sz="1600" dirty="0" smtClean="0"/>
              <a:t>  // </a:t>
            </a:r>
            <a:r>
              <a:rPr lang="en-US" sz="1600" dirty="0"/>
              <a:t>use iterator to traverse </a:t>
            </a:r>
            <a:r>
              <a:rPr lang="en-US" sz="1600" u="sng" dirty="0" err="1"/>
              <a:t>arraylist</a:t>
            </a:r>
            <a:endParaRPr lang="en-US" sz="1600" u="sng" dirty="0"/>
          </a:p>
          <a:p>
            <a:r>
              <a:rPr lang="en-US" sz="1600" dirty="0" smtClean="0"/>
              <a:t>  for </a:t>
            </a:r>
            <a:r>
              <a:rPr lang="en-US" sz="1600" dirty="0"/>
              <a:t>(Iterator&lt;String&gt; it = </a:t>
            </a:r>
            <a:r>
              <a:rPr lang="en-US" sz="1600" dirty="0" err="1"/>
              <a:t>list.iterator</a:t>
            </a:r>
            <a:r>
              <a:rPr lang="en-US" sz="1600" dirty="0"/>
              <a:t>(); </a:t>
            </a:r>
            <a:endParaRPr lang="en-US" sz="1600" dirty="0" smtClean="0"/>
          </a:p>
          <a:p>
            <a:r>
              <a:rPr lang="en-US" sz="1600" dirty="0"/>
              <a:t> </a:t>
            </a:r>
            <a:r>
              <a:rPr lang="en-US" sz="1600" dirty="0" smtClean="0"/>
              <a:t>    </a:t>
            </a:r>
            <a:r>
              <a:rPr lang="en-US" sz="1600" dirty="0" err="1" smtClean="0"/>
              <a:t>it.hasNext</a:t>
            </a:r>
            <a:r>
              <a:rPr lang="en-US" sz="1600" dirty="0"/>
              <a:t>(); ) {</a:t>
            </a:r>
          </a:p>
          <a:p>
            <a:r>
              <a:rPr lang="en-US" sz="1600" dirty="0" smtClean="0"/>
              <a:t>    </a:t>
            </a:r>
            <a:r>
              <a:rPr lang="en-US" sz="1600" dirty="0" err="1" smtClean="0"/>
              <a:t>System.</a:t>
            </a:r>
            <a:r>
              <a:rPr lang="en-US" sz="1600" i="1" dirty="0" err="1" smtClean="0"/>
              <a:t>out.println</a:t>
            </a:r>
            <a:r>
              <a:rPr lang="en-US" sz="1600" i="1" dirty="0" smtClean="0"/>
              <a:t>(</a:t>
            </a:r>
            <a:r>
              <a:rPr lang="en-US" sz="1600" i="1" dirty="0" err="1" smtClean="0"/>
              <a:t>it.next</a:t>
            </a:r>
            <a:r>
              <a:rPr lang="en-US" sz="1600" i="1" dirty="0"/>
              <a:t>());</a:t>
            </a:r>
          </a:p>
          <a:p>
            <a:r>
              <a:rPr lang="en-US" sz="1600" dirty="0" smtClean="0"/>
              <a:t>  }</a:t>
            </a:r>
            <a:endParaRPr lang="en-US" sz="1600" dirty="0"/>
          </a:p>
          <a:p>
            <a:r>
              <a:rPr lang="en-US" sz="1600" dirty="0" smtClean="0"/>
              <a:t>  //</a:t>
            </a:r>
            <a:r>
              <a:rPr lang="en-US" sz="1600" dirty="0"/>
              <a:t>use for-each loop</a:t>
            </a:r>
          </a:p>
          <a:p>
            <a:r>
              <a:rPr lang="en-US" sz="1600" dirty="0" smtClean="0"/>
              <a:t>  for </a:t>
            </a:r>
            <a:r>
              <a:rPr lang="en-US" sz="1600" dirty="0"/>
              <a:t>(String s : list) {</a:t>
            </a:r>
          </a:p>
          <a:p>
            <a:r>
              <a:rPr lang="en-US" sz="1600" dirty="0" smtClean="0"/>
              <a:t>    </a:t>
            </a:r>
            <a:r>
              <a:rPr lang="en-US" sz="1600" dirty="0" err="1" smtClean="0"/>
              <a:t>System.</a:t>
            </a:r>
            <a:r>
              <a:rPr lang="en-US" sz="1600" i="1" dirty="0" err="1" smtClean="0"/>
              <a:t>out.println</a:t>
            </a:r>
            <a:r>
              <a:rPr lang="en-US" sz="1600" i="1" dirty="0" smtClean="0"/>
              <a:t>(s</a:t>
            </a:r>
            <a:r>
              <a:rPr lang="en-US" sz="1600" i="1" dirty="0"/>
              <a:t>);</a:t>
            </a:r>
          </a:p>
          <a:p>
            <a:r>
              <a:rPr lang="en-US" sz="1600" dirty="0" smtClean="0"/>
              <a:t>  }</a:t>
            </a:r>
            <a:endParaRPr lang="en-US" sz="1600" dirty="0"/>
          </a:p>
          <a:p>
            <a:r>
              <a:rPr lang="en-US" sz="1600" dirty="0"/>
              <a:t>}</a:t>
            </a:r>
          </a:p>
          <a:p>
            <a:endParaRPr lang="en-US" sz="1600" dirty="0"/>
          </a:p>
        </p:txBody>
      </p:sp>
    </p:spTree>
    <p:extLst>
      <p:ext uri="{BB962C8B-B14F-4D97-AF65-F5344CB8AC3E}">
        <p14:creationId xmlns:p14="http://schemas.microsoft.com/office/powerpoint/2010/main" val="20431068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TreeSet</a:t>
            </a:r>
            <a:endParaRPr lang="en-US" dirty="0"/>
          </a:p>
        </p:txBody>
      </p:sp>
      <p:sp>
        <p:nvSpPr>
          <p:cNvPr id="2" name="Content Placeholder 1"/>
          <p:cNvSpPr>
            <a:spLocks noGrp="1"/>
          </p:cNvSpPr>
          <p:nvPr>
            <p:ph idx="1"/>
          </p:nvPr>
        </p:nvSpPr>
        <p:spPr>
          <a:xfrm>
            <a:off x="457200" y="1600200"/>
            <a:ext cx="4724400" cy="4525963"/>
          </a:xfrm>
        </p:spPr>
        <p:txBody>
          <a:bodyPr>
            <a:normAutofit/>
          </a:bodyPr>
          <a:lstStyle/>
          <a:p>
            <a:r>
              <a:rPr lang="en-US" sz="2400" dirty="0"/>
              <a:t>contains unique elements only like </a:t>
            </a:r>
            <a:r>
              <a:rPr lang="en-US" sz="2400" dirty="0" err="1"/>
              <a:t>HashSet</a:t>
            </a:r>
            <a:r>
              <a:rPr lang="en-US" sz="2400" dirty="0"/>
              <a:t>. </a:t>
            </a:r>
            <a:endParaRPr lang="en-US" sz="2400" dirty="0" smtClean="0"/>
          </a:p>
          <a:p>
            <a:r>
              <a:rPr lang="en-US" sz="2400" dirty="0" smtClean="0"/>
              <a:t>implements </a:t>
            </a:r>
            <a:r>
              <a:rPr lang="en-US" sz="2400" dirty="0" err="1"/>
              <a:t>NavigableSet</a:t>
            </a:r>
            <a:r>
              <a:rPr lang="en-US" sz="2400" dirty="0"/>
              <a:t> interface that extends the </a:t>
            </a:r>
            <a:r>
              <a:rPr lang="en-US" sz="2400" dirty="0" err="1"/>
              <a:t>SortedSet</a:t>
            </a:r>
            <a:r>
              <a:rPr lang="en-US" sz="2400" dirty="0"/>
              <a:t> interface.</a:t>
            </a:r>
          </a:p>
          <a:p>
            <a:r>
              <a:rPr lang="en-US" sz="2400" dirty="0"/>
              <a:t>maintains ascending order</a:t>
            </a:r>
            <a:r>
              <a:rPr lang="en-US" sz="2400" dirty="0" smtClean="0"/>
              <a:t>.</a:t>
            </a:r>
          </a:p>
          <a:p>
            <a:r>
              <a:rPr lang="en-US" sz="2400" dirty="0"/>
              <a:t>Sorted(Uses Tree Structure)</a:t>
            </a:r>
            <a:endParaRPr lang="en-US" sz="2400" dirty="0">
              <a:effectLst/>
            </a:endParaRPr>
          </a:p>
        </p:txBody>
      </p:sp>
      <p:sp>
        <p:nvSpPr>
          <p:cNvPr id="3" name="TextBox 2"/>
          <p:cNvSpPr txBox="1"/>
          <p:nvPr/>
        </p:nvSpPr>
        <p:spPr>
          <a:xfrm>
            <a:off x="5181600" y="1571685"/>
            <a:ext cx="3881370" cy="4524315"/>
          </a:xfrm>
          <a:prstGeom prst="rect">
            <a:avLst/>
          </a:prstGeom>
          <a:noFill/>
        </p:spPr>
        <p:txBody>
          <a:bodyPr wrap="square" rtlCol="0">
            <a:spAutoFit/>
          </a:bodyPr>
          <a:lstStyle/>
          <a:p>
            <a:r>
              <a:rPr lang="en-US" sz="1600" dirty="0"/>
              <a:t>i</a:t>
            </a:r>
            <a:r>
              <a:rPr lang="en-US" sz="1600" dirty="0" smtClean="0"/>
              <a:t>mport </a:t>
            </a:r>
            <a:r>
              <a:rPr lang="en-US" sz="1600" dirty="0" err="1" smtClean="0"/>
              <a:t>java.util</a:t>
            </a:r>
            <a:r>
              <a:rPr lang="en-US" sz="1600" dirty="0" smtClean="0"/>
              <a:t>.*;</a:t>
            </a:r>
          </a:p>
          <a:p>
            <a:endParaRPr lang="en-US" sz="1600" dirty="0" smtClean="0"/>
          </a:p>
          <a:p>
            <a:r>
              <a:rPr lang="en-US" sz="1600" dirty="0" smtClean="0"/>
              <a:t>public </a:t>
            </a:r>
            <a:r>
              <a:rPr lang="en-US" sz="1600" dirty="0"/>
              <a:t>static void main(String </a:t>
            </a:r>
            <a:r>
              <a:rPr lang="en-US" sz="1600" dirty="0" err="1"/>
              <a:t>args</a:t>
            </a:r>
            <a:r>
              <a:rPr lang="en-US" sz="1600" dirty="0"/>
              <a:t>[]) {</a:t>
            </a:r>
          </a:p>
          <a:p>
            <a:r>
              <a:rPr lang="en-US" sz="1600" dirty="0" smtClean="0"/>
              <a:t>  Set&lt;String</a:t>
            </a:r>
            <a:r>
              <a:rPr lang="en-US" sz="1600" dirty="0"/>
              <a:t>&gt; </a:t>
            </a:r>
            <a:r>
              <a:rPr lang="en-US" sz="1600" dirty="0" smtClean="0"/>
              <a:t>list </a:t>
            </a:r>
            <a:r>
              <a:rPr lang="en-US" sz="1600" dirty="0"/>
              <a:t>= new </a:t>
            </a:r>
            <a:r>
              <a:rPr lang="en-US" sz="1600" dirty="0" err="1" smtClean="0"/>
              <a:t>TreeSet</a:t>
            </a:r>
            <a:r>
              <a:rPr lang="en-US" sz="1600" dirty="0" smtClean="0"/>
              <a:t>&lt;String&gt;();</a:t>
            </a:r>
            <a:endParaRPr lang="en-US" sz="1600" dirty="0"/>
          </a:p>
          <a:p>
            <a:r>
              <a:rPr lang="en-US" sz="1600" dirty="0" smtClean="0"/>
              <a:t>  </a:t>
            </a:r>
            <a:r>
              <a:rPr lang="en-US" sz="1600" dirty="0" err="1" smtClean="0"/>
              <a:t>list.add</a:t>
            </a:r>
            <a:r>
              <a:rPr lang="en-US" sz="1600" dirty="0"/>
              <a:t>("ABC");</a:t>
            </a:r>
          </a:p>
          <a:p>
            <a:r>
              <a:rPr lang="en-US" sz="1600" dirty="0" smtClean="0"/>
              <a:t>  </a:t>
            </a:r>
            <a:r>
              <a:rPr lang="en-US" sz="1600" dirty="0" err="1" smtClean="0"/>
              <a:t>list.add</a:t>
            </a:r>
            <a:r>
              <a:rPr lang="en-US" sz="1600" dirty="0"/>
              <a:t>("DEF");</a:t>
            </a:r>
          </a:p>
          <a:p>
            <a:r>
              <a:rPr lang="en-US" sz="1600" dirty="0" smtClean="0"/>
              <a:t>  </a:t>
            </a:r>
            <a:r>
              <a:rPr lang="en-US" sz="1600" dirty="0" err="1" smtClean="0"/>
              <a:t>list.add</a:t>
            </a:r>
            <a:r>
              <a:rPr lang="en-US" sz="1600" dirty="0"/>
              <a:t>("xyz");</a:t>
            </a:r>
          </a:p>
          <a:p>
            <a:r>
              <a:rPr lang="en-US" sz="1600" dirty="0" smtClean="0"/>
              <a:t>  // </a:t>
            </a:r>
            <a:r>
              <a:rPr lang="en-US" sz="1600" dirty="0"/>
              <a:t>use iterator to traverse </a:t>
            </a:r>
            <a:r>
              <a:rPr lang="en-US" sz="1600" u="sng" dirty="0" err="1"/>
              <a:t>arraylist</a:t>
            </a:r>
            <a:endParaRPr lang="en-US" sz="1600" u="sng" dirty="0"/>
          </a:p>
          <a:p>
            <a:r>
              <a:rPr lang="en-US" sz="1600" dirty="0" smtClean="0"/>
              <a:t>  for </a:t>
            </a:r>
            <a:r>
              <a:rPr lang="en-US" sz="1600" dirty="0"/>
              <a:t>(Iterator&lt;String&gt; it = </a:t>
            </a:r>
            <a:r>
              <a:rPr lang="en-US" sz="1600" dirty="0" err="1"/>
              <a:t>list.iterator</a:t>
            </a:r>
            <a:r>
              <a:rPr lang="en-US" sz="1600" dirty="0"/>
              <a:t>(); </a:t>
            </a:r>
            <a:endParaRPr lang="en-US" sz="1600" dirty="0" smtClean="0"/>
          </a:p>
          <a:p>
            <a:r>
              <a:rPr lang="en-US" sz="1600" dirty="0"/>
              <a:t> </a:t>
            </a:r>
            <a:r>
              <a:rPr lang="en-US" sz="1600" dirty="0" smtClean="0"/>
              <a:t>    </a:t>
            </a:r>
            <a:r>
              <a:rPr lang="en-US" sz="1600" dirty="0" err="1" smtClean="0"/>
              <a:t>it.hasNext</a:t>
            </a:r>
            <a:r>
              <a:rPr lang="en-US" sz="1600" dirty="0"/>
              <a:t>(); ) {</a:t>
            </a:r>
          </a:p>
          <a:p>
            <a:r>
              <a:rPr lang="en-US" sz="1600" dirty="0" smtClean="0"/>
              <a:t>    </a:t>
            </a:r>
            <a:r>
              <a:rPr lang="en-US" sz="1600" dirty="0" err="1" smtClean="0"/>
              <a:t>System.</a:t>
            </a:r>
            <a:r>
              <a:rPr lang="en-US" sz="1600" i="1" dirty="0" err="1" smtClean="0"/>
              <a:t>out.println</a:t>
            </a:r>
            <a:r>
              <a:rPr lang="en-US" sz="1600" i="1" dirty="0" smtClean="0"/>
              <a:t>(</a:t>
            </a:r>
            <a:r>
              <a:rPr lang="en-US" sz="1600" i="1" dirty="0" err="1" smtClean="0"/>
              <a:t>it.next</a:t>
            </a:r>
            <a:r>
              <a:rPr lang="en-US" sz="1600" i="1" dirty="0"/>
              <a:t>());</a:t>
            </a:r>
          </a:p>
          <a:p>
            <a:r>
              <a:rPr lang="en-US" sz="1600" dirty="0" smtClean="0"/>
              <a:t>  }</a:t>
            </a:r>
            <a:endParaRPr lang="en-US" sz="1600" dirty="0"/>
          </a:p>
          <a:p>
            <a:r>
              <a:rPr lang="en-US" sz="1600" dirty="0" smtClean="0"/>
              <a:t>  //</a:t>
            </a:r>
            <a:r>
              <a:rPr lang="en-US" sz="1600" dirty="0"/>
              <a:t>use for-each loop</a:t>
            </a:r>
          </a:p>
          <a:p>
            <a:r>
              <a:rPr lang="en-US" sz="1600" dirty="0" smtClean="0"/>
              <a:t>  for </a:t>
            </a:r>
            <a:r>
              <a:rPr lang="en-US" sz="1600" dirty="0"/>
              <a:t>(String s : list) {</a:t>
            </a:r>
          </a:p>
          <a:p>
            <a:r>
              <a:rPr lang="en-US" sz="1600" dirty="0" smtClean="0"/>
              <a:t>    </a:t>
            </a:r>
            <a:r>
              <a:rPr lang="en-US" sz="1600" dirty="0" err="1" smtClean="0"/>
              <a:t>System.</a:t>
            </a:r>
            <a:r>
              <a:rPr lang="en-US" sz="1600" i="1" dirty="0" err="1" smtClean="0"/>
              <a:t>out.println</a:t>
            </a:r>
            <a:r>
              <a:rPr lang="en-US" sz="1600" i="1" dirty="0" smtClean="0"/>
              <a:t>(s</a:t>
            </a:r>
            <a:r>
              <a:rPr lang="en-US" sz="1600" i="1" dirty="0"/>
              <a:t>);</a:t>
            </a:r>
          </a:p>
          <a:p>
            <a:r>
              <a:rPr lang="en-US" sz="1600" dirty="0" smtClean="0"/>
              <a:t>  }</a:t>
            </a:r>
            <a:endParaRPr lang="en-US" sz="1600" dirty="0"/>
          </a:p>
          <a:p>
            <a:r>
              <a:rPr lang="en-US" sz="1600" dirty="0"/>
              <a:t>}</a:t>
            </a:r>
          </a:p>
          <a:p>
            <a:endParaRPr lang="en-US" sz="1600" dirty="0"/>
          </a:p>
        </p:txBody>
      </p:sp>
    </p:spTree>
    <p:extLst>
      <p:ext uri="{BB962C8B-B14F-4D97-AF65-F5344CB8AC3E}">
        <p14:creationId xmlns:p14="http://schemas.microsoft.com/office/powerpoint/2010/main" val="20481119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PriorityQueue</a:t>
            </a:r>
            <a:endParaRPr lang="en-US" dirty="0"/>
          </a:p>
        </p:txBody>
      </p:sp>
      <p:sp>
        <p:nvSpPr>
          <p:cNvPr id="2" name="Content Placeholder 1"/>
          <p:cNvSpPr>
            <a:spLocks noGrp="1"/>
          </p:cNvSpPr>
          <p:nvPr>
            <p:ph idx="1"/>
          </p:nvPr>
        </p:nvSpPr>
        <p:spPr>
          <a:xfrm>
            <a:off x="457200" y="1600200"/>
            <a:ext cx="3733800" cy="4525963"/>
          </a:xfrm>
        </p:spPr>
        <p:txBody>
          <a:bodyPr>
            <a:normAutofit/>
          </a:bodyPr>
          <a:lstStyle/>
          <a:p>
            <a:r>
              <a:rPr lang="en-US" sz="2400" dirty="0"/>
              <a:t>stores its elements internally according to their natural order (if they implement Comparable), </a:t>
            </a:r>
            <a:endParaRPr lang="en-US" sz="2400" dirty="0" smtClean="0"/>
          </a:p>
          <a:p>
            <a:r>
              <a:rPr lang="en-US" sz="2400" dirty="0" smtClean="0"/>
              <a:t>or </a:t>
            </a:r>
            <a:r>
              <a:rPr lang="en-US" sz="2400" dirty="0"/>
              <a:t>according to a Comparator passed to </a:t>
            </a:r>
            <a:r>
              <a:rPr lang="en-US" sz="2400" dirty="0" smtClean="0"/>
              <a:t>it. </a:t>
            </a:r>
            <a:endParaRPr lang="en-US" sz="2400" dirty="0">
              <a:effectLst/>
            </a:endParaRPr>
          </a:p>
        </p:txBody>
      </p:sp>
      <p:sp>
        <p:nvSpPr>
          <p:cNvPr id="3" name="TextBox 2"/>
          <p:cNvSpPr txBox="1"/>
          <p:nvPr/>
        </p:nvSpPr>
        <p:spPr>
          <a:xfrm>
            <a:off x="4419600" y="1392734"/>
            <a:ext cx="4724400" cy="5693866"/>
          </a:xfrm>
          <a:prstGeom prst="rect">
            <a:avLst/>
          </a:prstGeom>
          <a:noFill/>
        </p:spPr>
        <p:txBody>
          <a:bodyPr wrap="square" rtlCol="0">
            <a:spAutoFit/>
          </a:bodyPr>
          <a:lstStyle/>
          <a:p>
            <a:r>
              <a:rPr lang="en-US" sz="1400" dirty="0" smtClean="0"/>
              <a:t>import </a:t>
            </a:r>
            <a:r>
              <a:rPr lang="en-US" sz="1400" dirty="0" err="1" smtClean="0"/>
              <a:t>java.util.Iterator</a:t>
            </a:r>
            <a:r>
              <a:rPr lang="en-US" sz="1400" dirty="0" smtClean="0"/>
              <a:t>;</a:t>
            </a:r>
          </a:p>
          <a:p>
            <a:r>
              <a:rPr lang="en-US" sz="1400" dirty="0" smtClean="0"/>
              <a:t>import </a:t>
            </a:r>
            <a:r>
              <a:rPr lang="en-US" sz="1400" dirty="0" err="1" smtClean="0"/>
              <a:t>java.util.PriorityQueue</a:t>
            </a:r>
            <a:r>
              <a:rPr lang="en-US" sz="1400" dirty="0" smtClean="0"/>
              <a:t>;</a:t>
            </a:r>
          </a:p>
          <a:p>
            <a:endParaRPr lang="en-US" sz="1400" dirty="0" smtClean="0"/>
          </a:p>
          <a:p>
            <a:r>
              <a:rPr lang="en-US" sz="1400" dirty="0" smtClean="0"/>
              <a:t>public class </a:t>
            </a:r>
            <a:r>
              <a:rPr lang="en-US" sz="1400" dirty="0" err="1" smtClean="0"/>
              <a:t>TestCollection</a:t>
            </a:r>
            <a:r>
              <a:rPr lang="en-US" sz="1400" dirty="0" smtClean="0"/>
              <a:t> {</a:t>
            </a:r>
          </a:p>
          <a:p>
            <a:r>
              <a:rPr lang="en-US" sz="1400" dirty="0" smtClean="0"/>
              <a:t>  public static void main(String </a:t>
            </a:r>
            <a:r>
              <a:rPr lang="en-US" sz="1400" dirty="0" err="1" smtClean="0"/>
              <a:t>args</a:t>
            </a:r>
            <a:r>
              <a:rPr lang="en-US" sz="1400" dirty="0" smtClean="0"/>
              <a:t>[]) {</a:t>
            </a:r>
          </a:p>
          <a:p>
            <a:r>
              <a:rPr lang="en-US" sz="1400" dirty="0" smtClean="0"/>
              <a:t>  </a:t>
            </a:r>
            <a:r>
              <a:rPr lang="en-US" sz="1400" dirty="0" err="1" smtClean="0"/>
              <a:t>PriorityQueue</a:t>
            </a:r>
            <a:r>
              <a:rPr lang="en-US" sz="1400" dirty="0" smtClean="0"/>
              <a:t>&lt;String&gt; queue = new </a:t>
            </a:r>
            <a:r>
              <a:rPr lang="en-US" sz="1400" dirty="0" err="1" smtClean="0"/>
              <a:t>PriorityQueue</a:t>
            </a:r>
            <a:r>
              <a:rPr lang="en-US" sz="1400" dirty="0" smtClean="0"/>
              <a:t>&lt;String&gt;();</a:t>
            </a:r>
          </a:p>
          <a:p>
            <a:r>
              <a:rPr lang="en-US" sz="1400" dirty="0" smtClean="0"/>
              <a:t>  </a:t>
            </a:r>
            <a:r>
              <a:rPr lang="en-US" sz="1400" dirty="0" err="1" smtClean="0"/>
              <a:t>queue.add</a:t>
            </a:r>
            <a:r>
              <a:rPr lang="en-US" sz="1400" dirty="0" smtClean="0"/>
              <a:t>("A");</a:t>
            </a:r>
          </a:p>
          <a:p>
            <a:r>
              <a:rPr lang="en-US" sz="1400" dirty="0" smtClean="0"/>
              <a:t>  </a:t>
            </a:r>
            <a:r>
              <a:rPr lang="en-US" sz="1400" dirty="0" err="1" smtClean="0"/>
              <a:t>queue.add</a:t>
            </a:r>
            <a:r>
              <a:rPr lang="en-US" sz="1400" dirty="0" smtClean="0"/>
              <a:t>("AB");</a:t>
            </a:r>
          </a:p>
          <a:p>
            <a:r>
              <a:rPr lang="en-US" sz="1400" dirty="0" smtClean="0"/>
              <a:t>  </a:t>
            </a:r>
            <a:r>
              <a:rPr lang="en-US" sz="1400" dirty="0" err="1" smtClean="0"/>
              <a:t>queue.add</a:t>
            </a:r>
            <a:r>
              <a:rPr lang="en-US" sz="1400" dirty="0" smtClean="0"/>
              <a:t>("ABC");</a:t>
            </a:r>
          </a:p>
          <a:p>
            <a:r>
              <a:rPr lang="en-US" sz="1400" dirty="0" smtClean="0"/>
              <a:t>  </a:t>
            </a:r>
            <a:r>
              <a:rPr lang="en-US" sz="1400" dirty="0" err="1" smtClean="0"/>
              <a:t>queue.add</a:t>
            </a:r>
            <a:r>
              <a:rPr lang="en-US" sz="1400" dirty="0" smtClean="0"/>
              <a:t>("ABCD");</a:t>
            </a:r>
          </a:p>
          <a:p>
            <a:r>
              <a:rPr lang="en-US" sz="1400" dirty="0"/>
              <a:t> </a:t>
            </a:r>
            <a:r>
              <a:rPr lang="en-US" sz="1400" dirty="0" smtClean="0"/>
              <a:t> </a:t>
            </a:r>
            <a:r>
              <a:rPr lang="en-US" sz="1400" dirty="0" err="1" smtClean="0"/>
              <a:t>System.</a:t>
            </a:r>
            <a:r>
              <a:rPr lang="en-US" sz="1400" i="1" dirty="0" err="1" smtClean="0"/>
              <a:t>out.println</a:t>
            </a:r>
            <a:r>
              <a:rPr lang="en-US" sz="1400" i="1" dirty="0" smtClean="0"/>
              <a:t>("head:"+</a:t>
            </a:r>
            <a:r>
              <a:rPr lang="en-US" sz="1400" i="1" dirty="0" err="1" smtClean="0"/>
              <a:t>queue.element</a:t>
            </a:r>
            <a:r>
              <a:rPr lang="en-US" sz="1400" i="1" dirty="0" smtClean="0"/>
              <a:t>());</a:t>
            </a:r>
          </a:p>
          <a:p>
            <a:r>
              <a:rPr lang="en-US" sz="1400" dirty="0" smtClean="0"/>
              <a:t>  </a:t>
            </a:r>
            <a:r>
              <a:rPr lang="en-US" sz="1400" dirty="0" err="1" smtClean="0"/>
              <a:t>System.</a:t>
            </a:r>
            <a:r>
              <a:rPr lang="en-US" sz="1400" i="1" dirty="0" err="1" smtClean="0"/>
              <a:t>out.println</a:t>
            </a:r>
            <a:r>
              <a:rPr lang="en-US" sz="1400" i="1" dirty="0" smtClean="0"/>
              <a:t>("head:"+</a:t>
            </a:r>
            <a:r>
              <a:rPr lang="en-US" sz="1400" i="1" dirty="0" err="1" smtClean="0"/>
              <a:t>queue.peek</a:t>
            </a:r>
            <a:r>
              <a:rPr lang="en-US" sz="1400" i="1" dirty="0" smtClean="0"/>
              <a:t>());</a:t>
            </a:r>
          </a:p>
          <a:p>
            <a:endParaRPr lang="en-US" sz="1400" dirty="0" smtClean="0"/>
          </a:p>
          <a:p>
            <a:r>
              <a:rPr lang="en-US" sz="1400" dirty="0" smtClean="0"/>
              <a:t>  </a:t>
            </a:r>
            <a:r>
              <a:rPr lang="en-US" sz="1400" dirty="0" err="1" smtClean="0"/>
              <a:t>System.</a:t>
            </a:r>
            <a:r>
              <a:rPr lang="en-US" sz="1400" i="1" dirty="0" err="1" smtClean="0"/>
              <a:t>out.println</a:t>
            </a:r>
            <a:r>
              <a:rPr lang="en-US" sz="1400" i="1" dirty="0" smtClean="0"/>
              <a:t>("iterating the queue elements:");</a:t>
            </a:r>
          </a:p>
          <a:p>
            <a:r>
              <a:rPr lang="en-US" sz="1400" dirty="0" smtClean="0"/>
              <a:t>  for (Iterator&lt;String&gt; it = </a:t>
            </a:r>
            <a:r>
              <a:rPr lang="en-US" sz="1400" dirty="0" err="1" smtClean="0"/>
              <a:t>queue.iterator</a:t>
            </a:r>
            <a:r>
              <a:rPr lang="en-US" sz="1400" dirty="0" smtClean="0"/>
              <a:t>(); </a:t>
            </a:r>
            <a:r>
              <a:rPr lang="en-US" sz="1400" dirty="0" err="1" smtClean="0"/>
              <a:t>it.hasNext</a:t>
            </a:r>
            <a:r>
              <a:rPr lang="en-US" sz="1400" dirty="0" smtClean="0"/>
              <a:t>(); ) {</a:t>
            </a:r>
          </a:p>
          <a:p>
            <a:r>
              <a:rPr lang="en-US" sz="1400" dirty="0" smtClean="0"/>
              <a:t>    </a:t>
            </a:r>
            <a:r>
              <a:rPr lang="en-US" sz="1400" dirty="0" err="1" smtClean="0"/>
              <a:t>System.</a:t>
            </a:r>
            <a:r>
              <a:rPr lang="en-US" sz="1400" i="1" dirty="0" err="1" smtClean="0"/>
              <a:t>out.println</a:t>
            </a:r>
            <a:r>
              <a:rPr lang="en-US" sz="1400" i="1" dirty="0" smtClean="0"/>
              <a:t>(</a:t>
            </a:r>
            <a:r>
              <a:rPr lang="en-US" sz="1400" i="1" dirty="0" err="1" smtClean="0"/>
              <a:t>it.</a:t>
            </a:r>
            <a:r>
              <a:rPr lang="en-US" sz="1400" i="1" u="sng" dirty="0" err="1" smtClean="0"/>
              <a:t>next</a:t>
            </a:r>
            <a:r>
              <a:rPr lang="en-US" sz="1400" i="1" u="sng" dirty="0" smtClean="0"/>
              <a:t>());</a:t>
            </a:r>
          </a:p>
          <a:p>
            <a:r>
              <a:rPr lang="en-US" sz="1400" dirty="0" smtClean="0"/>
              <a:t>  }</a:t>
            </a:r>
          </a:p>
          <a:p>
            <a:r>
              <a:rPr lang="en-US" sz="1400" dirty="0" smtClean="0"/>
              <a:t>  </a:t>
            </a:r>
            <a:r>
              <a:rPr lang="en-US" sz="1400" dirty="0" err="1" smtClean="0"/>
              <a:t>queue.remove</a:t>
            </a:r>
            <a:r>
              <a:rPr lang="en-US" sz="1400" dirty="0" smtClean="0"/>
              <a:t>();</a:t>
            </a:r>
          </a:p>
          <a:p>
            <a:r>
              <a:rPr lang="en-US" sz="1400" dirty="0" smtClean="0"/>
              <a:t>  </a:t>
            </a:r>
            <a:r>
              <a:rPr lang="en-US" sz="1400" dirty="0" err="1" smtClean="0"/>
              <a:t>queue.poll</a:t>
            </a:r>
            <a:r>
              <a:rPr lang="en-US" sz="1400" dirty="0" smtClean="0"/>
              <a:t>();</a:t>
            </a:r>
          </a:p>
          <a:p>
            <a:r>
              <a:rPr lang="en-US" sz="1400" dirty="0" smtClean="0"/>
              <a:t>  </a:t>
            </a:r>
            <a:r>
              <a:rPr lang="en-US" sz="1400" dirty="0" err="1" smtClean="0"/>
              <a:t>System.</a:t>
            </a:r>
            <a:r>
              <a:rPr lang="en-US" sz="1400" i="1" dirty="0" err="1" smtClean="0"/>
              <a:t>out.println</a:t>
            </a:r>
            <a:r>
              <a:rPr lang="en-US" sz="1400" i="1" dirty="0" smtClean="0"/>
              <a:t>("after removing two elements:");</a:t>
            </a:r>
          </a:p>
          <a:p>
            <a:r>
              <a:rPr lang="en-US" sz="1400" dirty="0" smtClean="0"/>
              <a:t>  for (Iterator&lt;String&gt; it = </a:t>
            </a:r>
            <a:r>
              <a:rPr lang="en-US" sz="1400" dirty="0" err="1" smtClean="0"/>
              <a:t>queue.iterator</a:t>
            </a:r>
            <a:r>
              <a:rPr lang="en-US" sz="1400" dirty="0" smtClean="0"/>
              <a:t>(); </a:t>
            </a:r>
            <a:r>
              <a:rPr lang="en-US" sz="1400" dirty="0" err="1" smtClean="0"/>
              <a:t>it.hasNext</a:t>
            </a:r>
            <a:r>
              <a:rPr lang="en-US" sz="1400" dirty="0" smtClean="0"/>
              <a:t>(); ) {</a:t>
            </a:r>
          </a:p>
          <a:p>
            <a:r>
              <a:rPr lang="en-US" sz="1400" dirty="0" smtClean="0"/>
              <a:t>    </a:t>
            </a:r>
            <a:r>
              <a:rPr lang="en-US" sz="1400" dirty="0" err="1" smtClean="0"/>
              <a:t>System.</a:t>
            </a:r>
            <a:r>
              <a:rPr lang="en-US" sz="1400" i="1" dirty="0" err="1" smtClean="0"/>
              <a:t>out.println</a:t>
            </a:r>
            <a:r>
              <a:rPr lang="en-US" sz="1400" i="1" dirty="0" smtClean="0"/>
              <a:t>(</a:t>
            </a:r>
            <a:r>
              <a:rPr lang="en-US" sz="1400" i="1" dirty="0" err="1" smtClean="0"/>
              <a:t>it.next</a:t>
            </a:r>
            <a:r>
              <a:rPr lang="en-US" sz="1400" i="1" dirty="0" smtClean="0"/>
              <a:t>());</a:t>
            </a:r>
          </a:p>
          <a:p>
            <a:r>
              <a:rPr lang="en-US" sz="1400" dirty="0" smtClean="0"/>
              <a:t>  }</a:t>
            </a:r>
          </a:p>
          <a:p>
            <a:r>
              <a:rPr lang="en-US" sz="1400" dirty="0" smtClean="0"/>
              <a:t>}</a:t>
            </a:r>
          </a:p>
          <a:p>
            <a:r>
              <a:rPr lang="en-US" sz="1400" dirty="0" smtClean="0"/>
              <a:t>}</a:t>
            </a:r>
            <a:endParaRPr lang="en-US" sz="1400" dirty="0"/>
          </a:p>
        </p:txBody>
      </p:sp>
    </p:spTree>
    <p:extLst>
      <p:ext uri="{BB962C8B-B14F-4D97-AF65-F5344CB8AC3E}">
        <p14:creationId xmlns:p14="http://schemas.microsoft.com/office/powerpoint/2010/main" val="42104156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HashMap</a:t>
            </a:r>
            <a:endParaRPr lang="en-US" dirty="0"/>
          </a:p>
        </p:txBody>
      </p:sp>
      <p:sp>
        <p:nvSpPr>
          <p:cNvPr id="2" name="Content Placeholder 1"/>
          <p:cNvSpPr>
            <a:spLocks noGrp="1"/>
          </p:cNvSpPr>
          <p:nvPr>
            <p:ph idx="1"/>
          </p:nvPr>
        </p:nvSpPr>
        <p:spPr>
          <a:xfrm>
            <a:off x="457200" y="1600200"/>
            <a:ext cx="4724400" cy="4525963"/>
          </a:xfrm>
        </p:spPr>
        <p:txBody>
          <a:bodyPr>
            <a:normAutofit/>
          </a:bodyPr>
          <a:lstStyle/>
          <a:p>
            <a:r>
              <a:rPr lang="en-US" sz="2400" dirty="0" smtClean="0"/>
              <a:t>Contains values based on key.</a:t>
            </a:r>
          </a:p>
          <a:p>
            <a:r>
              <a:rPr lang="en-US" sz="2400" dirty="0" smtClean="0">
                <a:effectLst/>
              </a:rPr>
              <a:t>Implements the Map interface and extends </a:t>
            </a:r>
            <a:r>
              <a:rPr lang="en-US" sz="2400" dirty="0" err="1" smtClean="0">
                <a:effectLst/>
              </a:rPr>
              <a:t>AbstractMap</a:t>
            </a:r>
            <a:r>
              <a:rPr lang="en-US" sz="2400" dirty="0" smtClean="0">
                <a:effectLst/>
              </a:rPr>
              <a:t> class</a:t>
            </a:r>
          </a:p>
          <a:p>
            <a:r>
              <a:rPr lang="en-US" sz="2400" dirty="0" smtClean="0"/>
              <a:t>Contains only unique elements</a:t>
            </a:r>
          </a:p>
          <a:p>
            <a:r>
              <a:rPr lang="en-US" sz="2400" dirty="0" smtClean="0">
                <a:effectLst/>
              </a:rPr>
              <a:t>Allows one null key and multiple null values</a:t>
            </a:r>
          </a:p>
          <a:p>
            <a:r>
              <a:rPr lang="en-US" sz="2400" dirty="0" smtClean="0"/>
              <a:t>Maintains no order</a:t>
            </a:r>
            <a:endParaRPr lang="en-US" sz="2400" dirty="0">
              <a:effectLst/>
            </a:endParaRPr>
          </a:p>
        </p:txBody>
      </p:sp>
      <p:sp>
        <p:nvSpPr>
          <p:cNvPr id="3" name="TextBox 2"/>
          <p:cNvSpPr txBox="1"/>
          <p:nvPr/>
        </p:nvSpPr>
        <p:spPr>
          <a:xfrm>
            <a:off x="5181600" y="1571685"/>
            <a:ext cx="3881370" cy="4862870"/>
          </a:xfrm>
          <a:prstGeom prst="rect">
            <a:avLst/>
          </a:prstGeom>
          <a:noFill/>
        </p:spPr>
        <p:txBody>
          <a:bodyPr wrap="square" rtlCol="0">
            <a:spAutoFit/>
          </a:bodyPr>
          <a:lstStyle/>
          <a:p>
            <a:r>
              <a:rPr lang="en-US" sz="1600" dirty="0"/>
              <a:t>import </a:t>
            </a:r>
            <a:r>
              <a:rPr lang="en-US" sz="1600" dirty="0" err="1"/>
              <a:t>java.util.HashMap</a:t>
            </a:r>
            <a:r>
              <a:rPr lang="en-US" sz="1600" dirty="0"/>
              <a:t>;</a:t>
            </a:r>
          </a:p>
          <a:p>
            <a:r>
              <a:rPr lang="en-US" sz="1600" dirty="0"/>
              <a:t>import </a:t>
            </a:r>
            <a:r>
              <a:rPr lang="en-US" sz="1600" dirty="0" err="1"/>
              <a:t>java.util.Map</a:t>
            </a:r>
            <a:r>
              <a:rPr lang="en-US" sz="1600" dirty="0"/>
              <a:t>;</a:t>
            </a:r>
          </a:p>
          <a:p>
            <a:endParaRPr lang="en-US" sz="1600" dirty="0"/>
          </a:p>
          <a:p>
            <a:r>
              <a:rPr lang="en-US" sz="1600" dirty="0"/>
              <a:t>public class </a:t>
            </a:r>
            <a:r>
              <a:rPr lang="en-US" sz="1600" dirty="0" err="1"/>
              <a:t>TestHashMap</a:t>
            </a:r>
            <a:r>
              <a:rPr lang="en-US" sz="1600" dirty="0"/>
              <a:t> {</a:t>
            </a:r>
          </a:p>
          <a:p>
            <a:r>
              <a:rPr lang="en-US" sz="1600" dirty="0" smtClean="0"/>
              <a:t>  public </a:t>
            </a:r>
            <a:r>
              <a:rPr lang="en-US" sz="1600" dirty="0"/>
              <a:t>static void main(String </a:t>
            </a:r>
            <a:r>
              <a:rPr lang="en-US" sz="1600" dirty="0" err="1"/>
              <a:t>args</a:t>
            </a:r>
            <a:r>
              <a:rPr lang="en-US" sz="1600" dirty="0"/>
              <a:t>[]){</a:t>
            </a:r>
          </a:p>
          <a:p>
            <a:endParaRPr lang="en-US" sz="1600" dirty="0"/>
          </a:p>
          <a:p>
            <a:r>
              <a:rPr lang="en-US" sz="1600" dirty="0" smtClean="0"/>
              <a:t>  Map&lt;</a:t>
            </a:r>
            <a:r>
              <a:rPr lang="en-US" sz="1600" dirty="0" err="1" smtClean="0"/>
              <a:t>Integer,String</a:t>
            </a:r>
            <a:r>
              <a:rPr lang="en-US" sz="1600" dirty="0"/>
              <a:t>&gt; </a:t>
            </a:r>
            <a:r>
              <a:rPr lang="en-US" sz="1600" dirty="0" err="1"/>
              <a:t>hm</a:t>
            </a:r>
            <a:r>
              <a:rPr lang="en-US" sz="1600" dirty="0"/>
              <a:t> = new </a:t>
            </a:r>
            <a:r>
              <a:rPr lang="en-US" sz="1600" dirty="0" err="1"/>
              <a:t>HashMap</a:t>
            </a:r>
            <a:r>
              <a:rPr lang="en-US" sz="1600" dirty="0"/>
              <a:t>&lt;</a:t>
            </a:r>
            <a:r>
              <a:rPr lang="en-US" sz="1600" dirty="0" err="1"/>
              <a:t>Integer,String</a:t>
            </a:r>
            <a:r>
              <a:rPr lang="en-US" sz="1600" dirty="0"/>
              <a:t>&gt;();</a:t>
            </a:r>
          </a:p>
          <a:p>
            <a:endParaRPr lang="en-US" sz="1600" dirty="0"/>
          </a:p>
          <a:p>
            <a:r>
              <a:rPr lang="en-US" sz="1600" dirty="0" smtClean="0"/>
              <a:t>  </a:t>
            </a:r>
            <a:r>
              <a:rPr lang="en-US" sz="1600" dirty="0" err="1" smtClean="0"/>
              <a:t>hm.put</a:t>
            </a:r>
            <a:r>
              <a:rPr lang="en-US" sz="1600" dirty="0" smtClean="0"/>
              <a:t>(100</a:t>
            </a:r>
            <a:r>
              <a:rPr lang="en-US" sz="1600" dirty="0"/>
              <a:t>,"Amit");</a:t>
            </a:r>
          </a:p>
          <a:p>
            <a:r>
              <a:rPr lang="en-US" sz="1600" dirty="0" smtClean="0"/>
              <a:t>  </a:t>
            </a:r>
            <a:r>
              <a:rPr lang="en-US" sz="1600" dirty="0" err="1" smtClean="0"/>
              <a:t>hm.put</a:t>
            </a:r>
            <a:r>
              <a:rPr lang="en-US" sz="1600" dirty="0" smtClean="0"/>
              <a:t>(101</a:t>
            </a:r>
            <a:r>
              <a:rPr lang="en-US" sz="1600" dirty="0"/>
              <a:t>,"Vijay");</a:t>
            </a:r>
          </a:p>
          <a:p>
            <a:r>
              <a:rPr lang="en-US" sz="1600" dirty="0" smtClean="0"/>
              <a:t>  </a:t>
            </a:r>
            <a:r>
              <a:rPr lang="en-US" sz="1600" dirty="0" err="1" smtClean="0"/>
              <a:t>hm.put</a:t>
            </a:r>
            <a:r>
              <a:rPr lang="en-US" sz="1600" dirty="0" smtClean="0"/>
              <a:t>(102</a:t>
            </a:r>
            <a:r>
              <a:rPr lang="en-US" sz="1600" dirty="0"/>
              <a:t>,"Rahul");</a:t>
            </a:r>
          </a:p>
          <a:p>
            <a:endParaRPr lang="en-US" sz="1600" dirty="0"/>
          </a:p>
          <a:p>
            <a:r>
              <a:rPr lang="en-US" sz="1600" dirty="0" smtClean="0"/>
              <a:t>  for(</a:t>
            </a:r>
            <a:r>
              <a:rPr lang="en-US" sz="1600" u="sng" dirty="0" err="1" smtClean="0"/>
              <a:t>Map.Entry</a:t>
            </a:r>
            <a:r>
              <a:rPr lang="en-US" sz="1600" u="sng" dirty="0" smtClean="0"/>
              <a:t> </a:t>
            </a:r>
            <a:r>
              <a:rPr lang="en-US" sz="1600" u="sng" dirty="0"/>
              <a:t>m:hm.entrySet()){</a:t>
            </a:r>
          </a:p>
          <a:p>
            <a:r>
              <a:rPr lang="en-US" sz="1600" dirty="0" smtClean="0"/>
              <a:t>    </a:t>
            </a:r>
            <a:r>
              <a:rPr lang="en-US" sz="1600" dirty="0" err="1" smtClean="0"/>
              <a:t>System.</a:t>
            </a:r>
            <a:r>
              <a:rPr lang="en-US" sz="1600" i="1" dirty="0" err="1" smtClean="0"/>
              <a:t>out.println</a:t>
            </a:r>
            <a:r>
              <a:rPr lang="en-US" sz="1600" i="1" dirty="0" smtClean="0"/>
              <a:t>(</a:t>
            </a:r>
            <a:r>
              <a:rPr lang="en-US" sz="1600" i="1" dirty="0" err="1" smtClean="0"/>
              <a:t>m.getKey</a:t>
            </a:r>
            <a:r>
              <a:rPr lang="en-US" sz="1600" i="1" dirty="0"/>
              <a:t>()+" "+</a:t>
            </a:r>
            <a:r>
              <a:rPr lang="en-US" sz="1600" i="1" dirty="0" err="1"/>
              <a:t>m.getValue</a:t>
            </a:r>
            <a:r>
              <a:rPr lang="en-US" sz="1600" i="1" dirty="0"/>
              <a:t>());</a:t>
            </a:r>
          </a:p>
          <a:p>
            <a:r>
              <a:rPr lang="en-US" sz="1600" dirty="0" smtClean="0"/>
              <a:t>  }</a:t>
            </a:r>
            <a:endParaRPr lang="en-US" sz="1600" dirty="0"/>
          </a:p>
          <a:p>
            <a:r>
              <a:rPr lang="en-US" sz="1600" dirty="0" smtClean="0"/>
              <a:t>  }</a:t>
            </a:r>
            <a:endParaRPr lang="en-US" sz="1600" dirty="0"/>
          </a:p>
          <a:p>
            <a:r>
              <a:rPr lang="en-US" sz="1600" dirty="0"/>
              <a:t>}</a:t>
            </a:r>
          </a:p>
        </p:txBody>
      </p:sp>
    </p:spTree>
    <p:extLst>
      <p:ext uri="{BB962C8B-B14F-4D97-AF65-F5344CB8AC3E}">
        <p14:creationId xmlns:p14="http://schemas.microsoft.com/office/powerpoint/2010/main" val="4004933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LinkedHashMap</a:t>
            </a:r>
            <a:endParaRPr lang="en-US" dirty="0"/>
          </a:p>
        </p:txBody>
      </p:sp>
      <p:sp>
        <p:nvSpPr>
          <p:cNvPr id="2" name="Content Placeholder 1"/>
          <p:cNvSpPr>
            <a:spLocks noGrp="1"/>
          </p:cNvSpPr>
          <p:nvPr>
            <p:ph idx="1"/>
          </p:nvPr>
        </p:nvSpPr>
        <p:spPr>
          <a:xfrm>
            <a:off x="457200" y="1600200"/>
            <a:ext cx="4724400" cy="4525963"/>
          </a:xfrm>
        </p:spPr>
        <p:txBody>
          <a:bodyPr>
            <a:normAutofit/>
          </a:bodyPr>
          <a:lstStyle/>
          <a:p>
            <a:r>
              <a:rPr lang="en-US" sz="2400" dirty="0" smtClean="0"/>
              <a:t>Contains values based on key.</a:t>
            </a:r>
          </a:p>
          <a:p>
            <a:r>
              <a:rPr lang="en-US" sz="2400" dirty="0" smtClean="0">
                <a:effectLst/>
              </a:rPr>
              <a:t>Implements the Map interface and extends </a:t>
            </a:r>
            <a:r>
              <a:rPr lang="en-US" sz="2400" dirty="0" err="1" smtClean="0">
                <a:effectLst/>
              </a:rPr>
              <a:t>HashMap</a:t>
            </a:r>
            <a:r>
              <a:rPr lang="en-US" sz="2400" dirty="0" smtClean="0">
                <a:effectLst/>
              </a:rPr>
              <a:t> class</a:t>
            </a:r>
          </a:p>
          <a:p>
            <a:r>
              <a:rPr lang="en-US" sz="2400" dirty="0" smtClean="0"/>
              <a:t>Contains only unique elements</a:t>
            </a:r>
          </a:p>
          <a:p>
            <a:r>
              <a:rPr lang="en-US" sz="2400" dirty="0" smtClean="0">
                <a:effectLst/>
              </a:rPr>
              <a:t>Allows one null key and multiple null values</a:t>
            </a:r>
          </a:p>
          <a:p>
            <a:r>
              <a:rPr lang="en-US" sz="2400" dirty="0"/>
              <a:t>same as </a:t>
            </a:r>
            <a:r>
              <a:rPr lang="en-US" sz="2400" dirty="0" err="1"/>
              <a:t>HashMap</a:t>
            </a:r>
            <a:r>
              <a:rPr lang="en-US" sz="2400" dirty="0"/>
              <a:t> </a:t>
            </a:r>
            <a:r>
              <a:rPr lang="en-US" sz="2400" dirty="0" smtClean="0"/>
              <a:t>but maintains </a:t>
            </a:r>
            <a:r>
              <a:rPr lang="en-US" sz="2400" dirty="0"/>
              <a:t>insertion order</a:t>
            </a:r>
            <a:endParaRPr lang="en-US" sz="2400" dirty="0">
              <a:effectLst/>
            </a:endParaRPr>
          </a:p>
        </p:txBody>
      </p:sp>
      <p:sp>
        <p:nvSpPr>
          <p:cNvPr id="3" name="TextBox 2"/>
          <p:cNvSpPr txBox="1"/>
          <p:nvPr/>
        </p:nvSpPr>
        <p:spPr>
          <a:xfrm>
            <a:off x="5181600" y="1571685"/>
            <a:ext cx="3881370" cy="4862870"/>
          </a:xfrm>
          <a:prstGeom prst="rect">
            <a:avLst/>
          </a:prstGeom>
          <a:noFill/>
        </p:spPr>
        <p:txBody>
          <a:bodyPr wrap="square" rtlCol="0">
            <a:spAutoFit/>
          </a:bodyPr>
          <a:lstStyle/>
          <a:p>
            <a:r>
              <a:rPr lang="en-US" sz="1600" dirty="0"/>
              <a:t>import </a:t>
            </a:r>
            <a:r>
              <a:rPr lang="en-US" sz="1600" dirty="0" err="1"/>
              <a:t>java.util.HashMap</a:t>
            </a:r>
            <a:r>
              <a:rPr lang="en-US" sz="1600" dirty="0"/>
              <a:t>;</a:t>
            </a:r>
          </a:p>
          <a:p>
            <a:r>
              <a:rPr lang="en-US" sz="1600" dirty="0"/>
              <a:t>import </a:t>
            </a:r>
            <a:r>
              <a:rPr lang="en-US" sz="1600" dirty="0" err="1"/>
              <a:t>java.util.Map</a:t>
            </a:r>
            <a:r>
              <a:rPr lang="en-US" sz="1600" dirty="0"/>
              <a:t>;</a:t>
            </a:r>
          </a:p>
          <a:p>
            <a:endParaRPr lang="en-US" sz="1600" dirty="0"/>
          </a:p>
          <a:p>
            <a:r>
              <a:rPr lang="en-US" sz="1600" dirty="0"/>
              <a:t>public class </a:t>
            </a:r>
            <a:r>
              <a:rPr lang="en-US" sz="1600" dirty="0" err="1"/>
              <a:t>TestHashMap</a:t>
            </a:r>
            <a:r>
              <a:rPr lang="en-US" sz="1600" dirty="0"/>
              <a:t> {</a:t>
            </a:r>
          </a:p>
          <a:p>
            <a:r>
              <a:rPr lang="en-US" sz="1600" dirty="0" smtClean="0"/>
              <a:t>  public </a:t>
            </a:r>
            <a:r>
              <a:rPr lang="en-US" sz="1600" dirty="0"/>
              <a:t>static void main(String </a:t>
            </a:r>
            <a:r>
              <a:rPr lang="en-US" sz="1600" dirty="0" err="1"/>
              <a:t>args</a:t>
            </a:r>
            <a:r>
              <a:rPr lang="en-US" sz="1600" dirty="0"/>
              <a:t>[]){</a:t>
            </a:r>
          </a:p>
          <a:p>
            <a:endParaRPr lang="en-US" sz="1600" dirty="0"/>
          </a:p>
          <a:p>
            <a:r>
              <a:rPr lang="en-US" sz="1600" dirty="0" smtClean="0"/>
              <a:t>  Map&lt;</a:t>
            </a:r>
            <a:r>
              <a:rPr lang="en-US" sz="1600" dirty="0" err="1" smtClean="0"/>
              <a:t>Integer,String</a:t>
            </a:r>
            <a:r>
              <a:rPr lang="en-US" sz="1600" dirty="0"/>
              <a:t>&gt; </a:t>
            </a:r>
            <a:r>
              <a:rPr lang="en-US" sz="1600" dirty="0" err="1"/>
              <a:t>hm</a:t>
            </a:r>
            <a:r>
              <a:rPr lang="en-US" sz="1600" dirty="0"/>
              <a:t> = new </a:t>
            </a:r>
            <a:r>
              <a:rPr lang="en-US" sz="1600" dirty="0" err="1" smtClean="0"/>
              <a:t>LinkedHashMap</a:t>
            </a:r>
            <a:r>
              <a:rPr lang="en-US" sz="1600" dirty="0" smtClean="0"/>
              <a:t>&lt;</a:t>
            </a:r>
            <a:r>
              <a:rPr lang="en-US" sz="1600" dirty="0" err="1" smtClean="0"/>
              <a:t>Integer,String</a:t>
            </a:r>
            <a:r>
              <a:rPr lang="en-US" sz="1600" dirty="0"/>
              <a:t>&gt;();</a:t>
            </a:r>
          </a:p>
          <a:p>
            <a:endParaRPr lang="en-US" sz="1600" dirty="0"/>
          </a:p>
          <a:p>
            <a:r>
              <a:rPr lang="en-US" sz="1600" dirty="0" smtClean="0"/>
              <a:t>  </a:t>
            </a:r>
            <a:r>
              <a:rPr lang="en-US" sz="1600" dirty="0" err="1" smtClean="0"/>
              <a:t>hm.put</a:t>
            </a:r>
            <a:r>
              <a:rPr lang="en-US" sz="1600" dirty="0" smtClean="0"/>
              <a:t>(100</a:t>
            </a:r>
            <a:r>
              <a:rPr lang="en-US" sz="1600" dirty="0"/>
              <a:t>,"Amit");</a:t>
            </a:r>
          </a:p>
          <a:p>
            <a:r>
              <a:rPr lang="en-US" sz="1600" dirty="0" smtClean="0"/>
              <a:t>  </a:t>
            </a:r>
            <a:r>
              <a:rPr lang="en-US" sz="1600" dirty="0" err="1" smtClean="0"/>
              <a:t>hm.put</a:t>
            </a:r>
            <a:r>
              <a:rPr lang="en-US" sz="1600" dirty="0" smtClean="0"/>
              <a:t>(101</a:t>
            </a:r>
            <a:r>
              <a:rPr lang="en-US" sz="1600" dirty="0"/>
              <a:t>,"Vijay");</a:t>
            </a:r>
          </a:p>
          <a:p>
            <a:r>
              <a:rPr lang="en-US" sz="1600" dirty="0" smtClean="0"/>
              <a:t>  </a:t>
            </a:r>
            <a:r>
              <a:rPr lang="en-US" sz="1600" dirty="0" err="1" smtClean="0"/>
              <a:t>hm.put</a:t>
            </a:r>
            <a:r>
              <a:rPr lang="en-US" sz="1600" dirty="0" smtClean="0"/>
              <a:t>(102</a:t>
            </a:r>
            <a:r>
              <a:rPr lang="en-US" sz="1600" dirty="0"/>
              <a:t>,"Rahul");</a:t>
            </a:r>
          </a:p>
          <a:p>
            <a:endParaRPr lang="en-US" sz="1600" dirty="0"/>
          </a:p>
          <a:p>
            <a:r>
              <a:rPr lang="en-US" sz="1600" dirty="0" smtClean="0"/>
              <a:t>  for(</a:t>
            </a:r>
            <a:r>
              <a:rPr lang="en-US" sz="1600" u="sng" dirty="0" err="1" smtClean="0"/>
              <a:t>Map.Entry</a:t>
            </a:r>
            <a:r>
              <a:rPr lang="en-US" sz="1600" u="sng" dirty="0" smtClean="0"/>
              <a:t> </a:t>
            </a:r>
            <a:r>
              <a:rPr lang="en-US" sz="1600" u="sng" dirty="0"/>
              <a:t>m:hm.entrySet()){</a:t>
            </a:r>
          </a:p>
          <a:p>
            <a:r>
              <a:rPr lang="en-US" sz="1600" dirty="0" smtClean="0"/>
              <a:t>    </a:t>
            </a:r>
            <a:r>
              <a:rPr lang="en-US" sz="1600" dirty="0" err="1" smtClean="0"/>
              <a:t>System.</a:t>
            </a:r>
            <a:r>
              <a:rPr lang="en-US" sz="1600" i="1" dirty="0" err="1" smtClean="0"/>
              <a:t>out.println</a:t>
            </a:r>
            <a:r>
              <a:rPr lang="en-US" sz="1600" i="1" dirty="0" smtClean="0"/>
              <a:t>(</a:t>
            </a:r>
            <a:r>
              <a:rPr lang="en-US" sz="1600" i="1" dirty="0" err="1" smtClean="0"/>
              <a:t>m.getKey</a:t>
            </a:r>
            <a:r>
              <a:rPr lang="en-US" sz="1600" i="1" dirty="0"/>
              <a:t>()+" "+</a:t>
            </a:r>
            <a:r>
              <a:rPr lang="en-US" sz="1600" i="1" dirty="0" err="1"/>
              <a:t>m.getValue</a:t>
            </a:r>
            <a:r>
              <a:rPr lang="en-US" sz="1600" i="1" dirty="0"/>
              <a:t>());</a:t>
            </a:r>
          </a:p>
          <a:p>
            <a:r>
              <a:rPr lang="en-US" sz="1600" dirty="0" smtClean="0"/>
              <a:t>  }</a:t>
            </a:r>
            <a:endParaRPr lang="en-US" sz="1600" dirty="0"/>
          </a:p>
          <a:p>
            <a:r>
              <a:rPr lang="en-US" sz="1600" dirty="0" smtClean="0"/>
              <a:t>  }</a:t>
            </a:r>
            <a:endParaRPr lang="en-US" sz="1600" dirty="0"/>
          </a:p>
          <a:p>
            <a:r>
              <a:rPr lang="en-US" sz="1600" dirty="0"/>
              <a:t>}</a:t>
            </a:r>
          </a:p>
        </p:txBody>
      </p:sp>
    </p:spTree>
    <p:extLst>
      <p:ext uri="{BB962C8B-B14F-4D97-AF65-F5344CB8AC3E}">
        <p14:creationId xmlns:p14="http://schemas.microsoft.com/office/powerpoint/2010/main" val="631771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TreeMap</a:t>
            </a:r>
            <a:endParaRPr lang="en-US" dirty="0"/>
          </a:p>
        </p:txBody>
      </p:sp>
      <p:sp>
        <p:nvSpPr>
          <p:cNvPr id="2" name="Content Placeholder 1"/>
          <p:cNvSpPr>
            <a:spLocks noGrp="1"/>
          </p:cNvSpPr>
          <p:nvPr>
            <p:ph idx="1"/>
          </p:nvPr>
        </p:nvSpPr>
        <p:spPr>
          <a:xfrm>
            <a:off x="457200" y="1600200"/>
            <a:ext cx="3886200" cy="4525963"/>
          </a:xfrm>
        </p:spPr>
        <p:txBody>
          <a:bodyPr>
            <a:normAutofit/>
          </a:bodyPr>
          <a:lstStyle/>
          <a:p>
            <a:r>
              <a:rPr lang="en-US" sz="2400" dirty="0"/>
              <a:t>implements the Map interface by using a </a:t>
            </a:r>
            <a:r>
              <a:rPr lang="en-US" sz="2400" dirty="0" smtClean="0"/>
              <a:t>tree</a:t>
            </a:r>
          </a:p>
          <a:p>
            <a:r>
              <a:rPr lang="en-US" sz="2400" dirty="0"/>
              <a:t>provides an efficient means of storing key/value pairs in sorted </a:t>
            </a:r>
            <a:r>
              <a:rPr lang="en-US" sz="2400" dirty="0" smtClean="0"/>
              <a:t>order</a:t>
            </a:r>
          </a:p>
          <a:p>
            <a:r>
              <a:rPr lang="en-US" sz="2400" dirty="0"/>
              <a:t>allows rapid </a:t>
            </a:r>
            <a:r>
              <a:rPr lang="en-US" sz="2400" dirty="0" smtClean="0"/>
              <a:t>retrieval</a:t>
            </a:r>
          </a:p>
          <a:p>
            <a:r>
              <a:rPr lang="en-US" sz="2400" dirty="0"/>
              <a:t>guarantees that its elements will be sorted in ascending key order</a:t>
            </a:r>
            <a:endParaRPr lang="en-US" sz="2400" dirty="0">
              <a:effectLst/>
            </a:endParaRPr>
          </a:p>
        </p:txBody>
      </p:sp>
      <p:sp>
        <p:nvSpPr>
          <p:cNvPr id="3" name="TextBox 2"/>
          <p:cNvSpPr txBox="1"/>
          <p:nvPr/>
        </p:nvSpPr>
        <p:spPr>
          <a:xfrm>
            <a:off x="4343400" y="1571685"/>
            <a:ext cx="4719570" cy="5493812"/>
          </a:xfrm>
          <a:prstGeom prst="rect">
            <a:avLst/>
          </a:prstGeom>
          <a:noFill/>
        </p:spPr>
        <p:txBody>
          <a:bodyPr wrap="square" rtlCol="0">
            <a:spAutoFit/>
          </a:bodyPr>
          <a:lstStyle/>
          <a:p>
            <a:r>
              <a:rPr lang="en-US" sz="1300" dirty="0"/>
              <a:t>import </a:t>
            </a:r>
            <a:r>
              <a:rPr lang="en-US" sz="1300" dirty="0" err="1"/>
              <a:t>java.util.Map</a:t>
            </a:r>
            <a:r>
              <a:rPr lang="en-US" sz="1300" dirty="0"/>
              <a:t>;</a:t>
            </a:r>
          </a:p>
          <a:p>
            <a:r>
              <a:rPr lang="en-US" sz="1300" dirty="0"/>
              <a:t>import </a:t>
            </a:r>
            <a:r>
              <a:rPr lang="en-US" sz="1300" dirty="0" err="1"/>
              <a:t>java.util.TreeMap</a:t>
            </a:r>
            <a:r>
              <a:rPr lang="en-US" sz="1300" dirty="0"/>
              <a:t>;</a:t>
            </a:r>
          </a:p>
          <a:p>
            <a:endParaRPr lang="en-US" sz="1300" dirty="0"/>
          </a:p>
          <a:p>
            <a:r>
              <a:rPr lang="en-US" sz="1300" dirty="0"/>
              <a:t>public class </a:t>
            </a:r>
            <a:r>
              <a:rPr lang="en-US" sz="1300" dirty="0" err="1"/>
              <a:t>TestTreeMap</a:t>
            </a:r>
            <a:r>
              <a:rPr lang="en-US" sz="1300" dirty="0"/>
              <a:t> {</a:t>
            </a:r>
          </a:p>
          <a:p>
            <a:r>
              <a:rPr lang="en-US" sz="1300" dirty="0" smtClean="0"/>
              <a:t>  public </a:t>
            </a:r>
            <a:r>
              <a:rPr lang="en-US" sz="1300" dirty="0"/>
              <a:t>static void main(String </a:t>
            </a:r>
            <a:r>
              <a:rPr lang="en-US" sz="1300" dirty="0" err="1"/>
              <a:t>args</a:t>
            </a:r>
            <a:r>
              <a:rPr lang="en-US" sz="1300" dirty="0"/>
              <a:t>[]) {</a:t>
            </a:r>
          </a:p>
          <a:p>
            <a:r>
              <a:rPr lang="en-US" sz="1300" dirty="0" smtClean="0"/>
              <a:t>  // </a:t>
            </a:r>
            <a:r>
              <a:rPr lang="en-US" sz="1300" dirty="0"/>
              <a:t>Create a hash map</a:t>
            </a:r>
          </a:p>
          <a:p>
            <a:r>
              <a:rPr lang="en-US" sz="1300" dirty="0" smtClean="0"/>
              <a:t>  </a:t>
            </a:r>
            <a:r>
              <a:rPr lang="en-US" sz="1300" dirty="0" err="1" smtClean="0"/>
              <a:t>TreeMap</a:t>
            </a:r>
            <a:r>
              <a:rPr lang="en-US" sz="1300" dirty="0" smtClean="0"/>
              <a:t>&lt;String</a:t>
            </a:r>
            <a:r>
              <a:rPr lang="en-US" sz="1300" dirty="0"/>
              <a:t>, Double&gt; tm = new </a:t>
            </a:r>
            <a:r>
              <a:rPr lang="en-US" sz="1300" dirty="0" err="1"/>
              <a:t>TreeMap</a:t>
            </a:r>
            <a:r>
              <a:rPr lang="en-US" sz="1300" dirty="0"/>
              <a:t>&lt;String, Double&gt;();</a:t>
            </a:r>
          </a:p>
          <a:p>
            <a:r>
              <a:rPr lang="en-US" sz="1300" dirty="0" smtClean="0"/>
              <a:t>  // </a:t>
            </a:r>
            <a:r>
              <a:rPr lang="en-US" sz="1300" dirty="0"/>
              <a:t>Put elements to the map</a:t>
            </a:r>
          </a:p>
          <a:p>
            <a:r>
              <a:rPr lang="en-US" sz="1300" dirty="0" smtClean="0"/>
              <a:t>  </a:t>
            </a:r>
            <a:r>
              <a:rPr lang="en-US" sz="1300" dirty="0" err="1" smtClean="0"/>
              <a:t>tm.put</a:t>
            </a:r>
            <a:r>
              <a:rPr lang="en-US" sz="1300" dirty="0"/>
              <a:t>("Zara", new Double(3434.34));</a:t>
            </a:r>
          </a:p>
          <a:p>
            <a:r>
              <a:rPr lang="en-US" sz="1300" dirty="0" smtClean="0"/>
              <a:t>  </a:t>
            </a:r>
            <a:r>
              <a:rPr lang="en-US" sz="1300" dirty="0" err="1" smtClean="0"/>
              <a:t>tm.put</a:t>
            </a:r>
            <a:r>
              <a:rPr lang="en-US" sz="1300" dirty="0"/>
              <a:t>("</a:t>
            </a:r>
            <a:r>
              <a:rPr lang="en-US" sz="1300" dirty="0" err="1"/>
              <a:t>Mahnaz</a:t>
            </a:r>
            <a:r>
              <a:rPr lang="en-US" sz="1300" dirty="0"/>
              <a:t>", new Double(123.22));</a:t>
            </a:r>
          </a:p>
          <a:p>
            <a:r>
              <a:rPr lang="en-US" sz="1300" dirty="0" smtClean="0"/>
              <a:t>  </a:t>
            </a:r>
            <a:r>
              <a:rPr lang="en-US" sz="1300" dirty="0" err="1" smtClean="0"/>
              <a:t>tm.put</a:t>
            </a:r>
            <a:r>
              <a:rPr lang="en-US" sz="1300" dirty="0"/>
              <a:t>("</a:t>
            </a:r>
            <a:r>
              <a:rPr lang="en-US" sz="1300" dirty="0" err="1"/>
              <a:t>Ayan</a:t>
            </a:r>
            <a:r>
              <a:rPr lang="en-US" sz="1300" dirty="0"/>
              <a:t>", new Double(1378.00));</a:t>
            </a:r>
          </a:p>
          <a:p>
            <a:r>
              <a:rPr lang="en-US" sz="1300" dirty="0" smtClean="0"/>
              <a:t>  </a:t>
            </a:r>
            <a:r>
              <a:rPr lang="en-US" sz="1300" dirty="0" err="1" smtClean="0"/>
              <a:t>tm.put</a:t>
            </a:r>
            <a:r>
              <a:rPr lang="en-US" sz="1300" dirty="0"/>
              <a:t>("Daisy", new Double(99.22));</a:t>
            </a:r>
          </a:p>
          <a:p>
            <a:r>
              <a:rPr lang="en-US" sz="1300" dirty="0" smtClean="0"/>
              <a:t>  </a:t>
            </a:r>
            <a:r>
              <a:rPr lang="en-US" sz="1300" dirty="0" err="1" smtClean="0"/>
              <a:t>tm.put</a:t>
            </a:r>
            <a:r>
              <a:rPr lang="en-US" sz="1300" dirty="0"/>
              <a:t>("</a:t>
            </a:r>
            <a:r>
              <a:rPr lang="en-US" sz="1300" dirty="0" err="1"/>
              <a:t>Qadir</a:t>
            </a:r>
            <a:r>
              <a:rPr lang="en-US" sz="1300" dirty="0"/>
              <a:t>", new Double(-19.08));</a:t>
            </a:r>
          </a:p>
          <a:p>
            <a:endParaRPr lang="en-US" sz="1300" dirty="0"/>
          </a:p>
          <a:p>
            <a:r>
              <a:rPr lang="en-US" sz="1300" dirty="0" smtClean="0"/>
              <a:t>  // </a:t>
            </a:r>
            <a:r>
              <a:rPr lang="en-US" sz="1300" dirty="0"/>
              <a:t>loop entry</a:t>
            </a:r>
          </a:p>
          <a:p>
            <a:r>
              <a:rPr lang="en-US" sz="1300" dirty="0" smtClean="0"/>
              <a:t>  for(</a:t>
            </a:r>
            <a:r>
              <a:rPr lang="en-US" sz="1300" u="sng" dirty="0" err="1" smtClean="0"/>
              <a:t>Map.Entry</a:t>
            </a:r>
            <a:r>
              <a:rPr lang="en-US" sz="1300" u="sng" dirty="0" smtClean="0"/>
              <a:t> </a:t>
            </a:r>
            <a:r>
              <a:rPr lang="en-US" sz="1300" u="sng" dirty="0" err="1"/>
              <a:t>me:tm.entrySet</a:t>
            </a:r>
            <a:r>
              <a:rPr lang="en-US" sz="1300" u="sng" dirty="0"/>
              <a:t>()){</a:t>
            </a:r>
          </a:p>
          <a:p>
            <a:r>
              <a:rPr lang="en-US" sz="1300" dirty="0" smtClean="0"/>
              <a:t>    </a:t>
            </a:r>
            <a:r>
              <a:rPr lang="en-US" sz="1300" dirty="0" err="1" smtClean="0"/>
              <a:t>System.</a:t>
            </a:r>
            <a:r>
              <a:rPr lang="en-US" sz="1300" i="1" dirty="0" err="1" smtClean="0"/>
              <a:t>out.println</a:t>
            </a:r>
            <a:r>
              <a:rPr lang="en-US" sz="1300" i="1" dirty="0" smtClean="0"/>
              <a:t>(</a:t>
            </a:r>
            <a:r>
              <a:rPr lang="en-US" sz="1300" i="1" dirty="0" err="1" smtClean="0"/>
              <a:t>me.getKey</a:t>
            </a:r>
            <a:r>
              <a:rPr lang="en-US" sz="1300" i="1" dirty="0"/>
              <a:t>() + ": " + </a:t>
            </a:r>
            <a:r>
              <a:rPr lang="en-US" sz="1300" i="1" dirty="0" err="1"/>
              <a:t>me.getValue</a:t>
            </a:r>
            <a:r>
              <a:rPr lang="en-US" sz="1300" i="1" dirty="0"/>
              <a:t>());</a:t>
            </a:r>
          </a:p>
          <a:p>
            <a:r>
              <a:rPr lang="en-US" sz="1300" dirty="0" smtClean="0"/>
              <a:t>  }</a:t>
            </a:r>
            <a:endParaRPr lang="en-US" sz="1300" dirty="0"/>
          </a:p>
          <a:p>
            <a:r>
              <a:rPr lang="en-US" sz="1300" dirty="0" smtClean="0"/>
              <a:t>  </a:t>
            </a:r>
            <a:r>
              <a:rPr lang="en-US" sz="1300" dirty="0" err="1" smtClean="0"/>
              <a:t>System.</a:t>
            </a:r>
            <a:r>
              <a:rPr lang="en-US" sz="1300" i="1" dirty="0" err="1" smtClean="0"/>
              <a:t>out.println</a:t>
            </a:r>
            <a:r>
              <a:rPr lang="en-US" sz="1300" i="1" dirty="0"/>
              <a:t>();</a:t>
            </a:r>
          </a:p>
          <a:p>
            <a:r>
              <a:rPr lang="en-US" sz="1300" dirty="0" smtClean="0"/>
              <a:t>  // </a:t>
            </a:r>
            <a:r>
              <a:rPr lang="en-US" sz="1300" dirty="0"/>
              <a:t>Deposit 1000 into Zara's account</a:t>
            </a:r>
          </a:p>
          <a:p>
            <a:r>
              <a:rPr lang="fr-FR" sz="1300" dirty="0" smtClean="0"/>
              <a:t>  double </a:t>
            </a:r>
            <a:r>
              <a:rPr lang="fr-FR" sz="1300" dirty="0"/>
              <a:t>balance = ((Double)</a:t>
            </a:r>
            <a:r>
              <a:rPr lang="fr-FR" sz="1300" dirty="0" err="1"/>
              <a:t>tm.get</a:t>
            </a:r>
            <a:r>
              <a:rPr lang="fr-FR" sz="1300" dirty="0"/>
              <a:t>("Zara")).</a:t>
            </a:r>
            <a:r>
              <a:rPr lang="fr-FR" sz="1300" dirty="0" err="1"/>
              <a:t>doubleValue</a:t>
            </a:r>
            <a:r>
              <a:rPr lang="fr-FR" sz="1300" dirty="0"/>
              <a:t>();</a:t>
            </a:r>
          </a:p>
          <a:p>
            <a:r>
              <a:rPr lang="en-US" sz="1300" dirty="0" smtClean="0"/>
              <a:t>  </a:t>
            </a:r>
            <a:r>
              <a:rPr lang="en-US" sz="1300" dirty="0" err="1" smtClean="0"/>
              <a:t>tm.put</a:t>
            </a:r>
            <a:r>
              <a:rPr lang="en-US" sz="1300" dirty="0"/>
              <a:t>("Zara", new Double(balance + 1000));</a:t>
            </a:r>
          </a:p>
          <a:p>
            <a:r>
              <a:rPr lang="en-US" sz="1300" dirty="0" smtClean="0"/>
              <a:t>  </a:t>
            </a:r>
            <a:r>
              <a:rPr lang="en-US" sz="1300" dirty="0" err="1" smtClean="0"/>
              <a:t>System.</a:t>
            </a:r>
            <a:r>
              <a:rPr lang="en-US" sz="1300" i="1" dirty="0" err="1" smtClean="0"/>
              <a:t>out.println</a:t>
            </a:r>
            <a:r>
              <a:rPr lang="en-US" sz="1300" i="1" dirty="0"/>
              <a:t>("Zara's new balance: " +</a:t>
            </a:r>
          </a:p>
          <a:p>
            <a:r>
              <a:rPr lang="en-US" sz="1300" dirty="0" smtClean="0"/>
              <a:t>  </a:t>
            </a:r>
            <a:r>
              <a:rPr lang="en-US" sz="1300" dirty="0" err="1" smtClean="0"/>
              <a:t>tm.get</a:t>
            </a:r>
            <a:r>
              <a:rPr lang="en-US" sz="1300" dirty="0"/>
              <a:t>("Zara"));</a:t>
            </a:r>
          </a:p>
          <a:p>
            <a:r>
              <a:rPr lang="en-US" sz="1300" dirty="0" smtClean="0"/>
              <a:t>  }</a:t>
            </a:r>
            <a:endParaRPr lang="en-US" sz="1300" dirty="0"/>
          </a:p>
          <a:p>
            <a:r>
              <a:rPr lang="en-US" sz="1300" dirty="0"/>
              <a:t>}</a:t>
            </a:r>
          </a:p>
        </p:txBody>
      </p:sp>
    </p:spTree>
    <p:extLst>
      <p:ext uri="{BB962C8B-B14F-4D97-AF65-F5344CB8AC3E}">
        <p14:creationId xmlns:p14="http://schemas.microsoft.com/office/powerpoint/2010/main" val="33476075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Hashtable</a:t>
            </a:r>
            <a:endParaRPr lang="en-US" dirty="0"/>
          </a:p>
        </p:txBody>
      </p:sp>
      <p:sp>
        <p:nvSpPr>
          <p:cNvPr id="2" name="Content Placeholder 1"/>
          <p:cNvSpPr>
            <a:spLocks noGrp="1"/>
          </p:cNvSpPr>
          <p:nvPr>
            <p:ph idx="1"/>
          </p:nvPr>
        </p:nvSpPr>
        <p:spPr>
          <a:xfrm>
            <a:off x="457200" y="1600200"/>
            <a:ext cx="4724400" cy="4525963"/>
          </a:xfrm>
        </p:spPr>
        <p:txBody>
          <a:bodyPr>
            <a:normAutofit/>
          </a:bodyPr>
          <a:lstStyle/>
          <a:p>
            <a:r>
              <a:rPr lang="en-US" sz="2200" dirty="0" err="1"/>
              <a:t>Hashtable</a:t>
            </a:r>
            <a:r>
              <a:rPr lang="en-US" sz="2200" dirty="0"/>
              <a:t> stores key/value pairs in a hash table. When using a </a:t>
            </a:r>
            <a:r>
              <a:rPr lang="en-US" sz="2200" dirty="0" err="1"/>
              <a:t>Hashtable</a:t>
            </a:r>
            <a:r>
              <a:rPr lang="en-US" sz="2200" dirty="0"/>
              <a:t>, you specify an object that is used as a key, and the value that you want linked to that key. The key is then hashed, and the resulting hash code is used as the index at which the value is stored within the table</a:t>
            </a:r>
            <a:r>
              <a:rPr lang="en-US" sz="2200" dirty="0" smtClean="0"/>
              <a:t>.</a:t>
            </a:r>
          </a:p>
          <a:p>
            <a:r>
              <a:rPr lang="en-US" sz="2200" dirty="0" smtClean="0"/>
              <a:t>Allows only unique elements</a:t>
            </a:r>
          </a:p>
          <a:p>
            <a:r>
              <a:rPr lang="en-US" sz="2200" dirty="0" smtClean="0">
                <a:effectLst/>
              </a:rPr>
              <a:t>Synchronized</a:t>
            </a:r>
          </a:p>
          <a:p>
            <a:r>
              <a:rPr lang="en-US" sz="2200" dirty="0" smtClean="0"/>
              <a:t>Key and value should not be null</a:t>
            </a:r>
            <a:endParaRPr lang="en-US" sz="2200" dirty="0">
              <a:effectLst/>
            </a:endParaRPr>
          </a:p>
        </p:txBody>
      </p:sp>
      <p:sp>
        <p:nvSpPr>
          <p:cNvPr id="3" name="TextBox 2"/>
          <p:cNvSpPr txBox="1"/>
          <p:nvPr/>
        </p:nvSpPr>
        <p:spPr>
          <a:xfrm>
            <a:off x="5181600" y="1571685"/>
            <a:ext cx="3881370" cy="4924425"/>
          </a:xfrm>
          <a:prstGeom prst="rect">
            <a:avLst/>
          </a:prstGeom>
          <a:noFill/>
        </p:spPr>
        <p:txBody>
          <a:bodyPr wrap="square" rtlCol="0">
            <a:spAutoFit/>
          </a:bodyPr>
          <a:lstStyle/>
          <a:p>
            <a:r>
              <a:rPr lang="en-US" sz="1600" dirty="0"/>
              <a:t>import </a:t>
            </a:r>
            <a:r>
              <a:rPr lang="en-US" sz="1600" dirty="0" err="1"/>
              <a:t>java.util.Hashtable</a:t>
            </a:r>
            <a:r>
              <a:rPr lang="en-US" sz="1600" dirty="0"/>
              <a:t>;</a:t>
            </a:r>
          </a:p>
          <a:p>
            <a:r>
              <a:rPr lang="en-US" sz="1600" dirty="0"/>
              <a:t>import </a:t>
            </a:r>
            <a:r>
              <a:rPr lang="en-US" sz="1600" dirty="0" err="1"/>
              <a:t>java.util.Map</a:t>
            </a:r>
            <a:r>
              <a:rPr lang="en-US" sz="1600" dirty="0"/>
              <a:t>;</a:t>
            </a:r>
          </a:p>
          <a:p>
            <a:endParaRPr lang="en-US" sz="1600" dirty="0"/>
          </a:p>
          <a:p>
            <a:r>
              <a:rPr lang="en-US" sz="1600" dirty="0"/>
              <a:t>public class </a:t>
            </a:r>
            <a:r>
              <a:rPr lang="en-US" sz="1600" dirty="0" err="1"/>
              <a:t>TestHashtable</a:t>
            </a:r>
            <a:r>
              <a:rPr lang="en-US" sz="1600" dirty="0"/>
              <a:t> {</a:t>
            </a:r>
          </a:p>
          <a:p>
            <a:r>
              <a:rPr lang="en-US" sz="1600" dirty="0" smtClean="0"/>
              <a:t>  public </a:t>
            </a:r>
            <a:r>
              <a:rPr lang="en-US" sz="1600" dirty="0"/>
              <a:t>static void main(String </a:t>
            </a:r>
            <a:r>
              <a:rPr lang="en-US" sz="1600" dirty="0" err="1"/>
              <a:t>args</a:t>
            </a:r>
            <a:r>
              <a:rPr lang="en-US" sz="1600" dirty="0"/>
              <a:t>[]){</a:t>
            </a:r>
          </a:p>
          <a:p>
            <a:r>
              <a:rPr lang="en-US" sz="1600" dirty="0" smtClean="0"/>
              <a:t>    </a:t>
            </a:r>
            <a:r>
              <a:rPr lang="en-US" sz="1600" dirty="0" err="1" smtClean="0"/>
              <a:t>Hashtable</a:t>
            </a:r>
            <a:r>
              <a:rPr lang="en-US" sz="1600" dirty="0" smtClean="0"/>
              <a:t>&lt;</a:t>
            </a:r>
            <a:r>
              <a:rPr lang="en-US" sz="1600" dirty="0" err="1" smtClean="0"/>
              <a:t>Integer,String</a:t>
            </a:r>
            <a:r>
              <a:rPr lang="en-US" sz="1600" dirty="0"/>
              <a:t>&gt; </a:t>
            </a:r>
            <a:r>
              <a:rPr lang="en-US" sz="1600" dirty="0" err="1"/>
              <a:t>hm</a:t>
            </a:r>
            <a:r>
              <a:rPr lang="en-US" sz="1600" dirty="0"/>
              <a:t>=new </a:t>
            </a:r>
            <a:r>
              <a:rPr lang="en-US" sz="1600" dirty="0" smtClean="0"/>
              <a:t>    </a:t>
            </a:r>
            <a:r>
              <a:rPr lang="en-US" sz="1600" dirty="0" err="1" smtClean="0"/>
              <a:t>Hashtable</a:t>
            </a:r>
            <a:r>
              <a:rPr lang="en-US" sz="1600" dirty="0" smtClean="0"/>
              <a:t>&lt;</a:t>
            </a:r>
            <a:r>
              <a:rPr lang="en-US" sz="1600" dirty="0" err="1" smtClean="0"/>
              <a:t>Integer,String</a:t>
            </a:r>
            <a:r>
              <a:rPr lang="en-US" sz="1600" dirty="0"/>
              <a:t>&gt;();</a:t>
            </a:r>
          </a:p>
          <a:p>
            <a:endParaRPr lang="en-US" sz="1600" dirty="0"/>
          </a:p>
          <a:p>
            <a:r>
              <a:rPr lang="en-US" sz="1600" dirty="0" smtClean="0"/>
              <a:t>    </a:t>
            </a:r>
            <a:r>
              <a:rPr lang="en-US" sz="1600" dirty="0" err="1" smtClean="0"/>
              <a:t>hm.put</a:t>
            </a:r>
            <a:r>
              <a:rPr lang="en-US" sz="1600" dirty="0" smtClean="0"/>
              <a:t>(100</a:t>
            </a:r>
            <a:r>
              <a:rPr lang="en-US" sz="1600" dirty="0"/>
              <a:t>,"A");</a:t>
            </a:r>
          </a:p>
          <a:p>
            <a:r>
              <a:rPr lang="en-US" sz="1600" dirty="0" smtClean="0"/>
              <a:t>    </a:t>
            </a:r>
            <a:r>
              <a:rPr lang="en-US" sz="1600" dirty="0" err="1" smtClean="0"/>
              <a:t>hm.put</a:t>
            </a:r>
            <a:r>
              <a:rPr lang="en-US" sz="1600" dirty="0" smtClean="0"/>
              <a:t>(102</a:t>
            </a:r>
            <a:r>
              <a:rPr lang="en-US" sz="1600" dirty="0"/>
              <a:t>,"AB");</a:t>
            </a:r>
          </a:p>
          <a:p>
            <a:r>
              <a:rPr lang="en-US" sz="1600" dirty="0" smtClean="0"/>
              <a:t>    </a:t>
            </a:r>
            <a:r>
              <a:rPr lang="en-US" sz="1600" dirty="0" err="1" smtClean="0"/>
              <a:t>hm.put</a:t>
            </a:r>
            <a:r>
              <a:rPr lang="en-US" sz="1600" dirty="0" smtClean="0"/>
              <a:t>(101</a:t>
            </a:r>
            <a:r>
              <a:rPr lang="en-US" sz="1600" dirty="0"/>
              <a:t>,"ABC");</a:t>
            </a:r>
          </a:p>
          <a:p>
            <a:r>
              <a:rPr lang="en-US" sz="1600" dirty="0" smtClean="0"/>
              <a:t>    </a:t>
            </a:r>
            <a:r>
              <a:rPr lang="en-US" sz="1600" dirty="0" err="1" smtClean="0"/>
              <a:t>hm.put</a:t>
            </a:r>
            <a:r>
              <a:rPr lang="en-US" sz="1600" dirty="0" smtClean="0"/>
              <a:t>(103</a:t>
            </a:r>
            <a:r>
              <a:rPr lang="en-US" sz="1600" dirty="0"/>
              <a:t>,"ABCD");</a:t>
            </a:r>
          </a:p>
          <a:p>
            <a:endParaRPr lang="en-US" sz="1600" dirty="0"/>
          </a:p>
          <a:p>
            <a:r>
              <a:rPr lang="en-US" sz="1600" dirty="0" smtClean="0"/>
              <a:t>    for(</a:t>
            </a:r>
            <a:r>
              <a:rPr lang="en-US" sz="1600" u="sng" dirty="0" err="1" smtClean="0"/>
              <a:t>Map.Entry</a:t>
            </a:r>
            <a:r>
              <a:rPr lang="en-US" sz="1600" u="sng" dirty="0" smtClean="0"/>
              <a:t> </a:t>
            </a:r>
            <a:r>
              <a:rPr lang="en-US" sz="1600" u="sng" dirty="0"/>
              <a:t>m:hm.entrySet()){</a:t>
            </a:r>
          </a:p>
          <a:p>
            <a:r>
              <a:rPr lang="en-US" sz="1600" dirty="0" smtClean="0"/>
              <a:t>      </a:t>
            </a:r>
            <a:r>
              <a:rPr lang="en-US" sz="1600" dirty="0" err="1" smtClean="0"/>
              <a:t>System.</a:t>
            </a:r>
            <a:r>
              <a:rPr lang="en-US" sz="1600" i="1" dirty="0" err="1" smtClean="0"/>
              <a:t>out.println</a:t>
            </a:r>
            <a:r>
              <a:rPr lang="en-US" sz="1600" i="1" dirty="0" smtClean="0"/>
              <a:t>(</a:t>
            </a:r>
            <a:r>
              <a:rPr lang="en-US" sz="1600" i="1" dirty="0" err="1" smtClean="0"/>
              <a:t>m.getKey</a:t>
            </a:r>
            <a:r>
              <a:rPr lang="en-US" sz="1600" i="1" dirty="0"/>
              <a:t>()+" "+</a:t>
            </a:r>
            <a:r>
              <a:rPr lang="en-US" sz="1600" i="1" dirty="0" err="1"/>
              <a:t>m.getValue</a:t>
            </a:r>
            <a:r>
              <a:rPr lang="en-US" sz="1600" i="1" dirty="0"/>
              <a:t>());</a:t>
            </a:r>
          </a:p>
          <a:p>
            <a:r>
              <a:rPr lang="en-US" sz="1600" dirty="0" smtClean="0"/>
              <a:t>    }</a:t>
            </a:r>
            <a:endParaRPr lang="en-US" sz="1600" dirty="0"/>
          </a:p>
          <a:p>
            <a:r>
              <a:rPr lang="en-US" sz="1600" dirty="0" smtClean="0"/>
              <a:t>  }</a:t>
            </a:r>
            <a:endParaRPr lang="en-US" sz="1600" dirty="0"/>
          </a:p>
          <a:p>
            <a:r>
              <a:rPr lang="en-US" sz="1600" dirty="0"/>
              <a:t>}</a:t>
            </a:r>
          </a:p>
        </p:txBody>
      </p:sp>
    </p:spTree>
    <p:extLst>
      <p:ext uri="{BB962C8B-B14F-4D97-AF65-F5344CB8AC3E}">
        <p14:creationId xmlns:p14="http://schemas.microsoft.com/office/powerpoint/2010/main" val="156445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Hashtable</a:t>
            </a:r>
            <a:r>
              <a:rPr lang="en-US" dirty="0" smtClean="0"/>
              <a:t> vs </a:t>
            </a:r>
            <a:r>
              <a:rPr lang="en-US" dirty="0" err="1" smtClean="0"/>
              <a:t>HashMap</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84252569"/>
              </p:ext>
            </p:extLst>
          </p:nvPr>
        </p:nvGraphicFramePr>
        <p:xfrm>
          <a:off x="457200" y="1600200"/>
          <a:ext cx="8229600" cy="50393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a:t>HashMap</a:t>
                      </a:r>
                      <a:endParaRPr lang="en-US" dirty="0"/>
                    </a:p>
                  </a:txBody>
                  <a:tcPr anchor="ctr"/>
                </a:tc>
                <a:tc>
                  <a:txBody>
                    <a:bodyPr/>
                    <a:lstStyle/>
                    <a:p>
                      <a:r>
                        <a:rPr lang="en-US" dirty="0" err="1"/>
                        <a:t>Hashtable</a:t>
                      </a:r>
                      <a:endParaRPr lang="en-US" dirty="0"/>
                    </a:p>
                  </a:txBody>
                  <a:tcPr anchor="ctr"/>
                </a:tc>
              </a:tr>
              <a:tr h="370840">
                <a:tc>
                  <a:txBody>
                    <a:bodyPr/>
                    <a:lstStyle/>
                    <a:p>
                      <a:r>
                        <a:rPr lang="en-US" dirty="0"/>
                        <a:t>1) </a:t>
                      </a:r>
                      <a:r>
                        <a:rPr lang="en-US" dirty="0" err="1"/>
                        <a:t>HashMap</a:t>
                      </a:r>
                      <a:r>
                        <a:rPr lang="en-US" dirty="0"/>
                        <a:t> is </a:t>
                      </a:r>
                      <a:r>
                        <a:rPr lang="en-US" b="1" dirty="0"/>
                        <a:t>non synchronized</a:t>
                      </a:r>
                      <a:r>
                        <a:rPr lang="en-US" dirty="0"/>
                        <a:t>. It is not-thread safe and can't be shared between many threads without proper synchronization code.</a:t>
                      </a:r>
                    </a:p>
                  </a:txBody>
                  <a:tcPr anchor="ctr"/>
                </a:tc>
                <a:tc>
                  <a:txBody>
                    <a:bodyPr/>
                    <a:lstStyle/>
                    <a:p>
                      <a:r>
                        <a:rPr lang="en-US"/>
                        <a:t>Hashtable is </a:t>
                      </a:r>
                      <a:r>
                        <a:rPr lang="en-US" b="1"/>
                        <a:t>synchronized</a:t>
                      </a:r>
                      <a:r>
                        <a:rPr lang="en-US"/>
                        <a:t>. It is thread-safe and can be shared with many threads.</a:t>
                      </a:r>
                    </a:p>
                  </a:txBody>
                  <a:tcPr anchor="ctr"/>
                </a:tc>
              </a:tr>
              <a:tr h="370840">
                <a:tc>
                  <a:txBody>
                    <a:bodyPr/>
                    <a:lstStyle/>
                    <a:p>
                      <a:r>
                        <a:rPr lang="en-US"/>
                        <a:t>2) HashMap </a:t>
                      </a:r>
                      <a:r>
                        <a:rPr lang="en-US" b="1"/>
                        <a:t>allows one null key and multiple null values</a:t>
                      </a:r>
                      <a:r>
                        <a:rPr lang="en-US"/>
                        <a:t>.</a:t>
                      </a:r>
                    </a:p>
                  </a:txBody>
                  <a:tcPr anchor="ctr"/>
                </a:tc>
                <a:tc>
                  <a:txBody>
                    <a:bodyPr/>
                    <a:lstStyle/>
                    <a:p>
                      <a:r>
                        <a:rPr lang="en-US"/>
                        <a:t>Hashtable </a:t>
                      </a:r>
                      <a:r>
                        <a:rPr lang="en-US" b="1"/>
                        <a:t>doesn't allow any null key or value</a:t>
                      </a:r>
                      <a:r>
                        <a:rPr lang="en-US"/>
                        <a:t>.</a:t>
                      </a:r>
                    </a:p>
                  </a:txBody>
                  <a:tcPr anchor="ctr"/>
                </a:tc>
              </a:tr>
              <a:tr h="370840">
                <a:tc>
                  <a:txBody>
                    <a:bodyPr/>
                    <a:lstStyle/>
                    <a:p>
                      <a:r>
                        <a:rPr lang="en-US"/>
                        <a:t>3) HashMap is a </a:t>
                      </a:r>
                      <a:r>
                        <a:rPr lang="en-US" b="1"/>
                        <a:t>new class introduced in JDK 1.2</a:t>
                      </a:r>
                      <a:r>
                        <a:rPr lang="en-US"/>
                        <a:t>.</a:t>
                      </a:r>
                    </a:p>
                  </a:txBody>
                  <a:tcPr anchor="ctr"/>
                </a:tc>
                <a:tc>
                  <a:txBody>
                    <a:bodyPr/>
                    <a:lstStyle/>
                    <a:p>
                      <a:r>
                        <a:rPr lang="en-US"/>
                        <a:t>Hashtable is a </a:t>
                      </a:r>
                      <a:r>
                        <a:rPr lang="en-US" b="1"/>
                        <a:t>legacy class</a:t>
                      </a:r>
                      <a:r>
                        <a:rPr lang="en-US"/>
                        <a:t>.</a:t>
                      </a:r>
                    </a:p>
                  </a:txBody>
                  <a:tcPr anchor="ctr"/>
                </a:tc>
              </a:tr>
              <a:tr h="370840">
                <a:tc>
                  <a:txBody>
                    <a:bodyPr/>
                    <a:lstStyle/>
                    <a:p>
                      <a:r>
                        <a:rPr lang="en-US" dirty="0"/>
                        <a:t>4) </a:t>
                      </a:r>
                      <a:r>
                        <a:rPr lang="en-US" dirty="0" smtClean="0"/>
                        <a:t>Performance of </a:t>
                      </a:r>
                      <a:r>
                        <a:rPr lang="en-US" dirty="0" err="1" smtClean="0"/>
                        <a:t>HashMap</a:t>
                      </a:r>
                      <a:r>
                        <a:rPr lang="en-US" dirty="0" smtClean="0"/>
                        <a:t> </a:t>
                      </a:r>
                      <a:r>
                        <a:rPr lang="en-US" dirty="0"/>
                        <a:t>is </a:t>
                      </a:r>
                      <a:r>
                        <a:rPr lang="en-US" b="1" dirty="0"/>
                        <a:t>fast</a:t>
                      </a:r>
                      <a:r>
                        <a:rPr lang="en-US" dirty="0"/>
                        <a:t>.</a:t>
                      </a:r>
                    </a:p>
                  </a:txBody>
                  <a:tcPr anchor="ctr"/>
                </a:tc>
                <a:tc>
                  <a:txBody>
                    <a:bodyPr/>
                    <a:lstStyle/>
                    <a:p>
                      <a:r>
                        <a:rPr lang="en-US"/>
                        <a:t>Hashtable is </a:t>
                      </a:r>
                      <a:r>
                        <a:rPr lang="en-US" b="1"/>
                        <a:t>slow</a:t>
                      </a:r>
                      <a:r>
                        <a:rPr lang="en-US"/>
                        <a:t>.</a:t>
                      </a:r>
                    </a:p>
                  </a:txBody>
                  <a:tcPr anchor="ctr"/>
                </a:tc>
              </a:tr>
              <a:tr h="370840">
                <a:tc>
                  <a:txBody>
                    <a:bodyPr/>
                    <a:lstStyle/>
                    <a:p>
                      <a:r>
                        <a:rPr lang="en-US"/>
                        <a:t>5) We can make the HashMap as synchronized by calling this code</a:t>
                      </a:r>
                      <a:br>
                        <a:rPr lang="en-US"/>
                      </a:br>
                      <a:r>
                        <a:rPr lang="en-US"/>
                        <a:t>Map m = Collections.synchronizedMap(hashMap);</a:t>
                      </a:r>
                    </a:p>
                  </a:txBody>
                  <a:tcPr anchor="ctr"/>
                </a:tc>
                <a:tc>
                  <a:txBody>
                    <a:bodyPr/>
                    <a:lstStyle/>
                    <a:p>
                      <a:r>
                        <a:rPr lang="en-US"/>
                        <a:t>Hashtable is internally synchronized and can't be unsynchronized.</a:t>
                      </a:r>
                    </a:p>
                  </a:txBody>
                  <a:tcPr anchor="ctr"/>
                </a:tc>
              </a:tr>
              <a:tr h="370840">
                <a:tc>
                  <a:txBody>
                    <a:bodyPr/>
                    <a:lstStyle/>
                    <a:p>
                      <a:r>
                        <a:rPr lang="en-US"/>
                        <a:t>6) HashMap is </a:t>
                      </a:r>
                      <a:r>
                        <a:rPr lang="en-US" b="1"/>
                        <a:t>traversed by Iterator</a:t>
                      </a:r>
                      <a:r>
                        <a:rPr lang="en-US"/>
                        <a:t>.</a:t>
                      </a:r>
                    </a:p>
                  </a:txBody>
                  <a:tcPr anchor="ctr"/>
                </a:tc>
                <a:tc>
                  <a:txBody>
                    <a:bodyPr/>
                    <a:lstStyle/>
                    <a:p>
                      <a:r>
                        <a:rPr lang="en-US" dirty="0" err="1"/>
                        <a:t>Hashtable</a:t>
                      </a:r>
                      <a:r>
                        <a:rPr lang="en-US" dirty="0"/>
                        <a:t> is </a:t>
                      </a:r>
                      <a:r>
                        <a:rPr lang="en-US" b="1" dirty="0"/>
                        <a:t>traversed by Enumerator and Iterator</a:t>
                      </a:r>
                      <a:r>
                        <a:rPr lang="en-US" dirty="0"/>
                        <a:t>.</a:t>
                      </a:r>
                    </a:p>
                  </a:txBody>
                  <a:tcPr anchor="ctr"/>
                </a:tc>
              </a:tr>
            </a:tbl>
          </a:graphicData>
        </a:graphic>
      </p:graphicFrame>
      <p:graphicFrame>
        <p:nvGraphicFramePr>
          <p:cNvPr id="8" name="Table 7"/>
          <p:cNvGraphicFramePr>
            <a:graphicFrameLocks noGrp="1"/>
          </p:cNvGraphicFramePr>
          <p:nvPr/>
        </p:nvGraphicFramePr>
        <p:xfrm>
          <a:off x="457200" y="1600200"/>
          <a:ext cx="8229600" cy="3708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a:t>HashMap</a:t>
                      </a:r>
                      <a:endParaRPr lang="en-US" dirty="0"/>
                    </a:p>
                  </a:txBody>
                  <a:tcPr anchor="ctr"/>
                </a:tc>
                <a:tc>
                  <a:txBody>
                    <a:bodyPr/>
                    <a:lstStyle/>
                    <a:p>
                      <a:r>
                        <a:rPr lang="en-US" dirty="0" err="1"/>
                        <a:t>Hashtable</a:t>
                      </a:r>
                      <a:endParaRPr lang="en-US" dirty="0"/>
                    </a:p>
                  </a:txBody>
                  <a:tcPr anchor="ctr"/>
                </a:tc>
              </a:tr>
            </a:tbl>
          </a:graphicData>
        </a:graphic>
      </p:graphicFrame>
    </p:spTree>
    <p:extLst>
      <p:ext uri="{BB962C8B-B14F-4D97-AF65-F5344CB8AC3E}">
        <p14:creationId xmlns:p14="http://schemas.microsoft.com/office/powerpoint/2010/main" val="40041623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11. Comparable</a:t>
            </a:r>
            <a:endParaRPr lang="en-US" dirty="0"/>
          </a:p>
        </p:txBody>
      </p:sp>
      <p:sp>
        <p:nvSpPr>
          <p:cNvPr id="2" name="Content Placeholder 1"/>
          <p:cNvSpPr>
            <a:spLocks noGrp="1"/>
          </p:cNvSpPr>
          <p:nvPr>
            <p:ph idx="1"/>
          </p:nvPr>
        </p:nvSpPr>
        <p:spPr>
          <a:xfrm>
            <a:off x="457200" y="1600201"/>
            <a:ext cx="5486400" cy="1752600"/>
          </a:xfrm>
        </p:spPr>
        <p:txBody>
          <a:bodyPr>
            <a:normAutofit/>
          </a:bodyPr>
          <a:lstStyle/>
          <a:p>
            <a:r>
              <a:rPr lang="en-US" sz="2000" dirty="0" smtClean="0"/>
              <a:t>In package </a:t>
            </a:r>
            <a:r>
              <a:rPr lang="en-US" sz="2000" dirty="0" err="1" smtClean="0"/>
              <a:t>java.lang</a:t>
            </a:r>
            <a:endParaRPr lang="en-US" sz="2000" dirty="0" smtClean="0"/>
          </a:p>
          <a:p>
            <a:r>
              <a:rPr lang="en-US" sz="2000" dirty="0" smtClean="0"/>
              <a:t>used </a:t>
            </a:r>
            <a:r>
              <a:rPr lang="en-US" sz="2000" dirty="0"/>
              <a:t>to order the objects of user-defined </a:t>
            </a:r>
            <a:r>
              <a:rPr lang="en-US" sz="2000" dirty="0" smtClean="0"/>
              <a:t>class</a:t>
            </a:r>
          </a:p>
          <a:p>
            <a:r>
              <a:rPr lang="en-US" sz="2000" dirty="0"/>
              <a:t>only one method named </a:t>
            </a:r>
            <a:r>
              <a:rPr lang="en-US" sz="2000" dirty="0" err="1"/>
              <a:t>compareTo</a:t>
            </a:r>
            <a:r>
              <a:rPr lang="en-US" sz="2000" dirty="0"/>
              <a:t>(Object</a:t>
            </a:r>
            <a:r>
              <a:rPr lang="en-US" sz="2000" dirty="0" smtClean="0"/>
              <a:t>).</a:t>
            </a:r>
            <a:endParaRPr lang="en-US" sz="2000" dirty="0">
              <a:effectLst/>
            </a:endParaRPr>
          </a:p>
        </p:txBody>
      </p:sp>
      <p:sp>
        <p:nvSpPr>
          <p:cNvPr id="3" name="TextBox 2"/>
          <p:cNvSpPr txBox="1"/>
          <p:nvPr/>
        </p:nvSpPr>
        <p:spPr>
          <a:xfrm>
            <a:off x="990600" y="2819400"/>
            <a:ext cx="3881370" cy="3893374"/>
          </a:xfrm>
          <a:prstGeom prst="rect">
            <a:avLst/>
          </a:prstGeom>
          <a:noFill/>
        </p:spPr>
        <p:txBody>
          <a:bodyPr wrap="square" rtlCol="0">
            <a:spAutoFit/>
          </a:bodyPr>
          <a:lstStyle/>
          <a:p>
            <a:r>
              <a:rPr lang="en-US" sz="1300" dirty="0" smtClean="0"/>
              <a:t>import </a:t>
            </a:r>
            <a:r>
              <a:rPr lang="en-US" sz="1300" dirty="0" err="1" smtClean="0"/>
              <a:t>java.util</a:t>
            </a:r>
            <a:r>
              <a:rPr lang="en-US" sz="1300" dirty="0" smtClean="0"/>
              <a:t>.*;  </a:t>
            </a:r>
          </a:p>
          <a:p>
            <a:r>
              <a:rPr lang="en-US" sz="1300" dirty="0" smtClean="0"/>
              <a:t>import</a:t>
            </a:r>
            <a:r>
              <a:rPr lang="en-US" sz="1300" dirty="0"/>
              <a:t> java.io.*;  </a:t>
            </a:r>
          </a:p>
          <a:p>
            <a:r>
              <a:rPr lang="en-US" sz="1300" dirty="0"/>
              <a:t>  </a:t>
            </a:r>
          </a:p>
          <a:p>
            <a:r>
              <a:rPr lang="en-US" sz="1300" dirty="0"/>
              <a:t>class TestSort3{  </a:t>
            </a:r>
          </a:p>
          <a:p>
            <a:r>
              <a:rPr lang="en-US" sz="1300" dirty="0"/>
              <a:t>public static void main(String </a:t>
            </a:r>
            <a:r>
              <a:rPr lang="en-US" sz="1300" dirty="0" err="1"/>
              <a:t>args</a:t>
            </a:r>
            <a:r>
              <a:rPr lang="en-US" sz="1300" dirty="0"/>
              <a:t>[]){  </a:t>
            </a:r>
          </a:p>
          <a:p>
            <a:r>
              <a:rPr lang="en-US" sz="1300" dirty="0"/>
              <a:t>  </a:t>
            </a:r>
          </a:p>
          <a:p>
            <a:r>
              <a:rPr lang="en-US" sz="1300" dirty="0" err="1"/>
              <a:t>ArrayList</a:t>
            </a:r>
            <a:r>
              <a:rPr lang="en-US" sz="1300" dirty="0"/>
              <a:t> al=new </a:t>
            </a:r>
            <a:r>
              <a:rPr lang="en-US" sz="1300" dirty="0" err="1"/>
              <a:t>ArrayList</a:t>
            </a:r>
            <a:r>
              <a:rPr lang="en-US" sz="1300" dirty="0"/>
              <a:t>();  </a:t>
            </a:r>
          </a:p>
          <a:p>
            <a:r>
              <a:rPr lang="en-US" sz="1300" dirty="0" err="1"/>
              <a:t>al.add</a:t>
            </a:r>
            <a:r>
              <a:rPr lang="en-US" sz="1300" dirty="0"/>
              <a:t>(new Student(101,"Vijay",23));  </a:t>
            </a:r>
          </a:p>
          <a:p>
            <a:r>
              <a:rPr lang="en-US" sz="1300" dirty="0" err="1"/>
              <a:t>al.add</a:t>
            </a:r>
            <a:r>
              <a:rPr lang="en-US" sz="1300" dirty="0"/>
              <a:t>(new Student(106,"Ajay",27));  </a:t>
            </a:r>
          </a:p>
          <a:p>
            <a:r>
              <a:rPr lang="en-US" sz="1300" dirty="0" err="1"/>
              <a:t>al.add</a:t>
            </a:r>
            <a:r>
              <a:rPr lang="en-US" sz="1300" dirty="0"/>
              <a:t>(new Student(105,"Jai",21));  </a:t>
            </a:r>
          </a:p>
          <a:p>
            <a:r>
              <a:rPr lang="en-US" sz="1300" dirty="0"/>
              <a:t>  </a:t>
            </a:r>
          </a:p>
          <a:p>
            <a:r>
              <a:rPr lang="en-US" sz="1300" dirty="0" err="1"/>
              <a:t>Collections.sort</a:t>
            </a:r>
            <a:r>
              <a:rPr lang="en-US" sz="1300" dirty="0"/>
              <a:t>(al);  </a:t>
            </a:r>
          </a:p>
          <a:p>
            <a:r>
              <a:rPr lang="en-US" sz="1300" dirty="0"/>
              <a:t>Iterator </a:t>
            </a:r>
            <a:r>
              <a:rPr lang="en-US" sz="1300" dirty="0" err="1"/>
              <a:t>itr</a:t>
            </a:r>
            <a:r>
              <a:rPr lang="en-US" sz="1300" dirty="0"/>
              <a:t>=</a:t>
            </a:r>
            <a:r>
              <a:rPr lang="en-US" sz="1300" dirty="0" err="1"/>
              <a:t>al.iterator</a:t>
            </a:r>
            <a:r>
              <a:rPr lang="en-US" sz="1300" dirty="0"/>
              <a:t>();  </a:t>
            </a:r>
          </a:p>
          <a:p>
            <a:r>
              <a:rPr lang="en-US" sz="1300" dirty="0"/>
              <a:t>while(</a:t>
            </a:r>
            <a:r>
              <a:rPr lang="en-US" sz="1300" dirty="0" err="1"/>
              <a:t>itr.hasNext</a:t>
            </a:r>
            <a:r>
              <a:rPr lang="en-US" sz="1300" dirty="0"/>
              <a:t>()){  </a:t>
            </a:r>
          </a:p>
          <a:p>
            <a:r>
              <a:rPr lang="en-US" sz="1300" dirty="0"/>
              <a:t>Student </a:t>
            </a:r>
            <a:r>
              <a:rPr lang="en-US" sz="1300" dirty="0" err="1"/>
              <a:t>st</a:t>
            </a:r>
            <a:r>
              <a:rPr lang="en-US" sz="1300" dirty="0"/>
              <a:t>=(Student)</a:t>
            </a:r>
            <a:r>
              <a:rPr lang="en-US" sz="1300" dirty="0" err="1"/>
              <a:t>itr.next</a:t>
            </a:r>
            <a:r>
              <a:rPr lang="en-US" sz="1300" dirty="0"/>
              <a:t>();  </a:t>
            </a:r>
          </a:p>
          <a:p>
            <a:r>
              <a:rPr lang="en-US" sz="1300" dirty="0" err="1"/>
              <a:t>System.out.println</a:t>
            </a:r>
            <a:r>
              <a:rPr lang="en-US" sz="1300" dirty="0"/>
              <a:t>(</a:t>
            </a:r>
            <a:r>
              <a:rPr lang="en-US" sz="1300" dirty="0" err="1"/>
              <a:t>st.rollno</a:t>
            </a:r>
            <a:r>
              <a:rPr lang="en-US" sz="1300" dirty="0"/>
              <a:t>+""+st.name+""+</a:t>
            </a:r>
            <a:r>
              <a:rPr lang="en-US" sz="1300" dirty="0" err="1"/>
              <a:t>st.age</a:t>
            </a:r>
            <a:r>
              <a:rPr lang="en-US" sz="1300" dirty="0"/>
              <a:t>);  </a:t>
            </a:r>
          </a:p>
          <a:p>
            <a:r>
              <a:rPr lang="en-US" sz="1300" dirty="0"/>
              <a:t>  }  </a:t>
            </a:r>
          </a:p>
          <a:p>
            <a:r>
              <a:rPr lang="en-US" sz="1300" dirty="0"/>
              <a:t>}  </a:t>
            </a:r>
          </a:p>
          <a:p>
            <a:r>
              <a:rPr lang="en-US" sz="1300" dirty="0"/>
              <a:t>}  </a:t>
            </a:r>
          </a:p>
        </p:txBody>
      </p:sp>
      <p:sp>
        <p:nvSpPr>
          <p:cNvPr id="5" name="TextBox 4"/>
          <p:cNvSpPr txBox="1"/>
          <p:nvPr/>
        </p:nvSpPr>
        <p:spPr>
          <a:xfrm>
            <a:off x="5638800" y="1571685"/>
            <a:ext cx="3886200" cy="5016758"/>
          </a:xfrm>
          <a:prstGeom prst="rect">
            <a:avLst/>
          </a:prstGeom>
          <a:noFill/>
        </p:spPr>
        <p:txBody>
          <a:bodyPr wrap="square" rtlCol="0">
            <a:spAutoFit/>
          </a:bodyPr>
          <a:lstStyle/>
          <a:p>
            <a:r>
              <a:rPr lang="en-US" sz="1600" dirty="0"/>
              <a:t>class Student implements </a:t>
            </a:r>
            <a:r>
              <a:rPr lang="en-US" sz="1600" dirty="0" smtClean="0"/>
              <a:t>Comparable {</a:t>
            </a:r>
            <a:r>
              <a:rPr lang="en-US" sz="1600" dirty="0"/>
              <a:t>  </a:t>
            </a:r>
          </a:p>
          <a:p>
            <a:r>
              <a:rPr lang="en-US" sz="1600" dirty="0" smtClean="0"/>
              <a:t>  </a:t>
            </a:r>
            <a:r>
              <a:rPr lang="en-US" sz="1600" dirty="0" err="1" smtClean="0"/>
              <a:t>int</a:t>
            </a:r>
            <a:r>
              <a:rPr lang="en-US" sz="1600" dirty="0"/>
              <a:t> </a:t>
            </a:r>
            <a:r>
              <a:rPr lang="en-US" sz="1600" dirty="0" err="1"/>
              <a:t>rollno</a:t>
            </a:r>
            <a:r>
              <a:rPr lang="en-US" sz="1600" dirty="0" smtClean="0"/>
              <a:t>;</a:t>
            </a:r>
            <a:endParaRPr lang="en-US" sz="1600" dirty="0"/>
          </a:p>
          <a:p>
            <a:r>
              <a:rPr lang="en-US" sz="1600" dirty="0" smtClean="0"/>
              <a:t>  String</a:t>
            </a:r>
            <a:r>
              <a:rPr lang="en-US" sz="1600" dirty="0"/>
              <a:t> name;  </a:t>
            </a:r>
          </a:p>
          <a:p>
            <a:r>
              <a:rPr lang="en-US" sz="1600" dirty="0" smtClean="0"/>
              <a:t>  </a:t>
            </a:r>
            <a:r>
              <a:rPr lang="en-US" sz="1600" dirty="0" err="1" smtClean="0"/>
              <a:t>int</a:t>
            </a:r>
            <a:r>
              <a:rPr lang="en-US" sz="1600" dirty="0"/>
              <a:t> age;  </a:t>
            </a:r>
          </a:p>
          <a:p>
            <a:r>
              <a:rPr lang="en-US" sz="1600" dirty="0" smtClean="0"/>
              <a:t>  Student(</a:t>
            </a:r>
            <a:r>
              <a:rPr lang="en-US" sz="1600" dirty="0" err="1" smtClean="0"/>
              <a:t>int</a:t>
            </a:r>
            <a:r>
              <a:rPr lang="en-US" sz="1600" dirty="0"/>
              <a:t> </a:t>
            </a:r>
            <a:r>
              <a:rPr lang="en-US" sz="1600" dirty="0" err="1"/>
              <a:t>rollno,String</a:t>
            </a:r>
            <a:r>
              <a:rPr lang="en-US" sz="1600" dirty="0"/>
              <a:t> </a:t>
            </a:r>
            <a:r>
              <a:rPr lang="en-US" sz="1600" dirty="0" err="1"/>
              <a:t>name,int</a:t>
            </a:r>
            <a:r>
              <a:rPr lang="en-US" sz="1600" dirty="0"/>
              <a:t> age){  </a:t>
            </a:r>
          </a:p>
          <a:p>
            <a:r>
              <a:rPr lang="en-US" sz="1600" dirty="0" smtClean="0"/>
              <a:t>    </a:t>
            </a:r>
            <a:r>
              <a:rPr lang="en-US" sz="1600" dirty="0" err="1" smtClean="0"/>
              <a:t>this.rollno</a:t>
            </a:r>
            <a:r>
              <a:rPr lang="en-US" sz="1600" dirty="0" smtClean="0"/>
              <a:t>=</a:t>
            </a:r>
            <a:r>
              <a:rPr lang="en-US" sz="1600" dirty="0" err="1" smtClean="0"/>
              <a:t>rollno</a:t>
            </a:r>
            <a:r>
              <a:rPr lang="en-US" sz="1600" dirty="0"/>
              <a:t>;  </a:t>
            </a:r>
          </a:p>
          <a:p>
            <a:r>
              <a:rPr lang="en-US" sz="1600" dirty="0" smtClean="0"/>
              <a:t>    this.name=name</a:t>
            </a:r>
            <a:r>
              <a:rPr lang="en-US" sz="1600" dirty="0"/>
              <a:t>;  </a:t>
            </a:r>
          </a:p>
          <a:p>
            <a:r>
              <a:rPr lang="en-US" sz="1600" dirty="0" smtClean="0"/>
              <a:t>    </a:t>
            </a:r>
            <a:r>
              <a:rPr lang="en-US" sz="1600" dirty="0" err="1" smtClean="0"/>
              <a:t>this.age</a:t>
            </a:r>
            <a:r>
              <a:rPr lang="en-US" sz="1600" dirty="0" smtClean="0"/>
              <a:t>=age</a:t>
            </a:r>
            <a:r>
              <a:rPr lang="en-US" sz="1600" dirty="0"/>
              <a:t>;  </a:t>
            </a:r>
          </a:p>
          <a:p>
            <a:r>
              <a:rPr lang="en-US" sz="1600" dirty="0" smtClean="0"/>
              <a:t>  }</a:t>
            </a:r>
            <a:r>
              <a:rPr lang="en-US" sz="1600" dirty="0"/>
              <a:t>   </a:t>
            </a:r>
          </a:p>
          <a:p>
            <a:r>
              <a:rPr lang="en-US" sz="1600" dirty="0" smtClean="0"/>
              <a:t>  public</a:t>
            </a:r>
            <a:r>
              <a:rPr lang="en-US" sz="1600" dirty="0"/>
              <a:t> </a:t>
            </a:r>
            <a:r>
              <a:rPr lang="en-US" sz="1600" dirty="0" err="1"/>
              <a:t>int</a:t>
            </a:r>
            <a:r>
              <a:rPr lang="en-US" sz="1600" dirty="0"/>
              <a:t> </a:t>
            </a:r>
            <a:r>
              <a:rPr lang="en-US" sz="1600" dirty="0" err="1"/>
              <a:t>compareTo</a:t>
            </a:r>
            <a:r>
              <a:rPr lang="en-US" sz="1600" dirty="0"/>
              <a:t>(Object </a:t>
            </a:r>
            <a:r>
              <a:rPr lang="en-US" sz="1600" dirty="0" err="1"/>
              <a:t>obj</a:t>
            </a:r>
            <a:r>
              <a:rPr lang="en-US" sz="1600" dirty="0"/>
              <a:t>){  </a:t>
            </a:r>
          </a:p>
          <a:p>
            <a:r>
              <a:rPr lang="en-US" sz="1600" dirty="0" smtClean="0"/>
              <a:t>    Student</a:t>
            </a:r>
            <a:r>
              <a:rPr lang="en-US" sz="1600" dirty="0"/>
              <a:t> </a:t>
            </a:r>
            <a:r>
              <a:rPr lang="en-US" sz="1600" dirty="0" err="1"/>
              <a:t>st</a:t>
            </a:r>
            <a:r>
              <a:rPr lang="en-US" sz="1600" dirty="0"/>
              <a:t>=(Student)</a:t>
            </a:r>
            <a:r>
              <a:rPr lang="en-US" sz="1600" dirty="0" err="1"/>
              <a:t>obj</a:t>
            </a:r>
            <a:r>
              <a:rPr lang="en-US" sz="1600" dirty="0"/>
              <a:t>;  </a:t>
            </a:r>
          </a:p>
          <a:p>
            <a:r>
              <a:rPr lang="en-US" sz="1600" dirty="0" smtClean="0"/>
              <a:t>    if(age</a:t>
            </a:r>
            <a:r>
              <a:rPr lang="en-US" sz="1600" dirty="0"/>
              <a:t>==</a:t>
            </a:r>
            <a:r>
              <a:rPr lang="en-US" sz="1600" dirty="0" err="1"/>
              <a:t>st.age</a:t>
            </a:r>
            <a:r>
              <a:rPr lang="en-US" sz="1600" dirty="0"/>
              <a:t>)  </a:t>
            </a:r>
          </a:p>
          <a:p>
            <a:r>
              <a:rPr lang="en-US" sz="1600" dirty="0" smtClean="0"/>
              <a:t>      return</a:t>
            </a:r>
            <a:r>
              <a:rPr lang="en-US" sz="1600" dirty="0"/>
              <a:t> 0;  </a:t>
            </a:r>
          </a:p>
          <a:p>
            <a:r>
              <a:rPr lang="en-US" sz="1600" dirty="0" smtClean="0"/>
              <a:t>    else</a:t>
            </a:r>
            <a:r>
              <a:rPr lang="en-US" sz="1600" dirty="0"/>
              <a:t> if(age&gt;</a:t>
            </a:r>
            <a:r>
              <a:rPr lang="en-US" sz="1600" dirty="0" err="1"/>
              <a:t>st.age</a:t>
            </a:r>
            <a:r>
              <a:rPr lang="en-US" sz="1600" dirty="0"/>
              <a:t>)  </a:t>
            </a:r>
          </a:p>
          <a:p>
            <a:r>
              <a:rPr lang="en-US" sz="1600" dirty="0" smtClean="0"/>
              <a:t>      return</a:t>
            </a:r>
            <a:r>
              <a:rPr lang="en-US" sz="1600" dirty="0"/>
              <a:t> 1;  </a:t>
            </a:r>
          </a:p>
          <a:p>
            <a:r>
              <a:rPr lang="en-US" sz="1600" dirty="0" smtClean="0"/>
              <a:t>    else</a:t>
            </a:r>
            <a:r>
              <a:rPr lang="en-US" sz="1600" dirty="0"/>
              <a:t>  </a:t>
            </a:r>
          </a:p>
          <a:p>
            <a:r>
              <a:rPr lang="en-US" sz="1600" dirty="0" smtClean="0"/>
              <a:t>    return</a:t>
            </a:r>
            <a:r>
              <a:rPr lang="en-US" sz="1600" dirty="0"/>
              <a:t> -1;  </a:t>
            </a:r>
          </a:p>
          <a:p>
            <a:r>
              <a:rPr lang="en-US" sz="1600" dirty="0" smtClean="0"/>
              <a:t>  }</a:t>
            </a:r>
            <a:r>
              <a:rPr lang="en-US" sz="1600" dirty="0"/>
              <a:t>   </a:t>
            </a:r>
          </a:p>
          <a:p>
            <a:r>
              <a:rPr lang="en-US" sz="1600" dirty="0"/>
              <a:t>} </a:t>
            </a:r>
          </a:p>
          <a:p>
            <a:endParaRPr lang="en-US" sz="1600" dirty="0"/>
          </a:p>
        </p:txBody>
      </p:sp>
    </p:spTree>
    <p:extLst>
      <p:ext uri="{BB962C8B-B14F-4D97-AF65-F5344CB8AC3E}">
        <p14:creationId xmlns:p14="http://schemas.microsoft.com/office/powerpoint/2010/main" val="2543167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Explanation</a:t>
            </a:r>
            <a:endParaRPr lang="en-US" dirty="0"/>
          </a:p>
        </p:txBody>
      </p:sp>
      <p:sp>
        <p:nvSpPr>
          <p:cNvPr id="7" name="Content Placeholder 6"/>
          <p:cNvSpPr>
            <a:spLocks noGrp="1"/>
          </p:cNvSpPr>
          <p:nvPr>
            <p:ph idx="1"/>
          </p:nvPr>
        </p:nvSpPr>
        <p:spPr>
          <a:xfrm>
            <a:off x="304800" y="1600200"/>
            <a:ext cx="8610600" cy="4800600"/>
          </a:xfrm>
        </p:spPr>
        <p:txBody>
          <a:bodyPr>
            <a:noAutofit/>
          </a:bodyPr>
          <a:lstStyle/>
          <a:p>
            <a:r>
              <a:rPr lang="en-US" sz="2600" dirty="0"/>
              <a:t>e</a:t>
            </a:r>
            <a:r>
              <a:rPr lang="en-US" sz="2600" dirty="0" smtClean="0"/>
              <a:t>xtends keyword – create IS-A relationship between classes</a:t>
            </a:r>
          </a:p>
          <a:p>
            <a:r>
              <a:rPr lang="en-US" sz="2600" dirty="0" smtClean="0"/>
              <a:t>Overloading</a:t>
            </a:r>
          </a:p>
          <a:p>
            <a:r>
              <a:rPr lang="en-US" sz="2600" dirty="0" smtClean="0"/>
              <a:t>super keyword – call a constructor from super class</a:t>
            </a:r>
          </a:p>
          <a:p>
            <a:r>
              <a:rPr lang="en-US" sz="2600" dirty="0" smtClean="0"/>
              <a:t>this keyword – call a constructor from another overloaded constructor in the same class</a:t>
            </a:r>
          </a:p>
          <a:p>
            <a:r>
              <a:rPr lang="en-US" sz="2600" dirty="0"/>
              <a:t>Constructor </a:t>
            </a:r>
            <a:r>
              <a:rPr lang="en-US" sz="2600" dirty="0" smtClean="0"/>
              <a:t>chaining</a:t>
            </a:r>
          </a:p>
          <a:p>
            <a:r>
              <a:rPr lang="en-US" sz="2600" dirty="0" smtClean="0"/>
              <a:t>Overriding</a:t>
            </a:r>
          </a:p>
          <a:p>
            <a:endParaRPr lang="en-US" sz="2600" dirty="0"/>
          </a:p>
          <a:p>
            <a:pPr marL="0" indent="0">
              <a:buNone/>
            </a:pPr>
            <a:r>
              <a:rPr lang="en-US" sz="2600" dirty="0" smtClean="0"/>
              <a:t>Note: Java compiler always inserts call to a no-</a:t>
            </a:r>
            <a:r>
              <a:rPr lang="en-US" sz="2600" dirty="0" err="1" smtClean="0"/>
              <a:t>arg</a:t>
            </a:r>
            <a:r>
              <a:rPr lang="en-US" sz="2600" dirty="0" smtClean="0"/>
              <a:t> constructor</a:t>
            </a:r>
          </a:p>
        </p:txBody>
      </p:sp>
    </p:spTree>
    <p:extLst>
      <p:ext uri="{BB962C8B-B14F-4D97-AF65-F5344CB8AC3E}">
        <p14:creationId xmlns:p14="http://schemas.microsoft.com/office/powerpoint/2010/main" val="41772833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Comparator</a:t>
            </a:r>
            <a:endParaRPr lang="en-US" dirty="0"/>
          </a:p>
        </p:txBody>
      </p:sp>
      <p:sp>
        <p:nvSpPr>
          <p:cNvPr id="4" name="Content Placeholder 3"/>
          <p:cNvSpPr>
            <a:spLocks noGrp="1"/>
          </p:cNvSpPr>
          <p:nvPr>
            <p:ph idx="1"/>
          </p:nvPr>
        </p:nvSpPr>
        <p:spPr/>
        <p:txBody>
          <a:bodyPr/>
          <a:lstStyle/>
          <a:p>
            <a:r>
              <a:rPr lang="en-US" dirty="0"/>
              <a:t>used to order the objects of user-defined class</a:t>
            </a:r>
            <a:r>
              <a:rPr lang="en-US" dirty="0" smtClean="0"/>
              <a:t>.</a:t>
            </a:r>
          </a:p>
          <a:p>
            <a:r>
              <a:rPr lang="en-US" dirty="0"/>
              <a:t>in </a:t>
            </a:r>
            <a:r>
              <a:rPr lang="en-US" dirty="0" err="1"/>
              <a:t>java.util</a:t>
            </a:r>
            <a:r>
              <a:rPr lang="en-US" dirty="0"/>
              <a:t> package and contains 2 methods compare(Object obj1,Object obj2) and equals(Object element).</a:t>
            </a:r>
          </a:p>
        </p:txBody>
      </p:sp>
    </p:spTree>
    <p:extLst>
      <p:ext uri="{BB962C8B-B14F-4D97-AF65-F5344CB8AC3E}">
        <p14:creationId xmlns:p14="http://schemas.microsoft.com/office/powerpoint/2010/main" val="28750195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Comparator Example</a:t>
            </a:r>
            <a:endParaRPr lang="en-US" dirty="0"/>
          </a:p>
        </p:txBody>
      </p:sp>
      <p:sp>
        <p:nvSpPr>
          <p:cNvPr id="3" name="TextBox 2"/>
          <p:cNvSpPr txBox="1"/>
          <p:nvPr/>
        </p:nvSpPr>
        <p:spPr>
          <a:xfrm>
            <a:off x="381000" y="1295400"/>
            <a:ext cx="3970831" cy="3139321"/>
          </a:xfrm>
          <a:prstGeom prst="rect">
            <a:avLst/>
          </a:prstGeom>
          <a:noFill/>
        </p:spPr>
        <p:txBody>
          <a:bodyPr wrap="none" rtlCol="0">
            <a:spAutoFit/>
          </a:bodyPr>
          <a:lstStyle/>
          <a:p>
            <a:r>
              <a:rPr lang="en-US" dirty="0"/>
              <a:t>class Student{  </a:t>
            </a:r>
          </a:p>
          <a:p>
            <a:r>
              <a:rPr lang="en-US" dirty="0" err="1"/>
              <a:t>int</a:t>
            </a:r>
            <a:r>
              <a:rPr lang="en-US" dirty="0"/>
              <a:t> </a:t>
            </a:r>
            <a:r>
              <a:rPr lang="en-US" dirty="0" err="1"/>
              <a:t>rollno</a:t>
            </a:r>
            <a:r>
              <a:rPr lang="en-US" dirty="0"/>
              <a:t>;  </a:t>
            </a:r>
          </a:p>
          <a:p>
            <a:r>
              <a:rPr lang="en-US" dirty="0"/>
              <a:t>String name;  </a:t>
            </a:r>
          </a:p>
          <a:p>
            <a:r>
              <a:rPr lang="en-US" dirty="0" err="1"/>
              <a:t>int</a:t>
            </a:r>
            <a:r>
              <a:rPr lang="en-US" dirty="0"/>
              <a:t> age;  </a:t>
            </a:r>
          </a:p>
          <a:p>
            <a:r>
              <a:rPr lang="en-US" dirty="0"/>
              <a:t>Student(</a:t>
            </a:r>
            <a:r>
              <a:rPr lang="en-US" dirty="0" err="1"/>
              <a:t>int</a:t>
            </a:r>
            <a:r>
              <a:rPr lang="en-US" dirty="0"/>
              <a:t> </a:t>
            </a:r>
            <a:r>
              <a:rPr lang="en-US" dirty="0" err="1"/>
              <a:t>rollno,String</a:t>
            </a:r>
            <a:r>
              <a:rPr lang="en-US" dirty="0"/>
              <a:t> </a:t>
            </a:r>
            <a:r>
              <a:rPr lang="en-US" dirty="0" err="1"/>
              <a:t>name,int</a:t>
            </a:r>
            <a:r>
              <a:rPr lang="en-US" dirty="0"/>
              <a:t> age){  </a:t>
            </a:r>
          </a:p>
          <a:p>
            <a:r>
              <a:rPr lang="en-US" dirty="0" err="1"/>
              <a:t>this.rollno</a:t>
            </a:r>
            <a:r>
              <a:rPr lang="en-US" dirty="0"/>
              <a:t>=</a:t>
            </a:r>
            <a:r>
              <a:rPr lang="en-US" dirty="0" err="1"/>
              <a:t>rollno</a:t>
            </a:r>
            <a:r>
              <a:rPr lang="en-US" dirty="0"/>
              <a:t>;  </a:t>
            </a:r>
          </a:p>
          <a:p>
            <a:r>
              <a:rPr lang="en-US" dirty="0"/>
              <a:t>this.name=name;  </a:t>
            </a:r>
          </a:p>
          <a:p>
            <a:r>
              <a:rPr lang="en-US" dirty="0" err="1"/>
              <a:t>this.age</a:t>
            </a:r>
            <a:r>
              <a:rPr lang="en-US" dirty="0"/>
              <a:t>=age;  </a:t>
            </a:r>
          </a:p>
          <a:p>
            <a:r>
              <a:rPr lang="en-US" dirty="0"/>
              <a:t>}  </a:t>
            </a:r>
          </a:p>
          <a:p>
            <a:r>
              <a:rPr lang="en-US" dirty="0"/>
              <a:t>} </a:t>
            </a:r>
          </a:p>
          <a:p>
            <a:endParaRPr lang="en-US" dirty="0"/>
          </a:p>
        </p:txBody>
      </p:sp>
      <p:sp>
        <p:nvSpPr>
          <p:cNvPr id="5" name="TextBox 4"/>
          <p:cNvSpPr txBox="1"/>
          <p:nvPr/>
        </p:nvSpPr>
        <p:spPr>
          <a:xfrm>
            <a:off x="4619927" y="1371600"/>
            <a:ext cx="4676473" cy="4247317"/>
          </a:xfrm>
          <a:prstGeom prst="rect">
            <a:avLst/>
          </a:prstGeom>
          <a:noFill/>
        </p:spPr>
        <p:txBody>
          <a:bodyPr wrap="none" rtlCol="0">
            <a:spAutoFit/>
          </a:bodyPr>
          <a:lstStyle/>
          <a:p>
            <a:r>
              <a:rPr lang="en-US" dirty="0"/>
              <a:t>import </a:t>
            </a:r>
            <a:r>
              <a:rPr lang="en-US" dirty="0" err="1"/>
              <a:t>java.util</a:t>
            </a:r>
            <a:r>
              <a:rPr lang="en-US" dirty="0"/>
              <a:t>.*;  </a:t>
            </a:r>
          </a:p>
          <a:p>
            <a:r>
              <a:rPr lang="en-US" dirty="0"/>
              <a:t>class </a:t>
            </a:r>
            <a:r>
              <a:rPr lang="en-US" dirty="0" err="1"/>
              <a:t>AgeComparator</a:t>
            </a:r>
            <a:r>
              <a:rPr lang="en-US" dirty="0"/>
              <a:t> implements Comparator{  </a:t>
            </a:r>
          </a:p>
          <a:p>
            <a:r>
              <a:rPr lang="en-US" dirty="0"/>
              <a:t>public </a:t>
            </a:r>
            <a:r>
              <a:rPr lang="en-US" dirty="0" err="1"/>
              <a:t>int</a:t>
            </a:r>
            <a:r>
              <a:rPr lang="en-US" dirty="0"/>
              <a:t> Compare(Object o1,Object o2){  </a:t>
            </a:r>
          </a:p>
          <a:p>
            <a:r>
              <a:rPr lang="en-US" dirty="0"/>
              <a:t>Student s1=(Student)o1;  </a:t>
            </a:r>
          </a:p>
          <a:p>
            <a:r>
              <a:rPr lang="en-US" dirty="0"/>
              <a:t>Student s2=(Student)o2;  </a:t>
            </a:r>
          </a:p>
          <a:p>
            <a:r>
              <a:rPr lang="en-US" dirty="0"/>
              <a:t>  </a:t>
            </a:r>
          </a:p>
          <a:p>
            <a:r>
              <a:rPr lang="en-US" dirty="0"/>
              <a:t>if(s1.age==s2.age)  </a:t>
            </a:r>
          </a:p>
          <a:p>
            <a:r>
              <a:rPr lang="en-US" dirty="0"/>
              <a:t>return 0;  </a:t>
            </a:r>
          </a:p>
          <a:p>
            <a:r>
              <a:rPr lang="en-US" dirty="0"/>
              <a:t>else if(s1.age&gt;s2.age)  </a:t>
            </a:r>
          </a:p>
          <a:p>
            <a:r>
              <a:rPr lang="en-US" dirty="0"/>
              <a:t>return 1;  </a:t>
            </a:r>
          </a:p>
          <a:p>
            <a:r>
              <a:rPr lang="en-US" dirty="0"/>
              <a:t>else  </a:t>
            </a:r>
          </a:p>
          <a:p>
            <a:r>
              <a:rPr lang="en-US" dirty="0"/>
              <a:t>return -1;  </a:t>
            </a:r>
          </a:p>
          <a:p>
            <a:r>
              <a:rPr lang="en-US" dirty="0"/>
              <a:t>}  </a:t>
            </a:r>
          </a:p>
          <a:p>
            <a:r>
              <a:rPr lang="en-US" dirty="0"/>
              <a:t>}  </a:t>
            </a:r>
          </a:p>
          <a:p>
            <a:endParaRPr lang="en-US" dirty="0"/>
          </a:p>
        </p:txBody>
      </p:sp>
      <p:sp>
        <p:nvSpPr>
          <p:cNvPr id="7" name="TextBox 6"/>
          <p:cNvSpPr txBox="1"/>
          <p:nvPr/>
        </p:nvSpPr>
        <p:spPr>
          <a:xfrm>
            <a:off x="609600" y="4023499"/>
            <a:ext cx="4161396" cy="3139321"/>
          </a:xfrm>
          <a:prstGeom prst="rect">
            <a:avLst/>
          </a:prstGeom>
          <a:noFill/>
        </p:spPr>
        <p:txBody>
          <a:bodyPr wrap="none" rtlCol="0">
            <a:spAutoFit/>
          </a:bodyPr>
          <a:lstStyle/>
          <a:p>
            <a:r>
              <a:rPr lang="en-US" dirty="0"/>
              <a:t>import </a:t>
            </a:r>
            <a:r>
              <a:rPr lang="en-US" dirty="0" err="1"/>
              <a:t>java.util</a:t>
            </a:r>
            <a:r>
              <a:rPr lang="en-US" dirty="0"/>
              <a:t>.*;  </a:t>
            </a:r>
          </a:p>
          <a:p>
            <a:r>
              <a:rPr lang="en-US" dirty="0"/>
              <a:t>class </a:t>
            </a:r>
            <a:r>
              <a:rPr lang="en-US" dirty="0" err="1"/>
              <a:t>NameComparator</a:t>
            </a:r>
            <a:r>
              <a:rPr lang="en-US" dirty="0"/>
              <a:t> implements </a:t>
            </a:r>
            <a:endParaRPr lang="en-US" dirty="0" smtClean="0"/>
          </a:p>
          <a:p>
            <a:r>
              <a:rPr lang="en-US" dirty="0" smtClean="0"/>
              <a:t>Comparator</a:t>
            </a:r>
            <a:r>
              <a:rPr lang="en-US" dirty="0"/>
              <a:t>{  </a:t>
            </a:r>
          </a:p>
          <a:p>
            <a:r>
              <a:rPr lang="en-US" dirty="0"/>
              <a:t>public </a:t>
            </a:r>
            <a:r>
              <a:rPr lang="en-US" dirty="0" err="1"/>
              <a:t>int</a:t>
            </a:r>
            <a:r>
              <a:rPr lang="en-US" dirty="0"/>
              <a:t> Compare(Object o1,Object o2){  </a:t>
            </a:r>
          </a:p>
          <a:p>
            <a:r>
              <a:rPr lang="en-US" dirty="0"/>
              <a:t>Student s1=(Student)o1;  </a:t>
            </a:r>
          </a:p>
          <a:p>
            <a:r>
              <a:rPr lang="en-US" dirty="0"/>
              <a:t>Student s2=(Student)o2;  </a:t>
            </a:r>
          </a:p>
          <a:p>
            <a:r>
              <a:rPr lang="en-US" dirty="0"/>
              <a:t>  </a:t>
            </a:r>
          </a:p>
          <a:p>
            <a:r>
              <a:rPr lang="en-US" dirty="0"/>
              <a:t>return s1.name.compareTo(s2.name);  </a:t>
            </a:r>
          </a:p>
          <a:p>
            <a:r>
              <a:rPr lang="en-US" dirty="0"/>
              <a:t>}  </a:t>
            </a:r>
          </a:p>
          <a:p>
            <a:r>
              <a:rPr lang="en-US" dirty="0"/>
              <a:t>}  </a:t>
            </a:r>
          </a:p>
          <a:p>
            <a:endParaRPr lang="en-US" dirty="0"/>
          </a:p>
        </p:txBody>
      </p:sp>
    </p:spTree>
    <p:extLst>
      <p:ext uri="{BB962C8B-B14F-4D97-AF65-F5344CB8AC3E}">
        <p14:creationId xmlns:p14="http://schemas.microsoft.com/office/powerpoint/2010/main" val="11643699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Comparator Example</a:t>
            </a:r>
            <a:endParaRPr lang="en-US" dirty="0"/>
          </a:p>
        </p:txBody>
      </p:sp>
      <p:sp>
        <p:nvSpPr>
          <p:cNvPr id="2" name="Content Placeholder 1"/>
          <p:cNvSpPr>
            <a:spLocks noGrp="1"/>
          </p:cNvSpPr>
          <p:nvPr>
            <p:ph idx="1"/>
          </p:nvPr>
        </p:nvSpPr>
        <p:spPr/>
        <p:txBody>
          <a:bodyPr numCol="2">
            <a:noAutofit/>
          </a:bodyPr>
          <a:lstStyle/>
          <a:p>
            <a:pPr marL="0" indent="0">
              <a:buNone/>
            </a:pPr>
            <a:r>
              <a:rPr lang="en-US" sz="1500" dirty="0"/>
              <a:t>import </a:t>
            </a:r>
            <a:r>
              <a:rPr lang="en-US" sz="1500" dirty="0" err="1"/>
              <a:t>java.util</a:t>
            </a:r>
            <a:r>
              <a:rPr lang="en-US" sz="1500" dirty="0"/>
              <a:t>.*;  </a:t>
            </a:r>
          </a:p>
          <a:p>
            <a:pPr marL="0" indent="0">
              <a:buNone/>
            </a:pPr>
            <a:r>
              <a:rPr lang="en-US" sz="1500" dirty="0"/>
              <a:t>import java.io.*;  </a:t>
            </a:r>
          </a:p>
          <a:p>
            <a:pPr marL="0" indent="0">
              <a:buNone/>
            </a:pPr>
            <a:r>
              <a:rPr lang="en-US" sz="1500" dirty="0"/>
              <a:t>  </a:t>
            </a:r>
          </a:p>
          <a:p>
            <a:pPr marL="0" indent="0">
              <a:buNone/>
            </a:pPr>
            <a:r>
              <a:rPr lang="en-US" sz="1500" dirty="0"/>
              <a:t>class Simple{  </a:t>
            </a:r>
          </a:p>
          <a:p>
            <a:pPr marL="0" indent="0">
              <a:buNone/>
            </a:pPr>
            <a:r>
              <a:rPr lang="en-US" sz="1500" dirty="0"/>
              <a:t>public static void main(String </a:t>
            </a:r>
            <a:r>
              <a:rPr lang="en-US" sz="1500" dirty="0" err="1"/>
              <a:t>args</a:t>
            </a:r>
            <a:r>
              <a:rPr lang="en-US" sz="1500" dirty="0"/>
              <a:t>[]){  </a:t>
            </a:r>
          </a:p>
          <a:p>
            <a:pPr marL="0" indent="0">
              <a:buNone/>
            </a:pPr>
            <a:r>
              <a:rPr lang="en-US" sz="1500" dirty="0"/>
              <a:t>  </a:t>
            </a:r>
          </a:p>
          <a:p>
            <a:pPr marL="0" indent="0">
              <a:buNone/>
            </a:pPr>
            <a:r>
              <a:rPr lang="en-US" sz="1500" dirty="0" err="1"/>
              <a:t>ArrayList</a:t>
            </a:r>
            <a:r>
              <a:rPr lang="en-US" sz="1500" dirty="0"/>
              <a:t> al=new </a:t>
            </a:r>
            <a:r>
              <a:rPr lang="en-US" sz="1500" dirty="0" err="1"/>
              <a:t>ArrayList</a:t>
            </a:r>
            <a:r>
              <a:rPr lang="en-US" sz="1500" dirty="0"/>
              <a:t>();  </a:t>
            </a:r>
          </a:p>
          <a:p>
            <a:pPr marL="0" indent="0">
              <a:buNone/>
            </a:pPr>
            <a:r>
              <a:rPr lang="en-US" sz="1500" dirty="0" err="1"/>
              <a:t>al.add</a:t>
            </a:r>
            <a:r>
              <a:rPr lang="en-US" sz="1500" dirty="0"/>
              <a:t>(new Student(101,"Vijay",23));  </a:t>
            </a:r>
          </a:p>
          <a:p>
            <a:pPr marL="0" indent="0">
              <a:buNone/>
            </a:pPr>
            <a:r>
              <a:rPr lang="en-US" sz="1500" dirty="0" err="1"/>
              <a:t>al.add</a:t>
            </a:r>
            <a:r>
              <a:rPr lang="en-US" sz="1500" dirty="0"/>
              <a:t>(new Student(106,"Ajay",27));  </a:t>
            </a:r>
          </a:p>
          <a:p>
            <a:pPr marL="0" indent="0">
              <a:buNone/>
            </a:pPr>
            <a:r>
              <a:rPr lang="en-US" sz="1500" dirty="0" err="1"/>
              <a:t>al.add</a:t>
            </a:r>
            <a:r>
              <a:rPr lang="en-US" sz="1500" dirty="0"/>
              <a:t>(new Student(105,"Jai",21));  </a:t>
            </a:r>
          </a:p>
          <a:p>
            <a:pPr marL="0" indent="0">
              <a:buNone/>
            </a:pPr>
            <a:r>
              <a:rPr lang="en-US" sz="1500" dirty="0"/>
              <a:t>  </a:t>
            </a:r>
          </a:p>
          <a:p>
            <a:pPr marL="0" indent="0">
              <a:buNone/>
            </a:pPr>
            <a:r>
              <a:rPr lang="en-US" sz="1500" dirty="0" err="1"/>
              <a:t>System.out.println</a:t>
            </a:r>
            <a:r>
              <a:rPr lang="en-US" sz="1500" dirty="0"/>
              <a:t>("Sorting by Name...");  </a:t>
            </a:r>
          </a:p>
          <a:p>
            <a:pPr marL="0" indent="0">
              <a:buNone/>
            </a:pPr>
            <a:r>
              <a:rPr lang="en-US" sz="1500" dirty="0"/>
              <a:t>  </a:t>
            </a:r>
          </a:p>
          <a:p>
            <a:pPr marL="0" indent="0">
              <a:buNone/>
            </a:pPr>
            <a:r>
              <a:rPr lang="en-US" sz="1500" dirty="0" err="1"/>
              <a:t>Collections.sort</a:t>
            </a:r>
            <a:r>
              <a:rPr lang="en-US" sz="1500" dirty="0"/>
              <a:t>(</a:t>
            </a:r>
            <a:r>
              <a:rPr lang="en-US" sz="1500" dirty="0" err="1"/>
              <a:t>al,new</a:t>
            </a:r>
            <a:r>
              <a:rPr lang="en-US" sz="1500" dirty="0"/>
              <a:t> </a:t>
            </a:r>
            <a:r>
              <a:rPr lang="en-US" sz="1500" dirty="0" err="1"/>
              <a:t>NameComparator</a:t>
            </a:r>
            <a:r>
              <a:rPr lang="en-US" sz="1500" dirty="0"/>
              <a:t>());  </a:t>
            </a:r>
          </a:p>
          <a:p>
            <a:pPr marL="0" indent="0">
              <a:buNone/>
            </a:pPr>
            <a:r>
              <a:rPr lang="en-US" sz="1500" dirty="0"/>
              <a:t>Iterator </a:t>
            </a:r>
            <a:r>
              <a:rPr lang="en-US" sz="1500" dirty="0" err="1"/>
              <a:t>itr</a:t>
            </a:r>
            <a:r>
              <a:rPr lang="en-US" sz="1500" dirty="0"/>
              <a:t>=</a:t>
            </a:r>
            <a:r>
              <a:rPr lang="en-US" sz="1500" dirty="0" err="1"/>
              <a:t>al.iterator</a:t>
            </a:r>
            <a:r>
              <a:rPr lang="en-US" sz="1500" dirty="0"/>
              <a:t>();  </a:t>
            </a:r>
          </a:p>
          <a:p>
            <a:pPr marL="0" indent="0">
              <a:buNone/>
            </a:pPr>
            <a:r>
              <a:rPr lang="en-US" sz="1500" dirty="0"/>
              <a:t>while(</a:t>
            </a:r>
            <a:r>
              <a:rPr lang="en-US" sz="1500" dirty="0" err="1"/>
              <a:t>itr.hasNext</a:t>
            </a:r>
            <a:r>
              <a:rPr lang="en-US" sz="1500" dirty="0"/>
              <a:t>()){  </a:t>
            </a:r>
          </a:p>
          <a:p>
            <a:pPr marL="0" indent="0">
              <a:buNone/>
            </a:pPr>
            <a:r>
              <a:rPr lang="en-US" sz="1500" dirty="0"/>
              <a:t>Student </a:t>
            </a:r>
            <a:r>
              <a:rPr lang="en-US" sz="1500" dirty="0" err="1"/>
              <a:t>st</a:t>
            </a:r>
            <a:r>
              <a:rPr lang="en-US" sz="1500" dirty="0"/>
              <a:t>=(Student)</a:t>
            </a:r>
            <a:r>
              <a:rPr lang="en-US" sz="1500" dirty="0" err="1"/>
              <a:t>itr.next</a:t>
            </a:r>
            <a:r>
              <a:rPr lang="en-US" sz="1500" dirty="0"/>
              <a:t>();  </a:t>
            </a:r>
          </a:p>
          <a:p>
            <a:pPr marL="0" indent="0">
              <a:buNone/>
            </a:pPr>
            <a:r>
              <a:rPr lang="en-US" sz="1500" dirty="0" err="1"/>
              <a:t>System.out.println</a:t>
            </a:r>
            <a:r>
              <a:rPr lang="en-US" sz="1500" dirty="0"/>
              <a:t>(</a:t>
            </a:r>
            <a:r>
              <a:rPr lang="en-US" sz="1500" dirty="0" err="1"/>
              <a:t>st.rollno</a:t>
            </a:r>
            <a:r>
              <a:rPr lang="en-US" sz="1500" dirty="0"/>
              <a:t>+" "+st.name+" "+</a:t>
            </a:r>
            <a:r>
              <a:rPr lang="en-US" sz="1500" dirty="0" err="1"/>
              <a:t>st.age</a:t>
            </a:r>
            <a:r>
              <a:rPr lang="en-US" sz="1500" dirty="0"/>
              <a:t>);  </a:t>
            </a:r>
          </a:p>
          <a:p>
            <a:pPr marL="0" indent="0">
              <a:buNone/>
            </a:pPr>
            <a:r>
              <a:rPr lang="en-US" sz="1500" dirty="0"/>
              <a:t>}  </a:t>
            </a:r>
          </a:p>
          <a:p>
            <a:pPr marL="0" indent="0">
              <a:buNone/>
            </a:pPr>
            <a:r>
              <a:rPr lang="en-US" sz="1500" dirty="0"/>
              <a:t>  </a:t>
            </a:r>
          </a:p>
          <a:p>
            <a:pPr marL="0" indent="0">
              <a:buNone/>
            </a:pPr>
            <a:r>
              <a:rPr lang="en-US" sz="1500" dirty="0" err="1"/>
              <a:t>System.out.println</a:t>
            </a:r>
            <a:r>
              <a:rPr lang="en-US" sz="1500" dirty="0"/>
              <a:t>("sorting by age...");  </a:t>
            </a:r>
          </a:p>
          <a:p>
            <a:pPr marL="0" indent="0">
              <a:buNone/>
            </a:pPr>
            <a:r>
              <a:rPr lang="en-US" sz="1500" dirty="0"/>
              <a:t>  </a:t>
            </a:r>
          </a:p>
          <a:p>
            <a:pPr marL="0" indent="0">
              <a:buNone/>
            </a:pPr>
            <a:r>
              <a:rPr lang="en-US" sz="1500" dirty="0" err="1"/>
              <a:t>Collections.sort</a:t>
            </a:r>
            <a:r>
              <a:rPr lang="en-US" sz="1500" dirty="0"/>
              <a:t>(</a:t>
            </a:r>
            <a:r>
              <a:rPr lang="en-US" sz="1500" dirty="0" err="1"/>
              <a:t>al,new</a:t>
            </a:r>
            <a:r>
              <a:rPr lang="en-US" sz="1500" dirty="0"/>
              <a:t> </a:t>
            </a:r>
            <a:r>
              <a:rPr lang="en-US" sz="1500" dirty="0" err="1"/>
              <a:t>AgeComparator</a:t>
            </a:r>
            <a:r>
              <a:rPr lang="en-US" sz="1500" dirty="0"/>
              <a:t>());  </a:t>
            </a:r>
          </a:p>
          <a:p>
            <a:pPr marL="0" indent="0">
              <a:buNone/>
            </a:pPr>
            <a:r>
              <a:rPr lang="en-US" sz="1500" dirty="0"/>
              <a:t>Iterator itr2=</a:t>
            </a:r>
            <a:r>
              <a:rPr lang="en-US" sz="1500" dirty="0" err="1"/>
              <a:t>al.iterator</a:t>
            </a:r>
            <a:r>
              <a:rPr lang="en-US" sz="1500" dirty="0"/>
              <a:t>();  </a:t>
            </a:r>
          </a:p>
          <a:p>
            <a:pPr marL="0" indent="0">
              <a:buNone/>
            </a:pPr>
            <a:r>
              <a:rPr lang="en-US" sz="1500" dirty="0"/>
              <a:t>while(itr2.hasNext()){  </a:t>
            </a:r>
          </a:p>
          <a:p>
            <a:pPr marL="0" indent="0">
              <a:buNone/>
            </a:pPr>
            <a:r>
              <a:rPr lang="en-US" sz="1500" dirty="0"/>
              <a:t>Student </a:t>
            </a:r>
            <a:r>
              <a:rPr lang="en-US" sz="1500" dirty="0" err="1"/>
              <a:t>st</a:t>
            </a:r>
            <a:r>
              <a:rPr lang="en-US" sz="1500" dirty="0"/>
              <a:t>=(Student)itr2.next();  </a:t>
            </a:r>
          </a:p>
          <a:p>
            <a:pPr marL="0" indent="0">
              <a:buNone/>
            </a:pPr>
            <a:r>
              <a:rPr lang="en-US" sz="1500" dirty="0" err="1"/>
              <a:t>System.out.println</a:t>
            </a:r>
            <a:r>
              <a:rPr lang="en-US" sz="1500" dirty="0"/>
              <a:t>(</a:t>
            </a:r>
            <a:r>
              <a:rPr lang="en-US" sz="1500" dirty="0" err="1"/>
              <a:t>st.rollno</a:t>
            </a:r>
            <a:r>
              <a:rPr lang="en-US" sz="1500" dirty="0"/>
              <a:t>+" "+st.name+" "+</a:t>
            </a:r>
            <a:r>
              <a:rPr lang="en-US" sz="1500" dirty="0" err="1"/>
              <a:t>st.age</a:t>
            </a:r>
            <a:r>
              <a:rPr lang="en-US" sz="1500" dirty="0"/>
              <a:t>);  </a:t>
            </a:r>
          </a:p>
          <a:p>
            <a:pPr marL="0" indent="0">
              <a:buNone/>
            </a:pPr>
            <a:r>
              <a:rPr lang="en-US" sz="1500" dirty="0"/>
              <a:t>}  </a:t>
            </a:r>
          </a:p>
          <a:p>
            <a:pPr marL="0" indent="0">
              <a:buNone/>
            </a:pPr>
            <a:r>
              <a:rPr lang="en-US" sz="1500" dirty="0"/>
              <a:t>  </a:t>
            </a:r>
          </a:p>
          <a:p>
            <a:pPr marL="0" indent="0">
              <a:buNone/>
            </a:pPr>
            <a:r>
              <a:rPr lang="en-US" sz="1500" dirty="0"/>
              <a:t>  </a:t>
            </a:r>
          </a:p>
          <a:p>
            <a:pPr marL="0" indent="0">
              <a:buNone/>
            </a:pPr>
            <a:r>
              <a:rPr lang="en-US" sz="1500" dirty="0"/>
              <a:t>}  </a:t>
            </a:r>
          </a:p>
          <a:p>
            <a:pPr marL="0" indent="0">
              <a:buNone/>
            </a:pPr>
            <a:r>
              <a:rPr lang="en-US" sz="1500" dirty="0"/>
              <a:t>}  </a:t>
            </a:r>
          </a:p>
          <a:p>
            <a:pPr marL="0" indent="0">
              <a:buNone/>
            </a:pPr>
            <a:endParaRPr lang="en-US" sz="1500" dirty="0"/>
          </a:p>
        </p:txBody>
      </p:sp>
    </p:spTree>
    <p:extLst>
      <p:ext uri="{BB962C8B-B14F-4D97-AF65-F5344CB8AC3E}">
        <p14:creationId xmlns:p14="http://schemas.microsoft.com/office/powerpoint/2010/main" val="22146873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Comparable vs Comparator</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50522244"/>
              </p:ext>
            </p:extLst>
          </p:nvPr>
        </p:nvGraphicFramePr>
        <p:xfrm>
          <a:off x="457200" y="1600200"/>
          <a:ext cx="8229600" cy="4663440"/>
        </p:xfrm>
        <a:graphic>
          <a:graphicData uri="http://schemas.openxmlformats.org/drawingml/2006/table">
            <a:tbl>
              <a:tblPr firstRow="1" bandRow="1">
                <a:tableStyleId>{5C22544A-7EE6-4342-B048-85BDC9FD1C3A}</a:tableStyleId>
              </a:tblPr>
              <a:tblGrid>
                <a:gridCol w="4114800"/>
                <a:gridCol w="4114800"/>
              </a:tblGrid>
              <a:tr h="320803">
                <a:tc>
                  <a:txBody>
                    <a:bodyPr/>
                    <a:lstStyle/>
                    <a:p>
                      <a:r>
                        <a:rPr lang="en-US" dirty="0"/>
                        <a:t>Comparable</a:t>
                      </a:r>
                    </a:p>
                  </a:txBody>
                  <a:tcPr anchor="ctr"/>
                </a:tc>
                <a:tc>
                  <a:txBody>
                    <a:bodyPr/>
                    <a:lstStyle/>
                    <a:p>
                      <a:r>
                        <a:rPr lang="en-US" dirty="0"/>
                        <a:t>Comparator</a:t>
                      </a:r>
                    </a:p>
                  </a:txBody>
                  <a:tcPr anchor="ctr"/>
                </a:tc>
              </a:tr>
              <a:tr h="1028327">
                <a:tc>
                  <a:txBody>
                    <a:bodyPr/>
                    <a:lstStyle/>
                    <a:p>
                      <a:r>
                        <a:rPr lang="en-US" dirty="0"/>
                        <a:t>1) Comparable provides </a:t>
                      </a:r>
                      <a:r>
                        <a:rPr lang="en-US" b="1" dirty="0"/>
                        <a:t>single sorting sequence</a:t>
                      </a:r>
                      <a:r>
                        <a:rPr lang="en-US" dirty="0"/>
                        <a:t>. In other words, we can sort the collection on the basis of single element such as id or name or price etc.</a:t>
                      </a:r>
                    </a:p>
                  </a:txBody>
                  <a:tcPr anchor="ctr"/>
                </a:tc>
                <a:tc>
                  <a:txBody>
                    <a:bodyPr/>
                    <a:lstStyle/>
                    <a:p>
                      <a:r>
                        <a:rPr lang="en-US"/>
                        <a:t>Comparator provides </a:t>
                      </a:r>
                      <a:r>
                        <a:rPr lang="en-US" b="1"/>
                        <a:t>multiple sorting sequence</a:t>
                      </a:r>
                      <a:r>
                        <a:rPr lang="en-US"/>
                        <a:t>. In other words, we can sort the collection on the basis of multiple elements such as id, name and price etc.</a:t>
                      </a:r>
                    </a:p>
                  </a:txBody>
                  <a:tcPr anchor="ctr"/>
                </a:tc>
              </a:tr>
              <a:tr h="553714">
                <a:tc>
                  <a:txBody>
                    <a:bodyPr/>
                    <a:lstStyle/>
                    <a:p>
                      <a:r>
                        <a:rPr lang="en-US" dirty="0"/>
                        <a:t>2) Comparable </a:t>
                      </a:r>
                      <a:r>
                        <a:rPr lang="en-US" b="1" dirty="0"/>
                        <a:t>affects the original class</a:t>
                      </a:r>
                      <a:r>
                        <a:rPr lang="en-US" dirty="0"/>
                        <a:t> i.e. actual class is modified.</a:t>
                      </a:r>
                    </a:p>
                  </a:txBody>
                  <a:tcPr anchor="ctr"/>
                </a:tc>
                <a:tc>
                  <a:txBody>
                    <a:bodyPr/>
                    <a:lstStyle/>
                    <a:p>
                      <a:r>
                        <a:rPr lang="en-US" dirty="0"/>
                        <a:t>Comparator </a:t>
                      </a:r>
                      <a:r>
                        <a:rPr lang="en-US" b="1" dirty="0"/>
                        <a:t>doesn't affect the original class</a:t>
                      </a:r>
                      <a:r>
                        <a:rPr lang="en-US" dirty="0"/>
                        <a:t> i.e. actual class is not modified.</a:t>
                      </a:r>
                    </a:p>
                  </a:txBody>
                  <a:tcPr anchor="ctr"/>
                </a:tc>
              </a:tr>
              <a:tr h="553714">
                <a:tc>
                  <a:txBody>
                    <a:bodyPr/>
                    <a:lstStyle/>
                    <a:p>
                      <a:r>
                        <a:rPr lang="en-US"/>
                        <a:t>3) Comparable provides </a:t>
                      </a:r>
                      <a:r>
                        <a:rPr lang="en-US" b="1"/>
                        <a:t>compareTo() method</a:t>
                      </a:r>
                      <a:r>
                        <a:rPr lang="en-US"/>
                        <a:t> to sort elements.</a:t>
                      </a:r>
                    </a:p>
                  </a:txBody>
                  <a:tcPr anchor="ctr"/>
                </a:tc>
                <a:tc>
                  <a:txBody>
                    <a:bodyPr/>
                    <a:lstStyle/>
                    <a:p>
                      <a:r>
                        <a:rPr lang="en-US" dirty="0"/>
                        <a:t>Comparator provides </a:t>
                      </a:r>
                      <a:r>
                        <a:rPr lang="en-US" b="1" dirty="0"/>
                        <a:t>compare() method</a:t>
                      </a:r>
                      <a:r>
                        <a:rPr lang="en-US" dirty="0"/>
                        <a:t> to sort elements.</a:t>
                      </a:r>
                    </a:p>
                  </a:txBody>
                  <a:tcPr anchor="ctr"/>
                </a:tc>
              </a:tr>
              <a:tr h="553714">
                <a:tc>
                  <a:txBody>
                    <a:bodyPr/>
                    <a:lstStyle/>
                    <a:p>
                      <a:r>
                        <a:rPr lang="en-US"/>
                        <a:t>4) Comparable is found in </a:t>
                      </a:r>
                      <a:r>
                        <a:rPr lang="en-US" b="1"/>
                        <a:t>java.lang</a:t>
                      </a:r>
                      <a:r>
                        <a:rPr lang="en-US"/>
                        <a:t> package.</a:t>
                      </a:r>
                    </a:p>
                  </a:txBody>
                  <a:tcPr anchor="ctr"/>
                </a:tc>
                <a:tc>
                  <a:txBody>
                    <a:bodyPr/>
                    <a:lstStyle/>
                    <a:p>
                      <a:r>
                        <a:rPr lang="en-US" dirty="0"/>
                        <a:t>Comparator is found in </a:t>
                      </a:r>
                      <a:r>
                        <a:rPr lang="en-US" b="1" dirty="0" err="1"/>
                        <a:t>java.util</a:t>
                      </a:r>
                      <a:r>
                        <a:rPr lang="en-US" dirty="0"/>
                        <a:t> package.</a:t>
                      </a:r>
                    </a:p>
                  </a:txBody>
                  <a:tcPr anchor="ctr"/>
                </a:tc>
              </a:tr>
              <a:tr h="1028327">
                <a:tc>
                  <a:txBody>
                    <a:bodyPr/>
                    <a:lstStyle/>
                    <a:p>
                      <a:r>
                        <a:rPr lang="en-US"/>
                        <a:t>5) We can sort the list elements of Comparable type by </a:t>
                      </a:r>
                      <a:r>
                        <a:rPr lang="en-US" b="1"/>
                        <a:t>Collections.sort(List)</a:t>
                      </a:r>
                      <a:r>
                        <a:rPr lang="en-US"/>
                        <a:t> method.</a:t>
                      </a:r>
                    </a:p>
                  </a:txBody>
                  <a:tcPr anchor="ctr"/>
                </a:tc>
                <a:tc>
                  <a:txBody>
                    <a:bodyPr/>
                    <a:lstStyle/>
                    <a:p>
                      <a:r>
                        <a:rPr lang="en-US" dirty="0"/>
                        <a:t>We can sort the list elements of Comparator type by </a:t>
                      </a:r>
                      <a:r>
                        <a:rPr lang="en-US" b="1" dirty="0" err="1"/>
                        <a:t>Collections.sort</a:t>
                      </a:r>
                      <a:r>
                        <a:rPr lang="en-US" b="1" dirty="0"/>
                        <a:t>(</a:t>
                      </a:r>
                      <a:r>
                        <a:rPr lang="en-US" b="1" dirty="0" err="1"/>
                        <a:t>List,Comparator</a:t>
                      </a:r>
                      <a:r>
                        <a:rPr lang="en-US" b="1" dirty="0"/>
                        <a:t>)</a:t>
                      </a:r>
                      <a:r>
                        <a:rPr lang="en-US" dirty="0"/>
                        <a:t> method.</a:t>
                      </a:r>
                    </a:p>
                  </a:txBody>
                  <a:tcPr anchor="ctr"/>
                </a:tc>
              </a:tr>
            </a:tbl>
          </a:graphicData>
        </a:graphic>
      </p:graphicFrame>
    </p:spTree>
    <p:extLst>
      <p:ext uri="{BB962C8B-B14F-4D97-AF65-F5344CB8AC3E}">
        <p14:creationId xmlns:p14="http://schemas.microsoft.com/office/powerpoint/2010/main" val="41627965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12. Thread</a:t>
            </a:r>
            <a:endParaRPr lang="en-US" dirty="0"/>
          </a:p>
        </p:txBody>
      </p:sp>
      <p:sp>
        <p:nvSpPr>
          <p:cNvPr id="4" name="Content Placeholder 3"/>
          <p:cNvSpPr>
            <a:spLocks noGrp="1"/>
          </p:cNvSpPr>
          <p:nvPr>
            <p:ph idx="1"/>
          </p:nvPr>
        </p:nvSpPr>
        <p:spPr/>
        <p:txBody>
          <a:bodyPr/>
          <a:lstStyle/>
          <a:p>
            <a:r>
              <a:rPr lang="en-US" dirty="0"/>
              <a:t>Thread: single sequential flow of control within a program</a:t>
            </a:r>
          </a:p>
          <a:p>
            <a:r>
              <a:rPr lang="en-US" dirty="0"/>
              <a:t>Single-threaded program can handle one task at any time.</a:t>
            </a:r>
          </a:p>
          <a:p>
            <a:r>
              <a:rPr lang="en-US" dirty="0"/>
              <a:t>Multitasking allows single processor to run several concurrent threads.</a:t>
            </a:r>
          </a:p>
          <a:p>
            <a:r>
              <a:rPr lang="en-US" dirty="0"/>
              <a:t>Most modern operating systems support multitasking.</a:t>
            </a:r>
          </a:p>
        </p:txBody>
      </p:sp>
    </p:spTree>
    <p:extLst>
      <p:ext uri="{BB962C8B-B14F-4D97-AF65-F5344CB8AC3E}">
        <p14:creationId xmlns:p14="http://schemas.microsoft.com/office/powerpoint/2010/main" val="36364359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Thread</a:t>
            </a:r>
            <a:endParaRPr lang="en-US" dirty="0"/>
          </a:p>
        </p:txBody>
      </p:sp>
      <p:pic>
        <p:nvPicPr>
          <p:cNvPr id="5" name="Picture 2" descr="https://www.safaribooksonline.com/library/view/javatm-se-8/9780133891522/graphics/20fig01.jpg">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14401" y="1583714"/>
            <a:ext cx="7238999" cy="481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3251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Thread Priority</a:t>
            </a:r>
            <a:endParaRPr lang="en-US" dirty="0"/>
          </a:p>
        </p:txBody>
      </p:sp>
      <p:sp>
        <p:nvSpPr>
          <p:cNvPr id="4" name="Content Placeholder 3"/>
          <p:cNvSpPr>
            <a:spLocks noGrp="1"/>
          </p:cNvSpPr>
          <p:nvPr>
            <p:ph idx="1"/>
          </p:nvPr>
        </p:nvSpPr>
        <p:spPr/>
        <p:txBody>
          <a:bodyPr/>
          <a:lstStyle/>
          <a:p>
            <a:r>
              <a:rPr lang="en-US" dirty="0" smtClean="0"/>
              <a:t>MIN_PRIORITY </a:t>
            </a:r>
            <a:r>
              <a:rPr lang="en-US" dirty="0"/>
              <a:t>(a constant of 1) </a:t>
            </a:r>
            <a:endParaRPr lang="en-US" dirty="0" smtClean="0"/>
          </a:p>
          <a:p>
            <a:r>
              <a:rPr lang="en-US" dirty="0" smtClean="0"/>
              <a:t>MAX_PRIORITY </a:t>
            </a:r>
            <a:r>
              <a:rPr lang="en-US" dirty="0"/>
              <a:t>(a constant of 10). </a:t>
            </a:r>
            <a:endParaRPr lang="en-US" dirty="0" smtClean="0"/>
          </a:p>
          <a:p>
            <a:r>
              <a:rPr lang="en-US" dirty="0" smtClean="0"/>
              <a:t>Default - NORM_PRIORITY </a:t>
            </a:r>
            <a:r>
              <a:rPr lang="en-US" dirty="0"/>
              <a:t>(a constant of 5</a:t>
            </a:r>
            <a:r>
              <a:rPr lang="en-US" dirty="0" smtClean="0"/>
              <a:t>).</a:t>
            </a:r>
          </a:p>
          <a:p>
            <a:r>
              <a:rPr lang="en-US" dirty="0"/>
              <a:t>thread priorities cannot guarantee </a:t>
            </a:r>
            <a:r>
              <a:rPr lang="en-US" dirty="0" smtClean="0"/>
              <a:t>and platform dependent</a:t>
            </a:r>
            <a:endParaRPr lang="en-US" dirty="0"/>
          </a:p>
        </p:txBody>
      </p:sp>
    </p:spTree>
    <p:extLst>
      <p:ext uri="{BB962C8B-B14F-4D97-AF65-F5344CB8AC3E}">
        <p14:creationId xmlns:p14="http://schemas.microsoft.com/office/powerpoint/2010/main" val="27115001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Defining and Starting a Thread</a:t>
            </a:r>
          </a:p>
        </p:txBody>
      </p:sp>
      <p:sp>
        <p:nvSpPr>
          <p:cNvPr id="4" name="Content Placeholder 3"/>
          <p:cNvSpPr>
            <a:spLocks noGrp="1"/>
          </p:cNvSpPr>
          <p:nvPr>
            <p:ph idx="1"/>
          </p:nvPr>
        </p:nvSpPr>
        <p:spPr/>
        <p:txBody>
          <a:bodyPr/>
          <a:lstStyle/>
          <a:p>
            <a:r>
              <a:rPr lang="en-US" dirty="0"/>
              <a:t>Implement the Runnable </a:t>
            </a:r>
            <a:r>
              <a:rPr lang="en-US" dirty="0" smtClean="0"/>
              <a:t>interface</a:t>
            </a:r>
          </a:p>
          <a:p>
            <a:r>
              <a:rPr lang="en-US" dirty="0" smtClean="0"/>
              <a:t>Extend </a:t>
            </a:r>
            <a:r>
              <a:rPr lang="en-US" dirty="0"/>
              <a:t>the </a:t>
            </a:r>
            <a:r>
              <a:rPr lang="en-US" dirty="0" err="1"/>
              <a:t>java.lang.Thread</a:t>
            </a:r>
            <a:r>
              <a:rPr lang="en-US" dirty="0"/>
              <a:t> class</a:t>
            </a:r>
          </a:p>
        </p:txBody>
      </p:sp>
    </p:spTree>
    <p:extLst>
      <p:ext uri="{BB962C8B-B14F-4D97-AF65-F5344CB8AC3E}">
        <p14:creationId xmlns:p14="http://schemas.microsoft.com/office/powerpoint/2010/main" val="27400362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Runnable interface</a:t>
            </a:r>
            <a:endParaRPr lang="en-US" dirty="0"/>
          </a:p>
        </p:txBody>
      </p:sp>
      <p:sp>
        <p:nvSpPr>
          <p:cNvPr id="4" name="Content Placeholder 3"/>
          <p:cNvSpPr>
            <a:spLocks noGrp="1"/>
          </p:cNvSpPr>
          <p:nvPr>
            <p:ph idx="1"/>
          </p:nvPr>
        </p:nvSpPr>
        <p:spPr>
          <a:xfrm>
            <a:off x="152400" y="1600200"/>
            <a:ext cx="8915400" cy="5105400"/>
          </a:xfrm>
        </p:spPr>
        <p:txBody>
          <a:bodyPr>
            <a:noAutofit/>
          </a:bodyPr>
          <a:lstStyle/>
          <a:p>
            <a:pPr marL="0" indent="0">
              <a:buNone/>
            </a:pPr>
            <a:r>
              <a:rPr lang="en-US" sz="1800" b="1" dirty="0">
                <a:latin typeface="Courier New" panose="02070309020205020404" pitchFamily="49" charset="0"/>
                <a:cs typeface="Courier New" panose="02070309020205020404" pitchFamily="49" charset="0"/>
              </a:rPr>
              <a:t>public class </a:t>
            </a:r>
            <a:r>
              <a:rPr lang="en-US" sz="1800" b="1" dirty="0" err="1">
                <a:latin typeface="Courier New" panose="02070309020205020404" pitchFamily="49" charset="0"/>
                <a:cs typeface="Courier New" panose="02070309020205020404" pitchFamily="49" charset="0"/>
              </a:rPr>
              <a:t>HelloRunnable</a:t>
            </a:r>
            <a:r>
              <a:rPr lang="en-US" sz="1800" b="1" dirty="0">
                <a:latin typeface="Courier New" panose="02070309020205020404" pitchFamily="49" charset="0"/>
                <a:cs typeface="Courier New" panose="02070309020205020404" pitchFamily="49" charset="0"/>
              </a:rPr>
              <a:t> implements Runnable {</a:t>
            </a:r>
          </a:p>
          <a:p>
            <a:pPr marL="0" indent="0">
              <a:buNone/>
            </a:pPr>
            <a:r>
              <a:rPr lang="en-US" sz="1800" b="1" dirty="0" smtClean="0">
                <a:latin typeface="Courier New" panose="02070309020205020404" pitchFamily="49" charset="0"/>
                <a:cs typeface="Courier New" panose="02070309020205020404" pitchFamily="49" charset="0"/>
              </a:rPr>
              <a:t>  private </a:t>
            </a:r>
            <a:r>
              <a:rPr lang="en-US" sz="1800" b="1" dirty="0">
                <a:latin typeface="Courier New" panose="02070309020205020404" pitchFamily="49" charset="0"/>
                <a:cs typeface="Courier New" panose="02070309020205020404" pitchFamily="49" charset="0"/>
              </a:rPr>
              <a:t>String name;</a:t>
            </a:r>
          </a:p>
          <a:p>
            <a:pPr marL="0" indent="0">
              <a:buNone/>
            </a:pPr>
            <a:r>
              <a:rPr lang="en-US" sz="1800" b="1" dirty="0" smtClean="0">
                <a:latin typeface="Courier New" panose="02070309020205020404" pitchFamily="49" charset="0"/>
                <a:cs typeface="Courier New" panose="02070309020205020404" pitchFamily="49" charset="0"/>
              </a:rPr>
              <a:t>  public </a:t>
            </a:r>
            <a:r>
              <a:rPr lang="en-US" sz="1800" b="1" dirty="0" err="1">
                <a:latin typeface="Courier New" panose="02070309020205020404" pitchFamily="49" charset="0"/>
                <a:cs typeface="Courier New" panose="02070309020205020404" pitchFamily="49" charset="0"/>
              </a:rPr>
              <a:t>HelloRunnable</a:t>
            </a:r>
            <a:r>
              <a:rPr lang="en-US" sz="1800" b="1" dirty="0">
                <a:latin typeface="Courier New" panose="02070309020205020404" pitchFamily="49" charset="0"/>
                <a:cs typeface="Courier New" panose="02070309020205020404" pitchFamily="49" charset="0"/>
              </a:rPr>
              <a:t>(String name) {</a:t>
            </a:r>
          </a:p>
          <a:p>
            <a:pPr marL="0" indent="0">
              <a:buNone/>
            </a:pPr>
            <a:r>
              <a:rPr lang="en-US" sz="1800" b="1" dirty="0" smtClean="0">
                <a:latin typeface="Courier New" panose="02070309020205020404" pitchFamily="49" charset="0"/>
                <a:cs typeface="Courier New" panose="02070309020205020404" pitchFamily="49" charset="0"/>
              </a:rPr>
              <a:t>    this.name </a:t>
            </a:r>
            <a:r>
              <a:rPr lang="en-US" sz="1800" b="1" dirty="0">
                <a:latin typeface="Courier New" panose="02070309020205020404" pitchFamily="49" charset="0"/>
                <a:cs typeface="Courier New" panose="02070309020205020404" pitchFamily="49" charset="0"/>
              </a:rPr>
              <a:t>= name;</a:t>
            </a:r>
          </a:p>
          <a:p>
            <a:pPr marL="0" indent="0">
              <a:buNone/>
            </a:pPr>
            <a:r>
              <a:rPr lang="en-US" sz="1800" b="1" dirty="0" smtClean="0">
                <a:latin typeface="Courier New" panose="02070309020205020404" pitchFamily="49" charset="0"/>
                <a:cs typeface="Courier New" panose="02070309020205020404" pitchFamily="49" charset="0"/>
              </a:rPr>
              <a:t>  }</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public </a:t>
            </a:r>
            <a:r>
              <a:rPr lang="en-US" sz="1800" b="1" dirty="0">
                <a:latin typeface="Courier New" panose="02070309020205020404" pitchFamily="49" charset="0"/>
                <a:cs typeface="Courier New" panose="02070309020205020404" pitchFamily="49" charset="0"/>
              </a:rPr>
              <a:t>void run() {</a:t>
            </a: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System.</a:t>
            </a:r>
            <a:r>
              <a:rPr lang="en-US" sz="1800" b="1" i="1" dirty="0" err="1" smtClean="0">
                <a:latin typeface="Courier New" panose="02070309020205020404" pitchFamily="49" charset="0"/>
                <a:cs typeface="Courier New" panose="02070309020205020404" pitchFamily="49" charset="0"/>
              </a:rPr>
              <a:t>out.println</a:t>
            </a:r>
            <a:r>
              <a:rPr lang="en-US" sz="1800" b="1" i="1" dirty="0">
                <a:latin typeface="Courier New" panose="02070309020205020404" pitchFamily="49" charset="0"/>
                <a:cs typeface="Courier New" panose="02070309020205020404" pitchFamily="49" charset="0"/>
              </a:rPr>
              <a:t>("Hello Thread: " + this.name);</a:t>
            </a: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public </a:t>
            </a:r>
            <a:r>
              <a:rPr lang="en-US" sz="1800" b="1" dirty="0">
                <a:latin typeface="Courier New" panose="02070309020205020404" pitchFamily="49" charset="0"/>
                <a:cs typeface="Courier New" panose="02070309020205020404" pitchFamily="49" charset="0"/>
              </a:rPr>
              <a:t>static void main(String </a:t>
            </a:r>
            <a:r>
              <a:rPr lang="en-US" sz="1800" b="1" dirty="0" err="1">
                <a:latin typeface="Courier New" panose="02070309020205020404" pitchFamily="49" charset="0"/>
                <a:cs typeface="Courier New" panose="02070309020205020404" pitchFamily="49" charset="0"/>
              </a:rPr>
              <a:t>args</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for </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=0;i&lt;10;i++) {</a:t>
            </a: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Thread </a:t>
            </a:r>
            <a:r>
              <a:rPr lang="en-US" sz="1800" b="1" dirty="0">
                <a:latin typeface="Courier New" panose="02070309020205020404" pitchFamily="49" charset="0"/>
                <a:cs typeface="Courier New" panose="02070309020205020404" pitchFamily="49" charset="0"/>
              </a:rPr>
              <a:t>t1 = new Thread(new </a:t>
            </a:r>
            <a:r>
              <a:rPr lang="en-US" sz="1800" b="1" dirty="0" err="1">
                <a:latin typeface="Courier New" panose="02070309020205020404" pitchFamily="49" charset="0"/>
                <a:cs typeface="Courier New" panose="02070309020205020404" pitchFamily="49" charset="0"/>
              </a:rPr>
              <a:t>HelloRunnable</a:t>
            </a:r>
            <a:r>
              <a:rPr lang="en-US" sz="1800" b="1" dirty="0">
                <a:latin typeface="Courier New" panose="02070309020205020404" pitchFamily="49" charset="0"/>
                <a:cs typeface="Courier New" panose="02070309020205020404" pitchFamily="49" charset="0"/>
              </a:rPr>
              <a:t>("Thread " +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t1.start</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48650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Extend Thread Class</a:t>
            </a:r>
            <a:endParaRPr lang="en-US" dirty="0"/>
          </a:p>
        </p:txBody>
      </p:sp>
      <p:sp>
        <p:nvSpPr>
          <p:cNvPr id="4" name="Content Placeholder 3"/>
          <p:cNvSpPr>
            <a:spLocks noGrp="1"/>
          </p:cNvSpPr>
          <p:nvPr>
            <p:ph idx="1"/>
          </p:nvPr>
        </p:nvSpPr>
        <p:spPr>
          <a:xfrm>
            <a:off x="152400" y="1600200"/>
            <a:ext cx="8915400" cy="5105400"/>
          </a:xfrm>
        </p:spPr>
        <p:txBody>
          <a:bodyPr>
            <a:noAutofit/>
          </a:bodyPr>
          <a:lstStyle/>
          <a:p>
            <a:pPr marL="0" indent="0">
              <a:buNone/>
            </a:pPr>
            <a:r>
              <a:rPr lang="en-US" sz="1600" b="1" dirty="0">
                <a:latin typeface="Courier New" panose="02070309020205020404" pitchFamily="49" charset="0"/>
                <a:cs typeface="Courier New" panose="02070309020205020404" pitchFamily="49" charset="0"/>
              </a:rPr>
              <a:t>public class </a:t>
            </a:r>
            <a:r>
              <a:rPr lang="en-US" sz="1600" b="1" dirty="0" err="1">
                <a:latin typeface="Courier New" panose="02070309020205020404" pitchFamily="49" charset="0"/>
                <a:cs typeface="Courier New" panose="02070309020205020404" pitchFamily="49" charset="0"/>
              </a:rPr>
              <a:t>HelloThread</a:t>
            </a:r>
            <a:r>
              <a:rPr lang="en-US" sz="1600" b="1" dirty="0">
                <a:latin typeface="Courier New" panose="02070309020205020404" pitchFamily="49" charset="0"/>
                <a:cs typeface="Courier New" panose="02070309020205020404" pitchFamily="49" charset="0"/>
              </a:rPr>
              <a:t> extends Thread {</a:t>
            </a:r>
          </a:p>
          <a:p>
            <a:pPr marL="0" indent="0">
              <a:buNone/>
            </a:pPr>
            <a:r>
              <a:rPr lang="en-US" sz="1600" b="1" dirty="0" smtClean="0">
                <a:latin typeface="Courier New" panose="02070309020205020404" pitchFamily="49" charset="0"/>
                <a:cs typeface="Courier New" panose="02070309020205020404" pitchFamily="49" charset="0"/>
              </a:rPr>
              <a:t>  private </a:t>
            </a:r>
            <a:r>
              <a:rPr lang="en-US" sz="1600" b="1" dirty="0">
                <a:latin typeface="Courier New" panose="02070309020205020404" pitchFamily="49" charset="0"/>
                <a:cs typeface="Courier New" panose="02070309020205020404" pitchFamily="49" charset="0"/>
              </a:rPr>
              <a:t>String name;</a:t>
            </a:r>
          </a:p>
          <a:p>
            <a:pPr marL="0" indent="0">
              <a:buNone/>
            </a:pPr>
            <a:r>
              <a:rPr lang="en-US" sz="1600" b="1" dirty="0" smtClean="0">
                <a:latin typeface="Courier New" panose="02070309020205020404" pitchFamily="49" charset="0"/>
                <a:cs typeface="Courier New" panose="02070309020205020404" pitchFamily="49" charset="0"/>
              </a:rPr>
              <a:t>  public </a:t>
            </a:r>
            <a:r>
              <a:rPr lang="en-US" sz="1600" b="1" dirty="0" err="1">
                <a:latin typeface="Courier New" panose="02070309020205020404" pitchFamily="49" charset="0"/>
                <a:cs typeface="Courier New" panose="02070309020205020404" pitchFamily="49" charset="0"/>
              </a:rPr>
              <a:t>HelloThread</a:t>
            </a:r>
            <a:r>
              <a:rPr lang="en-US" sz="1600" b="1" dirty="0">
                <a:latin typeface="Courier New" panose="02070309020205020404" pitchFamily="49" charset="0"/>
                <a:cs typeface="Courier New" panose="02070309020205020404" pitchFamily="49" charset="0"/>
              </a:rPr>
              <a:t>(String name) {</a:t>
            </a:r>
          </a:p>
          <a:p>
            <a:pPr marL="0" indent="0">
              <a:buNone/>
            </a:pPr>
            <a:r>
              <a:rPr lang="en-US" sz="1600" b="1" dirty="0" smtClean="0">
                <a:latin typeface="Courier New" panose="02070309020205020404" pitchFamily="49" charset="0"/>
                <a:cs typeface="Courier New" panose="02070309020205020404" pitchFamily="49" charset="0"/>
              </a:rPr>
              <a:t>    this.name </a:t>
            </a:r>
            <a:r>
              <a:rPr lang="en-US" sz="1600" b="1" dirty="0">
                <a:latin typeface="Courier New" panose="02070309020205020404" pitchFamily="49" charset="0"/>
                <a:cs typeface="Courier New" panose="02070309020205020404" pitchFamily="49" charset="0"/>
              </a:rPr>
              <a:t>= name;</a:t>
            </a:r>
          </a:p>
          <a:p>
            <a:pPr marL="0" indent="0">
              <a:buNone/>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public </a:t>
            </a:r>
            <a:r>
              <a:rPr lang="en-US" sz="1600" b="1" dirty="0">
                <a:latin typeface="Courier New" panose="02070309020205020404" pitchFamily="49" charset="0"/>
                <a:cs typeface="Courier New" panose="02070309020205020404" pitchFamily="49" charset="0"/>
              </a:rPr>
              <a:t>void run() {</a:t>
            </a:r>
          </a:p>
          <a:p>
            <a:pPr marL="0" indent="0">
              <a:buNone/>
            </a:pP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a:t>
            </a:r>
            <a:r>
              <a:rPr lang="en-US" sz="1600" b="1" i="1" dirty="0" err="1">
                <a:latin typeface="Courier New" panose="02070309020205020404" pitchFamily="49" charset="0"/>
                <a:cs typeface="Courier New" panose="02070309020205020404" pitchFamily="49" charset="0"/>
              </a:rPr>
              <a:t>out.println</a:t>
            </a:r>
            <a:r>
              <a:rPr lang="en-US" sz="1600" b="1" i="1" dirty="0">
                <a:latin typeface="Courier New" panose="02070309020205020404" pitchFamily="49" charset="0"/>
                <a:cs typeface="Courier New" panose="02070309020205020404" pitchFamily="49" charset="0"/>
              </a:rPr>
              <a:t>("Hello Thread: " + this.name);</a:t>
            </a:r>
          </a:p>
          <a:p>
            <a:pPr marL="0" indent="0">
              <a:buNone/>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a:p>
            <a:pPr marL="0" indent="0">
              <a:buNone/>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public static void main(String[]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Thread.currentThread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getName</a:t>
            </a:r>
            <a:r>
              <a:rPr lang="en-US" sz="1600" b="1" dirty="0">
                <a:latin typeface="Courier New" panose="02070309020205020404" pitchFamily="49" charset="0"/>
                <a:cs typeface="Courier New" panose="02070309020205020404" pitchFamily="49" charset="0"/>
              </a:rPr>
              <a:t>() + " is running");</a:t>
            </a:r>
          </a:p>
          <a:p>
            <a:pPr marL="0" indent="0">
              <a:buNone/>
            </a:pPr>
            <a:r>
              <a:rPr lang="en-US" sz="1600" b="1" dirty="0">
                <a:latin typeface="Courier New" panose="02070309020205020404" pitchFamily="49" charset="0"/>
                <a:cs typeface="Courier New" panose="02070309020205020404" pitchFamily="49" charset="0"/>
              </a:rPr>
              <a:t>    for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=0;i&lt;10;i++) {</a:t>
            </a:r>
          </a:p>
          <a:p>
            <a:pPr marL="0"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new </a:t>
            </a:r>
            <a:r>
              <a:rPr lang="en-US" sz="1600" b="1" dirty="0" err="1">
                <a:latin typeface="Courier New" panose="02070309020205020404" pitchFamily="49" charset="0"/>
                <a:cs typeface="Courier New" panose="02070309020205020404" pitchFamily="49" charset="0"/>
              </a:rPr>
              <a:t>HelloThread</a:t>
            </a:r>
            <a:r>
              <a:rPr lang="en-US" sz="1600" b="1" dirty="0">
                <a:latin typeface="Courier New" panose="02070309020205020404" pitchFamily="49" charset="0"/>
                <a:cs typeface="Courier New" panose="02070309020205020404" pitchFamily="49" charset="0"/>
              </a:rPr>
              <a:t>("Thread " +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).start();</a:t>
            </a:r>
          </a:p>
          <a:p>
            <a:pPr marL="0"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Thread.currentThread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getName</a:t>
            </a:r>
            <a:r>
              <a:rPr lang="en-US" sz="1600" b="1" dirty="0">
                <a:latin typeface="Courier New" panose="02070309020205020404" pitchFamily="49" charset="0"/>
                <a:cs typeface="Courier New" panose="02070309020205020404" pitchFamily="49" charset="0"/>
              </a:rPr>
              <a:t>() + " is ended");</a:t>
            </a:r>
          </a:p>
          <a:p>
            <a:pPr marL="0"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51263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he-IL" dirty="0" smtClean="0"/>
              <a:t>2. Polymorphism</a:t>
            </a:r>
            <a:endParaRPr lang="en-US" dirty="0"/>
          </a:p>
        </p:txBody>
      </p:sp>
      <p:sp>
        <p:nvSpPr>
          <p:cNvPr id="7" name="Content Placeholder 6"/>
          <p:cNvSpPr>
            <a:spLocks noGrp="1"/>
          </p:cNvSpPr>
          <p:nvPr>
            <p:ph idx="1"/>
          </p:nvPr>
        </p:nvSpPr>
        <p:spPr>
          <a:xfrm>
            <a:off x="533400" y="1600200"/>
            <a:ext cx="8001000" cy="4525963"/>
          </a:xfrm>
        </p:spPr>
        <p:txBody>
          <a:bodyPr>
            <a:noAutofit/>
          </a:bodyPr>
          <a:lstStyle/>
          <a:p>
            <a:r>
              <a:rPr lang="en-US" sz="3000" dirty="0"/>
              <a:t>Any Java object that can pass more than one IS-A test is considered to be </a:t>
            </a:r>
            <a:r>
              <a:rPr lang="en-US" sz="3000" dirty="0" smtClean="0"/>
              <a:t>polymorphic</a:t>
            </a:r>
          </a:p>
          <a:p>
            <a:r>
              <a:rPr lang="en-US" sz="3000" dirty="0" smtClean="0"/>
              <a:t>Usage: parent </a:t>
            </a:r>
            <a:r>
              <a:rPr lang="en-US" sz="3000" dirty="0"/>
              <a:t>class reference is used to refer to a child class object</a:t>
            </a:r>
            <a:r>
              <a:rPr lang="en-US" sz="3000" dirty="0" smtClean="0"/>
              <a:t>.</a:t>
            </a:r>
          </a:p>
        </p:txBody>
      </p:sp>
    </p:spTree>
    <p:extLst>
      <p:ext uri="{BB962C8B-B14F-4D97-AF65-F5344CB8AC3E}">
        <p14:creationId xmlns:p14="http://schemas.microsoft.com/office/powerpoint/2010/main" val="17751396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sleep</a:t>
            </a:r>
            <a:endParaRPr lang="en-US" dirty="0"/>
          </a:p>
        </p:txBody>
      </p:sp>
      <p:sp>
        <p:nvSpPr>
          <p:cNvPr id="2" name="Content Placeholder 1"/>
          <p:cNvSpPr>
            <a:spLocks noGrp="1"/>
          </p:cNvSpPr>
          <p:nvPr>
            <p:ph idx="1"/>
          </p:nvPr>
        </p:nvSpPr>
        <p:spPr/>
        <p:txBody>
          <a:bodyPr/>
          <a:lstStyle/>
          <a:p>
            <a:r>
              <a:rPr lang="en-US" dirty="0"/>
              <a:t>Causes the currently running thread to block for at least the specified number of milliseconds.</a:t>
            </a:r>
          </a:p>
        </p:txBody>
      </p:sp>
    </p:spTree>
    <p:extLst>
      <p:ext uri="{BB962C8B-B14F-4D97-AF65-F5344CB8AC3E}">
        <p14:creationId xmlns:p14="http://schemas.microsoft.com/office/powerpoint/2010/main" val="37477828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sleep</a:t>
            </a:r>
            <a:endParaRPr lang="en-US" dirty="0"/>
          </a:p>
        </p:txBody>
      </p:sp>
      <p:sp>
        <p:nvSpPr>
          <p:cNvPr id="2" name="Content Placeholder 1"/>
          <p:cNvSpPr>
            <a:spLocks noGrp="1"/>
          </p:cNvSpPr>
          <p:nvPr>
            <p:ph idx="1"/>
          </p:nvPr>
        </p:nvSpPr>
        <p:spPr/>
        <p:txBody>
          <a:bodyPr>
            <a:noAutofit/>
          </a:bodyPr>
          <a:lstStyle/>
          <a:p>
            <a:pPr marL="0" indent="0">
              <a:buNone/>
            </a:pPr>
            <a:r>
              <a:rPr lang="en-US" sz="1700" b="1" dirty="0">
                <a:latin typeface="Courier New" panose="02070309020205020404" pitchFamily="49" charset="0"/>
                <a:cs typeface="Courier New" panose="02070309020205020404" pitchFamily="49" charset="0"/>
              </a:rPr>
              <a:t>public class </a:t>
            </a:r>
            <a:r>
              <a:rPr lang="en-US" sz="1700" b="1" dirty="0" err="1">
                <a:latin typeface="Courier New" panose="02070309020205020404" pitchFamily="49" charset="0"/>
                <a:cs typeface="Courier New" panose="02070309020205020404" pitchFamily="49" charset="0"/>
              </a:rPr>
              <a:t>HelloThread</a:t>
            </a:r>
            <a:r>
              <a:rPr lang="en-US" sz="1700" b="1" dirty="0">
                <a:latin typeface="Courier New" panose="02070309020205020404" pitchFamily="49" charset="0"/>
                <a:cs typeface="Courier New" panose="02070309020205020404" pitchFamily="49" charset="0"/>
              </a:rPr>
              <a:t> extends Thread {</a:t>
            </a:r>
          </a:p>
          <a:p>
            <a:pPr marL="0" indent="0">
              <a:buNone/>
            </a:pPr>
            <a:r>
              <a:rPr lang="en-US" sz="1700" b="1" dirty="0" smtClean="0">
                <a:latin typeface="Courier New" panose="02070309020205020404" pitchFamily="49" charset="0"/>
                <a:cs typeface="Courier New" panose="02070309020205020404" pitchFamily="49" charset="0"/>
              </a:rPr>
              <a:t>  private </a:t>
            </a:r>
            <a:r>
              <a:rPr lang="en-US" sz="1700" b="1" dirty="0">
                <a:latin typeface="Courier New" panose="02070309020205020404" pitchFamily="49" charset="0"/>
                <a:cs typeface="Courier New" panose="02070309020205020404" pitchFamily="49" charset="0"/>
              </a:rPr>
              <a:t>String name;</a:t>
            </a:r>
          </a:p>
          <a:p>
            <a:pPr marL="0" indent="0">
              <a:buNone/>
            </a:pPr>
            <a:r>
              <a:rPr lang="en-US" sz="1700" b="1" dirty="0" smtClean="0">
                <a:latin typeface="Courier New" panose="02070309020205020404" pitchFamily="49" charset="0"/>
                <a:cs typeface="Courier New" panose="02070309020205020404" pitchFamily="49" charset="0"/>
              </a:rPr>
              <a:t>  public </a:t>
            </a:r>
            <a:r>
              <a:rPr lang="en-US" sz="1700" b="1" dirty="0" err="1">
                <a:latin typeface="Courier New" panose="02070309020205020404" pitchFamily="49" charset="0"/>
                <a:cs typeface="Courier New" panose="02070309020205020404" pitchFamily="49" charset="0"/>
              </a:rPr>
              <a:t>HelloThread</a:t>
            </a:r>
            <a:r>
              <a:rPr lang="en-US" sz="1700" b="1" dirty="0">
                <a:latin typeface="Courier New" panose="02070309020205020404" pitchFamily="49" charset="0"/>
                <a:cs typeface="Courier New" panose="02070309020205020404" pitchFamily="49" charset="0"/>
              </a:rPr>
              <a:t>(String name) {</a:t>
            </a:r>
          </a:p>
          <a:p>
            <a:pPr marL="0" indent="0">
              <a:buNone/>
            </a:pPr>
            <a:r>
              <a:rPr lang="en-US" sz="1700" b="1" dirty="0" smtClean="0">
                <a:latin typeface="Courier New" panose="02070309020205020404" pitchFamily="49" charset="0"/>
                <a:cs typeface="Courier New" panose="02070309020205020404" pitchFamily="49" charset="0"/>
              </a:rPr>
              <a:t>    this.name </a:t>
            </a:r>
            <a:r>
              <a:rPr lang="en-US" sz="1700" b="1" dirty="0">
                <a:latin typeface="Courier New" panose="02070309020205020404" pitchFamily="49" charset="0"/>
                <a:cs typeface="Courier New" panose="02070309020205020404" pitchFamily="49" charset="0"/>
              </a:rPr>
              <a:t>= name;</a:t>
            </a:r>
          </a:p>
          <a:p>
            <a:pPr marL="0" indent="0">
              <a:buNone/>
            </a:pPr>
            <a:r>
              <a:rPr lang="en-US" sz="1700" b="1" dirty="0" smtClean="0">
                <a:latin typeface="Courier New" panose="02070309020205020404" pitchFamily="49" charset="0"/>
                <a:cs typeface="Courier New" panose="02070309020205020404" pitchFamily="49" charset="0"/>
              </a:rPr>
              <a:t>  }</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public </a:t>
            </a:r>
            <a:r>
              <a:rPr lang="en-US" sz="1700" b="1" dirty="0">
                <a:latin typeface="Courier New" panose="02070309020205020404" pitchFamily="49" charset="0"/>
                <a:cs typeface="Courier New" panose="02070309020205020404" pitchFamily="49" charset="0"/>
              </a:rPr>
              <a:t>void run() {</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System.</a:t>
            </a:r>
            <a:r>
              <a:rPr lang="en-US" sz="1700" b="1" i="1" dirty="0" err="1">
                <a:latin typeface="Courier New" panose="02070309020205020404" pitchFamily="49" charset="0"/>
                <a:cs typeface="Courier New" panose="02070309020205020404" pitchFamily="49" charset="0"/>
              </a:rPr>
              <a:t>out.println</a:t>
            </a:r>
            <a:r>
              <a:rPr lang="en-US" sz="1700" b="1" i="1" dirty="0">
                <a:latin typeface="Courier New" panose="02070309020205020404" pitchFamily="49" charset="0"/>
                <a:cs typeface="Courier New" panose="02070309020205020404" pitchFamily="49" charset="0"/>
              </a:rPr>
              <a:t>("Hello Thread: " + this.name);</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public </a:t>
            </a:r>
            <a:r>
              <a:rPr lang="en-US" sz="1700" b="1" dirty="0">
                <a:latin typeface="Courier New" panose="02070309020205020404" pitchFamily="49" charset="0"/>
                <a:cs typeface="Courier New" panose="02070309020205020404" pitchFamily="49" charset="0"/>
              </a:rPr>
              <a:t>static void main(String[] </a:t>
            </a:r>
            <a:r>
              <a:rPr lang="en-US" sz="1700" b="1" dirty="0" err="1">
                <a:latin typeface="Courier New" panose="02070309020205020404" pitchFamily="49" charset="0"/>
                <a:cs typeface="Courier New" panose="02070309020205020404" pitchFamily="49" charset="0"/>
              </a:rPr>
              <a:t>args</a:t>
            </a:r>
            <a:r>
              <a:rPr lang="en-US" sz="1700" b="1" dirty="0">
                <a:latin typeface="Courier New" panose="02070309020205020404" pitchFamily="49" charset="0"/>
                <a:cs typeface="Courier New" panose="02070309020205020404" pitchFamily="49" charset="0"/>
              </a:rPr>
              <a:t>) throws Exception {</a:t>
            </a:r>
          </a:p>
          <a:p>
            <a:pPr marL="0" indent="0">
              <a:buNone/>
            </a:pPr>
            <a:r>
              <a:rPr lang="en-US" sz="1700" b="1" dirty="0">
                <a:latin typeface="Courier New" panose="02070309020205020404" pitchFamily="49" charset="0"/>
                <a:cs typeface="Courier New" panose="02070309020205020404" pitchFamily="49" charset="0"/>
              </a:rPr>
              <a:t>    for (</a:t>
            </a:r>
            <a:r>
              <a:rPr lang="en-US" sz="1700" b="1" dirty="0" err="1">
                <a:latin typeface="Courier New" panose="02070309020205020404" pitchFamily="49" charset="0"/>
                <a:cs typeface="Courier New" panose="02070309020205020404" pitchFamily="49" charset="0"/>
              </a:rPr>
              <a:t>int</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i</a:t>
            </a:r>
            <a:r>
              <a:rPr lang="en-US" sz="1700" b="1" dirty="0">
                <a:latin typeface="Courier New" panose="02070309020205020404" pitchFamily="49" charset="0"/>
                <a:cs typeface="Courier New" panose="02070309020205020404" pitchFamily="49" charset="0"/>
              </a:rPr>
              <a:t>=0;i&lt;10;i++) {</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Thread t = new </a:t>
            </a:r>
            <a:r>
              <a:rPr lang="en-US" sz="1700" b="1" dirty="0" err="1">
                <a:latin typeface="Courier New" panose="02070309020205020404" pitchFamily="49" charset="0"/>
                <a:cs typeface="Courier New" panose="02070309020205020404" pitchFamily="49" charset="0"/>
              </a:rPr>
              <a:t>HelloThread</a:t>
            </a:r>
            <a:r>
              <a:rPr lang="en-US" sz="1700" b="1" dirty="0">
                <a:latin typeface="Courier New" panose="02070309020205020404" pitchFamily="49" charset="0"/>
                <a:cs typeface="Courier New" panose="02070309020205020404" pitchFamily="49" charset="0"/>
              </a:rPr>
              <a:t>("Thread " + </a:t>
            </a:r>
            <a:r>
              <a:rPr lang="en-US" sz="1700" b="1" dirty="0" err="1">
                <a:latin typeface="Courier New" panose="02070309020205020404" pitchFamily="49" charset="0"/>
                <a:cs typeface="Courier New" panose="02070309020205020404" pitchFamily="49" charset="0"/>
              </a:rPr>
              <a:t>i</a:t>
            </a:r>
            <a:r>
              <a:rPr lang="en-US" sz="1700" b="1" dirty="0">
                <a:latin typeface="Courier New" panose="02070309020205020404" pitchFamily="49" charset="0"/>
                <a:cs typeface="Courier New" panose="02070309020205020404" pitchFamily="49" charset="0"/>
              </a:rPr>
              <a:t>);</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t.start</a:t>
            </a:r>
            <a:r>
              <a:rPr lang="en-US" sz="1700" b="1" dirty="0">
                <a:latin typeface="Courier New" panose="02070309020205020404" pitchFamily="49" charset="0"/>
                <a:cs typeface="Courier New" panose="02070309020205020404" pitchFamily="49" charset="0"/>
              </a:rPr>
              <a:t>();</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t.sleep</a:t>
            </a:r>
            <a:r>
              <a:rPr lang="en-US" sz="1700" b="1" dirty="0" smtClean="0">
                <a:latin typeface="Courier New" panose="02070309020205020404" pitchFamily="49" charset="0"/>
                <a:cs typeface="Courier New" panose="02070309020205020404" pitchFamily="49" charset="0"/>
              </a:rPr>
              <a:t>(500);</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    }</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258883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join</a:t>
            </a:r>
            <a:endParaRPr lang="en-US" dirty="0"/>
          </a:p>
        </p:txBody>
      </p:sp>
      <p:sp>
        <p:nvSpPr>
          <p:cNvPr id="2" name="Content Placeholder 1"/>
          <p:cNvSpPr>
            <a:spLocks noGrp="1"/>
          </p:cNvSpPr>
          <p:nvPr>
            <p:ph idx="1"/>
          </p:nvPr>
        </p:nvSpPr>
        <p:spPr/>
        <p:txBody>
          <a:bodyPr/>
          <a:lstStyle/>
          <a:p>
            <a:r>
              <a:rPr lang="en-US" dirty="0"/>
              <a:t>Join is a non static method. </a:t>
            </a:r>
            <a:endParaRPr lang="en-US" dirty="0" smtClean="0"/>
          </a:p>
          <a:p>
            <a:r>
              <a:rPr lang="en-US" dirty="0"/>
              <a:t>The current thread invokes this method on a second thread, causing the current thread to block until the second thread terminates or the specified number of milliseconds passes.</a:t>
            </a:r>
          </a:p>
        </p:txBody>
      </p:sp>
    </p:spTree>
    <p:extLst>
      <p:ext uri="{BB962C8B-B14F-4D97-AF65-F5344CB8AC3E}">
        <p14:creationId xmlns:p14="http://schemas.microsoft.com/office/powerpoint/2010/main" val="14913689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join</a:t>
            </a:r>
            <a:endParaRPr lang="en-US" dirty="0"/>
          </a:p>
        </p:txBody>
      </p:sp>
      <p:sp>
        <p:nvSpPr>
          <p:cNvPr id="2" name="Content Placeholder 1"/>
          <p:cNvSpPr>
            <a:spLocks noGrp="1"/>
          </p:cNvSpPr>
          <p:nvPr>
            <p:ph idx="1"/>
          </p:nvPr>
        </p:nvSpPr>
        <p:spPr/>
        <p:txBody>
          <a:bodyPr>
            <a:noAutofit/>
          </a:bodyPr>
          <a:lstStyle/>
          <a:p>
            <a:pPr marL="0" indent="0">
              <a:buNone/>
            </a:pPr>
            <a:r>
              <a:rPr lang="en-US" sz="1700" b="1" dirty="0">
                <a:latin typeface="Courier New" panose="02070309020205020404" pitchFamily="49" charset="0"/>
                <a:cs typeface="Courier New" panose="02070309020205020404" pitchFamily="49" charset="0"/>
              </a:rPr>
              <a:t>public class </a:t>
            </a:r>
            <a:r>
              <a:rPr lang="en-US" sz="1700" b="1" dirty="0" err="1">
                <a:latin typeface="Courier New" panose="02070309020205020404" pitchFamily="49" charset="0"/>
                <a:cs typeface="Courier New" panose="02070309020205020404" pitchFamily="49" charset="0"/>
              </a:rPr>
              <a:t>HelloThread</a:t>
            </a:r>
            <a:r>
              <a:rPr lang="en-US" sz="1700" b="1" dirty="0">
                <a:latin typeface="Courier New" panose="02070309020205020404" pitchFamily="49" charset="0"/>
                <a:cs typeface="Courier New" panose="02070309020205020404" pitchFamily="49" charset="0"/>
              </a:rPr>
              <a:t> extends Thread {</a:t>
            </a:r>
          </a:p>
          <a:p>
            <a:pPr marL="0" indent="0">
              <a:buNone/>
            </a:pPr>
            <a:r>
              <a:rPr lang="en-US" sz="1700" b="1" dirty="0" smtClean="0">
                <a:latin typeface="Courier New" panose="02070309020205020404" pitchFamily="49" charset="0"/>
                <a:cs typeface="Courier New" panose="02070309020205020404" pitchFamily="49" charset="0"/>
              </a:rPr>
              <a:t>  private </a:t>
            </a:r>
            <a:r>
              <a:rPr lang="en-US" sz="1700" b="1" dirty="0">
                <a:latin typeface="Courier New" panose="02070309020205020404" pitchFamily="49" charset="0"/>
                <a:cs typeface="Courier New" panose="02070309020205020404" pitchFamily="49" charset="0"/>
              </a:rPr>
              <a:t>String name;</a:t>
            </a:r>
          </a:p>
          <a:p>
            <a:pPr marL="0" indent="0">
              <a:buNone/>
            </a:pPr>
            <a:r>
              <a:rPr lang="en-US" sz="1700" b="1" dirty="0" smtClean="0">
                <a:latin typeface="Courier New" panose="02070309020205020404" pitchFamily="49" charset="0"/>
                <a:cs typeface="Courier New" panose="02070309020205020404" pitchFamily="49" charset="0"/>
              </a:rPr>
              <a:t>  public </a:t>
            </a:r>
            <a:r>
              <a:rPr lang="en-US" sz="1700" b="1" dirty="0" err="1">
                <a:latin typeface="Courier New" panose="02070309020205020404" pitchFamily="49" charset="0"/>
                <a:cs typeface="Courier New" panose="02070309020205020404" pitchFamily="49" charset="0"/>
              </a:rPr>
              <a:t>HelloThread</a:t>
            </a:r>
            <a:r>
              <a:rPr lang="en-US" sz="1700" b="1" dirty="0">
                <a:latin typeface="Courier New" panose="02070309020205020404" pitchFamily="49" charset="0"/>
                <a:cs typeface="Courier New" panose="02070309020205020404" pitchFamily="49" charset="0"/>
              </a:rPr>
              <a:t>(String name) {</a:t>
            </a:r>
          </a:p>
          <a:p>
            <a:pPr marL="0" indent="0">
              <a:buNone/>
            </a:pPr>
            <a:r>
              <a:rPr lang="en-US" sz="1700" b="1" dirty="0" smtClean="0">
                <a:latin typeface="Courier New" panose="02070309020205020404" pitchFamily="49" charset="0"/>
                <a:cs typeface="Courier New" panose="02070309020205020404" pitchFamily="49" charset="0"/>
              </a:rPr>
              <a:t>    this.name </a:t>
            </a:r>
            <a:r>
              <a:rPr lang="en-US" sz="1700" b="1" dirty="0">
                <a:latin typeface="Courier New" panose="02070309020205020404" pitchFamily="49" charset="0"/>
                <a:cs typeface="Courier New" panose="02070309020205020404" pitchFamily="49" charset="0"/>
              </a:rPr>
              <a:t>= name;</a:t>
            </a:r>
          </a:p>
          <a:p>
            <a:pPr marL="0" indent="0">
              <a:buNone/>
            </a:pPr>
            <a:r>
              <a:rPr lang="en-US" sz="1700" b="1" dirty="0" smtClean="0">
                <a:latin typeface="Courier New" panose="02070309020205020404" pitchFamily="49" charset="0"/>
                <a:cs typeface="Courier New" panose="02070309020205020404" pitchFamily="49" charset="0"/>
              </a:rPr>
              <a:t>  }</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public </a:t>
            </a:r>
            <a:r>
              <a:rPr lang="en-US" sz="1700" b="1" dirty="0">
                <a:latin typeface="Courier New" panose="02070309020205020404" pitchFamily="49" charset="0"/>
                <a:cs typeface="Courier New" panose="02070309020205020404" pitchFamily="49" charset="0"/>
              </a:rPr>
              <a:t>void run() {</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System.</a:t>
            </a:r>
            <a:r>
              <a:rPr lang="en-US" sz="1700" b="1" i="1" dirty="0" err="1">
                <a:latin typeface="Courier New" panose="02070309020205020404" pitchFamily="49" charset="0"/>
                <a:cs typeface="Courier New" panose="02070309020205020404" pitchFamily="49" charset="0"/>
              </a:rPr>
              <a:t>out.println</a:t>
            </a:r>
            <a:r>
              <a:rPr lang="en-US" sz="1700" b="1" i="1" dirty="0">
                <a:latin typeface="Courier New" panose="02070309020205020404" pitchFamily="49" charset="0"/>
                <a:cs typeface="Courier New" panose="02070309020205020404" pitchFamily="49" charset="0"/>
              </a:rPr>
              <a:t>("Hello Thread: " + this.name);</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public </a:t>
            </a:r>
            <a:r>
              <a:rPr lang="en-US" sz="1700" b="1" dirty="0">
                <a:latin typeface="Courier New" panose="02070309020205020404" pitchFamily="49" charset="0"/>
                <a:cs typeface="Courier New" panose="02070309020205020404" pitchFamily="49" charset="0"/>
              </a:rPr>
              <a:t>static void main(String[] </a:t>
            </a:r>
            <a:r>
              <a:rPr lang="en-US" sz="1700" b="1" dirty="0" err="1">
                <a:latin typeface="Courier New" panose="02070309020205020404" pitchFamily="49" charset="0"/>
                <a:cs typeface="Courier New" panose="02070309020205020404" pitchFamily="49" charset="0"/>
              </a:rPr>
              <a:t>args</a:t>
            </a:r>
            <a:r>
              <a:rPr lang="en-US" sz="1700" b="1" dirty="0">
                <a:latin typeface="Courier New" panose="02070309020205020404" pitchFamily="49" charset="0"/>
                <a:cs typeface="Courier New" panose="02070309020205020404" pitchFamily="49" charset="0"/>
              </a:rPr>
              <a:t>) throws Exception {</a:t>
            </a:r>
          </a:p>
          <a:p>
            <a:pPr marL="0" indent="0">
              <a:buNone/>
            </a:pPr>
            <a:r>
              <a:rPr lang="en-US" sz="1700" b="1" dirty="0">
                <a:latin typeface="Courier New" panose="02070309020205020404" pitchFamily="49" charset="0"/>
                <a:cs typeface="Courier New" panose="02070309020205020404" pitchFamily="49" charset="0"/>
              </a:rPr>
              <a:t>    for (</a:t>
            </a:r>
            <a:r>
              <a:rPr lang="en-US" sz="1700" b="1" dirty="0" err="1">
                <a:latin typeface="Courier New" panose="02070309020205020404" pitchFamily="49" charset="0"/>
                <a:cs typeface="Courier New" panose="02070309020205020404" pitchFamily="49" charset="0"/>
              </a:rPr>
              <a:t>int</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i</a:t>
            </a:r>
            <a:r>
              <a:rPr lang="en-US" sz="1700" b="1" dirty="0">
                <a:latin typeface="Courier New" panose="02070309020205020404" pitchFamily="49" charset="0"/>
                <a:cs typeface="Courier New" panose="02070309020205020404" pitchFamily="49" charset="0"/>
              </a:rPr>
              <a:t>=0;i&lt;10;i++) {</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Thread t = new </a:t>
            </a:r>
            <a:r>
              <a:rPr lang="en-US" sz="1700" b="1" dirty="0" err="1">
                <a:latin typeface="Courier New" panose="02070309020205020404" pitchFamily="49" charset="0"/>
                <a:cs typeface="Courier New" panose="02070309020205020404" pitchFamily="49" charset="0"/>
              </a:rPr>
              <a:t>HelloThread</a:t>
            </a:r>
            <a:r>
              <a:rPr lang="en-US" sz="1700" b="1" dirty="0">
                <a:latin typeface="Courier New" panose="02070309020205020404" pitchFamily="49" charset="0"/>
                <a:cs typeface="Courier New" panose="02070309020205020404" pitchFamily="49" charset="0"/>
              </a:rPr>
              <a:t>("Thread " + </a:t>
            </a:r>
            <a:r>
              <a:rPr lang="en-US" sz="1700" b="1" dirty="0" err="1">
                <a:latin typeface="Courier New" panose="02070309020205020404" pitchFamily="49" charset="0"/>
                <a:cs typeface="Courier New" panose="02070309020205020404" pitchFamily="49" charset="0"/>
              </a:rPr>
              <a:t>i</a:t>
            </a:r>
            <a:r>
              <a:rPr lang="en-US" sz="1700" b="1" dirty="0">
                <a:latin typeface="Courier New" panose="02070309020205020404" pitchFamily="49" charset="0"/>
                <a:cs typeface="Courier New" panose="02070309020205020404" pitchFamily="49" charset="0"/>
              </a:rPr>
              <a:t>);</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t.start</a:t>
            </a:r>
            <a:r>
              <a:rPr lang="en-US" sz="1700" b="1" dirty="0">
                <a:latin typeface="Courier New" panose="02070309020205020404" pitchFamily="49" charset="0"/>
                <a:cs typeface="Courier New" panose="02070309020205020404" pitchFamily="49" charset="0"/>
              </a:rPr>
              <a:t>();</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t.join</a:t>
            </a:r>
            <a:r>
              <a:rPr lang="en-US" sz="1700" b="1" dirty="0">
                <a:latin typeface="Courier New" panose="02070309020205020404" pitchFamily="49" charset="0"/>
                <a:cs typeface="Courier New" panose="02070309020205020404" pitchFamily="49" charset="0"/>
              </a:rPr>
              <a:t>();</a:t>
            </a:r>
          </a:p>
          <a:p>
            <a:pPr marL="0" indent="0">
              <a:buNone/>
            </a:pPr>
            <a:r>
              <a:rPr lang="en-US" sz="1700" b="1" dirty="0">
                <a:latin typeface="Courier New" panose="02070309020205020404" pitchFamily="49" charset="0"/>
                <a:cs typeface="Courier New" panose="02070309020205020404" pitchFamily="49" charset="0"/>
              </a:rPr>
              <a:t>    }</a:t>
            </a:r>
          </a:p>
          <a:p>
            <a:pPr marL="0" indent="0">
              <a:buNone/>
            </a:pP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a:t>
            </a:r>
            <a:endParaRPr lang="en-US" sz="1700" b="1" dirty="0">
              <a:latin typeface="Courier New" panose="02070309020205020404" pitchFamily="49" charset="0"/>
              <a:cs typeface="Courier New" panose="02070309020205020404" pitchFamily="49" charset="0"/>
            </a:endParaRPr>
          </a:p>
          <a:p>
            <a:pPr marL="0" indent="0">
              <a:buNone/>
            </a:pPr>
            <a:r>
              <a:rPr lang="en-US" sz="17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1529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wait, notify</a:t>
            </a:r>
            <a:endParaRPr lang="en-US" dirty="0"/>
          </a:p>
        </p:txBody>
      </p:sp>
      <p:sp>
        <p:nvSpPr>
          <p:cNvPr id="3" name="Content Placeholder 2"/>
          <p:cNvSpPr>
            <a:spLocks noGrp="1"/>
          </p:cNvSpPr>
          <p:nvPr>
            <p:ph idx="1"/>
          </p:nvPr>
        </p:nvSpPr>
        <p:spPr/>
        <p:txBody>
          <a:bodyPr/>
          <a:lstStyle/>
          <a:p>
            <a:r>
              <a:rPr lang="en-US" dirty="0"/>
              <a:t>wait() tells the calling thread to give up the monitor and go to sleep until some other thread enters the same monitor and calls notify( ).</a:t>
            </a:r>
          </a:p>
          <a:p>
            <a:r>
              <a:rPr lang="en-US" dirty="0"/>
              <a:t>notify() wakes up the first thread that called wait() on the same object</a:t>
            </a:r>
            <a:r>
              <a:rPr lang="en-US" dirty="0" smtClean="0"/>
              <a:t>.</a:t>
            </a:r>
            <a:endParaRPr lang="en-US" dirty="0"/>
          </a:p>
        </p:txBody>
      </p:sp>
    </p:spTree>
    <p:extLst>
      <p:ext uri="{BB962C8B-B14F-4D97-AF65-F5344CB8AC3E}">
        <p14:creationId xmlns:p14="http://schemas.microsoft.com/office/powerpoint/2010/main" val="16702285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Producer, Consumer example</a:t>
            </a:r>
            <a:endParaRPr lang="en-US" dirty="0"/>
          </a:p>
        </p:txBody>
      </p:sp>
      <p:sp>
        <p:nvSpPr>
          <p:cNvPr id="4" name="TextBox 3"/>
          <p:cNvSpPr txBox="1"/>
          <p:nvPr/>
        </p:nvSpPr>
        <p:spPr>
          <a:xfrm>
            <a:off x="152400" y="1355785"/>
            <a:ext cx="4953000" cy="5355312"/>
          </a:xfrm>
          <a:prstGeom prst="rect">
            <a:avLst/>
          </a:prstGeom>
          <a:noFill/>
        </p:spPr>
        <p:txBody>
          <a:bodyPr wrap="square" rtlCol="0">
            <a:spAutoFit/>
          </a:bodyPr>
          <a:lstStyle/>
          <a:p>
            <a:r>
              <a:rPr lang="en-US" b="1" dirty="0" smtClean="0">
                <a:latin typeface="+mj-lt"/>
                <a:cs typeface="Arial" panose="020B0604020202020204" pitchFamily="34" charset="0"/>
              </a:rPr>
              <a:t>public class Producer implements Runnable {</a:t>
            </a:r>
          </a:p>
          <a:p>
            <a:r>
              <a:rPr lang="en-US" b="1" dirty="0" smtClean="0">
                <a:latin typeface="+mj-lt"/>
                <a:cs typeface="Arial" panose="020B0604020202020204" pitchFamily="34" charset="0"/>
              </a:rPr>
              <a:t>  private Vector&lt;String&gt; message = new Vector&lt;String&gt;();</a:t>
            </a:r>
          </a:p>
          <a:p>
            <a:endParaRPr lang="en-US" b="1" dirty="0" smtClean="0">
              <a:latin typeface="+mj-lt"/>
              <a:cs typeface="Arial" panose="020B0604020202020204" pitchFamily="34" charset="0"/>
            </a:endParaRPr>
          </a:p>
          <a:p>
            <a:r>
              <a:rPr lang="en-US" b="1" dirty="0" smtClean="0">
                <a:latin typeface="+mj-lt"/>
                <a:cs typeface="Arial" panose="020B0604020202020204" pitchFamily="34" charset="0"/>
              </a:rPr>
              <a:t>  public </a:t>
            </a:r>
            <a:r>
              <a:rPr lang="en-US" b="1" dirty="0"/>
              <a:t>synchronized </a:t>
            </a:r>
            <a:r>
              <a:rPr lang="en-US" b="1" dirty="0" smtClean="0"/>
              <a:t> </a:t>
            </a:r>
            <a:r>
              <a:rPr lang="en-US" b="1" dirty="0" smtClean="0">
                <a:latin typeface="+mj-lt"/>
                <a:cs typeface="Arial" panose="020B0604020202020204" pitchFamily="34" charset="0"/>
              </a:rPr>
              <a:t>void </a:t>
            </a:r>
            <a:r>
              <a:rPr lang="en-US" b="1" dirty="0" err="1" smtClean="0">
                <a:latin typeface="+mj-lt"/>
                <a:cs typeface="Arial" panose="020B0604020202020204" pitchFamily="34" charset="0"/>
              </a:rPr>
              <a:t>putMessage</a:t>
            </a:r>
            <a:r>
              <a:rPr lang="en-US" b="1" dirty="0" smtClean="0">
                <a:latin typeface="+mj-lt"/>
                <a:cs typeface="Arial" panose="020B0604020202020204" pitchFamily="34" charset="0"/>
              </a:rPr>
              <a:t>(String </a:t>
            </a:r>
            <a:r>
              <a:rPr lang="en-US" b="1" dirty="0" err="1" smtClean="0">
                <a:latin typeface="+mj-lt"/>
                <a:cs typeface="Arial" panose="020B0604020202020204" pitchFamily="34" charset="0"/>
              </a:rPr>
              <a:t>msg</a:t>
            </a:r>
            <a:r>
              <a:rPr lang="en-US" b="1" dirty="0" smtClean="0">
                <a:latin typeface="+mj-lt"/>
                <a:cs typeface="Arial" panose="020B0604020202020204" pitchFamily="34" charset="0"/>
              </a:rPr>
              <a:t>) {</a:t>
            </a:r>
          </a:p>
          <a:p>
            <a:r>
              <a:rPr lang="en-US" b="1" dirty="0" smtClean="0">
                <a:latin typeface="+mj-lt"/>
                <a:cs typeface="Arial" panose="020B0604020202020204" pitchFamily="34" charset="0"/>
              </a:rPr>
              <a:t>    </a:t>
            </a:r>
            <a:r>
              <a:rPr lang="en-US" b="1" dirty="0" err="1" smtClean="0">
                <a:latin typeface="+mj-lt"/>
                <a:cs typeface="Arial" panose="020B0604020202020204" pitchFamily="34" charset="0"/>
              </a:rPr>
              <a:t>message.add</a:t>
            </a:r>
            <a:r>
              <a:rPr lang="en-US" b="1" dirty="0" smtClean="0">
                <a:latin typeface="+mj-lt"/>
                <a:cs typeface="Arial" panose="020B0604020202020204" pitchFamily="34" charset="0"/>
              </a:rPr>
              <a:t>(</a:t>
            </a:r>
            <a:r>
              <a:rPr lang="en-US" b="1" dirty="0" err="1" smtClean="0">
                <a:latin typeface="+mj-lt"/>
                <a:cs typeface="Arial" panose="020B0604020202020204" pitchFamily="34" charset="0"/>
              </a:rPr>
              <a:t>msg</a:t>
            </a:r>
            <a:r>
              <a:rPr lang="en-US" b="1" dirty="0" smtClean="0">
                <a:latin typeface="+mj-lt"/>
                <a:cs typeface="Arial" panose="020B0604020202020204" pitchFamily="34" charset="0"/>
              </a:rPr>
              <a:t>);</a:t>
            </a:r>
          </a:p>
          <a:p>
            <a:r>
              <a:rPr lang="en-US" b="1" dirty="0" smtClean="0">
                <a:latin typeface="+mj-lt"/>
                <a:cs typeface="Arial" panose="020B0604020202020204" pitchFamily="34" charset="0"/>
              </a:rPr>
              <a:t>    </a:t>
            </a:r>
            <a:r>
              <a:rPr lang="en-US" b="1" dirty="0" err="1" smtClean="0">
                <a:cs typeface="Arial" panose="020B0604020202020204" pitchFamily="34" charset="0"/>
              </a:rPr>
              <a:t>System.</a:t>
            </a:r>
            <a:r>
              <a:rPr lang="en-US" b="1" i="1" dirty="0" err="1" smtClean="0">
                <a:cs typeface="Arial" panose="020B0604020202020204" pitchFamily="34" charset="0"/>
              </a:rPr>
              <a:t>out.println</a:t>
            </a:r>
            <a:r>
              <a:rPr lang="en-US" b="1" i="1" dirty="0">
                <a:cs typeface="Arial" panose="020B0604020202020204" pitchFamily="34" charset="0"/>
              </a:rPr>
              <a:t>("put message");</a:t>
            </a:r>
            <a:endParaRPr lang="en-US" b="1" dirty="0" smtClean="0">
              <a:latin typeface="+mj-lt"/>
              <a:cs typeface="Arial" panose="020B0604020202020204" pitchFamily="34" charset="0"/>
            </a:endParaRPr>
          </a:p>
          <a:p>
            <a:r>
              <a:rPr lang="en-US" b="1" dirty="0" smtClean="0">
                <a:latin typeface="+mj-lt"/>
                <a:cs typeface="Arial" panose="020B0604020202020204" pitchFamily="34" charset="0"/>
              </a:rPr>
              <a:t>  }</a:t>
            </a:r>
          </a:p>
          <a:p>
            <a:r>
              <a:rPr lang="en-US" b="1" dirty="0" smtClean="0">
                <a:latin typeface="+mj-lt"/>
                <a:cs typeface="Arial" panose="020B0604020202020204" pitchFamily="34" charset="0"/>
              </a:rPr>
              <a:t>  public </a:t>
            </a:r>
            <a:r>
              <a:rPr lang="en-US" b="1" dirty="0"/>
              <a:t>synchronized </a:t>
            </a:r>
            <a:r>
              <a:rPr lang="en-US" b="1" dirty="0" smtClean="0"/>
              <a:t> </a:t>
            </a:r>
            <a:r>
              <a:rPr lang="en-US" b="1" dirty="0" smtClean="0">
                <a:latin typeface="+mj-lt"/>
                <a:cs typeface="Arial" panose="020B0604020202020204" pitchFamily="34" charset="0"/>
              </a:rPr>
              <a:t>String </a:t>
            </a:r>
            <a:r>
              <a:rPr lang="en-US" b="1" dirty="0" err="1" smtClean="0">
                <a:latin typeface="+mj-lt"/>
                <a:cs typeface="Arial" panose="020B0604020202020204" pitchFamily="34" charset="0"/>
              </a:rPr>
              <a:t>getMessage</a:t>
            </a:r>
            <a:r>
              <a:rPr lang="en-US" b="1" dirty="0" smtClean="0">
                <a:latin typeface="+mj-lt"/>
                <a:cs typeface="Arial" panose="020B0604020202020204" pitchFamily="34" charset="0"/>
              </a:rPr>
              <a:t>() {</a:t>
            </a:r>
          </a:p>
          <a:p>
            <a:r>
              <a:rPr lang="en-US" b="1" dirty="0" smtClean="0">
                <a:latin typeface="+mj-lt"/>
                <a:cs typeface="Arial" panose="020B0604020202020204" pitchFamily="34" charset="0"/>
              </a:rPr>
              <a:t>    String m =  </a:t>
            </a:r>
            <a:r>
              <a:rPr lang="en-US" b="1" dirty="0" err="1" smtClean="0">
                <a:latin typeface="+mj-lt"/>
                <a:cs typeface="Arial" panose="020B0604020202020204" pitchFamily="34" charset="0"/>
              </a:rPr>
              <a:t>message.firstElement</a:t>
            </a:r>
            <a:r>
              <a:rPr lang="en-US" b="1" dirty="0" smtClean="0">
                <a:latin typeface="+mj-lt"/>
                <a:cs typeface="Arial" panose="020B0604020202020204" pitchFamily="34" charset="0"/>
              </a:rPr>
              <a:t>();</a:t>
            </a:r>
          </a:p>
          <a:p>
            <a:r>
              <a:rPr lang="en-US" b="1" dirty="0" smtClean="0">
                <a:latin typeface="+mj-lt"/>
                <a:cs typeface="Arial" panose="020B0604020202020204" pitchFamily="34" charset="0"/>
              </a:rPr>
              <a:t>    </a:t>
            </a:r>
            <a:r>
              <a:rPr lang="en-US" b="1" dirty="0" err="1" smtClean="0">
                <a:latin typeface="+mj-lt"/>
                <a:cs typeface="Arial" panose="020B0604020202020204" pitchFamily="34" charset="0"/>
              </a:rPr>
              <a:t>message.remove</a:t>
            </a:r>
            <a:r>
              <a:rPr lang="en-US" b="1" dirty="0" smtClean="0">
                <a:latin typeface="+mj-lt"/>
                <a:cs typeface="Arial" panose="020B0604020202020204" pitchFamily="34" charset="0"/>
              </a:rPr>
              <a:t>(m);</a:t>
            </a:r>
          </a:p>
          <a:p>
            <a:r>
              <a:rPr lang="en-US" b="1" dirty="0" smtClean="0">
                <a:latin typeface="+mj-lt"/>
                <a:cs typeface="Arial" panose="020B0604020202020204" pitchFamily="34" charset="0"/>
              </a:rPr>
              <a:t>    return m;</a:t>
            </a:r>
          </a:p>
          <a:p>
            <a:r>
              <a:rPr lang="en-US" b="1" dirty="0" smtClean="0">
                <a:latin typeface="+mj-lt"/>
                <a:cs typeface="Arial" panose="020B0604020202020204" pitchFamily="34" charset="0"/>
              </a:rPr>
              <a:t>  }</a:t>
            </a:r>
          </a:p>
          <a:p>
            <a:r>
              <a:rPr lang="en-US" b="1" dirty="0" smtClean="0">
                <a:latin typeface="+mj-lt"/>
                <a:cs typeface="Arial" panose="020B0604020202020204" pitchFamily="34" charset="0"/>
              </a:rPr>
              <a:t>  public void run() {</a:t>
            </a:r>
          </a:p>
          <a:p>
            <a:r>
              <a:rPr lang="en-US" b="1" dirty="0" smtClean="0">
                <a:latin typeface="+mj-lt"/>
                <a:cs typeface="Arial" panose="020B0604020202020204" pitchFamily="34" charset="0"/>
              </a:rPr>
              <a:t>    </a:t>
            </a:r>
            <a:r>
              <a:rPr lang="en-US" b="1" dirty="0" err="1" smtClean="0">
                <a:latin typeface="+mj-lt"/>
                <a:cs typeface="Arial" panose="020B0604020202020204" pitchFamily="34" charset="0"/>
              </a:rPr>
              <a:t>putMessage</a:t>
            </a:r>
            <a:r>
              <a:rPr lang="en-US" b="1" dirty="0" smtClean="0">
                <a:latin typeface="+mj-lt"/>
                <a:cs typeface="Arial" panose="020B0604020202020204" pitchFamily="34" charset="0"/>
              </a:rPr>
              <a:t>(new Date().</a:t>
            </a:r>
            <a:r>
              <a:rPr lang="en-US" b="1" dirty="0" err="1" smtClean="0">
                <a:latin typeface="+mj-lt"/>
                <a:cs typeface="Arial" panose="020B0604020202020204" pitchFamily="34" charset="0"/>
              </a:rPr>
              <a:t>toString</a:t>
            </a:r>
            <a:r>
              <a:rPr lang="en-US" b="1" dirty="0" smtClean="0">
                <a:latin typeface="+mj-lt"/>
                <a:cs typeface="Arial" panose="020B0604020202020204" pitchFamily="34" charset="0"/>
              </a:rPr>
              <a:t>());    </a:t>
            </a:r>
            <a:endParaRPr lang="en-US" b="1" i="1" dirty="0" smtClean="0">
              <a:latin typeface="+mj-lt"/>
              <a:cs typeface="Arial" panose="020B0604020202020204" pitchFamily="34" charset="0"/>
            </a:endParaRPr>
          </a:p>
          <a:p>
            <a:r>
              <a:rPr lang="en-US" b="1" dirty="0" smtClean="0">
                <a:latin typeface="+mj-lt"/>
                <a:cs typeface="Arial" panose="020B0604020202020204" pitchFamily="34" charset="0"/>
              </a:rPr>
              <a:t>  }</a:t>
            </a:r>
          </a:p>
          <a:p>
            <a:r>
              <a:rPr lang="en-US" b="1" dirty="0" smtClean="0">
                <a:latin typeface="+mj-lt"/>
                <a:cs typeface="Arial" panose="020B0604020202020204" pitchFamily="34" charset="0"/>
              </a:rPr>
              <a:t>}</a:t>
            </a:r>
          </a:p>
          <a:p>
            <a:endParaRPr lang="en-US" b="1" dirty="0">
              <a:latin typeface="+mj-lt"/>
              <a:cs typeface="Arial" panose="020B0604020202020204" pitchFamily="34" charset="0"/>
            </a:endParaRPr>
          </a:p>
        </p:txBody>
      </p:sp>
      <p:sp>
        <p:nvSpPr>
          <p:cNvPr id="5" name="TextBox 4"/>
          <p:cNvSpPr txBox="1"/>
          <p:nvPr/>
        </p:nvSpPr>
        <p:spPr>
          <a:xfrm>
            <a:off x="4724400" y="1355785"/>
            <a:ext cx="4339766" cy="5909310"/>
          </a:xfrm>
          <a:prstGeom prst="rect">
            <a:avLst/>
          </a:prstGeom>
          <a:noFill/>
        </p:spPr>
        <p:txBody>
          <a:bodyPr wrap="square" rtlCol="0">
            <a:spAutoFit/>
          </a:bodyPr>
          <a:lstStyle/>
          <a:p>
            <a:r>
              <a:rPr lang="en-US" b="1" dirty="0"/>
              <a:t>public class Consumer implements Runnable {</a:t>
            </a:r>
          </a:p>
          <a:p>
            <a:r>
              <a:rPr lang="en-US" b="1" dirty="0" smtClean="0"/>
              <a:t>  private </a:t>
            </a:r>
            <a:r>
              <a:rPr lang="en-US" b="1" dirty="0"/>
              <a:t>Producer </a:t>
            </a:r>
            <a:r>
              <a:rPr lang="en-US" b="1" dirty="0" err="1"/>
              <a:t>producer</a:t>
            </a:r>
            <a:r>
              <a:rPr lang="en-US" b="1" dirty="0"/>
              <a:t>;</a:t>
            </a:r>
          </a:p>
          <a:p>
            <a:endParaRPr lang="en-US" b="1" dirty="0"/>
          </a:p>
          <a:p>
            <a:r>
              <a:rPr lang="en-US" b="1" dirty="0" smtClean="0"/>
              <a:t>  public </a:t>
            </a:r>
            <a:r>
              <a:rPr lang="en-US" b="1" dirty="0"/>
              <a:t>Consumer(Producer producer) {</a:t>
            </a:r>
          </a:p>
          <a:p>
            <a:r>
              <a:rPr lang="en-US" b="1" dirty="0" smtClean="0"/>
              <a:t>    </a:t>
            </a:r>
            <a:r>
              <a:rPr lang="en-US" b="1" dirty="0" err="1" smtClean="0"/>
              <a:t>this.producer</a:t>
            </a:r>
            <a:r>
              <a:rPr lang="en-US" b="1" dirty="0" smtClean="0"/>
              <a:t> </a:t>
            </a:r>
            <a:r>
              <a:rPr lang="en-US" b="1" dirty="0"/>
              <a:t>= producer;</a:t>
            </a:r>
          </a:p>
          <a:p>
            <a:r>
              <a:rPr lang="en-US" b="1" dirty="0" smtClean="0"/>
              <a:t>  }</a:t>
            </a:r>
            <a:endParaRPr lang="en-US" b="1" dirty="0"/>
          </a:p>
          <a:p>
            <a:endParaRPr lang="en-US" b="1" dirty="0"/>
          </a:p>
          <a:p>
            <a:r>
              <a:rPr lang="en-US" b="1" dirty="0" smtClean="0"/>
              <a:t>  public </a:t>
            </a:r>
            <a:r>
              <a:rPr lang="en-US" b="1" dirty="0"/>
              <a:t>void run() {</a:t>
            </a:r>
          </a:p>
          <a:p>
            <a:r>
              <a:rPr lang="en-US" b="1" dirty="0" smtClean="0"/>
              <a:t>    </a:t>
            </a:r>
            <a:r>
              <a:rPr lang="en-US" b="1" dirty="0" err="1" smtClean="0"/>
              <a:t>System.</a:t>
            </a:r>
            <a:r>
              <a:rPr lang="en-US" b="1" i="1" dirty="0" err="1" smtClean="0"/>
              <a:t>out.print</a:t>
            </a:r>
            <a:r>
              <a:rPr lang="en-US" b="1" i="1" dirty="0"/>
              <a:t>("get message: ");</a:t>
            </a:r>
          </a:p>
          <a:p>
            <a:r>
              <a:rPr lang="en-US" b="1" dirty="0" smtClean="0"/>
              <a:t>    String </a:t>
            </a:r>
            <a:r>
              <a:rPr lang="en-US" b="1" dirty="0"/>
              <a:t>m = </a:t>
            </a:r>
            <a:r>
              <a:rPr lang="en-US" b="1" dirty="0" err="1"/>
              <a:t>producer.getMessage</a:t>
            </a:r>
            <a:r>
              <a:rPr lang="en-US" b="1" dirty="0"/>
              <a:t>();</a:t>
            </a:r>
          </a:p>
          <a:p>
            <a:r>
              <a:rPr lang="en-US" b="1" dirty="0" smtClean="0"/>
              <a:t>    </a:t>
            </a:r>
            <a:r>
              <a:rPr lang="en-US" b="1" dirty="0" err="1" smtClean="0"/>
              <a:t>System.</a:t>
            </a:r>
            <a:r>
              <a:rPr lang="en-US" b="1" i="1" dirty="0" err="1" smtClean="0"/>
              <a:t>out.println</a:t>
            </a:r>
            <a:r>
              <a:rPr lang="en-US" b="1" i="1" dirty="0" smtClean="0"/>
              <a:t>(m</a:t>
            </a:r>
            <a:r>
              <a:rPr lang="en-US" b="1" i="1" dirty="0"/>
              <a:t>);</a:t>
            </a:r>
          </a:p>
          <a:p>
            <a:r>
              <a:rPr lang="en-US" b="1" dirty="0" smtClean="0"/>
              <a:t>  }</a:t>
            </a:r>
            <a:endParaRPr lang="en-US" b="1" dirty="0"/>
          </a:p>
          <a:p>
            <a:endParaRPr lang="en-US" b="1" dirty="0"/>
          </a:p>
          <a:p>
            <a:r>
              <a:rPr lang="en-US" b="1" dirty="0" smtClean="0"/>
              <a:t>  public </a:t>
            </a:r>
            <a:r>
              <a:rPr lang="en-US" b="1" dirty="0"/>
              <a:t>static void main(String [] </a:t>
            </a:r>
            <a:r>
              <a:rPr lang="en-US" b="1" dirty="0" err="1"/>
              <a:t>args</a:t>
            </a:r>
            <a:r>
              <a:rPr lang="en-US" b="1" dirty="0"/>
              <a:t>) {</a:t>
            </a:r>
          </a:p>
          <a:p>
            <a:r>
              <a:rPr lang="en-US" b="1" dirty="0" smtClean="0"/>
              <a:t>    Producer </a:t>
            </a:r>
            <a:r>
              <a:rPr lang="en-US" b="1" dirty="0"/>
              <a:t>p = new Producer();</a:t>
            </a:r>
          </a:p>
          <a:p>
            <a:r>
              <a:rPr lang="en-US" b="1" dirty="0" smtClean="0"/>
              <a:t>    new </a:t>
            </a:r>
            <a:r>
              <a:rPr lang="en-US" b="1" dirty="0"/>
              <a:t>Thread(p).start();</a:t>
            </a:r>
          </a:p>
          <a:p>
            <a:r>
              <a:rPr lang="en-US" b="1" dirty="0" smtClean="0"/>
              <a:t>    new </a:t>
            </a:r>
            <a:r>
              <a:rPr lang="en-US" b="1" dirty="0"/>
              <a:t>Thread(new Consumer(p)).start();</a:t>
            </a:r>
          </a:p>
          <a:p>
            <a:r>
              <a:rPr lang="en-US" b="1" dirty="0" smtClean="0"/>
              <a:t>  }</a:t>
            </a:r>
            <a:endParaRPr lang="en-US" b="1" dirty="0"/>
          </a:p>
          <a:p>
            <a:r>
              <a:rPr lang="en-US" b="1" dirty="0"/>
              <a:t>}</a:t>
            </a:r>
          </a:p>
          <a:p>
            <a:endParaRPr lang="en-US" b="1" dirty="0"/>
          </a:p>
        </p:txBody>
      </p:sp>
    </p:spTree>
    <p:extLst>
      <p:ext uri="{BB962C8B-B14F-4D97-AF65-F5344CB8AC3E}">
        <p14:creationId xmlns:p14="http://schemas.microsoft.com/office/powerpoint/2010/main" val="40932279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Correction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390525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931988"/>
            <a:ext cx="32670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43423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Thread problem</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599"/>
            <a:ext cx="6279079" cy="41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10000"/>
            <a:ext cx="3352800" cy="289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9091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Synchronization</a:t>
            </a:r>
            <a:endParaRPr lang="en-US" dirty="0"/>
          </a:p>
        </p:txBody>
      </p:sp>
      <p:sp>
        <p:nvSpPr>
          <p:cNvPr id="2" name="Content Placeholder 1"/>
          <p:cNvSpPr>
            <a:spLocks noGrp="1"/>
          </p:cNvSpPr>
          <p:nvPr>
            <p:ph idx="1"/>
          </p:nvPr>
        </p:nvSpPr>
        <p:spPr/>
        <p:txBody>
          <a:bodyPr>
            <a:normAutofit/>
          </a:bodyPr>
          <a:lstStyle/>
          <a:p>
            <a:r>
              <a:rPr lang="en-US" altLang="en-US" sz="2800" dirty="0"/>
              <a:t>give exclusive access to one thread at a time to code that manipulates a shared object thread at a time</a:t>
            </a:r>
          </a:p>
          <a:p>
            <a:r>
              <a:rPr lang="en-US" altLang="en-US" sz="2800" dirty="0"/>
              <a:t>keeps other threads waiting until the object is available.</a:t>
            </a:r>
          </a:p>
          <a:p>
            <a:endParaRPr lang="en-US" altLang="en-US" sz="2800" dirty="0"/>
          </a:p>
          <a:p>
            <a:pPr marL="0" indent="0">
              <a:lnSpc>
                <a:spcPct val="80000"/>
              </a:lnSpc>
              <a:spcBef>
                <a:spcPct val="0"/>
              </a:spcBef>
              <a:buNone/>
            </a:pPr>
            <a:endParaRPr lang="en-US" altLang="en-US" sz="2800" dirty="0">
              <a:cs typeface="Times New Roman" pitchFamily="18" charset="0"/>
            </a:endParaRPr>
          </a:p>
          <a:p>
            <a:pPr marL="0" indent="0">
              <a:lnSpc>
                <a:spcPct val="80000"/>
              </a:lnSpc>
              <a:spcBef>
                <a:spcPct val="0"/>
              </a:spcBef>
              <a:buNone/>
            </a:pPr>
            <a:endParaRPr lang="en-US" altLang="en-US" sz="2800" dirty="0">
              <a:cs typeface="Times New Roman" pitchFamily="18" charset="0"/>
            </a:endParaRPr>
          </a:p>
          <a:p>
            <a:pPr marL="0" indent="0">
              <a:lnSpc>
                <a:spcPct val="80000"/>
              </a:lnSpc>
              <a:spcBef>
                <a:spcPct val="0"/>
              </a:spcBef>
              <a:buNone/>
            </a:pPr>
            <a:endParaRPr lang="en-US" altLang="en-US" sz="2800" dirty="0">
              <a:cs typeface="Times New Roman" pitchFamily="18" charset="0"/>
            </a:endParaRPr>
          </a:p>
        </p:txBody>
      </p:sp>
    </p:spTree>
    <p:extLst>
      <p:ext uri="{BB962C8B-B14F-4D97-AF65-F5344CB8AC3E}">
        <p14:creationId xmlns:p14="http://schemas.microsoft.com/office/powerpoint/2010/main" val="14547586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Synchronization keyword</a:t>
            </a:r>
          </a:p>
        </p:txBody>
      </p:sp>
      <p:sp>
        <p:nvSpPr>
          <p:cNvPr id="2" name="Content Placeholder 1"/>
          <p:cNvSpPr>
            <a:spLocks noGrp="1"/>
          </p:cNvSpPr>
          <p:nvPr>
            <p:ph idx="1"/>
          </p:nvPr>
        </p:nvSpPr>
        <p:spPr/>
        <p:txBody>
          <a:bodyPr>
            <a:normAutofit/>
          </a:bodyPr>
          <a:lstStyle/>
          <a:p>
            <a:r>
              <a:rPr lang="en-US" sz="2800" dirty="0"/>
              <a:t>Instance methods – object lock</a:t>
            </a:r>
          </a:p>
          <a:p>
            <a:r>
              <a:rPr lang="en-US" sz="2800" dirty="0"/>
              <a:t>Static methods – class lock</a:t>
            </a:r>
          </a:p>
          <a:p>
            <a:r>
              <a:rPr lang="en-US" sz="2800" dirty="0"/>
              <a:t>Code blocks inside instance methods</a:t>
            </a:r>
          </a:p>
          <a:p>
            <a:r>
              <a:rPr lang="en-US" sz="2800" dirty="0"/>
              <a:t>Code blocks inside static methods</a:t>
            </a:r>
            <a:endParaRPr lang="en-US" altLang="en-US" sz="2800" dirty="0"/>
          </a:p>
        </p:txBody>
      </p:sp>
    </p:spTree>
    <p:extLst>
      <p:ext uri="{BB962C8B-B14F-4D97-AF65-F5344CB8AC3E}">
        <p14:creationId xmlns:p14="http://schemas.microsoft.com/office/powerpoint/2010/main" val="2438877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C4BBB8A99844784A604BE2517288F" ma:contentTypeVersion="0" ma:contentTypeDescription="Create a new document." ma:contentTypeScope="" ma:versionID="41b7b1ae1e19b797480959aeae4ecc7e">
  <xsd:schema xmlns:xsd="http://www.w3.org/2001/XMLSchema" xmlns:xs="http://www.w3.org/2001/XMLSchema" xmlns:p="http://schemas.microsoft.com/office/2006/metadata/properties" xmlns:ns2="8f17bd39-e2a2-416d-8579-9c5cbdeee658" targetNamespace="http://schemas.microsoft.com/office/2006/metadata/properties" ma:root="true" ma:fieldsID="b20cebd7932ed97efc065497039148dd" ns2:_="">
    <xsd:import namespace="8f17bd39-e2a2-416d-8579-9c5cbdeee65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7bd39-e2a2-416d-8579-9c5cbdeee6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8f17bd39-e2a2-416d-8579-9c5cbdeee658">DOCID-1225553405-222</_dlc_DocId>
    <_dlc_DocIdUrl xmlns="8f17bd39-e2a2-416d-8579-9c5cbdeee658">
      <Url>https://epam.sharepoint.com/sites/CDP/java/_layouts/15/DocIdRedir.aspx?ID=DOCID-1225553405-222</Url>
      <Description>DOCID-1225553405-222</Description>
    </_dlc_DocIdUrl>
  </documentManagement>
</p:properties>
</file>

<file path=customXml/itemProps1.xml><?xml version="1.0" encoding="utf-8"?>
<ds:datastoreItem xmlns:ds="http://schemas.openxmlformats.org/officeDocument/2006/customXml" ds:itemID="{B8BA2334-4BF4-437F-A0BC-A5777FD7F96B}"/>
</file>

<file path=customXml/itemProps2.xml><?xml version="1.0" encoding="utf-8"?>
<ds:datastoreItem xmlns:ds="http://schemas.openxmlformats.org/officeDocument/2006/customXml" ds:itemID="{5AF81F50-0BB8-4FE6-A7E9-1F8E8E632F98}"/>
</file>

<file path=customXml/itemProps3.xml><?xml version="1.0" encoding="utf-8"?>
<ds:datastoreItem xmlns:ds="http://schemas.openxmlformats.org/officeDocument/2006/customXml" ds:itemID="{C78545D8-12C8-4583-8DF6-8B63F317AB2D}"/>
</file>

<file path=customXml/itemProps4.xml><?xml version="1.0" encoding="utf-8"?>
<ds:datastoreItem xmlns:ds="http://schemas.openxmlformats.org/officeDocument/2006/customXml" ds:itemID="{BB72B376-C60D-4ED1-A467-5A1D00938A32}"/>
</file>

<file path=docProps/app.xml><?xml version="1.0" encoding="utf-8"?>
<Properties xmlns="http://schemas.openxmlformats.org/officeDocument/2006/extended-properties" xmlns:vt="http://schemas.openxmlformats.org/officeDocument/2006/docPropsVTypes">
  <TotalTime>5405</TotalTime>
  <Words>7051</Words>
  <Application>Microsoft Office PowerPoint</Application>
  <PresentationFormat>On-screen Show (4:3)</PresentationFormat>
  <Paragraphs>1276</Paragraphs>
  <Slides>102</Slides>
  <Notes>1</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Office Theme</vt:lpstr>
      <vt:lpstr>Recap</vt:lpstr>
      <vt:lpstr>OOPs Concepts</vt:lpstr>
      <vt:lpstr>1. Inheritance</vt:lpstr>
      <vt:lpstr>Inheritance</vt:lpstr>
      <vt:lpstr>Inheritance</vt:lpstr>
      <vt:lpstr>Inheritance</vt:lpstr>
      <vt:lpstr>Inheritance</vt:lpstr>
      <vt:lpstr>Explanation</vt:lpstr>
      <vt:lpstr>2. Polymorphism</vt:lpstr>
      <vt:lpstr>Polymorphism example</vt:lpstr>
      <vt:lpstr>Explanation</vt:lpstr>
      <vt:lpstr>3.interface</vt:lpstr>
      <vt:lpstr>interface rules</vt:lpstr>
      <vt:lpstr>interface example</vt:lpstr>
      <vt:lpstr>4. abstract</vt:lpstr>
      <vt:lpstr>abstract</vt:lpstr>
      <vt:lpstr>abstract</vt:lpstr>
      <vt:lpstr>abstract vs interface</vt:lpstr>
      <vt:lpstr>Which should you use, abstract classes or interfaces?</vt:lpstr>
      <vt:lpstr>5. Encapsulation</vt:lpstr>
      <vt:lpstr>Encapsulation</vt:lpstr>
      <vt:lpstr>Encapsulation</vt:lpstr>
      <vt:lpstr>6. Call by value</vt:lpstr>
      <vt:lpstr>7. Call by reference</vt:lpstr>
      <vt:lpstr>Explanation</vt:lpstr>
      <vt:lpstr>8. Enum</vt:lpstr>
      <vt:lpstr>Enums in if Statements</vt:lpstr>
      <vt:lpstr>Enums in switch Statements</vt:lpstr>
      <vt:lpstr>Enum Iteration</vt:lpstr>
      <vt:lpstr>Enum Fields</vt:lpstr>
      <vt:lpstr>8. Nested Class</vt:lpstr>
      <vt:lpstr>Nested Class</vt:lpstr>
      <vt:lpstr>Inner Classes (Non-static Nested Classes)</vt:lpstr>
      <vt:lpstr>Inner Class</vt:lpstr>
      <vt:lpstr>Inner Class</vt:lpstr>
      <vt:lpstr>Method-local Inner Class (Local Class)</vt:lpstr>
      <vt:lpstr>Local Class</vt:lpstr>
      <vt:lpstr>Anonymous Inner Classes</vt:lpstr>
      <vt:lpstr>anonymous inner class example using class</vt:lpstr>
      <vt:lpstr>anonymous inner class example using interface</vt:lpstr>
      <vt:lpstr>Anonymous Inner Classes explanation</vt:lpstr>
      <vt:lpstr>Static Nested Class</vt:lpstr>
      <vt:lpstr>Static Nested Class</vt:lpstr>
      <vt:lpstr>9. Exception</vt:lpstr>
      <vt:lpstr>Exception Category</vt:lpstr>
      <vt:lpstr>Exception Hierarchy</vt:lpstr>
      <vt:lpstr>Exception handling</vt:lpstr>
      <vt:lpstr>Exception example1</vt:lpstr>
      <vt:lpstr>Typical example</vt:lpstr>
      <vt:lpstr>Java 7 Catching</vt:lpstr>
      <vt:lpstr>throws/throw Keywords</vt:lpstr>
      <vt:lpstr>throws/throw Keywords</vt:lpstr>
      <vt:lpstr>Exception Propagation</vt:lpstr>
      <vt:lpstr>User-defined Exception</vt:lpstr>
      <vt:lpstr>User-defined Exception</vt:lpstr>
      <vt:lpstr>Question</vt:lpstr>
      <vt:lpstr>Question</vt:lpstr>
      <vt:lpstr>10. File &amp; I/O</vt:lpstr>
      <vt:lpstr>Byte Streams</vt:lpstr>
      <vt:lpstr>Byte Streams</vt:lpstr>
      <vt:lpstr>Character Streams</vt:lpstr>
      <vt:lpstr>Character Streams</vt:lpstr>
      <vt:lpstr>Buffered Streams</vt:lpstr>
      <vt:lpstr>Buffered Streams</vt:lpstr>
      <vt:lpstr>10. Collections</vt:lpstr>
      <vt:lpstr>Core Collection interfaces</vt:lpstr>
      <vt:lpstr>Collection &amp; Map interfaces</vt:lpstr>
      <vt:lpstr>ArrayList</vt:lpstr>
      <vt:lpstr>LinkedList</vt:lpstr>
      <vt:lpstr>HashSet</vt:lpstr>
      <vt:lpstr>LinkedHashSet</vt:lpstr>
      <vt:lpstr>TreeSet</vt:lpstr>
      <vt:lpstr>PriorityQueue</vt:lpstr>
      <vt:lpstr>HashMap</vt:lpstr>
      <vt:lpstr>LinkedHashMap</vt:lpstr>
      <vt:lpstr>TreeMap</vt:lpstr>
      <vt:lpstr>Hashtable</vt:lpstr>
      <vt:lpstr>Hashtable vs HashMap</vt:lpstr>
      <vt:lpstr>11. Comparable</vt:lpstr>
      <vt:lpstr>Comparator</vt:lpstr>
      <vt:lpstr>Comparator Example</vt:lpstr>
      <vt:lpstr>Comparator Example</vt:lpstr>
      <vt:lpstr>Comparable vs Comparator</vt:lpstr>
      <vt:lpstr>12. Thread</vt:lpstr>
      <vt:lpstr>Thread</vt:lpstr>
      <vt:lpstr>Thread Priority</vt:lpstr>
      <vt:lpstr>Defining and Starting a Thread</vt:lpstr>
      <vt:lpstr>Runnable interface</vt:lpstr>
      <vt:lpstr>Extend Thread Class</vt:lpstr>
      <vt:lpstr>sleep</vt:lpstr>
      <vt:lpstr>sleep</vt:lpstr>
      <vt:lpstr>join</vt:lpstr>
      <vt:lpstr>join</vt:lpstr>
      <vt:lpstr>wait, notify</vt:lpstr>
      <vt:lpstr>Producer, Consumer example</vt:lpstr>
      <vt:lpstr>Correction</vt:lpstr>
      <vt:lpstr>Thread problem</vt:lpstr>
      <vt:lpstr>Synchronization</vt:lpstr>
      <vt:lpstr>Synchronization keyword</vt:lpstr>
      <vt:lpstr>synchronization declaration - instance</vt:lpstr>
      <vt:lpstr>synchronization declaration - static</vt:lpstr>
      <vt:lpstr>Question</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Java_Presentation_Part 2_Stephen Chan1</dc:title>
  <dc:creator>Chan, Stephen-T</dc:creator>
  <cp:lastModifiedBy>Chan, Stephen-T</cp:lastModifiedBy>
  <cp:revision>454</cp:revision>
  <dcterms:created xsi:type="dcterms:W3CDTF">2016-05-03T02:00:58Z</dcterms:created>
  <dcterms:modified xsi:type="dcterms:W3CDTF">2016-05-12T03:30:41Z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0x01010022EC4BBB8A99844784A604BE2517288F</vt:lpwstr>
  </property>
  <property fmtid="{D5CDD505-2E9C-101B-9397-08002B2CF9AE}" pid="3" name="_dlc_DocIdItemGuid">
    <vt:lpwstr>3b0a71e5-1c80-4e01-8f5d-6a1735886848</vt:lpwstr>
  </property>
</Properties>
</file>