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s/slide6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7.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8.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66" r:id="rId2"/>
    <p:sldId id="269" r:id="rId3"/>
    <p:sldId id="273" r:id="rId4"/>
    <p:sldId id="282" r:id="rId5"/>
    <p:sldId id="267" r:id="rId6"/>
    <p:sldId id="271" r:id="rId7"/>
    <p:sldId id="272" r:id="rId8"/>
    <p:sldId id="287" r:id="rId9"/>
    <p:sldId id="283" r:id="rId10"/>
    <p:sldId id="286" r:id="rId11"/>
    <p:sldId id="304" r:id="rId12"/>
    <p:sldId id="292" r:id="rId13"/>
    <p:sldId id="293" r:id="rId14"/>
    <p:sldId id="294" r:id="rId15"/>
    <p:sldId id="276" r:id="rId16"/>
    <p:sldId id="298" r:id="rId17"/>
    <p:sldId id="295" r:id="rId18"/>
    <p:sldId id="284" r:id="rId19"/>
    <p:sldId id="297" r:id="rId20"/>
    <p:sldId id="299" r:id="rId21"/>
    <p:sldId id="300" r:id="rId22"/>
    <p:sldId id="301" r:id="rId23"/>
    <p:sldId id="302" r:id="rId24"/>
    <p:sldId id="289" r:id="rId25"/>
    <p:sldId id="290" r:id="rId26"/>
    <p:sldId id="303" r:id="rId27"/>
    <p:sldId id="310" r:id="rId28"/>
    <p:sldId id="305"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openxmlformats.org/officeDocument/2006/relationships/customXml" Target="../customXml/item2.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9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BC0DD-C57F-438F-B7F2-4E274D71AAF4}"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8F89F-7A82-4FA2-8F18-A61FBFA2FA6F}" type="slidenum">
              <a:rPr lang="en-US" smtClean="0"/>
              <a:t>‹#›</a:t>
            </a:fld>
            <a:endParaRPr lang="en-US"/>
          </a:p>
        </p:txBody>
      </p:sp>
    </p:spTree>
    <p:extLst>
      <p:ext uri="{BB962C8B-B14F-4D97-AF65-F5344CB8AC3E}">
        <p14:creationId xmlns:p14="http://schemas.microsoft.com/office/powerpoint/2010/main" val="134797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6193D-CEC6-40AD-A45C-841363B19DF1}" type="slidenum">
              <a:rPr lang="en-US" altLang="en-US"/>
              <a:pPr/>
              <a:t>6</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416425"/>
            <a:ext cx="5029200" cy="4183063"/>
          </a:xfrm>
        </p:spPr>
        <p:txBody>
          <a:bodyPr/>
          <a:lstStyle/>
          <a:p>
            <a:endParaRPr lang="en-US" altLang="ja-JP">
              <a:ea typeface="ＭＳ Ｐゴシック" panose="020B0600070205080204" pitchFamily="34" charset="-128"/>
            </a:endParaRPr>
          </a:p>
        </p:txBody>
      </p:sp>
    </p:spTree>
    <p:extLst>
      <p:ext uri="{BB962C8B-B14F-4D97-AF65-F5344CB8AC3E}">
        <p14:creationId xmlns:p14="http://schemas.microsoft.com/office/powerpoint/2010/main" val="24828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02329-A76D-4CED-934E-3CCED1A0E143}" type="slidenum">
              <a:rPr lang="en-US" altLang="en-US"/>
              <a:pPr/>
              <a:t>22</a:t>
            </a:fld>
            <a:endParaRPr lang="en-US" alt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783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FF719-5702-474A-A58C-7419E16D667E}" type="slidenum">
              <a:rPr lang="en-US" altLang="en-US"/>
              <a:pPr/>
              <a:t>23</a:t>
            </a:fld>
            <a:endParaRPr lang="en-US" alt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1928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dirty="0" smtClean="0"/>
              <a:t>*</a:t>
            </a:r>
          </a:p>
        </p:txBody>
      </p:sp>
      <p:sp>
        <p:nvSpPr>
          <p:cNvPr id="83971" name="Rectangle 3"/>
          <p:cNvSpPr>
            <a:spLocks noGrp="1" noChangeArrowheads="1"/>
          </p:cNvSpPr>
          <p:nvPr>
            <p:ph type="dt" sz="quarter" idx="1"/>
          </p:nvPr>
        </p:nvSpPr>
        <p:spPr>
          <a:noFill/>
        </p:spPr>
        <p:txBody>
          <a:bodyPr/>
          <a:lstStyle/>
          <a:p>
            <a:r>
              <a:rPr lang="en-US" dirty="0" smtClean="0"/>
              <a:t>07/16/96</a:t>
            </a:r>
          </a:p>
        </p:txBody>
      </p:sp>
      <p:sp>
        <p:nvSpPr>
          <p:cNvPr id="8397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3973" name="Rectangle 7"/>
          <p:cNvSpPr>
            <a:spLocks noGrp="1" noChangeArrowheads="1"/>
          </p:cNvSpPr>
          <p:nvPr>
            <p:ph type="sldNum" sz="quarter" idx="5"/>
          </p:nvPr>
        </p:nvSpPr>
        <p:spPr>
          <a:noFill/>
        </p:spPr>
        <p:txBody>
          <a:bodyPr/>
          <a:lstStyle/>
          <a:p>
            <a:fld id="{9306033D-A158-4643-B0CB-9A46D0DC77BD}" type="slidenum">
              <a:rPr lang="en-US" smtClean="0"/>
              <a:pPr/>
              <a:t>32</a:t>
            </a:fld>
            <a:r>
              <a:rPr lang="en-US" dirty="0" smtClean="0"/>
              <a:t>##</a:t>
            </a:r>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410548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A40B4-14C0-460F-B761-FA58FB38EF35}" type="slidenum">
              <a:rPr lang="en-US" altLang="en-US"/>
              <a:pPr/>
              <a:t>7</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416425"/>
            <a:ext cx="5029200" cy="4183063"/>
          </a:xfrm>
        </p:spPr>
        <p:txBody>
          <a:bodyPr/>
          <a:lstStyle/>
          <a:p>
            <a:endParaRPr lang="en-US" altLang="ja-JP">
              <a:ea typeface="ＭＳ Ｐゴシック" panose="020B0600070205080204" pitchFamily="34" charset="-128"/>
            </a:endParaRPr>
          </a:p>
        </p:txBody>
      </p:sp>
    </p:spTree>
    <p:extLst>
      <p:ext uri="{BB962C8B-B14F-4D97-AF65-F5344CB8AC3E}">
        <p14:creationId xmlns:p14="http://schemas.microsoft.com/office/powerpoint/2010/main" val="230719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DA187-AD65-4CD1-9A1E-DE1A85BE9868}" type="slidenum">
              <a:rPr lang="en-US" altLang="en-US"/>
              <a:pPr/>
              <a:t>8</a:t>
            </a:fld>
            <a:endParaRPr lang="en-US" alt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07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493838" y="960438"/>
            <a:ext cx="4325937" cy="3290887"/>
          </a:xfrm>
          <a:prstGeom prst="rect">
            <a:avLst/>
          </a:prstGeom>
          <a:solidFill>
            <a:srgbClr val="FFFFFF"/>
          </a:solidFill>
          <a:ln w="9360">
            <a:solidFill>
              <a:srgbClr val="000000"/>
            </a:solidFill>
            <a:miter lim="800000"/>
            <a:headEnd/>
            <a:tailEnd/>
          </a:ln>
        </p:spPr>
        <p:txBody>
          <a:bodyPr wrap="none" lIns="86749" tIns="43375" rIns="86749" bIns="43375" anchor="ctr"/>
          <a:lstStyle>
            <a:lvl1pPr>
              <a:defRPr sz="2400">
                <a:solidFill>
                  <a:schemeClr val="tx1"/>
                </a:solidFill>
                <a:latin typeface="Comic Sans MS" panose="030F0702030302020204" pitchFamily="66" charset="0"/>
                <a:ea typeface="MS PGothic" panose="020B0600070205080204" pitchFamily="34" charset="-128"/>
              </a:defRPr>
            </a:lvl1pPr>
            <a:lvl2pPr marL="37931725" indent="-37474525">
              <a:defRPr sz="2400">
                <a:solidFill>
                  <a:schemeClr val="tx1"/>
                </a:solidFill>
                <a:latin typeface="Comic Sans MS" panose="030F0702030302020204" pitchFamily="66" charset="0"/>
                <a:ea typeface="MS PGothic" panose="020B0600070205080204" pitchFamily="34" charset="-128"/>
              </a:defRPr>
            </a:lvl2pPr>
            <a:lvl3pPr>
              <a:defRPr sz="2400">
                <a:solidFill>
                  <a:schemeClr val="tx1"/>
                </a:solidFill>
                <a:latin typeface="Comic Sans MS" panose="030F0702030302020204" pitchFamily="66" charset="0"/>
                <a:ea typeface="MS PGothic" panose="020B0600070205080204" pitchFamily="34" charset="-128"/>
              </a:defRPr>
            </a:lvl3pPr>
            <a:lvl4pPr>
              <a:defRPr sz="2400">
                <a:solidFill>
                  <a:schemeClr val="tx1"/>
                </a:solidFill>
                <a:latin typeface="Comic Sans MS" panose="030F0702030302020204" pitchFamily="66" charset="0"/>
                <a:ea typeface="MS PGothic" panose="020B0600070205080204" pitchFamily="34" charset="-128"/>
              </a:defRPr>
            </a:lvl4pPr>
            <a:lvl5pPr>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defRPr sz="2400">
                <a:solidFill>
                  <a:schemeClr val="tx1"/>
                </a:solidFill>
                <a:latin typeface="Comic Sans MS" panose="030F0702030302020204" pitchFamily="66" charset="0"/>
                <a:ea typeface="MS PGothic" panose="020B0600070205080204" pitchFamily="34" charset="-128"/>
              </a:defRPr>
            </a:lvl9pPr>
          </a:lstStyle>
          <a:p>
            <a:endParaRPr lang="en-US" altLang="en-US"/>
          </a:p>
        </p:txBody>
      </p:sp>
      <p:sp>
        <p:nvSpPr>
          <p:cNvPr id="30723" name="Text Box 2"/>
          <p:cNvSpPr>
            <a:spLocks noGrp="1" noChangeArrowheads="1"/>
          </p:cNvSpPr>
          <p:nvPr>
            <p:ph type="body"/>
          </p:nvPr>
        </p:nvSpPr>
        <p:spPr>
          <a:xfrm>
            <a:off x="1116013" y="4570413"/>
            <a:ext cx="5083175" cy="3648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15749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B170B-EB23-4B9B-ABE5-7354EAA981B5}" type="slidenum">
              <a:rPr lang="en-US" altLang="en-US"/>
              <a:pPr/>
              <a:t>16</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110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7EBB3-DE24-419E-B55E-9EA370B8CDC5}" type="slidenum">
              <a:rPr lang="en-US" altLang="en-US"/>
              <a:pPr/>
              <a:t>17</a:t>
            </a:fld>
            <a:endParaRPr lang="en-US" alt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212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6E9A6-048E-4E6F-992F-FBD517937E92}" type="slidenum">
              <a:rPr lang="en-US" altLang="en-US"/>
              <a:pPr/>
              <a:t>19</a:t>
            </a:fld>
            <a:endParaRPr lang="en-US" alt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33C7B-295C-4069-984B-7FB83BD68499}" type="slidenum">
              <a:rPr lang="en-US" altLang="en-US"/>
              <a:pPr/>
              <a:t>20</a:t>
            </a:fld>
            <a:endParaRPr lang="en-US" alt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737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A5135-1FEB-434D-A7CE-E765FB428257}" type="slidenum">
              <a:rPr lang="en-US" altLang="en-US"/>
              <a:pPr/>
              <a:t>21</a:t>
            </a:fld>
            <a:endParaRPr lang="en-US" alt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598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791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4" y="926332"/>
            <a:ext cx="1038225"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defTabSz="342900"/>
            <a:endParaRPr lang="en-US" dirty="0">
              <a:solidFill>
                <a:srgbClr val="2FC2D9"/>
              </a:solidFill>
            </a:endParaRPr>
          </a:p>
        </p:txBody>
      </p:sp>
      <p:sp>
        <p:nvSpPr>
          <p:cNvPr id="4" name="Oval 3"/>
          <p:cNvSpPr/>
          <p:nvPr userDrawn="1"/>
        </p:nvSpPr>
        <p:spPr>
          <a:xfrm>
            <a:off x="767821" y="3477648"/>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srgbClr val="FFFFFF"/>
                </a:solidFill>
                <a:latin typeface="Arial Black"/>
                <a:cs typeface="Arial Black"/>
              </a:rPr>
              <a:t>2</a:t>
            </a:r>
          </a:p>
        </p:txBody>
      </p:sp>
      <p:cxnSp>
        <p:nvCxnSpPr>
          <p:cNvPr id="6" name="Straight Connector 5"/>
          <p:cNvCxnSpPr/>
          <p:nvPr userDrawn="1"/>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767821" y="1630376"/>
            <a:ext cx="54864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prstClr val="white"/>
                </a:solidFill>
                <a:latin typeface="Arial Black"/>
                <a:cs typeface="Arial Black"/>
              </a:rPr>
              <a:t>1</a:t>
            </a:r>
          </a:p>
        </p:txBody>
      </p:sp>
      <p:cxnSp>
        <p:nvCxnSpPr>
          <p:cNvPr id="8" name="Straight Connector 7"/>
          <p:cNvCxnSpPr/>
          <p:nvPr userDrawn="1"/>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767821" y="5324921"/>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490133" y="14224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4114801" y="12065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490133" y="32385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4114801" y="30226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490133" y="50800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4114801" y="48641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8309829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370488" y="1761513"/>
            <a:ext cx="5242560" cy="365760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484715" y="1761513"/>
            <a:ext cx="5242560" cy="365760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533341" y="256310"/>
            <a:ext cx="1514057" cy="482600"/>
          </a:xfrm>
          <a:prstGeom prst="rect">
            <a:avLst/>
          </a:prstGeom>
        </p:spPr>
        <p:txBody>
          <a:bodyPr>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557532"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6433399"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95427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a:solidFill>
                <a:prstClr val="white"/>
              </a:solidFill>
            </a:endParaRPr>
          </a:p>
        </p:txBody>
      </p:sp>
      <p:sp>
        <p:nvSpPr>
          <p:cNvPr id="8" name="Title 1"/>
          <p:cNvSpPr>
            <a:spLocks noGrp="1"/>
          </p:cNvSpPr>
          <p:nvPr>
            <p:ph type="title" idx="4294967295" hasCustomPrompt="1"/>
          </p:nvPr>
        </p:nvSpPr>
        <p:spPr>
          <a:xfrm>
            <a:off x="363033" y="269597"/>
            <a:ext cx="7612569" cy="724866"/>
          </a:xfrm>
          <a:prstGeom prst="rect">
            <a:avLst/>
          </a:prstGeom>
        </p:spPr>
        <p:txBody>
          <a:bodyPr/>
          <a:lstStyle>
            <a:lvl1pPr>
              <a:defRPr baseline="0"/>
            </a:lvl1pPr>
          </a:lstStyle>
          <a:p>
            <a:r>
              <a:rPr lang="en-US" dirty="0" smtClean="0"/>
              <a:t>CASE STUDY CLIENT NAME</a:t>
            </a:r>
            <a:endParaRPr lang="en-US" sz="1350" dirty="0"/>
          </a:p>
        </p:txBody>
      </p:sp>
    </p:spTree>
    <p:extLst>
      <p:ext uri="{BB962C8B-B14F-4D97-AF65-F5344CB8AC3E}">
        <p14:creationId xmlns:p14="http://schemas.microsoft.com/office/powerpoint/2010/main" val="118083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12192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8651792" y="0"/>
            <a:ext cx="3540208"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21" name="Text Placeholder 2"/>
          <p:cNvSpPr>
            <a:spLocks noGrp="1"/>
          </p:cNvSpPr>
          <p:nvPr>
            <p:ph type="body" sz="quarter" idx="16" hasCustomPrompt="1"/>
          </p:nvPr>
        </p:nvSpPr>
        <p:spPr>
          <a:xfrm>
            <a:off x="9041131" y="962146"/>
            <a:ext cx="1568378"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8910695" y="1422402"/>
            <a:ext cx="3048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30302" indent="-130302">
              <a:lnSpc>
                <a:spcPct val="120000"/>
              </a:lnSpc>
              <a:spcBef>
                <a:spcPts val="0"/>
              </a:spcBef>
              <a:spcAft>
                <a:spcPts val="750"/>
              </a:spcAft>
              <a:buClr>
                <a:srgbClr val="39C2D7"/>
              </a:buClr>
            </a:pPr>
            <a:r>
              <a:rPr lang="en-US" sz="1050" dirty="0" smtClean="0">
                <a:solidFill>
                  <a:srgbClr val="444444"/>
                </a:solidFill>
                <a:ea typeface="ＭＳ Ｐゴシック" pitchFamily="34" charset="-128"/>
                <a:cs typeface="Trebuchet MS"/>
              </a:rPr>
              <a:t>Lorem </a:t>
            </a:r>
            <a:r>
              <a:rPr lang="en-US" sz="1050" dirty="0" err="1" smtClean="0">
                <a:solidFill>
                  <a:srgbClr val="444444"/>
                </a:solidFill>
                <a:cs typeface="Trebuchet MS"/>
              </a:rPr>
              <a:t>ipsum</a:t>
            </a:r>
            <a:r>
              <a:rPr lang="en-US" sz="1050" dirty="0" smtClean="0">
                <a:solidFill>
                  <a:srgbClr val="444444"/>
                </a:solidFill>
                <a:cs typeface="Trebuchet MS"/>
              </a:rPr>
              <a:t> </a:t>
            </a:r>
            <a:r>
              <a:rPr lang="en-US" sz="1050" dirty="0">
                <a:solidFill>
                  <a:srgbClr val="444444"/>
                </a:solidFill>
                <a:cs typeface="Trebuchet MS"/>
              </a:rPr>
              <a:t>dolor sit </a:t>
            </a:r>
            <a:r>
              <a:rPr lang="en-US" sz="1050" dirty="0" err="1">
                <a:solidFill>
                  <a:srgbClr val="444444"/>
                </a:solidFill>
                <a:cs typeface="Trebuchet MS"/>
              </a:rPr>
              <a:t>amet</a:t>
            </a:r>
            <a:r>
              <a:rPr lang="en-US" sz="1050" dirty="0" smtClean="0">
                <a:solidFill>
                  <a:srgbClr val="444444"/>
                </a:solidFill>
                <a:cs typeface="Trebuchet MS"/>
              </a:rPr>
              <a:t>, </a:t>
            </a:r>
            <a:r>
              <a:rPr lang="en-US" sz="1050" dirty="0" err="1" smtClean="0">
                <a:solidFill>
                  <a:srgbClr val="444444"/>
                </a:solidFill>
                <a:cs typeface="Trebuchet MS"/>
              </a:rPr>
              <a:t>minum</a:t>
            </a:r>
            <a:r>
              <a:rPr lang="en-US" sz="1050" dirty="0" smtClean="0">
                <a:solidFill>
                  <a:srgbClr val="444444"/>
                </a:solidFill>
                <a:cs typeface="Trebuchet MS"/>
              </a:rPr>
              <a:t> </a:t>
            </a:r>
            <a:r>
              <a:rPr lang="en-US" sz="1050" dirty="0" err="1" smtClean="0">
                <a:solidFill>
                  <a:srgbClr val="444444"/>
                </a:solidFill>
                <a:cs typeface="Trebuchet MS"/>
              </a:rPr>
              <a:t>consec</a:t>
            </a:r>
            <a:r>
              <a:rPr lang="en-US" sz="1050" dirty="0" smtClean="0">
                <a:solidFill>
                  <a:srgbClr val="444444"/>
                </a:solidFill>
                <a:cs typeface="Trebuchet MS"/>
              </a:rPr>
              <a:t> </a:t>
            </a:r>
            <a:r>
              <a:rPr lang="en-US" sz="1050" dirty="0" err="1" smtClean="0">
                <a:solidFill>
                  <a:srgbClr val="444444"/>
                </a:solidFill>
                <a:cs typeface="Trebuchet MS"/>
              </a:rPr>
              <a:t>tetur</a:t>
            </a:r>
            <a:r>
              <a:rPr lang="en-US" sz="1050" dirty="0" smtClean="0">
                <a:solidFill>
                  <a:srgbClr val="444444"/>
                </a:solidFill>
                <a:cs typeface="Trebuchet MS"/>
              </a:rPr>
              <a:t> </a:t>
            </a:r>
            <a:r>
              <a:rPr lang="en-US" sz="1050" dirty="0">
                <a:solidFill>
                  <a:srgbClr val="444444"/>
                </a:solidFill>
                <a:cs typeface="Trebuchet MS"/>
              </a:rPr>
              <a:t>adipiscing </a:t>
            </a:r>
            <a:r>
              <a:rPr lang="en-US" sz="1050" dirty="0" err="1">
                <a:solidFill>
                  <a:srgbClr val="444444"/>
                </a:solidFill>
                <a:cs typeface="Trebuchet MS"/>
              </a:rPr>
              <a:t>elit</a:t>
            </a:r>
            <a:r>
              <a:rPr lang="en-US" sz="1050" dirty="0">
                <a:solidFill>
                  <a:srgbClr val="444444"/>
                </a:solidFill>
                <a:cs typeface="Trebuchet MS"/>
              </a:rPr>
              <a:t>. </a:t>
            </a:r>
            <a:endParaRPr lang="en-US" sz="1050" dirty="0" smtClean="0">
              <a:solidFill>
                <a:srgbClr val="444444"/>
              </a:solidFill>
              <a:cs typeface="Trebuchet MS"/>
            </a:endParaRPr>
          </a:p>
          <a:p>
            <a:pPr marL="130302" indent="-130302">
              <a:lnSpc>
                <a:spcPct val="120000"/>
              </a:lnSpc>
              <a:spcBef>
                <a:spcPts val="0"/>
              </a:spcBef>
              <a:spcAft>
                <a:spcPts val="750"/>
              </a:spcAft>
              <a:buClr>
                <a:srgbClr val="39C2D7"/>
              </a:buClr>
            </a:pPr>
            <a:r>
              <a:rPr lang="en-US" sz="1050" dirty="0" err="1" smtClean="0">
                <a:solidFill>
                  <a:srgbClr val="444444"/>
                </a:solidFill>
                <a:cs typeface="Trebuchet MS"/>
              </a:rPr>
              <a:t>Mauris</a:t>
            </a:r>
            <a:r>
              <a:rPr lang="en-US" sz="1050" dirty="0" smtClean="0">
                <a:solidFill>
                  <a:srgbClr val="444444"/>
                </a:solidFill>
                <a:cs typeface="Trebuchet MS"/>
              </a:rPr>
              <a:t> </a:t>
            </a:r>
            <a:r>
              <a:rPr lang="en-US" sz="1050" dirty="0">
                <a:solidFill>
                  <a:srgbClr val="444444"/>
                </a:solidFill>
                <a:cs typeface="Trebuchet MS"/>
              </a:rPr>
              <a:t>sit </a:t>
            </a:r>
            <a:r>
              <a:rPr lang="en-US" sz="1050" dirty="0" err="1">
                <a:solidFill>
                  <a:srgbClr val="444444"/>
                </a:solidFill>
                <a:cs typeface="Trebuchet MS"/>
              </a:rPr>
              <a:t>amet</a:t>
            </a:r>
            <a:r>
              <a:rPr lang="en-US" sz="1050" dirty="0">
                <a:solidFill>
                  <a:srgbClr val="444444"/>
                </a:solidFill>
                <a:cs typeface="Trebuchet MS"/>
              </a:rPr>
              <a:t> </a:t>
            </a:r>
            <a:r>
              <a:rPr lang="en-US" sz="1050" dirty="0" err="1">
                <a:solidFill>
                  <a:srgbClr val="444444"/>
                </a:solidFill>
                <a:cs typeface="Trebuchet MS"/>
              </a:rPr>
              <a:t>enim</a:t>
            </a:r>
            <a:r>
              <a:rPr lang="en-US" sz="1050" dirty="0">
                <a:solidFill>
                  <a:srgbClr val="444444"/>
                </a:solidFill>
                <a:cs typeface="Trebuchet MS"/>
              </a:rPr>
              <a:t> </a:t>
            </a:r>
            <a:r>
              <a:rPr lang="en-US" sz="1050" dirty="0" err="1">
                <a:solidFill>
                  <a:srgbClr val="444444"/>
                </a:solidFill>
                <a:cs typeface="Trebuchet MS"/>
              </a:rPr>
              <a:t>eget</a:t>
            </a:r>
            <a:r>
              <a:rPr lang="en-US" sz="1050" dirty="0">
                <a:solidFill>
                  <a:srgbClr val="444444"/>
                </a:solidFill>
                <a:cs typeface="Trebuchet MS"/>
              </a:rPr>
              <a:t> </a:t>
            </a:r>
            <a:r>
              <a:rPr lang="en-US" sz="1050" dirty="0" err="1">
                <a:solidFill>
                  <a:srgbClr val="444444"/>
                </a:solidFill>
                <a:cs typeface="Trebuchet MS"/>
              </a:rPr>
              <a:t>odio</a:t>
            </a:r>
            <a:r>
              <a:rPr lang="en-US" sz="1050" dirty="0">
                <a:solidFill>
                  <a:srgbClr val="444444"/>
                </a:solidFill>
                <a:cs typeface="Trebuchet MS"/>
              </a:rPr>
              <a:t> </a:t>
            </a:r>
            <a:r>
              <a:rPr lang="en-US" sz="1050" dirty="0" err="1">
                <a:solidFill>
                  <a:srgbClr val="444444"/>
                </a:solidFill>
                <a:cs typeface="Trebuchet MS"/>
              </a:rPr>
              <a:t>lorem</a:t>
            </a:r>
            <a:r>
              <a:rPr lang="en-US" sz="1050" dirty="0">
                <a:solidFill>
                  <a:srgbClr val="444444"/>
                </a:solidFill>
                <a:cs typeface="Trebuchet MS"/>
              </a:rPr>
              <a:t> </a:t>
            </a:r>
            <a:r>
              <a:rPr lang="en-US" sz="1050" dirty="0" err="1">
                <a:solidFill>
                  <a:srgbClr val="444444"/>
                </a:solidFill>
                <a:cs typeface="Trebuchet MS"/>
              </a:rPr>
              <a:t>venenatis</a:t>
            </a:r>
            <a:r>
              <a:rPr lang="en-US" sz="1050" dirty="0">
                <a:solidFill>
                  <a:srgbClr val="444444"/>
                </a:solidFill>
                <a:cs typeface="Trebuchet MS"/>
              </a:rPr>
              <a:t> </a:t>
            </a:r>
            <a:r>
              <a:rPr lang="en-US" sz="1050" dirty="0" err="1">
                <a:solidFill>
                  <a:srgbClr val="444444"/>
                </a:solidFill>
                <a:cs typeface="Trebuchet MS"/>
              </a:rPr>
              <a:t>egestas</a:t>
            </a:r>
            <a:r>
              <a:rPr lang="en-US" sz="1050" dirty="0">
                <a:solidFill>
                  <a:srgbClr val="444444"/>
                </a:solidFill>
                <a:cs typeface="Trebuchet MS"/>
              </a:rPr>
              <a:t>. </a:t>
            </a:r>
            <a:r>
              <a:rPr lang="en-US" sz="1050" dirty="0" err="1">
                <a:solidFill>
                  <a:srgbClr val="444444"/>
                </a:solidFill>
                <a:cs typeface="Trebuchet MS"/>
              </a:rPr>
              <a:t>Donec</a:t>
            </a:r>
            <a:r>
              <a:rPr lang="en-US" sz="1050" dirty="0">
                <a:solidFill>
                  <a:srgbClr val="444444"/>
                </a:solidFill>
                <a:cs typeface="Trebuchet MS"/>
              </a:rPr>
              <a:t> vitae </a:t>
            </a:r>
            <a:r>
              <a:rPr lang="en-US" sz="1050" dirty="0" err="1">
                <a:solidFill>
                  <a:srgbClr val="444444"/>
                </a:solidFill>
                <a:cs typeface="Trebuchet MS"/>
              </a:rPr>
              <a:t>molestie</a:t>
            </a:r>
            <a:r>
              <a:rPr lang="en-US" sz="1050" dirty="0">
                <a:solidFill>
                  <a:srgbClr val="444444"/>
                </a:solidFill>
                <a:cs typeface="Trebuchet MS"/>
              </a:rPr>
              <a:t> </a:t>
            </a:r>
            <a:r>
              <a:rPr lang="en-US" sz="1050" dirty="0" err="1">
                <a:solidFill>
                  <a:srgbClr val="444444"/>
                </a:solidFill>
                <a:cs typeface="Trebuchet MS"/>
              </a:rPr>
              <a:t>enim</a:t>
            </a:r>
            <a:r>
              <a:rPr lang="en-US" sz="1050" dirty="0">
                <a:solidFill>
                  <a:srgbClr val="444444"/>
                </a:solidFill>
                <a:cs typeface="Trebuchet MS"/>
              </a:rPr>
              <a:t>. </a:t>
            </a:r>
            <a:endParaRPr lang="en-US" sz="1050" dirty="0" smtClean="0">
              <a:solidFill>
                <a:srgbClr val="444444"/>
              </a:solidFill>
              <a:cs typeface="Trebuchet MS"/>
            </a:endParaRPr>
          </a:p>
          <a:p>
            <a:pPr marL="130302" indent="-130302">
              <a:lnSpc>
                <a:spcPct val="120000"/>
              </a:lnSpc>
              <a:spcBef>
                <a:spcPts val="0"/>
              </a:spcBef>
              <a:spcAft>
                <a:spcPts val="750"/>
              </a:spcAft>
              <a:buClr>
                <a:srgbClr val="39C2D7"/>
              </a:buClr>
            </a:pPr>
            <a:r>
              <a:rPr lang="en-US" sz="1050" dirty="0" err="1" smtClean="0">
                <a:solidFill>
                  <a:srgbClr val="444444"/>
                </a:solidFill>
                <a:cs typeface="Trebuchet MS"/>
              </a:rPr>
              <a:t>Aenean</a:t>
            </a:r>
            <a:r>
              <a:rPr lang="en-US" sz="1050" dirty="0" smtClean="0">
                <a:solidFill>
                  <a:srgbClr val="444444"/>
                </a:solidFill>
                <a:cs typeface="Trebuchet MS"/>
              </a:rPr>
              <a:t> </a:t>
            </a:r>
            <a:r>
              <a:rPr lang="en-US" sz="1050" dirty="0">
                <a:solidFill>
                  <a:srgbClr val="444444"/>
                </a:solidFill>
                <a:cs typeface="Trebuchet MS"/>
              </a:rPr>
              <a:t>id </a:t>
            </a:r>
            <a:r>
              <a:rPr lang="en-US" sz="1050" dirty="0" err="1">
                <a:solidFill>
                  <a:srgbClr val="444444"/>
                </a:solidFill>
                <a:cs typeface="Trebuchet MS"/>
              </a:rPr>
              <a:t>mauris</a:t>
            </a:r>
            <a:r>
              <a:rPr lang="en-US" sz="1050" dirty="0">
                <a:solidFill>
                  <a:srgbClr val="444444"/>
                </a:solidFill>
                <a:cs typeface="Trebuchet MS"/>
              </a:rPr>
              <a:t> adipiscing </a:t>
            </a:r>
            <a:r>
              <a:rPr lang="en-US" sz="1050" dirty="0" err="1">
                <a:solidFill>
                  <a:srgbClr val="444444"/>
                </a:solidFill>
                <a:cs typeface="Trebuchet MS"/>
              </a:rPr>
              <a:t>accumsan</a:t>
            </a:r>
            <a:r>
              <a:rPr lang="en-US" sz="1050" dirty="0">
                <a:solidFill>
                  <a:srgbClr val="444444"/>
                </a:solidFill>
                <a:cs typeface="Trebuchet MS"/>
              </a:rPr>
              <a:t>, </a:t>
            </a:r>
            <a:r>
              <a:rPr lang="en-US" sz="1050" dirty="0" err="1">
                <a:solidFill>
                  <a:srgbClr val="444444"/>
                </a:solidFill>
                <a:cs typeface="Trebuchet MS"/>
              </a:rPr>
              <a:t>iaculis</a:t>
            </a:r>
            <a:r>
              <a:rPr lang="en-US" sz="1050" dirty="0">
                <a:solidFill>
                  <a:srgbClr val="444444"/>
                </a:solidFill>
                <a:cs typeface="Trebuchet MS"/>
              </a:rPr>
              <a:t> </a:t>
            </a:r>
            <a:r>
              <a:rPr lang="en-US" sz="1050" dirty="0" err="1">
                <a:solidFill>
                  <a:srgbClr val="444444"/>
                </a:solidFill>
                <a:cs typeface="Trebuchet MS"/>
              </a:rPr>
              <a:t>urna</a:t>
            </a:r>
            <a:r>
              <a:rPr lang="en-US" sz="1050" dirty="0">
                <a:solidFill>
                  <a:srgbClr val="444444"/>
                </a:solidFill>
                <a:cs typeface="Trebuchet MS"/>
              </a:rPr>
              <a:t> sit </a:t>
            </a:r>
            <a:r>
              <a:rPr lang="en-US" sz="1050" dirty="0" err="1">
                <a:solidFill>
                  <a:srgbClr val="444444"/>
                </a:solidFill>
                <a:cs typeface="Trebuchet MS"/>
              </a:rPr>
              <a:t>amet</a:t>
            </a:r>
            <a:r>
              <a:rPr lang="en-US" sz="1050" dirty="0">
                <a:solidFill>
                  <a:srgbClr val="444444"/>
                </a:solidFill>
                <a:cs typeface="Trebuchet MS"/>
              </a:rPr>
              <a:t>, </a:t>
            </a:r>
            <a:r>
              <a:rPr lang="en-US" sz="1050" dirty="0" err="1">
                <a:solidFill>
                  <a:srgbClr val="444444"/>
                </a:solidFill>
                <a:cs typeface="Trebuchet MS"/>
              </a:rPr>
              <a:t>facilisis</a:t>
            </a:r>
            <a:r>
              <a:rPr lang="en-US" sz="1050" dirty="0">
                <a:solidFill>
                  <a:srgbClr val="444444"/>
                </a:solidFill>
                <a:cs typeface="Trebuchet MS"/>
              </a:rPr>
              <a:t> </a:t>
            </a:r>
            <a:r>
              <a:rPr lang="en-US" sz="1050" dirty="0" err="1">
                <a:solidFill>
                  <a:srgbClr val="444444"/>
                </a:solidFill>
                <a:cs typeface="Trebuchet MS"/>
              </a:rPr>
              <a:t>velit</a:t>
            </a:r>
            <a:r>
              <a:rPr lang="en-US" sz="1050" dirty="0" smtClean="0">
                <a:solidFill>
                  <a:srgbClr val="444444"/>
                </a:solidFill>
                <a:cs typeface="Trebuchet MS"/>
              </a:rPr>
              <a:t>.</a:t>
            </a:r>
            <a:endParaRPr lang="en-US" sz="1050" dirty="0">
              <a:solidFill>
                <a:srgbClr val="444444"/>
              </a:solidFill>
              <a:cs typeface="Trebuchet MS"/>
            </a:endParaRPr>
          </a:p>
        </p:txBody>
      </p:sp>
      <p:cxnSp>
        <p:nvCxnSpPr>
          <p:cNvPr id="14" name="Straight Connector 13"/>
          <p:cNvCxnSpPr/>
          <p:nvPr/>
        </p:nvCxnSpPr>
        <p:spPr>
          <a:xfrm flipH="1">
            <a:off x="8895634" y="757317"/>
            <a:ext cx="304499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363033" y="269597"/>
            <a:ext cx="7612569" cy="724866"/>
          </a:xfrm>
          <a:prstGeom prst="rect">
            <a:avLst/>
          </a:prstGeom>
        </p:spPr>
        <p:txBody>
          <a:bodyPr/>
          <a:lstStyle>
            <a:lvl1pPr>
              <a:defRPr baseline="0"/>
            </a:lvl1pPr>
          </a:lstStyle>
          <a:p>
            <a:r>
              <a:rPr lang="en-US" dirty="0" smtClean="0"/>
              <a:t>CASE STUDY CLIENT NAME</a:t>
            </a:r>
            <a:endParaRPr lang="en-US" sz="1350" dirty="0"/>
          </a:p>
        </p:txBody>
      </p:sp>
      <p:sp>
        <p:nvSpPr>
          <p:cNvPr id="9" name="Picture Placeholder 3"/>
          <p:cNvSpPr>
            <a:spLocks noGrp="1"/>
          </p:cNvSpPr>
          <p:nvPr>
            <p:ph type="pic" sz="quarter" idx="13" hasCustomPrompt="1"/>
          </p:nvPr>
        </p:nvSpPr>
        <p:spPr>
          <a:xfrm>
            <a:off x="8910697" y="200560"/>
            <a:ext cx="1514057" cy="455167"/>
          </a:xfrm>
          <a:prstGeom prst="rect">
            <a:avLst/>
          </a:prstGeom>
        </p:spPr>
        <p:txBody>
          <a:bodyPr>
            <a:normAutofit/>
          </a:bodyPr>
          <a:lstStyle>
            <a:lvl1pPr marL="0" indent="0">
              <a:buNone/>
              <a:defRPr sz="900" baseline="0"/>
            </a:lvl1pPr>
          </a:lstStyle>
          <a:p>
            <a:r>
              <a:rPr lang="en-US" dirty="0" smtClean="0"/>
              <a:t>Insert logo</a:t>
            </a:r>
            <a:endParaRPr lang="en-US" dirty="0"/>
          </a:p>
        </p:txBody>
      </p:sp>
    </p:spTree>
    <p:extLst>
      <p:ext uri="{BB962C8B-B14F-4D97-AF65-F5344CB8AC3E}">
        <p14:creationId xmlns:p14="http://schemas.microsoft.com/office/powerpoint/2010/main" val="1985915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1041806"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7" name="Text Placeholder 12"/>
          <p:cNvSpPr>
            <a:spLocks noGrp="1"/>
          </p:cNvSpPr>
          <p:nvPr>
            <p:ph type="body" sz="quarter" idx="15" hasCustomPrompt="1"/>
          </p:nvPr>
        </p:nvSpPr>
        <p:spPr>
          <a:xfrm>
            <a:off x="1163209" y="5136641"/>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1163209" y="4479647"/>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1155507" y="3276172"/>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1163207" y="3831947"/>
            <a:ext cx="4036041"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1350724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8" name="Text Placeholder 13"/>
          <p:cNvSpPr txBox="1">
            <a:spLocks/>
          </p:cNvSpPr>
          <p:nvPr userDrawn="1"/>
        </p:nvSpPr>
        <p:spPr>
          <a:xfrm>
            <a:off x="1041806"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0" name="Text Placeholder 12"/>
          <p:cNvSpPr>
            <a:spLocks noGrp="1"/>
          </p:cNvSpPr>
          <p:nvPr>
            <p:ph type="body" sz="quarter" idx="15" hasCustomPrompt="1"/>
          </p:nvPr>
        </p:nvSpPr>
        <p:spPr>
          <a:xfrm>
            <a:off x="1163209" y="5136641"/>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1163209" y="4479647"/>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1155507" y="3276172"/>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1163207" y="3831947"/>
            <a:ext cx="4036041"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418913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lnSpc>
                <a:spcPct val="85000"/>
              </a:lnSpc>
            </a:pPr>
            <a:endParaRPr lang="en-US" dirty="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285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2189686" y="0"/>
            <a:ext cx="16571371" cy="7213600"/>
          </a:xfrm>
          <a:prstGeom prst="rect">
            <a:avLst/>
          </a:prstGeom>
        </p:spPr>
      </p:pic>
    </p:spTree>
    <p:extLst>
      <p:ext uri="{BB962C8B-B14F-4D97-AF65-F5344CB8AC3E}">
        <p14:creationId xmlns:p14="http://schemas.microsoft.com/office/powerpoint/2010/main" val="353425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nvPr>
        </p:nvGraphicFramePr>
        <p:xfrm>
          <a:off x="-1" y="935110"/>
          <a:ext cx="12192000" cy="553034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94848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25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487680" y="1219200"/>
            <a:ext cx="11216640" cy="4876800"/>
          </a:xfrm>
          <a:prstGeom prst="rect">
            <a:avLst/>
          </a:prstGeom>
        </p:spPr>
        <p:txBody>
          <a:bodyPr/>
          <a:lstStyle>
            <a:lvl1pPr>
              <a:lnSpc>
                <a:spcPct val="100000"/>
              </a:lnSpc>
              <a:defRPr sz="2100"/>
            </a:lvl1pPr>
            <a:lvl2pPr>
              <a:lnSpc>
                <a:spcPct val="100000"/>
              </a:lnSpc>
              <a:defRPr sz="1800"/>
            </a:lvl2pPr>
            <a:lvl3pPr>
              <a:lnSpc>
                <a:spcPct val="100000"/>
              </a:lnSpc>
              <a:defRPr sz="1500"/>
            </a:lvl3pPr>
            <a:lvl4pPr>
              <a:lnSpc>
                <a:spcPct val="100000"/>
              </a:lnSpc>
              <a:defRPr sz="1500"/>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609600" y="274638"/>
            <a:ext cx="11582400" cy="925040"/>
          </a:xfrm>
          <a:prstGeom prst="rect">
            <a:avLst/>
          </a:prstGeom>
        </p:spPr>
        <p:txBody>
          <a:bodyPr/>
          <a:lstStyle>
            <a:lvl1pPr>
              <a:defRPr baseline="0"/>
            </a:lvl1pPr>
          </a:lstStyle>
          <a:p>
            <a:r>
              <a:rPr lang="en-US" dirty="0" smtClean="0"/>
              <a:t>Click to edit Master title style</a:t>
            </a:r>
            <a:br>
              <a:rPr lang="en-US" dirty="0" smtClean="0"/>
            </a:br>
            <a:r>
              <a:rPr lang="en-US" dirty="0" smtClean="0"/>
              <a:t>line 2</a:t>
            </a:r>
            <a:endParaRPr lang="en-US" dirty="0"/>
          </a:p>
        </p:txBody>
      </p:sp>
      <p:sp>
        <p:nvSpPr>
          <p:cNvPr id="3" name="Footer Placeholder 2"/>
          <p:cNvSpPr>
            <a:spLocks noGrp="1"/>
          </p:cNvSpPr>
          <p:nvPr>
            <p:ph type="ftr" sz="quarter" idx="16"/>
          </p:nvPr>
        </p:nvSpPr>
        <p:spPr>
          <a:xfrm>
            <a:off x="6908800" y="6519116"/>
            <a:ext cx="4064000" cy="338884"/>
          </a:xfrm>
          <a:prstGeom prst="rect">
            <a:avLst/>
          </a:prstGeom>
        </p:spPr>
        <p:txBody>
          <a:bodyPr/>
          <a:lstStyle/>
          <a:p>
            <a:r>
              <a:rPr lang="en-US">
                <a:solidFill>
                  <a:srgbClr val="464547"/>
                </a:solidFill>
              </a:rPr>
              <a:t>Confidential</a:t>
            </a:r>
            <a:endParaRPr lang="en-US" dirty="0">
              <a:solidFill>
                <a:srgbClr val="464547"/>
              </a:solidFill>
            </a:endParaRPr>
          </a:p>
        </p:txBody>
      </p:sp>
      <p:sp>
        <p:nvSpPr>
          <p:cNvPr id="4" name="Slide Number Placeholder 3"/>
          <p:cNvSpPr>
            <a:spLocks noGrp="1"/>
          </p:cNvSpPr>
          <p:nvPr>
            <p:ph type="sldNum" sz="quarter" idx="17"/>
          </p:nvPr>
        </p:nvSpPr>
        <p:spPr>
          <a:xfrm>
            <a:off x="10960636" y="6492240"/>
            <a:ext cx="642913" cy="365760"/>
          </a:xfrm>
          <a:prstGeom prst="rect">
            <a:avLst/>
          </a:prstGeom>
        </p:spPr>
        <p:txBody>
          <a:bodyPr/>
          <a:lstStyle/>
          <a:p>
            <a:fld id="{F39628E0-47A7-46CE-98F3-6986F46F7576}" type="slidenum">
              <a:rPr lang="en-US">
                <a:solidFill>
                  <a:srgbClr val="464547"/>
                </a:solidFill>
              </a:rPr>
              <a:pPr/>
              <a:t>‹#›</a:t>
            </a:fld>
            <a:endParaRPr lang="en-US" dirty="0">
              <a:solidFill>
                <a:srgbClr val="464547"/>
              </a:solidFill>
            </a:endParaRPr>
          </a:p>
        </p:txBody>
      </p:sp>
    </p:spTree>
    <p:extLst>
      <p:ext uri="{BB962C8B-B14F-4D97-AF65-F5344CB8AC3E}">
        <p14:creationId xmlns:p14="http://schemas.microsoft.com/office/powerpoint/2010/main" val="41017146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200"/>
            </a:lvl1pPr>
            <a:lvl2pPr>
              <a:defRPr sz="1200"/>
            </a:lvl2pPr>
            <a:lvl3pPr>
              <a:defRPr sz="105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838714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3"/>
            <a:ext cx="2844800" cy="365125"/>
          </a:xfrm>
          <a:prstGeom prst="rect">
            <a:avLst/>
          </a:prstGeom>
        </p:spPr>
        <p:txBody>
          <a:bodyPr/>
          <a:lstStyle/>
          <a:p>
            <a:fld id="{1D8BD707-D9CF-40AE-B4C6-C98DA3205C09}" type="datetimeFigureOut">
              <a:rPr lang="en-US">
                <a:solidFill>
                  <a:srgbClr val="464547"/>
                </a:solidFill>
              </a:rPr>
              <a:pPr/>
              <a:t>4/20/2016</a:t>
            </a:fld>
            <a:endParaRPr lang="en-US">
              <a:solidFill>
                <a:srgbClr val="464547"/>
              </a:solidFill>
            </a:endParaRPr>
          </a:p>
        </p:txBody>
      </p:sp>
      <p:sp>
        <p:nvSpPr>
          <p:cNvPr id="8" name="Footer Placeholder 7"/>
          <p:cNvSpPr>
            <a:spLocks noGrp="1"/>
          </p:cNvSpPr>
          <p:nvPr>
            <p:ph type="ftr" sz="quarter" idx="11"/>
          </p:nvPr>
        </p:nvSpPr>
        <p:spPr>
          <a:xfrm>
            <a:off x="4165600" y="6356353"/>
            <a:ext cx="3860800" cy="365125"/>
          </a:xfrm>
          <a:prstGeom prst="rect">
            <a:avLst/>
          </a:prstGeom>
        </p:spPr>
        <p:txBody>
          <a:bodyPr/>
          <a:lstStyle/>
          <a:p>
            <a:endParaRPr lang="en-US">
              <a:solidFill>
                <a:srgbClr val="464547"/>
              </a:solidFill>
            </a:endParaRPr>
          </a:p>
        </p:txBody>
      </p:sp>
      <p:sp>
        <p:nvSpPr>
          <p:cNvPr id="9" name="Slide Number Placeholder 8"/>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a:solidFill>
                  <a:srgbClr val="464547"/>
                </a:solidFill>
              </a:rPr>
              <a:pPr/>
              <a:t>‹#›</a:t>
            </a:fld>
            <a:endParaRPr lang="en-US">
              <a:solidFill>
                <a:srgbClr val="464547"/>
              </a:solidFill>
            </a:endParaRPr>
          </a:p>
        </p:txBody>
      </p:sp>
    </p:spTree>
    <p:extLst>
      <p:ext uri="{BB962C8B-B14F-4D97-AF65-F5344CB8AC3E}">
        <p14:creationId xmlns:p14="http://schemas.microsoft.com/office/powerpoint/2010/main" val="2091909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1F661A2-B53B-4673-94A2-8764BEBB2B98}" type="datetimeFigureOut">
              <a:rPr lang="en-US">
                <a:solidFill>
                  <a:srgbClr val="464547"/>
                </a:solidFill>
              </a:rPr>
              <a:pPr/>
              <a:t>4/20/2016</a:t>
            </a:fld>
            <a:endParaRPr lang="en-US">
              <a:solidFill>
                <a:srgbClr val="464547"/>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464547"/>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1D807B2A-0696-435F-AFE2-B49AE7390D5F}" type="slidenum">
              <a:rPr lang="en-US">
                <a:solidFill>
                  <a:srgbClr val="464547"/>
                </a:solidFill>
              </a:rPr>
              <a:pPr/>
              <a:t>‹#›</a:t>
            </a:fld>
            <a:endParaRPr lang="en-US">
              <a:solidFill>
                <a:srgbClr val="464547"/>
              </a:solidFill>
            </a:endParaRPr>
          </a:p>
        </p:txBody>
      </p:sp>
    </p:spTree>
    <p:extLst>
      <p:ext uri="{BB962C8B-B14F-4D97-AF65-F5344CB8AC3E}">
        <p14:creationId xmlns:p14="http://schemas.microsoft.com/office/powerpoint/2010/main" val="2215085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800" y="2743201"/>
            <a:ext cx="105664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800" y="3469480"/>
            <a:ext cx="105664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666221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241024" cy="4572000"/>
          </a:xfrm>
          <a:prstGeom prst="rect">
            <a:avLst/>
          </a:prstGeom>
        </p:spPr>
        <p:txBody>
          <a:bodyPr>
            <a:noAutofit/>
          </a:bodyPr>
          <a:lstStyle>
            <a:lvl1pPr marL="342900" indent="-342900">
              <a:lnSpc>
                <a:spcPct val="120000"/>
              </a:lnSpc>
              <a:spcBef>
                <a:spcPts val="0"/>
              </a:spcBef>
              <a:spcAft>
                <a:spcPts val="1350"/>
              </a:spcAft>
              <a:buSzPct val="140000"/>
              <a:buFont typeface="+mj-lt"/>
              <a:buAutoNum type="arabicPeriod"/>
              <a:defRPr sz="12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9629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2"/>
            <a:ext cx="11241024" cy="4572000"/>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marL="418338" indent="-157734">
              <a:lnSpc>
                <a:spcPct val="120000"/>
              </a:lnSpc>
              <a:spcBef>
                <a:spcPts val="216"/>
              </a:spcBef>
              <a:buSzPct val="100000"/>
              <a:buFont typeface="Lucida Grande"/>
              <a:buChar char="–"/>
              <a:defRPr sz="1050" baseline="0"/>
            </a:lvl2pPr>
            <a:lvl3pPr marL="644652" indent="-130302">
              <a:lnSpc>
                <a:spcPct val="120000"/>
              </a:lnSpc>
              <a:spcBef>
                <a:spcPts val="198"/>
              </a:spcBef>
              <a:defRPr sz="105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1153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480484" y="1439862"/>
            <a:ext cx="5791200" cy="4572000"/>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43228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480484" y="1776415"/>
            <a:ext cx="11106149" cy="4196433"/>
          </a:xfrm>
          <a:prstGeom prst="rect">
            <a:avLst/>
          </a:prstGeom>
        </p:spPr>
        <p:txBody>
          <a:bodyPr vert="horz" lIns="68580" tIns="34290" rIns="68580" bIns="34290" rtlCol="0">
            <a:normAutofit/>
          </a:bodyPr>
          <a:lstStyle>
            <a:lvl1pPr marL="130302" marR="0" indent="-130302" algn="l" defTabSz="257175"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900"/>
            </a:lvl2pPr>
            <a:lvl3pPr>
              <a:defRPr sz="900"/>
            </a:lvl3pPr>
            <a:lvl4pPr>
              <a:defRPr sz="900"/>
            </a:lvl4pPr>
            <a:lvl5pPr>
              <a:defRPr sz="9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557532"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9259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4064000" y="923639"/>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8128000" y="923639"/>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29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4118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3256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762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1070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208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7166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6304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10214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9352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3810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6858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9906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smtClean="0"/>
              <a:t>Headshot</a:t>
            </a:r>
            <a:endParaRPr lang="en-US" dirty="0"/>
          </a:p>
        </p:txBody>
      </p:sp>
      <p:cxnSp>
        <p:nvCxnSpPr>
          <p:cNvPr id="22" name="Straight Connector 21"/>
          <p:cNvCxnSpPr/>
          <p:nvPr userDrawn="1"/>
        </p:nvCxnSpPr>
        <p:spPr>
          <a:xfrm flipV="1">
            <a:off x="3048000" y="932693"/>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6096001"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9144001" y="932692"/>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304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3352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6400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9448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93384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12192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9" name="Oval 18"/>
          <p:cNvSpPr/>
          <p:nvPr userDrawn="1"/>
        </p:nvSpPr>
        <p:spPr>
          <a:xfrm>
            <a:off x="1214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dirty="0">
                <a:solidFill>
                  <a:prstClr val="white"/>
                </a:solidFill>
                <a:latin typeface="Arial Black"/>
                <a:cs typeface="Arial Black"/>
              </a:rPr>
              <a:t>1</a:t>
            </a:r>
          </a:p>
        </p:txBody>
      </p:sp>
      <p:sp>
        <p:nvSpPr>
          <p:cNvPr id="21" name="Oval 20"/>
          <p:cNvSpPr/>
          <p:nvPr userDrawn="1"/>
        </p:nvSpPr>
        <p:spPr>
          <a:xfrm>
            <a:off x="4262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2</a:t>
            </a:r>
          </a:p>
        </p:txBody>
      </p:sp>
      <p:sp>
        <p:nvSpPr>
          <p:cNvPr id="22" name="Oval 21"/>
          <p:cNvSpPr/>
          <p:nvPr userDrawn="1"/>
        </p:nvSpPr>
        <p:spPr>
          <a:xfrm>
            <a:off x="10358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4</a:t>
            </a:r>
          </a:p>
        </p:txBody>
      </p:sp>
      <p:sp>
        <p:nvSpPr>
          <p:cNvPr id="24" name="Oval 23"/>
          <p:cNvSpPr/>
          <p:nvPr userDrawn="1"/>
        </p:nvSpPr>
        <p:spPr>
          <a:xfrm>
            <a:off x="7310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3</a:t>
            </a:r>
          </a:p>
        </p:txBody>
      </p:sp>
      <p:cxnSp>
        <p:nvCxnSpPr>
          <p:cNvPr id="9" name="Straight Connector 8"/>
          <p:cNvCxnSpPr/>
          <p:nvPr userDrawn="1"/>
        </p:nvCxnSpPr>
        <p:spPr>
          <a:xfrm flipV="1">
            <a:off x="3048000" y="932693"/>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6096001"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9144001" y="932692"/>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304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3352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6400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9448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304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3352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6400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9448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93483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12192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3" name="TextBox 12"/>
          <p:cNvSpPr txBox="1"/>
          <p:nvPr/>
        </p:nvSpPr>
        <p:spPr>
          <a:xfrm>
            <a:off x="9708153" y="6560480"/>
            <a:ext cx="1991360" cy="207749"/>
          </a:xfrm>
          <a:prstGeom prst="rect">
            <a:avLst/>
          </a:prstGeom>
          <a:noFill/>
        </p:spPr>
        <p:txBody>
          <a:bodyPr wrap="square" rtlCol="0">
            <a:spAutoFit/>
          </a:bodyPr>
          <a:lstStyle/>
          <a:p>
            <a:pPr algn="r" defTabSz="342900"/>
            <a:fld id="{C2C0EDAD-27A0-9447-9004-E733B36B95C3}" type="slidenum">
              <a:rPr lang="en-US" sz="750">
                <a:solidFill>
                  <a:srgbClr val="CCCCCC"/>
                </a:solidFill>
                <a:cs typeface="Trebuchet MS"/>
              </a:rPr>
              <a:pPr algn="r" defTabSz="342900"/>
              <a:t>‹#›</a:t>
            </a:fld>
            <a:endParaRPr lang="en-US" sz="750" dirty="0">
              <a:solidFill>
                <a:srgbClr val="CCCCCC"/>
              </a:solidFill>
              <a:cs typeface="Trebuchet MS"/>
            </a:endParaRPr>
          </a:p>
        </p:txBody>
      </p:sp>
      <p:sp>
        <p:nvSpPr>
          <p:cNvPr id="38" name="TextBox 37"/>
          <p:cNvSpPr txBox="1"/>
          <p:nvPr userDrawn="1"/>
        </p:nvSpPr>
        <p:spPr>
          <a:xfrm>
            <a:off x="1562947" y="6564320"/>
            <a:ext cx="3088640" cy="184666"/>
          </a:xfrm>
          <a:prstGeom prst="rect">
            <a:avLst/>
          </a:prstGeom>
          <a:noFill/>
        </p:spPr>
        <p:txBody>
          <a:bodyPr wrap="square" rtlCol="0">
            <a:spAutoFit/>
          </a:bodyPr>
          <a:lstStyle/>
          <a:p>
            <a:pPr defTabSz="342900"/>
            <a:r>
              <a:rPr lang="en-US" sz="600" kern="0" spc="15" dirty="0">
                <a:solidFill>
                  <a:srgbClr val="CCCCCC"/>
                </a:solidFill>
                <a:cs typeface="Trebuchet MS"/>
              </a:rPr>
              <a:t>CONFIDENTIAL</a:t>
            </a:r>
          </a:p>
        </p:txBody>
      </p:sp>
      <p:cxnSp>
        <p:nvCxnSpPr>
          <p:cNvPr id="7" name="Straight Connector 6"/>
          <p:cNvCxnSpPr/>
          <p:nvPr userDrawn="1"/>
        </p:nvCxnSpPr>
        <p:spPr>
          <a:xfrm>
            <a:off x="14732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22440" y="6615686"/>
            <a:ext cx="635000" cy="169417"/>
          </a:xfrm>
          <a:prstGeom prst="rect">
            <a:avLst/>
          </a:prstGeom>
        </p:spPr>
      </p:pic>
    </p:spTree>
    <p:extLst>
      <p:ext uri="{BB962C8B-B14F-4D97-AF65-F5344CB8AC3E}">
        <p14:creationId xmlns:p14="http://schemas.microsoft.com/office/powerpoint/2010/main" val="4204102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3" r:id="rId21"/>
    <p:sldLayoutId id="2147483684" r:id="rId22"/>
  </p:sldLayoutIdLst>
  <p:timing>
    <p:tnLst>
      <p:par>
        <p:cTn id="1" dur="indefinite" restart="never" nodeType="tmRoot"/>
      </p:par>
    </p:tnLst>
  </p:timing>
  <p:hf sldNum="0" hdr="0" dt="0"/>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www.iana.org/domains/example/" TargetMode="External"/><Relationship Id="rId2" Type="http://schemas.openxmlformats.org/officeDocument/2006/relationships/hyperlink" Target="http://www.exampl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hyperlink" Target="https://webref.ru/html"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oracle.com/java/index.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Beginning</a:t>
            </a:r>
            <a:endParaRPr lang="en-US" dirty="0"/>
          </a:p>
        </p:txBody>
      </p:sp>
      <p:pic>
        <p:nvPicPr>
          <p:cNvPr id="3074" name="Picture 2" descr="https://encrypted-tbn3.gstatic.com/images?q=tbn:ANd9GcSJvrTotSPGt6lebdKXl2ffoUsJZzxpJYFbCBmK_meauj7Mpob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6473" y="1348509"/>
            <a:ext cx="5828145" cy="448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0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smtClean="0">
                <a:ea typeface="ＭＳ Ｐゴシック" panose="020B0600070205080204" pitchFamily="34" charset="-128"/>
              </a:rPr>
              <a:t>Dotted Decimal Notation</a:t>
            </a:r>
          </a:p>
        </p:txBody>
      </p:sp>
      <p:sp>
        <p:nvSpPr>
          <p:cNvPr id="21506" name="Rectangle 3"/>
          <p:cNvSpPr>
            <a:spLocks noGrp="1" noChangeArrowheads="1"/>
          </p:cNvSpPr>
          <p:nvPr>
            <p:ph type="body" idx="1"/>
          </p:nvPr>
        </p:nvSpPr>
        <p:spPr/>
        <p:txBody>
          <a:bodyPr/>
          <a:lstStyle/>
          <a:p>
            <a:pPr>
              <a:tabLst>
                <a:tab pos="1828800" algn="l"/>
                <a:tab pos="3543300" algn="l"/>
                <a:tab pos="5661025" algn="l"/>
              </a:tabLst>
            </a:pPr>
            <a:r>
              <a:rPr lang="en-US" altLang="en-US" dirty="0" smtClean="0">
                <a:ea typeface="ＭＳ Ｐゴシック" panose="020B0600070205080204" pitchFamily="34" charset="-128"/>
              </a:rPr>
              <a:t>IP addresses are written in a so-called </a:t>
            </a:r>
            <a:r>
              <a:rPr lang="en-US" altLang="en-US" b="1" i="1" dirty="0" smtClean="0">
                <a:solidFill>
                  <a:schemeClr val="accent2"/>
                </a:solidFill>
                <a:ea typeface="ＭＳ Ｐゴシック" panose="020B0600070205080204" pitchFamily="34" charset="-128"/>
              </a:rPr>
              <a:t>dotted decimal </a:t>
            </a:r>
            <a:r>
              <a:rPr lang="en-US" altLang="en-US" b="1" dirty="0" smtClean="0">
                <a:solidFill>
                  <a:schemeClr val="accent2"/>
                </a:solidFill>
                <a:ea typeface="ＭＳ Ｐゴシック" panose="020B0600070205080204" pitchFamily="34" charset="-128"/>
              </a:rPr>
              <a:t>notation</a:t>
            </a:r>
          </a:p>
          <a:p>
            <a:pPr>
              <a:tabLst>
                <a:tab pos="1828800" algn="l"/>
                <a:tab pos="3543300" algn="l"/>
                <a:tab pos="5661025" algn="l"/>
              </a:tabLst>
            </a:pPr>
            <a:r>
              <a:rPr lang="en-US" altLang="en-US" dirty="0" smtClean="0">
                <a:ea typeface="ＭＳ Ｐゴシック" panose="020B0600070205080204" pitchFamily="34" charset="-128"/>
              </a:rPr>
              <a:t>Each byte is identified by a decimal number in the range [0..255]:</a:t>
            </a:r>
          </a:p>
          <a:p>
            <a:pPr>
              <a:tabLst>
                <a:tab pos="1828800" algn="l"/>
                <a:tab pos="3543300" algn="l"/>
                <a:tab pos="5661025" algn="l"/>
              </a:tabLst>
            </a:pPr>
            <a:endParaRPr lang="en-US" altLang="en-US" b="1" dirty="0" smtClean="0">
              <a:solidFill>
                <a:srgbClr val="0000FF"/>
              </a:solidFill>
              <a:latin typeface="Courier New" panose="02070309020205020404" pitchFamily="49" charset="0"/>
              <a:ea typeface="ＭＳ Ｐゴシック" panose="020B0600070205080204" pitchFamily="34" charset="-128"/>
            </a:endParaRPr>
          </a:p>
          <a:p>
            <a:pPr>
              <a:tabLst>
                <a:tab pos="1828800" algn="l"/>
                <a:tab pos="3543300" algn="l"/>
                <a:tab pos="5661025" algn="l"/>
              </a:tabLst>
            </a:pPr>
            <a:r>
              <a:rPr lang="en-US" altLang="en-US" b="1" dirty="0" smtClean="0">
                <a:solidFill>
                  <a:srgbClr val="FF0000"/>
                </a:solidFill>
                <a:ea typeface="ＭＳ Ｐゴシック" panose="020B0600070205080204" pitchFamily="34" charset="-128"/>
              </a:rPr>
              <a:t>Example:</a:t>
            </a:r>
            <a:r>
              <a:rPr lang="en-US" altLang="en-US" dirty="0" smtClean="0">
                <a:ea typeface="ＭＳ Ｐゴシック" panose="020B0600070205080204" pitchFamily="34" charset="-128"/>
              </a:rPr>
              <a:t> 		      </a:t>
            </a:r>
          </a:p>
        </p:txBody>
      </p:sp>
      <p:sp>
        <p:nvSpPr>
          <p:cNvPr id="21507" name="Rectangle 4"/>
          <p:cNvSpPr>
            <a:spLocks noChangeArrowheads="1"/>
          </p:cNvSpPr>
          <p:nvPr/>
        </p:nvSpPr>
        <p:spPr bwMode="auto">
          <a:xfrm>
            <a:off x="1905000" y="4267200"/>
            <a:ext cx="8382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21508" name="Rectangle 5"/>
          <p:cNvSpPr>
            <a:spLocks noChangeArrowheads="1"/>
          </p:cNvSpPr>
          <p:nvPr/>
        </p:nvSpPr>
        <p:spPr bwMode="auto">
          <a:xfrm>
            <a:off x="45720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solidFill>
                  <a:srgbClr val="0000FF"/>
                </a:solidFill>
                <a:latin typeface="Courier New" panose="02070309020205020404" pitchFamily="49" charset="0"/>
              </a:rPr>
              <a:t>10001111</a:t>
            </a:r>
          </a:p>
        </p:txBody>
      </p:sp>
      <p:sp>
        <p:nvSpPr>
          <p:cNvPr id="21509" name="Rectangle 6"/>
          <p:cNvSpPr>
            <a:spLocks noChangeArrowheads="1"/>
          </p:cNvSpPr>
          <p:nvPr/>
        </p:nvSpPr>
        <p:spPr bwMode="auto">
          <a:xfrm>
            <a:off x="27432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latin typeface="Courier New" panose="02070309020205020404" pitchFamily="49" charset="0"/>
              </a:rPr>
              <a:t>10000000</a:t>
            </a:r>
            <a:endParaRPr lang="en-US" altLang="en-US"/>
          </a:p>
        </p:txBody>
      </p:sp>
      <p:sp>
        <p:nvSpPr>
          <p:cNvPr id="21510" name="Rectangle 7"/>
          <p:cNvSpPr>
            <a:spLocks noChangeArrowheads="1"/>
          </p:cNvSpPr>
          <p:nvPr/>
        </p:nvSpPr>
        <p:spPr bwMode="auto">
          <a:xfrm>
            <a:off x="64008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latin typeface="Courier New" panose="02070309020205020404" pitchFamily="49" charset="0"/>
              </a:rPr>
              <a:t>10001001</a:t>
            </a:r>
            <a:endParaRPr lang="en-US" altLang="en-US" b="1">
              <a:solidFill>
                <a:srgbClr val="0000FF"/>
              </a:solidFill>
              <a:latin typeface="Courier New" panose="02070309020205020404" pitchFamily="49" charset="0"/>
            </a:endParaRPr>
          </a:p>
        </p:txBody>
      </p:sp>
      <p:sp>
        <p:nvSpPr>
          <p:cNvPr id="21511" name="Rectangle 8"/>
          <p:cNvSpPr>
            <a:spLocks noChangeArrowheads="1"/>
          </p:cNvSpPr>
          <p:nvPr/>
        </p:nvSpPr>
        <p:spPr bwMode="auto">
          <a:xfrm>
            <a:off x="82296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solidFill>
                  <a:srgbClr val="0000FF"/>
                </a:solidFill>
                <a:latin typeface="Courier New" panose="02070309020205020404" pitchFamily="49" charset="0"/>
              </a:rPr>
              <a:t>10010000</a:t>
            </a:r>
          </a:p>
        </p:txBody>
      </p:sp>
      <p:sp>
        <p:nvSpPr>
          <p:cNvPr id="21512" name="Text Box 9"/>
          <p:cNvSpPr txBox="1">
            <a:spLocks noChangeArrowheads="1"/>
          </p:cNvSpPr>
          <p:nvPr/>
        </p:nvSpPr>
        <p:spPr bwMode="auto">
          <a:xfrm>
            <a:off x="29718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1</a:t>
            </a:r>
            <a:r>
              <a:rPr lang="en-US" altLang="en-US" baseline="30000">
                <a:latin typeface="Arial" panose="020B0604020202020204" pitchFamily="34" charset="0"/>
              </a:rPr>
              <a:t>st</a:t>
            </a:r>
            <a:r>
              <a:rPr lang="en-US" altLang="en-US">
                <a:latin typeface="Arial" panose="020B0604020202020204" pitchFamily="34" charset="0"/>
              </a:rPr>
              <a:t> Byte</a:t>
            </a:r>
          </a:p>
          <a:p>
            <a:pPr algn="ctr">
              <a:spcBef>
                <a:spcPct val="50000"/>
              </a:spcBef>
            </a:pPr>
            <a:r>
              <a:rPr lang="en-US" altLang="en-US" b="1">
                <a:solidFill>
                  <a:srgbClr val="FF0000"/>
                </a:solidFill>
                <a:latin typeface="Arial" panose="020B0604020202020204" pitchFamily="34" charset="0"/>
              </a:rPr>
              <a:t> = 128</a:t>
            </a:r>
            <a:endParaRPr lang="en-US" altLang="en-US"/>
          </a:p>
        </p:txBody>
      </p:sp>
      <p:sp>
        <p:nvSpPr>
          <p:cNvPr id="21513" name="Text Box 10"/>
          <p:cNvSpPr txBox="1">
            <a:spLocks noChangeArrowheads="1"/>
          </p:cNvSpPr>
          <p:nvPr/>
        </p:nvSpPr>
        <p:spPr bwMode="auto">
          <a:xfrm>
            <a:off x="48006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2</a:t>
            </a:r>
            <a:r>
              <a:rPr lang="en-US" altLang="en-US" baseline="30000">
                <a:latin typeface="Arial" panose="020B0604020202020204" pitchFamily="34" charset="0"/>
              </a:rPr>
              <a:t>nd</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143</a:t>
            </a:r>
          </a:p>
        </p:txBody>
      </p:sp>
      <p:sp>
        <p:nvSpPr>
          <p:cNvPr id="21514" name="Text Box 11"/>
          <p:cNvSpPr txBox="1">
            <a:spLocks noChangeArrowheads="1"/>
          </p:cNvSpPr>
          <p:nvPr/>
        </p:nvSpPr>
        <p:spPr bwMode="auto">
          <a:xfrm>
            <a:off x="66294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3</a:t>
            </a:r>
            <a:r>
              <a:rPr lang="en-US" altLang="en-US" baseline="30000">
                <a:latin typeface="Arial" panose="020B0604020202020204" pitchFamily="34" charset="0"/>
              </a:rPr>
              <a:t>rd</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137</a:t>
            </a:r>
          </a:p>
        </p:txBody>
      </p:sp>
      <p:sp>
        <p:nvSpPr>
          <p:cNvPr id="21515" name="Text Box 12"/>
          <p:cNvSpPr txBox="1">
            <a:spLocks noChangeArrowheads="1"/>
          </p:cNvSpPr>
          <p:nvPr/>
        </p:nvSpPr>
        <p:spPr bwMode="auto">
          <a:xfrm>
            <a:off x="85344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4</a:t>
            </a:r>
            <a:r>
              <a:rPr lang="en-US" altLang="en-US" baseline="30000">
                <a:latin typeface="Arial" panose="020B0604020202020204" pitchFamily="34" charset="0"/>
              </a:rPr>
              <a:t>th</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144</a:t>
            </a:r>
          </a:p>
        </p:txBody>
      </p:sp>
      <p:sp>
        <p:nvSpPr>
          <p:cNvPr id="21516" name="Text Box 13"/>
          <p:cNvSpPr txBox="1">
            <a:spLocks noChangeArrowheads="1"/>
          </p:cNvSpPr>
          <p:nvPr/>
        </p:nvSpPr>
        <p:spPr bwMode="auto">
          <a:xfrm>
            <a:off x="45720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b="1">
                <a:latin typeface="Arial" panose="020B0604020202020204" pitchFamily="34" charset="0"/>
              </a:rPr>
              <a:t>128.143.137.144</a:t>
            </a:r>
            <a:endParaRPr lang="en-US" altLang="en-US">
              <a:latin typeface="Arial" panose="020B0604020202020204" pitchFamily="34" charset="0"/>
            </a:endParaRPr>
          </a:p>
        </p:txBody>
      </p:sp>
      <p:sp>
        <p:nvSpPr>
          <p:cNvPr id="21517" name="Line 14"/>
          <p:cNvSpPr>
            <a:spLocks noChangeShapeType="1"/>
          </p:cNvSpPr>
          <p:nvPr/>
        </p:nvSpPr>
        <p:spPr bwMode="auto">
          <a:xfrm>
            <a:off x="3886200" y="5334000"/>
            <a:ext cx="1295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5"/>
          <p:cNvSpPr>
            <a:spLocks noChangeShapeType="1"/>
          </p:cNvSpPr>
          <p:nvPr/>
        </p:nvSpPr>
        <p:spPr bwMode="auto">
          <a:xfrm>
            <a:off x="5562600" y="5334000"/>
            <a:ext cx="3810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6"/>
          <p:cNvSpPr>
            <a:spLocks noChangeShapeType="1"/>
          </p:cNvSpPr>
          <p:nvPr/>
        </p:nvSpPr>
        <p:spPr bwMode="auto">
          <a:xfrm flipH="1">
            <a:off x="6553200" y="5334000"/>
            <a:ext cx="6858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7"/>
          <p:cNvSpPr>
            <a:spLocks noChangeShapeType="1"/>
          </p:cNvSpPr>
          <p:nvPr/>
        </p:nvSpPr>
        <p:spPr bwMode="auto">
          <a:xfrm flipH="1">
            <a:off x="7239000" y="5334000"/>
            <a:ext cx="1752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9170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smtClean="0">
                <a:ea typeface="ＭＳ Ｐゴシック" panose="020B0600070205080204" pitchFamily="34" charset="-128"/>
              </a:rPr>
              <a:t>Dotted Decimal Notation</a:t>
            </a:r>
          </a:p>
        </p:txBody>
      </p:sp>
      <p:sp>
        <p:nvSpPr>
          <p:cNvPr id="21506" name="Rectangle 3"/>
          <p:cNvSpPr>
            <a:spLocks noGrp="1" noChangeArrowheads="1"/>
          </p:cNvSpPr>
          <p:nvPr>
            <p:ph type="body" idx="1"/>
          </p:nvPr>
        </p:nvSpPr>
        <p:spPr/>
        <p:txBody>
          <a:bodyPr/>
          <a:lstStyle/>
          <a:p>
            <a:pPr>
              <a:tabLst>
                <a:tab pos="1828800" algn="l"/>
                <a:tab pos="3543300" algn="l"/>
                <a:tab pos="5661025" algn="l"/>
              </a:tabLst>
            </a:pPr>
            <a:r>
              <a:rPr lang="en-US" altLang="en-US" dirty="0" smtClean="0">
                <a:ea typeface="ＭＳ Ｐゴシック" panose="020B0600070205080204" pitchFamily="34" charset="-128"/>
              </a:rPr>
              <a:t>IP addresses are written in a so-called </a:t>
            </a:r>
            <a:r>
              <a:rPr lang="en-US" altLang="en-US" b="1" i="1" dirty="0" smtClean="0">
                <a:solidFill>
                  <a:schemeClr val="accent2"/>
                </a:solidFill>
                <a:ea typeface="ＭＳ Ｐゴシック" panose="020B0600070205080204" pitchFamily="34" charset="-128"/>
              </a:rPr>
              <a:t>dotted decimal </a:t>
            </a:r>
            <a:r>
              <a:rPr lang="en-US" altLang="en-US" b="1" dirty="0" smtClean="0">
                <a:solidFill>
                  <a:schemeClr val="accent2"/>
                </a:solidFill>
                <a:ea typeface="ＭＳ Ｐゴシック" panose="020B0600070205080204" pitchFamily="34" charset="-128"/>
              </a:rPr>
              <a:t>notation</a:t>
            </a:r>
          </a:p>
          <a:p>
            <a:pPr>
              <a:tabLst>
                <a:tab pos="1828800" algn="l"/>
                <a:tab pos="3543300" algn="l"/>
                <a:tab pos="5661025" algn="l"/>
              </a:tabLst>
            </a:pPr>
            <a:r>
              <a:rPr lang="en-US" altLang="en-US" dirty="0" smtClean="0">
                <a:ea typeface="ＭＳ Ｐゴシック" panose="020B0600070205080204" pitchFamily="34" charset="-128"/>
              </a:rPr>
              <a:t>Each byte is identified by a decimal number in the range [0..255]:</a:t>
            </a:r>
          </a:p>
          <a:p>
            <a:pPr>
              <a:tabLst>
                <a:tab pos="1828800" algn="l"/>
                <a:tab pos="3543300" algn="l"/>
                <a:tab pos="5661025" algn="l"/>
              </a:tabLst>
            </a:pPr>
            <a:endParaRPr lang="en-US" altLang="en-US" b="1" dirty="0" smtClean="0">
              <a:solidFill>
                <a:srgbClr val="0000FF"/>
              </a:solidFill>
              <a:latin typeface="Courier New" panose="02070309020205020404" pitchFamily="49" charset="0"/>
              <a:ea typeface="ＭＳ Ｐゴシック" panose="020B0600070205080204" pitchFamily="34" charset="-128"/>
            </a:endParaRPr>
          </a:p>
          <a:p>
            <a:pPr>
              <a:tabLst>
                <a:tab pos="1828800" algn="l"/>
                <a:tab pos="3543300" algn="l"/>
                <a:tab pos="5661025" algn="l"/>
              </a:tabLst>
            </a:pPr>
            <a:r>
              <a:rPr lang="en-US" altLang="en-US" b="1" dirty="0" smtClean="0">
                <a:solidFill>
                  <a:srgbClr val="FF0000"/>
                </a:solidFill>
                <a:ea typeface="ＭＳ Ｐゴシック" panose="020B0600070205080204" pitchFamily="34" charset="-128"/>
              </a:rPr>
              <a:t>Example:</a:t>
            </a:r>
            <a:r>
              <a:rPr lang="en-US" altLang="en-US" dirty="0" smtClean="0">
                <a:ea typeface="ＭＳ Ｐゴシック" panose="020B0600070205080204" pitchFamily="34" charset="-128"/>
              </a:rPr>
              <a:t> 		      </a:t>
            </a:r>
          </a:p>
        </p:txBody>
      </p:sp>
      <p:sp>
        <p:nvSpPr>
          <p:cNvPr id="21507" name="Rectangle 4"/>
          <p:cNvSpPr>
            <a:spLocks noChangeArrowheads="1"/>
          </p:cNvSpPr>
          <p:nvPr/>
        </p:nvSpPr>
        <p:spPr bwMode="auto">
          <a:xfrm>
            <a:off x="1905000" y="4267200"/>
            <a:ext cx="8382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3" tIns="45717" rIns="91433" bIns="45717"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21508" name="Rectangle 5"/>
          <p:cNvSpPr>
            <a:spLocks noChangeArrowheads="1"/>
          </p:cNvSpPr>
          <p:nvPr/>
        </p:nvSpPr>
        <p:spPr bwMode="auto">
          <a:xfrm>
            <a:off x="45720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solidFill>
                  <a:srgbClr val="0000FF"/>
                </a:solidFill>
                <a:latin typeface="Courier New" panose="02070309020205020404" pitchFamily="49" charset="0"/>
              </a:rPr>
              <a:t>10001111</a:t>
            </a:r>
          </a:p>
        </p:txBody>
      </p:sp>
      <p:sp>
        <p:nvSpPr>
          <p:cNvPr id="21509" name="Rectangle 6"/>
          <p:cNvSpPr>
            <a:spLocks noChangeArrowheads="1"/>
          </p:cNvSpPr>
          <p:nvPr/>
        </p:nvSpPr>
        <p:spPr bwMode="auto">
          <a:xfrm>
            <a:off x="27432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latin typeface="Courier New" panose="02070309020205020404" pitchFamily="49" charset="0"/>
              </a:rPr>
              <a:t>10000000</a:t>
            </a:r>
            <a:endParaRPr lang="en-US" altLang="en-US"/>
          </a:p>
        </p:txBody>
      </p:sp>
      <p:sp>
        <p:nvSpPr>
          <p:cNvPr id="21510" name="Rectangle 7"/>
          <p:cNvSpPr>
            <a:spLocks noChangeArrowheads="1"/>
          </p:cNvSpPr>
          <p:nvPr/>
        </p:nvSpPr>
        <p:spPr bwMode="auto">
          <a:xfrm>
            <a:off x="64008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latin typeface="Courier New" panose="02070309020205020404" pitchFamily="49" charset="0"/>
              </a:rPr>
              <a:t>10001001</a:t>
            </a:r>
            <a:endParaRPr lang="en-US" altLang="en-US" b="1">
              <a:solidFill>
                <a:srgbClr val="0000FF"/>
              </a:solidFill>
              <a:latin typeface="Courier New" panose="02070309020205020404" pitchFamily="49" charset="0"/>
            </a:endParaRPr>
          </a:p>
        </p:txBody>
      </p:sp>
      <p:sp>
        <p:nvSpPr>
          <p:cNvPr id="21511" name="Rectangle 8"/>
          <p:cNvSpPr>
            <a:spLocks noChangeArrowheads="1"/>
          </p:cNvSpPr>
          <p:nvPr/>
        </p:nvSpPr>
        <p:spPr bwMode="auto">
          <a:xfrm>
            <a:off x="8229600" y="3962400"/>
            <a:ext cx="1828800" cy="381000"/>
          </a:xfrm>
          <a:prstGeom prst="rect">
            <a:avLst/>
          </a:prstGeom>
          <a:solidFill>
            <a:srgbClr val="FFCC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solidFill>
                  <a:srgbClr val="0000FF"/>
                </a:solidFill>
                <a:latin typeface="Courier New" panose="02070309020205020404" pitchFamily="49" charset="0"/>
              </a:rPr>
              <a:t>10010000</a:t>
            </a:r>
          </a:p>
        </p:txBody>
      </p:sp>
      <p:sp>
        <p:nvSpPr>
          <p:cNvPr id="21512" name="Text Box 9"/>
          <p:cNvSpPr txBox="1">
            <a:spLocks noChangeArrowheads="1"/>
          </p:cNvSpPr>
          <p:nvPr/>
        </p:nvSpPr>
        <p:spPr bwMode="auto">
          <a:xfrm>
            <a:off x="29718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1</a:t>
            </a:r>
            <a:r>
              <a:rPr lang="en-US" altLang="en-US" baseline="30000">
                <a:latin typeface="Arial" panose="020B0604020202020204" pitchFamily="34" charset="0"/>
              </a:rPr>
              <a:t>st</a:t>
            </a:r>
            <a:r>
              <a:rPr lang="en-US" altLang="en-US">
                <a:latin typeface="Arial" panose="020B0604020202020204" pitchFamily="34" charset="0"/>
              </a:rPr>
              <a:t> Byte</a:t>
            </a:r>
          </a:p>
          <a:p>
            <a:pPr algn="ctr">
              <a:spcBef>
                <a:spcPct val="50000"/>
              </a:spcBef>
            </a:pPr>
            <a:r>
              <a:rPr lang="en-US" altLang="en-US" b="1">
                <a:solidFill>
                  <a:srgbClr val="FF0000"/>
                </a:solidFill>
                <a:latin typeface="Arial" panose="020B0604020202020204" pitchFamily="34" charset="0"/>
              </a:rPr>
              <a:t> = 128</a:t>
            </a:r>
            <a:endParaRPr lang="en-US" altLang="en-US"/>
          </a:p>
        </p:txBody>
      </p:sp>
      <p:sp>
        <p:nvSpPr>
          <p:cNvPr id="21513" name="Text Box 10"/>
          <p:cNvSpPr txBox="1">
            <a:spLocks noChangeArrowheads="1"/>
          </p:cNvSpPr>
          <p:nvPr/>
        </p:nvSpPr>
        <p:spPr bwMode="auto">
          <a:xfrm>
            <a:off x="48006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2</a:t>
            </a:r>
            <a:r>
              <a:rPr lang="en-US" altLang="en-US" baseline="30000">
                <a:latin typeface="Arial" panose="020B0604020202020204" pitchFamily="34" charset="0"/>
              </a:rPr>
              <a:t>nd</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143</a:t>
            </a:r>
          </a:p>
        </p:txBody>
      </p:sp>
      <p:sp>
        <p:nvSpPr>
          <p:cNvPr id="21514" name="Text Box 11"/>
          <p:cNvSpPr txBox="1">
            <a:spLocks noChangeArrowheads="1"/>
          </p:cNvSpPr>
          <p:nvPr/>
        </p:nvSpPr>
        <p:spPr bwMode="auto">
          <a:xfrm>
            <a:off x="66294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3</a:t>
            </a:r>
            <a:r>
              <a:rPr lang="en-US" altLang="en-US" baseline="30000">
                <a:latin typeface="Arial" panose="020B0604020202020204" pitchFamily="34" charset="0"/>
              </a:rPr>
              <a:t>rd</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137</a:t>
            </a:r>
          </a:p>
        </p:txBody>
      </p:sp>
      <p:sp>
        <p:nvSpPr>
          <p:cNvPr id="21515" name="Text Box 12"/>
          <p:cNvSpPr txBox="1">
            <a:spLocks noChangeArrowheads="1"/>
          </p:cNvSpPr>
          <p:nvPr/>
        </p:nvSpPr>
        <p:spPr bwMode="auto">
          <a:xfrm>
            <a:off x="8534400" y="4343401"/>
            <a:ext cx="129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pPr>
            <a:r>
              <a:rPr lang="en-US" altLang="en-US">
                <a:latin typeface="Arial" panose="020B0604020202020204" pitchFamily="34" charset="0"/>
              </a:rPr>
              <a:t>4</a:t>
            </a:r>
            <a:r>
              <a:rPr lang="en-US" altLang="en-US" baseline="30000">
                <a:latin typeface="Arial" panose="020B0604020202020204" pitchFamily="34" charset="0"/>
              </a:rPr>
              <a:t>th</a:t>
            </a:r>
            <a:r>
              <a:rPr lang="en-US" altLang="en-US">
                <a:latin typeface="Arial" panose="020B0604020202020204" pitchFamily="34" charset="0"/>
              </a:rPr>
              <a:t> Byte</a:t>
            </a:r>
          </a:p>
          <a:p>
            <a:pPr>
              <a:spcBef>
                <a:spcPct val="50000"/>
              </a:spcBef>
            </a:pPr>
            <a:r>
              <a:rPr lang="en-US" altLang="en-US" b="1">
                <a:solidFill>
                  <a:srgbClr val="FF0000"/>
                </a:solidFill>
                <a:latin typeface="Arial" panose="020B0604020202020204" pitchFamily="34" charset="0"/>
              </a:rPr>
              <a:t> = 144</a:t>
            </a:r>
          </a:p>
        </p:txBody>
      </p:sp>
      <p:sp>
        <p:nvSpPr>
          <p:cNvPr id="21516" name="Text Box 13"/>
          <p:cNvSpPr txBox="1">
            <a:spLocks noChangeArrowheads="1"/>
          </p:cNvSpPr>
          <p:nvPr/>
        </p:nvSpPr>
        <p:spPr bwMode="auto">
          <a:xfrm>
            <a:off x="45720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en-US" altLang="en-US" b="1">
                <a:latin typeface="Arial" panose="020B0604020202020204" pitchFamily="34" charset="0"/>
              </a:rPr>
              <a:t>128.143.137.144</a:t>
            </a:r>
            <a:endParaRPr lang="en-US" altLang="en-US">
              <a:latin typeface="Arial" panose="020B0604020202020204" pitchFamily="34" charset="0"/>
            </a:endParaRPr>
          </a:p>
        </p:txBody>
      </p:sp>
      <p:sp>
        <p:nvSpPr>
          <p:cNvPr id="21517" name="Line 14"/>
          <p:cNvSpPr>
            <a:spLocks noChangeShapeType="1"/>
          </p:cNvSpPr>
          <p:nvPr/>
        </p:nvSpPr>
        <p:spPr bwMode="auto">
          <a:xfrm>
            <a:off x="3886200" y="5334000"/>
            <a:ext cx="1295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5"/>
          <p:cNvSpPr>
            <a:spLocks noChangeShapeType="1"/>
          </p:cNvSpPr>
          <p:nvPr/>
        </p:nvSpPr>
        <p:spPr bwMode="auto">
          <a:xfrm>
            <a:off x="5562600" y="5334000"/>
            <a:ext cx="3810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6"/>
          <p:cNvSpPr>
            <a:spLocks noChangeShapeType="1"/>
          </p:cNvSpPr>
          <p:nvPr/>
        </p:nvSpPr>
        <p:spPr bwMode="auto">
          <a:xfrm flipH="1">
            <a:off x="6553200" y="5334000"/>
            <a:ext cx="6858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7"/>
          <p:cNvSpPr>
            <a:spLocks noChangeShapeType="1"/>
          </p:cNvSpPr>
          <p:nvPr/>
        </p:nvSpPr>
        <p:spPr bwMode="auto">
          <a:xfrm flipH="1">
            <a:off x="7239000" y="5334000"/>
            <a:ext cx="1752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64973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0"/>
          </p:nvPr>
        </p:nvSpPr>
        <p:spPr/>
        <p:txBody>
          <a:bodyPr/>
          <a:lstStyle/>
          <a:p>
            <a:fld id="{28B5D632-951D-4932-B25C-62687DA8AA2C}" type="slidenum">
              <a:rPr lang="en-US" altLang="en-US"/>
              <a:pPr/>
              <a:t>12</a:t>
            </a:fld>
            <a:endParaRPr lang="en-US" altLang="en-US"/>
          </a:p>
        </p:txBody>
      </p:sp>
      <p:sp>
        <p:nvSpPr>
          <p:cNvPr id="184322" name="Rectangle 2"/>
          <p:cNvSpPr>
            <a:spLocks noGrp="1" noChangeArrowheads="1"/>
          </p:cNvSpPr>
          <p:nvPr>
            <p:ph type="title"/>
          </p:nvPr>
        </p:nvSpPr>
        <p:spPr/>
        <p:txBody>
          <a:bodyPr/>
          <a:lstStyle/>
          <a:p>
            <a:r>
              <a:rPr lang="en-US" altLang="en-US" dirty="0"/>
              <a:t>TCP Protocol </a:t>
            </a:r>
          </a:p>
        </p:txBody>
      </p:sp>
      <p:sp>
        <p:nvSpPr>
          <p:cNvPr id="184323" name="Rectangle 3"/>
          <p:cNvSpPr>
            <a:spLocks noGrp="1" noChangeArrowheads="1"/>
          </p:cNvSpPr>
          <p:nvPr>
            <p:ph type="body" idx="1"/>
          </p:nvPr>
        </p:nvSpPr>
        <p:spPr>
          <a:xfrm>
            <a:off x="1905000" y="2362200"/>
            <a:ext cx="8382000" cy="3962400"/>
          </a:xfrm>
        </p:spPr>
        <p:txBody>
          <a:bodyPr/>
          <a:lstStyle/>
          <a:p>
            <a:pPr>
              <a:lnSpc>
                <a:spcPct val="90000"/>
              </a:lnSpc>
            </a:pPr>
            <a:r>
              <a:rPr lang="en-US" altLang="en-US" sz="2400" dirty="0"/>
              <a:t>Provides a reliable, in-order, byte stream abstraction:</a:t>
            </a:r>
          </a:p>
          <a:p>
            <a:pPr lvl="1">
              <a:lnSpc>
                <a:spcPct val="90000"/>
              </a:lnSpc>
            </a:pPr>
            <a:r>
              <a:rPr lang="en-US" altLang="en-US" sz="2000" dirty="0"/>
              <a:t>Recover lost packets and detect/drop duplicates</a:t>
            </a:r>
          </a:p>
          <a:p>
            <a:pPr lvl="1">
              <a:lnSpc>
                <a:spcPct val="90000"/>
              </a:lnSpc>
            </a:pPr>
            <a:r>
              <a:rPr lang="en-US" altLang="en-US" sz="2000" dirty="0"/>
              <a:t>Detect and drop corrupted packets</a:t>
            </a:r>
          </a:p>
          <a:p>
            <a:pPr lvl="1">
              <a:lnSpc>
                <a:spcPct val="90000"/>
              </a:lnSpc>
            </a:pPr>
            <a:r>
              <a:rPr lang="en-US" altLang="en-US" sz="2000" dirty="0"/>
              <a:t>Preserve order in byte stream, no “message boundaries”</a:t>
            </a:r>
          </a:p>
          <a:p>
            <a:pPr lvl="1">
              <a:lnSpc>
                <a:spcPct val="90000"/>
              </a:lnSpc>
            </a:pPr>
            <a:r>
              <a:rPr lang="en-US" altLang="en-US" sz="2000" dirty="0"/>
              <a:t>Full-duplex: bi-directional data flow in same connection</a:t>
            </a:r>
          </a:p>
          <a:p>
            <a:pPr>
              <a:lnSpc>
                <a:spcPct val="90000"/>
              </a:lnSpc>
            </a:pPr>
            <a:r>
              <a:rPr lang="en-US" altLang="en-US" sz="2400" dirty="0"/>
              <a:t>Flow and congestion control: </a:t>
            </a:r>
          </a:p>
          <a:p>
            <a:pPr lvl="1">
              <a:lnSpc>
                <a:spcPct val="90000"/>
              </a:lnSpc>
            </a:pPr>
            <a:r>
              <a:rPr lang="en-US" altLang="en-US" sz="2000" dirty="0"/>
              <a:t>Flow control: sender will not overwhelm receiver</a:t>
            </a:r>
          </a:p>
          <a:p>
            <a:pPr lvl="1">
              <a:lnSpc>
                <a:spcPct val="90000"/>
              </a:lnSpc>
            </a:pPr>
            <a:r>
              <a:rPr lang="en-US" altLang="en-US" sz="2000" dirty="0"/>
              <a:t>Congestion control: sender will not overwhelm the network</a:t>
            </a:r>
          </a:p>
          <a:p>
            <a:pPr lvl="1">
              <a:lnSpc>
                <a:spcPct val="90000"/>
              </a:lnSpc>
            </a:pPr>
            <a:r>
              <a:rPr lang="en-US" altLang="en-US" sz="2000" dirty="0"/>
              <a:t>Sliding window flow control</a:t>
            </a:r>
          </a:p>
          <a:p>
            <a:pPr lvl="1">
              <a:lnSpc>
                <a:spcPct val="90000"/>
              </a:lnSpc>
            </a:pPr>
            <a:r>
              <a:rPr lang="en-US" altLang="en-US" sz="2000" dirty="0"/>
              <a:t>Send and receive buffers</a:t>
            </a:r>
          </a:p>
          <a:p>
            <a:pPr lvl="1">
              <a:lnSpc>
                <a:spcPct val="90000"/>
              </a:lnSpc>
            </a:pPr>
            <a:r>
              <a:rPr lang="en-US" altLang="en-US" sz="2000" dirty="0"/>
              <a:t>Congestion control done via adaptive flow control window size</a:t>
            </a:r>
            <a:endParaRPr lang="en-US" altLang="en-US" sz="2000" i="1" dirty="0">
              <a:solidFill>
                <a:srgbClr val="FF0000"/>
              </a:solidFill>
            </a:endParaRPr>
          </a:p>
        </p:txBody>
      </p:sp>
      <p:grpSp>
        <p:nvGrpSpPr>
          <p:cNvPr id="184383" name="Group 63"/>
          <p:cNvGrpSpPr>
            <a:grpSpLocks/>
          </p:cNvGrpSpPr>
          <p:nvPr/>
        </p:nvGrpSpPr>
        <p:grpSpPr bwMode="auto">
          <a:xfrm>
            <a:off x="2514601" y="1144588"/>
            <a:ext cx="1687513" cy="989012"/>
            <a:chOff x="1514" y="731"/>
            <a:chExt cx="1063" cy="623"/>
          </a:xfrm>
        </p:grpSpPr>
        <p:sp>
          <p:nvSpPr>
            <p:cNvPr id="184325" name="Rectangle 5"/>
            <p:cNvSpPr>
              <a:spLocks noChangeArrowheads="1"/>
            </p:cNvSpPr>
            <p:nvPr/>
          </p:nvSpPr>
          <p:spPr bwMode="auto">
            <a:xfrm>
              <a:off x="1514" y="880"/>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26" name="Rectangle 6"/>
            <p:cNvSpPr>
              <a:spLocks noChangeArrowheads="1"/>
            </p:cNvSpPr>
            <p:nvPr/>
          </p:nvSpPr>
          <p:spPr bwMode="auto">
            <a:xfrm>
              <a:off x="1547" y="967"/>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27" name="Rectangle 7"/>
            <p:cNvSpPr>
              <a:spLocks noChangeArrowheads="1"/>
            </p:cNvSpPr>
            <p:nvPr/>
          </p:nvSpPr>
          <p:spPr bwMode="auto">
            <a:xfrm>
              <a:off x="1849"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28" name="Rectangle 8"/>
            <p:cNvSpPr>
              <a:spLocks noChangeArrowheads="1"/>
            </p:cNvSpPr>
            <p:nvPr/>
          </p:nvSpPr>
          <p:spPr bwMode="auto">
            <a:xfrm>
              <a:off x="1916" y="1042"/>
              <a:ext cx="491" cy="182"/>
            </a:xfrm>
            <a:prstGeom prst="rect">
              <a:avLst/>
            </a:prstGeom>
            <a:solidFill>
              <a:srgbClr val="FFFF00"/>
            </a:solidFill>
            <a:ln w="7938">
              <a:solidFill>
                <a:srgbClr val="000000"/>
              </a:solidFill>
              <a:miter lim="800000"/>
              <a:headEnd/>
              <a:tailEnd/>
            </a:ln>
          </p:spPr>
          <p:txBody>
            <a:bodyPr/>
            <a:lstStyle/>
            <a:p>
              <a:endParaRPr lang="en-US"/>
            </a:p>
          </p:txBody>
        </p:sp>
        <p:sp>
          <p:nvSpPr>
            <p:cNvPr id="184329" name="Line 9"/>
            <p:cNvSpPr>
              <a:spLocks noChangeShapeType="1"/>
            </p:cNvSpPr>
            <p:nvPr/>
          </p:nvSpPr>
          <p:spPr bwMode="auto">
            <a:xfrm>
              <a:off x="174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0" name="Line 10"/>
            <p:cNvSpPr>
              <a:spLocks noChangeShapeType="1"/>
            </p:cNvSpPr>
            <p:nvPr/>
          </p:nvSpPr>
          <p:spPr bwMode="auto">
            <a:xfrm>
              <a:off x="1813"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1" name="Line 11"/>
            <p:cNvSpPr>
              <a:spLocks noChangeShapeType="1"/>
            </p:cNvSpPr>
            <p:nvPr/>
          </p:nvSpPr>
          <p:spPr bwMode="auto">
            <a:xfrm>
              <a:off x="188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2" name="Line 12"/>
            <p:cNvSpPr>
              <a:spLocks noChangeShapeType="1"/>
            </p:cNvSpPr>
            <p:nvPr/>
          </p:nvSpPr>
          <p:spPr bwMode="auto">
            <a:xfrm>
              <a:off x="1950"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3" name="Line 13"/>
            <p:cNvSpPr>
              <a:spLocks noChangeShapeType="1"/>
            </p:cNvSpPr>
            <p:nvPr/>
          </p:nvSpPr>
          <p:spPr bwMode="auto">
            <a:xfrm>
              <a:off x="2018"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4" name="Line 14"/>
            <p:cNvSpPr>
              <a:spLocks noChangeShapeType="1"/>
            </p:cNvSpPr>
            <p:nvPr/>
          </p:nvSpPr>
          <p:spPr bwMode="auto">
            <a:xfrm>
              <a:off x="2086"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5" name="Line 15"/>
            <p:cNvSpPr>
              <a:spLocks noChangeShapeType="1"/>
            </p:cNvSpPr>
            <p:nvPr/>
          </p:nvSpPr>
          <p:spPr bwMode="auto">
            <a:xfrm>
              <a:off x="2154"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6" name="Line 16"/>
            <p:cNvSpPr>
              <a:spLocks noChangeShapeType="1"/>
            </p:cNvSpPr>
            <p:nvPr/>
          </p:nvSpPr>
          <p:spPr bwMode="auto">
            <a:xfrm>
              <a:off x="2223" y="990"/>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7" name="Line 17"/>
            <p:cNvSpPr>
              <a:spLocks noChangeShapeType="1"/>
            </p:cNvSpPr>
            <p:nvPr/>
          </p:nvSpPr>
          <p:spPr bwMode="auto">
            <a:xfrm>
              <a:off x="229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8" name="Line 18"/>
            <p:cNvSpPr>
              <a:spLocks noChangeShapeType="1"/>
            </p:cNvSpPr>
            <p:nvPr/>
          </p:nvSpPr>
          <p:spPr bwMode="auto">
            <a:xfrm>
              <a:off x="2359"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9" name="Line 19"/>
            <p:cNvSpPr>
              <a:spLocks noChangeShapeType="1"/>
            </p:cNvSpPr>
            <p:nvPr/>
          </p:nvSpPr>
          <p:spPr bwMode="auto">
            <a:xfrm>
              <a:off x="2427"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0" name="Line 20"/>
            <p:cNvSpPr>
              <a:spLocks noChangeShapeType="1"/>
            </p:cNvSpPr>
            <p:nvPr/>
          </p:nvSpPr>
          <p:spPr bwMode="auto">
            <a:xfrm>
              <a:off x="249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1" name="Line 21"/>
            <p:cNvSpPr>
              <a:spLocks noChangeShapeType="1"/>
            </p:cNvSpPr>
            <p:nvPr/>
          </p:nvSpPr>
          <p:spPr bwMode="auto">
            <a:xfrm>
              <a:off x="2564" y="990"/>
              <a:ext cx="13"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2" name="Line 22"/>
            <p:cNvSpPr>
              <a:spLocks noChangeShapeType="1"/>
            </p:cNvSpPr>
            <p:nvPr/>
          </p:nvSpPr>
          <p:spPr bwMode="auto">
            <a:xfrm>
              <a:off x="2161" y="939"/>
              <a:ext cx="1" cy="7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3" name="Freeform 23"/>
            <p:cNvSpPr>
              <a:spLocks/>
            </p:cNvSpPr>
            <p:nvPr/>
          </p:nvSpPr>
          <p:spPr bwMode="auto">
            <a:xfrm>
              <a:off x="2143" y="1005"/>
              <a:ext cx="37" cy="37"/>
            </a:xfrm>
            <a:custGeom>
              <a:avLst/>
              <a:gdLst>
                <a:gd name="T0" fmla="*/ 73 w 73"/>
                <a:gd name="T1" fmla="*/ 0 h 73"/>
                <a:gd name="T2" fmla="*/ 37 w 73"/>
                <a:gd name="T3" fmla="*/ 73 h 73"/>
                <a:gd name="T4" fmla="*/ 0 w 73"/>
                <a:gd name="T5" fmla="*/ 0 h 73"/>
                <a:gd name="T6" fmla="*/ 73 w 73"/>
                <a:gd name="T7" fmla="*/ 0 h 73"/>
              </a:gdLst>
              <a:ahLst/>
              <a:cxnLst>
                <a:cxn ang="0">
                  <a:pos x="T0" y="T1"/>
                </a:cxn>
                <a:cxn ang="0">
                  <a:pos x="T2" y="T3"/>
                </a:cxn>
                <a:cxn ang="0">
                  <a:pos x="T4" y="T5"/>
                </a:cxn>
                <a:cxn ang="0">
                  <a:pos x="T6" y="T7"/>
                </a:cxn>
              </a:cxnLst>
              <a:rect l="0" t="0" r="r" b="b"/>
              <a:pathLst>
                <a:path w="73" h="73">
                  <a:moveTo>
                    <a:pt x="73" y="0"/>
                  </a:moveTo>
                  <a:lnTo>
                    <a:pt x="37" y="73"/>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44" name="Rectangle 24"/>
            <p:cNvSpPr>
              <a:spLocks noChangeArrowheads="1"/>
            </p:cNvSpPr>
            <p:nvPr/>
          </p:nvSpPr>
          <p:spPr bwMode="auto">
            <a:xfrm>
              <a:off x="2088"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45" name="Rectangle 25"/>
            <p:cNvSpPr>
              <a:spLocks noChangeArrowheads="1"/>
            </p:cNvSpPr>
            <p:nvPr/>
          </p:nvSpPr>
          <p:spPr bwMode="auto">
            <a:xfrm>
              <a:off x="1979" y="1141"/>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send buffer</a:t>
              </a:r>
              <a:endParaRPr lang="en-US" altLang="en-US"/>
            </a:p>
          </p:txBody>
        </p:sp>
        <p:sp>
          <p:nvSpPr>
            <p:cNvPr id="184367" name="Freeform 47"/>
            <p:cNvSpPr>
              <a:spLocks/>
            </p:cNvSpPr>
            <p:nvPr/>
          </p:nvSpPr>
          <p:spPr bwMode="auto">
            <a:xfrm>
              <a:off x="2343" y="1251"/>
              <a:ext cx="78" cy="77"/>
            </a:xfrm>
            <a:custGeom>
              <a:avLst/>
              <a:gdLst>
                <a:gd name="T0" fmla="*/ 0 w 156"/>
                <a:gd name="T1" fmla="*/ 77 h 154"/>
                <a:gd name="T2" fmla="*/ 2 w 156"/>
                <a:gd name="T3" fmla="*/ 55 h 154"/>
                <a:gd name="T4" fmla="*/ 13 w 156"/>
                <a:gd name="T5" fmla="*/ 35 h 154"/>
                <a:gd name="T6" fmla="*/ 27 w 156"/>
                <a:gd name="T7" fmla="*/ 18 h 154"/>
                <a:gd name="T8" fmla="*/ 46 w 156"/>
                <a:gd name="T9" fmla="*/ 6 h 154"/>
                <a:gd name="T10" fmla="*/ 67 w 156"/>
                <a:gd name="T11" fmla="*/ 0 h 154"/>
                <a:gd name="T12" fmla="*/ 90 w 156"/>
                <a:gd name="T13" fmla="*/ 0 h 154"/>
                <a:gd name="T14" fmla="*/ 111 w 156"/>
                <a:gd name="T15" fmla="*/ 6 h 154"/>
                <a:gd name="T16" fmla="*/ 128 w 156"/>
                <a:gd name="T17" fmla="*/ 18 h 154"/>
                <a:gd name="T18" fmla="*/ 144 w 156"/>
                <a:gd name="T19" fmla="*/ 35 h 154"/>
                <a:gd name="T20" fmla="*/ 153 w 156"/>
                <a:gd name="T21" fmla="*/ 55 h 154"/>
                <a:gd name="T22" fmla="*/ 156 w 156"/>
                <a:gd name="T23" fmla="*/ 77 h 154"/>
                <a:gd name="T24" fmla="*/ 153 w 156"/>
                <a:gd name="T25" fmla="*/ 98 h 154"/>
                <a:gd name="T26" fmla="*/ 144 w 156"/>
                <a:gd name="T27" fmla="*/ 119 h 154"/>
                <a:gd name="T28" fmla="*/ 128 w 156"/>
                <a:gd name="T29" fmla="*/ 135 h 154"/>
                <a:gd name="T30" fmla="*/ 111 w 156"/>
                <a:gd name="T31" fmla="*/ 147 h 154"/>
                <a:gd name="T32" fmla="*/ 90 w 156"/>
                <a:gd name="T33" fmla="*/ 154 h 154"/>
                <a:gd name="T34" fmla="*/ 67 w 156"/>
                <a:gd name="T35" fmla="*/ 154 h 154"/>
                <a:gd name="T36" fmla="*/ 46 w 156"/>
                <a:gd name="T37" fmla="*/ 147 h 154"/>
                <a:gd name="T38" fmla="*/ 27 w 156"/>
                <a:gd name="T39" fmla="*/ 135 h 154"/>
                <a:gd name="T40" fmla="*/ 13 w 156"/>
                <a:gd name="T41" fmla="*/ 119 h 154"/>
                <a:gd name="T42" fmla="*/ 2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2" y="55"/>
                  </a:lnTo>
                  <a:lnTo>
                    <a:pt x="13" y="35"/>
                  </a:lnTo>
                  <a:lnTo>
                    <a:pt x="27" y="18"/>
                  </a:lnTo>
                  <a:lnTo>
                    <a:pt x="46" y="6"/>
                  </a:lnTo>
                  <a:lnTo>
                    <a:pt x="67" y="0"/>
                  </a:lnTo>
                  <a:lnTo>
                    <a:pt x="90" y="0"/>
                  </a:lnTo>
                  <a:lnTo>
                    <a:pt x="111" y="6"/>
                  </a:lnTo>
                  <a:lnTo>
                    <a:pt x="128" y="18"/>
                  </a:lnTo>
                  <a:lnTo>
                    <a:pt x="144" y="35"/>
                  </a:lnTo>
                  <a:lnTo>
                    <a:pt x="153" y="55"/>
                  </a:lnTo>
                  <a:lnTo>
                    <a:pt x="156" y="77"/>
                  </a:lnTo>
                  <a:lnTo>
                    <a:pt x="153" y="98"/>
                  </a:lnTo>
                  <a:lnTo>
                    <a:pt x="144" y="119"/>
                  </a:lnTo>
                  <a:lnTo>
                    <a:pt x="128" y="135"/>
                  </a:lnTo>
                  <a:lnTo>
                    <a:pt x="111" y="147"/>
                  </a:lnTo>
                  <a:lnTo>
                    <a:pt x="90" y="154"/>
                  </a:lnTo>
                  <a:lnTo>
                    <a:pt x="67" y="154"/>
                  </a:lnTo>
                  <a:lnTo>
                    <a:pt x="46" y="147"/>
                  </a:lnTo>
                  <a:lnTo>
                    <a:pt x="27" y="135"/>
                  </a:lnTo>
                  <a:lnTo>
                    <a:pt x="13" y="119"/>
                  </a:lnTo>
                  <a:lnTo>
                    <a:pt x="2"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5" name="Rectangle 55"/>
            <p:cNvSpPr>
              <a:spLocks noChangeArrowheads="1"/>
            </p:cNvSpPr>
            <p:nvPr/>
          </p:nvSpPr>
          <p:spPr bwMode="auto">
            <a:xfrm>
              <a:off x="2011" y="754"/>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6" name="Rectangle 56"/>
            <p:cNvSpPr>
              <a:spLocks noChangeArrowheads="1"/>
            </p:cNvSpPr>
            <p:nvPr/>
          </p:nvSpPr>
          <p:spPr bwMode="auto">
            <a:xfrm>
              <a:off x="2009" y="841"/>
              <a:ext cx="3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writes data</a:t>
              </a:r>
              <a:endParaRPr lang="en-US" altLang="en-US"/>
            </a:p>
          </p:txBody>
        </p:sp>
        <p:sp>
          <p:nvSpPr>
            <p:cNvPr id="184379" name="Freeform 59"/>
            <p:cNvSpPr>
              <a:spLocks/>
            </p:cNvSpPr>
            <p:nvPr/>
          </p:nvSpPr>
          <p:spPr bwMode="auto">
            <a:xfrm>
              <a:off x="2161" y="1224"/>
              <a:ext cx="140" cy="66"/>
            </a:xfrm>
            <a:custGeom>
              <a:avLst/>
              <a:gdLst>
                <a:gd name="T0" fmla="*/ 0 w 279"/>
                <a:gd name="T1" fmla="*/ 0 h 131"/>
                <a:gd name="T2" fmla="*/ 0 w 279"/>
                <a:gd name="T3" fmla="*/ 131 h 131"/>
                <a:gd name="T4" fmla="*/ 279 w 279"/>
                <a:gd name="T5" fmla="*/ 131 h 131"/>
              </a:gdLst>
              <a:ahLst/>
              <a:cxnLst>
                <a:cxn ang="0">
                  <a:pos x="T0" y="T1"/>
                </a:cxn>
                <a:cxn ang="0">
                  <a:pos x="T2" y="T3"/>
                </a:cxn>
                <a:cxn ang="0">
                  <a:pos x="T4" y="T5"/>
                </a:cxn>
              </a:cxnLst>
              <a:rect l="0" t="0" r="r" b="b"/>
              <a:pathLst>
                <a:path w="279" h="131">
                  <a:moveTo>
                    <a:pt x="0" y="0"/>
                  </a:moveTo>
                  <a:lnTo>
                    <a:pt x="0" y="131"/>
                  </a:lnTo>
                  <a:lnTo>
                    <a:pt x="279"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0" name="Freeform 60"/>
            <p:cNvSpPr>
              <a:spLocks/>
            </p:cNvSpPr>
            <p:nvPr/>
          </p:nvSpPr>
          <p:spPr bwMode="auto">
            <a:xfrm>
              <a:off x="2296" y="1266"/>
              <a:ext cx="47" cy="47"/>
            </a:xfrm>
            <a:custGeom>
              <a:avLst/>
              <a:gdLst>
                <a:gd name="T0" fmla="*/ 0 w 94"/>
                <a:gd name="T1" fmla="*/ 0 h 95"/>
                <a:gd name="T2" fmla="*/ 94 w 94"/>
                <a:gd name="T3" fmla="*/ 47 h 95"/>
                <a:gd name="T4" fmla="*/ 0 w 94"/>
                <a:gd name="T5" fmla="*/ 95 h 95"/>
                <a:gd name="T6" fmla="*/ 0 w 94"/>
                <a:gd name="T7" fmla="*/ 0 h 95"/>
              </a:gdLst>
              <a:ahLst/>
              <a:cxnLst>
                <a:cxn ang="0">
                  <a:pos x="T0" y="T1"/>
                </a:cxn>
                <a:cxn ang="0">
                  <a:pos x="T2" y="T3"/>
                </a:cxn>
                <a:cxn ang="0">
                  <a:pos x="T4" y="T5"/>
                </a:cxn>
                <a:cxn ang="0">
                  <a:pos x="T6" y="T7"/>
                </a:cxn>
              </a:cxnLst>
              <a:rect l="0" t="0" r="r" b="b"/>
              <a:pathLst>
                <a:path w="94" h="95">
                  <a:moveTo>
                    <a:pt x="0" y="0"/>
                  </a:moveTo>
                  <a:lnTo>
                    <a:pt x="94" y="47"/>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384" name="Group 64"/>
          <p:cNvGrpSpPr>
            <a:grpSpLocks/>
          </p:cNvGrpSpPr>
          <p:nvPr/>
        </p:nvGrpSpPr>
        <p:grpSpPr bwMode="auto">
          <a:xfrm>
            <a:off x="8153401" y="1143001"/>
            <a:ext cx="1616075" cy="989013"/>
            <a:chOff x="3481" y="731"/>
            <a:chExt cx="1018" cy="623"/>
          </a:xfrm>
        </p:grpSpPr>
        <p:sp>
          <p:nvSpPr>
            <p:cNvPr id="184346" name="Rectangle 26"/>
            <p:cNvSpPr>
              <a:spLocks noChangeArrowheads="1"/>
            </p:cNvSpPr>
            <p:nvPr/>
          </p:nvSpPr>
          <p:spPr bwMode="auto">
            <a:xfrm>
              <a:off x="3512"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47" name="Rectangle 27"/>
            <p:cNvSpPr>
              <a:spLocks noChangeArrowheads="1"/>
            </p:cNvSpPr>
            <p:nvPr/>
          </p:nvSpPr>
          <p:spPr bwMode="auto">
            <a:xfrm>
              <a:off x="3572" y="1042"/>
              <a:ext cx="508" cy="182"/>
            </a:xfrm>
            <a:prstGeom prst="rect">
              <a:avLst/>
            </a:prstGeom>
            <a:solidFill>
              <a:srgbClr val="FFFF00"/>
            </a:solidFill>
            <a:ln w="7938">
              <a:solidFill>
                <a:srgbClr val="000000"/>
              </a:solidFill>
              <a:miter lim="800000"/>
              <a:headEnd/>
              <a:tailEnd/>
            </a:ln>
          </p:spPr>
          <p:txBody>
            <a:bodyPr/>
            <a:lstStyle/>
            <a:p>
              <a:endParaRPr lang="en-US"/>
            </a:p>
          </p:txBody>
        </p:sp>
        <p:sp>
          <p:nvSpPr>
            <p:cNvPr id="184349" name="Line 29"/>
            <p:cNvSpPr>
              <a:spLocks noChangeShapeType="1"/>
            </p:cNvSpPr>
            <p:nvPr/>
          </p:nvSpPr>
          <p:spPr bwMode="auto">
            <a:xfrm>
              <a:off x="3481"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0" name="Line 30"/>
            <p:cNvSpPr>
              <a:spLocks noChangeShapeType="1"/>
            </p:cNvSpPr>
            <p:nvPr/>
          </p:nvSpPr>
          <p:spPr bwMode="auto">
            <a:xfrm>
              <a:off x="3549"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1" name="Line 31"/>
            <p:cNvSpPr>
              <a:spLocks noChangeShapeType="1"/>
            </p:cNvSpPr>
            <p:nvPr/>
          </p:nvSpPr>
          <p:spPr bwMode="auto">
            <a:xfrm>
              <a:off x="3617"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2" name="Line 32"/>
            <p:cNvSpPr>
              <a:spLocks noChangeShapeType="1"/>
            </p:cNvSpPr>
            <p:nvPr/>
          </p:nvSpPr>
          <p:spPr bwMode="auto">
            <a:xfrm>
              <a:off x="368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3" name="Line 33"/>
            <p:cNvSpPr>
              <a:spLocks noChangeShapeType="1"/>
            </p:cNvSpPr>
            <p:nvPr/>
          </p:nvSpPr>
          <p:spPr bwMode="auto">
            <a:xfrm>
              <a:off x="3754"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4" name="Line 34"/>
            <p:cNvSpPr>
              <a:spLocks noChangeShapeType="1"/>
            </p:cNvSpPr>
            <p:nvPr/>
          </p:nvSpPr>
          <p:spPr bwMode="auto">
            <a:xfrm>
              <a:off x="3822"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5" name="Line 35"/>
            <p:cNvSpPr>
              <a:spLocks noChangeShapeType="1"/>
            </p:cNvSpPr>
            <p:nvPr/>
          </p:nvSpPr>
          <p:spPr bwMode="auto">
            <a:xfrm>
              <a:off x="3890"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6" name="Line 36"/>
            <p:cNvSpPr>
              <a:spLocks noChangeShapeType="1"/>
            </p:cNvSpPr>
            <p:nvPr/>
          </p:nvSpPr>
          <p:spPr bwMode="auto">
            <a:xfrm>
              <a:off x="3958"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7" name="Line 37"/>
            <p:cNvSpPr>
              <a:spLocks noChangeShapeType="1"/>
            </p:cNvSpPr>
            <p:nvPr/>
          </p:nvSpPr>
          <p:spPr bwMode="auto">
            <a:xfrm>
              <a:off x="4027" y="993"/>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8" name="Line 38"/>
            <p:cNvSpPr>
              <a:spLocks noChangeShapeType="1"/>
            </p:cNvSpPr>
            <p:nvPr/>
          </p:nvSpPr>
          <p:spPr bwMode="auto">
            <a:xfrm>
              <a:off x="409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9" name="Line 39"/>
            <p:cNvSpPr>
              <a:spLocks noChangeShapeType="1"/>
            </p:cNvSpPr>
            <p:nvPr/>
          </p:nvSpPr>
          <p:spPr bwMode="auto">
            <a:xfrm>
              <a:off x="4163"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0" name="Line 40"/>
            <p:cNvSpPr>
              <a:spLocks noChangeShapeType="1"/>
            </p:cNvSpPr>
            <p:nvPr/>
          </p:nvSpPr>
          <p:spPr bwMode="auto">
            <a:xfrm>
              <a:off x="4231" y="993"/>
              <a:ext cx="1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1" name="Line 41"/>
            <p:cNvSpPr>
              <a:spLocks noChangeShapeType="1"/>
            </p:cNvSpPr>
            <p:nvPr/>
          </p:nvSpPr>
          <p:spPr bwMode="auto">
            <a:xfrm>
              <a:off x="3824" y="980"/>
              <a:ext cx="1" cy="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2" name="Freeform 42"/>
            <p:cNvSpPr>
              <a:spLocks/>
            </p:cNvSpPr>
            <p:nvPr/>
          </p:nvSpPr>
          <p:spPr bwMode="auto">
            <a:xfrm>
              <a:off x="3800" y="939"/>
              <a:ext cx="47" cy="47"/>
            </a:xfrm>
            <a:custGeom>
              <a:avLst/>
              <a:gdLst>
                <a:gd name="T0" fmla="*/ 0 w 95"/>
                <a:gd name="T1" fmla="*/ 94 h 94"/>
                <a:gd name="T2" fmla="*/ 47 w 95"/>
                <a:gd name="T3" fmla="*/ 0 h 94"/>
                <a:gd name="T4" fmla="*/ 95 w 95"/>
                <a:gd name="T5" fmla="*/ 94 h 94"/>
                <a:gd name="T6" fmla="*/ 0 w 95"/>
                <a:gd name="T7" fmla="*/ 94 h 94"/>
              </a:gdLst>
              <a:ahLst/>
              <a:cxnLst>
                <a:cxn ang="0">
                  <a:pos x="T0" y="T1"/>
                </a:cxn>
                <a:cxn ang="0">
                  <a:pos x="T2" y="T3"/>
                </a:cxn>
                <a:cxn ang="0">
                  <a:pos x="T4" y="T5"/>
                </a:cxn>
                <a:cxn ang="0">
                  <a:pos x="T6" y="T7"/>
                </a:cxn>
              </a:cxnLst>
              <a:rect l="0" t="0" r="r" b="b"/>
              <a:pathLst>
                <a:path w="95" h="94">
                  <a:moveTo>
                    <a:pt x="0" y="94"/>
                  </a:moveTo>
                  <a:lnTo>
                    <a:pt x="47" y="0"/>
                  </a:lnTo>
                  <a:lnTo>
                    <a:pt x="95" y="9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63" name="Rectangle 43"/>
            <p:cNvSpPr>
              <a:spLocks noChangeArrowheads="1"/>
            </p:cNvSpPr>
            <p:nvPr/>
          </p:nvSpPr>
          <p:spPr bwMode="auto">
            <a:xfrm>
              <a:off x="3750"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64" name="Rectangle 44"/>
            <p:cNvSpPr>
              <a:spLocks noChangeArrowheads="1"/>
            </p:cNvSpPr>
            <p:nvPr/>
          </p:nvSpPr>
          <p:spPr bwMode="auto">
            <a:xfrm>
              <a:off x="3603" y="1141"/>
              <a:ext cx="4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receive buffer</a:t>
              </a:r>
              <a:endParaRPr lang="en-US" altLang="en-US"/>
            </a:p>
          </p:txBody>
        </p:sp>
        <p:sp>
          <p:nvSpPr>
            <p:cNvPr id="184365" name="Rectangle 45"/>
            <p:cNvSpPr>
              <a:spLocks noChangeArrowheads="1"/>
            </p:cNvSpPr>
            <p:nvPr/>
          </p:nvSpPr>
          <p:spPr bwMode="auto">
            <a:xfrm>
              <a:off x="4289" y="903"/>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66" name="Rectangle 46"/>
            <p:cNvSpPr>
              <a:spLocks noChangeArrowheads="1"/>
            </p:cNvSpPr>
            <p:nvPr/>
          </p:nvSpPr>
          <p:spPr bwMode="auto">
            <a:xfrm>
              <a:off x="4322" y="990"/>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68" name="Freeform 48"/>
            <p:cNvSpPr>
              <a:spLocks/>
            </p:cNvSpPr>
            <p:nvPr/>
          </p:nvSpPr>
          <p:spPr bwMode="auto">
            <a:xfrm>
              <a:off x="3564" y="1251"/>
              <a:ext cx="78" cy="77"/>
            </a:xfrm>
            <a:custGeom>
              <a:avLst/>
              <a:gdLst>
                <a:gd name="T0" fmla="*/ 0 w 156"/>
                <a:gd name="T1" fmla="*/ 77 h 154"/>
                <a:gd name="T2" fmla="*/ 3 w 156"/>
                <a:gd name="T3" fmla="*/ 55 h 154"/>
                <a:gd name="T4" fmla="*/ 12 w 156"/>
                <a:gd name="T5" fmla="*/ 35 h 154"/>
                <a:gd name="T6" fmla="*/ 26 w 156"/>
                <a:gd name="T7" fmla="*/ 18 h 154"/>
                <a:gd name="T8" fmla="*/ 45 w 156"/>
                <a:gd name="T9" fmla="*/ 6 h 154"/>
                <a:gd name="T10" fmla="*/ 66 w 156"/>
                <a:gd name="T11" fmla="*/ 0 h 154"/>
                <a:gd name="T12" fmla="*/ 89 w 156"/>
                <a:gd name="T13" fmla="*/ 0 h 154"/>
                <a:gd name="T14" fmla="*/ 110 w 156"/>
                <a:gd name="T15" fmla="*/ 6 h 154"/>
                <a:gd name="T16" fmla="*/ 129 w 156"/>
                <a:gd name="T17" fmla="*/ 18 h 154"/>
                <a:gd name="T18" fmla="*/ 143 w 156"/>
                <a:gd name="T19" fmla="*/ 35 h 154"/>
                <a:gd name="T20" fmla="*/ 152 w 156"/>
                <a:gd name="T21" fmla="*/ 55 h 154"/>
                <a:gd name="T22" fmla="*/ 156 w 156"/>
                <a:gd name="T23" fmla="*/ 77 h 154"/>
                <a:gd name="T24" fmla="*/ 152 w 156"/>
                <a:gd name="T25" fmla="*/ 98 h 154"/>
                <a:gd name="T26" fmla="*/ 143 w 156"/>
                <a:gd name="T27" fmla="*/ 119 h 154"/>
                <a:gd name="T28" fmla="*/ 129 w 156"/>
                <a:gd name="T29" fmla="*/ 135 h 154"/>
                <a:gd name="T30" fmla="*/ 110 w 156"/>
                <a:gd name="T31" fmla="*/ 147 h 154"/>
                <a:gd name="T32" fmla="*/ 89 w 156"/>
                <a:gd name="T33" fmla="*/ 154 h 154"/>
                <a:gd name="T34" fmla="*/ 66 w 156"/>
                <a:gd name="T35" fmla="*/ 154 h 154"/>
                <a:gd name="T36" fmla="*/ 45 w 156"/>
                <a:gd name="T37" fmla="*/ 147 h 154"/>
                <a:gd name="T38" fmla="*/ 26 w 156"/>
                <a:gd name="T39" fmla="*/ 135 h 154"/>
                <a:gd name="T40" fmla="*/ 12 w 156"/>
                <a:gd name="T41" fmla="*/ 119 h 154"/>
                <a:gd name="T42" fmla="*/ 3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3" y="55"/>
                  </a:lnTo>
                  <a:lnTo>
                    <a:pt x="12" y="35"/>
                  </a:lnTo>
                  <a:lnTo>
                    <a:pt x="26" y="18"/>
                  </a:lnTo>
                  <a:lnTo>
                    <a:pt x="45" y="6"/>
                  </a:lnTo>
                  <a:lnTo>
                    <a:pt x="66" y="0"/>
                  </a:lnTo>
                  <a:lnTo>
                    <a:pt x="89" y="0"/>
                  </a:lnTo>
                  <a:lnTo>
                    <a:pt x="110" y="6"/>
                  </a:lnTo>
                  <a:lnTo>
                    <a:pt x="129" y="18"/>
                  </a:lnTo>
                  <a:lnTo>
                    <a:pt x="143" y="35"/>
                  </a:lnTo>
                  <a:lnTo>
                    <a:pt x="152" y="55"/>
                  </a:lnTo>
                  <a:lnTo>
                    <a:pt x="156" y="77"/>
                  </a:lnTo>
                  <a:lnTo>
                    <a:pt x="152" y="98"/>
                  </a:lnTo>
                  <a:lnTo>
                    <a:pt x="143" y="119"/>
                  </a:lnTo>
                  <a:lnTo>
                    <a:pt x="129" y="135"/>
                  </a:lnTo>
                  <a:lnTo>
                    <a:pt x="110" y="147"/>
                  </a:lnTo>
                  <a:lnTo>
                    <a:pt x="89" y="154"/>
                  </a:lnTo>
                  <a:lnTo>
                    <a:pt x="66" y="154"/>
                  </a:lnTo>
                  <a:lnTo>
                    <a:pt x="45" y="147"/>
                  </a:lnTo>
                  <a:lnTo>
                    <a:pt x="26" y="135"/>
                  </a:lnTo>
                  <a:lnTo>
                    <a:pt x="12" y="119"/>
                  </a:lnTo>
                  <a:lnTo>
                    <a:pt x="3"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7" name="Rectangle 57"/>
            <p:cNvSpPr>
              <a:spLocks noChangeArrowheads="1"/>
            </p:cNvSpPr>
            <p:nvPr/>
          </p:nvSpPr>
          <p:spPr bwMode="auto">
            <a:xfrm>
              <a:off x="3654" y="760"/>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8" name="Rectangle 58"/>
            <p:cNvSpPr>
              <a:spLocks noChangeArrowheads="1"/>
            </p:cNvSpPr>
            <p:nvPr/>
          </p:nvSpPr>
          <p:spPr bwMode="auto">
            <a:xfrm>
              <a:off x="3655" y="847"/>
              <a:ext cx="3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reads data</a:t>
              </a:r>
              <a:endParaRPr lang="en-US" altLang="en-US"/>
            </a:p>
          </p:txBody>
        </p:sp>
        <p:sp>
          <p:nvSpPr>
            <p:cNvPr id="184381" name="Freeform 61"/>
            <p:cNvSpPr>
              <a:spLocks/>
            </p:cNvSpPr>
            <p:nvPr/>
          </p:nvSpPr>
          <p:spPr bwMode="auto">
            <a:xfrm>
              <a:off x="3642" y="1266"/>
              <a:ext cx="182" cy="24"/>
            </a:xfrm>
            <a:custGeom>
              <a:avLst/>
              <a:gdLst>
                <a:gd name="T0" fmla="*/ 0 w 363"/>
                <a:gd name="T1" fmla="*/ 47 h 47"/>
                <a:gd name="T2" fmla="*/ 363 w 363"/>
                <a:gd name="T3" fmla="*/ 47 h 47"/>
                <a:gd name="T4" fmla="*/ 363 w 363"/>
                <a:gd name="T5" fmla="*/ 0 h 47"/>
              </a:gdLst>
              <a:ahLst/>
              <a:cxnLst>
                <a:cxn ang="0">
                  <a:pos x="T0" y="T1"/>
                </a:cxn>
                <a:cxn ang="0">
                  <a:pos x="T2" y="T3"/>
                </a:cxn>
                <a:cxn ang="0">
                  <a:pos x="T4" y="T5"/>
                </a:cxn>
              </a:cxnLst>
              <a:rect l="0" t="0" r="r" b="b"/>
              <a:pathLst>
                <a:path w="363" h="47">
                  <a:moveTo>
                    <a:pt x="0" y="47"/>
                  </a:moveTo>
                  <a:lnTo>
                    <a:pt x="363" y="47"/>
                  </a:lnTo>
                  <a:lnTo>
                    <a:pt x="36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2" name="Freeform 62"/>
            <p:cNvSpPr>
              <a:spLocks/>
            </p:cNvSpPr>
            <p:nvPr/>
          </p:nvSpPr>
          <p:spPr bwMode="auto">
            <a:xfrm>
              <a:off x="3800" y="1224"/>
              <a:ext cx="47" cy="47"/>
            </a:xfrm>
            <a:custGeom>
              <a:avLst/>
              <a:gdLst>
                <a:gd name="T0" fmla="*/ 0 w 95"/>
                <a:gd name="T1" fmla="*/ 95 h 95"/>
                <a:gd name="T2" fmla="*/ 47 w 95"/>
                <a:gd name="T3" fmla="*/ 0 h 95"/>
                <a:gd name="T4" fmla="*/ 95 w 95"/>
                <a:gd name="T5" fmla="*/ 95 h 95"/>
                <a:gd name="T6" fmla="*/ 0 w 95"/>
                <a:gd name="T7" fmla="*/ 95 h 95"/>
              </a:gdLst>
              <a:ahLst/>
              <a:cxnLst>
                <a:cxn ang="0">
                  <a:pos x="T0" y="T1"/>
                </a:cxn>
                <a:cxn ang="0">
                  <a:pos x="T2" y="T3"/>
                </a:cxn>
                <a:cxn ang="0">
                  <a:pos x="T4" y="T5"/>
                </a:cxn>
                <a:cxn ang="0">
                  <a:pos x="T6" y="T7"/>
                </a:cxn>
              </a:cxnLst>
              <a:rect l="0" t="0" r="r" b="b"/>
              <a:pathLst>
                <a:path w="95" h="95">
                  <a:moveTo>
                    <a:pt x="0" y="95"/>
                  </a:moveTo>
                  <a:lnTo>
                    <a:pt x="47" y="0"/>
                  </a:lnTo>
                  <a:lnTo>
                    <a:pt x="95" y="95"/>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97" name="Line 77"/>
          <p:cNvSpPr>
            <a:spLocks noChangeShapeType="1"/>
          </p:cNvSpPr>
          <p:nvPr/>
        </p:nvSpPr>
        <p:spPr bwMode="auto">
          <a:xfrm>
            <a:off x="4343400" y="1828800"/>
            <a:ext cx="36576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8" name="Line 78"/>
          <p:cNvSpPr>
            <a:spLocks noChangeShapeType="1"/>
          </p:cNvSpPr>
          <p:nvPr/>
        </p:nvSpPr>
        <p:spPr bwMode="auto">
          <a:xfrm flipH="1">
            <a:off x="4191000" y="1981200"/>
            <a:ext cx="3657600"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99" name="Group 79"/>
          <p:cNvGrpSpPr>
            <a:grpSpLocks/>
          </p:cNvGrpSpPr>
          <p:nvPr/>
        </p:nvGrpSpPr>
        <p:grpSpPr bwMode="auto">
          <a:xfrm>
            <a:off x="4914900" y="1663700"/>
            <a:ext cx="876300" cy="241300"/>
            <a:chOff x="2160" y="1240"/>
            <a:chExt cx="552" cy="152"/>
          </a:xfrm>
        </p:grpSpPr>
        <p:sp>
          <p:nvSpPr>
            <p:cNvPr id="184400" name="Rectangle 80"/>
            <p:cNvSpPr>
              <a:spLocks noChangeArrowheads="1"/>
            </p:cNvSpPr>
            <p:nvPr/>
          </p:nvSpPr>
          <p:spPr bwMode="auto">
            <a:xfrm>
              <a:off x="2183" y="1248"/>
              <a:ext cx="505" cy="144"/>
            </a:xfrm>
            <a:prstGeom prst="rect">
              <a:avLst/>
            </a:prstGeom>
            <a:solidFill>
              <a:schemeClr val="accent2"/>
            </a:solidFill>
            <a:ln w="7938">
              <a:solidFill>
                <a:srgbClr val="000000"/>
              </a:solidFill>
              <a:miter lim="800000"/>
              <a:headEnd/>
              <a:tailEnd/>
            </a:ln>
          </p:spPr>
          <p:txBody>
            <a:bodyPr/>
            <a:lstStyle/>
            <a:p>
              <a:endParaRPr lang="en-US"/>
            </a:p>
          </p:txBody>
        </p:sp>
        <p:sp>
          <p:nvSpPr>
            <p:cNvPr id="184401" name="Text Box 81"/>
            <p:cNvSpPr txBox="1">
              <a:spLocks noChangeArrowheads="1"/>
            </p:cNvSpPr>
            <p:nvPr/>
          </p:nvSpPr>
          <p:spPr bwMode="auto">
            <a:xfrm>
              <a:off x="2160" y="1240"/>
              <a:ext cx="552" cy="14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data segment</a:t>
              </a:r>
            </a:p>
          </p:txBody>
        </p:sp>
      </p:grpSp>
      <p:grpSp>
        <p:nvGrpSpPr>
          <p:cNvPr id="184402" name="Group 82"/>
          <p:cNvGrpSpPr>
            <a:grpSpLocks/>
          </p:cNvGrpSpPr>
          <p:nvPr/>
        </p:nvGrpSpPr>
        <p:grpSpPr bwMode="auto">
          <a:xfrm>
            <a:off x="6426200" y="1905000"/>
            <a:ext cx="889000" cy="228600"/>
            <a:chOff x="2400" y="816"/>
            <a:chExt cx="560" cy="144"/>
          </a:xfrm>
        </p:grpSpPr>
        <p:sp>
          <p:nvSpPr>
            <p:cNvPr id="184403" name="Rectangle 83"/>
            <p:cNvSpPr>
              <a:spLocks noChangeArrowheads="1"/>
            </p:cNvSpPr>
            <p:nvPr/>
          </p:nvSpPr>
          <p:spPr bwMode="auto">
            <a:xfrm>
              <a:off x="2423" y="816"/>
              <a:ext cx="505" cy="144"/>
            </a:xfrm>
            <a:prstGeom prst="rect">
              <a:avLst/>
            </a:prstGeom>
            <a:solidFill>
              <a:srgbClr val="FF0000"/>
            </a:solidFill>
            <a:ln w="7938">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04" name="Text Box 84"/>
            <p:cNvSpPr txBox="1">
              <a:spLocks noChangeArrowheads="1"/>
            </p:cNvSpPr>
            <p:nvPr/>
          </p:nvSpPr>
          <p:spPr bwMode="auto">
            <a:xfrm>
              <a:off x="2400" y="816"/>
              <a:ext cx="560"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ACK segment</a:t>
              </a:r>
            </a:p>
          </p:txBody>
        </p:sp>
      </p:grpSp>
    </p:spTree>
    <p:extLst>
      <p:ext uri="{BB962C8B-B14F-4D97-AF65-F5344CB8AC3E}">
        <p14:creationId xmlns:p14="http://schemas.microsoft.com/office/powerpoint/2010/main" val="20139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8FCFD7B9-5639-4AEC-832E-76873D3FF804}" type="slidenum">
              <a:rPr lang="en-US" altLang="en-US"/>
              <a:pPr/>
              <a:t>13</a:t>
            </a:fld>
            <a:endParaRPr lang="en-US" altLang="en-US"/>
          </a:p>
        </p:txBody>
      </p:sp>
      <p:sp>
        <p:nvSpPr>
          <p:cNvPr id="157698" name="Rectangle 2"/>
          <p:cNvSpPr>
            <a:spLocks noGrp="1" noChangeArrowheads="1"/>
          </p:cNvSpPr>
          <p:nvPr>
            <p:ph type="title"/>
          </p:nvPr>
        </p:nvSpPr>
        <p:spPr/>
        <p:txBody>
          <a:bodyPr/>
          <a:lstStyle/>
          <a:p>
            <a:r>
              <a:rPr lang="en-US" altLang="en-US" dirty="0"/>
              <a:t>Establishing a TCP Connection</a:t>
            </a:r>
          </a:p>
        </p:txBody>
      </p:sp>
      <p:sp>
        <p:nvSpPr>
          <p:cNvPr id="157699" name="Rectangle 3"/>
          <p:cNvSpPr>
            <a:spLocks noGrp="1" noChangeArrowheads="1"/>
          </p:cNvSpPr>
          <p:nvPr>
            <p:ph type="body" idx="1"/>
          </p:nvPr>
        </p:nvSpPr>
        <p:spPr>
          <a:xfrm>
            <a:off x="2286000" y="1371600"/>
            <a:ext cx="3429000" cy="4572000"/>
          </a:xfrm>
        </p:spPr>
        <p:txBody>
          <a:bodyPr/>
          <a:lstStyle/>
          <a:p>
            <a:r>
              <a:rPr lang="en-US" altLang="en-US" sz="2000" dirty="0"/>
              <a:t>Client sends SYN with initial sequence number (ISN = X)</a:t>
            </a:r>
          </a:p>
          <a:p>
            <a:r>
              <a:rPr lang="en-US" altLang="en-US" sz="2000" dirty="0"/>
              <a:t>Server responds with its own SYN w/</a:t>
            </a:r>
            <a:r>
              <a:rPr lang="en-US" altLang="en-US" sz="2000" dirty="0" err="1"/>
              <a:t>seq</a:t>
            </a:r>
            <a:r>
              <a:rPr lang="en-US" altLang="en-US" sz="2000" dirty="0"/>
              <a:t> number Y and ACK of client ISN with X+1 (next expected byte)</a:t>
            </a:r>
          </a:p>
          <a:p>
            <a:r>
              <a:rPr lang="en-US" altLang="en-US" sz="2000" dirty="0"/>
              <a:t>Client ACKs server's ISN with Y+1</a:t>
            </a:r>
          </a:p>
          <a:p>
            <a:r>
              <a:rPr lang="en-US" altLang="en-US" sz="2000" dirty="0"/>
              <a:t>The ‘3-way handshake’</a:t>
            </a:r>
          </a:p>
          <a:p>
            <a:r>
              <a:rPr lang="en-US" altLang="en-US" sz="2000" dirty="0"/>
              <a:t>X, Y randomly chosen</a:t>
            </a:r>
          </a:p>
          <a:p>
            <a:r>
              <a:rPr lang="en-US" altLang="en-US" sz="2000" dirty="0"/>
              <a:t>All modulo 32-bit arithmetic</a:t>
            </a:r>
          </a:p>
        </p:txBody>
      </p:sp>
      <p:sp>
        <p:nvSpPr>
          <p:cNvPr id="157701" name="Line 5"/>
          <p:cNvSpPr>
            <a:spLocks noChangeShapeType="1"/>
          </p:cNvSpPr>
          <p:nvPr/>
        </p:nvSpPr>
        <p:spPr bwMode="auto">
          <a:xfrm>
            <a:off x="6781800" y="230505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3" name="Text Box 7"/>
          <p:cNvSpPr txBox="1">
            <a:spLocks noChangeArrowheads="1"/>
          </p:cNvSpPr>
          <p:nvPr/>
        </p:nvSpPr>
        <p:spPr bwMode="auto">
          <a:xfrm>
            <a:off x="7086601" y="1492250"/>
            <a:ext cx="7143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t>client</a:t>
            </a:r>
            <a:endParaRPr lang="en-US" altLang="en-US" sz="1000">
              <a:latin typeface="Times New Roman" panose="02020603050405020304" pitchFamily="18" charset="0"/>
            </a:endParaRPr>
          </a:p>
        </p:txBody>
      </p:sp>
      <p:sp>
        <p:nvSpPr>
          <p:cNvPr id="157704" name="Text Box 8"/>
          <p:cNvSpPr txBox="1">
            <a:spLocks noChangeArrowheads="1"/>
          </p:cNvSpPr>
          <p:nvPr/>
        </p:nvSpPr>
        <p:spPr bwMode="auto">
          <a:xfrm rot="706751">
            <a:off x="7696201" y="2286000"/>
            <a:ext cx="8366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SYN (X)</a:t>
            </a:r>
            <a:endParaRPr lang="en-US" altLang="en-US" sz="1000">
              <a:latin typeface="Times New Roman" panose="02020603050405020304" pitchFamily="18" charset="0"/>
            </a:endParaRPr>
          </a:p>
        </p:txBody>
      </p:sp>
      <p:sp>
        <p:nvSpPr>
          <p:cNvPr id="157706" name="Text Box 10"/>
          <p:cNvSpPr txBox="1">
            <a:spLocks noChangeArrowheads="1"/>
          </p:cNvSpPr>
          <p:nvPr/>
        </p:nvSpPr>
        <p:spPr bwMode="auto">
          <a:xfrm>
            <a:off x="8290884" y="1492250"/>
            <a:ext cx="75373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t>server</a:t>
            </a:r>
            <a:endParaRPr lang="en-US" altLang="en-US" sz="1000">
              <a:latin typeface="Times New Roman" panose="02020603050405020304" pitchFamily="18" charset="0"/>
            </a:endParaRPr>
          </a:p>
        </p:txBody>
      </p:sp>
      <p:sp>
        <p:nvSpPr>
          <p:cNvPr id="157707" name="Line 11"/>
          <p:cNvSpPr>
            <a:spLocks noChangeShapeType="1"/>
          </p:cNvSpPr>
          <p:nvPr/>
        </p:nvSpPr>
        <p:spPr bwMode="auto">
          <a:xfrm>
            <a:off x="6781800" y="443865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9" name="Line 13"/>
          <p:cNvSpPr>
            <a:spLocks noChangeShapeType="1"/>
          </p:cNvSpPr>
          <p:nvPr/>
        </p:nvSpPr>
        <p:spPr bwMode="auto">
          <a:xfrm flipH="1">
            <a:off x="9372600" y="2152650"/>
            <a:ext cx="0" cy="340995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0" name="Line 14"/>
          <p:cNvSpPr>
            <a:spLocks noChangeShapeType="1"/>
          </p:cNvSpPr>
          <p:nvPr/>
        </p:nvSpPr>
        <p:spPr bwMode="auto">
          <a:xfrm flipH="1">
            <a:off x="6877050" y="3362326"/>
            <a:ext cx="2495550" cy="752475"/>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1" name="Text Box 15"/>
          <p:cNvSpPr txBox="1">
            <a:spLocks noChangeArrowheads="1"/>
          </p:cNvSpPr>
          <p:nvPr/>
        </p:nvSpPr>
        <p:spPr bwMode="auto">
          <a:xfrm rot="20673133">
            <a:off x="6640514" y="3429000"/>
            <a:ext cx="27320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400">
                <a:latin typeface="Arial" panose="020B0604020202020204" pitchFamily="34" charset="0"/>
              </a:rPr>
              <a:t>SYN (Y) + ACK (X+1)</a:t>
            </a:r>
            <a:endParaRPr lang="en-US" altLang="en-US" sz="1000">
              <a:latin typeface="Times New Roman" panose="02020603050405020304" pitchFamily="18" charset="0"/>
            </a:endParaRPr>
          </a:p>
        </p:txBody>
      </p:sp>
      <p:sp>
        <p:nvSpPr>
          <p:cNvPr id="157712" name="Text Box 16"/>
          <p:cNvSpPr txBox="1">
            <a:spLocks noChangeArrowheads="1"/>
          </p:cNvSpPr>
          <p:nvPr/>
        </p:nvSpPr>
        <p:spPr bwMode="auto">
          <a:xfrm rot="706751">
            <a:off x="7543801" y="4419600"/>
            <a:ext cx="10382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ACK (Y+1)</a:t>
            </a:r>
          </a:p>
        </p:txBody>
      </p:sp>
      <p:sp>
        <p:nvSpPr>
          <p:cNvPr id="157715" name="Line 19"/>
          <p:cNvSpPr>
            <a:spLocks noChangeShapeType="1"/>
          </p:cNvSpPr>
          <p:nvPr/>
        </p:nvSpPr>
        <p:spPr bwMode="auto">
          <a:xfrm>
            <a:off x="6781800" y="1981201"/>
            <a:ext cx="0" cy="3571875"/>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6" name="Text Box 20"/>
          <p:cNvSpPr txBox="1">
            <a:spLocks noChangeArrowheads="1"/>
          </p:cNvSpPr>
          <p:nvPr/>
        </p:nvSpPr>
        <p:spPr bwMode="auto">
          <a:xfrm>
            <a:off x="5715000" y="1828800"/>
            <a:ext cx="10683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t>connect()</a:t>
            </a:r>
          </a:p>
        </p:txBody>
      </p:sp>
      <p:sp>
        <p:nvSpPr>
          <p:cNvPr id="157717" name="Text Box 21"/>
          <p:cNvSpPr txBox="1">
            <a:spLocks noChangeArrowheads="1"/>
          </p:cNvSpPr>
          <p:nvPr/>
        </p:nvSpPr>
        <p:spPr bwMode="auto">
          <a:xfrm>
            <a:off x="9444540" y="2005014"/>
            <a:ext cx="84830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a:t>listen()</a:t>
            </a:r>
          </a:p>
          <a:p>
            <a:pPr algn="ctr" eaLnBrk="0" hangingPunct="0"/>
            <a:r>
              <a:rPr lang="en-US" altLang="en-US" sz="1600"/>
              <a:t>port 80</a:t>
            </a:r>
          </a:p>
        </p:txBody>
      </p:sp>
      <p:pic>
        <p:nvPicPr>
          <p:cNvPr id="157722" name="Picture 26" descr="C:\talks\clipart\laptop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73164"/>
            <a:ext cx="731838" cy="731837"/>
          </a:xfrm>
          <a:prstGeom prst="rect">
            <a:avLst/>
          </a:prstGeom>
          <a:noFill/>
          <a:extLst>
            <a:ext uri="{909E8E84-426E-40DD-AFC4-6F175D3DCCD1}">
              <a14:hiddenFill xmlns:a14="http://schemas.microsoft.com/office/drawing/2010/main">
                <a:solidFill>
                  <a:srgbClr val="FFFFFF"/>
                </a:solidFill>
              </a14:hiddenFill>
            </a:ext>
          </a:extLst>
        </p:spPr>
      </p:pic>
      <p:pic>
        <p:nvPicPr>
          <p:cNvPr id="157723" name="Picture 27" descr="C:\talks\clipart\tower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764" y="1249364"/>
            <a:ext cx="731837" cy="731837"/>
          </a:xfrm>
          <a:prstGeom prst="rect">
            <a:avLst/>
          </a:prstGeom>
          <a:noFill/>
          <a:extLst>
            <a:ext uri="{909E8E84-426E-40DD-AFC4-6F175D3DCCD1}">
              <a14:hiddenFill xmlns:a14="http://schemas.microsoft.com/office/drawing/2010/main">
                <a:solidFill>
                  <a:srgbClr val="FFFFFF"/>
                </a:solidFill>
              </a14:hiddenFill>
            </a:ext>
          </a:extLst>
        </p:spPr>
      </p:pic>
      <p:sp>
        <p:nvSpPr>
          <p:cNvPr id="157724" name="Text Box 28"/>
          <p:cNvSpPr txBox="1">
            <a:spLocks noChangeArrowheads="1"/>
          </p:cNvSpPr>
          <p:nvPr/>
        </p:nvSpPr>
        <p:spPr bwMode="auto">
          <a:xfrm>
            <a:off x="9372601" y="5067300"/>
            <a:ext cx="962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accept()</a:t>
            </a:r>
          </a:p>
        </p:txBody>
      </p:sp>
      <p:sp>
        <p:nvSpPr>
          <p:cNvPr id="157725" name="Text Box 29"/>
          <p:cNvSpPr txBox="1">
            <a:spLocks noChangeArrowheads="1"/>
          </p:cNvSpPr>
          <p:nvPr/>
        </p:nvSpPr>
        <p:spPr bwMode="auto">
          <a:xfrm>
            <a:off x="9448801" y="5448300"/>
            <a:ext cx="76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read()</a:t>
            </a:r>
          </a:p>
        </p:txBody>
      </p:sp>
      <p:grpSp>
        <p:nvGrpSpPr>
          <p:cNvPr id="157728" name="Group 32"/>
          <p:cNvGrpSpPr>
            <a:grpSpLocks/>
          </p:cNvGrpSpPr>
          <p:nvPr/>
        </p:nvGrpSpPr>
        <p:grpSpPr bwMode="auto">
          <a:xfrm>
            <a:off x="6477001" y="4724401"/>
            <a:ext cx="658813" cy="366713"/>
            <a:chOff x="3304" y="3530"/>
            <a:chExt cx="415" cy="231"/>
          </a:xfrm>
        </p:grpSpPr>
        <p:sp>
          <p:nvSpPr>
            <p:cNvPr id="157729" name="Rectangle 33"/>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0" name="Text Box 34"/>
            <p:cNvSpPr txBox="1">
              <a:spLocks noChangeArrowheads="1"/>
            </p:cNvSpPr>
            <p:nvPr/>
          </p:nvSpPr>
          <p:spPr bwMode="auto">
            <a:xfrm>
              <a:off x="3304" y="3530"/>
              <a:ext cx="4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t>time</a:t>
              </a:r>
              <a:endParaRPr lang="en-US" altLang="en-US" sz="1000">
                <a:latin typeface="Times New Roman" panose="02020603050405020304" pitchFamily="18" charset="0"/>
              </a:endParaRPr>
            </a:p>
          </p:txBody>
        </p:sp>
      </p:grpSp>
    </p:spTree>
    <p:extLst>
      <p:ext uri="{BB962C8B-B14F-4D97-AF65-F5344CB8AC3E}">
        <p14:creationId xmlns:p14="http://schemas.microsoft.com/office/powerpoint/2010/main" val="260148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4398964" y="3956051"/>
            <a:ext cx="2566987" cy="1135063"/>
          </a:xfrm>
          <a:prstGeom prst="rect">
            <a:avLst/>
          </a:prstGeom>
          <a:solidFill>
            <a:srgbClr val="00B8FF"/>
          </a:solidFill>
          <a:ln w="9360">
            <a:solidFill>
              <a:srgbClr val="000000"/>
            </a:solidFill>
            <a:round/>
            <a:headEnd/>
            <a:tailEnd/>
          </a:ln>
        </p:spPr>
        <p:txBody>
          <a:bodyPr wrap="none"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Transport</a:t>
            </a:r>
          </a:p>
          <a:p>
            <a:pPr algn="ctr">
              <a:lnSpc>
                <a:spcPct val="98000"/>
              </a:lnSpc>
            </a:pPr>
            <a:r>
              <a:rPr lang="en-GB" altLang="en-US">
                <a:solidFill>
                  <a:srgbClr val="000000"/>
                </a:solidFill>
                <a:cs typeface="msmincho" charset="0"/>
              </a:rPr>
              <a:t>Layer</a:t>
            </a:r>
          </a:p>
        </p:txBody>
      </p:sp>
      <p:sp>
        <p:nvSpPr>
          <p:cNvPr id="29699" name="Rectangle 3"/>
          <p:cNvSpPr>
            <a:spLocks noGrp="1" noChangeArrowheads="1"/>
          </p:cNvSpPr>
          <p:nvPr>
            <p:ph idx="1"/>
          </p:nvPr>
        </p:nvSpPr>
        <p:spPr>
          <a:xfrm>
            <a:off x="1981200" y="1604964"/>
            <a:ext cx="8229600" cy="4530725"/>
          </a:xfrm>
        </p:spPr>
        <p:txBody>
          <a:bodyPr/>
          <a:lstStyle/>
          <a:p>
            <a:pPr>
              <a:lnSpc>
                <a:spcPct val="98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altLang="en-US" sz="1800" dirty="0" smtClean="0"/>
              <a:t>Used to address processes on a host</a:t>
            </a:r>
          </a:p>
          <a:p>
            <a:pPr lvl="1">
              <a:lnSpc>
                <a:spcPct val="98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altLang="en-US" sz="1800" dirty="0" smtClean="0"/>
              <a:t>0-1024 is usually reserved for known service</a:t>
            </a:r>
          </a:p>
        </p:txBody>
      </p:sp>
      <p:sp>
        <p:nvSpPr>
          <p:cNvPr id="29700" name="Rectangle 2"/>
          <p:cNvSpPr>
            <a:spLocks noGrp="1" noChangeArrowheads="1"/>
          </p:cNvSpPr>
          <p:nvPr>
            <p:ph type="title"/>
          </p:nvPr>
        </p:nvSpPr>
        <p:spPr>
          <a:xfrm>
            <a:off x="1981200" y="273051"/>
            <a:ext cx="8229600" cy="1146175"/>
          </a:xfrm>
        </p:spPr>
        <p:txBody>
          <a:bodyPr/>
          <a:lstStyle/>
          <a:p>
            <a:pPr>
              <a:lnSpc>
                <a:spcPct val="98000"/>
              </a:lnSpc>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mtClean="0"/>
              <a:t>Ports</a:t>
            </a:r>
          </a:p>
        </p:txBody>
      </p:sp>
      <p:sp>
        <p:nvSpPr>
          <p:cNvPr id="29701" name="Rectangle 4"/>
          <p:cNvSpPr>
            <a:spLocks noChangeArrowheads="1"/>
          </p:cNvSpPr>
          <p:nvPr/>
        </p:nvSpPr>
        <p:spPr bwMode="auto">
          <a:xfrm>
            <a:off x="4398964" y="2984500"/>
            <a:ext cx="1284287" cy="958850"/>
          </a:xfrm>
          <a:prstGeom prst="rect">
            <a:avLst/>
          </a:prstGeom>
          <a:solidFill>
            <a:srgbClr val="99CCFF"/>
          </a:solidFill>
          <a:ln w="9360">
            <a:solidFill>
              <a:srgbClr val="000000"/>
            </a:solidFill>
            <a:round/>
            <a:headEnd/>
            <a:tailEnd/>
          </a:ln>
        </p:spPr>
        <p:txBody>
          <a:bodyPr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FTP Server</a:t>
            </a:r>
          </a:p>
        </p:txBody>
      </p:sp>
      <p:sp>
        <p:nvSpPr>
          <p:cNvPr id="29702" name="Rectangle 5"/>
          <p:cNvSpPr>
            <a:spLocks noChangeArrowheads="1"/>
          </p:cNvSpPr>
          <p:nvPr/>
        </p:nvSpPr>
        <p:spPr bwMode="auto">
          <a:xfrm>
            <a:off x="5683250" y="2984500"/>
            <a:ext cx="1282700" cy="958850"/>
          </a:xfrm>
          <a:prstGeom prst="rect">
            <a:avLst/>
          </a:prstGeom>
          <a:solidFill>
            <a:srgbClr val="FFCC99"/>
          </a:solidFill>
          <a:ln w="9360">
            <a:solidFill>
              <a:srgbClr val="000000"/>
            </a:solidFill>
            <a:round/>
            <a:headEnd/>
            <a:tailEnd/>
          </a:ln>
        </p:spPr>
        <p:txBody>
          <a:bodyPr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Web Server</a:t>
            </a:r>
          </a:p>
        </p:txBody>
      </p:sp>
      <p:sp>
        <p:nvSpPr>
          <p:cNvPr id="29703" name="Oval 6"/>
          <p:cNvSpPr>
            <a:spLocks noChangeArrowheads="1"/>
          </p:cNvSpPr>
          <p:nvPr/>
        </p:nvSpPr>
        <p:spPr bwMode="auto">
          <a:xfrm>
            <a:off x="4791075" y="3767139"/>
            <a:ext cx="539750" cy="460375"/>
          </a:xfrm>
          <a:prstGeom prst="ellipse">
            <a:avLst/>
          </a:prstGeom>
          <a:solidFill>
            <a:srgbClr val="FF3333"/>
          </a:solidFill>
          <a:ln w="9360">
            <a:solidFill>
              <a:srgbClr val="000000"/>
            </a:solidFill>
            <a:round/>
            <a:headEnd/>
            <a:tailEnd/>
          </a:ln>
        </p:spPr>
        <p:txBody>
          <a:bodyPr wrap="none"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21</a:t>
            </a:r>
          </a:p>
        </p:txBody>
      </p:sp>
      <p:sp>
        <p:nvSpPr>
          <p:cNvPr id="29704" name="Oval 7"/>
          <p:cNvSpPr>
            <a:spLocks noChangeArrowheads="1"/>
          </p:cNvSpPr>
          <p:nvPr/>
        </p:nvSpPr>
        <p:spPr bwMode="auto">
          <a:xfrm>
            <a:off x="6059488" y="3779839"/>
            <a:ext cx="539750" cy="460375"/>
          </a:xfrm>
          <a:prstGeom prst="ellipse">
            <a:avLst/>
          </a:prstGeom>
          <a:solidFill>
            <a:srgbClr val="FF3333"/>
          </a:solidFill>
          <a:ln w="9360">
            <a:solidFill>
              <a:srgbClr val="000000"/>
            </a:solidFill>
            <a:round/>
            <a:headEnd/>
            <a:tailEnd/>
          </a:ln>
        </p:spPr>
        <p:txBody>
          <a:bodyPr wrap="none"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80</a:t>
            </a:r>
          </a:p>
        </p:txBody>
      </p:sp>
      <p:sp>
        <p:nvSpPr>
          <p:cNvPr id="29705" name="Rectangle 8"/>
          <p:cNvSpPr>
            <a:spLocks noChangeArrowheads="1"/>
          </p:cNvSpPr>
          <p:nvPr/>
        </p:nvSpPr>
        <p:spPr bwMode="auto">
          <a:xfrm>
            <a:off x="4398964" y="4903789"/>
            <a:ext cx="2566987" cy="822325"/>
          </a:xfrm>
          <a:prstGeom prst="rect">
            <a:avLst/>
          </a:prstGeom>
          <a:solidFill>
            <a:srgbClr val="00B8FF"/>
          </a:solidFill>
          <a:ln w="9360">
            <a:solidFill>
              <a:srgbClr val="000000"/>
            </a:solidFill>
            <a:round/>
            <a:headEnd/>
            <a:tailEnd/>
          </a:ln>
        </p:spPr>
        <p:txBody>
          <a:bodyPr wrap="none"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Network</a:t>
            </a:r>
          </a:p>
          <a:p>
            <a:pPr algn="ctr">
              <a:lnSpc>
                <a:spcPct val="98000"/>
              </a:lnSpc>
            </a:pPr>
            <a:r>
              <a:rPr lang="en-GB" altLang="en-US">
                <a:solidFill>
                  <a:srgbClr val="000000"/>
                </a:solidFill>
                <a:cs typeface="msmincho" charset="0"/>
              </a:rPr>
              <a:t>Layer</a:t>
            </a:r>
          </a:p>
        </p:txBody>
      </p:sp>
      <p:sp>
        <p:nvSpPr>
          <p:cNvPr id="29706" name="Rectangle 9"/>
          <p:cNvSpPr>
            <a:spLocks noChangeArrowheads="1"/>
          </p:cNvSpPr>
          <p:nvPr/>
        </p:nvSpPr>
        <p:spPr bwMode="auto">
          <a:xfrm>
            <a:off x="4395789" y="5719764"/>
            <a:ext cx="2566987" cy="446087"/>
          </a:xfrm>
          <a:prstGeom prst="rect">
            <a:avLst/>
          </a:prstGeom>
          <a:solidFill>
            <a:srgbClr val="00CCCC"/>
          </a:solidFill>
          <a:ln w="9360">
            <a:solidFill>
              <a:srgbClr val="000000"/>
            </a:solidFill>
            <a:round/>
            <a:headEnd/>
            <a:tailEnd/>
          </a:ln>
        </p:spPr>
        <p:txBody>
          <a:bodyPr wrap="none" lIns="0" tIns="0" rIns="0" bIns="0" anchor="ctr"/>
          <a:lstStyle>
            <a:lvl1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1pPr>
            <a:lvl2pPr marL="37931725" indent="-37474525">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2pPr>
            <a:lvl3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3pPr>
            <a:lvl4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4pPr>
            <a:lvl5pP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5pPr>
            <a:lvl6pPr marL="4572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6pPr>
            <a:lvl7pPr marL="9144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7pPr>
            <a:lvl8pPr marL="13716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8pPr>
            <a:lvl9pPr marL="1828800" eaLnBrk="0" fontAlgn="base" hangingPunct="0">
              <a:spcBef>
                <a:spcPct val="2000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MS PGothic" panose="020B0600070205080204" pitchFamily="34" charset="-128"/>
              </a:defRPr>
            </a:lvl9pPr>
          </a:lstStyle>
          <a:p>
            <a:pPr algn="ctr">
              <a:lnSpc>
                <a:spcPct val="98000"/>
              </a:lnSpc>
            </a:pPr>
            <a:r>
              <a:rPr lang="en-GB" altLang="en-US">
                <a:solidFill>
                  <a:srgbClr val="000000"/>
                </a:solidFill>
                <a:cs typeface="msmincho" charset="0"/>
              </a:rPr>
              <a:t>DLL/Physical</a:t>
            </a:r>
          </a:p>
        </p:txBody>
      </p:sp>
    </p:spTree>
    <p:extLst>
      <p:ext uri="{BB962C8B-B14F-4D97-AF65-F5344CB8AC3E}">
        <p14:creationId xmlns:p14="http://schemas.microsoft.com/office/powerpoint/2010/main" val="21864751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dirty="0"/>
              <a:t>Domain Name System (DNS)</a:t>
            </a:r>
          </a:p>
        </p:txBody>
      </p:sp>
      <p:sp>
        <p:nvSpPr>
          <p:cNvPr id="323588" name="Text Box 4"/>
          <p:cNvSpPr txBox="1">
            <a:spLocks noChangeArrowheads="1"/>
          </p:cNvSpPr>
          <p:nvPr/>
        </p:nvSpPr>
        <p:spPr bwMode="auto">
          <a:xfrm>
            <a:off x="3911600" y="2362200"/>
            <a:ext cx="4218400" cy="643766"/>
          </a:xfrm>
          <a:prstGeom prst="rect">
            <a:avLst/>
          </a:prstGeom>
          <a:noFill/>
          <a:ln>
            <a:noFill/>
          </a:ln>
          <a:effectLst/>
          <a:extLst>
            <a:ext uri="{909E8E84-426E-40DD-AFC4-6F175D3DCCD1}">
              <a14:hiddenFill xmlns:a14="http://schemas.microsoft.com/office/drawing/2010/main">
                <a:solidFill>
                  <a:srgbClr val="EEDD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dirty="0"/>
              <a:t>Resolves domain names to IP addresses</a:t>
            </a:r>
          </a:p>
          <a:p>
            <a:r>
              <a:rPr lang="en-US" altLang="en-US" dirty="0"/>
              <a:t>and vice versa</a:t>
            </a:r>
          </a:p>
        </p:txBody>
      </p:sp>
      <p:sp>
        <p:nvSpPr>
          <p:cNvPr id="323589" name="AutoShape 5"/>
          <p:cNvSpPr>
            <a:spLocks noChangeArrowheads="1"/>
          </p:cNvSpPr>
          <p:nvPr/>
        </p:nvSpPr>
        <p:spPr bwMode="auto">
          <a:xfrm>
            <a:off x="4648200" y="3657600"/>
            <a:ext cx="2743200" cy="1524000"/>
          </a:xfrm>
          <a:prstGeom prst="roundRect">
            <a:avLst>
              <a:gd name="adj" fmla="val 16667"/>
            </a:avLst>
          </a:prstGeom>
          <a:solidFill>
            <a:srgbClr val="CCECFF"/>
          </a:solidFill>
          <a:ln>
            <a:noFill/>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flatTx/>
          </a:bodyPr>
          <a:lstStyle/>
          <a:p>
            <a:r>
              <a:rPr lang="en-US" altLang="en-US" b="1">
                <a:solidFill>
                  <a:srgbClr val="800000"/>
                </a:solidFill>
              </a:rPr>
              <a:t>DNS Server</a:t>
            </a:r>
          </a:p>
        </p:txBody>
      </p:sp>
      <p:sp>
        <p:nvSpPr>
          <p:cNvPr id="323590" name="AutoShape 6"/>
          <p:cNvSpPr>
            <a:spLocks noChangeArrowheads="1"/>
          </p:cNvSpPr>
          <p:nvPr/>
        </p:nvSpPr>
        <p:spPr bwMode="auto">
          <a:xfrm>
            <a:off x="7543800" y="4038600"/>
            <a:ext cx="2286000" cy="533400"/>
          </a:xfrm>
          <a:prstGeom prst="rightArrow">
            <a:avLst>
              <a:gd name="adj1" fmla="val 50000"/>
              <a:gd name="adj2" fmla="val 107143"/>
            </a:avLst>
          </a:prstGeom>
          <a:solidFill>
            <a:srgbClr val="CCECFF"/>
          </a:solidFill>
          <a:ln>
            <a:noFill/>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flatTx/>
          </a:bodyPr>
          <a:lstStyle/>
          <a:p>
            <a:r>
              <a:rPr lang="en-US" altLang="en-US" b="1">
                <a:solidFill>
                  <a:srgbClr val="800000"/>
                </a:solidFill>
              </a:rPr>
              <a:t>130.182.125.66</a:t>
            </a:r>
          </a:p>
        </p:txBody>
      </p:sp>
      <p:sp>
        <p:nvSpPr>
          <p:cNvPr id="323591" name="AutoShape 7"/>
          <p:cNvSpPr>
            <a:spLocks noChangeArrowheads="1"/>
          </p:cNvSpPr>
          <p:nvPr/>
        </p:nvSpPr>
        <p:spPr bwMode="auto">
          <a:xfrm>
            <a:off x="1905000" y="4114800"/>
            <a:ext cx="2667000" cy="533400"/>
          </a:xfrm>
          <a:prstGeom prst="rightArrow">
            <a:avLst>
              <a:gd name="adj1" fmla="val 50000"/>
              <a:gd name="adj2" fmla="val 125000"/>
            </a:avLst>
          </a:prstGeom>
          <a:solidFill>
            <a:srgbClr val="CCECFF"/>
          </a:solidFill>
          <a:ln>
            <a:noFill/>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flatTx/>
          </a:bodyPr>
          <a:lstStyle/>
          <a:p>
            <a:r>
              <a:rPr lang="en-US" altLang="en-US" b="1">
                <a:solidFill>
                  <a:srgbClr val="800000"/>
                </a:solidFill>
              </a:rPr>
              <a:t>www.refer.com</a:t>
            </a:r>
          </a:p>
        </p:txBody>
      </p:sp>
    </p:spTree>
    <p:extLst>
      <p:ext uri="{BB962C8B-B14F-4D97-AF65-F5344CB8AC3E}">
        <p14:creationId xmlns:p14="http://schemas.microsoft.com/office/powerpoint/2010/main" val="327394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4294967295"/>
          </p:nvPr>
        </p:nvSpPr>
        <p:spPr>
          <a:xfrm>
            <a:off x="1981200" y="1828801"/>
            <a:ext cx="2971800" cy="3154363"/>
          </a:xfrm>
        </p:spPr>
        <p:txBody>
          <a:bodyPr/>
          <a:lstStyle/>
          <a:p>
            <a:pPr marL="227013" indent="-227013">
              <a:lnSpc>
                <a:spcPct val="90000"/>
              </a:lnSpc>
            </a:pPr>
            <a:r>
              <a:rPr lang="en-US" altLang="en-US" sz="2000"/>
              <a:t>I would like to open a connection </a:t>
            </a:r>
          </a:p>
          <a:p>
            <a:pPr marL="227013" indent="-227013">
              <a:lnSpc>
                <a:spcPct val="90000"/>
              </a:lnSpc>
            </a:pPr>
            <a:endParaRPr lang="en-US" altLang="en-US" sz="2000"/>
          </a:p>
          <a:p>
            <a:pPr marL="227013" indent="-227013">
              <a:lnSpc>
                <a:spcPct val="90000"/>
              </a:lnSpc>
            </a:pPr>
            <a:r>
              <a:rPr lang="en-US" altLang="en-US" sz="2000"/>
              <a:t>GET &lt;file location&gt;</a:t>
            </a:r>
          </a:p>
          <a:p>
            <a:pPr marL="227013" indent="-227013">
              <a:lnSpc>
                <a:spcPct val="90000"/>
              </a:lnSpc>
              <a:buNone/>
            </a:pPr>
            <a:endParaRPr lang="en-US" altLang="en-US" sz="2000"/>
          </a:p>
          <a:p>
            <a:pPr marL="227013" indent="-227013">
              <a:lnSpc>
                <a:spcPct val="90000"/>
              </a:lnSpc>
              <a:buNone/>
            </a:pPr>
            <a:endParaRPr lang="en-US" altLang="en-US" sz="2000"/>
          </a:p>
          <a:p>
            <a:pPr marL="227013" indent="-227013">
              <a:lnSpc>
                <a:spcPct val="90000"/>
              </a:lnSpc>
            </a:pPr>
            <a:endParaRPr lang="en-US" altLang="en-US" sz="2000"/>
          </a:p>
          <a:p>
            <a:pPr marL="227013" indent="-227013">
              <a:lnSpc>
                <a:spcPct val="90000"/>
              </a:lnSpc>
            </a:pPr>
            <a:r>
              <a:rPr lang="en-US" altLang="en-US" sz="2000"/>
              <a:t>Display response</a:t>
            </a:r>
          </a:p>
          <a:p>
            <a:pPr marL="227013" indent="-227013">
              <a:lnSpc>
                <a:spcPct val="90000"/>
              </a:lnSpc>
            </a:pPr>
            <a:r>
              <a:rPr lang="en-US" altLang="en-US" sz="2000"/>
              <a:t>Close connection</a:t>
            </a:r>
          </a:p>
        </p:txBody>
      </p:sp>
      <p:sp>
        <p:nvSpPr>
          <p:cNvPr id="21507" name="Rectangle 3"/>
          <p:cNvSpPr>
            <a:spLocks noGrp="1" noChangeArrowheads="1"/>
          </p:cNvSpPr>
          <p:nvPr>
            <p:ph type="body" sz="half" idx="4294967295"/>
          </p:nvPr>
        </p:nvSpPr>
        <p:spPr>
          <a:xfrm>
            <a:off x="6477000" y="1600200"/>
            <a:ext cx="4038600" cy="3886200"/>
          </a:xfrm>
        </p:spPr>
        <p:txBody>
          <a:bodyPr/>
          <a:lstStyle/>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r>
              <a:rPr lang="en-US" altLang="en-US" sz="2000"/>
              <a:t>OK</a:t>
            </a:r>
          </a:p>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r>
              <a:rPr lang="en-US" altLang="en-US" sz="2000"/>
              <a:t>Send page or error message</a:t>
            </a:r>
          </a:p>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endParaRPr lang="en-US" altLang="en-US" sz="2000"/>
          </a:p>
          <a:p>
            <a:pPr marL="227013" indent="-227013">
              <a:lnSpc>
                <a:spcPct val="80000"/>
              </a:lnSpc>
            </a:pPr>
            <a:r>
              <a:rPr lang="en-US" altLang="en-US" sz="2000"/>
              <a:t>OK</a:t>
            </a:r>
          </a:p>
        </p:txBody>
      </p:sp>
      <p:sp>
        <p:nvSpPr>
          <p:cNvPr id="21508" name="Text Box 4"/>
          <p:cNvSpPr txBox="1">
            <a:spLocks noChangeArrowheads="1"/>
          </p:cNvSpPr>
          <p:nvPr/>
        </p:nvSpPr>
        <p:spPr bwMode="auto">
          <a:xfrm>
            <a:off x="2209800" y="1219201"/>
            <a:ext cx="88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Client</a:t>
            </a:r>
          </a:p>
        </p:txBody>
      </p:sp>
      <p:sp>
        <p:nvSpPr>
          <p:cNvPr id="21509" name="Text Box 5"/>
          <p:cNvSpPr txBox="1">
            <a:spLocks noChangeArrowheads="1"/>
          </p:cNvSpPr>
          <p:nvPr/>
        </p:nvSpPr>
        <p:spPr bwMode="auto">
          <a:xfrm>
            <a:off x="6705601" y="1295401"/>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Server</a:t>
            </a:r>
          </a:p>
        </p:txBody>
      </p:sp>
      <p:sp>
        <p:nvSpPr>
          <p:cNvPr id="21510" name="Line 6"/>
          <p:cNvSpPr>
            <a:spLocks noChangeShapeType="1"/>
          </p:cNvSpPr>
          <p:nvPr/>
        </p:nvSpPr>
        <p:spPr bwMode="auto">
          <a:xfrm>
            <a:off x="4953000" y="20574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flipH="1">
            <a:off x="4876800" y="2514600"/>
            <a:ext cx="1447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4876800" y="31242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flipH="1">
            <a:off x="4876800" y="36576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4876800" y="46482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Text Box 11"/>
          <p:cNvSpPr txBox="1">
            <a:spLocks noChangeArrowheads="1"/>
          </p:cNvSpPr>
          <p:nvPr/>
        </p:nvSpPr>
        <p:spPr bwMode="auto">
          <a:xfrm>
            <a:off x="1905000" y="1524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a:p>
        </p:txBody>
      </p:sp>
      <p:sp>
        <p:nvSpPr>
          <p:cNvPr id="21516" name="Text Box 12"/>
          <p:cNvSpPr txBox="1">
            <a:spLocks noChangeArrowheads="1"/>
          </p:cNvSpPr>
          <p:nvPr/>
        </p:nvSpPr>
        <p:spPr bwMode="auto">
          <a:xfrm>
            <a:off x="1981200" y="5562601"/>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rgbClr val="FF0000"/>
                </a:solidFill>
              </a:rPr>
              <a:t>HTTP is the set of rules governing the format and content of the conversation between a Web client and server</a:t>
            </a:r>
          </a:p>
        </p:txBody>
      </p:sp>
      <p:sp>
        <p:nvSpPr>
          <p:cNvPr id="21517" name="Rectangle 13"/>
          <p:cNvSpPr>
            <a:spLocks noChangeArrowheads="1"/>
          </p:cNvSpPr>
          <p:nvPr/>
        </p:nvSpPr>
        <p:spPr bwMode="auto">
          <a:xfrm>
            <a:off x="1981200" y="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n-US" altLang="en-US" sz="3600"/>
              <a:t>An HTTP conversation</a:t>
            </a:r>
            <a:endParaRPr lang="en-US" altLang="en-US" sz="3600">
              <a:solidFill>
                <a:schemeClr val="tx1"/>
              </a:solidFill>
            </a:endParaRPr>
          </a:p>
        </p:txBody>
      </p:sp>
    </p:spTree>
    <p:extLst>
      <p:ext uri="{BB962C8B-B14F-4D97-AF65-F5344CB8AC3E}">
        <p14:creationId xmlns:p14="http://schemas.microsoft.com/office/powerpoint/2010/main" val="402738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294967295"/>
          </p:nvPr>
        </p:nvSpPr>
        <p:spPr/>
        <p:txBody>
          <a:bodyPr/>
          <a:lstStyle/>
          <a:p>
            <a:endParaRPr lang="en-US" altLang="en-US" dirty="0"/>
          </a:p>
        </p:txBody>
      </p:sp>
      <p:sp>
        <p:nvSpPr>
          <p:cNvPr id="87961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p:cNvSpPr txBox="1">
            <a:spLocks noChangeArrowheads="1"/>
          </p:cNvSpPr>
          <p:nvPr/>
        </p:nvSpPr>
        <p:spPr bwMode="auto">
          <a:xfrm>
            <a:off x="1828801" y="762000"/>
            <a:ext cx="2114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HTTP transaction</a:t>
            </a:r>
          </a:p>
        </p:txBody>
      </p:sp>
      <p:sp>
        <p:nvSpPr>
          <p:cNvPr id="8796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4" y="2252664"/>
            <a:ext cx="6554787"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678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Protocol structure</a:t>
            </a:r>
          </a:p>
        </p:txBody>
      </p:sp>
      <p:pic>
        <p:nvPicPr>
          <p:cNvPr id="1026" name="Picture 2" descr="http://www.4stud.info/web-programming/img/wireshark-http-respon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128" y="1006763"/>
            <a:ext cx="6254360" cy="535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88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r>
              <a:rPr lang="en-US" altLang="en-US" sz="2400" b="1" dirty="0" smtClean="0">
                <a:latin typeface="Arial" panose="020B0604020202020204" pitchFamily="34" charset="0"/>
                <a:cs typeface="Arial" panose="020B0604020202020204" pitchFamily="34" charset="0"/>
              </a:rPr>
              <a:t>Methods</a:t>
            </a:r>
            <a:endParaRPr lang="en-US" altLang="en-US" sz="2400" b="1" dirty="0">
              <a:latin typeface="Arial" panose="020B0604020202020204" pitchFamily="34" charset="0"/>
              <a:cs typeface="Arial" panose="020B0604020202020204" pitchFamily="34" charset="0"/>
            </a:endParaRPr>
          </a:p>
        </p:txBody>
      </p:sp>
      <p:pic>
        <p:nvPicPr>
          <p:cNvPr id="8826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1850" y="1219201"/>
            <a:ext cx="788035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73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3600" b="1" dirty="0">
                <a:latin typeface="Arial" panose="020B0604020202020204" pitchFamily="34" charset="0"/>
                <a:cs typeface="Arial" panose="020B0604020202020204" pitchFamily="34" charset="0"/>
              </a:rPr>
              <a:t>Java Community Process (JCP)</a:t>
            </a:r>
          </a:p>
          <a:p>
            <a:r>
              <a:rPr lang="en-US" sz="3600" dirty="0"/>
              <a:t>The Java Community Process (JCP) is an organization of international Java developers and licensees whose charter is to develop and revise Java technology specifications, reference implementations, and technology compatibility kits.</a:t>
            </a:r>
          </a:p>
          <a:p>
            <a:r>
              <a:rPr lang="en-US" sz="2400" dirty="0" smtClean="0"/>
              <a:t>More </a:t>
            </a:r>
            <a:r>
              <a:rPr lang="en-US" sz="2400" dirty="0"/>
              <a:t>information: https://</a:t>
            </a:r>
            <a:r>
              <a:rPr lang="en-US" sz="2400" dirty="0" smtClean="0"/>
              <a:t>jcp.org </a:t>
            </a:r>
            <a:endParaRPr lang="en-US" sz="2400" dirty="0"/>
          </a:p>
          <a:p>
            <a:endParaRPr lang="en-US" dirty="0"/>
          </a:p>
        </p:txBody>
      </p:sp>
      <p:sp>
        <p:nvSpPr>
          <p:cNvPr id="4" name="Text Placeholder 3"/>
          <p:cNvSpPr>
            <a:spLocks noGrp="1"/>
          </p:cNvSpPr>
          <p:nvPr>
            <p:ph type="body" sz="quarter" idx="11"/>
          </p:nvPr>
        </p:nvSpPr>
        <p:spPr/>
        <p:txBody>
          <a:bodyPr/>
          <a:lstStyle/>
          <a:p>
            <a:r>
              <a:rPr lang="en-US" dirty="0" smtClean="0"/>
              <a:t>JCP</a:t>
            </a:r>
            <a:endParaRPr lang="en-US" dirty="0"/>
          </a:p>
        </p:txBody>
      </p:sp>
    </p:spTree>
    <p:extLst>
      <p:ext uri="{BB962C8B-B14F-4D97-AF65-F5344CB8AC3E}">
        <p14:creationId xmlns:p14="http://schemas.microsoft.com/office/powerpoint/2010/main" val="11507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r>
              <a:rPr lang="en-US" altLang="en-US" sz="2400" b="1" dirty="0" smtClean="0">
                <a:latin typeface="Arial" panose="020B0604020202020204" pitchFamily="34" charset="0"/>
                <a:cs typeface="Arial" panose="020B0604020202020204" pitchFamily="34" charset="0"/>
              </a:rPr>
              <a:t>Status Codes</a:t>
            </a:r>
            <a:endParaRPr lang="en-US" altLang="en-US" sz="2400" b="1" dirty="0">
              <a:latin typeface="Arial" panose="020B0604020202020204" pitchFamily="34" charset="0"/>
              <a:cs typeface="Arial" panose="020B0604020202020204" pitchFamily="34" charset="0"/>
            </a:endParaRPr>
          </a:p>
        </p:txBody>
      </p:sp>
      <p:pic>
        <p:nvPicPr>
          <p:cNvPr id="8837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714" y="1708150"/>
            <a:ext cx="7888287"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92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r>
              <a:rPr lang="en-US" altLang="en-US" sz="2400" b="1" i="1" dirty="0">
                <a:latin typeface="Times New Roman" panose="02020603050405020304" pitchFamily="18" charset="0"/>
              </a:rPr>
              <a:t>Status codes </a:t>
            </a:r>
            <a:r>
              <a:rPr lang="en-US" altLang="en-US" sz="2400" b="1" i="1" dirty="0">
                <a:solidFill>
                  <a:schemeClr val="hlink"/>
                </a:solidFill>
                <a:latin typeface="Times New Roman" panose="02020603050405020304" pitchFamily="18" charset="0"/>
              </a:rPr>
              <a:t>(continued)</a:t>
            </a:r>
          </a:p>
          <a:p>
            <a:endParaRPr lang="en-US" altLang="en-US" dirty="0"/>
          </a:p>
        </p:txBody>
      </p:sp>
      <p:pic>
        <p:nvPicPr>
          <p:cNvPr id="898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3150" y="762000"/>
            <a:ext cx="7715250"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924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r>
              <a:rPr lang="en-US" altLang="en-US" sz="2400" b="1" dirty="0" smtClean="0">
                <a:latin typeface="Arial" panose="020B0604020202020204" pitchFamily="34" charset="0"/>
                <a:cs typeface="Arial" panose="020B0604020202020204" pitchFamily="34" charset="0"/>
              </a:rPr>
              <a:t>Request headers</a:t>
            </a:r>
            <a:endParaRPr lang="en-US" altLang="en-US" sz="2400" b="1" dirty="0">
              <a:latin typeface="Arial" panose="020B0604020202020204" pitchFamily="34" charset="0"/>
              <a:cs typeface="Arial" panose="020B0604020202020204" pitchFamily="34" charset="0"/>
            </a:endParaRPr>
          </a:p>
        </p:txBody>
      </p:sp>
      <p:pic>
        <p:nvPicPr>
          <p:cNvPr id="885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762001"/>
            <a:ext cx="7550150"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26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r>
              <a:rPr lang="en-US" altLang="en-US" sz="2400" b="1" dirty="0" smtClean="0">
                <a:latin typeface="Arial" panose="020B0604020202020204" pitchFamily="34" charset="0"/>
                <a:cs typeface="Arial" panose="020B0604020202020204" pitchFamily="34" charset="0"/>
              </a:rPr>
              <a:t>Response headers</a:t>
            </a:r>
            <a:endParaRPr lang="en-US" altLang="en-US" sz="2400" b="1" dirty="0">
              <a:latin typeface="Arial" panose="020B0604020202020204" pitchFamily="34" charset="0"/>
              <a:cs typeface="Arial" panose="020B0604020202020204" pitchFamily="34" charset="0"/>
            </a:endParaRPr>
          </a:p>
        </p:txBody>
      </p:sp>
      <p:pic>
        <p:nvPicPr>
          <p:cNvPr id="8867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138" y="1868488"/>
            <a:ext cx="6900862"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032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Request Headers </a:t>
            </a:r>
            <a:r>
              <a:rPr lang="en-US" dirty="0" smtClean="0"/>
              <a:t>example</a:t>
            </a:r>
            <a:endParaRPr lang="en-US" dirty="0"/>
          </a:p>
        </p:txBody>
      </p:sp>
      <p:sp>
        <p:nvSpPr>
          <p:cNvPr id="5" name="Rectangle 1"/>
          <p:cNvSpPr>
            <a:spLocks noGrp="1" noChangeArrowheads="1"/>
          </p:cNvSpPr>
          <p:nvPr>
            <p:ph idx="1"/>
          </p:nvPr>
        </p:nvSpPr>
        <p:spPr bwMode="auto">
          <a:xfrm>
            <a:off x="475488" y="1067036"/>
            <a:ext cx="8058616"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GET http://www.example.org/ HTTP/1.1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Host: </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hlinkClick r:id="rId2"/>
              </a:rPr>
              <a:t>www.example.org</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User-Agent: Mozilla/5.0 (X11; U; Linux i686;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ru</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rv:1.9.2.13) Gecko/20101203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SUSE/3.6.13-0.2.1 Firefox/3.6.13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Accept: text/</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html,application</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xhtml+xml,application</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xml;q</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=0.9,*/*;q=0.8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Accept-Language: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ru-ru,ru;q</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=0.8,en-us;q=0.5,en;q=0.3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Accept-Encoding: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gzip,deflate</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Accept-Charset: windows-1251,utf-8;q=0.7,*;q=0.7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Keep-Alive: 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Proxy-Connection: keep-alive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HTTP/1.0 302 Moved Temporarily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Date: Thu, 03 Mar 2011 06:48:28 GMT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Location: </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hlinkClick r:id="rId3"/>
              </a:rPr>
              <a:t>http://www.iana.org/domains/example/</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Server: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BigIP</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Content-Length: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X-Cache: MISS from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proxy.omgtu</a:t>
            </a:r>
            <a:endPar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Via: 1.0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proxy.omgtu</a:t>
            </a: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(squid/3.1.8)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Connection: keep-alive</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92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Response Headers </a:t>
            </a:r>
            <a:r>
              <a:rPr lang="en-US" dirty="0" smtClean="0"/>
              <a:t> example</a:t>
            </a:r>
            <a:endParaRPr lang="en-US" dirty="0"/>
          </a:p>
        </p:txBody>
      </p:sp>
      <p:sp>
        <p:nvSpPr>
          <p:cNvPr id="5" name="Rectangle 1"/>
          <p:cNvSpPr>
            <a:spLocks noGrp="1" noChangeArrowheads="1"/>
          </p:cNvSpPr>
          <p:nvPr>
            <p:ph idx="1"/>
          </p:nvPr>
        </p:nvSpPr>
        <p:spPr bwMode="auto">
          <a:xfrm>
            <a:off x="475488" y="1667200"/>
            <a:ext cx="6789038"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HTTP/1.0 200 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Server: Apache/2.2.3 (CentOS)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Last-Modified: Wed, 09 Feb 2011 17:13:15 GMT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Content-Type: text/html; charset=UTF-8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Accept-Ranges: bytes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Date: Thu, 03 Mar 2011 04:04:36 GMT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Content-Length: 2945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Age: 9858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X-Cache: HIT from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proxy.omgtu</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Via: 1.0 </a:t>
            </a:r>
            <a:r>
              <a:rPr kumimoji="0" lang="en-US" altLang="en-US" sz="2400" b="0" i="0" u="none" strike="noStrike" cap="none" normalizeH="0" baseline="0" dirty="0" err="1"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proxy.omgtu</a:t>
            </a: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(squid/3.1.8)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Connection: keep-alive</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721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Write an HTTP server code that you can run  and to give </a:t>
            </a:r>
            <a:r>
              <a:rPr lang="en-US" sz="2800" smtClean="0"/>
              <a:t>a response the </a:t>
            </a:r>
            <a:r>
              <a:rPr lang="en-US" sz="2800" dirty="0"/>
              <a:t>browser a simple HTML page.</a:t>
            </a:r>
          </a:p>
          <a:p>
            <a:endParaRPr lang="en-US" sz="2800" dirty="0"/>
          </a:p>
          <a:p>
            <a:r>
              <a:rPr lang="en-US" sz="2800" dirty="0"/>
              <a:t>Use in the code  Socket, </a:t>
            </a:r>
            <a:r>
              <a:rPr lang="en-US" sz="2800" dirty="0" err="1"/>
              <a:t>ServerSocket</a:t>
            </a:r>
            <a:r>
              <a:rPr lang="en-US" sz="2800" dirty="0"/>
              <a:t>, </a:t>
            </a:r>
            <a:r>
              <a:rPr lang="en-US" sz="2800" dirty="0" err="1"/>
              <a:t>InputStream</a:t>
            </a:r>
            <a:r>
              <a:rPr lang="en-US" sz="2800" dirty="0"/>
              <a:t>, </a:t>
            </a:r>
            <a:r>
              <a:rPr lang="en-US" sz="2800" dirty="0" err="1"/>
              <a:t>OutputStream</a:t>
            </a:r>
            <a:r>
              <a:rPr lang="en-US" sz="2800" dirty="0"/>
              <a:t>, and Thread.</a:t>
            </a:r>
          </a:p>
        </p:txBody>
      </p:sp>
      <p:sp>
        <p:nvSpPr>
          <p:cNvPr id="4" name="Text Placeholder 3"/>
          <p:cNvSpPr>
            <a:spLocks noGrp="1"/>
          </p:cNvSpPr>
          <p:nvPr>
            <p:ph type="body" sz="quarter" idx="11"/>
          </p:nvPr>
        </p:nvSpPr>
        <p:spPr/>
        <p:txBody>
          <a:bodyPr/>
          <a:lstStyle/>
          <a:p>
            <a:r>
              <a:rPr lang="en-US" dirty="0" smtClean="0"/>
              <a:t>Task 2</a:t>
            </a:r>
            <a:endParaRPr lang="en-US" dirty="0"/>
          </a:p>
        </p:txBody>
      </p:sp>
    </p:spTree>
    <p:extLst>
      <p:ext uri="{BB962C8B-B14F-4D97-AF65-F5344CB8AC3E}">
        <p14:creationId xmlns:p14="http://schemas.microsoft.com/office/powerpoint/2010/main" val="3818918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4865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957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HTML</a:t>
            </a:r>
            <a:endParaRPr lang="en-US" dirty="0"/>
          </a:p>
        </p:txBody>
      </p:sp>
      <p:pic>
        <p:nvPicPr>
          <p:cNvPr id="1026" name="Picture 2" descr="&amp;Kcy;&amp;acy;&amp;rcy;&amp;tcy;&amp;icy;&amp;ncy;&amp;kcy;&amp;icy; &amp;pcy;&amp;ocy; &amp;zcy;&amp;acy;&amp;pcy;&amp;rcy;&amp;ocy;&amp;scy;&amp;ucy; &amp;kcy;&amp;acy;&amp;rcy;&amp;tcy;&amp;icy;&amp;ncy;&amp;kcy;&amp;icy; htm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1" y="1468582"/>
            <a:ext cx="8580582" cy="408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98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latin typeface="Arial" panose="020B0604020202020204" pitchFamily="34" charset="0"/>
                <a:cs typeface="Arial" panose="020B0604020202020204" pitchFamily="34" charset="0"/>
              </a:rPr>
              <a:t>Java Specification Requests </a:t>
            </a:r>
            <a:r>
              <a:rPr lang="en-US" sz="2400" dirty="0">
                <a:latin typeface="Arial" panose="020B0604020202020204" pitchFamily="34" charset="0"/>
                <a:cs typeface="Arial" panose="020B0604020202020204" pitchFamily="34" charset="0"/>
              </a:rPr>
              <a:t>(JSRs) are the actual descriptions of proposed and final specifications for the Java platform. At any one time there are numerous JSRs moving through the review and approval process.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Each specifications starts its life as a so-called Java Specification Request JSR. The JSRs are also known by the unique number they receive once the specification process starts. On the web site of the JCP you can find an overview page for each spec, and a separate download page. The download page lists various stages of each spec reflecting the development process of JCP specs. Examples are "Early Draft Review", "Public Final Draft" and "Final Release". </a:t>
            </a:r>
          </a:p>
        </p:txBody>
      </p:sp>
      <p:sp>
        <p:nvSpPr>
          <p:cNvPr id="4" name="Text Placeholder 3"/>
          <p:cNvSpPr>
            <a:spLocks noGrp="1"/>
          </p:cNvSpPr>
          <p:nvPr>
            <p:ph type="body" sz="quarter" idx="11"/>
          </p:nvPr>
        </p:nvSpPr>
        <p:spPr/>
        <p:txBody>
          <a:bodyPr/>
          <a:lstStyle/>
          <a:p>
            <a:r>
              <a:rPr lang="en-US" dirty="0" smtClean="0"/>
              <a:t>JSR</a:t>
            </a:r>
            <a:endParaRPr lang="en-US" dirty="0"/>
          </a:p>
        </p:txBody>
      </p:sp>
    </p:spTree>
    <p:extLst>
      <p:ext uri="{BB962C8B-B14F-4D97-AF65-F5344CB8AC3E}">
        <p14:creationId xmlns:p14="http://schemas.microsoft.com/office/powerpoint/2010/main" val="2661744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72C465-80A4-4BC0-AD5D-E45A07F1F757}" type="slidenum">
              <a:rPr lang="en-US" altLang="en-US"/>
              <a:pPr/>
              <a:t>30</a:t>
            </a:fld>
            <a:endParaRPr lang="en-US" altLang="en-US"/>
          </a:p>
        </p:txBody>
      </p:sp>
      <p:sp>
        <p:nvSpPr>
          <p:cNvPr id="2050" name="Rectangle 2"/>
          <p:cNvSpPr>
            <a:spLocks noGrp="1" noChangeArrowheads="1"/>
          </p:cNvSpPr>
          <p:nvPr>
            <p:ph type="title"/>
          </p:nvPr>
        </p:nvSpPr>
        <p:spPr/>
        <p:txBody>
          <a:bodyPr/>
          <a:lstStyle/>
          <a:p>
            <a:r>
              <a:rPr lang="en-US" altLang="en-US" sz="2400" b="1" dirty="0">
                <a:latin typeface="Garamond" panose="02020404030301010803" pitchFamily="18" charset="0"/>
              </a:rPr>
              <a:t>HTML (Hypertext </a:t>
            </a:r>
            <a:r>
              <a:rPr lang="en-US" altLang="en-US" sz="2400" b="1" dirty="0" err="1">
                <a:latin typeface="Garamond" panose="02020404030301010803" pitchFamily="18" charset="0"/>
              </a:rPr>
              <a:t>MarkUP</a:t>
            </a:r>
            <a:r>
              <a:rPr lang="en-US" altLang="en-US" sz="2400" b="1" dirty="0">
                <a:latin typeface="Garamond" panose="02020404030301010803" pitchFamily="18" charset="0"/>
              </a:rPr>
              <a:t> Language)</a:t>
            </a:r>
          </a:p>
        </p:txBody>
      </p:sp>
      <p:sp>
        <p:nvSpPr>
          <p:cNvPr id="2051" name="Rectangle 3"/>
          <p:cNvSpPr>
            <a:spLocks noGrp="1" noChangeArrowheads="1"/>
          </p:cNvSpPr>
          <p:nvPr>
            <p:ph type="body" idx="1"/>
          </p:nvPr>
        </p:nvSpPr>
        <p:spPr/>
        <p:txBody>
          <a:bodyPr/>
          <a:lstStyle/>
          <a:p>
            <a:pPr>
              <a:lnSpc>
                <a:spcPct val="90000"/>
              </a:lnSpc>
            </a:pPr>
            <a:r>
              <a:rPr lang="en-US" altLang="en-US" sz="3600" b="1" dirty="0">
                <a:latin typeface="Garamond" panose="02020404030301010803" pitchFamily="18" charset="0"/>
              </a:rPr>
              <a:t>HTML is the </a:t>
            </a:r>
            <a:r>
              <a:rPr lang="en-US" altLang="en-US" sz="3600" b="1" i="1" dirty="0">
                <a:latin typeface="Garamond" panose="02020404030301010803" pitchFamily="18" charset="0"/>
              </a:rPr>
              <a:t>lingua franca</a:t>
            </a:r>
            <a:r>
              <a:rPr lang="en-US" altLang="en-US" sz="3600" b="1" dirty="0">
                <a:latin typeface="Garamond" panose="02020404030301010803" pitchFamily="18" charset="0"/>
              </a:rPr>
              <a:t> for publishing hypertext on the World Wide Web</a:t>
            </a:r>
          </a:p>
          <a:p>
            <a:pPr>
              <a:lnSpc>
                <a:spcPct val="90000"/>
              </a:lnSpc>
            </a:pPr>
            <a:r>
              <a:rPr lang="en-US" altLang="en-US" sz="3600" b="1" dirty="0">
                <a:latin typeface="Garamond" panose="02020404030301010803" pitchFamily="18" charset="0"/>
              </a:rPr>
              <a:t>Define tags &lt;html&gt;&lt;body&gt; &lt;head&gt;….</a:t>
            </a:r>
            <a:r>
              <a:rPr lang="en-US" altLang="en-US" sz="3600" b="1" dirty="0" err="1">
                <a:latin typeface="Garamond" panose="02020404030301010803" pitchFamily="18" charset="0"/>
              </a:rPr>
              <a:t>etc</a:t>
            </a:r>
            <a:endParaRPr lang="en-US" altLang="en-US" sz="3600" b="1" dirty="0">
              <a:latin typeface="Garamond" panose="02020404030301010803" pitchFamily="18" charset="0"/>
            </a:endParaRPr>
          </a:p>
          <a:p>
            <a:pPr>
              <a:lnSpc>
                <a:spcPct val="90000"/>
              </a:lnSpc>
            </a:pPr>
            <a:r>
              <a:rPr lang="en-US" altLang="en-US" sz="3600" b="1" dirty="0">
                <a:latin typeface="Garamond" panose="02020404030301010803" pitchFamily="18" charset="0"/>
              </a:rPr>
              <a:t>Allow to embed other scripting languages to manipulate design layout, text and graphics</a:t>
            </a:r>
          </a:p>
          <a:p>
            <a:pPr>
              <a:lnSpc>
                <a:spcPct val="90000"/>
              </a:lnSpc>
            </a:pPr>
            <a:r>
              <a:rPr lang="en-US" altLang="en-US" sz="3600" b="1" dirty="0">
                <a:latin typeface="Garamond" panose="02020404030301010803" pitchFamily="18" charset="0"/>
              </a:rPr>
              <a:t>Platform </a:t>
            </a:r>
            <a:r>
              <a:rPr lang="en-US" altLang="en-US" sz="3600" b="1" dirty="0" smtClean="0">
                <a:latin typeface="Garamond" panose="02020404030301010803" pitchFamily="18" charset="0"/>
              </a:rPr>
              <a:t>independent</a:t>
            </a:r>
            <a:endParaRPr lang="en-US" altLang="en-US" sz="3600" b="1" dirty="0">
              <a:latin typeface="Garamond" panose="02020404030301010803" pitchFamily="18" charset="0"/>
            </a:endParaRPr>
          </a:p>
          <a:p>
            <a:pPr>
              <a:lnSpc>
                <a:spcPct val="90000"/>
              </a:lnSpc>
            </a:pPr>
            <a:r>
              <a:rPr lang="en-US" altLang="en-US" sz="3600" b="1" dirty="0">
                <a:latin typeface="Garamond" panose="02020404030301010803" pitchFamily="18" charset="0"/>
              </a:rPr>
              <a:t>For more info: http://www.w3.org/MarkUp/</a:t>
            </a:r>
          </a:p>
          <a:p>
            <a:pPr>
              <a:lnSpc>
                <a:spcPct val="90000"/>
              </a:lnSpc>
              <a:buFont typeface="Wingdings" panose="05000000000000000000" pitchFamily="2" charset="2"/>
              <a:buNone/>
            </a:pPr>
            <a:endParaRPr lang="en-US" altLang="en-US" sz="2400" b="1" dirty="0">
              <a:latin typeface="Garamond" panose="02020404030301010803" pitchFamily="18" charset="0"/>
            </a:endParaRPr>
          </a:p>
        </p:txBody>
      </p:sp>
    </p:spTree>
    <p:extLst>
      <p:ext uri="{BB962C8B-B14F-4D97-AF65-F5344CB8AC3E}">
        <p14:creationId xmlns:p14="http://schemas.microsoft.com/office/powerpoint/2010/main" val="1099484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81400" y="3048000"/>
            <a:ext cx="5029200" cy="685800"/>
          </a:xfrm>
        </p:spPr>
        <p:txBody>
          <a:bodyPr/>
          <a:lstStyle/>
          <a:p>
            <a:r>
              <a:rPr lang="en-US" dirty="0" smtClean="0"/>
              <a:t>HTML Basics</a:t>
            </a:r>
            <a:endParaRPr lang="en-US" dirty="0"/>
          </a:p>
        </p:txBody>
      </p:sp>
      <p:sp>
        <p:nvSpPr>
          <p:cNvPr id="6" name="Subtitle 5"/>
          <p:cNvSpPr>
            <a:spLocks noGrp="1"/>
          </p:cNvSpPr>
          <p:nvPr>
            <p:ph type="subTitle" idx="1"/>
          </p:nvPr>
        </p:nvSpPr>
        <p:spPr>
          <a:xfrm>
            <a:off x="3581400" y="3774280"/>
            <a:ext cx="5029200" cy="569120"/>
          </a:xfrm>
        </p:spPr>
        <p:txBody>
          <a:bodyPr/>
          <a:lstStyle/>
          <a:p>
            <a:r>
              <a:rPr lang="en-US" dirty="0" smtClean="0"/>
              <a:t>Text, Images, Tables, Forms</a:t>
            </a:r>
          </a:p>
        </p:txBody>
      </p:sp>
      <p:pic>
        <p:nvPicPr>
          <p:cNvPr id="4" name="Picture 3" descr="C:\downloads\NASA Space Wallpapers\NASA Space Wallpaper 0037.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rot="21341597">
            <a:off x="4725386" y="4561482"/>
            <a:ext cx="2970900" cy="2111749"/>
          </a:xfrm>
          <a:prstGeom prst="roundRect">
            <a:avLst>
              <a:gd name="adj" fmla="val 50000"/>
            </a:avLst>
          </a:prstGeom>
          <a:noFill/>
          <a:effectLst>
            <a:softEdge rad="635000"/>
          </a:effectLst>
        </p:spPr>
      </p:pic>
      <p:pic>
        <p:nvPicPr>
          <p:cNvPr id="7" name="Picture 8" descr="http://www.transcode.org/images/greenHTM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685800"/>
            <a:ext cx="3962400" cy="2057400"/>
          </a:xfrm>
          <a:prstGeom prst="roundRect">
            <a:avLst>
              <a:gd name="adj" fmla="val 3364"/>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123908" name="Picture 4" descr="http://www.artistsvalley.com/images/freeIcon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5500" y="850772"/>
            <a:ext cx="4000500" cy="1816228"/>
          </a:xfrm>
          <a:prstGeom prst="roundRect">
            <a:avLst>
              <a:gd name="adj" fmla="val 4365"/>
            </a:avLst>
          </a:prstGeom>
          <a:solidFill>
            <a:srgbClr val="FFFFFF">
              <a:shade val="85000"/>
            </a:srgbClr>
          </a:solidFill>
          <a:ln>
            <a:noFill/>
          </a:ln>
          <a:effectLst>
            <a:reflection blurRad="12700" stA="38000" endPos="28000" dist="5000" dir="5400000" sy="-100000" algn="bl" rotWithShape="0"/>
          </a:effectLst>
          <a:scene3d>
            <a:camera prst="perspectiveContrastingRightFacing"/>
            <a:lightRig rig="threePt" dir="t"/>
          </a:scene3d>
        </p:spPr>
      </p:pic>
      <p:pic>
        <p:nvPicPr>
          <p:cNvPr id="123910" name="Picture 6" descr="http://media02.hongkiat.com/table_design/html-table-design.png"/>
          <p:cNvPicPr>
            <a:picLocks noChangeAspect="1" noChangeArrowheads="1"/>
          </p:cNvPicPr>
          <p:nvPr/>
        </p:nvPicPr>
        <p:blipFill>
          <a:blip r:embed="rId5" cstate="print">
            <a:extLst>
              <a:ext uri="{28A0092B-C50C-407E-A947-70E740481C1C}">
                <a14:useLocalDpi xmlns:a14="http://schemas.microsoft.com/office/drawing/2010/main" val="0"/>
              </a:ext>
            </a:extLst>
          </a:blip>
          <a:srcRect b="12341"/>
          <a:stretch>
            <a:fillRect/>
          </a:stretch>
        </p:blipFill>
        <p:spPr bwMode="auto">
          <a:xfrm rot="13352195">
            <a:off x="1964769" y="4634678"/>
            <a:ext cx="2576488" cy="1381805"/>
          </a:xfrm>
          <a:prstGeom prst="rect">
            <a:avLst/>
          </a:prstGeom>
          <a:ln>
            <a:noFill/>
          </a:ln>
          <a:effectLst>
            <a:softEdge rad="112500"/>
          </a:effectLst>
        </p:spPr>
      </p:pic>
      <p:pic>
        <p:nvPicPr>
          <p:cNvPr id="123912" name="Picture 8" descr="http://www.ladybirdcms.com/Sites/1/userFiles/1261/image/icon_UnderConstruction.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8244418" y="4267200"/>
            <a:ext cx="1661582" cy="2286000"/>
          </a:xfrm>
          <a:prstGeom prst="rect">
            <a:avLst/>
          </a:prstGeom>
          <a:noFill/>
        </p:spPr>
      </p:pic>
    </p:spTree>
    <p:extLst>
      <p:ext uri="{BB962C8B-B14F-4D97-AF65-F5344CB8AC3E}">
        <p14:creationId xmlns:p14="http://schemas.microsoft.com/office/powerpoint/2010/main" val="4222586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defRPr/>
            </a:pPr>
            <a:r>
              <a:rPr lang="en-US" sz="2400" dirty="0" smtClean="0"/>
              <a:t>Creating HTML Pages</a:t>
            </a:r>
          </a:p>
        </p:txBody>
      </p:sp>
      <p:sp>
        <p:nvSpPr>
          <p:cNvPr id="878595" name="Rectangle 3"/>
          <p:cNvSpPr>
            <a:spLocks noGrp="1" noChangeArrowheads="1"/>
          </p:cNvSpPr>
          <p:nvPr>
            <p:ph idx="1"/>
          </p:nvPr>
        </p:nvSpPr>
        <p:spPr>
          <a:xfrm>
            <a:off x="1752600" y="990600"/>
            <a:ext cx="8686800" cy="5730876"/>
          </a:xfrm>
        </p:spPr>
        <p:txBody>
          <a:bodyPr/>
          <a:lstStyle/>
          <a:p>
            <a:pPr>
              <a:lnSpc>
                <a:spcPct val="95000"/>
              </a:lnSpc>
              <a:defRPr/>
            </a:pPr>
            <a:r>
              <a:rPr lang="en-US" sz="2800" dirty="0" smtClean="0">
                <a:latin typeface="Arial" panose="020B0604020202020204" pitchFamily="34" charset="0"/>
                <a:cs typeface="Arial" panose="020B0604020202020204" pitchFamily="34" charset="0"/>
              </a:rPr>
              <a:t>An HTML file must have an </a:t>
            </a:r>
            <a:r>
              <a:rPr lang="en-US" sz="2800" dirty="0" smtClean="0">
                <a:solidFill>
                  <a:srgbClr val="FF0000"/>
                </a:solidFill>
                <a:latin typeface="Arial" panose="020B0604020202020204" pitchFamily="34" charset="0"/>
                <a:cs typeface="Arial" panose="020B0604020202020204" pitchFamily="34" charset="0"/>
              </a:rPr>
              <a:t>.</a:t>
            </a:r>
            <a:r>
              <a:rPr lang="en-US" sz="2800" noProof="1" smtClean="0">
                <a:solidFill>
                  <a:srgbClr val="FF0000"/>
                </a:solidFill>
                <a:latin typeface="Arial" panose="020B0604020202020204" pitchFamily="34" charset="0"/>
                <a:cs typeface="Arial" panose="020B0604020202020204" pitchFamily="34" charset="0"/>
              </a:rPr>
              <a:t>htm</a:t>
            </a:r>
            <a:r>
              <a:rPr lang="en-US" sz="2800" dirty="0" smtClean="0">
                <a:solidFill>
                  <a:srgbClr val="FF0000"/>
                </a:solidFill>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or </a:t>
            </a:r>
            <a:r>
              <a:rPr lang="en-US" sz="2800" dirty="0" smtClean="0">
                <a:solidFill>
                  <a:srgbClr val="FF0000"/>
                </a:solidFill>
                <a:latin typeface="Arial" panose="020B0604020202020204" pitchFamily="34" charset="0"/>
                <a:cs typeface="Arial" panose="020B0604020202020204" pitchFamily="34" charset="0"/>
              </a:rPr>
              <a:t>.html </a:t>
            </a:r>
            <a:r>
              <a:rPr lang="en-US" sz="2800" dirty="0" smtClean="0">
                <a:latin typeface="Arial" panose="020B0604020202020204" pitchFamily="34" charset="0"/>
                <a:cs typeface="Arial" panose="020B0604020202020204" pitchFamily="34" charset="0"/>
              </a:rPr>
              <a:t>file extension</a:t>
            </a:r>
          </a:p>
          <a:p>
            <a:pPr>
              <a:lnSpc>
                <a:spcPct val="95000"/>
              </a:lnSpc>
              <a:defRPr/>
            </a:pPr>
            <a:r>
              <a:rPr lang="en-US" sz="2800" dirty="0" smtClean="0">
                <a:latin typeface="Arial" panose="020B0604020202020204" pitchFamily="34" charset="0"/>
                <a:cs typeface="Arial" panose="020B0604020202020204" pitchFamily="34" charset="0"/>
              </a:rPr>
              <a:t>HTML files can be created with text editors:</a:t>
            </a:r>
          </a:p>
          <a:p>
            <a:pPr lvl="1">
              <a:lnSpc>
                <a:spcPct val="95000"/>
              </a:lnSpc>
              <a:defRPr/>
            </a:pPr>
            <a:r>
              <a:rPr lang="en-US" sz="2800" noProof="1" smtClean="0">
                <a:latin typeface="Arial" panose="020B0604020202020204" pitchFamily="34" charset="0"/>
                <a:cs typeface="Arial" panose="020B0604020202020204" pitchFamily="34" charset="0"/>
              </a:rPr>
              <a:t>NotePad, NotePad ++, PSPad</a:t>
            </a:r>
          </a:p>
          <a:p>
            <a:pPr>
              <a:lnSpc>
                <a:spcPct val="95000"/>
              </a:lnSpc>
              <a:defRPr/>
            </a:pPr>
            <a:r>
              <a:rPr lang="en-US" sz="2800" dirty="0" smtClean="0">
                <a:latin typeface="Arial" panose="020B0604020202020204" pitchFamily="34" charset="0"/>
                <a:cs typeface="Arial" panose="020B0604020202020204" pitchFamily="34" charset="0"/>
              </a:rPr>
              <a:t>Or HTML editors (WYSIWYG Editors):</a:t>
            </a:r>
          </a:p>
          <a:p>
            <a:pPr lvl="1">
              <a:lnSpc>
                <a:spcPct val="95000"/>
              </a:lnSpc>
              <a:defRPr/>
            </a:pPr>
            <a:r>
              <a:rPr lang="en-US" sz="2800" dirty="0">
                <a:latin typeface="Arial" panose="020B0604020202020204" pitchFamily="34" charset="0"/>
                <a:cs typeface="Arial" panose="020B0604020202020204" pitchFamily="34" charset="0"/>
              </a:rPr>
              <a:t>Microsoft FrontPage</a:t>
            </a:r>
          </a:p>
          <a:p>
            <a:pPr lvl="1">
              <a:lnSpc>
                <a:spcPct val="95000"/>
              </a:lnSpc>
              <a:defRPr/>
            </a:pPr>
            <a:r>
              <a:rPr lang="en-US" sz="2800" dirty="0">
                <a:latin typeface="Arial" panose="020B0604020202020204" pitchFamily="34" charset="0"/>
                <a:cs typeface="Arial" panose="020B0604020202020204" pitchFamily="34" charset="0"/>
              </a:rPr>
              <a:t>Macromedia Dreamweaver</a:t>
            </a:r>
          </a:p>
          <a:p>
            <a:pPr lvl="1">
              <a:lnSpc>
                <a:spcPct val="95000"/>
              </a:lnSpc>
              <a:defRPr/>
            </a:pPr>
            <a:r>
              <a:rPr lang="en-US" sz="2800" dirty="0">
                <a:latin typeface="Arial" panose="020B0604020202020204" pitchFamily="34" charset="0"/>
                <a:cs typeface="Arial" panose="020B0604020202020204" pitchFamily="34" charset="0"/>
              </a:rPr>
              <a:t>Netscape Composer</a:t>
            </a:r>
          </a:p>
          <a:p>
            <a:pPr lvl="1">
              <a:lnSpc>
                <a:spcPct val="95000"/>
              </a:lnSpc>
              <a:defRPr/>
            </a:pPr>
            <a:r>
              <a:rPr lang="en-US" sz="2800" dirty="0">
                <a:latin typeface="Arial" panose="020B0604020202020204" pitchFamily="34" charset="0"/>
                <a:cs typeface="Arial" panose="020B0604020202020204" pitchFamily="34" charset="0"/>
              </a:rPr>
              <a:t>Microsoft Word</a:t>
            </a:r>
          </a:p>
          <a:p>
            <a:pPr lvl="1">
              <a:lnSpc>
                <a:spcPct val="95000"/>
              </a:lnSpc>
              <a:defRPr/>
            </a:pPr>
            <a:r>
              <a:rPr lang="en-US" sz="2800" dirty="0">
                <a:latin typeface="Arial" panose="020B0604020202020204" pitchFamily="34" charset="0"/>
                <a:cs typeface="Arial" panose="020B0604020202020204" pitchFamily="34" charset="0"/>
              </a:rPr>
              <a:t>Visual </a:t>
            </a:r>
            <a:r>
              <a:rPr lang="en-US" sz="2800" dirty="0" smtClean="0">
                <a:latin typeface="Arial" panose="020B0604020202020204" pitchFamily="34" charset="0"/>
                <a:cs typeface="Arial" panose="020B0604020202020204" pitchFamily="34" charset="0"/>
              </a:rPr>
              <a:t>Studio</a:t>
            </a:r>
          </a:p>
          <a:p>
            <a:pPr>
              <a:lnSpc>
                <a:spcPct val="95000"/>
              </a:lnSpc>
              <a:defRPr/>
            </a:pPr>
            <a:r>
              <a:rPr lang="en-US" sz="2800" dirty="0" smtClean="0">
                <a:latin typeface="Arial" panose="020B0604020202020204" pitchFamily="34" charset="0"/>
                <a:cs typeface="Arial" panose="020B0604020202020204" pitchFamily="34" charset="0"/>
              </a:rPr>
              <a:t> Directory of </a:t>
            </a:r>
            <a:r>
              <a:rPr lang="en-US" sz="2800" dirty="0">
                <a:latin typeface="Arial" panose="020B0604020202020204" pitchFamily="34" charset="0"/>
                <a:cs typeface="Arial" panose="020B0604020202020204" pitchFamily="34" charset="0"/>
              </a:rPr>
              <a:t>tags </a:t>
            </a:r>
            <a:r>
              <a:rPr lang="en-US" sz="28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3"/>
              </a:rPr>
              <a:t>https</a:t>
            </a:r>
            <a:r>
              <a:rPr lang="en-US" sz="2000" dirty="0">
                <a:latin typeface="Arial" panose="020B0604020202020204" pitchFamily="34" charset="0"/>
                <a:cs typeface="Arial" panose="020B0604020202020204" pitchFamily="34" charset="0"/>
                <a:hlinkClick r:id="rId3"/>
              </a:rPr>
              <a:t>://</a:t>
            </a:r>
            <a:r>
              <a:rPr lang="en-US" sz="2000" dirty="0" smtClean="0">
                <a:latin typeface="Arial" panose="020B0604020202020204" pitchFamily="34" charset="0"/>
                <a:cs typeface="Arial" panose="020B0604020202020204" pitchFamily="34" charset="0"/>
                <a:hlinkClick r:id="rId3"/>
              </a:rPr>
              <a:t>webref.ru/html</a:t>
            </a:r>
            <a:r>
              <a:rPr lang="en-US" sz="2000" dirty="0" smtClean="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2746461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pic>
        <p:nvPicPr>
          <p:cNvPr id="5" name="Content Placeholder 4" descr="Синтаксис HTML в виде схемы включает элемент, атрибут и тег"/>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564" y="1810328"/>
            <a:ext cx="10002981" cy="2382260"/>
          </a:xfrm>
          <a:prstGeom prst="rect">
            <a:avLst/>
          </a:prstGeom>
          <a:noFill/>
          <a:ln>
            <a:noFill/>
          </a:ln>
        </p:spPr>
      </p:pic>
    </p:spTree>
    <p:extLst>
      <p:ext uri="{BB962C8B-B14F-4D97-AF65-F5344CB8AC3E}">
        <p14:creationId xmlns:p14="http://schemas.microsoft.com/office/powerpoint/2010/main" val="83781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Structure of the web page</a:t>
            </a:r>
          </a:p>
        </p:txBody>
      </p:sp>
      <p:sp>
        <p:nvSpPr>
          <p:cNvPr id="35843" name="Rectangle 3"/>
          <p:cNvSpPr>
            <a:spLocks noGrp="1" noChangeArrowheads="1"/>
          </p:cNvSpPr>
          <p:nvPr>
            <p:ph type="body" idx="1"/>
          </p:nvPr>
        </p:nvSpPr>
        <p:spPr>
          <a:xfrm>
            <a:off x="1981200" y="1108364"/>
            <a:ext cx="8229600" cy="5216236"/>
          </a:xfrm>
        </p:spPr>
        <p:txBody>
          <a:bodyPr/>
          <a:lstStyle/>
          <a:p>
            <a:pPr marL="0" indent="0" eaLnBrk="1" hangingPunct="1">
              <a:lnSpc>
                <a:spcPct val="80000"/>
              </a:lnSpc>
              <a:buNone/>
              <a:defRPr/>
            </a:pPr>
            <a:endParaRPr lang="en-US" altLang="zh-CN" sz="2400" b="1" i="1" dirty="0" smtClean="0"/>
          </a:p>
          <a:p>
            <a:pPr marL="0" indent="0" eaLnBrk="1" hangingPunct="1">
              <a:lnSpc>
                <a:spcPct val="80000"/>
              </a:lnSpc>
              <a:buNone/>
              <a:defRPr/>
            </a:pPr>
            <a:endParaRPr lang="en-US" altLang="zh-CN" sz="2400" b="1" i="1" dirty="0"/>
          </a:p>
          <a:p>
            <a:pPr marL="0" indent="0" eaLnBrk="1" hangingPunct="1">
              <a:lnSpc>
                <a:spcPct val="80000"/>
              </a:lnSpc>
              <a:buNone/>
              <a:defRPr/>
            </a:pPr>
            <a:r>
              <a:rPr lang="en-US" altLang="zh-CN" sz="2400" b="1" i="1" dirty="0" smtClean="0"/>
              <a:t>&lt;!DOCTYPE html&gt; </a:t>
            </a:r>
          </a:p>
          <a:p>
            <a:pPr eaLnBrk="1" hangingPunct="1">
              <a:lnSpc>
                <a:spcPct val="80000"/>
              </a:lnSpc>
              <a:buFont typeface="Wingdings" panose="05000000000000000000" pitchFamily="2" charset="2"/>
              <a:buNone/>
              <a:defRPr/>
            </a:pPr>
            <a:r>
              <a:rPr lang="en-US" altLang="zh-CN" sz="2400" b="1" i="1" dirty="0" smtClean="0"/>
              <a:t>&lt;</a:t>
            </a:r>
            <a:r>
              <a:rPr lang="en-US" altLang="zh-CN" sz="2400" b="1" i="1" dirty="0"/>
              <a:t>html&gt;</a:t>
            </a:r>
          </a:p>
          <a:p>
            <a:pPr eaLnBrk="1" hangingPunct="1">
              <a:lnSpc>
                <a:spcPct val="80000"/>
              </a:lnSpc>
              <a:buFont typeface="Wingdings" panose="05000000000000000000" pitchFamily="2" charset="2"/>
              <a:buNone/>
              <a:defRPr/>
            </a:pPr>
            <a:r>
              <a:rPr lang="en-US" altLang="zh-CN" sz="2400" b="1" i="1" dirty="0"/>
              <a:t>       &lt;head&gt;</a:t>
            </a:r>
          </a:p>
          <a:p>
            <a:pPr eaLnBrk="1" hangingPunct="1">
              <a:lnSpc>
                <a:spcPct val="80000"/>
              </a:lnSpc>
              <a:buFont typeface="Wingdings" panose="05000000000000000000" pitchFamily="2" charset="2"/>
              <a:buNone/>
              <a:defRPr/>
            </a:pPr>
            <a:r>
              <a:rPr lang="en-US" altLang="zh-CN" sz="2400" b="1" i="1" dirty="0"/>
              <a:t>           &lt;title&gt; CGS 2100 &lt;/title</a:t>
            </a:r>
            <a:r>
              <a:rPr lang="en-US" altLang="zh-CN" sz="2400" b="1" i="1" dirty="0" smtClean="0"/>
              <a:t>&gt;</a:t>
            </a:r>
          </a:p>
          <a:p>
            <a:pPr>
              <a:lnSpc>
                <a:spcPct val="80000"/>
              </a:lnSpc>
              <a:buNone/>
              <a:defRPr/>
            </a:pPr>
            <a:r>
              <a:rPr lang="en-US" sz="2400" b="1" dirty="0" smtClean="0"/>
              <a:t>           &lt;</a:t>
            </a:r>
            <a:r>
              <a:rPr lang="en-US" sz="2400" b="1" dirty="0"/>
              <a:t>meta charset="utf-8"&gt;</a:t>
            </a:r>
            <a:endParaRPr lang="en-US" altLang="zh-CN" sz="2400" b="1" i="1" dirty="0"/>
          </a:p>
          <a:p>
            <a:pPr eaLnBrk="1" hangingPunct="1">
              <a:lnSpc>
                <a:spcPct val="80000"/>
              </a:lnSpc>
              <a:buFont typeface="Wingdings" panose="05000000000000000000" pitchFamily="2" charset="2"/>
              <a:buNone/>
              <a:defRPr/>
            </a:pPr>
            <a:r>
              <a:rPr lang="en-US" altLang="zh-CN" sz="2400" b="1" i="1" dirty="0"/>
              <a:t>       &lt;/head&gt;</a:t>
            </a:r>
          </a:p>
          <a:p>
            <a:pPr eaLnBrk="1" hangingPunct="1">
              <a:lnSpc>
                <a:spcPct val="80000"/>
              </a:lnSpc>
              <a:buFont typeface="Wingdings" panose="05000000000000000000" pitchFamily="2" charset="2"/>
              <a:buNone/>
              <a:defRPr/>
            </a:pPr>
            <a:r>
              <a:rPr lang="en-US" altLang="zh-CN" sz="2800" b="1" i="1" dirty="0">
                <a:solidFill>
                  <a:srgbClr val="000000"/>
                </a:solidFill>
              </a:rPr>
              <a:t>       </a:t>
            </a:r>
            <a:r>
              <a:rPr lang="en-US" altLang="zh-CN" sz="2800" b="1" i="1" dirty="0">
                <a:solidFill>
                  <a:schemeClr val="bg2"/>
                </a:solidFill>
              </a:rPr>
              <a:t>&lt;body&gt;</a:t>
            </a:r>
          </a:p>
          <a:p>
            <a:pPr eaLnBrk="1" hangingPunct="1">
              <a:lnSpc>
                <a:spcPct val="80000"/>
              </a:lnSpc>
              <a:buFont typeface="Wingdings" panose="05000000000000000000" pitchFamily="2" charset="2"/>
              <a:buNone/>
              <a:defRPr/>
            </a:pPr>
            <a:r>
              <a:rPr lang="en-US" altLang="zh-CN" sz="2800" b="1" i="1" dirty="0">
                <a:solidFill>
                  <a:schemeClr val="bg2"/>
                </a:solidFill>
              </a:rPr>
              <a:t>	         This is a sample HTML file.</a:t>
            </a:r>
          </a:p>
          <a:p>
            <a:pPr eaLnBrk="1" hangingPunct="1">
              <a:lnSpc>
                <a:spcPct val="80000"/>
              </a:lnSpc>
              <a:buFont typeface="Wingdings" panose="05000000000000000000" pitchFamily="2" charset="2"/>
              <a:buNone/>
              <a:defRPr/>
            </a:pPr>
            <a:r>
              <a:rPr lang="en-US" altLang="zh-CN" sz="2800" b="1" i="1" dirty="0">
                <a:solidFill>
                  <a:schemeClr val="bg2"/>
                </a:solidFill>
              </a:rPr>
              <a:t>	   &lt;/body&gt;</a:t>
            </a:r>
          </a:p>
          <a:p>
            <a:pPr eaLnBrk="1" hangingPunct="1">
              <a:lnSpc>
                <a:spcPct val="80000"/>
              </a:lnSpc>
              <a:buFont typeface="Wingdings" panose="05000000000000000000" pitchFamily="2" charset="2"/>
              <a:buNone/>
              <a:defRPr/>
            </a:pPr>
            <a:r>
              <a:rPr lang="en-US" altLang="zh-CN" sz="2400" b="1" i="1" dirty="0"/>
              <a:t>  &lt;/html&gt;</a:t>
            </a:r>
          </a:p>
        </p:txBody>
      </p:sp>
      <p:sp>
        <p:nvSpPr>
          <p:cNvPr id="35846" name="AutoShape 6"/>
          <p:cNvSpPr>
            <a:spLocks noChangeArrowheads="1"/>
          </p:cNvSpPr>
          <p:nvPr/>
        </p:nvSpPr>
        <p:spPr bwMode="auto">
          <a:xfrm>
            <a:off x="7426036" y="1958110"/>
            <a:ext cx="2784764" cy="1579418"/>
          </a:xfrm>
          <a:prstGeom prst="wedgeRectCallout">
            <a:avLst>
              <a:gd name="adj1" fmla="val -95938"/>
              <a:gd name="adj2" fmla="val 996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The content of the whole web page should be put here</a:t>
            </a:r>
          </a:p>
          <a:p>
            <a:pPr algn="ctr" eaLnBrk="1" hangingPunct="1"/>
            <a:endParaRPr lang="en-US" altLang="zh-CN" dirty="0"/>
          </a:p>
        </p:txBody>
      </p:sp>
    </p:spTree>
    <p:extLst>
      <p:ext uri="{BB962C8B-B14F-4D97-AF65-F5344CB8AC3E}">
        <p14:creationId xmlns:p14="http://schemas.microsoft.com/office/powerpoint/2010/main" val="385463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randombar(horizontal)">
                                      <p:cBhvr>
                                        <p:cTn id="7" dur="600">
                                          <p:stCondLst>
                                            <p:cond delay="0"/>
                                          </p:stCondLst>
                                        </p:cTn>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randombar(horizontal)">
                                      <p:cBhvr>
                                        <p:cTn id="12" dur="500"/>
                                        <p:tgtEl>
                                          <p:spTgt spid="3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randombar(horizontal)">
                                      <p:cBhvr>
                                        <p:cTn id="17" dur="500"/>
                                        <p:tgtEl>
                                          <p:spTgt spid="35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randombar(horizontal)">
                                      <p:cBhvr>
                                        <p:cTn id="22" dur="500"/>
                                        <p:tgtEl>
                                          <p:spTgt spid="35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Effect transition="in" filter="randombar(horizontal)">
                                      <p:cBhvr>
                                        <p:cTn id="27" dur="500"/>
                                        <p:tgtEl>
                                          <p:spTgt spid="358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Effect transition="in" filter="randombar(horizontal)">
                                      <p:cBhvr>
                                        <p:cTn id="32" dur="500"/>
                                        <p:tgtEl>
                                          <p:spTgt spid="358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Effect transition="in" filter="randombar(horizontal)">
                                      <p:cBhvr>
                                        <p:cTn id="37" dur="500"/>
                                        <p:tgtEl>
                                          <p:spTgt spid="3584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5843">
                                            <p:txEl>
                                              <p:pRg st="8" end="8"/>
                                            </p:txEl>
                                          </p:spTgt>
                                        </p:tgtEl>
                                        <p:attrNameLst>
                                          <p:attrName>style.visibility</p:attrName>
                                        </p:attrNameLst>
                                      </p:cBhvr>
                                      <p:to>
                                        <p:strVal val="visible"/>
                                      </p:to>
                                    </p:set>
                                    <p:animEffect transition="in" filter="randombar(horizontal)">
                                      <p:cBhvr>
                                        <p:cTn id="42" dur="500"/>
                                        <p:tgtEl>
                                          <p:spTgt spid="3584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Effect transition="in" filter="randombar(horizontal)">
                                      <p:cBhvr>
                                        <p:cTn id="47" dur="500"/>
                                        <p:tgtEl>
                                          <p:spTgt spid="3584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5843">
                                            <p:txEl>
                                              <p:pRg st="10" end="10"/>
                                            </p:txEl>
                                          </p:spTgt>
                                        </p:tgtEl>
                                        <p:attrNameLst>
                                          <p:attrName>style.visibility</p:attrName>
                                        </p:attrNameLst>
                                      </p:cBhvr>
                                      <p:to>
                                        <p:strVal val="visible"/>
                                      </p:to>
                                    </p:set>
                                    <p:animEffect transition="in" filter="randombar(horizontal)">
                                      <p:cBhvr>
                                        <p:cTn id="52" dur="500"/>
                                        <p:tgtEl>
                                          <p:spTgt spid="3584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5843">
                                            <p:txEl>
                                              <p:pRg st="11" end="11"/>
                                            </p:txEl>
                                          </p:spTgt>
                                        </p:tgtEl>
                                        <p:attrNameLst>
                                          <p:attrName>style.visibility</p:attrName>
                                        </p:attrNameLst>
                                      </p:cBhvr>
                                      <p:to>
                                        <p:strVal val="visible"/>
                                      </p:to>
                                    </p:set>
                                    <p:animEffect transition="in" filter="randombar(horizontal)">
                                      <p:cBhvr>
                                        <p:cTn id="57" dur="500"/>
                                        <p:tgtEl>
                                          <p:spTgt spid="3584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5846"/>
                                        </p:tgtEl>
                                        <p:attrNameLst>
                                          <p:attrName>style.visibility</p:attrName>
                                        </p:attrNameLst>
                                      </p:cBhvr>
                                      <p:to>
                                        <p:strVal val="visible"/>
                                      </p:to>
                                    </p:set>
                                    <p:anim calcmode="lin" valueType="num">
                                      <p:cBhvr additive="base">
                                        <p:cTn id="62" dur="500" fill="hold"/>
                                        <p:tgtEl>
                                          <p:spTgt spid="35846"/>
                                        </p:tgtEl>
                                        <p:attrNameLst>
                                          <p:attrName>ppt_x</p:attrName>
                                        </p:attrNameLst>
                                      </p:cBhvr>
                                      <p:tavLst>
                                        <p:tav tm="0">
                                          <p:val>
                                            <p:strVal val="#ppt_x"/>
                                          </p:val>
                                        </p:tav>
                                        <p:tav tm="100000">
                                          <p:val>
                                            <p:strVal val="#ppt_x"/>
                                          </p:val>
                                        </p:tav>
                                      </p:tavLst>
                                    </p:anim>
                                    <p:anim calcmode="lin" valueType="num">
                                      <p:cBhvr additive="base">
                                        <p:cTn id="63"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P spid="358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Color in HTML</a:t>
            </a:r>
            <a:endParaRPr lang="en-US" dirty="0"/>
          </a:p>
        </p:txBody>
      </p:sp>
      <p:pic>
        <p:nvPicPr>
          <p:cNvPr id="5" name="Content Placeholder 4" descr="Рис. 6.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110" y="1856509"/>
            <a:ext cx="2900218" cy="2890982"/>
          </a:xfrm>
          <a:prstGeom prst="rect">
            <a:avLst/>
          </a:prstGeom>
          <a:noFill/>
          <a:ln>
            <a:noFill/>
          </a:ln>
        </p:spPr>
      </p:pic>
      <p:graphicFrame>
        <p:nvGraphicFramePr>
          <p:cNvPr id="10" name="Table 9"/>
          <p:cNvGraphicFramePr>
            <a:graphicFrameLocks noGrp="1"/>
          </p:cNvGraphicFramePr>
          <p:nvPr>
            <p:extLst/>
          </p:nvPr>
        </p:nvGraphicFramePr>
        <p:xfrm>
          <a:off x="4396511" y="2613892"/>
          <a:ext cx="5911269" cy="914400"/>
        </p:xfrm>
        <a:graphic>
          <a:graphicData uri="http://schemas.openxmlformats.org/drawingml/2006/table">
            <a:tbl>
              <a:tblPr firstRow="1" firstCol="1" bandRow="1">
                <a:tableStyleId>{5C22544A-7EE6-4342-B048-85BDC9FD1C3A}</a:tableStyleId>
              </a:tblPr>
              <a:tblGrid>
                <a:gridCol w="844467">
                  <a:extLst>
                    <a:ext uri="{9D8B030D-6E8A-4147-A177-3AD203B41FA5}">
                      <a16:colId xmlns:a16="http://schemas.microsoft.com/office/drawing/2014/main" val="2371118263"/>
                    </a:ext>
                  </a:extLst>
                </a:gridCol>
                <a:gridCol w="844467">
                  <a:extLst>
                    <a:ext uri="{9D8B030D-6E8A-4147-A177-3AD203B41FA5}">
                      <a16:colId xmlns:a16="http://schemas.microsoft.com/office/drawing/2014/main" val="1266073403"/>
                    </a:ext>
                  </a:extLst>
                </a:gridCol>
                <a:gridCol w="844467">
                  <a:extLst>
                    <a:ext uri="{9D8B030D-6E8A-4147-A177-3AD203B41FA5}">
                      <a16:colId xmlns:a16="http://schemas.microsoft.com/office/drawing/2014/main" val="1258061548"/>
                    </a:ext>
                  </a:extLst>
                </a:gridCol>
                <a:gridCol w="844467">
                  <a:extLst>
                    <a:ext uri="{9D8B030D-6E8A-4147-A177-3AD203B41FA5}">
                      <a16:colId xmlns:a16="http://schemas.microsoft.com/office/drawing/2014/main" val="3778625851"/>
                    </a:ext>
                  </a:extLst>
                </a:gridCol>
                <a:gridCol w="844467">
                  <a:extLst>
                    <a:ext uri="{9D8B030D-6E8A-4147-A177-3AD203B41FA5}">
                      <a16:colId xmlns:a16="http://schemas.microsoft.com/office/drawing/2014/main" val="3957691419"/>
                    </a:ext>
                  </a:extLst>
                </a:gridCol>
                <a:gridCol w="844467">
                  <a:extLst>
                    <a:ext uri="{9D8B030D-6E8A-4147-A177-3AD203B41FA5}">
                      <a16:colId xmlns:a16="http://schemas.microsoft.com/office/drawing/2014/main" val="1624631401"/>
                    </a:ext>
                  </a:extLst>
                </a:gridCol>
                <a:gridCol w="844467">
                  <a:extLst>
                    <a:ext uri="{9D8B030D-6E8A-4147-A177-3AD203B41FA5}">
                      <a16:colId xmlns:a16="http://schemas.microsoft.com/office/drawing/2014/main" val="2838707733"/>
                    </a:ext>
                  </a:extLst>
                </a:gridCol>
              </a:tblGrid>
              <a:tr h="914400">
                <a:tc>
                  <a:txBody>
                    <a:bodyPr/>
                    <a:lstStyle/>
                    <a:p>
                      <a:pPr algn="ctr">
                        <a:lnSpc>
                          <a:spcPct val="107000"/>
                        </a:lnSpc>
                        <a:spcAft>
                          <a:spcPts val="800"/>
                        </a:spcAft>
                      </a:pPr>
                      <a:r>
                        <a:rPr lang="en-US" sz="1800" dirty="0">
                          <a:effectLst/>
                        </a:rPr>
                        <a:t>FA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FF0000"/>
                    </a:solidFill>
                  </a:tcPr>
                </a:tc>
                <a:tc>
                  <a:txBody>
                    <a:bodyPr/>
                    <a:lstStyle/>
                    <a:p>
                      <a:pPr algn="ctr">
                        <a:lnSpc>
                          <a:spcPct val="107000"/>
                        </a:lnSpc>
                        <a:spcAft>
                          <a:spcPts val="80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1800" dirty="0">
                          <a:effectLst/>
                        </a:rPr>
                        <a:t>8E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00B050"/>
                    </a:solidFill>
                  </a:tcPr>
                </a:tc>
                <a:tc>
                  <a:txBody>
                    <a:bodyPr/>
                    <a:lstStyle/>
                    <a:p>
                      <a:pPr algn="ctr">
                        <a:lnSpc>
                          <a:spcPct val="107000"/>
                        </a:lnSpc>
                        <a:spcAft>
                          <a:spcPts val="80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1800" dirty="0">
                          <a:effectLst/>
                        </a:rPr>
                        <a:t>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0070C0"/>
                    </a:solidFill>
                  </a:tcPr>
                </a:tc>
                <a:tc>
                  <a:txBody>
                    <a:bodyPr/>
                    <a:lstStyle/>
                    <a:p>
                      <a:pPr>
                        <a:lnSpc>
                          <a:spcPct val="107000"/>
                        </a:lnSpc>
                        <a:spcAft>
                          <a:spcPts val="80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800" dirty="0">
                          <a:effectLst/>
                        </a:rPr>
                        <a:t>FA8E47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A58A3D"/>
                    </a:solidFill>
                  </a:tcPr>
                </a:tc>
                <a:extLst>
                  <a:ext uri="{0D108BD9-81ED-4DB2-BD59-A6C34878D82A}">
                    <a16:rowId xmlns:a16="http://schemas.microsoft.com/office/drawing/2014/main" val="4112885945"/>
                  </a:ext>
                </a:extLst>
              </a:tr>
            </a:tbl>
          </a:graphicData>
        </a:graphic>
      </p:graphicFrame>
    </p:spTree>
    <p:extLst>
      <p:ext uri="{BB962C8B-B14F-4D97-AF65-F5344CB8AC3E}">
        <p14:creationId xmlns:p14="http://schemas.microsoft.com/office/powerpoint/2010/main" val="79560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61793F-F3A3-4A65-8891-AFBA6C4115B9}" type="slidenum">
              <a:rPr lang="en-US" altLang="en-US"/>
              <a:pPr/>
              <a:t>36</a:t>
            </a:fld>
            <a:endParaRPr lang="en-US" altLang="en-US"/>
          </a:p>
        </p:txBody>
      </p:sp>
      <p:sp>
        <p:nvSpPr>
          <p:cNvPr id="6146" name="Rectangle 2"/>
          <p:cNvSpPr>
            <a:spLocks noGrp="1" noChangeArrowheads="1"/>
          </p:cNvSpPr>
          <p:nvPr>
            <p:ph type="title"/>
          </p:nvPr>
        </p:nvSpPr>
        <p:spPr/>
        <p:txBody>
          <a:bodyPr/>
          <a:lstStyle/>
          <a:p>
            <a:r>
              <a:rPr lang="en-US" altLang="en-US">
                <a:latin typeface="Garamond" panose="02020404030301010803" pitchFamily="18" charset="0"/>
              </a:rPr>
              <a:t>HTML (Hypertext Markup Language)</a:t>
            </a:r>
          </a:p>
        </p:txBody>
      </p:sp>
      <p:sp>
        <p:nvSpPr>
          <p:cNvPr id="6147" name="Rectangle 3"/>
          <p:cNvSpPr>
            <a:spLocks noGrp="1" noChangeArrowheads="1"/>
          </p:cNvSpPr>
          <p:nvPr>
            <p:ph type="body" idx="1"/>
          </p:nvPr>
        </p:nvSpPr>
        <p:spPr>
          <a:xfrm>
            <a:off x="609600" y="886691"/>
            <a:ext cx="10972800" cy="5239473"/>
          </a:xfrm>
        </p:spPr>
        <p:txBody>
          <a:bodyPr/>
          <a:lstStyle/>
          <a:p>
            <a:pPr>
              <a:lnSpc>
                <a:spcPct val="90000"/>
              </a:lnSpc>
            </a:pPr>
            <a:r>
              <a:rPr lang="en-US" altLang="en-US" b="1" dirty="0">
                <a:latin typeface="Garamond" panose="02020404030301010803" pitchFamily="18" charset="0"/>
              </a:rPr>
              <a:t>Example HTML code:</a:t>
            </a:r>
          </a:p>
          <a:p>
            <a:pPr lvl="3">
              <a:lnSpc>
                <a:spcPct val="90000"/>
              </a:lnSpc>
              <a:buFontTx/>
              <a:buNone/>
            </a:pPr>
            <a:r>
              <a:rPr lang="en-US" altLang="en-US" sz="2000" b="1" dirty="0">
                <a:latin typeface="Garamond" panose="02020404030301010803" pitchFamily="18" charset="0"/>
              </a:rPr>
              <a:t>&lt;HTML&gt;</a:t>
            </a:r>
          </a:p>
          <a:p>
            <a:pPr lvl="3">
              <a:lnSpc>
                <a:spcPct val="90000"/>
              </a:lnSpc>
              <a:buFontTx/>
              <a:buNone/>
            </a:pPr>
            <a:r>
              <a:rPr lang="en-US" altLang="en-US" sz="2000" b="1" dirty="0">
                <a:latin typeface="Garamond" panose="02020404030301010803" pitchFamily="18" charset="0"/>
              </a:rPr>
              <a:t>&lt;head&gt;</a:t>
            </a:r>
          </a:p>
          <a:p>
            <a:pPr lvl="3">
              <a:lnSpc>
                <a:spcPct val="90000"/>
              </a:lnSpc>
              <a:buFontTx/>
              <a:buNone/>
            </a:pPr>
            <a:r>
              <a:rPr lang="en-US" altLang="en-US" sz="2000" b="1" dirty="0">
                <a:latin typeface="Garamond" panose="02020404030301010803" pitchFamily="18" charset="0"/>
              </a:rPr>
              <a:t>&lt;title&gt;Hello World&lt;/title&gt;</a:t>
            </a:r>
          </a:p>
          <a:p>
            <a:pPr lvl="3">
              <a:lnSpc>
                <a:spcPct val="90000"/>
              </a:lnSpc>
              <a:buFontTx/>
              <a:buNone/>
            </a:pPr>
            <a:r>
              <a:rPr lang="en-US" altLang="en-US" sz="2000" b="1" dirty="0">
                <a:latin typeface="Garamond" panose="02020404030301010803" pitchFamily="18" charset="0"/>
              </a:rPr>
              <a:t>&lt;/head&gt;</a:t>
            </a:r>
          </a:p>
          <a:p>
            <a:pPr lvl="3">
              <a:lnSpc>
                <a:spcPct val="90000"/>
              </a:lnSpc>
              <a:buFontTx/>
              <a:buNone/>
            </a:pPr>
            <a:r>
              <a:rPr lang="en-US" altLang="en-US" sz="2000" b="1" dirty="0">
                <a:latin typeface="Garamond" panose="02020404030301010803" pitchFamily="18" charset="0"/>
              </a:rPr>
              <a:t>&lt;body </a:t>
            </a:r>
            <a:r>
              <a:rPr lang="en-US" altLang="en-US" sz="2000" b="1" dirty="0" err="1">
                <a:latin typeface="Garamond" panose="02020404030301010803" pitchFamily="18" charset="0"/>
              </a:rPr>
              <a:t>bgcolor</a:t>
            </a:r>
            <a:r>
              <a:rPr lang="en-US" altLang="en-US" sz="2000" b="1" dirty="0">
                <a:latin typeface="Garamond" panose="02020404030301010803" pitchFamily="18" charset="0"/>
              </a:rPr>
              <a:t> = </a:t>
            </a:r>
            <a:r>
              <a:rPr lang="en-US" altLang="en-US" sz="2000" b="1" dirty="0" smtClean="0">
                <a:latin typeface="Garamond" panose="02020404030301010803" pitchFamily="18" charset="0"/>
              </a:rPr>
              <a:t>“#FA8E47”&gt;</a:t>
            </a:r>
            <a:endParaRPr lang="en-US" altLang="en-US" sz="2000" b="1" dirty="0">
              <a:latin typeface="Garamond" panose="02020404030301010803" pitchFamily="18" charset="0"/>
            </a:endParaRPr>
          </a:p>
          <a:p>
            <a:pPr lvl="3">
              <a:lnSpc>
                <a:spcPct val="90000"/>
              </a:lnSpc>
              <a:buFontTx/>
              <a:buNone/>
            </a:pPr>
            <a:r>
              <a:rPr lang="en-US" altLang="en-US" sz="2000" b="1" dirty="0">
                <a:latin typeface="Garamond" panose="02020404030301010803" pitchFamily="18" charset="0"/>
              </a:rPr>
              <a:t>&lt;font color = “#</a:t>
            </a:r>
            <a:r>
              <a:rPr lang="en-US" altLang="en-US" sz="2000" b="1" dirty="0" err="1">
                <a:latin typeface="Garamond" panose="02020404030301010803" pitchFamily="18" charset="0"/>
              </a:rPr>
              <a:t>ffffff</a:t>
            </a:r>
            <a:r>
              <a:rPr lang="en-US" altLang="en-US" sz="2000" b="1" dirty="0">
                <a:latin typeface="Garamond" panose="02020404030301010803" pitchFamily="18" charset="0"/>
              </a:rPr>
              <a:t>”&gt;</a:t>
            </a:r>
          </a:p>
          <a:p>
            <a:pPr lvl="3">
              <a:lnSpc>
                <a:spcPct val="90000"/>
              </a:lnSpc>
              <a:buFontTx/>
              <a:buNone/>
            </a:pPr>
            <a:r>
              <a:rPr lang="en-US" altLang="en-US" sz="2000" b="1" dirty="0">
                <a:latin typeface="Garamond" panose="02020404030301010803" pitchFamily="18" charset="0"/>
              </a:rPr>
              <a:t>&lt;H1&gt;Hello World&lt;/H1&gt;</a:t>
            </a:r>
          </a:p>
          <a:p>
            <a:pPr lvl="3">
              <a:lnSpc>
                <a:spcPct val="90000"/>
              </a:lnSpc>
              <a:buFontTx/>
              <a:buNone/>
            </a:pPr>
            <a:r>
              <a:rPr lang="en-US" altLang="en-US" sz="2000" b="1" dirty="0">
                <a:latin typeface="Garamond" panose="02020404030301010803" pitchFamily="18" charset="0"/>
              </a:rPr>
              <a:t>&lt;/font&gt;</a:t>
            </a:r>
          </a:p>
          <a:p>
            <a:pPr lvl="3">
              <a:lnSpc>
                <a:spcPct val="90000"/>
              </a:lnSpc>
              <a:buFontTx/>
              <a:buNone/>
            </a:pPr>
            <a:r>
              <a:rPr lang="en-US" altLang="en-US" sz="2000" b="1" dirty="0">
                <a:latin typeface="Garamond" panose="02020404030301010803" pitchFamily="18" charset="0"/>
              </a:rPr>
              <a:t>&lt;/body&gt;</a:t>
            </a:r>
          </a:p>
          <a:p>
            <a:pPr lvl="3">
              <a:lnSpc>
                <a:spcPct val="90000"/>
              </a:lnSpc>
              <a:buFontTx/>
              <a:buNone/>
            </a:pPr>
            <a:r>
              <a:rPr lang="en-US" altLang="en-US" sz="2000" b="1" dirty="0">
                <a:latin typeface="Garamond" panose="02020404030301010803" pitchFamily="18" charset="0"/>
              </a:rPr>
              <a:t>&lt;/HTML&gt;</a:t>
            </a:r>
          </a:p>
        </p:txBody>
      </p:sp>
    </p:spTree>
    <p:extLst>
      <p:ext uri="{BB962C8B-B14F-4D97-AF65-F5344CB8AC3E}">
        <p14:creationId xmlns:p14="http://schemas.microsoft.com/office/powerpoint/2010/main" val="2864632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 calcmode="lin" valueType="num">
                                      <p:cBhvr additive="base">
                                        <p:cTn id="23"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 calcmode="lin" valueType="num">
                                      <p:cBhvr additive="base">
                                        <p:cTn id="27"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14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 calcmode="lin" valueType="num">
                                      <p:cBhvr additive="base">
                                        <p:cTn id="31" dur="500" fill="hold"/>
                                        <p:tgtEl>
                                          <p:spTgt spid="61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anim calcmode="lin" valueType="num">
                                      <p:cBhvr additive="base">
                                        <p:cTn id="35" dur="500" fill="hold"/>
                                        <p:tgtEl>
                                          <p:spTgt spid="614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14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anim calcmode="lin" valueType="num">
                                      <p:cBhvr additive="base">
                                        <p:cTn id="39" dur="500" fill="hold"/>
                                        <p:tgtEl>
                                          <p:spTgt spid="6147">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14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par>
                                <p:cTn id="41" presetID="2" presetClass="entr" presetSubtype="8" fill="hold" grpId="0" nodeType="withEffect">
                                  <p:stCondLst>
                                    <p:cond delay="0"/>
                                  </p:stCondLst>
                                  <p:childTnLst>
                                    <p:set>
                                      <p:cBhvr>
                                        <p:cTn id="42" dur="1" fill="hold">
                                          <p:stCondLst>
                                            <p:cond delay="0"/>
                                          </p:stCondLst>
                                        </p:cTn>
                                        <p:tgtEl>
                                          <p:spTgt spid="6147">
                                            <p:txEl>
                                              <p:pRg st="9" end="9"/>
                                            </p:txEl>
                                          </p:spTgt>
                                        </p:tgtEl>
                                        <p:attrNameLst>
                                          <p:attrName>style.visibility</p:attrName>
                                        </p:attrNameLst>
                                      </p:cBhvr>
                                      <p:to>
                                        <p:strVal val="visible"/>
                                      </p:to>
                                    </p:set>
                                    <p:anim calcmode="lin" valueType="num">
                                      <p:cBhvr additive="base">
                                        <p:cTn id="43" dur="500" fill="hold"/>
                                        <p:tgtEl>
                                          <p:spTgt spid="6147">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47">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par>
                                <p:cTn id="45" presetID="2" presetClass="entr" presetSubtype="8" fill="hold" grpId="0" nodeType="withEffect">
                                  <p:stCondLst>
                                    <p:cond delay="0"/>
                                  </p:stCondLst>
                                  <p:childTnLst>
                                    <p:set>
                                      <p:cBhvr>
                                        <p:cTn id="46" dur="1" fill="hold">
                                          <p:stCondLst>
                                            <p:cond delay="0"/>
                                          </p:stCondLst>
                                        </p:cTn>
                                        <p:tgtEl>
                                          <p:spTgt spid="6147">
                                            <p:txEl>
                                              <p:pRg st="10" end="10"/>
                                            </p:txEl>
                                          </p:spTgt>
                                        </p:tgtEl>
                                        <p:attrNameLst>
                                          <p:attrName>style.visibility</p:attrName>
                                        </p:attrNameLst>
                                      </p:cBhvr>
                                      <p:to>
                                        <p:strVal val="visible"/>
                                      </p:to>
                                    </p:set>
                                    <p:anim calcmode="lin" valueType="num">
                                      <p:cBhvr additive="base">
                                        <p:cTn id="47" dur="500" fill="hold"/>
                                        <p:tgtEl>
                                          <p:spTgt spid="6147">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147">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&lt;!DOCTYPE HTML PUBLIC "-//W3C//DTD HTML 4.01 Transitional//EN" "http://www.w3.org/TR/html4/loose.dtd"&gt;</a:t>
            </a:r>
          </a:p>
          <a:p>
            <a:r>
              <a:rPr lang="en-US" sz="2000" dirty="0">
                <a:latin typeface="Arial" panose="020B0604020202020204" pitchFamily="34" charset="0"/>
                <a:cs typeface="Arial" panose="020B0604020202020204" pitchFamily="34" charset="0"/>
              </a:rPr>
              <a:t>&lt;html&gt;</a:t>
            </a:r>
          </a:p>
          <a:p>
            <a:r>
              <a:rPr lang="en-US" sz="2000" dirty="0">
                <a:latin typeface="Arial" panose="020B0604020202020204" pitchFamily="34" charset="0"/>
                <a:cs typeface="Arial" panose="020B0604020202020204" pitchFamily="34" charset="0"/>
              </a:rPr>
              <a:t> &lt;head&gt;</a:t>
            </a:r>
          </a:p>
          <a:p>
            <a:r>
              <a:rPr lang="en-US" sz="2000" dirty="0">
                <a:latin typeface="Arial" panose="020B0604020202020204" pitchFamily="34" charset="0"/>
                <a:cs typeface="Arial" panose="020B0604020202020204" pitchFamily="34" charset="0"/>
              </a:rPr>
              <a:t>  &lt;meta http-</a:t>
            </a:r>
            <a:r>
              <a:rPr lang="en-US" sz="2000" dirty="0" err="1">
                <a:latin typeface="Arial" panose="020B0604020202020204" pitchFamily="34" charset="0"/>
                <a:cs typeface="Arial" panose="020B0604020202020204" pitchFamily="34" charset="0"/>
              </a:rPr>
              <a:t>equiv</a:t>
            </a:r>
            <a:r>
              <a:rPr lang="en-US" sz="2000" dirty="0">
                <a:latin typeface="Arial" panose="020B0604020202020204" pitchFamily="34" charset="0"/>
                <a:cs typeface="Arial" panose="020B0604020202020204" pitchFamily="34" charset="0"/>
              </a:rPr>
              <a:t>="content-type" content="text/html; charset=utf-8"&gt;</a:t>
            </a:r>
          </a:p>
          <a:p>
            <a:r>
              <a:rPr lang="en-US" sz="2000" dirty="0">
                <a:latin typeface="Arial" panose="020B0604020202020204" pitchFamily="34" charset="0"/>
                <a:cs typeface="Arial" panose="020B0604020202020204" pitchFamily="34" charset="0"/>
              </a:rPr>
              <a:t>  &lt;title&gt;</a:t>
            </a:r>
            <a:r>
              <a:rPr lang="en-US" sz="2000" dirty="0" err="1">
                <a:latin typeface="Arial" panose="020B0604020202020204" pitchFamily="34" charset="0"/>
                <a:cs typeface="Arial" panose="020B0604020202020204" pitchFamily="34" charset="0"/>
              </a:rPr>
              <a:t>Изображение</a:t>
            </a:r>
            <a:r>
              <a:rPr lang="en-US" sz="2000" dirty="0">
                <a:latin typeface="Arial" panose="020B0604020202020204" pitchFamily="34" charset="0"/>
                <a:cs typeface="Arial" panose="020B0604020202020204" pitchFamily="34" charset="0"/>
              </a:rPr>
              <a:t>&lt;/title&gt;</a:t>
            </a:r>
          </a:p>
          <a:p>
            <a:r>
              <a:rPr lang="en-US" sz="2000" dirty="0">
                <a:latin typeface="Arial" panose="020B0604020202020204" pitchFamily="34" charset="0"/>
                <a:cs typeface="Arial" panose="020B0604020202020204" pitchFamily="34" charset="0"/>
              </a:rPr>
              <a:t> &lt;/head&gt;</a:t>
            </a:r>
          </a:p>
          <a:p>
            <a:r>
              <a:rPr lang="en-US" sz="2000" dirty="0">
                <a:latin typeface="Arial" panose="020B0604020202020204" pitchFamily="34" charset="0"/>
                <a:cs typeface="Arial" panose="020B0604020202020204" pitchFamily="34" charset="0"/>
              </a:rPr>
              <a:t> &lt;body&gt;</a:t>
            </a:r>
          </a:p>
          <a:p>
            <a:r>
              <a:rPr lang="en-US" sz="2000" dirty="0">
                <a:latin typeface="Arial" panose="020B0604020202020204" pitchFamily="34" charset="0"/>
                <a:cs typeface="Arial" panose="020B0604020202020204" pitchFamily="34" charset="0"/>
              </a:rPr>
              <a:t>  &lt;p&gt;&lt;</a:t>
            </a:r>
            <a:r>
              <a:rPr lang="en-US" sz="2000" dirty="0" err="1">
                <a:latin typeface="Arial" panose="020B0604020202020204" pitchFamily="34" charset="0"/>
                <a:cs typeface="Arial" panose="020B0604020202020204" pitchFamily="34" charset="0"/>
              </a:rPr>
              <a:t>img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src</a:t>
            </a:r>
            <a:r>
              <a:rPr lang="en-US" sz="2000" dirty="0">
                <a:latin typeface="Arial" panose="020B0604020202020204" pitchFamily="34" charset="0"/>
                <a:cs typeface="Arial" panose="020B0604020202020204" pitchFamily="34" charset="0"/>
              </a:rPr>
              <a:t>="images/figure.jpg" alt="</a:t>
            </a:r>
            <a:r>
              <a:rPr lang="en-US" sz="2000" dirty="0" err="1">
                <a:latin typeface="Arial" panose="020B0604020202020204" pitchFamily="34" charset="0"/>
                <a:cs typeface="Arial" panose="020B0604020202020204" pitchFamily="34" charset="0"/>
              </a:rPr>
              <a:t>Винни-Пух</a:t>
            </a:r>
            <a:r>
              <a:rPr lang="en-US" sz="2000" dirty="0">
                <a:latin typeface="Arial" panose="020B0604020202020204" pitchFamily="34" charset="0"/>
                <a:cs typeface="Arial" panose="020B0604020202020204" pitchFamily="34" charset="0"/>
              </a:rPr>
              <a:t> в </a:t>
            </a:r>
            <a:r>
              <a:rPr lang="en-US" sz="2000" dirty="0" err="1">
                <a:latin typeface="Arial" panose="020B0604020202020204" pitchFamily="34" charset="0"/>
                <a:cs typeface="Arial" panose="020B0604020202020204" pitchFamily="34" charset="0"/>
              </a:rPr>
              <a:t>гостях</a:t>
            </a:r>
            <a:r>
              <a:rPr lang="en-US" sz="2000" dirty="0">
                <a:latin typeface="Arial" panose="020B0604020202020204" pitchFamily="34" charset="0"/>
                <a:cs typeface="Arial" panose="020B0604020202020204" pitchFamily="34" charset="0"/>
              </a:rPr>
              <a:t> у </a:t>
            </a:r>
            <a:r>
              <a:rPr lang="en-US" sz="2000" dirty="0" err="1">
                <a:latin typeface="Arial" panose="020B0604020202020204" pitchFamily="34" charset="0"/>
                <a:cs typeface="Arial" panose="020B0604020202020204" pitchFamily="34" charset="0"/>
              </a:rPr>
              <a:t>Кролика</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width="100" height="111" </a:t>
            </a:r>
            <a:r>
              <a:rPr lang="en-US" sz="2000" dirty="0" err="1">
                <a:latin typeface="Arial" panose="020B0604020202020204" pitchFamily="34" charset="0"/>
                <a:cs typeface="Arial" panose="020B0604020202020204" pitchFamily="34" charset="0"/>
              </a:rPr>
              <a:t>hspace</a:t>
            </a:r>
            <a:r>
              <a:rPr lang="en-US" sz="2000" dirty="0">
                <a:latin typeface="Arial" panose="020B0604020202020204" pitchFamily="34" charset="0"/>
                <a:cs typeface="Arial" panose="020B0604020202020204" pitchFamily="34" charset="0"/>
              </a:rPr>
              <a:t>="4" </a:t>
            </a:r>
            <a:r>
              <a:rPr lang="en-US" sz="2000" dirty="0" err="1">
                <a:latin typeface="Arial" panose="020B0604020202020204" pitchFamily="34" charset="0"/>
                <a:cs typeface="Arial" panose="020B0604020202020204" pitchFamily="34" charset="0"/>
              </a:rPr>
              <a:t>vspace</a:t>
            </a:r>
            <a:r>
              <a:rPr lang="en-US" sz="2000" dirty="0">
                <a:latin typeface="Arial" panose="020B0604020202020204" pitchFamily="34" charset="0"/>
                <a:cs typeface="Arial" panose="020B0604020202020204" pitchFamily="34" charset="0"/>
              </a:rPr>
              <a:t>="4" border="2"&gt;&lt;/p&gt;</a:t>
            </a:r>
          </a:p>
          <a:p>
            <a:r>
              <a:rPr lang="en-US" sz="2000" dirty="0">
                <a:latin typeface="Arial" panose="020B0604020202020204" pitchFamily="34" charset="0"/>
                <a:cs typeface="Arial" panose="020B0604020202020204" pitchFamily="34" charset="0"/>
              </a:rPr>
              <a:t> &lt;/body&gt;</a:t>
            </a:r>
          </a:p>
          <a:p>
            <a:r>
              <a:rPr lang="en-US" sz="2000" dirty="0">
                <a:latin typeface="Arial" panose="020B0604020202020204" pitchFamily="34" charset="0"/>
                <a:cs typeface="Arial" panose="020B0604020202020204" pitchFamily="34" charset="0"/>
              </a:rPr>
              <a:t>&lt;/html&gt;</a:t>
            </a:r>
          </a:p>
          <a:p>
            <a:endParaRPr lang="en-US" dirty="0"/>
          </a:p>
        </p:txBody>
      </p:sp>
      <p:sp>
        <p:nvSpPr>
          <p:cNvPr id="4" name="Text Placeholder 3"/>
          <p:cNvSpPr>
            <a:spLocks noGrp="1"/>
          </p:cNvSpPr>
          <p:nvPr>
            <p:ph type="body" sz="quarter" idx="11"/>
          </p:nvPr>
        </p:nvSpPr>
        <p:spPr/>
        <p:txBody>
          <a:bodyPr/>
          <a:lstStyle/>
          <a:p>
            <a:r>
              <a:rPr lang="en-US" dirty="0" smtClean="0"/>
              <a:t>Size  </a:t>
            </a:r>
            <a:r>
              <a:rPr lang="en-US" dirty="0" err="1" smtClean="0"/>
              <a:t>px</a:t>
            </a:r>
            <a:endParaRPr lang="en-US" dirty="0"/>
          </a:p>
        </p:txBody>
      </p:sp>
    </p:spTree>
    <p:extLst>
      <p:ext uri="{BB962C8B-B14F-4D97-AF65-F5344CB8AC3E}">
        <p14:creationId xmlns:p14="http://schemas.microsoft.com/office/powerpoint/2010/main" val="259121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sz="2000" dirty="0">
                <a:latin typeface="Arial" panose="020B0604020202020204" pitchFamily="34" charset="0"/>
                <a:cs typeface="Arial" panose="020B0604020202020204" pitchFamily="34" charset="0"/>
              </a:rPr>
              <a:t>&lt;!</a:t>
            </a:r>
            <a:r>
              <a:rPr lang="en-US" sz="2000" dirty="0">
                <a:latin typeface="Arial" panose="020B0604020202020204" pitchFamily="34" charset="0"/>
                <a:cs typeface="Arial" panose="020B0604020202020204" pitchFamily="34" charset="0"/>
              </a:rPr>
              <a:t>DOCTYPE HTML PUBLIC</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a:t>
            </a:r>
            <a:r>
              <a:rPr lang="ru-RU" sz="2000"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C</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DTD HTML</a:t>
            </a:r>
            <a:r>
              <a:rPr lang="ru-RU" sz="2000" dirty="0">
                <a:latin typeface="Arial" panose="020B0604020202020204" pitchFamily="34" charset="0"/>
                <a:cs typeface="Arial" panose="020B0604020202020204" pitchFamily="34" charset="0"/>
              </a:rPr>
              <a:t> 4.01//</a:t>
            </a:r>
            <a:r>
              <a:rPr lang="en-US" sz="2000" dirty="0">
                <a:latin typeface="Arial" panose="020B0604020202020204" pitchFamily="34" charset="0"/>
                <a:cs typeface="Arial" panose="020B0604020202020204" pitchFamily="34" charset="0"/>
              </a:rPr>
              <a:t>EN</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http</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www</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w</a:t>
            </a:r>
            <a:r>
              <a:rPr lang="ru-RU" sz="2000"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org</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TR</a:t>
            </a:r>
            <a:r>
              <a:rPr lang="ru-RU"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html</a:t>
            </a:r>
            <a:r>
              <a:rPr lang="ru-RU" sz="2000" dirty="0">
                <a:latin typeface="Arial" panose="020B0604020202020204" pitchFamily="34" charset="0"/>
                <a:cs typeface="Arial" panose="020B0604020202020204" pitchFamily="34" charset="0"/>
              </a:rPr>
              <a:t>4/</a:t>
            </a:r>
            <a:r>
              <a:rPr lang="en-US" sz="2000" dirty="0">
                <a:latin typeface="Arial" panose="020B0604020202020204" pitchFamily="34" charset="0"/>
                <a:cs typeface="Arial" panose="020B0604020202020204" pitchFamily="34" charset="0"/>
              </a:rPr>
              <a:t>strict</a:t>
            </a:r>
            <a:r>
              <a:rPr lang="ru-RU"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dtd</a:t>
            </a:r>
            <a:r>
              <a:rPr lang="ru-RU" sz="2000" dirty="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&lt;html&gt;</a:t>
            </a:r>
          </a:p>
          <a:p>
            <a:r>
              <a:rPr lang="en-US" sz="2000" dirty="0">
                <a:latin typeface="Arial" panose="020B0604020202020204" pitchFamily="34" charset="0"/>
                <a:cs typeface="Arial" panose="020B0604020202020204" pitchFamily="34" charset="0"/>
              </a:rPr>
              <a:t> &lt;head&gt;</a:t>
            </a:r>
          </a:p>
          <a:p>
            <a:r>
              <a:rPr lang="en-US" sz="2000" dirty="0">
                <a:latin typeface="Arial" panose="020B0604020202020204" pitchFamily="34" charset="0"/>
                <a:cs typeface="Arial" panose="020B0604020202020204" pitchFamily="34" charset="0"/>
              </a:rPr>
              <a:t>  &lt;meta http-</a:t>
            </a:r>
            <a:r>
              <a:rPr lang="en-US" sz="2000" dirty="0" err="1">
                <a:latin typeface="Arial" panose="020B0604020202020204" pitchFamily="34" charset="0"/>
                <a:cs typeface="Arial" panose="020B0604020202020204" pitchFamily="34" charset="0"/>
              </a:rPr>
              <a:t>equiv</a:t>
            </a:r>
            <a:r>
              <a:rPr lang="en-US" sz="2000" dirty="0">
                <a:latin typeface="Arial" panose="020B0604020202020204" pitchFamily="34" charset="0"/>
                <a:cs typeface="Arial" panose="020B0604020202020204" pitchFamily="34" charset="0"/>
              </a:rPr>
              <a:t>="content-type" content="text/html; charset=utf-8"&gt;</a:t>
            </a:r>
          </a:p>
          <a:p>
            <a:r>
              <a:rPr lang="en-US" sz="2000" dirty="0">
                <a:latin typeface="Arial" panose="020B0604020202020204" pitchFamily="34" charset="0"/>
                <a:cs typeface="Arial" panose="020B0604020202020204" pitchFamily="34" charset="0"/>
              </a:rPr>
              <a:t>  &lt;title&gt;</a:t>
            </a:r>
            <a:r>
              <a:rPr lang="en-US" sz="2000" dirty="0" err="1">
                <a:latin typeface="Arial" panose="020B0604020202020204" pitchFamily="34" charset="0"/>
                <a:cs typeface="Arial" panose="020B0604020202020204" pitchFamily="34" charset="0"/>
              </a:rPr>
              <a:t>Изображение</a:t>
            </a:r>
            <a:r>
              <a:rPr lang="en-US" sz="2000" dirty="0">
                <a:latin typeface="Arial" panose="020B0604020202020204" pitchFamily="34" charset="0"/>
                <a:cs typeface="Arial" panose="020B0604020202020204" pitchFamily="34" charset="0"/>
              </a:rPr>
              <a:t>&lt;/title&gt;</a:t>
            </a:r>
          </a:p>
          <a:p>
            <a:r>
              <a:rPr lang="en-US" sz="2000" dirty="0">
                <a:latin typeface="Arial" panose="020B0604020202020204" pitchFamily="34" charset="0"/>
                <a:cs typeface="Arial" panose="020B0604020202020204" pitchFamily="34" charset="0"/>
              </a:rPr>
              <a:t> &lt;/head&gt;</a:t>
            </a:r>
          </a:p>
          <a:p>
            <a:r>
              <a:rPr lang="en-US" sz="2000" dirty="0">
                <a:latin typeface="Arial" panose="020B0604020202020204" pitchFamily="34" charset="0"/>
                <a:cs typeface="Arial" panose="020B0604020202020204" pitchFamily="34" charset="0"/>
              </a:rPr>
              <a:t> &lt;body&gt;</a:t>
            </a:r>
          </a:p>
          <a:p>
            <a:r>
              <a:rPr lang="en-US" sz="2000" dirty="0">
                <a:latin typeface="Arial" panose="020B0604020202020204" pitchFamily="34" charset="0"/>
                <a:cs typeface="Arial" panose="020B0604020202020204" pitchFamily="34" charset="0"/>
              </a:rPr>
              <a:t>  &lt;p&gt;&lt;</a:t>
            </a:r>
            <a:r>
              <a:rPr lang="en-US" sz="2000" dirty="0" err="1">
                <a:latin typeface="Arial" panose="020B0604020202020204" pitchFamily="34" charset="0"/>
                <a:cs typeface="Arial" panose="020B0604020202020204" pitchFamily="34" charset="0"/>
              </a:rPr>
              <a:t>img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src</a:t>
            </a:r>
            <a:r>
              <a:rPr lang="en-US" sz="2000" dirty="0">
                <a:latin typeface="Arial" panose="020B0604020202020204" pitchFamily="34" charset="0"/>
                <a:cs typeface="Arial" panose="020B0604020202020204" pitchFamily="34" charset="0"/>
              </a:rPr>
              <a:t>="images/figure.jpg" alt="</a:t>
            </a:r>
            <a:r>
              <a:rPr lang="en-US" sz="2000" dirty="0" err="1">
                <a:latin typeface="Arial" panose="020B0604020202020204" pitchFamily="34" charset="0"/>
                <a:cs typeface="Arial" panose="020B0604020202020204" pitchFamily="34" charset="0"/>
              </a:rPr>
              <a:t>Винни-Пух</a:t>
            </a:r>
            <a:r>
              <a:rPr lang="en-US" sz="2000" dirty="0">
                <a:latin typeface="Arial" panose="020B0604020202020204" pitchFamily="34" charset="0"/>
                <a:cs typeface="Arial" panose="020B0604020202020204" pitchFamily="34" charset="0"/>
              </a:rPr>
              <a:t> в </a:t>
            </a:r>
            <a:r>
              <a:rPr lang="en-US" sz="2000" dirty="0" err="1">
                <a:latin typeface="Arial" panose="020B0604020202020204" pitchFamily="34" charset="0"/>
                <a:cs typeface="Arial" panose="020B0604020202020204" pitchFamily="34" charset="0"/>
              </a:rPr>
              <a:t>гостях</a:t>
            </a:r>
            <a:r>
              <a:rPr lang="en-US" sz="2000" dirty="0">
                <a:latin typeface="Arial" panose="020B0604020202020204" pitchFamily="34" charset="0"/>
                <a:cs typeface="Arial" panose="020B0604020202020204" pitchFamily="34" charset="0"/>
              </a:rPr>
              <a:t> у </a:t>
            </a:r>
            <a:r>
              <a:rPr lang="en-US" sz="2000" dirty="0" err="1">
                <a:latin typeface="Arial" panose="020B0604020202020204" pitchFamily="34" charset="0"/>
                <a:cs typeface="Arial" panose="020B0604020202020204" pitchFamily="34" charset="0"/>
              </a:rPr>
              <a:t>Кролика</a:t>
            </a:r>
            <a:r>
              <a:rPr lang="en-US" sz="2000" dirty="0">
                <a:latin typeface="Arial" panose="020B0604020202020204" pitchFamily="34" charset="0"/>
                <a:cs typeface="Arial" panose="020B0604020202020204" pitchFamily="34" charset="0"/>
              </a:rPr>
              <a:t>" width="100%"&gt;&lt;/p&gt;</a:t>
            </a:r>
          </a:p>
          <a:p>
            <a:r>
              <a:rPr lang="en-US" sz="2000" dirty="0">
                <a:latin typeface="Arial" panose="020B0604020202020204" pitchFamily="34" charset="0"/>
                <a:cs typeface="Arial" panose="020B0604020202020204" pitchFamily="34" charset="0"/>
              </a:rPr>
              <a:t> &lt;/body&gt;</a:t>
            </a:r>
          </a:p>
          <a:p>
            <a:r>
              <a:rPr lang="en-US" sz="2000" dirty="0">
                <a:latin typeface="Arial" panose="020B0604020202020204" pitchFamily="34" charset="0"/>
                <a:cs typeface="Arial" panose="020B0604020202020204" pitchFamily="34" charset="0"/>
              </a:rPr>
              <a:t>&lt;/html&gt;</a:t>
            </a:r>
          </a:p>
          <a:p>
            <a:endParaRPr lang="en-US" dirty="0"/>
          </a:p>
        </p:txBody>
      </p:sp>
      <p:sp>
        <p:nvSpPr>
          <p:cNvPr id="4" name="Text Placeholder 3"/>
          <p:cNvSpPr>
            <a:spLocks noGrp="1"/>
          </p:cNvSpPr>
          <p:nvPr>
            <p:ph type="body" sz="quarter" idx="11"/>
          </p:nvPr>
        </p:nvSpPr>
        <p:spPr/>
        <p:txBody>
          <a:bodyPr/>
          <a:lstStyle/>
          <a:p>
            <a:r>
              <a:rPr lang="en-US" dirty="0" smtClean="0"/>
              <a:t>Size  %</a:t>
            </a:r>
            <a:endParaRPr lang="en-US" dirty="0"/>
          </a:p>
        </p:txBody>
      </p:sp>
    </p:spTree>
    <p:extLst>
      <p:ext uri="{BB962C8B-B14F-4D97-AF65-F5344CB8AC3E}">
        <p14:creationId xmlns:p14="http://schemas.microsoft.com/office/powerpoint/2010/main" val="1364287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Example</a:t>
            </a:r>
            <a:endParaRPr lang="en-US" dirty="0"/>
          </a:p>
        </p:txBody>
      </p:sp>
      <p:pic>
        <p:nvPicPr>
          <p:cNvPr id="5" name="Content Placeholder 4" descr="Рис. 6.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8582" y="1524000"/>
            <a:ext cx="8303491" cy="4368800"/>
          </a:xfrm>
          <a:prstGeom prst="rect">
            <a:avLst/>
          </a:prstGeom>
          <a:noFill/>
          <a:ln>
            <a:noFill/>
          </a:ln>
        </p:spPr>
      </p:pic>
    </p:spTree>
    <p:extLst>
      <p:ext uri="{BB962C8B-B14F-4D97-AF65-F5344CB8AC3E}">
        <p14:creationId xmlns:p14="http://schemas.microsoft.com/office/powerpoint/2010/main" val="137561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200" dirty="0">
                <a:latin typeface="Arial" panose="020B0604020202020204" pitchFamily="34" charset="0"/>
                <a:cs typeface="Arial" panose="020B0604020202020204" pitchFamily="34" charset="0"/>
              </a:rPr>
              <a:t>I ask you to find a specification that works with the latest version of the servlet. For search to use https://jcp.org site. </a:t>
            </a:r>
            <a:endParaRPr lang="en-US" sz="3200" dirty="0" smtClean="0">
              <a:latin typeface="Arial" panose="020B0604020202020204" pitchFamily="34" charset="0"/>
              <a:cs typeface="Arial" panose="020B0604020202020204" pitchFamily="34" charset="0"/>
            </a:endParaRPr>
          </a:p>
          <a:p>
            <a:r>
              <a:rPr lang="en-US" sz="3200" b="1" dirty="0" smtClean="0">
                <a:latin typeface="Arial" panose="020B0604020202020204" pitchFamily="34" charset="0"/>
                <a:cs typeface="Arial" panose="020B0604020202020204" pitchFamily="34" charset="0"/>
              </a:rPr>
              <a:t>Find </a:t>
            </a:r>
            <a:r>
              <a:rPr lang="en-US" sz="3200" b="1" dirty="0">
                <a:latin typeface="Arial" panose="020B0604020202020204" pitchFamily="34" charset="0"/>
                <a:cs typeface="Arial" panose="020B0604020202020204" pitchFamily="34" charset="0"/>
              </a:rPr>
              <a:t>information</a:t>
            </a:r>
            <a:r>
              <a:rPr lang="en-US" sz="3200" dirty="0">
                <a:latin typeface="Arial" panose="020B0604020202020204" pitchFamily="34" charset="0"/>
                <a:cs typeface="Arial" panose="020B0604020202020204" pitchFamily="34" charset="0"/>
              </a:rPr>
              <a:t>: servlets can run with  </a:t>
            </a:r>
            <a:r>
              <a:rPr lang="en-US" sz="3200" dirty="0" smtClean="0">
                <a:latin typeface="Arial" panose="020B0604020202020204" pitchFamily="34" charset="0"/>
                <a:cs typeface="Arial" panose="020B0604020202020204" pitchFamily="34" charset="0"/>
              </a:rPr>
              <a:t>what </a:t>
            </a:r>
            <a:r>
              <a:rPr lang="en-US" sz="3200" dirty="0">
                <a:latin typeface="Arial" panose="020B0604020202020204" pitchFamily="34" charset="0"/>
                <a:cs typeface="Arial" panose="020B0604020202020204" pitchFamily="34" charset="0"/>
              </a:rPr>
              <a:t>a Java platform. Provide a response in the form of text of the specification</a:t>
            </a:r>
            <a:r>
              <a:rPr lang="en-US" sz="3200" dirty="0" smtClean="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Also, determine </a:t>
            </a:r>
            <a:r>
              <a:rPr lang="en-US" sz="3200" b="1" dirty="0">
                <a:latin typeface="Arial" panose="020B0604020202020204" pitchFamily="34" charset="0"/>
                <a:cs typeface="Arial" panose="020B0604020202020204" pitchFamily="34" charset="0"/>
              </a:rPr>
              <a:t>which version of Java </a:t>
            </a:r>
            <a:r>
              <a:rPr lang="en-US" sz="3200" dirty="0">
                <a:latin typeface="Arial" panose="020B0604020202020204" pitchFamily="34" charset="0"/>
                <a:cs typeface="Arial" panose="020B0604020202020204" pitchFamily="34" charset="0"/>
              </a:rPr>
              <a:t>can be used to implement  the  </a:t>
            </a:r>
            <a:r>
              <a:rPr lang="en-US" sz="3200" b="1" dirty="0">
                <a:latin typeface="Arial" panose="020B0604020202020204" pitchFamily="34" charset="0"/>
                <a:cs typeface="Arial" panose="020B0604020202020204" pitchFamily="34" charset="0"/>
              </a:rPr>
              <a:t>Enterprise Edition 7 </a:t>
            </a:r>
            <a:r>
              <a:rPr lang="en-US" sz="3200" dirty="0">
                <a:latin typeface="Arial" panose="020B0604020202020204" pitchFamily="34" charset="0"/>
                <a:cs typeface="Arial" panose="020B0604020202020204" pitchFamily="34" charset="0"/>
              </a:rPr>
              <a:t>platform? Please use JSR </a:t>
            </a:r>
            <a:r>
              <a:rPr lang="en-US" sz="3200" dirty="0" smtClean="0">
                <a:latin typeface="Arial" panose="020B0604020202020204" pitchFamily="34" charset="0"/>
                <a:cs typeface="Arial" panose="020B0604020202020204" pitchFamily="34" charset="0"/>
              </a:rPr>
              <a:t>342.</a:t>
            </a:r>
          </a:p>
          <a:p>
            <a:endParaRPr lang="en-US" sz="4000"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1"/>
          </p:nvPr>
        </p:nvSpPr>
        <p:spPr/>
        <p:txBody>
          <a:bodyPr/>
          <a:lstStyle/>
          <a:p>
            <a:r>
              <a:rPr lang="en-US" dirty="0"/>
              <a:t>an exercise</a:t>
            </a:r>
          </a:p>
        </p:txBody>
      </p:sp>
    </p:spTree>
    <p:extLst>
      <p:ext uri="{BB962C8B-B14F-4D97-AF65-F5344CB8AC3E}">
        <p14:creationId xmlns:p14="http://schemas.microsoft.com/office/powerpoint/2010/main" val="1883828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Table</a:t>
            </a:r>
            <a:endParaRPr lang="en-US" dirty="0"/>
          </a:p>
        </p:txBody>
      </p:sp>
      <p:pic>
        <p:nvPicPr>
          <p:cNvPr id="5" name="Content Placeholder 4" descr="http://www.dikarka.ru/lessons/image/ris95.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9309" y="1228436"/>
            <a:ext cx="6400800" cy="4451928"/>
          </a:xfrm>
          <a:prstGeom prst="rect">
            <a:avLst/>
          </a:prstGeom>
          <a:noFill/>
          <a:ln>
            <a:noFill/>
          </a:ln>
        </p:spPr>
      </p:pic>
    </p:spTree>
    <p:extLst>
      <p:ext uri="{BB962C8B-B14F-4D97-AF65-F5344CB8AC3E}">
        <p14:creationId xmlns:p14="http://schemas.microsoft.com/office/powerpoint/2010/main" val="107391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475488" y="997526"/>
            <a:ext cx="11241024" cy="5412509"/>
          </a:xfrm>
        </p:spPr>
        <p:txBody>
          <a:bodyPr>
            <a:noAutofit/>
          </a:bodyPr>
          <a:lstStyle/>
          <a:p>
            <a:r>
              <a:rPr lang="en-US" sz="1600" dirty="0"/>
              <a:t>&lt;TABLE border=3&gt;</a:t>
            </a:r>
            <a:br>
              <a:rPr lang="en-US" sz="1600" dirty="0"/>
            </a:br>
            <a:r>
              <a:rPr lang="en-US" sz="1600" b="1" dirty="0"/>
              <a:t>&lt;TR&gt;</a:t>
            </a:r>
            <a:r>
              <a:rPr lang="en-US" sz="1600" dirty="0"/>
              <a:t/>
            </a:r>
            <a:br>
              <a:rPr lang="en-US" sz="1600" dirty="0"/>
            </a:br>
            <a:r>
              <a:rPr lang="en-US" sz="1600" dirty="0"/>
              <a:t>&lt;TD&gt;1 </a:t>
            </a:r>
            <a:r>
              <a:rPr lang="ru-RU" sz="1600" dirty="0"/>
              <a:t>ячейка&lt;/</a:t>
            </a:r>
            <a:r>
              <a:rPr lang="en-US" sz="1600" dirty="0"/>
              <a:t>TD&gt;</a:t>
            </a:r>
            <a:br>
              <a:rPr lang="en-US" sz="1600" dirty="0"/>
            </a:br>
            <a:r>
              <a:rPr lang="en-US" sz="1600" dirty="0"/>
              <a:t>&lt;TD&gt;2 </a:t>
            </a:r>
            <a:r>
              <a:rPr lang="ru-RU" sz="1600" dirty="0"/>
              <a:t>ячейка&lt;/</a:t>
            </a:r>
            <a:r>
              <a:rPr lang="en-US" sz="1600" dirty="0"/>
              <a:t>TD&gt;</a:t>
            </a:r>
            <a:br>
              <a:rPr lang="en-US" sz="1600" dirty="0"/>
            </a:br>
            <a:r>
              <a:rPr lang="en-US" sz="1600" dirty="0"/>
              <a:t>&lt;TD&gt;3 </a:t>
            </a:r>
            <a:r>
              <a:rPr lang="ru-RU" sz="1600" dirty="0"/>
              <a:t>ячейка&lt;/</a:t>
            </a:r>
            <a:r>
              <a:rPr lang="en-US" sz="1600" dirty="0"/>
              <a:t>TD&gt;</a:t>
            </a:r>
            <a:br>
              <a:rPr lang="en-US" sz="1600" dirty="0"/>
            </a:br>
            <a:r>
              <a:rPr lang="en-US" sz="1600" dirty="0"/>
              <a:t>&lt;TD&gt;4 </a:t>
            </a:r>
            <a:r>
              <a:rPr lang="ru-RU" sz="1600" dirty="0"/>
              <a:t>ячейка&lt;/</a:t>
            </a:r>
            <a:r>
              <a:rPr lang="en-US" sz="1600" dirty="0"/>
              <a:t>TD&gt;</a:t>
            </a:r>
            <a:br>
              <a:rPr lang="en-US" sz="1600" dirty="0"/>
            </a:br>
            <a:r>
              <a:rPr lang="en-US" sz="1600" b="1" dirty="0"/>
              <a:t>&lt;TD </a:t>
            </a:r>
            <a:r>
              <a:rPr lang="en-US" sz="1600" b="1" dirty="0" err="1"/>
              <a:t>rowspan</a:t>
            </a:r>
            <a:r>
              <a:rPr lang="en-US" sz="1600" b="1" dirty="0"/>
              <a:t>=4&gt;</a:t>
            </a:r>
            <a:r>
              <a:rPr lang="en-US" sz="1600" dirty="0"/>
              <a:t>10 </a:t>
            </a:r>
            <a:r>
              <a:rPr lang="ru-RU" sz="1600" dirty="0"/>
              <a:t>ячейка&lt;/</a:t>
            </a:r>
            <a:r>
              <a:rPr lang="en-US" sz="1600" dirty="0"/>
              <a:t>TD&gt;</a:t>
            </a:r>
            <a:br>
              <a:rPr lang="en-US" sz="1600" dirty="0"/>
            </a:br>
            <a:r>
              <a:rPr lang="en-US" sz="1600" b="1" dirty="0"/>
              <a:t>&lt;/TR&gt;</a:t>
            </a:r>
            <a:r>
              <a:rPr lang="en-US" sz="1600" dirty="0"/>
              <a:t/>
            </a:r>
            <a:br>
              <a:rPr lang="en-US" sz="1600" dirty="0"/>
            </a:br>
            <a:r>
              <a:rPr lang="en-US" sz="1600" b="1" dirty="0"/>
              <a:t>&lt;TR&gt;</a:t>
            </a:r>
            <a:r>
              <a:rPr lang="en-US" sz="1600" dirty="0"/>
              <a:t/>
            </a:r>
            <a:br>
              <a:rPr lang="en-US" sz="1600" dirty="0"/>
            </a:br>
            <a:r>
              <a:rPr lang="en-US" sz="1600" dirty="0"/>
              <a:t>&lt;TD&gt;5 </a:t>
            </a:r>
            <a:r>
              <a:rPr lang="ru-RU" sz="1600" dirty="0"/>
              <a:t>ячейка&lt;/</a:t>
            </a:r>
            <a:r>
              <a:rPr lang="en-US" sz="1600" dirty="0"/>
              <a:t>TD&gt;</a:t>
            </a:r>
            <a:br>
              <a:rPr lang="en-US" sz="1600" dirty="0"/>
            </a:br>
            <a:r>
              <a:rPr lang="en-US" sz="1600" b="1" dirty="0"/>
              <a:t>&lt;TD </a:t>
            </a:r>
            <a:r>
              <a:rPr lang="en-US" sz="1600" b="1" dirty="0" err="1"/>
              <a:t>colspan</a:t>
            </a:r>
            <a:r>
              <a:rPr lang="en-US" sz="1600" b="1" dirty="0"/>
              <a:t>=3 </a:t>
            </a:r>
            <a:r>
              <a:rPr lang="en-US" sz="1600" b="1" dirty="0" err="1"/>
              <a:t>rowspan</a:t>
            </a:r>
            <a:r>
              <a:rPr lang="en-US" sz="1600" b="1" dirty="0"/>
              <a:t>=2&gt;</a:t>
            </a:r>
            <a:r>
              <a:rPr lang="en-US" sz="1600" dirty="0"/>
              <a:t>8 </a:t>
            </a:r>
            <a:r>
              <a:rPr lang="ru-RU" sz="1600" dirty="0"/>
              <a:t>ячейка&lt;/</a:t>
            </a:r>
            <a:r>
              <a:rPr lang="en-US" sz="1600" dirty="0"/>
              <a:t>TD&gt;</a:t>
            </a:r>
            <a:br>
              <a:rPr lang="en-US" sz="1600" dirty="0"/>
            </a:br>
            <a:r>
              <a:rPr lang="en-US" sz="1600" b="1" dirty="0"/>
              <a:t>&lt;TR&gt;</a:t>
            </a:r>
            <a:r>
              <a:rPr lang="en-US" sz="1600" dirty="0"/>
              <a:t/>
            </a:r>
            <a:br>
              <a:rPr lang="en-US" sz="1600" dirty="0"/>
            </a:br>
            <a:r>
              <a:rPr lang="en-US" sz="1600" dirty="0"/>
              <a:t>&lt;TD&gt;6 </a:t>
            </a:r>
            <a:r>
              <a:rPr lang="ru-RU" sz="1600" dirty="0"/>
              <a:t>ячейка&lt;/</a:t>
            </a:r>
            <a:r>
              <a:rPr lang="en-US" sz="1600" dirty="0"/>
              <a:t>TD&gt;</a:t>
            </a:r>
            <a:br>
              <a:rPr lang="en-US" sz="1600" dirty="0"/>
            </a:br>
            <a:r>
              <a:rPr lang="en-US" sz="1600" b="1" dirty="0"/>
              <a:t>&lt;TR&gt;</a:t>
            </a:r>
            <a:r>
              <a:rPr lang="en-US" sz="1600" dirty="0"/>
              <a:t/>
            </a:r>
            <a:br>
              <a:rPr lang="en-US" sz="1600" dirty="0"/>
            </a:br>
            <a:r>
              <a:rPr lang="en-US" sz="1600" dirty="0"/>
              <a:t>&lt;TD&gt;7 </a:t>
            </a:r>
            <a:r>
              <a:rPr lang="ru-RU" sz="1600" dirty="0"/>
              <a:t>ячейка&lt;/</a:t>
            </a:r>
            <a:r>
              <a:rPr lang="en-US" sz="1600" dirty="0"/>
              <a:t>TD&gt;</a:t>
            </a:r>
            <a:br>
              <a:rPr lang="en-US" sz="1600" dirty="0"/>
            </a:br>
            <a:r>
              <a:rPr lang="en-US" sz="1600" b="1" dirty="0"/>
              <a:t>&lt;TD </a:t>
            </a:r>
            <a:r>
              <a:rPr lang="en-US" sz="1600" b="1" dirty="0" err="1"/>
              <a:t>colspan</a:t>
            </a:r>
            <a:r>
              <a:rPr lang="en-US" sz="1600" b="1" dirty="0"/>
              <a:t>=3&gt;</a:t>
            </a:r>
            <a:r>
              <a:rPr lang="en-US" sz="1600" dirty="0"/>
              <a:t>9 </a:t>
            </a:r>
            <a:r>
              <a:rPr lang="ru-RU" sz="1600" dirty="0"/>
              <a:t>ячейка&lt;/</a:t>
            </a:r>
            <a:r>
              <a:rPr lang="en-US" sz="1600" dirty="0"/>
              <a:t>TD&gt;</a:t>
            </a:r>
            <a:br>
              <a:rPr lang="en-US" sz="1600" dirty="0"/>
            </a:br>
            <a:r>
              <a:rPr lang="en-US" sz="1600" dirty="0"/>
              <a:t>&lt;/TABLE&gt; </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26369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Block </a:t>
            </a:r>
            <a:r>
              <a:rPr lang="en-US" dirty="0"/>
              <a:t>layout</a:t>
            </a:r>
          </a:p>
        </p:txBody>
      </p:sp>
      <p:pic>
        <p:nvPicPr>
          <p:cNvPr id="1026" name="Picture 2" descr="http://likbez-net.ru/images/stories/template_joomla3/template3_blo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200727"/>
            <a:ext cx="6446982" cy="511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4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d</a:t>
            </a:r>
            <a:r>
              <a:rPr lang="en-US" dirty="0" smtClean="0"/>
              <a:t>iv size</a:t>
            </a:r>
            <a:endParaRPr lang="en-US" dirty="0"/>
          </a:p>
        </p:txBody>
      </p:sp>
      <p:pic>
        <p:nvPicPr>
          <p:cNvPr id="5" name="Content Placeholder 4" descr="Блочная модель включает базовую высоту и ширину плюс padding, border и margi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3164" y="1173018"/>
            <a:ext cx="8492836" cy="4969164"/>
          </a:xfrm>
          <a:prstGeom prst="rect">
            <a:avLst/>
          </a:prstGeom>
          <a:noFill/>
          <a:ln>
            <a:noFill/>
          </a:ln>
        </p:spPr>
      </p:pic>
    </p:spTree>
    <p:extLst>
      <p:ext uri="{BB962C8B-B14F-4D97-AF65-F5344CB8AC3E}">
        <p14:creationId xmlns:p14="http://schemas.microsoft.com/office/powerpoint/2010/main" val="341771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&lt;div style="</a:t>
            </a:r>
            <a:r>
              <a:rPr lang="en-US" sz="1800" b="1" dirty="0" smtClean="0"/>
              <a:t>border:1px </a:t>
            </a:r>
            <a:r>
              <a:rPr lang="en-US" sz="1800" b="1" dirty="0"/>
              <a:t>solid #000000; </a:t>
            </a:r>
            <a:endParaRPr lang="en-US" sz="1800" b="1" dirty="0" smtClean="0"/>
          </a:p>
          <a:p>
            <a:r>
              <a:rPr lang="en-US" sz="1800" b="1" dirty="0" smtClean="0"/>
              <a:t>width:150px</a:t>
            </a:r>
            <a:r>
              <a:rPr lang="en-US" sz="1800" b="1" dirty="0"/>
              <a:t>; </a:t>
            </a:r>
            <a:endParaRPr lang="en-US" sz="1800" b="1" dirty="0" smtClean="0"/>
          </a:p>
          <a:p>
            <a:r>
              <a:rPr lang="en-US" sz="1800" b="1" dirty="0" smtClean="0"/>
              <a:t>height:100px;</a:t>
            </a:r>
          </a:p>
          <a:p>
            <a:r>
              <a:rPr lang="en-US" sz="1800" b="1" dirty="0" smtClean="0"/>
              <a:t> </a:t>
            </a:r>
            <a:r>
              <a:rPr lang="en-US" sz="1800" b="1" dirty="0"/>
              <a:t>margin-top:20px; </a:t>
            </a:r>
            <a:endParaRPr lang="en-US" sz="1800" b="1" dirty="0" smtClean="0"/>
          </a:p>
          <a:p>
            <a:r>
              <a:rPr lang="en-US" sz="1800" b="1" dirty="0" smtClean="0"/>
              <a:t>margin-right:10px;</a:t>
            </a:r>
          </a:p>
          <a:p>
            <a:r>
              <a:rPr lang="en-US" sz="1800" b="1" dirty="0" smtClean="0"/>
              <a:t> </a:t>
            </a:r>
            <a:r>
              <a:rPr lang="en-US" sz="1800" b="1" dirty="0"/>
              <a:t>margin-bottom:150px</a:t>
            </a:r>
            <a:r>
              <a:rPr lang="en-US" sz="1800" b="1" dirty="0" smtClean="0"/>
              <a:t>;</a:t>
            </a:r>
          </a:p>
          <a:p>
            <a:r>
              <a:rPr lang="en-US" sz="1800" b="1" dirty="0" smtClean="0"/>
              <a:t> </a:t>
            </a:r>
            <a:r>
              <a:rPr lang="en-US" sz="1800" b="1" dirty="0"/>
              <a:t>margin-left:130px</a:t>
            </a:r>
            <a:r>
              <a:rPr lang="en-US" sz="1800" b="1" dirty="0" smtClean="0"/>
              <a:t>;</a:t>
            </a:r>
          </a:p>
          <a:p>
            <a:r>
              <a:rPr lang="en-US" sz="1800" b="1" dirty="0" smtClean="0"/>
              <a:t> </a:t>
            </a:r>
            <a:r>
              <a:rPr lang="en-US" sz="1800" b="1" dirty="0"/>
              <a:t>padding-top:30px; </a:t>
            </a:r>
            <a:endParaRPr lang="en-US" sz="1800" b="1" dirty="0" smtClean="0"/>
          </a:p>
          <a:p>
            <a:r>
              <a:rPr lang="en-US" sz="1800" b="1" dirty="0" smtClean="0"/>
              <a:t>padding-left:15px;</a:t>
            </a:r>
          </a:p>
          <a:p>
            <a:r>
              <a:rPr lang="en-US" sz="1800" b="1" dirty="0" smtClean="0"/>
              <a:t> </a:t>
            </a:r>
            <a:r>
              <a:rPr lang="en-US" sz="1800" b="1" dirty="0" err="1"/>
              <a:t>background-color:green</a:t>
            </a:r>
            <a:r>
              <a:rPr lang="en-US" sz="1800" b="1" dirty="0" smtClean="0"/>
              <a:t>;"&gt;</a:t>
            </a:r>
          </a:p>
          <a:p>
            <a:r>
              <a:rPr lang="en-US" sz="1800" b="1" dirty="0" smtClean="0"/>
              <a:t>&lt;</a:t>
            </a:r>
            <a:r>
              <a:rPr lang="en-US" sz="1800" b="1" dirty="0"/>
              <a:t>a </a:t>
            </a:r>
            <a:r>
              <a:rPr lang="en-US" sz="1800" b="1" dirty="0" err="1"/>
              <a:t>href</a:t>
            </a:r>
            <a:r>
              <a:rPr lang="en-US" sz="1800" b="1" dirty="0"/>
              <a:t>="http://uzeron.com/</a:t>
            </a:r>
            <a:r>
              <a:rPr lang="en-US" sz="1800" b="1" dirty="0" err="1"/>
              <a:t>index.php</a:t>
            </a:r>
            <a:r>
              <a:rPr lang="en-US" sz="1800" b="1" dirty="0" smtClean="0"/>
              <a:t>"&gt;Link&lt;/</a:t>
            </a:r>
            <a:r>
              <a:rPr lang="en-US" sz="1800" b="1" dirty="0"/>
              <a:t>a</a:t>
            </a:r>
            <a:r>
              <a:rPr lang="en-US" sz="1800" b="1" dirty="0" smtClean="0"/>
              <a:t>&gt;</a:t>
            </a:r>
          </a:p>
          <a:p>
            <a:r>
              <a:rPr lang="en-US" sz="1800" b="1" dirty="0" smtClean="0"/>
              <a:t>&lt;/</a:t>
            </a:r>
            <a:r>
              <a:rPr lang="en-US" sz="1800" b="1" dirty="0"/>
              <a:t>div&gt;</a:t>
            </a:r>
            <a:endParaRPr lang="en-US" sz="1800" dirty="0"/>
          </a:p>
        </p:txBody>
      </p:sp>
      <p:sp>
        <p:nvSpPr>
          <p:cNvPr id="4" name="Text Placeholder 3"/>
          <p:cNvSpPr>
            <a:spLocks noGrp="1"/>
          </p:cNvSpPr>
          <p:nvPr>
            <p:ph type="body" sz="quarter" idx="11"/>
          </p:nvPr>
        </p:nvSpPr>
        <p:spPr/>
        <p:txBody>
          <a:bodyPr/>
          <a:lstStyle/>
          <a:p>
            <a:r>
              <a:rPr lang="en-US" dirty="0" smtClean="0"/>
              <a:t>div</a:t>
            </a:r>
            <a:endParaRPr lang="en-US" dirty="0"/>
          </a:p>
        </p:txBody>
      </p:sp>
    </p:spTree>
    <p:extLst>
      <p:ext uri="{BB962C8B-B14F-4D97-AF65-F5344CB8AC3E}">
        <p14:creationId xmlns:p14="http://schemas.microsoft.com/office/powerpoint/2010/main" val="4106656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22036" y="1413164"/>
            <a:ext cx="11083637" cy="4117686"/>
          </a:xfrm>
          <a:prstGeom prst="rect">
            <a:avLst/>
          </a:prstGeom>
        </p:spPr>
      </p:pic>
      <p:sp>
        <p:nvSpPr>
          <p:cNvPr id="4" name="Text Placeholder 3"/>
          <p:cNvSpPr>
            <a:spLocks noGrp="1"/>
          </p:cNvSpPr>
          <p:nvPr>
            <p:ph type="body" sz="quarter" idx="11"/>
          </p:nvPr>
        </p:nvSpPr>
        <p:spPr/>
        <p:txBody>
          <a:bodyPr/>
          <a:lstStyle/>
          <a:p>
            <a:r>
              <a:rPr lang="en-US" dirty="0"/>
              <a:t>d</a:t>
            </a:r>
            <a:r>
              <a:rPr lang="en-US" dirty="0" smtClean="0"/>
              <a:t>iv style</a:t>
            </a:r>
            <a:endParaRPr lang="en-US" dirty="0"/>
          </a:p>
        </p:txBody>
      </p:sp>
    </p:spTree>
    <p:extLst>
      <p:ext uri="{BB962C8B-B14F-4D97-AF65-F5344CB8AC3E}">
        <p14:creationId xmlns:p14="http://schemas.microsoft.com/office/powerpoint/2010/main" val="4131439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1" name="Content Placeholder 10"/>
          <p:cNvPicPr>
            <a:picLocks noGrp="1" noChangeAspect="1"/>
          </p:cNvPicPr>
          <p:nvPr>
            <p:ph idx="1"/>
          </p:nvPr>
        </p:nvPicPr>
        <p:blipFill>
          <a:blip r:embed="rId2"/>
          <a:stretch>
            <a:fillRect/>
          </a:stretch>
        </p:blipFill>
        <p:spPr>
          <a:xfrm>
            <a:off x="1200727" y="1487055"/>
            <a:ext cx="10520218" cy="3934690"/>
          </a:xfrm>
          <a:prstGeom prst="rect">
            <a:avLst/>
          </a:prstGeom>
        </p:spPr>
      </p:pic>
      <p:sp>
        <p:nvSpPr>
          <p:cNvPr id="4" name="Text Placeholder 3"/>
          <p:cNvSpPr>
            <a:spLocks noGrp="1"/>
          </p:cNvSpPr>
          <p:nvPr>
            <p:ph type="body" sz="quarter" idx="11"/>
          </p:nvPr>
        </p:nvSpPr>
        <p:spPr/>
        <p:txBody>
          <a:bodyPr/>
          <a:lstStyle/>
          <a:p>
            <a:r>
              <a:rPr lang="en-US" dirty="0"/>
              <a:t>d</a:t>
            </a:r>
            <a:r>
              <a:rPr lang="en-US" dirty="0" smtClean="0"/>
              <a:t>iv style</a:t>
            </a:r>
            <a:endParaRPr lang="en-US" dirty="0"/>
          </a:p>
        </p:txBody>
      </p:sp>
    </p:spTree>
    <p:extLst>
      <p:ext uri="{BB962C8B-B14F-4D97-AF65-F5344CB8AC3E}">
        <p14:creationId xmlns:p14="http://schemas.microsoft.com/office/powerpoint/2010/main" val="1221104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06400" y="1302328"/>
            <a:ext cx="11074399" cy="3269672"/>
          </a:xfrm>
          <a:prstGeom prst="rect">
            <a:avLst/>
          </a:prstGeom>
        </p:spPr>
      </p:pic>
      <p:sp>
        <p:nvSpPr>
          <p:cNvPr id="4" name="Text Placeholder 3"/>
          <p:cNvSpPr>
            <a:spLocks noGrp="1"/>
          </p:cNvSpPr>
          <p:nvPr>
            <p:ph type="body" sz="quarter" idx="11"/>
          </p:nvPr>
        </p:nvSpPr>
        <p:spPr/>
        <p:txBody>
          <a:bodyPr/>
          <a:lstStyle/>
          <a:p>
            <a:r>
              <a:rPr lang="en-US" dirty="0"/>
              <a:t>d</a:t>
            </a:r>
            <a:r>
              <a:rPr lang="en-US" dirty="0" smtClean="0"/>
              <a:t>iv style</a:t>
            </a:r>
            <a:endParaRPr lang="en-US" dirty="0"/>
          </a:p>
        </p:txBody>
      </p:sp>
    </p:spTree>
    <p:extLst>
      <p:ext uri="{BB962C8B-B14F-4D97-AF65-F5344CB8AC3E}">
        <p14:creationId xmlns:p14="http://schemas.microsoft.com/office/powerpoint/2010/main" val="1216878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646545" y="1136074"/>
            <a:ext cx="11028219" cy="3626190"/>
          </a:xfrm>
          <a:prstGeom prst="rect">
            <a:avLst/>
          </a:prstGeom>
        </p:spPr>
      </p:pic>
      <p:sp>
        <p:nvSpPr>
          <p:cNvPr id="4" name="Text Placeholder 3"/>
          <p:cNvSpPr>
            <a:spLocks noGrp="1"/>
          </p:cNvSpPr>
          <p:nvPr>
            <p:ph type="body" sz="quarter" idx="11"/>
          </p:nvPr>
        </p:nvSpPr>
        <p:spPr/>
        <p:txBody>
          <a:bodyPr/>
          <a:lstStyle/>
          <a:p>
            <a:r>
              <a:rPr lang="en-US" dirty="0"/>
              <a:t>div </a:t>
            </a:r>
            <a:r>
              <a:rPr lang="en-US" dirty="0" smtClean="0"/>
              <a:t>style</a:t>
            </a:r>
            <a:endParaRPr lang="en-US" dirty="0"/>
          </a:p>
        </p:txBody>
      </p:sp>
    </p:spTree>
    <p:extLst>
      <p:ext uri="{BB962C8B-B14F-4D97-AF65-F5344CB8AC3E}">
        <p14:creationId xmlns:p14="http://schemas.microsoft.com/office/powerpoint/2010/main" val="3104999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1273" y="1219200"/>
            <a:ext cx="10409382" cy="3519056"/>
          </a:xfrm>
          <a:prstGeom prst="rect">
            <a:avLst/>
          </a:prstGeom>
        </p:spPr>
      </p:pic>
      <p:sp>
        <p:nvSpPr>
          <p:cNvPr id="4" name="Text Placeholder 3"/>
          <p:cNvSpPr>
            <a:spLocks noGrp="1"/>
          </p:cNvSpPr>
          <p:nvPr>
            <p:ph type="body" sz="quarter" idx="11"/>
          </p:nvPr>
        </p:nvSpPr>
        <p:spPr/>
        <p:txBody>
          <a:bodyPr/>
          <a:lstStyle/>
          <a:p>
            <a:r>
              <a:rPr lang="en-US" dirty="0"/>
              <a:t>div </a:t>
            </a:r>
            <a:r>
              <a:rPr lang="en-US" dirty="0" smtClean="0"/>
              <a:t>style</a:t>
            </a:r>
            <a:endParaRPr lang="en-US" dirty="0"/>
          </a:p>
        </p:txBody>
      </p:sp>
    </p:spTree>
    <p:extLst>
      <p:ext uri="{BB962C8B-B14F-4D97-AF65-F5344CB8AC3E}">
        <p14:creationId xmlns:p14="http://schemas.microsoft.com/office/powerpoint/2010/main" val="210567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GB" altLang="en-US" sz="3200" dirty="0">
                <a:latin typeface="Arial" panose="020B0604020202020204" pitchFamily="34" charset="0"/>
              </a:rPr>
              <a:t>A set of </a:t>
            </a:r>
            <a:r>
              <a:rPr lang="en-GB" altLang="en-US" sz="3200" i="1" dirty="0">
                <a:latin typeface="Arial" panose="020B0604020202020204" pitchFamily="34" charset="0"/>
              </a:rPr>
              <a:t>inter</a:t>
            </a:r>
            <a:r>
              <a:rPr lang="en-GB" altLang="en-US" sz="3200" dirty="0">
                <a:latin typeface="Arial" panose="020B0604020202020204" pitchFamily="34" charset="0"/>
              </a:rPr>
              <a:t>connected </a:t>
            </a:r>
            <a:r>
              <a:rPr lang="en-GB" altLang="en-US" sz="3200" i="1" dirty="0">
                <a:latin typeface="Arial" panose="020B0604020202020204" pitchFamily="34" charset="0"/>
              </a:rPr>
              <a:t>net</a:t>
            </a:r>
            <a:r>
              <a:rPr lang="en-GB" altLang="en-US" sz="3200" dirty="0">
                <a:latin typeface="Arial" panose="020B0604020202020204" pitchFamily="34" charset="0"/>
              </a:rPr>
              <a:t>works</a:t>
            </a:r>
          </a:p>
          <a:p>
            <a:r>
              <a:rPr lang="en-GB" altLang="en-US" sz="3200" dirty="0">
                <a:latin typeface="Arial" panose="020B0604020202020204" pitchFamily="34" charset="0"/>
              </a:rPr>
              <a:t>The </a:t>
            </a:r>
            <a:r>
              <a:rPr lang="en-GB" altLang="en-US" sz="3200" b="1" dirty="0">
                <a:latin typeface="Arial" panose="020B0604020202020204" pitchFamily="34" charset="0"/>
              </a:rPr>
              <a:t>I</a:t>
            </a:r>
            <a:r>
              <a:rPr lang="en-GB" altLang="en-US" sz="3200" dirty="0">
                <a:latin typeface="Arial" panose="020B0604020202020204" pitchFamily="34" charset="0"/>
              </a:rPr>
              <a:t>nternet is the most famous example</a:t>
            </a:r>
          </a:p>
          <a:p>
            <a:endParaRPr lang="en-GB" altLang="en-US" sz="3200" dirty="0">
              <a:latin typeface="Arial" panose="020B0604020202020204" pitchFamily="34" charset="0"/>
            </a:endParaRPr>
          </a:p>
          <a:p>
            <a:r>
              <a:rPr lang="en-GB" altLang="en-US" sz="3200" dirty="0">
                <a:latin typeface="Arial" panose="020B0604020202020204" pitchFamily="34" charset="0"/>
              </a:rPr>
              <a:t>Networks can be completely different</a:t>
            </a:r>
          </a:p>
          <a:p>
            <a:pPr lvl="1"/>
            <a:r>
              <a:rPr lang="en-GB" altLang="en-US" sz="3200" dirty="0">
                <a:latin typeface="Arial" panose="020B0604020202020204" pitchFamily="34" charset="0"/>
              </a:rPr>
              <a:t>Ethernet, ATM, modem, …</a:t>
            </a:r>
          </a:p>
          <a:p>
            <a:pPr lvl="1"/>
            <a:r>
              <a:rPr lang="en-GB" altLang="en-US" sz="3200" dirty="0">
                <a:latin typeface="Arial" panose="020B0604020202020204" pitchFamily="34" charset="0"/>
              </a:rPr>
              <a:t>(TCP/)IP is what links them</a:t>
            </a:r>
            <a:endParaRPr lang="en-US" sz="3200" dirty="0"/>
          </a:p>
        </p:txBody>
      </p:sp>
      <p:sp>
        <p:nvSpPr>
          <p:cNvPr id="4" name="Text Placeholder 3"/>
          <p:cNvSpPr>
            <a:spLocks noGrp="1"/>
          </p:cNvSpPr>
          <p:nvPr>
            <p:ph type="body" sz="quarter" idx="11"/>
          </p:nvPr>
        </p:nvSpPr>
        <p:spPr/>
        <p:txBody>
          <a:bodyPr>
            <a:normAutofit/>
          </a:bodyPr>
          <a:lstStyle/>
          <a:p>
            <a:r>
              <a:rPr lang="en-GB" altLang="en-US" sz="3600" dirty="0">
                <a:latin typeface="Comic Sans MS" panose="030F0702030302020204" pitchFamily="66" charset="0"/>
              </a:rPr>
              <a:t>What is an internet?</a:t>
            </a:r>
            <a:endParaRPr lang="en-US" sz="3600" dirty="0"/>
          </a:p>
        </p:txBody>
      </p:sp>
    </p:spTree>
    <p:extLst>
      <p:ext uri="{BB962C8B-B14F-4D97-AF65-F5344CB8AC3E}">
        <p14:creationId xmlns:p14="http://schemas.microsoft.com/office/powerpoint/2010/main" val="3709481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CSS</a:t>
            </a:r>
            <a:endParaRPr lang="en-US" dirty="0"/>
          </a:p>
        </p:txBody>
      </p:sp>
      <p:pic>
        <p:nvPicPr>
          <p:cNvPr id="1026" name="Picture 2" descr="Картинки по запросу css картинки"/>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909" y="1311564"/>
            <a:ext cx="5800436" cy="459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370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a:t>syntax of tag &lt;style&gt;</a:t>
            </a:r>
          </a:p>
        </p:txBody>
      </p:sp>
      <p:sp>
        <p:nvSpPr>
          <p:cNvPr id="5" name="Rectangle 1"/>
          <p:cNvSpPr>
            <a:spLocks noGrp="1" noChangeArrowheads="1"/>
          </p:cNvSpPr>
          <p:nvPr>
            <p:ph idx="1"/>
          </p:nvPr>
        </p:nvSpPr>
        <p:spPr bwMode="auto">
          <a:xfrm>
            <a:off x="475488" y="1482536"/>
            <a:ext cx="4318811"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&lt;style type="text/</a:t>
            </a:r>
            <a:r>
              <a:rPr kumimoji="0" lang="en-US" altLang="en-US" sz="3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css</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lvl="0" defTabSz="914400" eaLnBrk="0" fontAlgn="base" hangingPunct="0">
              <a:lnSpc>
                <a:spcPct val="100000"/>
              </a:lnSpc>
              <a:spcBef>
                <a:spcPct val="0"/>
              </a:spcBef>
              <a:spcAft>
                <a:spcPct val="0"/>
              </a:spcAft>
              <a:buClrTx/>
            </a:pPr>
            <a:r>
              <a:rPr lang="en-US" altLang="en-US" sz="3200" dirty="0">
                <a:latin typeface="Arial" panose="020B0604020202020204" pitchFamily="34" charset="0"/>
                <a:ea typeface="Times New Roman" panose="02020603050405020304" pitchFamily="18" charset="0"/>
                <a:cs typeface="Arial" panose="020B0604020202020204" pitchFamily="34" charset="0"/>
              </a:rPr>
              <a:t>description styles</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style</a:t>
            </a: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head</a:t>
            </a: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a:t>
            </a:r>
            <a:r>
              <a:rPr kumimoji="0" lang="en-US" alt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84334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&lt;</a:t>
            </a:r>
            <a:r>
              <a:rPr lang="en-US" sz="2800" dirty="0">
                <a:latin typeface="Arial" panose="020B0604020202020204" pitchFamily="34" charset="0"/>
                <a:cs typeface="Arial" panose="020B0604020202020204" pitchFamily="34" charset="0"/>
              </a:rPr>
              <a:t>p style=" </a:t>
            </a:r>
            <a:r>
              <a:rPr lang="en-US" sz="2800" dirty="0" err="1">
                <a:latin typeface="Arial" panose="020B0604020202020204" pitchFamily="34" charset="0"/>
                <a:cs typeface="Arial" panose="020B0604020202020204" pitchFamily="34" charset="0"/>
              </a:rPr>
              <a:t>color:blue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background-color:white</a:t>
            </a:r>
            <a:r>
              <a:rPr lang="en-US" sz="2800" dirty="0">
                <a:latin typeface="Arial" panose="020B0604020202020204" pitchFamily="34" charset="0"/>
                <a:cs typeface="Arial" panose="020B0604020202020204" pitchFamily="34" charset="0"/>
              </a:rPr>
              <a:t>; "&gt; </a:t>
            </a:r>
            <a:r>
              <a:rPr lang="en-US" sz="2800" dirty="0"/>
              <a:t>paragraph text</a:t>
            </a:r>
            <a:r>
              <a:rPr lang="en-US" sz="2800" dirty="0" smtClean="0">
                <a:latin typeface="Arial" panose="020B0604020202020204" pitchFamily="34" charset="0"/>
                <a:cs typeface="Arial" panose="020B0604020202020204" pitchFamily="34" charset="0"/>
              </a:rPr>
              <a:t>&lt;/</a:t>
            </a:r>
            <a:r>
              <a:rPr lang="en-US" sz="2800" dirty="0">
                <a:latin typeface="Arial" panose="020B0604020202020204" pitchFamily="34" charset="0"/>
                <a:cs typeface="Arial" panose="020B0604020202020204" pitchFamily="34" charset="0"/>
              </a:rPr>
              <a:t>p&gt;</a:t>
            </a:r>
            <a:br>
              <a:rPr lang="en-US" sz="2800" dirty="0">
                <a:latin typeface="Arial" panose="020B0604020202020204" pitchFamily="34" charset="0"/>
                <a:cs typeface="Arial" panose="020B0604020202020204" pitchFamily="34" charset="0"/>
              </a:rPr>
            </a:b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&lt;</a:t>
            </a:r>
            <a:r>
              <a:rPr lang="en-US" sz="2800" dirty="0">
                <a:latin typeface="Arial" panose="020B0604020202020204" pitchFamily="34" charset="0"/>
                <a:cs typeface="Arial" panose="020B0604020202020204" pitchFamily="34" charset="0"/>
              </a:rPr>
              <a:t>div style="background:#808080</a:t>
            </a:r>
            <a:r>
              <a:rPr lang="en-US" sz="2800" dirty="0" smtClean="0">
                <a:latin typeface="Arial" panose="020B0604020202020204" pitchFamily="34" charset="0"/>
                <a:cs typeface="Arial" panose="020B0604020202020204" pitchFamily="34" charset="0"/>
              </a:rPr>
              <a:t>;"&gt;div </a:t>
            </a:r>
            <a:r>
              <a:rPr lang="en-US" sz="2800" dirty="0"/>
              <a:t>block content</a:t>
            </a:r>
            <a:r>
              <a:rPr lang="en-US" sz="2800" dirty="0" smtClean="0">
                <a:latin typeface="Arial" panose="020B0604020202020204" pitchFamily="34" charset="0"/>
                <a:cs typeface="Arial" panose="020B0604020202020204" pitchFamily="34" charset="0"/>
              </a:rPr>
              <a:t>&lt;/</a:t>
            </a:r>
            <a:r>
              <a:rPr lang="en-US" sz="2800" dirty="0">
                <a:latin typeface="Arial" panose="020B0604020202020204" pitchFamily="34" charset="0"/>
                <a:cs typeface="Arial" panose="020B0604020202020204" pitchFamily="34" charset="0"/>
              </a:rPr>
              <a:t>div&gt;</a:t>
            </a:r>
          </a:p>
          <a:p>
            <a:endParaRPr lang="en-US" dirty="0"/>
          </a:p>
        </p:txBody>
      </p:sp>
      <p:sp>
        <p:nvSpPr>
          <p:cNvPr id="4" name="Text Placeholder 3"/>
          <p:cNvSpPr>
            <a:spLocks noGrp="1"/>
          </p:cNvSpPr>
          <p:nvPr>
            <p:ph type="body" sz="quarter" idx="11"/>
          </p:nvPr>
        </p:nvSpPr>
        <p:spPr/>
        <p:txBody>
          <a:bodyPr/>
          <a:lstStyle/>
          <a:p>
            <a:r>
              <a:rPr lang="en-US" dirty="0" smtClean="0"/>
              <a:t>inline</a:t>
            </a:r>
            <a:endParaRPr lang="en-US" dirty="0"/>
          </a:p>
        </p:txBody>
      </p:sp>
    </p:spTree>
    <p:extLst>
      <p:ext uri="{BB962C8B-B14F-4D97-AF65-F5344CB8AC3E}">
        <p14:creationId xmlns:p14="http://schemas.microsoft.com/office/powerpoint/2010/main" val="3650124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800" b="1" dirty="0" smtClean="0">
                <a:latin typeface="Arial" panose="020B0604020202020204" pitchFamily="34" charset="0"/>
                <a:cs typeface="Arial" panose="020B0604020202020204" pitchFamily="34" charset="0"/>
              </a:rPr>
              <a:t>Code</a:t>
            </a:r>
          </a:p>
          <a:p>
            <a:r>
              <a:rPr lang="en-US" sz="2800" dirty="0">
                <a:latin typeface="Arial" panose="020B0604020202020204" pitchFamily="34" charset="0"/>
                <a:cs typeface="Arial" panose="020B0604020202020204" pitchFamily="34" charset="0"/>
              </a:rPr>
              <a:t>&lt;link </a:t>
            </a:r>
            <a:r>
              <a:rPr lang="en-US" sz="2800" dirty="0" err="1">
                <a:latin typeface="Arial" panose="020B0604020202020204" pitchFamily="34" charset="0"/>
                <a:cs typeface="Arial" panose="020B0604020202020204" pitchFamily="34" charset="0"/>
              </a:rPr>
              <a:t>rel</a:t>
            </a:r>
            <a:r>
              <a:rPr lang="en-US" sz="2800" dirty="0">
                <a:latin typeface="Arial" panose="020B0604020202020204" pitchFamily="34" charset="0"/>
                <a:cs typeface="Arial" panose="020B0604020202020204" pitchFamily="34" charset="0"/>
              </a:rPr>
              <a:t>="stylesheet" type="text/</a:t>
            </a:r>
            <a:r>
              <a:rPr lang="en-US" sz="2800" dirty="0" err="1">
                <a:latin typeface="Arial" panose="020B0604020202020204" pitchFamily="34" charset="0"/>
                <a:cs typeface="Arial" panose="020B0604020202020204" pitchFamily="34" charset="0"/>
              </a:rPr>
              <a:t>css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href</a:t>
            </a:r>
            <a:r>
              <a:rPr lang="en-US" sz="2800" dirty="0">
                <a:latin typeface="Arial" panose="020B0604020202020204" pitchFamily="34" charset="0"/>
                <a:cs typeface="Arial" panose="020B0604020202020204" pitchFamily="34" charset="0"/>
              </a:rPr>
              <a:t>="mystyle.css</a:t>
            </a:r>
            <a:r>
              <a:rPr lang="en-US" sz="2800" dirty="0" smtClean="0">
                <a:latin typeface="Arial" panose="020B0604020202020204" pitchFamily="34" charset="0"/>
                <a:cs typeface="Arial" panose="020B0604020202020204" pitchFamily="34" charset="0"/>
              </a:rPr>
              <a:t>"&gt;</a:t>
            </a:r>
          </a:p>
          <a:p>
            <a:endParaRPr lang="en-US" sz="28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File mystyle.css</a:t>
            </a:r>
          </a:p>
          <a:p>
            <a:r>
              <a:rPr lang="en-US" sz="2800" dirty="0">
                <a:latin typeface="Arial" panose="020B0604020202020204" pitchFamily="34" charset="0"/>
                <a:cs typeface="Arial" panose="020B0604020202020204" pitchFamily="34" charset="0"/>
              </a:rPr>
              <a:t>body { </a:t>
            </a:r>
            <a:r>
              <a:rPr lang="en-US" sz="2800" dirty="0" err="1">
                <a:latin typeface="Arial" panose="020B0604020202020204" pitchFamily="34" charset="0"/>
                <a:cs typeface="Arial" panose="020B0604020202020204" pitchFamily="34" charset="0"/>
              </a:rPr>
              <a:t>color:red</a:t>
            </a:r>
            <a:r>
              <a:rPr lang="en-US" sz="2800" dirty="0">
                <a:latin typeface="Arial" panose="020B0604020202020204" pitchFamily="34" charset="0"/>
                <a:cs typeface="Arial" panose="020B0604020202020204" pitchFamily="34" charset="0"/>
              </a:rPr>
              <a:t>;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h1.zagol_anekdot { </a:t>
            </a:r>
            <a:r>
              <a:rPr lang="en-US" sz="2800" dirty="0" err="1">
                <a:latin typeface="Arial" panose="020B0604020202020204" pitchFamily="34" charset="0"/>
                <a:cs typeface="Arial" panose="020B0604020202020204" pitchFamily="34" charset="0"/>
              </a:rPr>
              <a:t>color:blue</a:t>
            </a:r>
            <a:r>
              <a:rPr lang="en-US" sz="2800" dirty="0">
                <a:latin typeface="Arial" panose="020B0604020202020204" pitchFamily="34" charset="0"/>
                <a:cs typeface="Arial" panose="020B0604020202020204" pitchFamily="34" charset="0"/>
              </a:rPr>
              <a:t>; background-color:#00FF80; }</a:t>
            </a:r>
            <a:br>
              <a:rPr lang="en-US" sz="2800"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p.anekdot</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color:black</a:t>
            </a:r>
            <a:r>
              <a:rPr lang="en-US" sz="2800" dirty="0">
                <a:latin typeface="Arial" panose="020B0604020202020204" pitchFamily="34" charset="0"/>
                <a:cs typeface="Arial" panose="020B0604020202020204" pitchFamily="34" charset="0"/>
              </a:rPr>
              <a:t>;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h1.zagol_history {color: #B5930B; background-color:#00FFFF;}</a:t>
            </a:r>
            <a:br>
              <a:rPr lang="en-US" sz="2800"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p.history</a:t>
            </a:r>
            <a:r>
              <a:rPr lang="en-US" sz="2800" dirty="0">
                <a:latin typeface="Arial" panose="020B0604020202020204" pitchFamily="34" charset="0"/>
                <a:cs typeface="Arial" panose="020B0604020202020204" pitchFamily="34" charset="0"/>
              </a:rPr>
              <a:t> {color: #408080; }</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61556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err="1"/>
              <a:t>css</a:t>
            </a:r>
            <a:r>
              <a:rPr lang="en-US" dirty="0"/>
              <a:t> syntax</a:t>
            </a:r>
          </a:p>
        </p:txBody>
      </p:sp>
      <p:pic>
        <p:nvPicPr>
          <p:cNvPr id="5" name="Content Placeholder 4" descr="http://www.weblabla.ru/style/image/css%20syntax.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291" y="1838036"/>
            <a:ext cx="10021454" cy="2586182"/>
          </a:xfrm>
          <a:prstGeom prst="rect">
            <a:avLst/>
          </a:prstGeom>
          <a:noFill/>
          <a:ln>
            <a:noFill/>
          </a:ln>
        </p:spPr>
      </p:pic>
    </p:spTree>
    <p:extLst>
      <p:ext uri="{BB962C8B-B14F-4D97-AF65-F5344CB8AC3E}">
        <p14:creationId xmlns:p14="http://schemas.microsoft.com/office/powerpoint/2010/main" val="1219836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764145" y="1440873"/>
            <a:ext cx="8783782" cy="3823854"/>
          </a:xfrm>
          <a:prstGeom prst="rect">
            <a:avLst/>
          </a:prstGeom>
        </p:spPr>
      </p:pic>
      <p:sp>
        <p:nvSpPr>
          <p:cNvPr id="4" name="Text Placeholder 3"/>
          <p:cNvSpPr>
            <a:spLocks noGrp="1"/>
          </p:cNvSpPr>
          <p:nvPr>
            <p:ph type="body" sz="quarter" idx="11"/>
          </p:nvPr>
        </p:nvSpPr>
        <p:spPr/>
        <p:txBody>
          <a:bodyPr/>
          <a:lstStyle/>
          <a:p>
            <a:r>
              <a:rPr lang="en-US" dirty="0"/>
              <a:t>c</a:t>
            </a:r>
            <a:r>
              <a:rPr lang="en-US" dirty="0" smtClean="0"/>
              <a:t>lass  in CSS</a:t>
            </a:r>
            <a:endParaRPr lang="en-US" dirty="0"/>
          </a:p>
        </p:txBody>
      </p:sp>
    </p:spTree>
    <p:extLst>
      <p:ext uri="{BB962C8B-B14F-4D97-AF65-F5344CB8AC3E}">
        <p14:creationId xmlns:p14="http://schemas.microsoft.com/office/powerpoint/2010/main" val="1217839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798618" y="1136073"/>
            <a:ext cx="6797964" cy="5227782"/>
          </a:xfrm>
          <a:prstGeom prst="rect">
            <a:avLst/>
          </a:prstGeom>
        </p:spPr>
      </p:pic>
      <p:sp>
        <p:nvSpPr>
          <p:cNvPr id="4" name="Text Placeholder 3"/>
          <p:cNvSpPr>
            <a:spLocks noGrp="1"/>
          </p:cNvSpPr>
          <p:nvPr>
            <p:ph type="body" sz="quarter" idx="11"/>
          </p:nvPr>
        </p:nvSpPr>
        <p:spPr/>
        <p:txBody>
          <a:bodyPr/>
          <a:lstStyle/>
          <a:p>
            <a:r>
              <a:rPr lang="en-US" dirty="0" smtClean="0"/>
              <a:t>Structure J2EE</a:t>
            </a:r>
            <a:endParaRPr lang="en-US" dirty="0"/>
          </a:p>
        </p:txBody>
      </p:sp>
    </p:spTree>
    <p:extLst>
      <p:ext uri="{BB962C8B-B14F-4D97-AF65-F5344CB8AC3E}">
        <p14:creationId xmlns:p14="http://schemas.microsoft.com/office/powerpoint/2010/main" val="554727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623598" y="1435100"/>
            <a:ext cx="8944804" cy="4572000"/>
          </a:xfrm>
          <a:prstGeom prst="rect">
            <a:avLst/>
          </a:prstGeom>
        </p:spPr>
      </p:pic>
      <p:sp>
        <p:nvSpPr>
          <p:cNvPr id="4" name="Text Placeholder 3"/>
          <p:cNvSpPr>
            <a:spLocks noGrp="1"/>
          </p:cNvSpPr>
          <p:nvPr>
            <p:ph type="body" sz="quarter" idx="11"/>
          </p:nvPr>
        </p:nvSpPr>
        <p:spPr/>
        <p:txBody>
          <a:bodyPr/>
          <a:lstStyle/>
          <a:p>
            <a:r>
              <a:rPr lang="en-US" dirty="0" smtClean="0"/>
              <a:t>HTTP request - response</a:t>
            </a:r>
            <a:endParaRPr lang="en-US" dirty="0"/>
          </a:p>
        </p:txBody>
      </p:sp>
    </p:spTree>
    <p:extLst>
      <p:ext uri="{BB962C8B-B14F-4D97-AF65-F5344CB8AC3E}">
        <p14:creationId xmlns:p14="http://schemas.microsoft.com/office/powerpoint/2010/main" val="3635882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76250" y="2329628"/>
            <a:ext cx="11239500" cy="2782943"/>
          </a:xfrm>
          <a:prstGeom prst="rect">
            <a:avLst/>
          </a:prstGeom>
        </p:spPr>
      </p:pic>
      <p:sp>
        <p:nvSpPr>
          <p:cNvPr id="4" name="Text Placeholder 3"/>
          <p:cNvSpPr>
            <a:spLocks noGrp="1"/>
          </p:cNvSpPr>
          <p:nvPr>
            <p:ph type="body" sz="quarter" idx="11"/>
          </p:nvPr>
        </p:nvSpPr>
        <p:spPr/>
        <p:txBody>
          <a:bodyPr/>
          <a:lstStyle/>
          <a:p>
            <a:r>
              <a:rPr lang="en-US" dirty="0" smtClean="0"/>
              <a:t>Request to web server</a:t>
            </a:r>
            <a:endParaRPr lang="en-US" dirty="0"/>
          </a:p>
        </p:txBody>
      </p:sp>
    </p:spTree>
    <p:extLst>
      <p:ext uri="{BB962C8B-B14F-4D97-AF65-F5344CB8AC3E}">
        <p14:creationId xmlns:p14="http://schemas.microsoft.com/office/powerpoint/2010/main" val="2765952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551709" y="1893456"/>
            <a:ext cx="7597053" cy="2565832"/>
          </a:xfrm>
          <a:prstGeom prst="rect">
            <a:avLst/>
          </a:prstGeom>
        </p:spPr>
      </p:pic>
      <p:sp>
        <p:nvSpPr>
          <p:cNvPr id="4" name="Text Placeholder 3"/>
          <p:cNvSpPr>
            <a:spLocks noGrp="1"/>
          </p:cNvSpPr>
          <p:nvPr>
            <p:ph type="body" sz="quarter" idx="11"/>
          </p:nvPr>
        </p:nvSpPr>
        <p:spPr/>
        <p:txBody>
          <a:bodyPr/>
          <a:lstStyle/>
          <a:p>
            <a:r>
              <a:rPr lang="en-US" dirty="0"/>
              <a:t>Request to </a:t>
            </a:r>
            <a:r>
              <a:rPr lang="en-US" dirty="0" smtClean="0"/>
              <a:t>application server</a:t>
            </a:r>
            <a:endParaRPr lang="en-US" dirty="0"/>
          </a:p>
        </p:txBody>
      </p:sp>
    </p:spTree>
    <p:extLst>
      <p:ext uri="{BB962C8B-B14F-4D97-AF65-F5344CB8AC3E}">
        <p14:creationId xmlns:p14="http://schemas.microsoft.com/office/powerpoint/2010/main" val="3191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ja-JP" altLang="en-US">
                <a:ea typeface="ＭＳ Ｐゴシック" panose="020B0600070205080204" pitchFamily="34" charset="-128"/>
              </a:rPr>
              <a:t/>
            </a:r>
            <a:br>
              <a:rPr lang="ja-JP" altLang="en-US">
                <a:ea typeface="ＭＳ Ｐゴシック" panose="020B0600070205080204" pitchFamily="34" charset="-128"/>
              </a:rPr>
            </a:br>
            <a:r>
              <a:rPr lang="en-US" altLang="ja-JP">
                <a:ea typeface="ＭＳ Ｐゴシック" panose="020B0600070205080204" pitchFamily="34" charset="-128"/>
              </a:rPr>
              <a:t>OSI and Protocol Stack</a:t>
            </a:r>
          </a:p>
        </p:txBody>
      </p:sp>
      <p:sp>
        <p:nvSpPr>
          <p:cNvPr id="32771" name="Text Box 3"/>
          <p:cNvSpPr txBox="1">
            <a:spLocks noChangeArrowheads="1"/>
          </p:cNvSpPr>
          <p:nvPr/>
        </p:nvSpPr>
        <p:spPr bwMode="auto">
          <a:xfrm>
            <a:off x="7391400" y="457200"/>
            <a:ext cx="313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1600">
                <a:latin typeface="Tahoma" panose="020B0604030504040204" pitchFamily="34" charset="0"/>
                <a:ea typeface="ＭＳ Ｐゴシック" panose="020B0600070205080204" pitchFamily="34" charset="-128"/>
              </a:rPr>
              <a:t>OSI: Open Systems Interconnect</a:t>
            </a:r>
          </a:p>
        </p:txBody>
      </p:sp>
      <p:grpSp>
        <p:nvGrpSpPr>
          <p:cNvPr id="32772" name="Group 4"/>
          <p:cNvGrpSpPr>
            <a:grpSpLocks/>
          </p:cNvGrpSpPr>
          <p:nvPr/>
        </p:nvGrpSpPr>
        <p:grpSpPr bwMode="auto">
          <a:xfrm>
            <a:off x="2133600" y="1238250"/>
            <a:ext cx="8077200" cy="4248150"/>
            <a:chOff x="192" y="960"/>
            <a:chExt cx="5088" cy="2676"/>
          </a:xfrm>
        </p:grpSpPr>
        <p:pic>
          <p:nvPicPr>
            <p:cNvPr id="32773" name="Picture 5"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960"/>
              <a:ext cx="5088" cy="2676"/>
            </a:xfrm>
            <a:prstGeom prst="rect">
              <a:avLst/>
            </a:prstGeom>
            <a:noFill/>
            <a:extLst>
              <a:ext uri="{909E8E84-426E-40DD-AFC4-6F175D3DCCD1}">
                <a14:hiddenFill xmlns:a14="http://schemas.microsoft.com/office/drawing/2010/main">
                  <a:solidFill>
                    <a:srgbClr val="FFFFFF"/>
                  </a:solidFill>
                </a14:hiddenFill>
              </a:ext>
            </a:extLst>
          </p:spPr>
        </p:pic>
        <p:sp>
          <p:nvSpPr>
            <p:cNvPr id="32774" name="Text Box 6"/>
            <p:cNvSpPr txBox="1">
              <a:spLocks noChangeArrowheads="1"/>
            </p:cNvSpPr>
            <p:nvPr/>
          </p:nvSpPr>
          <p:spPr bwMode="auto">
            <a:xfrm>
              <a:off x="480" y="1056"/>
              <a:ext cx="816" cy="1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OSI Model</a:t>
              </a:r>
            </a:p>
          </p:txBody>
        </p:sp>
        <p:sp>
          <p:nvSpPr>
            <p:cNvPr id="32775" name="Text Box 7"/>
            <p:cNvSpPr txBox="1">
              <a:spLocks noChangeArrowheads="1"/>
            </p:cNvSpPr>
            <p:nvPr/>
          </p:nvSpPr>
          <p:spPr bwMode="auto">
            <a:xfrm>
              <a:off x="1680" y="1056"/>
              <a:ext cx="960" cy="1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TCP/IP Hierarchy</a:t>
              </a:r>
            </a:p>
          </p:txBody>
        </p:sp>
        <p:sp>
          <p:nvSpPr>
            <p:cNvPr id="32776" name="Text Box 8"/>
            <p:cNvSpPr txBox="1">
              <a:spLocks noChangeArrowheads="1"/>
            </p:cNvSpPr>
            <p:nvPr/>
          </p:nvSpPr>
          <p:spPr bwMode="auto">
            <a:xfrm>
              <a:off x="3456" y="1056"/>
              <a:ext cx="960" cy="1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Protocols</a:t>
              </a:r>
            </a:p>
          </p:txBody>
        </p:sp>
        <p:sp>
          <p:nvSpPr>
            <p:cNvPr id="32777" name="Text Box 9"/>
            <p:cNvSpPr txBox="1">
              <a:spLocks noChangeArrowheads="1"/>
            </p:cNvSpPr>
            <p:nvPr/>
          </p:nvSpPr>
          <p:spPr bwMode="auto">
            <a:xfrm>
              <a:off x="384" y="1306"/>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7</a:t>
              </a:r>
              <a:r>
                <a:rPr kumimoji="1" lang="en-US" altLang="ja-JP" sz="1200" b="1" baseline="30000">
                  <a:latin typeface="Tahoma" panose="020B0604030504040204" pitchFamily="34" charset="0"/>
                  <a:ea typeface="ＭＳ Ｐゴシック" panose="020B0600070205080204" pitchFamily="34" charset="-128"/>
                </a:rPr>
                <a:t>th</a:t>
              </a:r>
            </a:p>
            <a:p>
              <a:pPr algn="ctr"/>
              <a:r>
                <a:rPr kumimoji="1" lang="en-US" altLang="ja-JP" sz="1200" b="1">
                  <a:latin typeface="Tahoma" panose="020B0604030504040204" pitchFamily="34" charset="0"/>
                  <a:ea typeface="ＭＳ Ｐゴシック" panose="020B0600070205080204" pitchFamily="34" charset="-128"/>
                </a:rPr>
                <a:t>Application Layer</a:t>
              </a:r>
            </a:p>
          </p:txBody>
        </p:sp>
        <p:sp>
          <p:nvSpPr>
            <p:cNvPr id="32778" name="Text Box 10"/>
            <p:cNvSpPr txBox="1">
              <a:spLocks noChangeArrowheads="1"/>
            </p:cNvSpPr>
            <p:nvPr/>
          </p:nvSpPr>
          <p:spPr bwMode="auto">
            <a:xfrm>
              <a:off x="384" y="1632"/>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6</a:t>
              </a:r>
              <a:r>
                <a:rPr kumimoji="1" lang="en-US" altLang="ja-JP" sz="1200" b="1" baseline="30000">
                  <a:latin typeface="Tahoma" panose="020B0604030504040204" pitchFamily="34" charset="0"/>
                  <a:ea typeface="ＭＳ Ｐゴシック" panose="020B0600070205080204" pitchFamily="34" charset="-128"/>
                </a:rPr>
                <a:t>th</a:t>
              </a:r>
            </a:p>
            <a:p>
              <a:pPr algn="ctr"/>
              <a:r>
                <a:rPr kumimoji="1" lang="en-US" altLang="ja-JP" sz="1200" b="1">
                  <a:latin typeface="Tahoma" panose="020B0604030504040204" pitchFamily="34" charset="0"/>
                  <a:ea typeface="ＭＳ Ｐゴシック" panose="020B0600070205080204" pitchFamily="34" charset="-128"/>
                </a:rPr>
                <a:t>Presentation Layer</a:t>
              </a:r>
            </a:p>
          </p:txBody>
        </p:sp>
        <p:sp>
          <p:nvSpPr>
            <p:cNvPr id="32779" name="Text Box 11"/>
            <p:cNvSpPr txBox="1">
              <a:spLocks noChangeArrowheads="1"/>
            </p:cNvSpPr>
            <p:nvPr/>
          </p:nvSpPr>
          <p:spPr bwMode="auto">
            <a:xfrm>
              <a:off x="384" y="1944"/>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5</a:t>
              </a:r>
              <a:r>
                <a:rPr kumimoji="1" lang="en-US" altLang="ja-JP" sz="1200" b="1" baseline="30000">
                  <a:latin typeface="Tahoma" panose="020B0604030504040204" pitchFamily="34" charset="0"/>
                  <a:ea typeface="ＭＳ Ｐゴシック" panose="020B0600070205080204" pitchFamily="34" charset="-128"/>
                </a:rPr>
                <a:t>th</a:t>
              </a:r>
            </a:p>
            <a:p>
              <a:pPr algn="ctr"/>
              <a:r>
                <a:rPr kumimoji="1" lang="en-US" altLang="ja-JP" sz="1200" b="1">
                  <a:latin typeface="Tahoma" panose="020B0604030504040204" pitchFamily="34" charset="0"/>
                  <a:ea typeface="ＭＳ Ｐゴシック" panose="020B0600070205080204" pitchFamily="34" charset="-128"/>
                </a:rPr>
                <a:t>Session Layer</a:t>
              </a:r>
            </a:p>
          </p:txBody>
        </p:sp>
        <p:sp>
          <p:nvSpPr>
            <p:cNvPr id="32780" name="Text Box 12"/>
            <p:cNvSpPr txBox="1">
              <a:spLocks noChangeArrowheads="1"/>
            </p:cNvSpPr>
            <p:nvPr/>
          </p:nvSpPr>
          <p:spPr bwMode="auto">
            <a:xfrm>
              <a:off x="384" y="2264"/>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4</a:t>
              </a:r>
              <a:r>
                <a:rPr kumimoji="1" lang="en-US" altLang="ja-JP" sz="1200" b="1" baseline="30000">
                  <a:latin typeface="Tahoma" panose="020B0604030504040204" pitchFamily="34" charset="0"/>
                  <a:ea typeface="ＭＳ Ｐゴシック" panose="020B0600070205080204" pitchFamily="34" charset="-128"/>
                </a:rPr>
                <a:t>th</a:t>
              </a:r>
            </a:p>
            <a:p>
              <a:pPr algn="ctr"/>
              <a:r>
                <a:rPr kumimoji="1" lang="en-US" altLang="ja-JP" sz="1200" b="1">
                  <a:latin typeface="Tahoma" panose="020B0604030504040204" pitchFamily="34" charset="0"/>
                  <a:ea typeface="ＭＳ Ｐゴシック" panose="020B0600070205080204" pitchFamily="34" charset="-128"/>
                </a:rPr>
                <a:t>Transport Layer</a:t>
              </a:r>
            </a:p>
          </p:txBody>
        </p:sp>
        <p:sp>
          <p:nvSpPr>
            <p:cNvPr id="32781" name="Text Box 13"/>
            <p:cNvSpPr txBox="1">
              <a:spLocks noChangeArrowheads="1"/>
            </p:cNvSpPr>
            <p:nvPr/>
          </p:nvSpPr>
          <p:spPr bwMode="auto">
            <a:xfrm>
              <a:off x="384" y="2592"/>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3</a:t>
              </a:r>
              <a:r>
                <a:rPr kumimoji="1" lang="en-US" altLang="ja-JP" sz="1200" b="1" baseline="30000">
                  <a:latin typeface="Tahoma" panose="020B0604030504040204" pitchFamily="34" charset="0"/>
                  <a:ea typeface="ＭＳ Ｐゴシック" panose="020B0600070205080204" pitchFamily="34" charset="-128"/>
                </a:rPr>
                <a:t>rd</a:t>
              </a:r>
            </a:p>
            <a:p>
              <a:pPr algn="ctr"/>
              <a:r>
                <a:rPr kumimoji="1" lang="en-US" altLang="ja-JP" sz="1200" b="1">
                  <a:latin typeface="Tahoma" panose="020B0604030504040204" pitchFamily="34" charset="0"/>
                  <a:ea typeface="ＭＳ Ｐゴシック" panose="020B0600070205080204" pitchFamily="34" charset="-128"/>
                </a:rPr>
                <a:t>Network Layer</a:t>
              </a:r>
            </a:p>
          </p:txBody>
        </p:sp>
        <p:sp>
          <p:nvSpPr>
            <p:cNvPr id="32782" name="Text Box 14"/>
            <p:cNvSpPr txBox="1">
              <a:spLocks noChangeArrowheads="1"/>
            </p:cNvSpPr>
            <p:nvPr/>
          </p:nvSpPr>
          <p:spPr bwMode="auto">
            <a:xfrm>
              <a:off x="384" y="2912"/>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2</a:t>
              </a:r>
              <a:r>
                <a:rPr kumimoji="1" lang="en-US" altLang="ja-JP" sz="1200" b="1" baseline="30000">
                  <a:latin typeface="Tahoma" panose="020B0604030504040204" pitchFamily="34" charset="0"/>
                  <a:ea typeface="ＭＳ Ｐゴシック" panose="020B0600070205080204" pitchFamily="34" charset="-128"/>
                </a:rPr>
                <a:t>nd</a:t>
              </a:r>
            </a:p>
            <a:p>
              <a:pPr algn="ctr"/>
              <a:r>
                <a:rPr kumimoji="1" lang="en-US" altLang="ja-JP" sz="1200" b="1">
                  <a:latin typeface="Tahoma" panose="020B0604030504040204" pitchFamily="34" charset="0"/>
                  <a:ea typeface="ＭＳ Ｐゴシック" panose="020B0600070205080204" pitchFamily="34" charset="-128"/>
                </a:rPr>
                <a:t>Link Layer</a:t>
              </a:r>
            </a:p>
          </p:txBody>
        </p:sp>
        <p:sp>
          <p:nvSpPr>
            <p:cNvPr id="32783" name="Text Box 15"/>
            <p:cNvSpPr txBox="1">
              <a:spLocks noChangeArrowheads="1"/>
            </p:cNvSpPr>
            <p:nvPr/>
          </p:nvSpPr>
          <p:spPr bwMode="auto">
            <a:xfrm>
              <a:off x="384" y="3248"/>
              <a:ext cx="1008"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ja-JP" sz="1200" b="1">
                  <a:latin typeface="Tahoma" panose="020B0604030504040204" pitchFamily="34" charset="0"/>
                  <a:ea typeface="ＭＳ Ｐゴシック" panose="020B0600070205080204" pitchFamily="34" charset="-128"/>
                </a:rPr>
                <a:t>1</a:t>
              </a:r>
              <a:r>
                <a:rPr kumimoji="1" lang="en-US" altLang="ja-JP" sz="1200" b="1" baseline="30000">
                  <a:latin typeface="Tahoma" panose="020B0604030504040204" pitchFamily="34" charset="0"/>
                  <a:ea typeface="ＭＳ Ｐゴシック" panose="020B0600070205080204" pitchFamily="34" charset="-128"/>
                </a:rPr>
                <a:t>st</a:t>
              </a:r>
            </a:p>
            <a:p>
              <a:pPr algn="ctr"/>
              <a:r>
                <a:rPr kumimoji="1" lang="en-US" altLang="ja-JP" sz="1200" b="1">
                  <a:latin typeface="Tahoma" panose="020B0604030504040204" pitchFamily="34" charset="0"/>
                  <a:ea typeface="ＭＳ Ｐゴシック" panose="020B0600070205080204" pitchFamily="34" charset="-128"/>
                </a:rPr>
                <a:t>Physical Layer</a:t>
              </a:r>
            </a:p>
          </p:txBody>
        </p:sp>
        <p:sp>
          <p:nvSpPr>
            <p:cNvPr id="32784" name="Text Box 16"/>
            <p:cNvSpPr txBox="1">
              <a:spLocks noChangeArrowheads="1"/>
            </p:cNvSpPr>
            <p:nvPr/>
          </p:nvSpPr>
          <p:spPr bwMode="auto">
            <a:xfrm>
              <a:off x="1632" y="1679"/>
              <a:ext cx="960"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p>
              <a:pPr algn="ctr"/>
              <a:r>
                <a:rPr kumimoji="1" lang="en-US" altLang="ja-JP" sz="1200" b="1">
                  <a:latin typeface="Tahoma" panose="020B0604030504040204" pitchFamily="34" charset="0"/>
                  <a:ea typeface="ＭＳ Ｐゴシック" panose="020B0600070205080204" pitchFamily="34" charset="-128"/>
                </a:rPr>
                <a:t>Application Layer</a:t>
              </a:r>
            </a:p>
          </p:txBody>
        </p:sp>
        <p:sp>
          <p:nvSpPr>
            <p:cNvPr id="32785" name="Text Box 17"/>
            <p:cNvSpPr txBox="1">
              <a:spLocks noChangeArrowheads="1"/>
            </p:cNvSpPr>
            <p:nvPr/>
          </p:nvSpPr>
          <p:spPr bwMode="auto">
            <a:xfrm>
              <a:off x="1632" y="2271"/>
              <a:ext cx="960"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p>
              <a:pPr algn="ctr"/>
              <a:r>
                <a:rPr kumimoji="1" lang="en-US" altLang="ja-JP" sz="1200" b="1">
                  <a:latin typeface="Tahoma" panose="020B0604030504040204" pitchFamily="34" charset="0"/>
                  <a:ea typeface="ＭＳ Ｐゴシック" panose="020B0600070205080204" pitchFamily="34" charset="-128"/>
                </a:rPr>
                <a:t>Transport Layer</a:t>
              </a:r>
            </a:p>
          </p:txBody>
        </p:sp>
        <p:sp>
          <p:nvSpPr>
            <p:cNvPr id="32786" name="Text Box 18"/>
            <p:cNvSpPr txBox="1">
              <a:spLocks noChangeArrowheads="1"/>
            </p:cNvSpPr>
            <p:nvPr/>
          </p:nvSpPr>
          <p:spPr bwMode="auto">
            <a:xfrm>
              <a:off x="1632" y="2591"/>
              <a:ext cx="960"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p>
              <a:pPr algn="ctr"/>
              <a:r>
                <a:rPr kumimoji="1" lang="en-US" altLang="ja-JP" sz="1200" b="1">
                  <a:latin typeface="Tahoma" panose="020B0604030504040204" pitchFamily="34" charset="0"/>
                  <a:ea typeface="ＭＳ Ｐゴシック" panose="020B0600070205080204" pitchFamily="34" charset="-128"/>
                </a:rPr>
                <a:t>Network Layer</a:t>
              </a:r>
            </a:p>
          </p:txBody>
        </p:sp>
        <p:sp>
          <p:nvSpPr>
            <p:cNvPr id="32787" name="Text Box 19"/>
            <p:cNvSpPr txBox="1">
              <a:spLocks noChangeArrowheads="1"/>
            </p:cNvSpPr>
            <p:nvPr/>
          </p:nvSpPr>
          <p:spPr bwMode="auto">
            <a:xfrm>
              <a:off x="1632" y="3096"/>
              <a:ext cx="960"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p>
              <a:pPr algn="ctr"/>
              <a:r>
                <a:rPr kumimoji="1" lang="en-US" altLang="ja-JP" sz="1200" b="1">
                  <a:latin typeface="Tahoma" panose="020B0604030504040204" pitchFamily="34" charset="0"/>
                  <a:ea typeface="ＭＳ Ｐゴシック" panose="020B0600070205080204" pitchFamily="34" charset="-128"/>
                </a:rPr>
                <a:t>Link Layer</a:t>
              </a:r>
            </a:p>
          </p:txBody>
        </p:sp>
      </p:grpSp>
      <p:sp>
        <p:nvSpPr>
          <p:cNvPr id="32788" name="Text Box 20"/>
          <p:cNvSpPr txBox="1">
            <a:spLocks noChangeArrowheads="1"/>
          </p:cNvSpPr>
          <p:nvPr/>
        </p:nvSpPr>
        <p:spPr bwMode="auto">
          <a:xfrm>
            <a:off x="1981200" y="5538789"/>
            <a:ext cx="746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ja-JP" sz="1400" dirty="0">
                <a:latin typeface="Tahoma" panose="020B0604030504040204" pitchFamily="34" charset="0"/>
                <a:ea typeface="ＭＳ Ｐゴシック" panose="020B0600070205080204" pitchFamily="34" charset="-128"/>
              </a:rPr>
              <a:t>Link Layer           : includes device driver and network interface card</a:t>
            </a:r>
          </a:p>
          <a:p>
            <a:r>
              <a:rPr kumimoji="1" lang="en-US" altLang="ja-JP" sz="1400" dirty="0">
                <a:latin typeface="Tahoma" panose="020B0604030504040204" pitchFamily="34" charset="0"/>
                <a:ea typeface="ＭＳ Ｐゴシック" panose="020B0600070205080204" pitchFamily="34" charset="-128"/>
              </a:rPr>
              <a:t>Network Layer     : handles the movement of packets, i.e. Routing</a:t>
            </a:r>
          </a:p>
          <a:p>
            <a:r>
              <a:rPr kumimoji="1" lang="en-US" altLang="ja-JP" sz="1400" dirty="0">
                <a:latin typeface="Tahoma" panose="020B0604030504040204" pitchFamily="34" charset="0"/>
                <a:ea typeface="ＭＳ Ｐゴシック" panose="020B0600070205080204" pitchFamily="34" charset="-128"/>
              </a:rPr>
              <a:t>Transport Layer   : provides a reliable flow of data between two hosts</a:t>
            </a:r>
          </a:p>
          <a:p>
            <a:r>
              <a:rPr kumimoji="1" lang="en-US" altLang="ja-JP" sz="1400" dirty="0">
                <a:latin typeface="Tahoma" panose="020B0604030504040204" pitchFamily="34" charset="0"/>
                <a:ea typeface="ＭＳ Ｐゴシック" panose="020B0600070205080204" pitchFamily="34" charset="-128"/>
              </a:rPr>
              <a:t>Application Layer : handles the details of the particular application</a:t>
            </a:r>
          </a:p>
        </p:txBody>
      </p:sp>
    </p:spTree>
    <p:extLst>
      <p:ext uri="{BB962C8B-B14F-4D97-AF65-F5344CB8AC3E}">
        <p14:creationId xmlns:p14="http://schemas.microsoft.com/office/powerpoint/2010/main" val="325424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Type of application servers</a:t>
            </a:r>
            <a:endParaRPr lang="en-US" dirty="0"/>
          </a:p>
        </p:txBody>
      </p:sp>
      <p:pic>
        <p:nvPicPr>
          <p:cNvPr id="10242" name="Picture 2" descr="&amp;Kcy;&amp;acy;&amp;rcy;&amp;tcy;&amp;icy;&amp;ncy;&amp;kcy;&amp;icy; &amp;pcy;&amp;ocy; &amp;zcy;&amp;acy;&amp;pcy;&amp;rcy;&amp;ocy;&amp;scy;&amp;ucy; image about type of application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9418" y="1533236"/>
            <a:ext cx="37592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893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pPr marL="171450" indent="-171450">
              <a:buFontTx/>
              <a:buChar char="-"/>
            </a:pPr>
            <a:r>
              <a:rPr lang="en-US" sz="2400" dirty="0" smtClean="0"/>
              <a:t>Download and unzip JAVA EE 7 </a:t>
            </a:r>
            <a:r>
              <a:rPr lang="en-US" sz="2400" dirty="0"/>
              <a:t>SDK from </a:t>
            </a:r>
            <a:r>
              <a:rPr lang="en-US" sz="2400" dirty="0">
                <a:solidFill>
                  <a:srgbClr val="00B0F0"/>
                </a:solidFill>
                <a:hlinkClick r:id="rId2"/>
              </a:rPr>
              <a:t>https://</a:t>
            </a:r>
            <a:r>
              <a:rPr lang="en-US" sz="2400" dirty="0" smtClean="0">
                <a:solidFill>
                  <a:srgbClr val="00B0F0"/>
                </a:solidFill>
                <a:hlinkClick r:id="rId2"/>
              </a:rPr>
              <a:t>www.oracle.com/java/index.html</a:t>
            </a:r>
            <a:r>
              <a:rPr lang="en-US" sz="2400" dirty="0" smtClean="0">
                <a:solidFill>
                  <a:srgbClr val="00B0F0"/>
                </a:solidFill>
              </a:rPr>
              <a:t>  </a:t>
            </a:r>
          </a:p>
          <a:p>
            <a:pPr marL="171450" indent="-171450">
              <a:buFontTx/>
              <a:buChar char="-"/>
            </a:pPr>
            <a:r>
              <a:rPr lang="en-US" sz="2400" dirty="0" smtClean="0"/>
              <a:t>In the Terminal Windows switch to the directory glassfish4/bin  and run </a:t>
            </a:r>
            <a:r>
              <a:rPr lang="en-US" sz="2400" dirty="0" smtClean="0">
                <a:solidFill>
                  <a:srgbClr val="00B0F0"/>
                </a:solidFill>
              </a:rPr>
              <a:t>asadmin.bat start-domain domain1</a:t>
            </a:r>
          </a:p>
          <a:p>
            <a:r>
              <a:rPr lang="en-US" sz="2400" dirty="0"/>
              <a:t>If the server started successfully, you will see</a:t>
            </a:r>
            <a:endParaRPr lang="en-US" sz="2400" dirty="0">
              <a:solidFill>
                <a:srgbClr val="00B0F0"/>
              </a:solidFill>
            </a:endParaRPr>
          </a:p>
        </p:txBody>
      </p:sp>
      <p:sp>
        <p:nvSpPr>
          <p:cNvPr id="4" name="Text Placeholder 3"/>
          <p:cNvSpPr>
            <a:spLocks noGrp="1"/>
          </p:cNvSpPr>
          <p:nvPr>
            <p:ph type="body" sz="quarter" idx="11"/>
          </p:nvPr>
        </p:nvSpPr>
        <p:spPr/>
        <p:txBody>
          <a:bodyPr/>
          <a:lstStyle/>
          <a:p>
            <a:r>
              <a:rPr lang="en-US" dirty="0" smtClean="0"/>
              <a:t>Installing </a:t>
            </a:r>
            <a:r>
              <a:rPr lang="en-US" dirty="0" err="1" smtClean="0"/>
              <a:t>GlassFish</a:t>
            </a:r>
            <a:r>
              <a:rPr lang="en-US" dirty="0" smtClean="0"/>
              <a:t> 4</a:t>
            </a:r>
            <a:endParaRPr lang="en-US" dirty="0"/>
          </a:p>
        </p:txBody>
      </p:sp>
      <p:pic>
        <p:nvPicPr>
          <p:cNvPr id="5" name="Picture 4"/>
          <p:cNvPicPr>
            <a:picLocks noChangeAspect="1"/>
          </p:cNvPicPr>
          <p:nvPr/>
        </p:nvPicPr>
        <p:blipFill>
          <a:blip r:embed="rId3"/>
          <a:stretch>
            <a:fillRect/>
          </a:stretch>
        </p:blipFill>
        <p:spPr>
          <a:xfrm>
            <a:off x="1090225" y="3865310"/>
            <a:ext cx="8957931" cy="1907417"/>
          </a:xfrm>
          <a:prstGeom prst="rect">
            <a:avLst/>
          </a:prstGeom>
        </p:spPr>
      </p:pic>
    </p:spTree>
    <p:extLst>
      <p:ext uri="{BB962C8B-B14F-4D97-AF65-F5344CB8AC3E}">
        <p14:creationId xmlns:p14="http://schemas.microsoft.com/office/powerpoint/2010/main" val="3646382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1273" y="1062182"/>
            <a:ext cx="10474036" cy="5347854"/>
          </a:xfrm>
          <a:prstGeom prst="rect">
            <a:avLst/>
          </a:prstGeom>
        </p:spPr>
      </p:pic>
      <p:sp>
        <p:nvSpPr>
          <p:cNvPr id="4" name="Text Placeholder 3"/>
          <p:cNvSpPr>
            <a:spLocks noGrp="1"/>
          </p:cNvSpPr>
          <p:nvPr>
            <p:ph type="body" sz="quarter" idx="11"/>
          </p:nvPr>
        </p:nvSpPr>
        <p:spPr/>
        <p:txBody>
          <a:bodyPr/>
          <a:lstStyle/>
          <a:p>
            <a:r>
              <a:rPr lang="en-US" dirty="0"/>
              <a:t>On the port 8080</a:t>
            </a:r>
          </a:p>
        </p:txBody>
      </p:sp>
    </p:spTree>
    <p:extLst>
      <p:ext uri="{BB962C8B-B14F-4D97-AF65-F5344CB8AC3E}">
        <p14:creationId xmlns:p14="http://schemas.microsoft.com/office/powerpoint/2010/main" val="3706687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97527" y="1052945"/>
            <a:ext cx="10363200" cy="5394037"/>
          </a:xfrm>
          <a:prstGeom prst="rect">
            <a:avLst/>
          </a:prstGeom>
        </p:spPr>
      </p:pic>
      <p:sp>
        <p:nvSpPr>
          <p:cNvPr id="4" name="Text Placeholder 3"/>
          <p:cNvSpPr>
            <a:spLocks noGrp="1"/>
          </p:cNvSpPr>
          <p:nvPr>
            <p:ph type="body" sz="quarter" idx="11"/>
          </p:nvPr>
        </p:nvSpPr>
        <p:spPr/>
        <p:txBody>
          <a:bodyPr/>
          <a:lstStyle/>
          <a:p>
            <a:r>
              <a:rPr lang="en-US" dirty="0" err="1" smtClean="0"/>
              <a:t>GlassFish</a:t>
            </a:r>
            <a:r>
              <a:rPr lang="en-US" dirty="0" smtClean="0"/>
              <a:t> Console</a:t>
            </a:r>
            <a:endParaRPr lang="en-US" dirty="0"/>
          </a:p>
        </p:txBody>
      </p:sp>
    </p:spTree>
    <p:extLst>
      <p:ext uri="{BB962C8B-B14F-4D97-AF65-F5344CB8AC3E}">
        <p14:creationId xmlns:p14="http://schemas.microsoft.com/office/powerpoint/2010/main" val="23023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Create new servlet: right-click on the project name and select New| Servlet. Specify </a:t>
            </a:r>
            <a:r>
              <a:rPr lang="en-US" sz="2000" dirty="0" err="1" smtClean="0">
                <a:solidFill>
                  <a:srgbClr val="0070C0"/>
                </a:solidFill>
              </a:rPr>
              <a:t>com.epam.webjava.tarasau</a:t>
            </a:r>
            <a:r>
              <a:rPr lang="en-US" sz="2000" dirty="0" smtClean="0"/>
              <a:t>  as the name of </a:t>
            </a:r>
            <a:r>
              <a:rPr lang="en-US" sz="2000" dirty="0"/>
              <a:t>J</a:t>
            </a:r>
            <a:r>
              <a:rPr lang="en-US" sz="2000" dirty="0" smtClean="0"/>
              <a:t>ava package and </a:t>
            </a:r>
            <a:r>
              <a:rPr lang="en-US" sz="2000" dirty="0" err="1" smtClean="0"/>
              <a:t>FindBooks</a:t>
            </a:r>
            <a:r>
              <a:rPr lang="en-US" sz="2000" dirty="0" smtClean="0"/>
              <a:t> as the class name. Press Next.</a:t>
            </a:r>
          </a:p>
          <a:p>
            <a:r>
              <a:rPr lang="en-US" sz="2000" dirty="0" smtClean="0"/>
              <a:t>In the URL </a:t>
            </a:r>
            <a:r>
              <a:rPr lang="en-US" sz="2000" dirty="0"/>
              <a:t>M</a:t>
            </a:r>
            <a:r>
              <a:rPr lang="en-US" sz="2000" dirty="0" smtClean="0"/>
              <a:t>appings box select </a:t>
            </a:r>
            <a:r>
              <a:rPr lang="en-US" sz="2000" dirty="0" err="1" smtClean="0"/>
              <a:t>FindBooks</a:t>
            </a:r>
            <a:r>
              <a:rPr lang="en-US" sz="2000" dirty="0" smtClean="0"/>
              <a:t>, press Edit, and enter  </a:t>
            </a:r>
            <a:r>
              <a:rPr lang="en-US" sz="2000" dirty="0" smtClean="0">
                <a:solidFill>
                  <a:srgbClr val="0070C0"/>
                </a:solidFill>
              </a:rPr>
              <a:t>/book </a:t>
            </a:r>
            <a:r>
              <a:rPr lang="en-US" sz="2000" dirty="0" smtClean="0"/>
              <a:t>in the Patterns field. Press OK and Finish.</a:t>
            </a:r>
          </a:p>
          <a:p>
            <a:r>
              <a:rPr lang="en-US" sz="2000" dirty="0" smtClean="0"/>
              <a:t>Add the following two lines inside the method </a:t>
            </a:r>
            <a:r>
              <a:rPr lang="en-US" sz="2000" dirty="0" err="1" smtClean="0"/>
              <a:t>doGet</a:t>
            </a:r>
            <a:r>
              <a:rPr lang="en-US" sz="2000" dirty="0" smtClean="0"/>
              <a:t>:</a:t>
            </a:r>
          </a:p>
          <a:p>
            <a:r>
              <a:rPr lang="en-US" sz="2000" dirty="0"/>
              <a:t> </a:t>
            </a:r>
            <a:r>
              <a:rPr lang="en-US" sz="2000" dirty="0" smtClean="0"/>
              <a:t>   </a:t>
            </a:r>
            <a:r>
              <a:rPr lang="en-US" sz="2000" dirty="0" err="1" smtClean="0">
                <a:solidFill>
                  <a:srgbClr val="0070C0"/>
                </a:solidFill>
              </a:rPr>
              <a:t>PrintWriter</a:t>
            </a:r>
            <a:r>
              <a:rPr lang="en-US" sz="2000" dirty="0" smtClean="0">
                <a:solidFill>
                  <a:srgbClr val="0070C0"/>
                </a:solidFill>
              </a:rPr>
              <a:t> out = </a:t>
            </a:r>
            <a:r>
              <a:rPr lang="en-US" sz="2000" dirty="0" err="1" smtClean="0">
                <a:solidFill>
                  <a:srgbClr val="0070C0"/>
                </a:solidFill>
              </a:rPr>
              <a:t>response.getWriter</a:t>
            </a:r>
            <a:r>
              <a:rPr lang="en-US" sz="2000" dirty="0" smtClean="0">
                <a:solidFill>
                  <a:srgbClr val="0070C0"/>
                </a:solidFill>
              </a:rPr>
              <a:t>();</a:t>
            </a:r>
          </a:p>
          <a:p>
            <a:r>
              <a:rPr lang="en-US" sz="2000" dirty="0">
                <a:solidFill>
                  <a:srgbClr val="0070C0"/>
                </a:solidFill>
              </a:rPr>
              <a:t> </a:t>
            </a:r>
            <a:r>
              <a:rPr lang="en-US" sz="2000" dirty="0" smtClean="0">
                <a:solidFill>
                  <a:srgbClr val="0070C0"/>
                </a:solidFill>
              </a:rPr>
              <a:t>   </a:t>
            </a:r>
            <a:r>
              <a:rPr lang="en-US" sz="2000" dirty="0" err="1" smtClean="0">
                <a:solidFill>
                  <a:srgbClr val="0070C0"/>
                </a:solidFill>
              </a:rPr>
              <a:t>out.println</a:t>
            </a:r>
            <a:r>
              <a:rPr lang="en-US" sz="2000" dirty="0" smtClean="0">
                <a:solidFill>
                  <a:srgbClr val="0070C0"/>
                </a:solidFill>
              </a:rPr>
              <a:t>(“Hello from </a:t>
            </a:r>
            <a:r>
              <a:rPr lang="en-US" sz="2000" dirty="0" err="1" smtClean="0">
                <a:solidFill>
                  <a:srgbClr val="0070C0"/>
                </a:solidFill>
              </a:rPr>
              <a:t>FindBooks</a:t>
            </a:r>
            <a:r>
              <a:rPr lang="en-US" sz="2000" dirty="0" smtClean="0">
                <a:solidFill>
                  <a:srgbClr val="0070C0"/>
                </a:solidFill>
              </a:rPr>
              <a:t>”);</a:t>
            </a:r>
          </a:p>
          <a:p>
            <a:endParaRPr lang="en-US" sz="2000" dirty="0"/>
          </a:p>
          <a:p>
            <a:r>
              <a:rPr lang="en-US" sz="2000" dirty="0" smtClean="0"/>
              <a:t>Correct the errors by importing the </a:t>
            </a:r>
            <a:r>
              <a:rPr lang="en-US" sz="2000" dirty="0" err="1" smtClean="0"/>
              <a:t>PrintWriter</a:t>
            </a:r>
            <a:r>
              <a:rPr lang="en-US" sz="2000" dirty="0" smtClean="0"/>
              <a:t>  class.</a:t>
            </a:r>
          </a:p>
          <a:p>
            <a:r>
              <a:rPr lang="en-US" sz="2000" dirty="0" smtClean="0"/>
              <a:t>Deploy the servlet in </a:t>
            </a:r>
            <a:r>
              <a:rPr lang="en-US" sz="2000" dirty="0" err="1" smtClean="0"/>
              <a:t>GlassFish</a:t>
            </a:r>
            <a:r>
              <a:rPr lang="en-US" sz="2000" dirty="0" smtClean="0"/>
              <a:t>.</a:t>
            </a:r>
          </a:p>
          <a:p>
            <a:r>
              <a:rPr lang="en-US" sz="2000" dirty="0" smtClean="0"/>
              <a:t>Run the servlet.</a:t>
            </a:r>
            <a:endParaRPr lang="en-US" sz="2000" dirty="0"/>
          </a:p>
        </p:txBody>
      </p:sp>
      <p:sp>
        <p:nvSpPr>
          <p:cNvPr id="4" name="Text Placeholder 3"/>
          <p:cNvSpPr>
            <a:spLocks noGrp="1"/>
          </p:cNvSpPr>
          <p:nvPr>
            <p:ph type="body" sz="quarter" idx="11"/>
          </p:nvPr>
        </p:nvSpPr>
        <p:spPr/>
        <p:txBody>
          <a:bodyPr/>
          <a:lstStyle/>
          <a:p>
            <a:r>
              <a:rPr lang="en-US"/>
              <a:t>execute</a:t>
            </a:r>
          </a:p>
        </p:txBody>
      </p:sp>
    </p:spTree>
    <p:extLst>
      <p:ext uri="{BB962C8B-B14F-4D97-AF65-F5344CB8AC3E}">
        <p14:creationId xmlns:p14="http://schemas.microsoft.com/office/powerpoint/2010/main" val="13326224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pic>
        <p:nvPicPr>
          <p:cNvPr id="8" name="Content Placeholder 7"/>
          <p:cNvPicPr>
            <a:picLocks noGrp="1" noChangeAspect="1"/>
          </p:cNvPicPr>
          <p:nvPr>
            <p:ph idx="1"/>
          </p:nvPr>
        </p:nvPicPr>
        <p:blipFill>
          <a:blip r:embed="rId2"/>
          <a:stretch>
            <a:fillRect/>
          </a:stretch>
        </p:blipFill>
        <p:spPr>
          <a:xfrm>
            <a:off x="2456873" y="1708727"/>
            <a:ext cx="6456218" cy="3389746"/>
          </a:xfrm>
          <a:prstGeom prst="rect">
            <a:avLst/>
          </a:prstGeom>
        </p:spPr>
      </p:pic>
    </p:spTree>
    <p:extLst>
      <p:ext uri="{BB962C8B-B14F-4D97-AF65-F5344CB8AC3E}">
        <p14:creationId xmlns:p14="http://schemas.microsoft.com/office/powerpoint/2010/main" val="158297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Tags</a:t>
            </a:r>
            <a:endParaRPr lang="en-US" dirty="0"/>
          </a:p>
        </p:txBody>
      </p:sp>
      <p:sp>
        <p:nvSpPr>
          <p:cNvPr id="7" name="AutoShape 6" descr="&amp;Kcy;&amp;acy;&amp;rcy;&amp;tcy;&amp;icy;&amp;ncy;&amp;kcy;&amp;icy; &amp;pcy;&amp;ocy; &amp;zcy;&amp;acy;&amp;pcy;&amp;rcy;&amp;ocy;&amp;scy;&amp;ucy; image xml"/>
          <p:cNvSpPr>
            <a:spLocks noGrp="1" noChangeAspect="1" noChangeArrowheads="1"/>
          </p:cNvSpPr>
          <p:nvPr>
            <p:ph idx="1"/>
          </p:nvPr>
        </p:nvSpPr>
        <p:spPr bwMode="auto">
          <a:xfrm>
            <a:off x="475488" y="1435607"/>
            <a:ext cx="63358488" cy="25769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ru-RU" sz="3200" dirty="0">
                <a:latin typeface="Arial" panose="020B0604020202020204" pitchFamily="34" charset="0"/>
                <a:cs typeface="Arial" panose="020B0604020202020204" pitchFamily="34" charset="0"/>
              </a:rPr>
              <a:t>&lt;</a:t>
            </a:r>
            <a:r>
              <a:rPr lang="en-US" sz="3200" dirty="0">
                <a:latin typeface="Arial" panose="020B0604020202020204" pitchFamily="34" charset="0"/>
                <a:cs typeface="Arial" panose="020B0604020202020204" pitchFamily="34" charset="0"/>
              </a:rPr>
              <a:t>font color</a:t>
            </a:r>
            <a:r>
              <a:rPr lang="ru-RU" sz="32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red</a:t>
            </a:r>
            <a:r>
              <a:rPr lang="ru-RU" sz="3200" dirty="0">
                <a:latin typeface="Arial" panose="020B0604020202020204" pitchFamily="34" charset="0"/>
                <a:cs typeface="Arial" panose="020B0604020202020204" pitchFamily="34" charset="0"/>
              </a:rPr>
              <a:t>"&gt;</a:t>
            </a:r>
            <a:r>
              <a:rPr lang="en-US" sz="3200" dirty="0">
                <a:latin typeface="Arial" panose="020B0604020202020204" pitchFamily="34" charset="0"/>
                <a:cs typeface="Arial" panose="020B0604020202020204" pitchFamily="34" charset="0"/>
              </a:rPr>
              <a:t>rose</a:t>
            </a:r>
            <a:r>
              <a:rPr lang="ru-RU" sz="3200" dirty="0">
                <a:latin typeface="Arial" panose="020B0604020202020204" pitchFamily="34" charset="0"/>
                <a:cs typeface="Arial" panose="020B0604020202020204" pitchFamily="34" charset="0"/>
              </a:rPr>
              <a:t>&lt;/</a:t>
            </a:r>
            <a:r>
              <a:rPr lang="en-US" sz="3200" dirty="0">
                <a:latin typeface="Arial" panose="020B0604020202020204" pitchFamily="34" charset="0"/>
                <a:cs typeface="Arial" panose="020B0604020202020204" pitchFamily="34" charset="0"/>
              </a:rPr>
              <a:t>font</a:t>
            </a:r>
            <a:r>
              <a:rPr lang="ru-RU" sz="3200" dirty="0" smtClean="0">
                <a:latin typeface="Arial" panose="020B0604020202020204" pitchFamily="34" charset="0"/>
                <a:cs typeface="Arial" panose="020B0604020202020204" pitchFamily="34" charset="0"/>
              </a:rPr>
              <a:t>&gt;</a:t>
            </a:r>
            <a:endParaRPr lang="en-US" sz="3200" dirty="0" smtClean="0">
              <a:latin typeface="Arial" panose="020B0604020202020204" pitchFamily="34" charset="0"/>
              <a:cs typeface="Arial" panose="020B0604020202020204" pitchFamily="34" charset="0"/>
            </a:endParaRPr>
          </a:p>
          <a:p>
            <a:r>
              <a:rPr lang="ru-RU" sz="3200" dirty="0" smtClean="0">
                <a:latin typeface="Arial" panose="020B0604020202020204" pitchFamily="34" charset="0"/>
                <a:cs typeface="Arial" panose="020B0604020202020204" pitchFamily="34" charset="0"/>
              </a:rPr>
              <a:t>&lt;</a:t>
            </a:r>
            <a:r>
              <a:rPr lang="en-US" sz="3200" dirty="0" smtClean="0">
                <a:latin typeface="Arial" panose="020B0604020202020204" pitchFamily="34" charset="0"/>
                <a:cs typeface="Arial" panose="020B0604020202020204" pitchFamily="34" charset="0"/>
              </a:rPr>
              <a:t>flower</a:t>
            </a:r>
            <a:r>
              <a:rPr lang="ru-RU" sz="3200" dirty="0" smtClean="0">
                <a:latin typeface="Arial" panose="020B0604020202020204" pitchFamily="34" charset="0"/>
                <a:cs typeface="Arial" panose="020B0604020202020204" pitchFamily="34" charset="0"/>
              </a:rPr>
              <a:t>&gt;</a:t>
            </a:r>
            <a:r>
              <a:rPr lang="en-US" sz="3200" dirty="0">
                <a:latin typeface="Arial" panose="020B0604020202020204" pitchFamily="34" charset="0"/>
                <a:cs typeface="Arial" panose="020B0604020202020204" pitchFamily="34" charset="0"/>
              </a:rPr>
              <a:t>rose</a:t>
            </a:r>
            <a:r>
              <a:rPr lang="ru-RU" sz="3200" dirty="0">
                <a:latin typeface="Arial" panose="020B0604020202020204" pitchFamily="34" charset="0"/>
                <a:cs typeface="Arial" panose="020B0604020202020204" pitchFamily="34" charset="0"/>
              </a:rPr>
              <a:t>&lt;/</a:t>
            </a:r>
            <a:r>
              <a:rPr lang="en-US" sz="3200" dirty="0" smtClean="0">
                <a:latin typeface="Arial" panose="020B0604020202020204" pitchFamily="34" charset="0"/>
                <a:cs typeface="Arial" panose="020B0604020202020204" pitchFamily="34" charset="0"/>
              </a:rPr>
              <a:t>flower</a:t>
            </a:r>
            <a:r>
              <a:rPr lang="ru-RU" sz="3200" dirty="0" smtClean="0">
                <a:latin typeface="Arial" panose="020B0604020202020204" pitchFamily="34" charset="0"/>
                <a:cs typeface="Arial" panose="020B0604020202020204" pitchFamily="34" charset="0"/>
              </a:rPr>
              <a:t>&gt;</a:t>
            </a:r>
            <a:endParaRPr lang="en-US" sz="3200" dirty="0" smtClean="0">
              <a:latin typeface="Arial" panose="020B0604020202020204" pitchFamily="34" charset="0"/>
              <a:cs typeface="Arial" panose="020B0604020202020204" pitchFamily="34" charset="0"/>
            </a:endParaRP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9" name="Rectangle 8"/>
          <p:cNvSpPr>
            <a:spLocks noChangeArrowheads="1"/>
          </p:cNvSpPr>
          <p:nvPr/>
        </p:nvSpPr>
        <p:spPr bwMode="auto">
          <a:xfrm>
            <a:off x="666750" y="3191996"/>
            <a:ext cx="5076826" cy="250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&lt;conservatory&gt;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&lt;flower&gt;rose&lt;/flower&gt;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&lt;flower&gt;tulip&lt;/flower&gt;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flower</a:t>
            </a: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cactus</a:t>
            </a: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&lt;/</a:t>
            </a:r>
            <a:r>
              <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flower</a:t>
            </a:r>
            <a:r>
              <a:rPr kumimoji="0" lang="ru-RU"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3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&lt;/</a:t>
            </a:r>
            <a:r>
              <a:rPr kumimoji="0" lang="en-US" altLang="en-US" sz="3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conservatory</a:t>
            </a:r>
            <a:r>
              <a:rPr kumimoji="0" lang="ru-RU" altLang="en-US" sz="3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&gt;</a:t>
            </a:r>
            <a:r>
              <a:rPr kumimoji="0" lang="en-US" alt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1055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sz="2800" dirty="0"/>
              <a:t>&lt;?xml version="1.0" encoding="UTF-8"?&gt;</a:t>
            </a:r>
            <a:br>
              <a:rPr lang="en-US" sz="2800" dirty="0"/>
            </a:br>
            <a:r>
              <a:rPr lang="en-US" sz="2800" dirty="0"/>
              <a:t>&lt;note&gt;</a:t>
            </a:r>
            <a:br>
              <a:rPr lang="en-US" sz="2800" dirty="0"/>
            </a:br>
            <a:r>
              <a:rPr lang="en-US" sz="2800" dirty="0"/>
              <a:t>   &lt;to&gt;</a:t>
            </a:r>
            <a:r>
              <a:rPr lang="en-US" sz="2800" dirty="0" err="1"/>
              <a:t>Tove</a:t>
            </a:r>
            <a:r>
              <a:rPr lang="en-US" sz="2800" dirty="0"/>
              <a:t>&lt;/to&gt;</a:t>
            </a:r>
            <a:br>
              <a:rPr lang="en-US" sz="2800" dirty="0"/>
            </a:br>
            <a:r>
              <a:rPr lang="en-US" sz="2800" dirty="0"/>
              <a:t>   &lt;from&gt;</a:t>
            </a:r>
            <a:r>
              <a:rPr lang="en-US" sz="2800" dirty="0" err="1"/>
              <a:t>Jani</a:t>
            </a:r>
            <a:r>
              <a:rPr lang="en-US" sz="2800" dirty="0"/>
              <a:t>&lt;/from&gt;</a:t>
            </a:r>
            <a:br>
              <a:rPr lang="en-US" sz="2800" dirty="0"/>
            </a:br>
            <a:r>
              <a:rPr lang="en-US" sz="2800" dirty="0"/>
              <a:t>   &lt;heading&gt; reminder&lt;/heading&gt;</a:t>
            </a:r>
            <a:br>
              <a:rPr lang="en-US" sz="2800" dirty="0"/>
            </a:br>
            <a:r>
              <a:rPr lang="en-US" sz="2800" dirty="0"/>
              <a:t>   &lt;body&gt; Do not forget me this weekend!&lt;/body&gt;</a:t>
            </a:r>
            <a:br>
              <a:rPr lang="en-US" sz="2800" dirty="0"/>
            </a:br>
            <a:r>
              <a:rPr lang="en-US" sz="2800" dirty="0"/>
              <a:t>&lt;/note&gt;</a:t>
            </a:r>
          </a:p>
          <a:p>
            <a:endParaRPr lang="en-US" dirty="0"/>
          </a:p>
        </p:txBody>
      </p:sp>
      <p:sp>
        <p:nvSpPr>
          <p:cNvPr id="4" name="Text Placeholder 3"/>
          <p:cNvSpPr>
            <a:spLocks noGrp="1"/>
          </p:cNvSpPr>
          <p:nvPr>
            <p:ph type="body" sz="quarter" idx="11"/>
          </p:nvPr>
        </p:nvSpPr>
        <p:spPr/>
        <p:txBody>
          <a:bodyPr/>
          <a:lstStyle/>
          <a:p>
            <a:r>
              <a:rPr lang="en-US" dirty="0"/>
              <a:t>x</a:t>
            </a:r>
            <a:r>
              <a:rPr lang="en-US" dirty="0" smtClean="0"/>
              <a:t>ml </a:t>
            </a:r>
            <a:r>
              <a:rPr lang="en-US" dirty="0"/>
              <a:t>document structure</a:t>
            </a:r>
          </a:p>
        </p:txBody>
      </p:sp>
    </p:spTree>
    <p:extLst>
      <p:ext uri="{BB962C8B-B14F-4D97-AF65-F5344CB8AC3E}">
        <p14:creationId xmlns:p14="http://schemas.microsoft.com/office/powerpoint/2010/main" val="785999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775856" y="1062181"/>
            <a:ext cx="7796632" cy="5366327"/>
          </a:xfrm>
          <a:prstGeom prst="rect">
            <a:avLst/>
          </a:prstGeom>
        </p:spPr>
      </p:pic>
      <p:sp>
        <p:nvSpPr>
          <p:cNvPr id="4" name="Text Placeholder 3"/>
          <p:cNvSpPr>
            <a:spLocks noGrp="1"/>
          </p:cNvSpPr>
          <p:nvPr>
            <p:ph type="body" sz="quarter" idx="11"/>
          </p:nvPr>
        </p:nvSpPr>
        <p:spPr/>
        <p:txBody>
          <a:bodyPr/>
          <a:lstStyle/>
          <a:p>
            <a:r>
              <a:rPr lang="en-US" dirty="0" smtClean="0"/>
              <a:t>Example</a:t>
            </a:r>
            <a:endParaRPr lang="en-US" dirty="0"/>
          </a:p>
        </p:txBody>
      </p:sp>
    </p:spTree>
    <p:extLst>
      <p:ext uri="{BB962C8B-B14F-4D97-AF65-F5344CB8AC3E}">
        <p14:creationId xmlns:p14="http://schemas.microsoft.com/office/powerpoint/2010/main" val="3738553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structure</a:t>
            </a:r>
            <a:endParaRPr lang="en-US" dirty="0"/>
          </a:p>
        </p:txBody>
      </p:sp>
      <p:pic>
        <p:nvPicPr>
          <p:cNvPr id="5" name="Content Placeholder 4" descr="Дерево X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6255" y="1468582"/>
            <a:ext cx="6336145" cy="4433454"/>
          </a:xfrm>
          <a:prstGeom prst="rect">
            <a:avLst/>
          </a:prstGeom>
          <a:noFill/>
          <a:ln>
            <a:noFill/>
          </a:ln>
        </p:spPr>
      </p:pic>
    </p:spTree>
    <p:extLst>
      <p:ext uri="{BB962C8B-B14F-4D97-AF65-F5344CB8AC3E}">
        <p14:creationId xmlns:p14="http://schemas.microsoft.com/office/powerpoint/2010/main" val="9694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3600" y="0"/>
            <a:ext cx="7772400" cy="1143000"/>
          </a:xfrm>
        </p:spPr>
        <p:txBody>
          <a:bodyPr/>
          <a:lstStyle/>
          <a:p>
            <a:r>
              <a:rPr lang="en-US" altLang="ja-JP">
                <a:ea typeface="ＭＳ Ｐゴシック" panose="020B0600070205080204" pitchFamily="34" charset="-128"/>
              </a:rPr>
              <a:t>Packet Encapsulation </a:t>
            </a:r>
          </a:p>
        </p:txBody>
      </p:sp>
      <p:pic>
        <p:nvPicPr>
          <p:cNvPr id="35843" name="Picture 3" descr="encapsu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527" y="1749564"/>
            <a:ext cx="4910081" cy="3603783"/>
          </a:xfrm>
          <a:prstGeom prst="rect">
            <a:avLst/>
          </a:prstGeom>
          <a:noFill/>
          <a:extLst>
            <a:ext uri="{909E8E84-426E-40DD-AFC4-6F175D3DCCD1}">
              <a14:hiddenFill xmlns:a14="http://schemas.microsoft.com/office/drawing/2010/main">
                <a:solidFill>
                  <a:srgbClr val="FFFFFF"/>
                </a:solidFill>
              </a14:hiddenFill>
            </a:ext>
          </a:extLst>
        </p:spPr>
      </p:pic>
      <p:sp>
        <p:nvSpPr>
          <p:cNvPr id="35844" name="Text Box 4"/>
          <p:cNvSpPr txBox="1">
            <a:spLocks noChangeArrowheads="1"/>
          </p:cNvSpPr>
          <p:nvPr/>
        </p:nvSpPr>
        <p:spPr bwMode="auto">
          <a:xfrm>
            <a:off x="1752600" y="1143001"/>
            <a:ext cx="861060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Font typeface="Wingdings" panose="05000000000000000000" pitchFamily="2" charset="2"/>
              <a:buChar char="n"/>
            </a:pPr>
            <a:r>
              <a:rPr kumimoji="1" lang="en-US" altLang="ja-JP" dirty="0">
                <a:latin typeface="Tahoma" panose="020B0604030504040204" pitchFamily="34" charset="0"/>
                <a:ea typeface="ＭＳ Ｐゴシック" panose="020B0600070205080204" pitchFamily="34" charset="-128"/>
              </a:rPr>
              <a:t> The data is sent down the protocol stack</a:t>
            </a:r>
          </a:p>
          <a:p>
            <a:pPr>
              <a:spcBef>
                <a:spcPct val="20000"/>
              </a:spcBef>
              <a:buClr>
                <a:schemeClr val="folHlink"/>
              </a:buClr>
              <a:buFont typeface="Wingdings" panose="05000000000000000000" pitchFamily="2" charset="2"/>
              <a:buChar char="n"/>
            </a:pPr>
            <a:r>
              <a:rPr kumimoji="1" lang="en-US" altLang="ja-JP" dirty="0">
                <a:latin typeface="Tahoma" panose="020B0604030504040204" pitchFamily="34" charset="0"/>
                <a:ea typeface="ＭＳ Ｐゴシック" panose="020B0600070205080204" pitchFamily="34" charset="-128"/>
              </a:rPr>
              <a:t> Each layer adds to the data by prepending headers</a:t>
            </a:r>
          </a:p>
        </p:txBody>
      </p:sp>
      <p:sp>
        <p:nvSpPr>
          <p:cNvPr id="35845" name="Line 5"/>
          <p:cNvSpPr>
            <a:spLocks noChangeShapeType="1"/>
          </p:cNvSpPr>
          <p:nvPr/>
        </p:nvSpPr>
        <p:spPr bwMode="auto">
          <a:xfrm>
            <a:off x="42672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6" name="Line 6"/>
          <p:cNvSpPr>
            <a:spLocks noChangeShapeType="1"/>
          </p:cNvSpPr>
          <p:nvPr/>
        </p:nvSpPr>
        <p:spPr bwMode="auto">
          <a:xfrm>
            <a:off x="49530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7" name="Line 7"/>
          <p:cNvSpPr>
            <a:spLocks noChangeShapeType="1"/>
          </p:cNvSpPr>
          <p:nvPr/>
        </p:nvSpPr>
        <p:spPr bwMode="auto">
          <a:xfrm>
            <a:off x="56769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8" name="Line 8"/>
          <p:cNvSpPr>
            <a:spLocks noChangeShapeType="1"/>
          </p:cNvSpPr>
          <p:nvPr/>
        </p:nvSpPr>
        <p:spPr bwMode="auto">
          <a:xfrm>
            <a:off x="63500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9" name="Line 9"/>
          <p:cNvSpPr>
            <a:spLocks noChangeShapeType="1"/>
          </p:cNvSpPr>
          <p:nvPr/>
        </p:nvSpPr>
        <p:spPr bwMode="auto">
          <a:xfrm>
            <a:off x="76962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0" name="Line 10"/>
          <p:cNvSpPr>
            <a:spLocks noChangeShapeType="1"/>
          </p:cNvSpPr>
          <p:nvPr/>
        </p:nvSpPr>
        <p:spPr bwMode="auto">
          <a:xfrm>
            <a:off x="8458200" y="57912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1" name="Line 11"/>
          <p:cNvSpPr>
            <a:spLocks noChangeShapeType="1"/>
          </p:cNvSpPr>
          <p:nvPr/>
        </p:nvSpPr>
        <p:spPr bwMode="auto">
          <a:xfrm>
            <a:off x="4267200" y="5943600"/>
            <a:ext cx="6858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2" name="Text Box 12"/>
          <p:cNvSpPr txBox="1">
            <a:spLocks noChangeArrowheads="1"/>
          </p:cNvSpPr>
          <p:nvPr/>
        </p:nvSpPr>
        <p:spPr bwMode="auto">
          <a:xfrm>
            <a:off x="4149727" y="5648980"/>
            <a:ext cx="8159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ja-JP" sz="1400" dirty="0">
                <a:latin typeface="Tahoma" panose="020B0604030504040204" pitchFamily="34" charset="0"/>
                <a:ea typeface="ＭＳ Ｐゴシック" panose="020B0600070205080204" pitchFamily="34" charset="-128"/>
              </a:rPr>
              <a:t>22Bytes</a:t>
            </a:r>
          </a:p>
        </p:txBody>
      </p:sp>
      <p:sp>
        <p:nvSpPr>
          <p:cNvPr id="35853" name="Line 13"/>
          <p:cNvSpPr>
            <a:spLocks noChangeShapeType="1"/>
          </p:cNvSpPr>
          <p:nvPr/>
        </p:nvSpPr>
        <p:spPr bwMode="auto">
          <a:xfrm>
            <a:off x="4978400" y="5943600"/>
            <a:ext cx="6858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4" name="Text Box 14"/>
          <p:cNvSpPr txBox="1">
            <a:spLocks noChangeArrowheads="1"/>
          </p:cNvSpPr>
          <p:nvPr/>
        </p:nvSpPr>
        <p:spPr bwMode="auto">
          <a:xfrm>
            <a:off x="4911726" y="5648980"/>
            <a:ext cx="9256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ja-JP" sz="1400" dirty="0">
                <a:latin typeface="Tahoma" panose="020B0604030504040204" pitchFamily="34" charset="0"/>
                <a:ea typeface="ＭＳ Ｐゴシック" panose="020B0600070205080204" pitchFamily="34" charset="-128"/>
              </a:rPr>
              <a:t>20Bytes</a:t>
            </a:r>
          </a:p>
        </p:txBody>
      </p:sp>
      <p:sp>
        <p:nvSpPr>
          <p:cNvPr id="35855" name="Line 15"/>
          <p:cNvSpPr>
            <a:spLocks noChangeShapeType="1"/>
          </p:cNvSpPr>
          <p:nvPr/>
        </p:nvSpPr>
        <p:spPr bwMode="auto">
          <a:xfrm>
            <a:off x="5676900" y="5943600"/>
            <a:ext cx="6858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6" name="Text Box 16"/>
          <p:cNvSpPr txBox="1">
            <a:spLocks noChangeArrowheads="1"/>
          </p:cNvSpPr>
          <p:nvPr/>
        </p:nvSpPr>
        <p:spPr bwMode="auto">
          <a:xfrm>
            <a:off x="5638801" y="5648980"/>
            <a:ext cx="9193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ja-JP" sz="1400" dirty="0">
                <a:latin typeface="Tahoma" panose="020B0604030504040204" pitchFamily="34" charset="0"/>
                <a:ea typeface="ＭＳ Ｐゴシック" panose="020B0600070205080204" pitchFamily="34" charset="-128"/>
              </a:rPr>
              <a:t>20Bytes</a:t>
            </a:r>
          </a:p>
        </p:txBody>
      </p:sp>
      <p:sp>
        <p:nvSpPr>
          <p:cNvPr id="35857" name="Text Box 17"/>
          <p:cNvSpPr txBox="1">
            <a:spLocks noChangeArrowheads="1"/>
          </p:cNvSpPr>
          <p:nvPr/>
        </p:nvSpPr>
        <p:spPr bwMode="auto">
          <a:xfrm>
            <a:off x="7696200" y="5943600"/>
            <a:ext cx="706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1400">
                <a:latin typeface="Tahoma" panose="020B0604030504040204" pitchFamily="34" charset="0"/>
                <a:ea typeface="ＭＳ Ｐゴシック" panose="020B0600070205080204" pitchFamily="34" charset="-128"/>
              </a:rPr>
              <a:t>4Bytes</a:t>
            </a:r>
          </a:p>
        </p:txBody>
      </p:sp>
      <p:sp>
        <p:nvSpPr>
          <p:cNvPr id="35858" name="Line 18"/>
          <p:cNvSpPr>
            <a:spLocks noChangeShapeType="1"/>
          </p:cNvSpPr>
          <p:nvPr/>
        </p:nvSpPr>
        <p:spPr bwMode="auto">
          <a:xfrm>
            <a:off x="7696200" y="5943600"/>
            <a:ext cx="7620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9" name="Line 19"/>
          <p:cNvSpPr>
            <a:spLocks noChangeShapeType="1"/>
          </p:cNvSpPr>
          <p:nvPr/>
        </p:nvSpPr>
        <p:spPr bwMode="auto">
          <a:xfrm>
            <a:off x="4953000" y="62484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0" name="Line 20"/>
          <p:cNvSpPr>
            <a:spLocks noChangeShapeType="1"/>
          </p:cNvSpPr>
          <p:nvPr/>
        </p:nvSpPr>
        <p:spPr bwMode="auto">
          <a:xfrm>
            <a:off x="7696200" y="6248400"/>
            <a:ext cx="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1" name="Text Box 21"/>
          <p:cNvSpPr txBox="1">
            <a:spLocks noChangeArrowheads="1"/>
          </p:cNvSpPr>
          <p:nvPr/>
        </p:nvSpPr>
        <p:spPr bwMode="auto">
          <a:xfrm>
            <a:off x="5920508" y="6254587"/>
            <a:ext cx="11787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ja-JP" sz="1000" dirty="0">
                <a:latin typeface="Tahoma" panose="020B0604030504040204" pitchFamily="34" charset="0"/>
                <a:ea typeface="ＭＳ Ｐゴシック" panose="020B0600070205080204" pitchFamily="34" charset="-128"/>
              </a:rPr>
              <a:t>64 to 1500 Bytes</a:t>
            </a:r>
          </a:p>
        </p:txBody>
      </p:sp>
      <p:sp>
        <p:nvSpPr>
          <p:cNvPr id="35862" name="Line 22"/>
          <p:cNvSpPr>
            <a:spLocks noChangeShapeType="1"/>
          </p:cNvSpPr>
          <p:nvPr/>
        </p:nvSpPr>
        <p:spPr bwMode="auto">
          <a:xfrm>
            <a:off x="4994275" y="6172200"/>
            <a:ext cx="2701925" cy="9165"/>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569057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632507" y="1043525"/>
            <a:ext cx="11241024" cy="5486585"/>
          </a:xfrm>
        </p:spPr>
        <p:txBody>
          <a:bodyPr>
            <a:normAutofit/>
          </a:bodyPr>
          <a:lstStyle/>
          <a:p>
            <a:r>
              <a:rPr lang="en-US" sz="3600" b="1" dirty="0"/>
              <a:t>&lt;bookstore&gt;</a:t>
            </a:r>
            <a:br>
              <a:rPr lang="en-US" sz="3600" b="1" dirty="0"/>
            </a:br>
            <a:r>
              <a:rPr lang="en-US" sz="3600" b="1" dirty="0"/>
              <a:t>   &lt;book category="COOKING"&gt;</a:t>
            </a:r>
            <a:br>
              <a:rPr lang="en-US" sz="3600" b="1" dirty="0"/>
            </a:br>
            <a:r>
              <a:rPr lang="en-US" sz="3600" b="1" dirty="0"/>
              <a:t>     &lt;title </a:t>
            </a:r>
            <a:r>
              <a:rPr lang="en-US" sz="3600" b="1" dirty="0" err="1"/>
              <a:t>lang</a:t>
            </a:r>
            <a:r>
              <a:rPr lang="en-US" sz="3600" b="1" dirty="0"/>
              <a:t>="</a:t>
            </a:r>
            <a:r>
              <a:rPr lang="en-US" sz="3600" b="1" dirty="0" err="1"/>
              <a:t>en</a:t>
            </a:r>
            <a:r>
              <a:rPr lang="en-US" sz="3600" b="1" dirty="0"/>
              <a:t>"&gt;Everyday Italian&lt;/title&gt;</a:t>
            </a:r>
            <a:br>
              <a:rPr lang="en-US" sz="3600" b="1" dirty="0"/>
            </a:br>
            <a:r>
              <a:rPr lang="en-US" sz="3600" b="1" dirty="0"/>
              <a:t>     &lt;author&gt;Giada De </a:t>
            </a:r>
            <a:r>
              <a:rPr lang="en-US" sz="3600" b="1" dirty="0" err="1"/>
              <a:t>Laurentiis</a:t>
            </a:r>
            <a:r>
              <a:rPr lang="en-US" sz="3600" b="1" dirty="0"/>
              <a:t>&lt;/author&gt;</a:t>
            </a:r>
            <a:br>
              <a:rPr lang="en-US" sz="3600" b="1" dirty="0"/>
            </a:br>
            <a:r>
              <a:rPr lang="en-US" sz="3600" b="1" dirty="0"/>
              <a:t>     &lt;year&gt;2005&lt;/year&gt;</a:t>
            </a:r>
            <a:br>
              <a:rPr lang="en-US" sz="3600" b="1" dirty="0"/>
            </a:br>
            <a:r>
              <a:rPr lang="en-US" sz="3600" b="1" dirty="0"/>
              <a:t>     &lt;price&gt;30.00&lt;/price&gt;</a:t>
            </a:r>
            <a:br>
              <a:rPr lang="en-US" sz="3600" b="1" dirty="0"/>
            </a:br>
            <a:r>
              <a:rPr lang="en-US" sz="3600" b="1" dirty="0"/>
              <a:t>   </a:t>
            </a:r>
            <a:r>
              <a:rPr lang="en-US" sz="3600" b="1" dirty="0" smtClean="0"/>
              <a:t>&lt;/</a:t>
            </a:r>
            <a:r>
              <a:rPr lang="en-US" sz="3600" b="1" dirty="0"/>
              <a:t>bookstore&gt;</a:t>
            </a:r>
          </a:p>
          <a:p>
            <a:endParaRPr lang="en-US" dirty="0"/>
          </a:p>
        </p:txBody>
      </p:sp>
      <p:sp>
        <p:nvSpPr>
          <p:cNvPr id="4" name="Text Placeholder 3"/>
          <p:cNvSpPr>
            <a:spLocks noGrp="1"/>
          </p:cNvSpPr>
          <p:nvPr>
            <p:ph type="body" sz="quarter" idx="11"/>
          </p:nvPr>
        </p:nvSpPr>
        <p:spPr/>
        <p:txBody>
          <a:bodyPr/>
          <a:lstStyle/>
          <a:p>
            <a:r>
              <a:rPr lang="en-US" dirty="0"/>
              <a:t>x</a:t>
            </a:r>
            <a:r>
              <a:rPr lang="en-US" dirty="0" smtClean="0"/>
              <a:t>ml document</a:t>
            </a:r>
            <a:endParaRPr lang="en-US" dirty="0"/>
          </a:p>
        </p:txBody>
      </p:sp>
    </p:spTree>
    <p:extLst>
      <p:ext uri="{BB962C8B-B14F-4D97-AF65-F5344CB8AC3E}">
        <p14:creationId xmlns:p14="http://schemas.microsoft.com/office/powerpoint/2010/main" val="2333148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475488" y="997526"/>
            <a:ext cx="11241024" cy="5745019"/>
          </a:xfrm>
        </p:spPr>
        <p:txBody>
          <a:bodyPr>
            <a:normAutofit fontScale="85000" lnSpcReduction="20000"/>
          </a:bodyPr>
          <a:lstStyle/>
          <a:p>
            <a:r>
              <a:rPr lang="en-US" sz="1400" dirty="0"/>
              <a:t>&lt;?xml version="1.0" encoding="windows-1251" ?&gt; </a:t>
            </a:r>
          </a:p>
          <a:p>
            <a:r>
              <a:rPr lang="en-US" sz="1400" dirty="0"/>
              <a:t>   &lt;ROOT&gt;</a:t>
            </a:r>
          </a:p>
          <a:p>
            <a:r>
              <a:rPr lang="en-US" sz="1400" dirty="0"/>
              <a:t>       &lt;EMPTY-ELEMENT string-attribute="</a:t>
            </a:r>
            <a:r>
              <a:rPr lang="ru-RU" sz="1400" dirty="0"/>
              <a:t>Иван</a:t>
            </a:r>
            <a:r>
              <a:rPr lang="en-US" sz="1400" dirty="0"/>
              <a:t>" /&gt; </a:t>
            </a:r>
          </a:p>
          <a:p>
            <a:r>
              <a:rPr lang="en-US" sz="1400" dirty="0"/>
              <a:t>       &lt;OPENED-ELEMENT&gt;</a:t>
            </a:r>
          </a:p>
          <a:p>
            <a:r>
              <a:rPr lang="en-US" sz="1400" dirty="0"/>
              <a:t>          &lt;INTERNAL-ELEMENT /&gt; </a:t>
            </a:r>
          </a:p>
          <a:p>
            <a:r>
              <a:rPr lang="en-US" sz="1400" dirty="0"/>
              <a:t>       &lt;/OPENED-ELEMENT&gt;</a:t>
            </a:r>
          </a:p>
          <a:p>
            <a:r>
              <a:rPr lang="en-US" sz="1400" dirty="0"/>
              <a:t>       </a:t>
            </a:r>
            <a:r>
              <a:rPr lang="ru-RU" sz="1400" dirty="0"/>
              <a:t>&lt;TYPE_SAMPLES&gt;</a:t>
            </a:r>
            <a:endParaRPr lang="en-US" sz="1400" dirty="0"/>
          </a:p>
          <a:p>
            <a:r>
              <a:rPr lang="ru-RU" sz="1400" dirty="0"/>
              <a:t>   &lt; !--  Примеры записи в XML различных типов данных --&gt; </a:t>
            </a:r>
            <a:endParaRPr lang="en-US" sz="1400" dirty="0"/>
          </a:p>
          <a:p>
            <a:r>
              <a:rPr lang="ru-RU" sz="1400" dirty="0"/>
              <a:t>          </a:t>
            </a:r>
            <a:r>
              <a:rPr lang="en-US" sz="1400" dirty="0"/>
              <a:t>&lt;NUMERIC&gt;</a:t>
            </a:r>
          </a:p>
          <a:p>
            <a:r>
              <a:rPr lang="en-US" sz="1400" dirty="0"/>
              <a:t>            &lt;INTEGER value="100203" /&gt; </a:t>
            </a:r>
          </a:p>
          <a:p>
            <a:r>
              <a:rPr lang="en-US" sz="1400" dirty="0"/>
              <a:t>            &lt;DOUBLE varian-1="333.4445454" variant-2="333.44E2" /&gt; </a:t>
            </a:r>
          </a:p>
          <a:p>
            <a:r>
              <a:rPr lang="en-US" sz="1400" dirty="0"/>
              <a:t>          &lt;/NUMERIC&gt;</a:t>
            </a:r>
          </a:p>
          <a:p>
            <a:r>
              <a:rPr lang="en-US" sz="1400" dirty="0"/>
              <a:t>          &lt;</a:t>
            </a:r>
            <a:r>
              <a:rPr lang="en-US" sz="1400" dirty="0" err="1"/>
              <a:t>DateTime</a:t>
            </a:r>
            <a:r>
              <a:rPr lang="en-US" sz="1400" dirty="0"/>
              <a:t>&gt;</a:t>
            </a:r>
          </a:p>
          <a:p>
            <a:r>
              <a:rPr lang="en-US" sz="1400" dirty="0"/>
              <a:t>             &lt;DATE value="2001-02-03" /&gt; </a:t>
            </a:r>
          </a:p>
          <a:p>
            <a:r>
              <a:rPr lang="en-US" sz="1400" dirty="0"/>
              <a:t>             &lt;DATE-TIME value="2001-02-03T12:30:44" value1="2001-02-03T12:30:44+UTC3"&gt;</a:t>
            </a:r>
          </a:p>
          <a:p>
            <a:r>
              <a:rPr lang="en-US" sz="1400" dirty="0"/>
              <a:t>                  &lt;errors err1="01/02/2001" /&gt; </a:t>
            </a:r>
          </a:p>
          <a:p>
            <a:r>
              <a:rPr lang="en-US" sz="1400" dirty="0"/>
              <a:t>             &lt;/DATE-TIME&gt;</a:t>
            </a:r>
          </a:p>
          <a:p>
            <a:r>
              <a:rPr lang="en-US" sz="1400" dirty="0"/>
              <a:t>             &lt;</a:t>
            </a:r>
            <a:r>
              <a:rPr lang="en-US" sz="1400" dirty="0" err="1"/>
              <a:t>DateTimeDuration</a:t>
            </a:r>
            <a:r>
              <a:rPr lang="en-US" sz="1400" dirty="0"/>
              <a:t> value="P4028DT11H10M59S" /&gt; </a:t>
            </a:r>
          </a:p>
          <a:p>
            <a:r>
              <a:rPr lang="en-US" sz="1400" dirty="0"/>
              <a:t>          &lt;/</a:t>
            </a:r>
            <a:r>
              <a:rPr lang="en-US" sz="1400" dirty="0" err="1"/>
              <a:t>DateTime</a:t>
            </a:r>
            <a:r>
              <a:rPr lang="en-US" sz="1400" dirty="0"/>
              <a:t>&gt;</a:t>
            </a:r>
          </a:p>
          <a:p>
            <a:r>
              <a:rPr lang="en-US" sz="1400" dirty="0"/>
              <a:t>       &lt;/TYPE_SAMPLES&gt;</a:t>
            </a:r>
          </a:p>
          <a:p>
            <a:r>
              <a:rPr lang="en-US" sz="1400" dirty="0"/>
              <a:t>       &lt;CDATA-ELEMENT-SAMPLE&gt;</a:t>
            </a:r>
          </a:p>
          <a:p>
            <a:r>
              <a:rPr lang="en-US" sz="1400" dirty="0"/>
              <a:t>          </a:t>
            </a:r>
            <a:r>
              <a:rPr lang="ru-RU" sz="1400" dirty="0"/>
              <a:t>&lt;![CDATA[ </a:t>
            </a:r>
            <a:endParaRPr lang="en-US" sz="1400" dirty="0"/>
          </a:p>
          <a:p>
            <a:r>
              <a:rPr lang="ru-RU" sz="1400" dirty="0"/>
              <a:t>             Здесь можно поместить любой набор символов</a:t>
            </a:r>
            <a:endParaRPr lang="en-US" sz="1400" dirty="0"/>
          </a:p>
          <a:p>
            <a:r>
              <a:rPr lang="ru-RU" sz="1400" dirty="0"/>
              <a:t>             werlkgj lwkejrg lkwejlg </a:t>
            </a:r>
            <a:endParaRPr lang="en-US" sz="1400" dirty="0"/>
          </a:p>
          <a:p>
            <a:r>
              <a:rPr lang="ru-RU" sz="1400" dirty="0"/>
              <a:t>             jwelg &lt;&gt; = dj klklg se</a:t>
            </a:r>
            <a:endParaRPr lang="en-US" sz="1400" dirty="0"/>
          </a:p>
          <a:p>
            <a:r>
              <a:rPr lang="ru-RU" sz="1400" dirty="0"/>
              <a:t>          ]]&gt; </a:t>
            </a:r>
            <a:endParaRPr lang="en-US" sz="1400" dirty="0"/>
          </a:p>
          <a:p>
            <a:r>
              <a:rPr lang="ru-RU" sz="1400" dirty="0"/>
              <a:t>       &lt;/CDATA-ELEMENT-SAMPLE&gt;</a:t>
            </a:r>
            <a:endParaRPr lang="en-US" sz="1400" dirty="0"/>
          </a:p>
          <a:p>
            <a:r>
              <a:rPr lang="ru-RU" sz="1400" dirty="0"/>
              <a:t>       &lt;TEXT-SAMPLE&gt;Здесь может быть любое текстовое значение&lt;/TEXT-SAMPLE&gt; </a:t>
            </a:r>
            <a:endParaRPr lang="en-US" sz="1400" dirty="0"/>
          </a:p>
          <a:p>
            <a:r>
              <a:rPr lang="ru-RU" sz="1400" dirty="0"/>
              <a:t>   &lt;/ROOT&gt;</a:t>
            </a:r>
            <a:endParaRPr lang="en-US" sz="1400" dirty="0"/>
          </a:p>
          <a:p>
            <a:endParaRPr lang="en-US" dirty="0"/>
          </a:p>
        </p:txBody>
      </p:sp>
      <p:sp>
        <p:nvSpPr>
          <p:cNvPr id="4" name="Text Placeholder 3"/>
          <p:cNvSpPr>
            <a:spLocks noGrp="1"/>
          </p:cNvSpPr>
          <p:nvPr>
            <p:ph type="body" sz="quarter" idx="11"/>
          </p:nvPr>
        </p:nvSpPr>
        <p:spPr/>
        <p:txBody>
          <a:bodyPr/>
          <a:lstStyle/>
          <a:p>
            <a:r>
              <a:rPr lang="en-US" dirty="0"/>
              <a:t>x</a:t>
            </a:r>
            <a:r>
              <a:rPr lang="en-US" dirty="0" smtClean="0"/>
              <a:t>ml document</a:t>
            </a:r>
            <a:endParaRPr lang="en-US" dirty="0"/>
          </a:p>
        </p:txBody>
      </p:sp>
    </p:spTree>
    <p:extLst>
      <p:ext uri="{BB962C8B-B14F-4D97-AF65-F5344CB8AC3E}">
        <p14:creationId xmlns:p14="http://schemas.microsoft.com/office/powerpoint/2010/main" val="14669736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770910" y="1394690"/>
            <a:ext cx="7398326" cy="3639127"/>
          </a:xfrm>
          <a:prstGeom prst="rect">
            <a:avLst/>
          </a:prstGeom>
        </p:spPr>
      </p:pic>
      <p:sp>
        <p:nvSpPr>
          <p:cNvPr id="4" name="Text Placeholder 3"/>
          <p:cNvSpPr>
            <a:spLocks noGrp="1"/>
          </p:cNvSpPr>
          <p:nvPr>
            <p:ph type="body" sz="quarter" idx="11"/>
          </p:nvPr>
        </p:nvSpPr>
        <p:spPr/>
        <p:txBody>
          <a:bodyPr/>
          <a:lstStyle/>
          <a:p>
            <a:r>
              <a:rPr lang="en-US" dirty="0" smtClean="0"/>
              <a:t>DOM parser</a:t>
            </a:r>
            <a:endParaRPr lang="en-US" dirty="0"/>
          </a:p>
        </p:txBody>
      </p:sp>
    </p:spTree>
    <p:extLst>
      <p:ext uri="{BB962C8B-B14F-4D97-AF65-F5344CB8AC3E}">
        <p14:creationId xmlns:p14="http://schemas.microsoft.com/office/powerpoint/2010/main" val="1477903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475488" y="997527"/>
            <a:ext cx="11241024" cy="5477164"/>
          </a:xfrm>
        </p:spPr>
        <p:txBody>
          <a:bodyPr>
            <a:noAutofit/>
          </a:bodyPr>
          <a:lstStyle/>
          <a:p>
            <a:r>
              <a:rPr lang="ru-RU" sz="2000" dirty="0">
                <a:latin typeface="Arial" panose="020B0604020202020204" pitchFamily="34" charset="0"/>
                <a:cs typeface="Arial" panose="020B0604020202020204" pitchFamily="34" charset="0"/>
              </a:rPr>
              <a:t>&lt;?</a:t>
            </a:r>
            <a:r>
              <a:rPr lang="en-US" sz="2000" dirty="0">
                <a:latin typeface="Arial" panose="020B0604020202020204" pitchFamily="34" charset="0"/>
                <a:cs typeface="Arial" panose="020B0604020202020204" pitchFamily="34" charset="0"/>
              </a:rPr>
              <a:t>xml version</a:t>
            </a:r>
            <a:r>
              <a:rPr lang="ru-RU" sz="2000" dirty="0">
                <a:latin typeface="Arial" panose="020B0604020202020204" pitchFamily="34" charset="0"/>
                <a:cs typeface="Arial" panose="020B0604020202020204" pitchFamily="34" charset="0"/>
              </a:rPr>
              <a:t>="1.0"?&gt;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&lt;company&gt;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&gt;Tom&lt;/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&gt;Cruise&lt;/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&gt;Paul&lt;/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a:t>
            </a:r>
            <a:r>
              <a:rPr lang="en-US" sz="2000" dirty="0" err="1">
                <a:latin typeface="Arial" panose="020B0604020202020204" pitchFamily="34" charset="0"/>
                <a:cs typeface="Arial" panose="020B0604020202020204" pitchFamily="34" charset="0"/>
              </a:rPr>
              <a:t>Enderson</a:t>
            </a:r>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&gt;George&lt;/</a:t>
            </a:r>
            <a:r>
              <a:rPr lang="en-US" sz="2000" dirty="0" err="1">
                <a:latin typeface="Arial" panose="020B0604020202020204" pitchFamily="34" charset="0"/>
                <a:cs typeface="Arial" panose="020B0604020202020204" pitchFamily="34" charset="0"/>
              </a:rPr>
              <a:t>firstname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&gt;Bush&lt;/</a:t>
            </a:r>
            <a:r>
              <a:rPr lang="en-US" sz="2000" dirty="0" err="1">
                <a:latin typeface="Arial" panose="020B0604020202020204" pitchFamily="34" charset="0"/>
                <a:cs typeface="Arial" panose="020B0604020202020204" pitchFamily="34" charset="0"/>
              </a:rPr>
              <a:t>lastname</a:t>
            </a:r>
            <a:r>
              <a:rPr lang="en-US" sz="2000" dirty="0">
                <a:latin typeface="Arial" panose="020B0604020202020204" pitchFamily="34" charset="0"/>
                <a:cs typeface="Arial" panose="020B0604020202020204" pitchFamily="34" charset="0"/>
              </a:rPr>
              <a:t>&gt;</a:t>
            </a:r>
          </a:p>
          <a:p>
            <a:r>
              <a:rPr lang="en-US" sz="2000" dirty="0">
                <a:latin typeface="Arial" panose="020B0604020202020204" pitchFamily="34" charset="0"/>
                <a:cs typeface="Arial" panose="020B0604020202020204" pitchFamily="34" charset="0"/>
              </a:rPr>
              <a:t>&lt;/employee&gt;</a:t>
            </a:r>
          </a:p>
          <a:p>
            <a:r>
              <a:rPr lang="en-US" sz="2000" dirty="0">
                <a:latin typeface="Arial" panose="020B0604020202020204" pitchFamily="34" charset="0"/>
                <a:cs typeface="Arial" panose="020B0604020202020204" pitchFamily="34" charset="0"/>
              </a:rPr>
              <a:t>&lt;/company&gt;</a:t>
            </a:r>
          </a:p>
          <a:p>
            <a:endParaRPr lang="en-US" sz="2000"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1"/>
          </p:nvPr>
        </p:nvSpPr>
        <p:spPr/>
        <p:txBody>
          <a:bodyPr/>
          <a:lstStyle/>
          <a:p>
            <a:r>
              <a:rPr lang="en-US" b="1" dirty="0" err="1"/>
              <a:t>MyXMLFile</a:t>
            </a:r>
            <a:r>
              <a:rPr lang="ru-RU" b="1" dirty="0"/>
              <a:t>.</a:t>
            </a:r>
            <a:r>
              <a:rPr lang="en-US" b="1" dirty="0"/>
              <a:t>xml</a:t>
            </a:r>
            <a:endParaRPr lang="en-US" dirty="0"/>
          </a:p>
        </p:txBody>
      </p:sp>
    </p:spTree>
    <p:extLst>
      <p:ext uri="{BB962C8B-B14F-4D97-AF65-F5344CB8AC3E}">
        <p14:creationId xmlns:p14="http://schemas.microsoft.com/office/powerpoint/2010/main" val="16521330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pic>
        <p:nvPicPr>
          <p:cNvPr id="3076" name="Picture 4" descr="Картинки по запросу dom parser in xml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8473" y="1551709"/>
            <a:ext cx="5754253" cy="370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2594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Servlets</a:t>
            </a:r>
            <a:endParaRPr lang="en-US" dirty="0"/>
          </a:p>
        </p:txBody>
      </p:sp>
      <p:pic>
        <p:nvPicPr>
          <p:cNvPr id="5" name="Picture 4"/>
          <p:cNvPicPr>
            <a:picLocks noChangeAspect="1"/>
          </p:cNvPicPr>
          <p:nvPr/>
        </p:nvPicPr>
        <p:blipFill>
          <a:blip r:embed="rId2"/>
          <a:stretch>
            <a:fillRect/>
          </a:stretch>
        </p:blipFill>
        <p:spPr>
          <a:xfrm>
            <a:off x="3038764" y="1884217"/>
            <a:ext cx="5745018" cy="3278909"/>
          </a:xfrm>
          <a:prstGeom prst="rect">
            <a:avLst/>
          </a:prstGeom>
        </p:spPr>
      </p:pic>
    </p:spTree>
    <p:extLst>
      <p:ext uri="{BB962C8B-B14F-4D97-AF65-F5344CB8AC3E}">
        <p14:creationId xmlns:p14="http://schemas.microsoft.com/office/powerpoint/2010/main" val="9259805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38545" y="1191491"/>
            <a:ext cx="11577205" cy="4959927"/>
          </a:xfrm>
          <a:prstGeom prst="rect">
            <a:avLst/>
          </a:prstGeom>
        </p:spPr>
      </p:pic>
      <p:sp>
        <p:nvSpPr>
          <p:cNvPr id="4" name="Text Placeholder 3"/>
          <p:cNvSpPr>
            <a:spLocks noGrp="1"/>
          </p:cNvSpPr>
          <p:nvPr>
            <p:ph type="body" sz="quarter" idx="11"/>
          </p:nvPr>
        </p:nvSpPr>
        <p:spPr/>
        <p:txBody>
          <a:bodyPr/>
          <a:lstStyle/>
          <a:p>
            <a:r>
              <a:rPr lang="en-US" dirty="0" smtClean="0"/>
              <a:t>Servlet</a:t>
            </a:r>
            <a:endParaRPr lang="en-US" dirty="0"/>
          </a:p>
        </p:txBody>
      </p:sp>
    </p:spTree>
    <p:extLst>
      <p:ext uri="{BB962C8B-B14F-4D97-AF65-F5344CB8AC3E}">
        <p14:creationId xmlns:p14="http://schemas.microsoft.com/office/powerpoint/2010/main" val="21625163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2400" i="1" dirty="0">
                <a:latin typeface="Arial" panose="020B0604020202020204" pitchFamily="34" charset="0"/>
                <a:cs typeface="Arial" panose="020B0604020202020204" pitchFamily="34" charset="0"/>
              </a:rPr>
              <a:t>void </a:t>
            </a:r>
            <a:r>
              <a:rPr lang="en-US" sz="2400" i="1" dirty="0" err="1">
                <a:latin typeface="Arial" panose="020B0604020202020204" pitchFamily="34" charset="0"/>
                <a:cs typeface="Arial" panose="020B0604020202020204" pitchFamily="34" charset="0"/>
              </a:rPr>
              <a:t>doGet</a:t>
            </a:r>
            <a:r>
              <a:rPr lang="en-US" sz="2400" i="1" dirty="0">
                <a:latin typeface="Arial" panose="020B0604020202020204" pitchFamily="34" charset="0"/>
                <a:cs typeface="Arial" panose="020B0604020202020204" pitchFamily="34" charset="0"/>
              </a:rPr>
              <a:t>(</a:t>
            </a:r>
            <a:r>
              <a:rPr lang="en-US" sz="2400" i="1" dirty="0" err="1">
                <a:latin typeface="Arial" panose="020B0604020202020204" pitchFamily="34" charset="0"/>
                <a:cs typeface="Arial" panose="020B0604020202020204" pitchFamily="34" charset="0"/>
              </a:rPr>
              <a:t>HttpServletRequest</a:t>
            </a:r>
            <a:r>
              <a:rPr lang="en-US" sz="2400" i="1" dirty="0">
                <a:latin typeface="Arial" panose="020B0604020202020204" pitchFamily="34" charset="0"/>
                <a:cs typeface="Arial" panose="020B0604020202020204" pitchFamily="34" charset="0"/>
              </a:rPr>
              <a:t> request, </a:t>
            </a:r>
            <a:r>
              <a:rPr lang="en-US" sz="2400" i="1" dirty="0" err="1">
                <a:latin typeface="Arial" panose="020B0604020202020204" pitchFamily="34" charset="0"/>
                <a:cs typeface="Arial" panose="020B0604020202020204" pitchFamily="34" charset="0"/>
              </a:rPr>
              <a:t>HttpServletResponse</a:t>
            </a:r>
            <a:r>
              <a:rPr lang="en-US" sz="2400" i="1" dirty="0">
                <a:latin typeface="Arial" panose="020B0604020202020204" pitchFamily="34" charset="0"/>
                <a:cs typeface="Arial" panose="020B0604020202020204" pitchFamily="34" charset="0"/>
              </a:rPr>
              <a:t> response){}</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void </a:t>
            </a:r>
            <a:r>
              <a:rPr lang="en-US" sz="2400" i="1" dirty="0" err="1">
                <a:latin typeface="Arial" panose="020B0604020202020204" pitchFamily="34" charset="0"/>
                <a:cs typeface="Arial" panose="020B0604020202020204" pitchFamily="34" charset="0"/>
              </a:rPr>
              <a:t>doPost</a:t>
            </a:r>
            <a:r>
              <a:rPr lang="en-US" sz="2400" i="1" dirty="0">
                <a:latin typeface="Arial" panose="020B0604020202020204" pitchFamily="34" charset="0"/>
                <a:cs typeface="Arial" panose="020B0604020202020204" pitchFamily="34" charset="0"/>
              </a:rPr>
              <a:t>(</a:t>
            </a:r>
            <a:r>
              <a:rPr lang="en-US" sz="2400" i="1" dirty="0" err="1">
                <a:latin typeface="Arial" panose="020B0604020202020204" pitchFamily="34" charset="0"/>
                <a:cs typeface="Arial" panose="020B0604020202020204" pitchFamily="34" charset="0"/>
              </a:rPr>
              <a:t>HttpServletRequest</a:t>
            </a:r>
            <a:r>
              <a:rPr lang="en-US" sz="2400" i="1" dirty="0">
                <a:latin typeface="Arial" panose="020B0604020202020204" pitchFamily="34" charset="0"/>
                <a:cs typeface="Arial" panose="020B0604020202020204" pitchFamily="34" charset="0"/>
              </a:rPr>
              <a:t> request, </a:t>
            </a:r>
            <a:r>
              <a:rPr lang="en-US" sz="2400" i="1" dirty="0" err="1">
                <a:latin typeface="Arial" panose="020B0604020202020204" pitchFamily="34" charset="0"/>
                <a:cs typeface="Arial" panose="020B0604020202020204" pitchFamily="34" charset="0"/>
              </a:rPr>
              <a:t>HttpServletResponse</a:t>
            </a:r>
            <a:r>
              <a:rPr lang="en-US" sz="2400" i="1" dirty="0">
                <a:latin typeface="Arial" panose="020B0604020202020204" pitchFamily="34" charset="0"/>
                <a:cs typeface="Arial" panose="020B0604020202020204" pitchFamily="34" charset="0"/>
              </a:rPr>
              <a:t> response){}</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dirty="0" smtClean="0">
              <a:latin typeface="Arial" panose="020B0604020202020204" pitchFamily="34" charset="0"/>
              <a:cs typeface="Arial" panose="020B0604020202020204" pitchFamily="34" charset="0"/>
            </a:endParaRPr>
          </a:p>
          <a:p>
            <a:r>
              <a:rPr lang="en-US" sz="2400" i="1" dirty="0"/>
              <a:t>void </a:t>
            </a:r>
            <a:r>
              <a:rPr lang="en-US" sz="2400" i="1" dirty="0" err="1"/>
              <a:t>processRequest</a:t>
            </a:r>
            <a:r>
              <a:rPr lang="en-US" sz="2400" i="1" dirty="0"/>
              <a:t>(</a:t>
            </a:r>
            <a:r>
              <a:rPr lang="en-US" sz="2400" i="1" dirty="0" err="1"/>
              <a:t>HttpServletRequest</a:t>
            </a:r>
            <a:r>
              <a:rPr lang="en-US" sz="2400" i="1" dirty="0"/>
              <a:t> request, </a:t>
            </a:r>
            <a:r>
              <a:rPr lang="en-US" sz="2400" i="1" dirty="0" err="1"/>
              <a:t>HttpServletResponse</a:t>
            </a:r>
            <a:r>
              <a:rPr lang="en-US" sz="2400" i="1" dirty="0"/>
              <a:t> response){}</a:t>
            </a:r>
            <a:endParaRPr lang="en-US"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1"/>
          </p:nvPr>
        </p:nvSpPr>
        <p:spPr/>
        <p:txBody>
          <a:bodyPr/>
          <a:lstStyle/>
          <a:p>
            <a:r>
              <a:rPr lang="en-US" dirty="0" smtClean="0"/>
              <a:t>Methods of servlet</a:t>
            </a:r>
            <a:endParaRPr lang="en-US" dirty="0"/>
          </a:p>
        </p:txBody>
      </p:sp>
    </p:spTree>
    <p:extLst>
      <p:ext uri="{BB962C8B-B14F-4D97-AF65-F5344CB8AC3E}">
        <p14:creationId xmlns:p14="http://schemas.microsoft.com/office/powerpoint/2010/main" val="12017058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altLang="en-US" sz="1800" b="1" dirty="0" err="1">
                <a:latin typeface="Arial" panose="020B0604020202020204" pitchFamily="34" charset="0"/>
                <a:ea typeface="Calibri" panose="020F0502020204030204" pitchFamily="34" charset="0"/>
                <a:cs typeface="Arial" panose="020B0604020202020204" pitchFamily="34" charset="0"/>
              </a:rPr>
              <a:t>processRequest</a:t>
            </a:r>
            <a:endParaRPr lang="en-US" b="1" dirty="0"/>
          </a:p>
        </p:txBody>
      </p:sp>
      <p:sp>
        <p:nvSpPr>
          <p:cNvPr id="5" name="Rectangle 1"/>
          <p:cNvSpPr>
            <a:spLocks noGrp="1" noChangeArrowheads="1"/>
          </p:cNvSpPr>
          <p:nvPr>
            <p:ph idx="1"/>
          </p:nvPr>
        </p:nvSpPr>
        <p:spPr bwMode="auto">
          <a:xfrm>
            <a:off x="572655" y="920711"/>
            <a:ext cx="1062884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protected void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processRequest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HttpServletRequest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request,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HttpServletResponse</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response)</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throws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ServletException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IOException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response.setContentType</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("text/</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html;charset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=UTF-8");</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PrintWriter</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out =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response.getWriter</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try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("Servlet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MyServlet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("Servlet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MyServlet</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 +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request.getContextPath</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out.println</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finally { </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out.close</a:t>
            </a: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r>
              <a:rPr kumimoji="0" lang="en-US" altLang="en-US" sz="1000" b="0" i="0" u="none" strike="noStrike" cap="none" normalizeH="0" baseline="0" dirty="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r>
            <a:br>
              <a:rPr kumimoji="0" lang="en-US" altLang="en-US" sz="1000" b="0" i="0" u="none" strike="noStrike" cap="none" normalizeH="0" baseline="0" dirty="0" smtClean="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471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latin typeface="Arial" panose="020B0604020202020204" pitchFamily="34" charset="0"/>
                <a:cs typeface="Arial" panose="020B0604020202020204" pitchFamily="34" charset="0"/>
              </a:rPr>
              <a:t>Please create a servlet that to use the image. Servlet should display the name of the image and below the image. Use the </a:t>
            </a:r>
            <a:r>
              <a:rPr lang="en-US" sz="4000" dirty="0" smtClean="0">
                <a:latin typeface="Arial" panose="020B0604020202020204" pitchFamily="34" charset="0"/>
                <a:cs typeface="Arial" panose="020B0604020202020204" pitchFamily="34" charset="0"/>
              </a:rPr>
              <a:t>methods </a:t>
            </a:r>
            <a:r>
              <a:rPr lang="en-US" altLang="en-US" sz="4000" dirty="0" err="1" smtClean="0">
                <a:latin typeface="Arial" panose="020B0604020202020204" pitchFamily="34" charset="0"/>
                <a:ea typeface="Calibri" panose="020F0502020204030204" pitchFamily="34" charset="0"/>
                <a:cs typeface="Arial" panose="020B0604020202020204" pitchFamily="34" charset="0"/>
              </a:rPr>
              <a:t>processRequest</a:t>
            </a:r>
            <a:r>
              <a:rPr lang="en-US" altLang="en-US" sz="4000" dirty="0" smtClean="0">
                <a:latin typeface="Arial" panose="020B0604020202020204" pitchFamily="34" charset="0"/>
                <a:ea typeface="Calibri" panose="020F0502020204030204" pitchFamily="34" charset="0"/>
                <a:cs typeface="Arial" panose="020B0604020202020204" pitchFamily="34" charset="0"/>
              </a:rPr>
              <a:t>()   and      </a:t>
            </a:r>
            <a:r>
              <a:rPr lang="en-US" sz="4000" dirty="0" err="1" smtClean="0">
                <a:latin typeface="Arial" panose="020B0604020202020204" pitchFamily="34" charset="0"/>
                <a:cs typeface="Arial" panose="020B0604020202020204" pitchFamily="34" charset="0"/>
              </a:rPr>
              <a:t>out.println</a:t>
            </a:r>
            <a:r>
              <a:rPr lang="en-US" sz="4000" dirty="0">
                <a:latin typeface="Arial" panose="020B0604020202020204" pitchFamily="34" charset="0"/>
                <a:cs typeface="Arial" panose="020B0604020202020204" pitchFamily="34" charset="0"/>
              </a:rPr>
              <a:t>()</a:t>
            </a:r>
          </a:p>
        </p:txBody>
      </p:sp>
      <p:sp>
        <p:nvSpPr>
          <p:cNvPr id="4" name="Text Placeholder 3"/>
          <p:cNvSpPr>
            <a:spLocks noGrp="1"/>
          </p:cNvSpPr>
          <p:nvPr>
            <p:ph type="body" sz="quarter" idx="11"/>
          </p:nvPr>
        </p:nvSpPr>
        <p:spPr/>
        <p:txBody>
          <a:bodyPr/>
          <a:lstStyle/>
          <a:p>
            <a:r>
              <a:rPr lang="en-US" dirty="0" smtClean="0"/>
              <a:t>Task1</a:t>
            </a:r>
            <a:endParaRPr lang="en-US" dirty="0"/>
          </a:p>
        </p:txBody>
      </p:sp>
    </p:spTree>
    <p:extLst>
      <p:ext uri="{BB962C8B-B14F-4D97-AF65-F5344CB8AC3E}">
        <p14:creationId xmlns:p14="http://schemas.microsoft.com/office/powerpoint/2010/main" val="299893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294967295"/>
          </p:nvPr>
        </p:nvSpPr>
        <p:spPr/>
        <p:txBody>
          <a:bodyPr/>
          <a:lstStyle/>
          <a:p>
            <a:endParaRPr lang="en-US" altLang="en-US" dirty="0"/>
          </a:p>
        </p:txBody>
      </p:sp>
      <p:sp>
        <p:nvSpPr>
          <p:cNvPr id="6553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4" name="Text Box 4"/>
          <p:cNvSpPr txBox="1">
            <a:spLocks noChangeArrowheads="1"/>
          </p:cNvSpPr>
          <p:nvPr/>
        </p:nvSpPr>
        <p:spPr bwMode="auto">
          <a:xfrm>
            <a:off x="1828800" y="381001"/>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rPr>
              <a:t>  </a:t>
            </a:r>
            <a:r>
              <a:rPr lang="en-US" altLang="en-US" sz="2000" i="1" dirty="0"/>
              <a:t>Port addresses</a:t>
            </a:r>
          </a:p>
        </p:txBody>
      </p:sp>
      <p:sp>
        <p:nvSpPr>
          <p:cNvPr id="6553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3259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314036" y="932688"/>
            <a:ext cx="11402476" cy="5505057"/>
          </a:xfrm>
        </p:spPr>
        <p:txBody>
          <a:bodyPr>
            <a:noAutofit/>
          </a:bodyPr>
          <a:lstStyle/>
          <a:p>
            <a:r>
              <a:rPr lang="en-US" sz="1400" b="1" dirty="0"/>
              <a:t>try </a:t>
            </a:r>
            <a:r>
              <a:rPr lang="en-US" sz="1400" b="1" dirty="0" smtClean="0"/>
              <a:t>{</a:t>
            </a:r>
            <a:endParaRPr lang="en-US" sz="1400" b="1" dirty="0"/>
          </a:p>
          <a:p>
            <a:r>
              <a:rPr lang="en-US" sz="1400" dirty="0"/>
              <a:t>            </a:t>
            </a:r>
            <a:r>
              <a:rPr lang="en-US" sz="1400" dirty="0" err="1"/>
              <a:t>out.println</a:t>
            </a:r>
            <a:r>
              <a:rPr lang="en-US" sz="1400" dirty="0"/>
              <a:t>("&lt;html&gt;"</a:t>
            </a:r>
          </a:p>
          <a:p>
            <a:r>
              <a:rPr lang="en-US" sz="1400" dirty="0"/>
              <a:t>            + "&lt;head&gt;"</a:t>
            </a:r>
          </a:p>
          <a:p>
            <a:r>
              <a:rPr lang="en-US" sz="1400" dirty="0"/>
              <a:t>            + "&lt;meta http-</a:t>
            </a:r>
            <a:r>
              <a:rPr lang="en-US" sz="1400" dirty="0" err="1"/>
              <a:t>equiv</a:t>
            </a:r>
            <a:r>
              <a:rPr lang="en-US" sz="1400" dirty="0"/>
              <a:t>=\"content type\" content=\"text/html\";charset=\"UTF-8\"&gt;"</a:t>
            </a:r>
          </a:p>
          <a:p>
            <a:r>
              <a:rPr lang="en-US" sz="1400" dirty="0"/>
              <a:t>            + "&lt;title&gt;Document&lt;/title&gt;"</a:t>
            </a:r>
          </a:p>
          <a:p>
            <a:r>
              <a:rPr lang="en-US" sz="1400" dirty="0"/>
              <a:t>            + "&lt;/head&gt;"</a:t>
            </a:r>
          </a:p>
          <a:p>
            <a:r>
              <a:rPr lang="en-US" sz="1400" dirty="0"/>
              <a:t>            + "&lt;body&gt;"</a:t>
            </a:r>
          </a:p>
          <a:p>
            <a:r>
              <a:rPr lang="en-US" sz="1400" dirty="0"/>
              <a:t>            + "&lt;table width=\"600\" border=\"0\" </a:t>
            </a:r>
            <a:r>
              <a:rPr lang="en-US" sz="1400" dirty="0" err="1"/>
              <a:t>cellpadding</a:t>
            </a:r>
            <a:r>
              <a:rPr lang="en-US" sz="1400" dirty="0"/>
              <a:t>=\"0\" </a:t>
            </a:r>
            <a:r>
              <a:rPr lang="en-US" sz="1400" dirty="0" err="1"/>
              <a:t>cellspacing</a:t>
            </a:r>
            <a:r>
              <a:rPr lang="en-US" sz="1400" dirty="0"/>
              <a:t>=\"15\"&gt;"</a:t>
            </a:r>
          </a:p>
          <a:p>
            <a:r>
              <a:rPr lang="en-US" sz="1400" dirty="0"/>
              <a:t>            + "&lt;</a:t>
            </a:r>
            <a:r>
              <a:rPr lang="en-US" sz="1400" dirty="0" err="1"/>
              <a:t>tr</a:t>
            </a:r>
            <a:r>
              <a:rPr lang="en-US" sz="1400" dirty="0"/>
              <a:t>&gt;"</a:t>
            </a:r>
          </a:p>
          <a:p>
            <a:r>
              <a:rPr lang="en-US" sz="1400" dirty="0"/>
              <a:t>            + "&lt;td </a:t>
            </a:r>
            <a:r>
              <a:rPr lang="en-US" sz="1400" dirty="0" err="1"/>
              <a:t>colspan</a:t>
            </a:r>
            <a:r>
              <a:rPr lang="en-US" sz="1400" dirty="0"/>
              <a:t>=\"2\" align=\"center\"&gt;&lt;strong&gt;&lt;font color=\"#FF0000\" size=\"5\"&gt;Project participants&lt;/font&gt;&lt;/strong&gt;&lt;/td&gt;"</a:t>
            </a:r>
          </a:p>
          <a:p>
            <a:r>
              <a:rPr lang="en-US" sz="1400" dirty="0"/>
              <a:t>            + "&lt;/</a:t>
            </a:r>
            <a:r>
              <a:rPr lang="en-US" sz="1400" dirty="0" err="1"/>
              <a:t>tr</a:t>
            </a:r>
            <a:r>
              <a:rPr lang="en-US" sz="1400" dirty="0" smtClean="0"/>
              <a:t>&gt;“</a:t>
            </a:r>
          </a:p>
          <a:p>
            <a:r>
              <a:rPr lang="en-US" sz="1400" dirty="0" smtClean="0"/>
              <a:t>…</a:t>
            </a:r>
          </a:p>
          <a:p>
            <a:r>
              <a:rPr lang="en-US" sz="1400" dirty="0" smtClean="0"/>
              <a:t>            + </a:t>
            </a:r>
            <a:r>
              <a:rPr lang="en-US" sz="1400" dirty="0"/>
              <a:t>"&lt;/table&gt;"</a:t>
            </a:r>
          </a:p>
          <a:p>
            <a:r>
              <a:rPr lang="en-US" sz="1400" dirty="0"/>
              <a:t>            + "&lt;/body&gt;"</a:t>
            </a:r>
          </a:p>
          <a:p>
            <a:r>
              <a:rPr lang="en-US" sz="1400" dirty="0"/>
              <a:t>            + "&lt;/html&gt;");</a:t>
            </a:r>
          </a:p>
          <a:p>
            <a:r>
              <a:rPr lang="en-US" sz="1400" dirty="0"/>
              <a:t>            </a:t>
            </a:r>
          </a:p>
          <a:p>
            <a:r>
              <a:rPr lang="en-US" sz="1400" dirty="0"/>
              <a:t>        } </a:t>
            </a:r>
            <a:r>
              <a:rPr lang="en-US" sz="1400" b="1" dirty="0"/>
              <a:t>finally {</a:t>
            </a:r>
          </a:p>
          <a:p>
            <a:r>
              <a:rPr lang="en-US" sz="1400" dirty="0"/>
              <a:t>            </a:t>
            </a:r>
            <a:r>
              <a:rPr lang="en-US" sz="1400" dirty="0" err="1"/>
              <a:t>out.close</a:t>
            </a:r>
            <a:r>
              <a:rPr lang="en-US" sz="1400" dirty="0"/>
              <a:t>();</a:t>
            </a:r>
          </a:p>
          <a:p>
            <a:r>
              <a:rPr lang="en-US" sz="1400" dirty="0"/>
              <a:t>        }</a:t>
            </a:r>
          </a:p>
          <a:p>
            <a:r>
              <a:rPr lang="en-US" sz="1400" dirty="0"/>
              <a:t>    }</a:t>
            </a:r>
          </a:p>
        </p:txBody>
      </p:sp>
      <p:sp>
        <p:nvSpPr>
          <p:cNvPr id="4" name="Text Placeholder 3"/>
          <p:cNvSpPr>
            <a:spLocks noGrp="1"/>
          </p:cNvSpPr>
          <p:nvPr>
            <p:ph type="body" sz="quarter" idx="11"/>
          </p:nvPr>
        </p:nvSpPr>
        <p:spPr/>
        <p:txBody>
          <a:bodyPr/>
          <a:lstStyle/>
          <a:p>
            <a:r>
              <a:rPr lang="en-US" dirty="0" smtClean="0"/>
              <a:t>example</a:t>
            </a:r>
            <a:endParaRPr lang="en-US" dirty="0"/>
          </a:p>
        </p:txBody>
      </p:sp>
    </p:spTree>
    <p:extLst>
      <p:ext uri="{BB962C8B-B14F-4D97-AF65-F5344CB8AC3E}">
        <p14:creationId xmlns:p14="http://schemas.microsoft.com/office/powerpoint/2010/main" val="3420513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4800" dirty="0">
                <a:latin typeface="Arial" panose="020B0604020202020204" pitchFamily="34" charset="0"/>
                <a:cs typeface="Arial" panose="020B0604020202020204" pitchFamily="34" charset="0"/>
              </a:rPr>
              <a:t>Please create a servlet based on an HTML document  of the second module with a table layout </a:t>
            </a:r>
          </a:p>
        </p:txBody>
      </p:sp>
      <p:sp>
        <p:nvSpPr>
          <p:cNvPr id="4" name="Text Placeholder 3"/>
          <p:cNvSpPr>
            <a:spLocks noGrp="1"/>
          </p:cNvSpPr>
          <p:nvPr>
            <p:ph type="body" sz="quarter" idx="11"/>
          </p:nvPr>
        </p:nvSpPr>
        <p:spPr/>
        <p:txBody>
          <a:bodyPr/>
          <a:lstStyle/>
          <a:p>
            <a:r>
              <a:rPr lang="en-US" dirty="0" smtClean="0"/>
              <a:t>Task 2</a:t>
            </a:r>
            <a:endParaRPr lang="en-US" dirty="0"/>
          </a:p>
        </p:txBody>
      </p:sp>
    </p:spTree>
    <p:extLst>
      <p:ext uri="{BB962C8B-B14F-4D97-AF65-F5344CB8AC3E}">
        <p14:creationId xmlns:p14="http://schemas.microsoft.com/office/powerpoint/2010/main" val="247914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latin typeface="Arial" panose="020B0604020202020204" pitchFamily="34" charset="0"/>
                <a:cs typeface="Arial" panose="020B0604020202020204" pitchFamily="34" charset="0"/>
              </a:rPr>
              <a:t>Please create a servlet based on an HTML document  of the second module with a block layout and using CSS</a:t>
            </a:r>
          </a:p>
        </p:txBody>
      </p:sp>
      <p:sp>
        <p:nvSpPr>
          <p:cNvPr id="4" name="Text Placeholder 3"/>
          <p:cNvSpPr>
            <a:spLocks noGrp="1"/>
          </p:cNvSpPr>
          <p:nvPr>
            <p:ph type="body" sz="quarter" idx="11"/>
          </p:nvPr>
        </p:nvSpPr>
        <p:spPr/>
        <p:txBody>
          <a:bodyPr/>
          <a:lstStyle/>
          <a:p>
            <a:r>
              <a:rPr lang="en-US" dirty="0" smtClean="0"/>
              <a:t>Task 3</a:t>
            </a:r>
            <a:endParaRPr lang="en-US" dirty="0"/>
          </a:p>
        </p:txBody>
      </p:sp>
    </p:spTree>
    <p:extLst>
      <p:ext uri="{BB962C8B-B14F-4D97-AF65-F5344CB8AC3E}">
        <p14:creationId xmlns:p14="http://schemas.microsoft.com/office/powerpoint/2010/main" val="2208947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Create a servlet that will implement the calculator capabilities.  Parameters of servlet: numeral one, numeral two, operation (</a:t>
            </a:r>
            <a:r>
              <a:rPr lang="en-US" sz="3200" dirty="0" err="1">
                <a:latin typeface="Arial" panose="020B0604020202020204" pitchFamily="34" charset="0"/>
                <a:cs typeface="Arial" panose="020B0604020202020204" pitchFamily="34" charset="0"/>
              </a:rPr>
              <a:t>add,subtract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multiply,divide</a:t>
            </a:r>
            <a:r>
              <a:rPr lang="en-US" sz="3200" dirty="0">
                <a:latin typeface="Arial" panose="020B0604020202020204" pitchFamily="34" charset="0"/>
                <a:cs typeface="Arial" panose="020B0604020202020204" pitchFamily="34" charset="0"/>
              </a:rPr>
              <a:t>). Please use in the project  the java class </a:t>
            </a:r>
            <a:r>
              <a:rPr lang="en-US" sz="3200" dirty="0" err="1">
                <a:latin typeface="Arial" panose="020B0604020202020204" pitchFamily="34" charset="0"/>
                <a:cs typeface="Arial" panose="020B0604020202020204" pitchFamily="34" charset="0"/>
              </a:rPr>
              <a:t>Calcoperations</a:t>
            </a:r>
            <a:r>
              <a:rPr lang="en-US" sz="3200" dirty="0">
                <a:latin typeface="Arial" panose="020B0604020202020204" pitchFamily="34" charset="0"/>
                <a:cs typeface="Arial" panose="020B0604020202020204" pitchFamily="34" charset="0"/>
              </a:rPr>
              <a:t> (slide 10) and  </a:t>
            </a:r>
            <a:r>
              <a:rPr lang="en-US" sz="3200" dirty="0" err="1">
                <a:latin typeface="Arial" panose="020B0604020202020204" pitchFamily="34" charset="0"/>
                <a:cs typeface="Arial" panose="020B0604020202020204" pitchFamily="34" charset="0"/>
              </a:rPr>
              <a:t>enum</a:t>
            </a:r>
            <a:r>
              <a:rPr lang="en-US" sz="3200" dirty="0">
                <a:latin typeface="Arial" panose="020B0604020202020204" pitchFamily="34" charset="0"/>
                <a:cs typeface="Arial" panose="020B0604020202020204" pitchFamily="34" charset="0"/>
              </a:rPr>
              <a:t> (slide 11).</a:t>
            </a:r>
          </a:p>
        </p:txBody>
      </p:sp>
      <p:sp>
        <p:nvSpPr>
          <p:cNvPr id="4" name="Text Placeholder 3"/>
          <p:cNvSpPr>
            <a:spLocks noGrp="1"/>
          </p:cNvSpPr>
          <p:nvPr>
            <p:ph type="body" sz="quarter" idx="11"/>
          </p:nvPr>
        </p:nvSpPr>
        <p:spPr/>
        <p:txBody>
          <a:bodyPr/>
          <a:lstStyle/>
          <a:p>
            <a:r>
              <a:rPr lang="en-US" dirty="0" smtClean="0"/>
              <a:t>Task 4</a:t>
            </a:r>
            <a:endParaRPr lang="en-US" dirty="0"/>
          </a:p>
        </p:txBody>
      </p:sp>
    </p:spTree>
    <p:extLst>
      <p:ext uri="{BB962C8B-B14F-4D97-AF65-F5344CB8AC3E}">
        <p14:creationId xmlns:p14="http://schemas.microsoft.com/office/powerpoint/2010/main" val="2192853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369455" y="932688"/>
            <a:ext cx="11347057" cy="5542003"/>
          </a:xfrm>
        </p:spPr>
        <p:txBody>
          <a:bodyPr>
            <a:noAutofit/>
          </a:bodyPr>
          <a:lstStyle/>
          <a:p>
            <a:r>
              <a:rPr lang="en-US" sz="2000" b="1" dirty="0">
                <a:latin typeface="Arial" panose="020B0604020202020204" pitchFamily="34" charset="0"/>
                <a:cs typeface="Arial" panose="020B0604020202020204" pitchFamily="34" charset="0"/>
              </a:rPr>
              <a:t>package </a:t>
            </a:r>
            <a:r>
              <a:rPr lang="en-US" sz="2000" b="1" dirty="0" err="1">
                <a:latin typeface="Arial" panose="020B0604020202020204" pitchFamily="34" charset="0"/>
                <a:cs typeface="Arial" panose="020B0604020202020204" pitchFamily="34" charset="0"/>
              </a:rPr>
              <a:t>calc</a:t>
            </a:r>
            <a:r>
              <a:rPr lang="en-US" sz="2000" b="1"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public class </a:t>
            </a:r>
            <a:r>
              <a:rPr lang="en-US" sz="2000" b="1" dirty="0" err="1">
                <a:latin typeface="Arial" panose="020B0604020202020204" pitchFamily="34" charset="0"/>
                <a:cs typeface="Arial" panose="020B0604020202020204" pitchFamily="34" charset="0"/>
              </a:rPr>
              <a:t>CalcOperations</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public static double add(double a, double b) {</a:t>
            </a:r>
          </a:p>
          <a:p>
            <a:r>
              <a:rPr lang="en-US" sz="2000" b="1" dirty="0">
                <a:latin typeface="Arial" panose="020B0604020202020204" pitchFamily="34" charset="0"/>
                <a:cs typeface="Arial" panose="020B0604020202020204" pitchFamily="34" charset="0"/>
              </a:rPr>
              <a:t>return a + b;</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public static double subtract(double a, double b) {</a:t>
            </a:r>
          </a:p>
          <a:p>
            <a:r>
              <a:rPr lang="en-US" sz="2000" b="1" dirty="0">
                <a:latin typeface="Arial" panose="020B0604020202020204" pitchFamily="34" charset="0"/>
                <a:cs typeface="Arial" panose="020B0604020202020204" pitchFamily="34" charset="0"/>
              </a:rPr>
              <a:t>return a - b;</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public static double multiply(double a, double b) {</a:t>
            </a:r>
          </a:p>
          <a:p>
            <a:r>
              <a:rPr lang="en-US" sz="2000" b="1" dirty="0">
                <a:latin typeface="Arial" panose="020B0604020202020204" pitchFamily="34" charset="0"/>
                <a:cs typeface="Arial" panose="020B0604020202020204" pitchFamily="34" charset="0"/>
              </a:rPr>
              <a:t>return a * b;</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public static double divide(double a, double b) {</a:t>
            </a:r>
          </a:p>
          <a:p>
            <a:r>
              <a:rPr lang="en-US" sz="2000" b="1" dirty="0">
                <a:latin typeface="Arial" panose="020B0604020202020204" pitchFamily="34" charset="0"/>
                <a:cs typeface="Arial" panose="020B0604020202020204" pitchFamily="34" charset="0"/>
              </a:rPr>
              <a:t>return a / b;</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p:sp>
        <p:nvSpPr>
          <p:cNvPr id="4" name="Text Placeholder 3"/>
          <p:cNvSpPr>
            <a:spLocks noGrp="1"/>
          </p:cNvSpPr>
          <p:nvPr>
            <p:ph type="body" sz="quarter" idx="11"/>
          </p:nvPr>
        </p:nvSpPr>
        <p:spPr/>
        <p:txBody>
          <a:bodyPr/>
          <a:lstStyle/>
          <a:p>
            <a:r>
              <a:rPr lang="en-US" dirty="0" err="1" smtClean="0"/>
              <a:t>CalcOperations</a:t>
            </a:r>
            <a:endParaRPr lang="en-US" dirty="0"/>
          </a:p>
        </p:txBody>
      </p:sp>
    </p:spTree>
    <p:extLst>
      <p:ext uri="{BB962C8B-B14F-4D97-AF65-F5344CB8AC3E}">
        <p14:creationId xmlns:p14="http://schemas.microsoft.com/office/powerpoint/2010/main" val="10681771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a:xfrm>
            <a:off x="371671" y="1025237"/>
            <a:ext cx="11448657" cy="5403272"/>
          </a:xfrm>
        </p:spPr>
        <p:txBody>
          <a:bodyPr>
            <a:noAutofit/>
          </a:bodyPr>
          <a:lstStyle/>
          <a:p>
            <a:r>
              <a:rPr lang="en-US" sz="1800" b="1" dirty="0"/>
              <a:t>package </a:t>
            </a:r>
            <a:r>
              <a:rPr lang="en-US" sz="1800" b="1" dirty="0" err="1"/>
              <a:t>calc</a:t>
            </a:r>
            <a:r>
              <a:rPr lang="en-US" sz="1800" b="1" dirty="0" smtClean="0"/>
              <a:t>;</a:t>
            </a:r>
            <a:endParaRPr lang="en-US" sz="1800" dirty="0"/>
          </a:p>
          <a:p>
            <a:r>
              <a:rPr lang="en-US" sz="1800" b="1" dirty="0"/>
              <a:t>public </a:t>
            </a:r>
            <a:r>
              <a:rPr lang="en-US" sz="1800" b="1" dirty="0" err="1"/>
              <a:t>enum</a:t>
            </a:r>
            <a:r>
              <a:rPr lang="en-US" sz="1800" b="1" dirty="0"/>
              <a:t> </a:t>
            </a:r>
            <a:r>
              <a:rPr lang="en-US" sz="1800" b="1" dirty="0" err="1"/>
              <a:t>OperationType</a:t>
            </a:r>
            <a:r>
              <a:rPr lang="en-US" sz="1800" b="1" dirty="0"/>
              <a:t> </a:t>
            </a:r>
            <a:r>
              <a:rPr lang="en-US" sz="1800" b="1" dirty="0" smtClean="0"/>
              <a:t>{</a:t>
            </a:r>
            <a:endParaRPr lang="en-US" sz="1800" dirty="0"/>
          </a:p>
          <a:p>
            <a:r>
              <a:rPr lang="en-US" sz="1800" dirty="0"/>
              <a:t>    </a:t>
            </a:r>
            <a:r>
              <a:rPr lang="en-US" sz="1800" b="1" i="1" dirty="0"/>
              <a:t>ADD("+"),</a:t>
            </a:r>
          </a:p>
          <a:p>
            <a:r>
              <a:rPr lang="en-US" sz="1800" dirty="0"/>
              <a:t>    </a:t>
            </a:r>
            <a:r>
              <a:rPr lang="en-US" sz="1800" b="1" i="1" dirty="0"/>
              <a:t>SUBTRACT("-"),</a:t>
            </a:r>
          </a:p>
          <a:p>
            <a:r>
              <a:rPr lang="en-US" sz="1800" dirty="0"/>
              <a:t>    </a:t>
            </a:r>
            <a:r>
              <a:rPr lang="en-US" sz="1800" b="1" i="1" dirty="0"/>
              <a:t>MULTIPLY("*"),</a:t>
            </a:r>
          </a:p>
          <a:p>
            <a:r>
              <a:rPr lang="en-US" sz="1800" dirty="0"/>
              <a:t>    </a:t>
            </a:r>
            <a:r>
              <a:rPr lang="en-US" sz="1800" b="1" i="1" dirty="0"/>
              <a:t>DIVIDE</a:t>
            </a:r>
            <a:r>
              <a:rPr lang="en-US" sz="1800" b="1" i="1" dirty="0" smtClean="0"/>
              <a:t>("/");</a:t>
            </a:r>
            <a:endParaRPr lang="en-US" sz="1800" dirty="0"/>
          </a:p>
          <a:p>
            <a:r>
              <a:rPr lang="en-US" sz="1800" dirty="0"/>
              <a:t>    </a:t>
            </a:r>
            <a:r>
              <a:rPr lang="en-US" sz="1800" b="1" dirty="0"/>
              <a:t>private String </a:t>
            </a:r>
            <a:r>
              <a:rPr lang="en-US" sz="1800" b="1" dirty="0" err="1"/>
              <a:t>stringValue</a:t>
            </a:r>
            <a:r>
              <a:rPr lang="en-US" sz="1800" b="1" dirty="0"/>
              <a:t>;</a:t>
            </a:r>
          </a:p>
          <a:p>
            <a:endParaRPr lang="en-US" sz="1800" dirty="0"/>
          </a:p>
          <a:p>
            <a:r>
              <a:rPr lang="en-US" sz="1800" dirty="0"/>
              <a:t>    </a:t>
            </a:r>
            <a:r>
              <a:rPr lang="en-US" sz="1800" b="1" dirty="0"/>
              <a:t>private </a:t>
            </a:r>
            <a:r>
              <a:rPr lang="en-US" sz="1800" b="1" dirty="0" err="1"/>
              <a:t>OperationType</a:t>
            </a:r>
            <a:r>
              <a:rPr lang="en-US" sz="1800" b="1" dirty="0"/>
              <a:t>(String </a:t>
            </a:r>
            <a:r>
              <a:rPr lang="en-US" sz="1800" b="1" dirty="0" err="1"/>
              <a:t>stringValue</a:t>
            </a:r>
            <a:r>
              <a:rPr lang="en-US" sz="1800" b="1" dirty="0"/>
              <a:t>) {</a:t>
            </a:r>
          </a:p>
          <a:p>
            <a:r>
              <a:rPr lang="en-US" sz="1800" dirty="0"/>
              <a:t>        </a:t>
            </a:r>
            <a:r>
              <a:rPr lang="en-US" sz="1800" b="1" dirty="0" err="1"/>
              <a:t>this.stringValue</a:t>
            </a:r>
            <a:r>
              <a:rPr lang="en-US" sz="1800" b="1" dirty="0"/>
              <a:t> = </a:t>
            </a:r>
            <a:r>
              <a:rPr lang="en-US" sz="1800" b="1" dirty="0" err="1"/>
              <a:t>stringValue</a:t>
            </a:r>
            <a:r>
              <a:rPr lang="en-US" sz="1800" b="1" dirty="0"/>
              <a:t>;</a:t>
            </a:r>
          </a:p>
          <a:p>
            <a:r>
              <a:rPr lang="en-US" sz="1800" dirty="0"/>
              <a:t>    }</a:t>
            </a:r>
          </a:p>
          <a:p>
            <a:endParaRPr lang="en-US" sz="1800" dirty="0"/>
          </a:p>
          <a:p>
            <a:r>
              <a:rPr lang="en-US" sz="1800" dirty="0"/>
              <a:t>    </a:t>
            </a:r>
            <a:r>
              <a:rPr lang="en-US" sz="1800" b="1" dirty="0"/>
              <a:t>public String </a:t>
            </a:r>
            <a:r>
              <a:rPr lang="en-US" sz="1800" b="1" dirty="0" err="1"/>
              <a:t>getStringValue</a:t>
            </a:r>
            <a:r>
              <a:rPr lang="en-US" sz="1800" b="1" dirty="0"/>
              <a:t>() {</a:t>
            </a:r>
          </a:p>
          <a:p>
            <a:r>
              <a:rPr lang="en-US" sz="1800" dirty="0"/>
              <a:t>        </a:t>
            </a:r>
            <a:r>
              <a:rPr lang="en-US" sz="1800" b="1" dirty="0"/>
              <a:t>return </a:t>
            </a:r>
            <a:r>
              <a:rPr lang="en-US" sz="1800" b="1" dirty="0" err="1"/>
              <a:t>stringValue</a:t>
            </a:r>
            <a:r>
              <a:rPr lang="en-US" sz="1800" b="1" dirty="0"/>
              <a:t>;</a:t>
            </a:r>
          </a:p>
          <a:p>
            <a:r>
              <a:rPr lang="en-US" sz="1800" dirty="0"/>
              <a:t>    }</a:t>
            </a:r>
          </a:p>
          <a:p>
            <a:r>
              <a:rPr lang="en-US" sz="1800" dirty="0"/>
              <a:t>}</a:t>
            </a:r>
          </a:p>
        </p:txBody>
      </p:sp>
      <p:sp>
        <p:nvSpPr>
          <p:cNvPr id="4" name="Text Placeholder 3"/>
          <p:cNvSpPr>
            <a:spLocks noGrp="1"/>
          </p:cNvSpPr>
          <p:nvPr>
            <p:ph type="body" sz="quarter" idx="11"/>
          </p:nvPr>
        </p:nvSpPr>
        <p:spPr/>
        <p:txBody>
          <a:bodyPr/>
          <a:lstStyle/>
          <a:p>
            <a:r>
              <a:rPr lang="en-US" dirty="0" err="1" smtClean="0"/>
              <a:t>Enum</a:t>
            </a:r>
            <a:r>
              <a:rPr lang="en-US" dirty="0" smtClean="0"/>
              <a:t> </a:t>
            </a:r>
            <a:r>
              <a:rPr lang="en-US" dirty="0" err="1" smtClean="0"/>
              <a:t>OperationType</a:t>
            </a:r>
            <a:endParaRPr lang="en-US" dirty="0"/>
          </a:p>
        </p:txBody>
      </p:sp>
    </p:spTree>
    <p:extLst>
      <p:ext uri="{BB962C8B-B14F-4D97-AF65-F5344CB8AC3E}">
        <p14:creationId xmlns:p14="http://schemas.microsoft.com/office/powerpoint/2010/main" val="3651360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28600" indent="-228600">
              <a:buAutoNum type="arabicPeriod"/>
            </a:pPr>
            <a:r>
              <a:rPr lang="en-US" sz="1800" dirty="0" smtClean="0"/>
              <a:t>read </a:t>
            </a:r>
            <a:r>
              <a:rPr lang="en-US" sz="1800" dirty="0"/>
              <a:t>the parameters from the </a:t>
            </a:r>
            <a:r>
              <a:rPr lang="en-US" sz="1800" dirty="0" smtClean="0"/>
              <a:t>request</a:t>
            </a:r>
          </a:p>
          <a:p>
            <a:r>
              <a:rPr lang="en-US" sz="1800" b="1" dirty="0">
                <a:latin typeface="Arial" panose="020B0604020202020204" pitchFamily="34" charset="0"/>
                <a:cs typeface="Arial" panose="020B0604020202020204" pitchFamily="34" charset="0"/>
              </a:rPr>
              <a:t>double one = </a:t>
            </a:r>
            <a:r>
              <a:rPr lang="en-US" sz="1800" b="1" dirty="0" err="1">
                <a:latin typeface="Arial" panose="020B0604020202020204" pitchFamily="34" charset="0"/>
                <a:cs typeface="Arial" panose="020B0604020202020204" pitchFamily="34" charset="0"/>
              </a:rPr>
              <a:t>Double.</a:t>
            </a:r>
            <a:r>
              <a:rPr lang="en-US" sz="1800" b="1" i="1" dirty="0" err="1">
                <a:latin typeface="Arial" panose="020B0604020202020204" pitchFamily="34" charset="0"/>
                <a:cs typeface="Arial" panose="020B0604020202020204" pitchFamily="34" charset="0"/>
              </a:rPr>
              <a:t>valueOf</a:t>
            </a:r>
            <a:r>
              <a:rPr lang="en-US" sz="1800" b="1" i="1" dirty="0">
                <a:latin typeface="Arial" panose="020B0604020202020204" pitchFamily="34" charset="0"/>
                <a:cs typeface="Arial" panose="020B0604020202020204" pitchFamily="34" charset="0"/>
              </a:rPr>
              <a:t>(</a:t>
            </a:r>
            <a:r>
              <a:rPr lang="en-US" sz="1800" b="1" i="1" dirty="0" err="1">
                <a:latin typeface="Arial" panose="020B0604020202020204" pitchFamily="34" charset="0"/>
                <a:cs typeface="Arial" panose="020B0604020202020204" pitchFamily="34" charset="0"/>
              </a:rPr>
              <a:t>request.getParameter</a:t>
            </a:r>
            <a:r>
              <a:rPr lang="en-US" sz="1800" b="1" i="1" dirty="0">
                <a:latin typeface="Arial" panose="020B0604020202020204" pitchFamily="34" charset="0"/>
                <a:cs typeface="Arial" panose="020B0604020202020204" pitchFamily="34" charset="0"/>
              </a:rPr>
              <a:t>("one").</a:t>
            </a:r>
            <a:r>
              <a:rPr lang="en-US" sz="1800" b="1" i="1" dirty="0" err="1">
                <a:latin typeface="Arial" panose="020B0604020202020204" pitchFamily="34" charset="0"/>
                <a:cs typeface="Arial" panose="020B0604020202020204" pitchFamily="34" charset="0"/>
              </a:rPr>
              <a:t>toString</a:t>
            </a:r>
            <a:r>
              <a:rPr lang="en-US" sz="1800" b="1" i="1" dirty="0">
                <a:latin typeface="Arial" panose="020B0604020202020204" pitchFamily="34" charset="0"/>
                <a:cs typeface="Arial" panose="020B0604020202020204" pitchFamily="34" charset="0"/>
              </a:rPr>
              <a:t>()).</a:t>
            </a:r>
            <a:r>
              <a:rPr lang="en-US" sz="1800" b="1" i="1" dirty="0" err="1">
                <a:latin typeface="Arial" panose="020B0604020202020204" pitchFamily="34" charset="0"/>
                <a:cs typeface="Arial" panose="020B0604020202020204" pitchFamily="34" charset="0"/>
              </a:rPr>
              <a:t>doubleValue</a:t>
            </a:r>
            <a:r>
              <a:rPr lang="en-US" sz="1800" b="1" i="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double two = </a:t>
            </a:r>
            <a:r>
              <a:rPr lang="en-US" sz="1800" b="1" dirty="0" err="1">
                <a:latin typeface="Arial" panose="020B0604020202020204" pitchFamily="34" charset="0"/>
                <a:cs typeface="Arial" panose="020B0604020202020204" pitchFamily="34" charset="0"/>
              </a:rPr>
              <a:t>Double.</a:t>
            </a:r>
            <a:r>
              <a:rPr lang="en-US" sz="1800" b="1" i="1" dirty="0" err="1">
                <a:latin typeface="Arial" panose="020B0604020202020204" pitchFamily="34" charset="0"/>
                <a:cs typeface="Arial" panose="020B0604020202020204" pitchFamily="34" charset="0"/>
              </a:rPr>
              <a:t>valueOf</a:t>
            </a:r>
            <a:r>
              <a:rPr lang="en-US" sz="1800" b="1" i="1" dirty="0">
                <a:latin typeface="Arial" panose="020B0604020202020204" pitchFamily="34" charset="0"/>
                <a:cs typeface="Arial" panose="020B0604020202020204" pitchFamily="34" charset="0"/>
              </a:rPr>
              <a:t>(</a:t>
            </a:r>
            <a:r>
              <a:rPr lang="en-US" sz="1800" b="1" i="1" dirty="0" err="1">
                <a:latin typeface="Arial" panose="020B0604020202020204" pitchFamily="34" charset="0"/>
                <a:cs typeface="Arial" panose="020B0604020202020204" pitchFamily="34" charset="0"/>
              </a:rPr>
              <a:t>request.getParameter</a:t>
            </a:r>
            <a:r>
              <a:rPr lang="en-US" sz="1800" b="1" i="1" dirty="0">
                <a:latin typeface="Arial" panose="020B0604020202020204" pitchFamily="34" charset="0"/>
                <a:cs typeface="Arial" panose="020B0604020202020204" pitchFamily="34" charset="0"/>
              </a:rPr>
              <a:t>("two").</a:t>
            </a:r>
            <a:r>
              <a:rPr lang="en-US" sz="1800" b="1" i="1" dirty="0" err="1">
                <a:latin typeface="Arial" panose="020B0604020202020204" pitchFamily="34" charset="0"/>
                <a:cs typeface="Arial" panose="020B0604020202020204" pitchFamily="34" charset="0"/>
              </a:rPr>
              <a:t>toString</a:t>
            </a:r>
            <a:r>
              <a:rPr lang="en-US" sz="1800" b="1" i="1" dirty="0">
                <a:latin typeface="Arial" panose="020B0604020202020204" pitchFamily="34" charset="0"/>
                <a:cs typeface="Arial" panose="020B0604020202020204" pitchFamily="34" charset="0"/>
              </a:rPr>
              <a:t>()).</a:t>
            </a:r>
            <a:r>
              <a:rPr lang="en-US" sz="1800" b="1" i="1" dirty="0" err="1">
                <a:latin typeface="Arial" panose="020B0604020202020204" pitchFamily="34" charset="0"/>
                <a:cs typeface="Arial" panose="020B0604020202020204" pitchFamily="34" charset="0"/>
              </a:rPr>
              <a:t>doubleValue</a:t>
            </a:r>
            <a:r>
              <a:rPr lang="en-US" sz="1800" b="1" i="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String </a:t>
            </a:r>
            <a:r>
              <a:rPr lang="en-US" sz="1800" b="1" dirty="0" err="1">
                <a:latin typeface="Arial" panose="020B0604020202020204" pitchFamily="34" charset="0"/>
                <a:cs typeface="Arial" panose="020B0604020202020204" pitchFamily="34" charset="0"/>
              </a:rPr>
              <a:t>opearation</a:t>
            </a:r>
            <a:r>
              <a:rPr lang="en-US" sz="1800" b="1" dirty="0">
                <a:latin typeface="Arial" panose="020B0604020202020204" pitchFamily="34" charset="0"/>
                <a:cs typeface="Arial" panose="020B0604020202020204" pitchFamily="34" charset="0"/>
              </a:rPr>
              <a:t> = </a:t>
            </a:r>
            <a:r>
              <a:rPr lang="en-US" sz="1800" b="1" dirty="0" err="1">
                <a:latin typeface="Arial" panose="020B0604020202020204" pitchFamily="34" charset="0"/>
                <a:cs typeface="Arial" panose="020B0604020202020204" pitchFamily="34" charset="0"/>
              </a:rPr>
              <a:t>String.</a:t>
            </a:r>
            <a:r>
              <a:rPr lang="en-US" sz="1800" b="1" i="1" dirty="0" err="1">
                <a:latin typeface="Arial" panose="020B0604020202020204" pitchFamily="34" charset="0"/>
                <a:cs typeface="Arial" panose="020B0604020202020204" pitchFamily="34" charset="0"/>
              </a:rPr>
              <a:t>valueOf</a:t>
            </a:r>
            <a:r>
              <a:rPr lang="en-US" sz="1800" b="1" i="1" dirty="0">
                <a:latin typeface="Arial" panose="020B0604020202020204" pitchFamily="34" charset="0"/>
                <a:cs typeface="Arial" panose="020B0604020202020204" pitchFamily="34" charset="0"/>
              </a:rPr>
              <a:t>(</a:t>
            </a:r>
            <a:r>
              <a:rPr lang="en-US" sz="1800" b="1" i="1" dirty="0" err="1">
                <a:latin typeface="Arial" panose="020B0604020202020204" pitchFamily="34" charset="0"/>
                <a:cs typeface="Arial" panose="020B0604020202020204" pitchFamily="34" charset="0"/>
              </a:rPr>
              <a:t>request.getParameter</a:t>
            </a:r>
            <a:r>
              <a:rPr lang="en-US" sz="1800" b="1" i="1" dirty="0">
                <a:latin typeface="Arial" panose="020B0604020202020204" pitchFamily="34" charset="0"/>
                <a:cs typeface="Arial" panose="020B0604020202020204" pitchFamily="34" charset="0"/>
              </a:rPr>
              <a:t>("operation"));</a:t>
            </a:r>
            <a:r>
              <a:rPr lang="en-US" sz="1800" b="1" dirty="0">
                <a:latin typeface="Arial" panose="020B0604020202020204" pitchFamily="34" charset="0"/>
                <a:cs typeface="Arial" panose="020B0604020202020204" pitchFamily="34" charset="0"/>
              </a:rPr>
              <a:t/>
            </a:r>
            <a:br>
              <a:rPr lang="en-US" sz="1800" b="1" dirty="0">
                <a:latin typeface="Arial" panose="020B0604020202020204" pitchFamily="34" charset="0"/>
                <a:cs typeface="Arial" panose="020B0604020202020204" pitchFamily="34" charset="0"/>
              </a:rPr>
            </a:br>
            <a:r>
              <a:rPr lang="en-US" dirty="0"/>
              <a:t>2</a:t>
            </a:r>
            <a:r>
              <a:rPr lang="en-US" sz="1800" dirty="0"/>
              <a:t>. </a:t>
            </a:r>
            <a:r>
              <a:rPr lang="en-US" sz="1800" dirty="0" smtClean="0"/>
              <a:t>define </a:t>
            </a:r>
            <a:r>
              <a:rPr lang="en-US" sz="1800" dirty="0"/>
              <a:t>or create </a:t>
            </a:r>
            <a:r>
              <a:rPr lang="en-US" sz="1800" dirty="0" smtClean="0"/>
              <a:t>session</a:t>
            </a:r>
          </a:p>
          <a:p>
            <a:r>
              <a:rPr lang="en-US" sz="1800" b="1" dirty="0" err="1"/>
              <a:t>HttpSession</a:t>
            </a:r>
            <a:r>
              <a:rPr lang="en-US" sz="1800" b="1" dirty="0"/>
              <a:t> session = </a:t>
            </a:r>
            <a:r>
              <a:rPr lang="en-US" sz="1800" b="1" dirty="0" err="1"/>
              <a:t>request.getSession</a:t>
            </a:r>
            <a:r>
              <a:rPr lang="en-US" sz="1800" b="1" dirty="0"/>
              <a:t>(true);</a:t>
            </a:r>
            <a:br>
              <a:rPr lang="en-US" sz="1800" b="1" dirty="0"/>
            </a:br>
            <a:r>
              <a:rPr lang="en-US" dirty="0"/>
              <a:t>3. </a:t>
            </a:r>
            <a:r>
              <a:rPr lang="en-US" sz="1800" dirty="0" smtClean="0"/>
              <a:t>get </a:t>
            </a:r>
            <a:r>
              <a:rPr lang="en-US" sz="1800" dirty="0"/>
              <a:t>the type of </a:t>
            </a:r>
            <a:r>
              <a:rPr lang="en-US" sz="1800" dirty="0" smtClean="0"/>
              <a:t>operation</a:t>
            </a:r>
          </a:p>
          <a:p>
            <a:r>
              <a:rPr lang="en-US" sz="1800" b="1" dirty="0" err="1"/>
              <a:t>OperationType</a:t>
            </a:r>
            <a:r>
              <a:rPr lang="en-US" sz="1800" b="1" dirty="0"/>
              <a:t> </a:t>
            </a:r>
            <a:r>
              <a:rPr lang="en-US" sz="1800" b="1" dirty="0" err="1"/>
              <a:t>operType</a:t>
            </a:r>
            <a:r>
              <a:rPr lang="en-US" sz="1800" b="1" dirty="0"/>
              <a:t> = </a:t>
            </a:r>
            <a:r>
              <a:rPr lang="en-US" sz="1800" b="1" dirty="0" err="1"/>
              <a:t>OperationType.</a:t>
            </a:r>
            <a:r>
              <a:rPr lang="en-US" sz="1800" b="1" i="1" dirty="0" err="1"/>
              <a:t>valueOf</a:t>
            </a:r>
            <a:r>
              <a:rPr lang="en-US" sz="1800" b="1" i="1" dirty="0"/>
              <a:t>(</a:t>
            </a:r>
            <a:r>
              <a:rPr lang="en-US" sz="1800" b="1" i="1" dirty="0" err="1"/>
              <a:t>opearation.toUpperCase</a:t>
            </a:r>
            <a:r>
              <a:rPr lang="en-US" sz="1800" b="1" i="1" dirty="0"/>
              <a:t>());</a:t>
            </a:r>
            <a:r>
              <a:rPr lang="en-US" sz="1800" b="1" dirty="0"/>
              <a:t/>
            </a:r>
            <a:br>
              <a:rPr lang="en-US" sz="1800" b="1" dirty="0"/>
            </a:br>
            <a:r>
              <a:rPr lang="en-US" dirty="0"/>
              <a:t>4. </a:t>
            </a:r>
            <a:r>
              <a:rPr lang="en-US" sz="1800" dirty="0" smtClean="0"/>
              <a:t>carry </a:t>
            </a:r>
            <a:r>
              <a:rPr lang="en-US" sz="1800" dirty="0"/>
              <a:t>out the </a:t>
            </a:r>
            <a:r>
              <a:rPr lang="en-US" sz="1800" dirty="0" smtClean="0"/>
              <a:t>calculation</a:t>
            </a:r>
          </a:p>
          <a:p>
            <a:r>
              <a:rPr lang="en-US" sz="1800" b="1" dirty="0"/>
              <a:t>double result = </a:t>
            </a:r>
            <a:r>
              <a:rPr lang="en-US" sz="1800" b="1" dirty="0" err="1"/>
              <a:t>calcResult</a:t>
            </a:r>
            <a:r>
              <a:rPr lang="en-US" sz="1800" b="1" dirty="0"/>
              <a:t>(</a:t>
            </a:r>
            <a:r>
              <a:rPr lang="en-US" sz="1800" b="1" dirty="0" err="1"/>
              <a:t>operType</a:t>
            </a:r>
            <a:r>
              <a:rPr lang="en-US" sz="1800" b="1" dirty="0"/>
              <a:t>, one, two);</a:t>
            </a:r>
          </a:p>
        </p:txBody>
      </p:sp>
      <p:sp>
        <p:nvSpPr>
          <p:cNvPr id="4" name="Text Placeholder 3"/>
          <p:cNvSpPr>
            <a:spLocks noGrp="1"/>
          </p:cNvSpPr>
          <p:nvPr>
            <p:ph type="body" sz="quarter" idx="11"/>
          </p:nvPr>
        </p:nvSpPr>
        <p:spPr/>
        <p:txBody>
          <a:bodyPr/>
          <a:lstStyle/>
          <a:p>
            <a:r>
              <a:rPr lang="en-US" dirty="0" smtClean="0"/>
              <a:t>try</a:t>
            </a:r>
            <a:endParaRPr lang="en-US" dirty="0"/>
          </a:p>
        </p:txBody>
      </p:sp>
    </p:spTree>
    <p:extLst>
      <p:ext uri="{BB962C8B-B14F-4D97-AF65-F5344CB8AC3E}">
        <p14:creationId xmlns:p14="http://schemas.microsoft.com/office/powerpoint/2010/main" val="4172017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0248900" y="6427789"/>
            <a:ext cx="342900" cy="212725"/>
          </a:xfrm>
          <a:prstGeom prst="rect">
            <a:avLst/>
          </a:prstGeom>
        </p:spPr>
        <p:txBody>
          <a:bodyPr/>
          <a:lstStyle/>
          <a:p>
            <a:pPr>
              <a:defRPr/>
            </a:pPr>
            <a:fld id="{5EAA3BE6-7313-458A-B372-ABC1957F1192}" type="slidenum">
              <a:rPr lang="ru-RU" smtClean="0"/>
              <a:pPr>
                <a:defRPr/>
              </a:pPr>
              <a:t>87</a:t>
            </a:fld>
            <a:endParaRPr lang="ru-RU"/>
          </a:p>
        </p:txBody>
      </p:sp>
      <p:sp>
        <p:nvSpPr>
          <p:cNvPr id="11" name="AutoShape 57"/>
          <p:cNvSpPr>
            <a:spLocks noChangeArrowheads="1"/>
          </p:cNvSpPr>
          <p:nvPr/>
        </p:nvSpPr>
        <p:spPr bwMode="auto">
          <a:xfrm>
            <a:off x="3443288" y="1323975"/>
            <a:ext cx="6838950" cy="476250"/>
          </a:xfrm>
          <a:prstGeom prst="roundRect">
            <a:avLst>
              <a:gd name="adj" fmla="val 36727"/>
            </a:avLst>
          </a:prstGeom>
          <a:gradFill rotWithShape="1">
            <a:gsLst>
              <a:gs pos="0">
                <a:srgbClr val="002C78"/>
              </a:gs>
              <a:gs pos="100000">
                <a:srgbClr val="7EA6E8"/>
              </a:gs>
            </a:gsLst>
            <a:lin ang="18900000" scaled="1"/>
          </a:gradFill>
          <a:ln w="31750" algn="ctr">
            <a:noFill/>
            <a:round/>
            <a:headEnd/>
            <a:tailEnd/>
          </a:ln>
          <a:effectLst>
            <a:outerShdw dist="35921" dir="2700000" algn="ctr" rotWithShape="0">
              <a:srgbClr val="C0C0C0"/>
            </a:outerShdw>
          </a:effectLst>
        </p:spPr>
        <p:txBody>
          <a:bodyPr lIns="468000" tIns="72000" rIns="72000" bIns="72000"/>
          <a:lstStyle/>
          <a:p>
            <a:pPr>
              <a:defRPr/>
            </a:pPr>
            <a:r>
              <a:rPr lang="en-US" dirty="0">
                <a:solidFill>
                  <a:schemeClr val="bg1"/>
                </a:solidFill>
              </a:rPr>
              <a:t>Questions?</a:t>
            </a:r>
            <a:endParaRPr lang="ru-RU" dirty="0">
              <a:solidFill>
                <a:schemeClr val="bg1"/>
              </a:solidFill>
            </a:endParaRPr>
          </a:p>
        </p:txBody>
      </p:sp>
      <p:sp>
        <p:nvSpPr>
          <p:cNvPr id="15" name="AutoShape 57"/>
          <p:cNvSpPr>
            <a:spLocks noChangeArrowheads="1"/>
          </p:cNvSpPr>
          <p:nvPr/>
        </p:nvSpPr>
        <p:spPr bwMode="auto">
          <a:xfrm>
            <a:off x="3451850" y="3911351"/>
            <a:ext cx="6838950" cy="476250"/>
          </a:xfrm>
          <a:prstGeom prst="roundRect">
            <a:avLst>
              <a:gd name="adj" fmla="val 36727"/>
            </a:avLst>
          </a:prstGeom>
          <a:gradFill rotWithShape="1">
            <a:gsLst>
              <a:gs pos="0">
                <a:srgbClr val="002C78"/>
              </a:gs>
              <a:gs pos="100000">
                <a:srgbClr val="7EA6E8"/>
              </a:gs>
            </a:gsLst>
            <a:lin ang="18900000" scaled="1"/>
          </a:gradFill>
          <a:ln w="31750" algn="ctr">
            <a:noFill/>
            <a:round/>
            <a:headEnd/>
            <a:tailEnd/>
          </a:ln>
          <a:effectLst>
            <a:outerShdw dist="35921" dir="2700000" algn="ctr" rotWithShape="0">
              <a:srgbClr val="C0C0C0"/>
            </a:outerShdw>
          </a:effectLst>
        </p:spPr>
        <p:txBody>
          <a:bodyPr lIns="468000" tIns="72000" rIns="72000" bIns="72000"/>
          <a:lstStyle/>
          <a:p>
            <a:pPr>
              <a:defRPr/>
            </a:pPr>
            <a:r>
              <a:rPr lang="en-US" dirty="0">
                <a:solidFill>
                  <a:schemeClr val="bg1"/>
                </a:solidFill>
              </a:rPr>
              <a:t>Thank you</a:t>
            </a:r>
            <a:endParaRPr lang="ru-RU" dirty="0">
              <a:solidFill>
                <a:schemeClr val="bg1"/>
              </a:solidFill>
            </a:endParaRPr>
          </a:p>
        </p:txBody>
      </p:sp>
    </p:spTree>
    <p:extLst>
      <p:ext uri="{BB962C8B-B14F-4D97-AF65-F5344CB8AC3E}">
        <p14:creationId xmlns:p14="http://schemas.microsoft.com/office/powerpoint/2010/main" val="34072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Autofit/>
          </a:bodyPr>
          <a:lstStyle/>
          <a:p>
            <a:r>
              <a:rPr lang="en-US" sz="2800" b="1" dirty="0">
                <a:latin typeface="Arial" panose="020B0604020202020204" pitchFamily="34" charset="0"/>
                <a:cs typeface="Arial" panose="020B0604020202020204" pitchFamily="34" charset="0"/>
              </a:rPr>
              <a:t>The Internet Protocol (IP) </a:t>
            </a:r>
            <a:r>
              <a:rPr lang="en-US" sz="2800" dirty="0">
                <a:latin typeface="Arial" panose="020B0604020202020204" pitchFamily="34" charset="0"/>
                <a:cs typeface="Arial" panose="020B0604020202020204" pitchFamily="34" charset="0"/>
              </a:rPr>
              <a:t>is the method or protocol by which data is sent from one computer to another on the Internet. Each computer (known as a host) on the Internet has at least one IP address that uniquely identifies it from all other computers on the Internet. </a:t>
            </a:r>
          </a:p>
          <a:p>
            <a:r>
              <a:rPr lang="en-US" sz="2800" b="1" dirty="0">
                <a:latin typeface="Arial" panose="020B0604020202020204" pitchFamily="34" charset="0"/>
                <a:cs typeface="Arial" panose="020B0604020202020204" pitchFamily="34" charset="0"/>
              </a:rPr>
              <a:t>IP is a connectionless protocol</a:t>
            </a:r>
            <a:r>
              <a:rPr lang="en-US" sz="2800" dirty="0">
                <a:latin typeface="Arial" panose="020B0604020202020204" pitchFamily="34" charset="0"/>
                <a:cs typeface="Arial" panose="020B0604020202020204" pitchFamily="34" charset="0"/>
              </a:rPr>
              <a:t>, which means that there is no continuing connection between the end points that are communicating. Each packet that travels through the Internet is treated as an independent unit of data without any relation to any other unit of data.</a:t>
            </a:r>
          </a:p>
        </p:txBody>
      </p:sp>
      <p:sp>
        <p:nvSpPr>
          <p:cNvPr id="4" name="Text Placeholder 3"/>
          <p:cNvSpPr>
            <a:spLocks noGrp="1"/>
          </p:cNvSpPr>
          <p:nvPr>
            <p:ph type="body" sz="quarter" idx="11"/>
          </p:nvPr>
        </p:nvSpPr>
        <p:spPr/>
        <p:txBody>
          <a:bodyPr/>
          <a:lstStyle/>
          <a:p>
            <a:r>
              <a:rPr lang="en-US" dirty="0" smtClean="0"/>
              <a:t>IP</a:t>
            </a:r>
            <a:endParaRPr lang="en-US" dirty="0"/>
          </a:p>
        </p:txBody>
      </p:sp>
    </p:spTree>
    <p:extLst>
      <p:ext uri="{BB962C8B-B14F-4D97-AF65-F5344CB8AC3E}">
        <p14:creationId xmlns:p14="http://schemas.microsoft.com/office/powerpoint/2010/main" val="3826561001"/>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EC4BBB8A99844784A604BE2517288F" ma:contentTypeVersion="0" ma:contentTypeDescription="Create a new document." ma:contentTypeScope="" ma:versionID="41b7b1ae1e19b797480959aeae4ecc7e">
  <xsd:schema xmlns:xsd="http://www.w3.org/2001/XMLSchema" xmlns:xs="http://www.w3.org/2001/XMLSchema" xmlns:p="http://schemas.microsoft.com/office/2006/metadata/properties" xmlns:ns2="8f17bd39-e2a2-416d-8579-9c5cbdeee658" targetNamespace="http://schemas.microsoft.com/office/2006/metadata/properties" ma:root="true" ma:fieldsID="b20cebd7932ed97efc065497039148dd" ns2:_="">
    <xsd:import namespace="8f17bd39-e2a2-416d-8579-9c5cbdeee65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8f17bd39-e2a2-416d-8579-9c5cbdeee658">DOCID-1225553405-188</_dlc_DocId>
    <_dlc_DocIdUrl xmlns="8f17bd39-e2a2-416d-8579-9c5cbdeee658">
      <Url>https://epam.sharepoint.com/sites/CDP/java/_layouts/15/DocIdRedir.aspx?ID=DOCID-1225553405-188</Url>
      <Description>DOCID-1225553405-188</Description>
    </_dlc_DocIdUrl>
  </documentManagement>
</p:properties>
</file>

<file path=customXml/itemProps1.xml><?xml version="1.0" encoding="utf-8"?>
<ds:datastoreItem xmlns:ds="http://schemas.openxmlformats.org/officeDocument/2006/customXml" ds:itemID="{312E784A-3F1B-4265-BCCD-4658AFE482A6}"/>
</file>

<file path=customXml/itemProps2.xml><?xml version="1.0" encoding="utf-8"?>
<ds:datastoreItem xmlns:ds="http://schemas.openxmlformats.org/officeDocument/2006/customXml" ds:itemID="{2CF8DF88-D707-4AED-B77B-D61A7E85964F}"/>
</file>

<file path=customXml/itemProps3.xml><?xml version="1.0" encoding="utf-8"?>
<ds:datastoreItem xmlns:ds="http://schemas.openxmlformats.org/officeDocument/2006/customXml" ds:itemID="{3D486C24-1E94-42E8-BC23-A04273480383}"/>
</file>

<file path=customXml/itemProps4.xml><?xml version="1.0" encoding="utf-8"?>
<ds:datastoreItem xmlns:ds="http://schemas.openxmlformats.org/officeDocument/2006/customXml" ds:itemID="{D227FFEF-95F6-4771-8D29-023C73431078}"/>
</file>

<file path=docProps/app.xml><?xml version="1.0" encoding="utf-8"?>
<Properties xmlns="http://schemas.openxmlformats.org/officeDocument/2006/extended-properties" xmlns:vt="http://schemas.openxmlformats.org/officeDocument/2006/docPropsVTypes">
  <TotalTime>2580</TotalTime>
  <Words>2462</Words>
  <Application>Microsoft Office PowerPoint</Application>
  <PresentationFormat>Widescreen</PresentationFormat>
  <Paragraphs>531</Paragraphs>
  <Slides>87</Slides>
  <Notes>12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87</vt:i4>
      </vt:variant>
    </vt:vector>
  </HeadingPairs>
  <TitlesOfParts>
    <vt:vector size="106" baseType="lpstr">
      <vt:lpstr>Arial Unicode MS</vt:lpstr>
      <vt:lpstr>MS PGothic</vt:lpstr>
      <vt:lpstr>MS PGothic</vt:lpstr>
      <vt:lpstr>宋体</vt:lpstr>
      <vt:lpstr>Arial</vt:lpstr>
      <vt:lpstr>Arial Black</vt:lpstr>
      <vt:lpstr>Calibri</vt:lpstr>
      <vt:lpstr>Comic Sans MS</vt:lpstr>
      <vt:lpstr>Courier New</vt:lpstr>
      <vt:lpstr>Garamond</vt:lpstr>
      <vt:lpstr>Lucida Grande</vt:lpstr>
      <vt:lpstr>msmincho</vt:lpstr>
      <vt:lpstr>华文新魏</vt:lpstr>
      <vt:lpstr>Tahoma</vt:lpstr>
      <vt:lpstr>Times New Roman</vt:lpstr>
      <vt:lpstr>Trebuchet MS</vt:lpstr>
      <vt:lpstr>Wingdings</vt:lpstr>
      <vt:lpstr>Wingdings 2</vt:lpstr>
      <vt:lpstr>Epam_PPT_Template</vt:lpstr>
      <vt:lpstr>PowerPoint Presentation</vt:lpstr>
      <vt:lpstr>PowerPoint Presentation</vt:lpstr>
      <vt:lpstr>PowerPoint Presentation</vt:lpstr>
      <vt:lpstr>PowerPoint Presentation</vt:lpstr>
      <vt:lpstr>PowerPoint Presentation</vt:lpstr>
      <vt:lpstr> OSI and Protocol Stack</vt:lpstr>
      <vt:lpstr>Packet Encapsulation </vt:lpstr>
      <vt:lpstr>PowerPoint Presentation</vt:lpstr>
      <vt:lpstr>PowerPoint Presentation</vt:lpstr>
      <vt:lpstr>Dotted Decimal Notation</vt:lpstr>
      <vt:lpstr>Dotted Decimal Notation</vt:lpstr>
      <vt:lpstr>TCP Protocol </vt:lpstr>
      <vt:lpstr>Establishing a TCP Connection</vt:lpstr>
      <vt:lpstr>Ports</vt:lpstr>
      <vt:lpstr>Domain Name System (DNS)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(Hypertext MarkUP Language)</vt:lpstr>
      <vt:lpstr>HTML Basics</vt:lpstr>
      <vt:lpstr>Creating HTML Pages</vt:lpstr>
      <vt:lpstr>PowerPoint Presentation</vt:lpstr>
      <vt:lpstr>Structure of the web page</vt:lpstr>
      <vt:lpstr>PowerPoint Presentation</vt:lpstr>
      <vt:lpstr>HTML (Hypertext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Programming in Java_presentation_Siarhei Tarasau</dc:title>
  <dc:creator>Siarhei Tarasau</dc:creator>
  <cp:lastModifiedBy>Siarhei Tarasau</cp:lastModifiedBy>
  <cp:revision>47</cp:revision>
  <dcterms:created xsi:type="dcterms:W3CDTF">2016-03-16T10:28:26Z</dcterms:created>
  <dcterms:modified xsi:type="dcterms:W3CDTF">2016-04-20T12:44:25Z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0x01010022EC4BBB8A99844784A604BE2517288F</vt:lpwstr>
  </property>
  <property fmtid="{D5CDD505-2E9C-101B-9397-08002B2CF9AE}" pid="3" name="_dlc_DocIdItemGuid">
    <vt:lpwstr>477b377c-5b1a-4cab-9fe0-a4ddcfd4fe92</vt:lpwstr>
  </property>
</Properties>
</file>