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ooper Hewitt Bold" charset="1" panose="00000000000000000000"/>
      <p:regular r:id="rId22"/>
    </p:embeddedFont>
    <p:embeddedFont>
      <p:font typeface="Cooper Hewitt" charset="1" panose="00000000000000000000"/>
      <p:regular r:id="rId23"/>
    </p:embeddedFont>
    <p:embeddedFont>
      <p:font typeface="DM Sans" charset="1" panose="00000000000000000000"/>
      <p:regular r:id="rId24"/>
    </p:embeddedFont>
    <p:embeddedFont>
      <p:font typeface="DM Sans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20.pn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21.pn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9022144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35841" y="3622175"/>
            <a:ext cx="7894473" cy="369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05"/>
              </a:lnSpc>
            </a:pPr>
            <a:r>
              <a:rPr lang="en-US" sz="18503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BBDD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26497" y="2431150"/>
            <a:ext cx="11035006" cy="229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6"/>
              </a:lnSpc>
            </a:pPr>
            <a:r>
              <a:rPr lang="en-US" sz="1149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INTRODUCCIÓN 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16665" y="2624714"/>
            <a:ext cx="13430665" cy="4348178"/>
          </a:xfrm>
          <a:custGeom>
            <a:avLst/>
            <a:gdLst/>
            <a:ahLst/>
            <a:cxnLst/>
            <a:rect r="r" b="b" t="t" l="l"/>
            <a:pathLst>
              <a:path h="4348178" w="13430665">
                <a:moveTo>
                  <a:pt x="0" y="0"/>
                </a:moveTo>
                <a:lnTo>
                  <a:pt x="13430665" y="0"/>
                </a:lnTo>
                <a:lnTo>
                  <a:pt x="13430665" y="4348177"/>
                </a:lnTo>
                <a:lnTo>
                  <a:pt x="0" y="4348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5756" y="339069"/>
            <a:ext cx="5452783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TIPOS DE RELACIONES 1:N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12720" y="7729606"/>
            <a:ext cx="8062560" cy="195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7"/>
              </a:lnSpc>
            </a:pPr>
            <a:r>
              <a:rPr lang="en-US" sz="28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CADA CLIENTE PUEDE TENER VARIOS PEDIDOS, PERO CADA PEDIDO SOLO PUEDE TENER 1 CLIENTE</a:t>
            </a:r>
          </a:p>
          <a:p>
            <a:pPr algn="just">
              <a:lnSpc>
                <a:spcPts val="3957"/>
              </a:lnSpc>
              <a:spcBef>
                <a:spcPct val="0"/>
              </a:spcBef>
            </a:pPr>
            <a:r>
              <a:rPr lang="en-US" sz="28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28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 RELACIÓN ES DE 1 A MUCHOS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507028" y="4185959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1" y="0"/>
                </a:lnTo>
                <a:lnTo>
                  <a:pt x="1205601" y="377025"/>
                </a:lnTo>
                <a:lnTo>
                  <a:pt x="0" y="377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20298" y="6132039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2" y="0"/>
                </a:lnTo>
                <a:lnTo>
                  <a:pt x="1205602" y="377025"/>
                </a:lnTo>
                <a:lnTo>
                  <a:pt x="0" y="377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706409"/>
            <a:ext cx="16230600" cy="3773614"/>
          </a:xfrm>
          <a:custGeom>
            <a:avLst/>
            <a:gdLst/>
            <a:ahLst/>
            <a:cxnLst/>
            <a:rect r="r" b="b" t="t" l="l"/>
            <a:pathLst>
              <a:path h="3773614" w="16230600">
                <a:moveTo>
                  <a:pt x="0" y="0"/>
                </a:moveTo>
                <a:lnTo>
                  <a:pt x="16230600" y="0"/>
                </a:lnTo>
                <a:lnTo>
                  <a:pt x="16230600" y="3773614"/>
                </a:lnTo>
                <a:lnTo>
                  <a:pt x="0" y="3773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5756" y="339069"/>
            <a:ext cx="5507812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TIPOS DE RELACIONES N:N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12720" y="7539106"/>
            <a:ext cx="8062560" cy="195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7"/>
              </a:lnSpc>
            </a:pPr>
            <a:r>
              <a:rPr lang="en-US" sz="28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CADA ALUMNO PUEDE TENER MUCHAS ASIGNATURAS Y CADA ASIGNATURA TENER MUCHOS ALUMNOS.</a:t>
            </a:r>
          </a:p>
          <a:p>
            <a:pPr algn="just">
              <a:lnSpc>
                <a:spcPts val="3957"/>
              </a:lnSpc>
              <a:spcBef>
                <a:spcPct val="0"/>
              </a:spcBef>
            </a:pPr>
            <a:r>
              <a:rPr lang="en-US" b="true" sz="28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 RELACIÓN ES DE MUCHOS A MUCHOS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16485" y="4593216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2" y="0"/>
                </a:lnTo>
                <a:lnTo>
                  <a:pt x="1205602" y="377024"/>
                </a:lnTo>
                <a:lnTo>
                  <a:pt x="0" y="3770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47174" y="4404704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2" y="0"/>
                </a:lnTo>
                <a:lnTo>
                  <a:pt x="1205602" y="377024"/>
                </a:lnTo>
                <a:lnTo>
                  <a:pt x="0" y="3770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13181" y="4781728"/>
            <a:ext cx="2492967" cy="779619"/>
          </a:xfrm>
          <a:custGeom>
            <a:avLst/>
            <a:gdLst/>
            <a:ahLst/>
            <a:cxnLst/>
            <a:rect r="r" b="b" t="t" l="l"/>
            <a:pathLst>
              <a:path h="779619" w="2492967">
                <a:moveTo>
                  <a:pt x="0" y="0"/>
                </a:moveTo>
                <a:lnTo>
                  <a:pt x="2492967" y="0"/>
                </a:lnTo>
                <a:lnTo>
                  <a:pt x="2492967" y="779619"/>
                </a:lnTo>
                <a:lnTo>
                  <a:pt x="0" y="7796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756" y="339069"/>
            <a:ext cx="5507812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NORMALIZACIÓN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8458" y="3257934"/>
            <a:ext cx="13611084" cy="4180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7"/>
              </a:lnSpc>
            </a:pP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 MUY RECOMENDABLE QUE NUESTRAS BASE DE DATOS ESTÉN DIVIDIDAS EN VARIAS TABLAS. ASÍ </a:t>
            </a:r>
            <a:r>
              <a:rPr lang="en-US" b="true" sz="34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EVITAMOS QUE LA INFORMACIÓN SE ALMACENE VARIAS VECES</a:t>
            </a: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ASEGURAMOS LA INTEGRACIÓN DE LA DATA.</a:t>
            </a:r>
          </a:p>
          <a:p>
            <a:pPr algn="just">
              <a:lnSpc>
                <a:spcPts val="4797"/>
              </a:lnSpc>
            </a:pPr>
          </a:p>
          <a:p>
            <a:pPr algn="just">
              <a:lnSpc>
                <a:spcPts val="4797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 PROCESO DE DISECCIONAR TABLAS AMPLIAS EN TABLAS PEQUEÑAS SE LE LLAMA </a:t>
            </a:r>
            <a:r>
              <a:rPr lang="en-US" b="true" sz="34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NORMALIZAR</a:t>
            </a: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997168"/>
            <a:ext cx="7005364" cy="2292664"/>
          </a:xfrm>
          <a:custGeom>
            <a:avLst/>
            <a:gdLst/>
            <a:ahLst/>
            <a:cxnLst/>
            <a:rect r="r" b="b" t="t" l="l"/>
            <a:pathLst>
              <a:path h="2292664" w="7005364">
                <a:moveTo>
                  <a:pt x="0" y="0"/>
                </a:moveTo>
                <a:lnTo>
                  <a:pt x="7005364" y="0"/>
                </a:lnTo>
                <a:lnTo>
                  <a:pt x="7005364" y="2292664"/>
                </a:lnTo>
                <a:lnTo>
                  <a:pt x="0" y="22926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55423" y="3978118"/>
            <a:ext cx="6464955" cy="2014442"/>
          </a:xfrm>
          <a:custGeom>
            <a:avLst/>
            <a:gdLst/>
            <a:ahLst/>
            <a:cxnLst/>
            <a:rect r="r" b="b" t="t" l="l"/>
            <a:pathLst>
              <a:path h="2014442" w="6464955">
                <a:moveTo>
                  <a:pt x="0" y="0"/>
                </a:moveTo>
                <a:lnTo>
                  <a:pt x="6464954" y="0"/>
                </a:lnTo>
                <a:lnTo>
                  <a:pt x="6464954" y="2014442"/>
                </a:lnTo>
                <a:lnTo>
                  <a:pt x="0" y="20144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9144000" y="4985339"/>
            <a:ext cx="11114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9144000" y="7914227"/>
            <a:ext cx="1826792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9144000" y="4985339"/>
            <a:ext cx="19050" cy="29288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9928052" y="7509981"/>
            <a:ext cx="327371" cy="4232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9930670" y="7951540"/>
            <a:ext cx="710911" cy="7947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80442" y="3978118"/>
            <a:ext cx="2225574" cy="695998"/>
          </a:xfrm>
          <a:custGeom>
            <a:avLst/>
            <a:gdLst/>
            <a:ahLst/>
            <a:cxnLst/>
            <a:rect r="r" b="b" t="t" l="l"/>
            <a:pathLst>
              <a:path h="695998" w="2225574">
                <a:moveTo>
                  <a:pt x="0" y="0"/>
                </a:moveTo>
                <a:lnTo>
                  <a:pt x="2225574" y="0"/>
                </a:lnTo>
                <a:lnTo>
                  <a:pt x="2225574" y="695997"/>
                </a:lnTo>
                <a:lnTo>
                  <a:pt x="0" y="69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41581" y="3978118"/>
            <a:ext cx="2225574" cy="695998"/>
          </a:xfrm>
          <a:custGeom>
            <a:avLst/>
            <a:gdLst/>
            <a:ahLst/>
            <a:cxnLst/>
            <a:rect r="r" b="b" t="t" l="l"/>
            <a:pathLst>
              <a:path h="695998" w="2225574">
                <a:moveTo>
                  <a:pt x="0" y="0"/>
                </a:moveTo>
                <a:lnTo>
                  <a:pt x="2225573" y="0"/>
                </a:lnTo>
                <a:lnTo>
                  <a:pt x="2225573" y="695997"/>
                </a:lnTo>
                <a:lnTo>
                  <a:pt x="0" y="69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55423" y="6829925"/>
            <a:ext cx="5283567" cy="2258299"/>
          </a:xfrm>
          <a:custGeom>
            <a:avLst/>
            <a:gdLst/>
            <a:ahLst/>
            <a:cxnLst/>
            <a:rect r="r" b="b" t="t" l="l"/>
            <a:pathLst>
              <a:path h="2258299" w="5283567">
                <a:moveTo>
                  <a:pt x="0" y="0"/>
                </a:moveTo>
                <a:lnTo>
                  <a:pt x="5283567" y="0"/>
                </a:lnTo>
                <a:lnTo>
                  <a:pt x="5283567" y="2258299"/>
                </a:lnTo>
                <a:lnTo>
                  <a:pt x="0" y="22582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83598" y="6829925"/>
            <a:ext cx="1896714" cy="593154"/>
          </a:xfrm>
          <a:custGeom>
            <a:avLst/>
            <a:gdLst/>
            <a:ahLst/>
            <a:cxnLst/>
            <a:rect r="r" b="b" t="t" l="l"/>
            <a:pathLst>
              <a:path h="593154" w="1896714">
                <a:moveTo>
                  <a:pt x="0" y="0"/>
                </a:moveTo>
                <a:lnTo>
                  <a:pt x="1896713" y="0"/>
                </a:lnTo>
                <a:lnTo>
                  <a:pt x="1896713" y="593155"/>
                </a:lnTo>
                <a:lnTo>
                  <a:pt x="0" y="5931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25756" y="339069"/>
            <a:ext cx="5507812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NORMALIZACIÓN EJEMPLO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34668" y="2854233"/>
            <a:ext cx="3793428" cy="61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6"/>
              </a:lnSpc>
              <a:spcBef>
                <a:spcPct val="0"/>
              </a:spcBef>
            </a:pPr>
            <a:r>
              <a:rPr lang="en-US" b="true" sz="36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SIN NORMALZIAR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91186" y="2854233"/>
            <a:ext cx="3793428" cy="61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6"/>
              </a:lnSpc>
              <a:spcBef>
                <a:spcPct val="0"/>
              </a:spcBef>
            </a:pPr>
            <a:r>
              <a:rPr lang="en-US" b="true" sz="36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NORMALIZADO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756" y="339069"/>
            <a:ext cx="5362777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MEDIDAS Y DIMENSIONES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79334" y="2624731"/>
            <a:ext cx="13611084" cy="119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7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ADEMÁS DE CLAVES, NUESTROS CAMPOS PUEDEN SER MEDIDAS Y DIMENSIONES: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07145" y="4801641"/>
            <a:ext cx="6798250" cy="57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7"/>
              </a:lnSpc>
              <a:spcBef>
                <a:spcPct val="0"/>
              </a:spcBef>
            </a:pPr>
            <a:r>
              <a:rPr lang="en-US" b="true" sz="34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MEDIDAS: </a:t>
            </a: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VALORES NUMÉRICOS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76448" y="7450633"/>
            <a:ext cx="11416855" cy="57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7"/>
              </a:lnSpc>
              <a:spcBef>
                <a:spcPct val="0"/>
              </a:spcBef>
            </a:pPr>
            <a:r>
              <a:rPr lang="en-US" b="true" sz="34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DIMENSIONES: </a:t>
            </a: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VALORES CATEGÓRICOS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10800" y="5528470"/>
            <a:ext cx="8062560" cy="96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7"/>
              </a:lnSpc>
              <a:spcBef>
                <a:spcPct val="0"/>
              </a:spcBef>
            </a:pPr>
            <a:r>
              <a:rPr lang="en-US" sz="28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NOS PERMITEN HACER OPERACIONES (SUM, AVERAGE, MEDIAN...)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17088" y="8173219"/>
            <a:ext cx="8062560" cy="96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7"/>
              </a:lnSpc>
              <a:spcBef>
                <a:spcPct val="0"/>
              </a:spcBef>
            </a:pPr>
            <a:r>
              <a:rPr lang="en-US" sz="28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NOS PERMITEN ETIQUETAR O CLASIFICAR UN CONJUNTO DE DATOS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5907" y="2124470"/>
            <a:ext cx="9110055" cy="3019030"/>
          </a:xfrm>
          <a:custGeom>
            <a:avLst/>
            <a:gdLst/>
            <a:ahLst/>
            <a:cxnLst/>
            <a:rect r="r" b="b" t="t" l="l"/>
            <a:pathLst>
              <a:path h="3019030" w="9110055">
                <a:moveTo>
                  <a:pt x="0" y="0"/>
                </a:moveTo>
                <a:lnTo>
                  <a:pt x="9110055" y="0"/>
                </a:lnTo>
                <a:lnTo>
                  <a:pt x="9110055" y="3019030"/>
                </a:lnTo>
                <a:lnTo>
                  <a:pt x="0" y="30190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ysDot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85907" y="5600021"/>
            <a:ext cx="9110055" cy="3492788"/>
          </a:xfrm>
          <a:custGeom>
            <a:avLst/>
            <a:gdLst/>
            <a:ahLst/>
            <a:cxnLst/>
            <a:rect r="r" b="b" t="t" l="l"/>
            <a:pathLst>
              <a:path h="3492788" w="9110055">
                <a:moveTo>
                  <a:pt x="0" y="0"/>
                </a:moveTo>
                <a:lnTo>
                  <a:pt x="9110055" y="0"/>
                </a:lnTo>
                <a:lnTo>
                  <a:pt x="9110055" y="3492788"/>
                </a:lnTo>
                <a:lnTo>
                  <a:pt x="0" y="34927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ysDot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25756" y="339069"/>
            <a:ext cx="7323749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MEDIDAS, DIMENSIONES Y CLAVES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74171" y="3124278"/>
            <a:ext cx="6824052" cy="513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  <a:spcBef>
                <a:spcPct val="0"/>
              </a:spcBef>
            </a:pPr>
            <a:r>
              <a:rPr lang="en-US" b="true" sz="30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CLAVES UNEN </a:t>
            </a:r>
            <a:r>
              <a:rPr lang="en-US" sz="30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TABLAS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74171" y="5086350"/>
            <a:ext cx="6824052" cy="513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  <a:spcBef>
                <a:spcPct val="0"/>
              </a:spcBef>
            </a:pPr>
            <a:r>
              <a:rPr lang="en-US" b="true" sz="30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MEDIDAS </a:t>
            </a:r>
            <a:r>
              <a:rPr lang="en-US" sz="30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HACEN</a:t>
            </a:r>
            <a:r>
              <a:rPr lang="en-US" b="true" sz="30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CALCULOS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74171" y="7160215"/>
            <a:ext cx="6824052" cy="513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 </a:t>
            </a:r>
            <a:r>
              <a:rPr lang="en-US" b="true" sz="30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DIMENSIONES AGRUPAMOS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33450" y="2897666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1" y="0"/>
                </a:lnTo>
                <a:lnTo>
                  <a:pt x="1205601" y="377024"/>
                </a:lnTo>
                <a:lnTo>
                  <a:pt x="0" y="3770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87631" y="6417483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1" y="0"/>
                </a:lnTo>
                <a:lnTo>
                  <a:pt x="1205601" y="377025"/>
                </a:lnTo>
                <a:lnTo>
                  <a:pt x="0" y="377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87631" y="6794508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1" y="0"/>
                </a:lnTo>
                <a:lnTo>
                  <a:pt x="1205601" y="377024"/>
                </a:lnTo>
                <a:lnTo>
                  <a:pt x="0" y="3770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887631" y="7171532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1" y="0"/>
                </a:lnTo>
                <a:lnTo>
                  <a:pt x="1205601" y="377025"/>
                </a:lnTo>
                <a:lnTo>
                  <a:pt x="0" y="377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803916" y="6040459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2" y="0"/>
                </a:lnTo>
                <a:lnTo>
                  <a:pt x="1205602" y="377024"/>
                </a:lnTo>
                <a:lnTo>
                  <a:pt x="0" y="3770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938399" y="6417483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1" y="0"/>
                </a:lnTo>
                <a:lnTo>
                  <a:pt x="1205601" y="377025"/>
                </a:lnTo>
                <a:lnTo>
                  <a:pt x="0" y="3770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298186" y="4734503"/>
            <a:ext cx="4176021" cy="1305956"/>
          </a:xfrm>
          <a:custGeom>
            <a:avLst/>
            <a:gdLst/>
            <a:ahLst/>
            <a:cxnLst/>
            <a:rect r="r" b="b" t="t" l="l"/>
            <a:pathLst>
              <a:path h="1305956" w="4176021">
                <a:moveTo>
                  <a:pt x="0" y="0"/>
                </a:moveTo>
                <a:lnTo>
                  <a:pt x="4176021" y="0"/>
                </a:lnTo>
                <a:lnTo>
                  <a:pt x="4176021" y="1305956"/>
                </a:lnTo>
                <a:lnTo>
                  <a:pt x="0" y="13059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72896" y="6819966"/>
            <a:ext cx="4001311" cy="1251319"/>
          </a:xfrm>
          <a:custGeom>
            <a:avLst/>
            <a:gdLst/>
            <a:ahLst/>
            <a:cxnLst/>
            <a:rect r="r" b="b" t="t" l="l"/>
            <a:pathLst>
              <a:path h="1251319" w="4001311">
                <a:moveTo>
                  <a:pt x="0" y="0"/>
                </a:moveTo>
                <a:lnTo>
                  <a:pt x="4001311" y="0"/>
                </a:lnTo>
                <a:lnTo>
                  <a:pt x="4001311" y="1251319"/>
                </a:lnTo>
                <a:lnTo>
                  <a:pt x="0" y="12513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544356" y="2709017"/>
            <a:ext cx="4176021" cy="1305956"/>
          </a:xfrm>
          <a:custGeom>
            <a:avLst/>
            <a:gdLst/>
            <a:ahLst/>
            <a:cxnLst/>
            <a:rect r="r" b="b" t="t" l="l"/>
            <a:pathLst>
              <a:path h="1305956" w="4176021">
                <a:moveTo>
                  <a:pt x="0" y="0"/>
                </a:moveTo>
                <a:lnTo>
                  <a:pt x="4176021" y="0"/>
                </a:lnTo>
                <a:lnTo>
                  <a:pt x="4176021" y="1305956"/>
                </a:lnTo>
                <a:lnTo>
                  <a:pt x="0" y="13059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756" y="339069"/>
            <a:ext cx="7323749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TIPOS DE DATOS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649019"/>
            <a:ext cx="15091410" cy="810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6"/>
              </a:lnSpc>
              <a:spcBef>
                <a:spcPct val="0"/>
              </a:spcBef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TIPOS NUMÉRICOS:</a:t>
            </a:r>
          </a:p>
          <a:p>
            <a:pPr algn="l" marL="548161" indent="-274081" lvl="1">
              <a:lnSpc>
                <a:spcPts val="4976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 : NÚMEROS ENTEROS. </a:t>
            </a:r>
          </a:p>
          <a:p>
            <a:pPr algn="l" marL="548161" indent="-274081" lvl="1">
              <a:lnSpc>
                <a:spcPts val="4976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FLOAT : NÚMEROS CON PUNTO FLOTANTE</a:t>
            </a:r>
          </a:p>
          <a:p>
            <a:pPr algn="l">
              <a:lnSpc>
                <a:spcPts val="4976"/>
              </a:lnSpc>
              <a:spcBef>
                <a:spcPct val="0"/>
              </a:spcBef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TIPOS DE CADENA DE TEXTO:</a:t>
            </a:r>
          </a:p>
          <a:p>
            <a:pPr algn="l" marL="548161" indent="-274081" lvl="1">
              <a:lnSpc>
                <a:spcPts val="4976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CHAR(N) : CADENA DE TEXTO DE LONGITUD FIJA</a:t>
            </a:r>
          </a:p>
          <a:p>
            <a:pPr algn="l" marL="548161" indent="-274081" lvl="1">
              <a:lnSpc>
                <a:spcPts val="4976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VARCHAR(N) : CADENA DE TEXTO DE LONGITUD VARIABLE.</a:t>
            </a:r>
          </a:p>
          <a:p>
            <a:pPr algn="l">
              <a:lnSpc>
                <a:spcPts val="4976"/>
              </a:lnSpc>
              <a:spcBef>
                <a:spcPct val="0"/>
              </a:spcBef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TIPOS DE FECHA Y HORA:</a:t>
            </a:r>
          </a:p>
          <a:p>
            <a:pPr algn="l" marL="548161" indent="-274081" lvl="1">
              <a:lnSpc>
                <a:spcPts val="4976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DATE : SOLO LA FECHA EN FORMATO YYYY-MM-DD. </a:t>
            </a:r>
          </a:p>
          <a:p>
            <a:pPr algn="l" marL="548161" indent="-274081" lvl="1">
              <a:lnSpc>
                <a:spcPts val="4976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TIME : ALMACENA SOLO LA HORA EN FORMATO HH:MM:SS.</a:t>
            </a:r>
          </a:p>
          <a:p>
            <a:pPr algn="l" marL="548161" indent="-274081" lvl="1">
              <a:lnSpc>
                <a:spcPts val="4976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DATETIME : ALMACENA TANTO LA FECHA COMO LA HORA EN FORMATO YYYY-MM-DD HH:MM:SS. </a:t>
            </a:r>
          </a:p>
          <a:p>
            <a:pPr algn="l" marL="548161" indent="-274081" lvl="1">
              <a:lnSpc>
                <a:spcPts val="4976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YEAR : ALMACENA SOLO EL AÑO. EJEMPLO: 2023.</a:t>
            </a:r>
          </a:p>
          <a:p>
            <a:pPr algn="l">
              <a:lnSpc>
                <a:spcPts val="4976"/>
              </a:lnSpc>
              <a:spcBef>
                <a:spcPct val="0"/>
              </a:spcBef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TIPOS BOOLEANOS:</a:t>
            </a:r>
          </a:p>
          <a:p>
            <a:pPr algn="l" marL="548161" indent="-274081" lvl="1">
              <a:lnSpc>
                <a:spcPts val="4976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BOOLEAN O BOOL : ALMACENA VALORES BOOLEANOS, ES DECIR, TRUE(1) O FALSE(0).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9022144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0109" y="148707"/>
            <a:ext cx="8973891" cy="9951282"/>
            <a:chOff x="0" y="0"/>
            <a:chExt cx="2363494" cy="26209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63494" cy="2620914"/>
            </a:xfrm>
            <a:custGeom>
              <a:avLst/>
              <a:gdLst/>
              <a:ahLst/>
              <a:cxnLst/>
              <a:rect r="r" b="b" t="t" l="l"/>
              <a:pathLst>
                <a:path h="2620914" w="2363494">
                  <a:moveTo>
                    <a:pt x="0" y="0"/>
                  </a:moveTo>
                  <a:lnTo>
                    <a:pt x="2363494" y="0"/>
                  </a:lnTo>
                  <a:lnTo>
                    <a:pt x="2363494" y="2620914"/>
                  </a:lnTo>
                  <a:lnTo>
                    <a:pt x="0" y="2620914"/>
                  </a:lnTo>
                  <a:close/>
                </a:path>
              </a:pathLst>
            </a:custGeom>
            <a:solidFill>
              <a:srgbClr val="34343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363494" cy="2659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36542" y="489453"/>
            <a:ext cx="8441024" cy="9308095"/>
          </a:xfrm>
          <a:custGeom>
            <a:avLst/>
            <a:gdLst/>
            <a:ahLst/>
            <a:cxnLst/>
            <a:rect r="r" b="b" t="t" l="l"/>
            <a:pathLst>
              <a:path h="9308095" w="8441024">
                <a:moveTo>
                  <a:pt x="0" y="0"/>
                </a:moveTo>
                <a:lnTo>
                  <a:pt x="8441025" y="0"/>
                </a:lnTo>
                <a:lnTo>
                  <a:pt x="8441025" y="9308094"/>
                </a:lnTo>
                <a:lnTo>
                  <a:pt x="0" y="93080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176" t="-23776" r="-8278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68262" y="1650090"/>
            <a:ext cx="5284806" cy="686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41"/>
              </a:lnSpc>
            </a:pPr>
            <a:r>
              <a:rPr lang="en-US" sz="1238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BASES</a:t>
            </a:r>
          </a:p>
          <a:p>
            <a:pPr algn="l">
              <a:lnSpc>
                <a:spcPts val="17341"/>
              </a:lnSpc>
            </a:pPr>
            <a:r>
              <a:rPr lang="en-US" sz="1238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DE</a:t>
            </a:r>
          </a:p>
          <a:p>
            <a:pPr algn="l">
              <a:lnSpc>
                <a:spcPts val="17341"/>
              </a:lnSpc>
            </a:pPr>
            <a:r>
              <a:rPr lang="en-US" sz="1238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DATOS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314224" y="5663052"/>
            <a:ext cx="136595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302687" y="6558402"/>
            <a:ext cx="579632" cy="580688"/>
          </a:xfrm>
          <a:custGeom>
            <a:avLst/>
            <a:gdLst/>
            <a:ahLst/>
            <a:cxnLst/>
            <a:rect r="r" b="b" t="t" l="l"/>
            <a:pathLst>
              <a:path h="580688" w="579632">
                <a:moveTo>
                  <a:pt x="0" y="0"/>
                </a:moveTo>
                <a:lnTo>
                  <a:pt x="579633" y="0"/>
                </a:lnTo>
                <a:lnTo>
                  <a:pt x="579633" y="580688"/>
                </a:lnTo>
                <a:lnTo>
                  <a:pt x="0" y="580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74019" y="7897354"/>
            <a:ext cx="436969" cy="468485"/>
          </a:xfrm>
          <a:custGeom>
            <a:avLst/>
            <a:gdLst/>
            <a:ahLst/>
            <a:cxnLst/>
            <a:rect r="r" b="b" t="t" l="l"/>
            <a:pathLst>
              <a:path h="468485" w="436969">
                <a:moveTo>
                  <a:pt x="0" y="0"/>
                </a:moveTo>
                <a:lnTo>
                  <a:pt x="436969" y="0"/>
                </a:lnTo>
                <a:lnTo>
                  <a:pt x="436969" y="468485"/>
                </a:lnTo>
                <a:lnTo>
                  <a:pt x="0" y="4684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74019" y="9127839"/>
            <a:ext cx="465810" cy="441249"/>
          </a:xfrm>
          <a:custGeom>
            <a:avLst/>
            <a:gdLst/>
            <a:ahLst/>
            <a:cxnLst/>
            <a:rect r="r" b="b" t="t" l="l"/>
            <a:pathLst>
              <a:path h="441249" w="465810">
                <a:moveTo>
                  <a:pt x="0" y="0"/>
                </a:moveTo>
                <a:lnTo>
                  <a:pt x="465810" y="0"/>
                </a:lnTo>
                <a:lnTo>
                  <a:pt x="465810" y="441249"/>
                </a:lnTo>
                <a:lnTo>
                  <a:pt x="0" y="44124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5756" y="339069"/>
            <a:ext cx="3953381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BBDD: DEFINICIÓN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14224" y="2354299"/>
            <a:ext cx="13659552" cy="241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4"/>
              </a:lnSpc>
              <a:spcBef>
                <a:spcPct val="0"/>
              </a:spcBef>
            </a:pPr>
            <a:r>
              <a:rPr lang="en-US" sz="34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 BASE DE DATOS ES UNA </a:t>
            </a:r>
            <a:r>
              <a:rPr lang="en-US" b="true" sz="34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COLECCIÓN DE DATOS ORGANIZADOS</a:t>
            </a:r>
            <a:r>
              <a:rPr lang="en-US" sz="34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EN UN SISTEMA ESTRUCTURADO DISEÑADO PARA </a:t>
            </a:r>
            <a:r>
              <a:rPr lang="en-US" b="true" sz="34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ALMACENAR, GESTIONAR Y RECUPERAR INFORMACIÓN</a:t>
            </a:r>
            <a:r>
              <a:rPr lang="en-US" sz="34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FORMA EFICIENTE.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14224" y="6127591"/>
            <a:ext cx="13659552" cy="43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4"/>
              </a:lnSpc>
              <a:spcBef>
                <a:spcPct val="0"/>
              </a:spcBef>
            </a:pP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EJEMPLOS: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54064" y="6801121"/>
            <a:ext cx="9819712" cy="43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4"/>
              </a:lnSpc>
              <a:spcBef>
                <a:spcPct val="0"/>
              </a:spcBef>
            </a:pP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TIENDA ONLINE: </a:t>
            </a: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REFERENCIA PRODUCTO, PRECIOS, INVENTARIO...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54064" y="7967765"/>
            <a:ext cx="9819712" cy="43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4"/>
              </a:lnSpc>
              <a:spcBef>
                <a:spcPct val="0"/>
              </a:spcBef>
            </a:pP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REDES SOCIALES: </a:t>
            </a: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NOMBRE PERFIL, FOTOS, COMENTARIOS...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54064" y="9210675"/>
            <a:ext cx="9819712" cy="43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4"/>
              </a:lnSpc>
              <a:spcBef>
                <a:spcPct val="0"/>
              </a:spcBef>
            </a:pP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HOSPITALES:</a:t>
            </a: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DATOS DEL PACIENTE, TRATAMIENTO, CITAS...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07653" y="5934418"/>
            <a:ext cx="3272169" cy="1161794"/>
          </a:xfrm>
          <a:custGeom>
            <a:avLst/>
            <a:gdLst/>
            <a:ahLst/>
            <a:cxnLst/>
            <a:rect r="r" b="b" t="t" l="l"/>
            <a:pathLst>
              <a:path h="1161794" w="3272169">
                <a:moveTo>
                  <a:pt x="0" y="0"/>
                </a:moveTo>
                <a:lnTo>
                  <a:pt x="3272169" y="0"/>
                </a:lnTo>
                <a:lnTo>
                  <a:pt x="3272169" y="1161794"/>
                </a:lnTo>
                <a:lnTo>
                  <a:pt x="0" y="11617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5756" y="339069"/>
            <a:ext cx="17033544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BBDD: RELACIONALES   VS   NO RELACIONALES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14224" y="4812555"/>
            <a:ext cx="445636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RELACIONALES</a:t>
            </a: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(RÍGIDO)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14224" y="7627524"/>
            <a:ext cx="544844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 RELACIONALES</a:t>
            </a: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(FLEXIBLE)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14224" y="1939201"/>
            <a:ext cx="13659552" cy="119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  <a:spcBef>
                <a:spcPct val="0"/>
              </a:spcBef>
            </a:pPr>
            <a:r>
              <a:rPr lang="en-US" sz="34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DEPENDIENDO DEL  TIPO DE DATOS TENGAMOS,  ESTRUCTURAREMOS LA DATA DE FORMA MUY DISTINTA.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19821" y="4197100"/>
            <a:ext cx="10778401" cy="177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161" indent="-274081" lvl="1">
              <a:lnSpc>
                <a:spcPts val="3554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ORGANIZA DATOS EN </a:t>
            </a: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TABLAS</a:t>
            </a: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(COMO EXCEL)</a:t>
            </a:r>
          </a:p>
          <a:p>
            <a:pPr algn="l" marL="548161" indent="-274081" lvl="1">
              <a:lnSpc>
                <a:spcPts val="3554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TABLAS SE UNEN POR </a:t>
            </a: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CLAVES</a:t>
            </a:r>
          </a:p>
          <a:p>
            <a:pPr algn="l" marL="548161" indent="-274081" lvl="1">
              <a:lnSpc>
                <a:spcPts val="3554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DATOS SE REGISTRAN EN UNA </a:t>
            </a: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ESTRUCTURA INMUTABLE</a:t>
            </a:r>
          </a:p>
          <a:p>
            <a:pPr algn="l" marL="548161" indent="-274081" lvl="1">
              <a:lnSpc>
                <a:spcPts val="3554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USA LENGUAJE </a:t>
            </a: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SQL</a:t>
            </a: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(STRUCTURED QUERY LANGUAGE)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72223" y="7235907"/>
            <a:ext cx="8001553" cy="177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161" indent="-274081" lvl="1">
              <a:lnSpc>
                <a:spcPts val="3554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ORGANIZACIÓN FLEXIBLE </a:t>
            </a: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SIN TABLAS</a:t>
            </a:r>
          </a:p>
          <a:p>
            <a:pPr algn="l" marL="548161" indent="-274081" lvl="1">
              <a:lnSpc>
                <a:spcPts val="3554"/>
              </a:lnSpc>
              <a:buFont typeface="Arial"/>
              <a:buChar char="•"/>
            </a:pP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ESTRUCTURA ADAPTABLE</a:t>
            </a: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LOS DATOS (NUEVOS ATRIBUTOS FRIENDLY)</a:t>
            </a:r>
          </a:p>
          <a:p>
            <a:pPr algn="l" marL="548161" indent="-274081" lvl="1">
              <a:lnSpc>
                <a:spcPts val="3554"/>
              </a:lnSpc>
              <a:buFont typeface="Arial"/>
              <a:buChar char="•"/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USA LENGUAJE </a:t>
            </a: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NOSQL</a:t>
            </a: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(NOT ONLY SQL)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8076" y="1802014"/>
            <a:ext cx="11234044" cy="6282769"/>
          </a:xfrm>
          <a:custGeom>
            <a:avLst/>
            <a:gdLst/>
            <a:ahLst/>
            <a:cxnLst/>
            <a:rect r="r" b="b" t="t" l="l"/>
            <a:pathLst>
              <a:path h="6282769" w="11234044">
                <a:moveTo>
                  <a:pt x="0" y="0"/>
                </a:moveTo>
                <a:lnTo>
                  <a:pt x="11234044" y="0"/>
                </a:lnTo>
                <a:lnTo>
                  <a:pt x="11234044" y="6282769"/>
                </a:lnTo>
                <a:lnTo>
                  <a:pt x="0" y="6282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271" t="-6098" r="-7938" b="-137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80860" y="7651500"/>
            <a:ext cx="335597" cy="866565"/>
          </a:xfrm>
          <a:custGeom>
            <a:avLst/>
            <a:gdLst/>
            <a:ahLst/>
            <a:cxnLst/>
            <a:rect r="r" b="b" t="t" l="l"/>
            <a:pathLst>
              <a:path h="866565" w="335597">
                <a:moveTo>
                  <a:pt x="0" y="0"/>
                </a:moveTo>
                <a:lnTo>
                  <a:pt x="335597" y="0"/>
                </a:lnTo>
                <a:lnTo>
                  <a:pt x="335597" y="866566"/>
                </a:lnTo>
                <a:lnTo>
                  <a:pt x="0" y="866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5756" y="339069"/>
            <a:ext cx="17033544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BBDD: RELACIONALES   VS   NO RELACIONALES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69099" y="1428910"/>
            <a:ext cx="1827942" cy="43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4"/>
              </a:lnSpc>
              <a:spcBef>
                <a:spcPct val="0"/>
              </a:spcBef>
            </a:pPr>
            <a:r>
              <a:rPr lang="en-US" b="true" sz="25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EJEMPLO: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46144" y="2229380"/>
            <a:ext cx="4213156" cy="580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LAS DOS BBDD ALMACENAN </a:t>
            </a:r>
            <a:r>
              <a:rPr lang="en-US" sz="253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 MISMO</a:t>
            </a: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PERO DE </a:t>
            </a:r>
            <a:r>
              <a:rPr lang="en-US" sz="253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DIFERENTE FORMA</a:t>
            </a: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3554"/>
              </a:lnSpc>
            </a:pPr>
          </a:p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BD RELACIONAL NECESITA UNIR LA TABLA ACOMODACIÓN A REVIEWS PARA OBTENER TEXTOS. </a:t>
            </a:r>
          </a:p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 SU LUGAR LA BD NO RELACIONAL RECUPERA UN REGISTRO DEL NOMBRE CON TODOS LOS TEXTOS.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047049" y="7651500"/>
            <a:ext cx="335597" cy="866565"/>
          </a:xfrm>
          <a:custGeom>
            <a:avLst/>
            <a:gdLst/>
            <a:ahLst/>
            <a:cxnLst/>
            <a:rect r="r" b="b" t="t" l="l"/>
            <a:pathLst>
              <a:path h="866565" w="335597">
                <a:moveTo>
                  <a:pt x="0" y="0"/>
                </a:moveTo>
                <a:lnTo>
                  <a:pt x="335598" y="0"/>
                </a:lnTo>
                <a:lnTo>
                  <a:pt x="335598" y="866566"/>
                </a:lnTo>
                <a:lnTo>
                  <a:pt x="0" y="866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53719" y="8626720"/>
            <a:ext cx="4425700" cy="116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393" indent="-241697" lvl="1">
              <a:lnSpc>
                <a:spcPts val="3134"/>
              </a:lnSpc>
              <a:buFont typeface="Arial"/>
              <a:buChar char="•"/>
            </a:pPr>
            <a:r>
              <a:rPr lang="en-US" sz="22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USAMOS </a:t>
            </a:r>
            <a:r>
              <a:rPr lang="en-US" b="true" sz="22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JOIN (SQL)</a:t>
            </a:r>
            <a:r>
              <a:rPr lang="en-US" sz="22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b="true" sz="22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UNIR DOS TABLAS</a:t>
            </a:r>
            <a:r>
              <a:rPr lang="en-US" sz="22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RELACIONADOS </a:t>
            </a:r>
            <a:r>
              <a:rPr lang="en-US" b="true" sz="22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POR CLAVE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69796" y="8653322"/>
            <a:ext cx="4425700" cy="116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393" indent="-241697" lvl="1">
              <a:lnSpc>
                <a:spcPts val="3134"/>
              </a:lnSpc>
              <a:buFont typeface="Arial"/>
              <a:buChar char="•"/>
            </a:pPr>
            <a:r>
              <a:rPr lang="en-US" sz="22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lang="en-US" b="true" sz="22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REGISTROS</a:t>
            </a:r>
            <a:r>
              <a:rPr lang="en-US" sz="22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ESTÁN </a:t>
            </a:r>
            <a:r>
              <a:rPr lang="en-US" b="true" sz="22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ANIDADOS EN UN DOC</a:t>
            </a:r>
            <a:r>
              <a:rPr lang="en-US" sz="22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RECUPERAMOS  DIRECTA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9022144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0109" y="148707"/>
            <a:ext cx="8973891" cy="9951282"/>
            <a:chOff x="0" y="0"/>
            <a:chExt cx="2363494" cy="26209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63494" cy="2620914"/>
            </a:xfrm>
            <a:custGeom>
              <a:avLst/>
              <a:gdLst/>
              <a:ahLst/>
              <a:cxnLst/>
              <a:rect r="r" b="b" t="t" l="l"/>
              <a:pathLst>
                <a:path h="2620914" w="2363494">
                  <a:moveTo>
                    <a:pt x="0" y="0"/>
                  </a:moveTo>
                  <a:lnTo>
                    <a:pt x="2363494" y="0"/>
                  </a:lnTo>
                  <a:lnTo>
                    <a:pt x="2363494" y="2620914"/>
                  </a:lnTo>
                  <a:lnTo>
                    <a:pt x="0" y="2620914"/>
                  </a:lnTo>
                  <a:close/>
                </a:path>
              </a:pathLst>
            </a:custGeom>
            <a:solidFill>
              <a:srgbClr val="34343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363494" cy="2659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36542" y="489453"/>
            <a:ext cx="8441024" cy="9308095"/>
          </a:xfrm>
          <a:custGeom>
            <a:avLst/>
            <a:gdLst/>
            <a:ahLst/>
            <a:cxnLst/>
            <a:rect r="r" b="b" t="t" l="l"/>
            <a:pathLst>
              <a:path h="9308095" w="8441024">
                <a:moveTo>
                  <a:pt x="0" y="0"/>
                </a:moveTo>
                <a:lnTo>
                  <a:pt x="8441025" y="0"/>
                </a:lnTo>
                <a:lnTo>
                  <a:pt x="8441025" y="9308094"/>
                </a:lnTo>
                <a:lnTo>
                  <a:pt x="0" y="93080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176" t="-23776" r="-8278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87573" y="1688190"/>
            <a:ext cx="7560822" cy="386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94"/>
              </a:lnSpc>
            </a:pPr>
            <a:r>
              <a:rPr lang="en-US" sz="11853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BBDD</a:t>
            </a:r>
          </a:p>
          <a:p>
            <a:pPr algn="l">
              <a:lnSpc>
                <a:spcPts val="11415"/>
              </a:lnSpc>
            </a:pPr>
            <a:r>
              <a:rPr lang="en-US" sz="8154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RELACIONALES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756" y="339069"/>
            <a:ext cx="4537104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BBDD: RELACIONALES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79334" y="2624731"/>
            <a:ext cx="13611084" cy="5446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7"/>
              </a:lnSpc>
            </a:pP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LAS BBDD RELACIONALES ORGANIZAN LOS DATOS EN TABLAS ESTRUCTURADAS CON RELACIONES PREDEFINIDAS ENTRE ELLAS.</a:t>
            </a:r>
          </a:p>
          <a:p>
            <a:pPr algn="just">
              <a:lnSpc>
                <a:spcPts val="4797"/>
              </a:lnSpc>
            </a:pPr>
          </a:p>
          <a:p>
            <a:pPr algn="just">
              <a:lnSpc>
                <a:spcPts val="4797"/>
              </a:lnSpc>
            </a:pP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UTILIZA LOS PRINCIPIOS DEL MODELO RELACIONAL: </a:t>
            </a:r>
            <a:r>
              <a:rPr lang="en-US" b="true" sz="34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DATOS EN FILAS Y COLUMNAS DENTRO DE TABLAS RELACIONADAS MEDIANTE CLAVES. </a:t>
            </a:r>
          </a:p>
          <a:p>
            <a:pPr algn="just">
              <a:lnSpc>
                <a:spcPts val="4797"/>
              </a:lnSpc>
            </a:pPr>
          </a:p>
          <a:p>
            <a:pPr algn="just">
              <a:lnSpc>
                <a:spcPts val="4797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INTERPRETAMOS GRÁFICAMENTE ESTAS RELACIONES MEDIANTE</a:t>
            </a:r>
            <a:r>
              <a:rPr lang="en-US" b="true" sz="34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DIAGRAMAS VISUALES (DIAGRAMA ENTIDAD-RELACIONAL)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62094" y="1398474"/>
            <a:ext cx="10693073" cy="7965758"/>
          </a:xfrm>
          <a:custGeom>
            <a:avLst/>
            <a:gdLst/>
            <a:ahLst/>
            <a:cxnLst/>
            <a:rect r="r" b="b" t="t" l="l"/>
            <a:pathLst>
              <a:path h="7965758" w="10693073">
                <a:moveTo>
                  <a:pt x="0" y="0"/>
                </a:moveTo>
                <a:lnTo>
                  <a:pt x="10693073" y="0"/>
                </a:lnTo>
                <a:lnTo>
                  <a:pt x="10693073" y="7965757"/>
                </a:lnTo>
                <a:lnTo>
                  <a:pt x="0" y="79657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5756" y="339069"/>
            <a:ext cx="4537104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ERD RELACIONALES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1118" y="2051747"/>
            <a:ext cx="3553545" cy="194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TODAS ESTAS TABLAS ESTÁN RELACIONADAS ENTRE SÍ MEDIANTE CAMPOS </a:t>
            </a:r>
            <a:r>
              <a:rPr lang="en-US" b="true" sz="22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CLAVE ÚNICOS</a:t>
            </a:r>
            <a:r>
              <a:rPr lang="en-US" sz="2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b="true" sz="22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IDENTIFICADORES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6350" y="4919339"/>
            <a:ext cx="3166511" cy="1162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SON UNICOS PORQUE DEBEN SERVIR COMO </a:t>
            </a:r>
            <a:r>
              <a:rPr lang="en-US" b="true" sz="22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“NOMBRE PROPIOS</a:t>
            </a:r>
            <a:r>
              <a:rPr lang="en-US" sz="2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1118" y="7005961"/>
            <a:ext cx="3166511" cy="194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DATOS IDENTIFICATIVOS QUE SIRVAN PARA </a:t>
            </a:r>
            <a:r>
              <a:rPr lang="en-US" b="true" sz="22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REFERENCIAR CADA ENTRADA ÚNICA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0377" y="8998528"/>
            <a:ext cx="1077845" cy="1077845"/>
          </a:xfrm>
          <a:custGeom>
            <a:avLst/>
            <a:gdLst/>
            <a:ahLst/>
            <a:cxnLst/>
            <a:rect r="r" b="b" t="t" l="l"/>
            <a:pathLst>
              <a:path h="1077845" w="1077845">
                <a:moveTo>
                  <a:pt x="0" y="0"/>
                </a:moveTo>
                <a:lnTo>
                  <a:pt x="1077846" y="0"/>
                </a:lnTo>
                <a:lnTo>
                  <a:pt x="1077846" y="1077845"/>
                </a:lnTo>
                <a:lnTo>
                  <a:pt x="0" y="107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0309" y="2497550"/>
            <a:ext cx="15691677" cy="4511357"/>
          </a:xfrm>
          <a:custGeom>
            <a:avLst/>
            <a:gdLst/>
            <a:ahLst/>
            <a:cxnLst/>
            <a:rect r="r" b="b" t="t" l="l"/>
            <a:pathLst>
              <a:path h="4511357" w="15691677">
                <a:moveTo>
                  <a:pt x="0" y="0"/>
                </a:moveTo>
                <a:lnTo>
                  <a:pt x="15691677" y="0"/>
                </a:lnTo>
                <a:lnTo>
                  <a:pt x="15691677" y="4511357"/>
                </a:lnTo>
                <a:lnTo>
                  <a:pt x="0" y="45113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5756" y="339069"/>
            <a:ext cx="5287698" cy="6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TIPOS DE RELACIONES 1:1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12720" y="7729606"/>
            <a:ext cx="8062560" cy="146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7"/>
              </a:lnSpc>
            </a:pPr>
            <a:r>
              <a:rPr lang="en-US" sz="28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CADA PAIS TIENE UNA ÚNICA BANDERA, UNA ÚNICA BANDERA TIENE UN PAÍS</a:t>
            </a:r>
          </a:p>
          <a:p>
            <a:pPr algn="just">
              <a:lnSpc>
                <a:spcPts val="3957"/>
              </a:lnSpc>
              <a:spcBef>
                <a:spcPct val="0"/>
              </a:spcBef>
            </a:pPr>
            <a:r>
              <a:rPr lang="en-US" b="true" sz="28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 RELACIÓN ES ÚNICA ENTRA LAS TABLAS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4695" y="4319054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2" y="0"/>
                </a:lnTo>
                <a:lnTo>
                  <a:pt x="1205602" y="377025"/>
                </a:lnTo>
                <a:lnTo>
                  <a:pt x="0" y="377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78199" y="6086249"/>
            <a:ext cx="1205601" cy="377024"/>
          </a:xfrm>
          <a:custGeom>
            <a:avLst/>
            <a:gdLst/>
            <a:ahLst/>
            <a:cxnLst/>
            <a:rect r="r" b="b" t="t" l="l"/>
            <a:pathLst>
              <a:path h="377024" w="1205601">
                <a:moveTo>
                  <a:pt x="0" y="0"/>
                </a:moveTo>
                <a:lnTo>
                  <a:pt x="1205602" y="0"/>
                </a:lnTo>
                <a:lnTo>
                  <a:pt x="1205602" y="377025"/>
                </a:lnTo>
                <a:lnTo>
                  <a:pt x="0" y="377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DAGzXxfxDS8</dc:identifier>
  <dcterms:modified xsi:type="dcterms:W3CDTF">2011-08-01T06:04:30Z</dcterms:modified>
  <cp:revision>1</cp:revision>
  <dc:title>INTRO BBDD</dc:title>
</cp:coreProperties>
</file>