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8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029">
          <p15:clr>
            <a:srgbClr val="A4A3A4"/>
          </p15:clr>
        </p15:guide>
        <p15:guide id="3" pos="2699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  <p15:guide id="6" pos="295">
          <p15:clr>
            <a:srgbClr val="A4A3A4"/>
          </p15:clr>
        </p15:guide>
        <p15:guide id="7" orient="horz" pos="670" userDrawn="1">
          <p15:clr>
            <a:srgbClr val="A4A3A4"/>
          </p15:clr>
        </p15:guide>
        <p15:guide id="8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1A"/>
    <a:srgbClr val="005278"/>
    <a:srgbClr val="003F5D"/>
    <a:srgbClr val="00283C"/>
    <a:srgbClr val="0089CB"/>
    <a:srgbClr val="BFBFBF"/>
    <a:srgbClr val="43C2CB"/>
    <a:srgbClr val="646567"/>
    <a:srgbClr val="FFD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4" autoAdjust="0"/>
    <p:restoredTop sz="92792"/>
  </p:normalViewPr>
  <p:slideViewPr>
    <p:cSldViewPr showGuides="1">
      <p:cViewPr varScale="1">
        <p:scale>
          <a:sx n="137" d="100"/>
          <a:sy n="137" d="100"/>
        </p:scale>
        <p:origin x="-1296" y="-78"/>
      </p:cViewPr>
      <p:guideLst>
        <p:guide orient="horz" pos="1620"/>
        <p:guide orient="horz" pos="670"/>
        <p:guide orient="horz" pos="2880"/>
        <p:guide pos="3029"/>
        <p:guide pos="2699"/>
        <p:guide pos="5465"/>
        <p:guide pos="288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7" d="100"/>
          <a:sy n="107" d="100"/>
        </p:scale>
        <p:origin x="443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57ECCFF-221F-CD4B-8267-2C85E63D3E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773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5D45CEB-C07A-AA4B-A52F-5A6717C1F36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64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EC is responsible for</a:t>
            </a:r>
            <a:r>
              <a:rPr lang="en-US" baseline="0" dirty="0" smtClean="0"/>
              <a:t> the flow highlighted inside the box</a:t>
            </a:r>
          </a:p>
          <a:p>
            <a:r>
              <a:rPr lang="en-US" baseline="0" smtClean="0"/>
              <a:t>Users come with a client and use the their gateway's façade to submit /receive messages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45CEB-C07A-AA4B-A52F-5A6717C1F367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2690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be removed?</a:t>
            </a:r>
          </a:p>
          <a:p>
            <a:r>
              <a:rPr lang="en-US" sz="623" i="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The </a:t>
            </a:r>
            <a:r>
              <a:rPr lang="en-US" sz="623" b="1" i="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One-Way MEP</a:t>
            </a:r>
            <a:r>
              <a:rPr lang="en-US" sz="623" i="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 which governs the exchange of a single User Message Unit unrelated to other User Messages</a:t>
            </a:r>
          </a:p>
          <a:p>
            <a:r>
              <a:rPr lang="en-US" sz="623" i="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The </a:t>
            </a:r>
            <a:r>
              <a:rPr lang="en-US" sz="623" b="1" i="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Two-Way MEP</a:t>
            </a:r>
            <a:r>
              <a:rPr lang="en-US" sz="623" i="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 which governs the exchange of two User Message Units in opposite directions, the first one to occur is labeled "request", the other one "reply".</a:t>
            </a:r>
          </a:p>
          <a:p>
            <a:pPr rtl="0"/>
            <a:r>
              <a:rPr lang="en-US" sz="623" b="1" i="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Push</a:t>
            </a:r>
            <a:r>
              <a:rPr lang="en-US" sz="623" i="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: maps an MEP User message to the 1st leg of an underlying 2-way transport protocol, or of a 1-way protocol. This binding is identified by the URI</a:t>
            </a:r>
            <a:br>
              <a:rPr lang="en-US" sz="623" i="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</a:br>
            <a:r>
              <a:rPr lang="en-US" sz="623" b="1" i="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Pull</a:t>
            </a:r>
            <a:r>
              <a:rPr lang="en-US" sz="623" i="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: maps an MEP User message to the second leg of an underlying two-way transport protocol, as a result of an </a:t>
            </a:r>
            <a:r>
              <a:rPr lang="en-US" sz="623" i="0" kern="1200" dirty="0" err="1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ebMS</a:t>
            </a:r>
            <a:r>
              <a:rPr lang="en-US" sz="623" i="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 Pull Signal sent over the first leg. This binding is identified by the URI</a:t>
            </a:r>
            <a:br>
              <a:rPr lang="en-US" sz="623" i="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</a:br>
            <a:endParaRPr lang="en-US" sz="623" i="0" kern="1200" dirty="0" smtClean="0">
              <a:solidFill>
                <a:schemeClr val="tx1"/>
              </a:solidFill>
              <a:effectLst/>
              <a:latin typeface="Verdana" charset="0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41B25-C4D1-47DB-817D-B9C4FC5392FB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5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AS4 is a Conformance Profile of the OASIS </a:t>
            </a:r>
            <a:r>
              <a:rPr lang="en-GB" dirty="0" err="1" smtClean="0"/>
              <a:t>ebMS</a:t>
            </a:r>
            <a:r>
              <a:rPr lang="en-GB" dirty="0" smtClean="0"/>
              <a:t> 3.0 specification, and represents an open standard for the secure and payload-agnostic exchange of Business-to-business documents using Web services. Secure document exchange is governed by aspects of WS-Security, including XML Encryption and XML Digital Signatures. Payload agnosticism refers to the document type (e.g. purchase order, invoice, etc.) not being tied to any defined SOAP action or operation.</a:t>
            </a:r>
          </a:p>
          <a:p>
            <a:endParaRPr lang="en-GB" dirty="0" smtClean="0"/>
          </a:p>
          <a:p>
            <a:r>
              <a:rPr lang="en-GB" dirty="0" smtClean="0"/>
              <a:t>AS4 became a standard in 2013.The majority of the AS4 profiling points constraining the </a:t>
            </a:r>
            <a:r>
              <a:rPr lang="en-GB" dirty="0" err="1" smtClean="0"/>
              <a:t>ebMS</a:t>
            </a:r>
            <a:r>
              <a:rPr lang="en-GB" dirty="0" smtClean="0"/>
              <a:t> 3.0 specification are based upon the functional requirements of the AS2 specification. By scaling back </a:t>
            </a:r>
            <a:r>
              <a:rPr lang="en-GB" dirty="0" err="1" smtClean="0"/>
              <a:t>ebMS</a:t>
            </a:r>
            <a:r>
              <a:rPr lang="en-GB" dirty="0" smtClean="0"/>
              <a:t> 3.0 by using AS2 as a blueprint, AS4 provides an entry-level on-ramp for Web services B2B by simplifying the complexities of Web services.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45CEB-C07A-AA4B-A52F-5A6717C1F367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0234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outlined</a:t>
            </a:r>
            <a:r>
              <a:rPr lang="fr-BE" dirty="0" smtClean="0"/>
              <a:t> </a:t>
            </a:r>
            <a:r>
              <a:rPr lang="fr-BE" dirty="0" err="1" smtClean="0"/>
              <a:t>space</a:t>
            </a:r>
            <a:r>
              <a:rPr lang="fr-BE" dirty="0" smtClean="0"/>
              <a:t> </a:t>
            </a:r>
            <a:r>
              <a:rPr lang="fr-BE" dirty="0" err="1" smtClean="0"/>
              <a:t>represents</a:t>
            </a:r>
            <a:r>
              <a:rPr lang="fr-BE" dirty="0" smtClean="0"/>
              <a:t> the </a:t>
            </a:r>
            <a:r>
              <a:rPr lang="fr-BE" dirty="0" err="1" smtClean="0"/>
              <a:t>gateway</a:t>
            </a:r>
            <a:r>
              <a:rPr lang="fr-BE" dirty="0" smtClean="0"/>
              <a:t>.</a:t>
            </a:r>
          </a:p>
          <a:p>
            <a:r>
              <a:rPr lang="fr-BE" dirty="0" smtClean="0"/>
              <a:t>The </a:t>
            </a:r>
            <a:r>
              <a:rPr lang="fr-BE" dirty="0" err="1" smtClean="0"/>
              <a:t>sender's</a:t>
            </a:r>
            <a:r>
              <a:rPr lang="fr-BE" dirty="0" smtClean="0"/>
              <a:t> </a:t>
            </a:r>
            <a:r>
              <a:rPr lang="fr-BE" dirty="0" err="1" smtClean="0"/>
              <a:t>gateway</a:t>
            </a:r>
            <a:r>
              <a:rPr lang="fr-BE" dirty="0" smtClean="0"/>
              <a:t> </a:t>
            </a:r>
            <a:r>
              <a:rPr lang="fr-BE" dirty="0" err="1" smtClean="0"/>
              <a:t>processes</a:t>
            </a:r>
            <a:r>
              <a:rPr lang="fr-BE" dirty="0" smtClean="0"/>
              <a:t> the validation, compression, </a:t>
            </a:r>
            <a:r>
              <a:rPr lang="fr-BE" dirty="0" err="1" smtClean="0"/>
              <a:t>encryption</a:t>
            </a:r>
            <a:r>
              <a:rPr lang="fr-BE" dirty="0" smtClean="0"/>
              <a:t> and </a:t>
            </a:r>
            <a:r>
              <a:rPr lang="fr-BE" dirty="0" err="1" smtClean="0"/>
              <a:t>signing</a:t>
            </a:r>
            <a:r>
              <a:rPr lang="fr-BE" dirty="0" smtClean="0"/>
              <a:t> the user message </a:t>
            </a:r>
            <a:r>
              <a:rPr lang="fr-BE" dirty="0" err="1" smtClean="0"/>
              <a:t>before</a:t>
            </a:r>
            <a:r>
              <a:rPr lang="fr-BE" dirty="0" smtClean="0"/>
              <a:t> </a:t>
            </a:r>
            <a:r>
              <a:rPr lang="fr-BE" dirty="0" err="1" smtClean="0"/>
              <a:t>sending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to the </a:t>
            </a:r>
            <a:r>
              <a:rPr lang="fr-BE" dirty="0" err="1" smtClean="0"/>
              <a:t>recipient's</a:t>
            </a:r>
            <a:r>
              <a:rPr lang="fr-BE" dirty="0" smtClean="0"/>
              <a:t> </a:t>
            </a:r>
            <a:r>
              <a:rPr lang="fr-BE" dirty="0" err="1" smtClean="0"/>
              <a:t>gateway</a:t>
            </a:r>
            <a:r>
              <a:rPr lang="fr-BE" dirty="0" smtClean="0"/>
              <a:t>.</a:t>
            </a:r>
          </a:p>
          <a:p>
            <a:r>
              <a:rPr lang="fr-BE" dirty="0" smtClean="0"/>
              <a:t>The </a:t>
            </a:r>
            <a:r>
              <a:rPr lang="fr-BE" dirty="0" err="1" smtClean="0"/>
              <a:t>recipient's</a:t>
            </a:r>
            <a:r>
              <a:rPr lang="fr-BE" dirty="0" smtClean="0"/>
              <a:t> </a:t>
            </a:r>
            <a:r>
              <a:rPr lang="fr-BE" dirty="0" err="1" smtClean="0"/>
              <a:t>gateway</a:t>
            </a:r>
            <a:r>
              <a:rPr lang="fr-BE" dirty="0" smtClean="0"/>
              <a:t> </a:t>
            </a:r>
            <a:r>
              <a:rPr lang="fr-BE" dirty="0" err="1" smtClean="0"/>
              <a:t>receive</a:t>
            </a:r>
            <a:r>
              <a:rPr lang="fr-BE" baseline="0" dirty="0" smtClean="0"/>
              <a:t> the </a:t>
            </a:r>
            <a:r>
              <a:rPr lang="fr-BE" baseline="0" dirty="0" err="1" smtClean="0"/>
              <a:t>encrypted</a:t>
            </a:r>
            <a:r>
              <a:rPr lang="fr-BE" baseline="0" dirty="0" smtClean="0"/>
              <a:t> message, </a:t>
            </a:r>
            <a:r>
              <a:rPr lang="fr-BE" baseline="0" dirty="0" err="1" smtClean="0"/>
              <a:t>verify</a:t>
            </a:r>
            <a:r>
              <a:rPr lang="fr-BE" baseline="0" dirty="0" smtClean="0"/>
              <a:t> the </a:t>
            </a:r>
            <a:r>
              <a:rPr lang="fr-BE" baseline="0" dirty="0" err="1" smtClean="0"/>
              <a:t>sender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decrypt</a:t>
            </a:r>
            <a:r>
              <a:rPr lang="fr-BE" baseline="0" dirty="0" smtClean="0"/>
              <a:t>, and </a:t>
            </a:r>
            <a:r>
              <a:rPr lang="fr-BE" baseline="0" dirty="0" err="1" smtClean="0"/>
              <a:t>uncompression</a:t>
            </a:r>
            <a:r>
              <a:rPr lang="fr-BE" baseline="0" dirty="0" smtClean="0"/>
              <a:t>. </a:t>
            </a:r>
          </a:p>
          <a:p>
            <a:endParaRPr lang="fr-BE" baseline="0" dirty="0" smtClean="0"/>
          </a:p>
          <a:p>
            <a:r>
              <a:rPr lang="fr-BE" baseline="0" dirty="0" err="1" smtClean="0"/>
              <a:t>Those</a:t>
            </a:r>
            <a:r>
              <a:rPr lang="fr-BE" baseline="0" dirty="0" smtClean="0"/>
              <a:t> data are </a:t>
            </a:r>
            <a:r>
              <a:rPr lang="fr-BE" baseline="0" dirty="0" err="1" smtClean="0"/>
              <a:t>centralized</a:t>
            </a:r>
            <a:r>
              <a:rPr lang="fr-BE" baseline="0" dirty="0" smtClean="0"/>
              <a:t> in the </a:t>
            </a:r>
            <a:r>
              <a:rPr lang="fr-BE" baseline="0" dirty="0" err="1" smtClean="0"/>
              <a:t>PModes</a:t>
            </a:r>
            <a:r>
              <a:rPr lang="fr-BE" baseline="0" dirty="0" smtClean="0"/>
              <a:t> configuration files.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45CEB-C07A-AA4B-A52F-5A6717C1F367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05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section of the </a:t>
            </a:r>
            <a:r>
              <a:rPr lang="en-US" dirty="0" err="1" smtClean="0"/>
              <a:t>PMode</a:t>
            </a:r>
            <a:r>
              <a:rPr lang="en-US" baseline="0" dirty="0" smtClean="0"/>
              <a:t> has to be modified in case we need to add new gateways or the party's associated to it.</a:t>
            </a:r>
          </a:p>
          <a:p>
            <a:r>
              <a:rPr lang="en-US" baseline="0" dirty="0" smtClean="0"/>
              <a:t>Parties section of the gateways will contain all the gateways to/from it can send/receive the messages.</a:t>
            </a:r>
          </a:p>
          <a:p>
            <a:r>
              <a:rPr lang="en-US" baseline="0" dirty="0" smtClean="0"/>
              <a:t>The &lt;identifier&gt; represents the clients' backend associated to the parent gateway</a:t>
            </a:r>
          </a:p>
          <a:p>
            <a:r>
              <a:rPr lang="en-US" baseline="0" dirty="0" smtClean="0"/>
              <a:t>Party = Gateway</a:t>
            </a:r>
          </a:p>
          <a:p>
            <a:r>
              <a:rPr lang="en-US" baseline="0" dirty="0" smtClean="0"/>
              <a:t>Example: For the </a:t>
            </a:r>
            <a:r>
              <a:rPr lang="en-US" baseline="0" dirty="0" err="1" smtClean="0"/>
              <a:t>instanceA</a:t>
            </a:r>
            <a:r>
              <a:rPr lang="en-US" baseline="0" dirty="0" smtClean="0"/>
              <a:t>, we have considered 3 associated </a:t>
            </a:r>
            <a:r>
              <a:rPr lang="en-US" baseline="0" dirty="0" err="1" smtClean="0"/>
              <a:t>backends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tag </a:t>
            </a:r>
            <a:r>
              <a:rPr lang="en-US" baseline="0" dirty="0" err="1" smtClean="0"/>
              <a:t>partyIdType</a:t>
            </a:r>
            <a:r>
              <a:rPr lang="en-US" baseline="0" dirty="0" smtClean="0"/>
              <a:t> calls a definition type for the identifier elements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45CEB-C07A-AA4B-A52F-5A6717C1F367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892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container</a:t>
            </a:r>
            <a:r>
              <a:rPr lang="en-US" baseline="0" dirty="0" smtClean="0"/>
              <a:t> defines who has the right to initiate a transaction, and to respond.</a:t>
            </a:r>
          </a:p>
          <a:p>
            <a:r>
              <a:rPr lang="fr-BE" dirty="0" err="1" smtClean="0"/>
              <a:t>When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adding</a:t>
            </a:r>
            <a:r>
              <a:rPr lang="fr-BE" baseline="0" dirty="0" smtClean="0"/>
              <a:t> a </a:t>
            </a:r>
            <a:r>
              <a:rPr lang="fr-BE" baseline="0" dirty="0" err="1" smtClean="0"/>
              <a:t>gateway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need</a:t>
            </a:r>
            <a:r>
              <a:rPr lang="fr-BE" baseline="0" dirty="0" smtClean="0"/>
              <a:t> to </a:t>
            </a:r>
            <a:r>
              <a:rPr lang="fr-BE" baseline="0" dirty="0" err="1" smtClean="0"/>
              <a:t>assign</a:t>
            </a:r>
            <a:r>
              <a:rPr lang="fr-BE" baseline="0" dirty="0" smtClean="0"/>
              <a:t> the right for </a:t>
            </a:r>
            <a:r>
              <a:rPr lang="fr-BE" baseline="0" dirty="0" err="1" smtClean="0"/>
              <a:t>this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gateway</a:t>
            </a:r>
            <a:r>
              <a:rPr lang="fr-BE" baseline="0" dirty="0" smtClean="0"/>
              <a:t> to </a:t>
            </a:r>
            <a:r>
              <a:rPr lang="fr-BE" baseline="0" dirty="0" err="1" smtClean="0"/>
              <a:t>initiate</a:t>
            </a:r>
            <a:r>
              <a:rPr lang="fr-BE" baseline="0" dirty="0" smtClean="0"/>
              <a:t>, to </a:t>
            </a:r>
            <a:r>
              <a:rPr lang="fr-BE" baseline="0" dirty="0" err="1" smtClean="0"/>
              <a:t>respond</a:t>
            </a:r>
            <a:r>
              <a:rPr lang="fr-BE" baseline="0" dirty="0" smtClean="0"/>
              <a:t>, or </a:t>
            </a:r>
            <a:r>
              <a:rPr lang="fr-BE" baseline="0" dirty="0" err="1" smtClean="0"/>
              <a:t>both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that</a:t>
            </a:r>
            <a:r>
              <a:rPr lang="fr-BE" baseline="0" dirty="0" smtClean="0"/>
              <a:t> container.</a:t>
            </a:r>
          </a:p>
          <a:p>
            <a:endParaRPr lang="fr-BE" baseline="0" dirty="0" smtClean="0"/>
          </a:p>
          <a:p>
            <a:r>
              <a:rPr lang="fr-BE" baseline="0" dirty="0" smtClean="0"/>
              <a:t>*********************************************************</a:t>
            </a:r>
          </a:p>
          <a:p>
            <a:r>
              <a:rPr lang="fr-BE" baseline="0" dirty="0" err="1" smtClean="0"/>
              <a:t>Both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initiate</a:t>
            </a:r>
            <a:endParaRPr lang="fr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45CEB-C07A-AA4B-A52F-5A6717C1F367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162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45CEB-C07A-AA4B-A52F-5A6717C1F367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6333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PMode</a:t>
            </a:r>
            <a:r>
              <a:rPr lang="en-US" sz="1200" b="1" dirty="0" smtClean="0"/>
              <a:t>[1]. </a:t>
            </a:r>
            <a:r>
              <a:rPr lang="en-US" sz="1200" b="1" dirty="0" err="1" smtClean="0"/>
              <a:t>businessProcesses.PayloadProfile</a:t>
            </a:r>
            <a:r>
              <a:rPr lang="en-US" sz="1200" b="1" dirty="0" smtClean="0"/>
              <a:t>:</a:t>
            </a:r>
            <a:r>
              <a:rPr lang="en-US" sz="1200" dirty="0" smtClean="0"/>
              <a:t> This parameter allows for specifying some constraint or profile on the payload. It specifies a list of payload parts. A payload part is a data structure that consists of four properties: name (or Content-ID), mime data type (text/xml, application/pdf, etc…), name of XML schema file if the mime data type if text/xml, and a Boolean value indicating whether the part is expected or optional, within the User message. The message payload(s) must match this profile.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The gateway has features to manage the payloads via a concept known as profile. For </a:t>
            </a:r>
            <a:r>
              <a:rPr lang="en-GB" sz="80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Message </a:t>
            </a:r>
            <a:r>
              <a:rPr lang="en-GB" sz="800" kern="120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profile the following configurations should</a:t>
            </a:r>
            <a:r>
              <a:rPr lang="en-GB" sz="800" kern="1200" baseline="0" dirty="0" smtClean="0">
                <a:solidFill>
                  <a:schemeClr val="tx1"/>
                </a:solidFill>
                <a:effectLst/>
                <a:latin typeface="Verdana" charset="0"/>
                <a:ea typeface="+mn-ea"/>
                <a:cs typeface="+mn-cs"/>
              </a:rPr>
              <a:t> never be modified.</a:t>
            </a:r>
            <a:endParaRPr lang="en-US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There are</a:t>
            </a:r>
            <a:r>
              <a:rPr lang="en-US" sz="1200" baseline="0" dirty="0" smtClean="0"/>
              <a:t> two type of </a:t>
            </a:r>
            <a:r>
              <a:rPr lang="en-US" sz="1200" baseline="0" dirty="0" err="1" smtClean="0"/>
              <a:t>attachmnets</a:t>
            </a:r>
            <a:r>
              <a:rPr lang="en-US" sz="1200" baseline="0" dirty="0" smtClean="0"/>
              <a:t> allowed in </a:t>
            </a:r>
            <a:r>
              <a:rPr lang="en-US" sz="1200" baseline="0" dirty="0" err="1" smtClean="0"/>
              <a:t>th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eUser</a:t>
            </a:r>
            <a:r>
              <a:rPr lang="en-US" sz="1200" baseline="0" dirty="0" smtClean="0"/>
              <a:t> message.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aseline="0" dirty="0" smtClean="0"/>
              <a:t>Payload – This part of the message is of type text/xml. This is mandatory attachment and it contains the business message.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aseline="0" dirty="0" smtClean="0"/>
              <a:t>Attachment – This part of the message is of type application/Octet-stream(Binary). This is optional and it contains the attachment file if any.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GB" sz="1200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45CEB-C07A-AA4B-A52F-5A6717C1F367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055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Retry</a:t>
            </a:r>
            <a:r>
              <a:rPr lang="fr-BE" dirty="0" smtClean="0"/>
              <a:t> values: 1-6 : If</a:t>
            </a:r>
            <a:r>
              <a:rPr lang="fr-BE" baseline="0" dirty="0" smtClean="0"/>
              <a:t> the message </a:t>
            </a:r>
            <a:r>
              <a:rPr lang="fr-BE" baseline="0" dirty="0" err="1" smtClean="0"/>
              <a:t>doesn't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reach</a:t>
            </a:r>
            <a:r>
              <a:rPr lang="fr-BE" baseline="0" dirty="0" smtClean="0"/>
              <a:t> the </a:t>
            </a:r>
            <a:r>
              <a:rPr lang="fr-BE" baseline="0" dirty="0" err="1" smtClean="0"/>
              <a:t>receipient's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gateway</a:t>
            </a:r>
            <a:r>
              <a:rPr lang="fr-BE" baseline="0" dirty="0" smtClean="0"/>
              <a:t> / </a:t>
            </a:r>
            <a:r>
              <a:rPr lang="fr-BE" baseline="0" dirty="0" err="1" smtClean="0"/>
              <a:t>sender's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gateway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doesn't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receive</a:t>
            </a:r>
            <a:r>
              <a:rPr lang="fr-BE" baseline="0" dirty="0" smtClean="0"/>
              <a:t> the AS4 </a:t>
            </a:r>
            <a:r>
              <a:rPr lang="fr-BE" baseline="0" dirty="0" err="1" smtClean="0"/>
              <a:t>acknowledgement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receipt</a:t>
            </a:r>
            <a:r>
              <a:rPr lang="fr-BE" baseline="0" dirty="0" smtClean="0"/>
              <a:t>, the </a:t>
            </a:r>
            <a:r>
              <a:rPr lang="fr-BE" baseline="0" dirty="0" err="1" smtClean="0"/>
              <a:t>sender's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gateway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will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try</a:t>
            </a:r>
            <a:r>
              <a:rPr lang="fr-BE" baseline="0" dirty="0" smtClean="0"/>
              <a:t> to </a:t>
            </a:r>
            <a:r>
              <a:rPr lang="fr-BE" baseline="0" dirty="0" err="1" smtClean="0"/>
              <a:t>send</a:t>
            </a:r>
            <a:r>
              <a:rPr lang="fr-BE" baseline="0" dirty="0" smtClean="0"/>
              <a:t> the message </a:t>
            </a:r>
            <a:r>
              <a:rPr lang="fr-BE" baseline="0" dirty="0" err="1" smtClean="0"/>
              <a:t>again</a:t>
            </a:r>
            <a:r>
              <a:rPr lang="fr-BE" baseline="0" dirty="0" smtClean="0"/>
              <a:t> six times.</a:t>
            </a:r>
            <a:endParaRPr lang="fr-BE" dirty="0" smtClean="0"/>
          </a:p>
          <a:p>
            <a:r>
              <a:rPr lang="fr-BE" dirty="0" smtClean="0"/>
              <a:t>	CONSTANT: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Maps</a:t>
            </a:r>
            <a:r>
              <a:rPr lang="fr-BE" baseline="0" dirty="0" smtClean="0"/>
              <a:t> to a </a:t>
            </a:r>
            <a:r>
              <a:rPr lang="fr-BE" baseline="0" dirty="0" err="1" smtClean="0"/>
              <a:t>strategy</a:t>
            </a:r>
            <a:r>
              <a:rPr lang="fr-BE" baseline="0" dirty="0" smtClean="0"/>
              <a:t>; </a:t>
            </a:r>
            <a:r>
              <a:rPr lang="fr-BE" baseline="0" dirty="0" err="1" smtClean="0"/>
              <a:t>will</a:t>
            </a:r>
            <a:r>
              <a:rPr lang="fr-BE" baseline="0" dirty="0" smtClean="0"/>
              <a:t> have </a:t>
            </a:r>
            <a:r>
              <a:rPr lang="fr-BE" baseline="0" dirty="0" err="1" smtClean="0"/>
              <a:t>always</a:t>
            </a:r>
            <a:r>
              <a:rPr lang="fr-BE" baseline="0" dirty="0" smtClean="0"/>
              <a:t> the CONSTANT value.</a:t>
            </a:r>
          </a:p>
          <a:p>
            <a:r>
              <a:rPr lang="fr-BE" baseline="0" dirty="0" err="1" smtClean="0"/>
              <a:t>Duplicatedetection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true</a:t>
            </a:r>
            <a:r>
              <a:rPr lang="fr-BE" baseline="0" dirty="0" smtClean="0"/>
              <a:t>: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If this property is set to 'TRUE' , Gateway will reject the message in case it received the same message twice.</a:t>
            </a:r>
          </a:p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nonRepudiation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true: (sending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and receiving without signature?)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err="1" smtClean="0"/>
              <a:t>ReplayPattern</a:t>
            </a:r>
            <a:r>
              <a:rPr lang="fr-BE" baseline="0" dirty="0" smtClean="0"/>
              <a:t> values?</a:t>
            </a:r>
          </a:p>
          <a:p>
            <a:r>
              <a:rPr lang="fr-BE" baseline="0" dirty="0" err="1" smtClean="0"/>
              <a:t>Response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why</a:t>
            </a:r>
            <a:r>
              <a:rPr lang="fr-BE" baseline="0" dirty="0" smtClean="0"/>
              <a:t>?</a:t>
            </a:r>
          </a:p>
          <a:p>
            <a:r>
              <a:rPr lang="fr-BE" baseline="0" dirty="0" smtClean="0"/>
              <a:t>Callback </a:t>
            </a:r>
            <a:r>
              <a:rPr lang="fr-BE" baseline="0" dirty="0" err="1" smtClean="0"/>
              <a:t>when</a:t>
            </a:r>
            <a:r>
              <a:rPr lang="fr-BE" baseline="0" dirty="0" smtClean="0"/>
              <a:t>?</a:t>
            </a:r>
          </a:p>
          <a:p>
            <a:r>
              <a:rPr lang="fr-BE" baseline="0" dirty="0" err="1" smtClean="0"/>
              <a:t>Poll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when</a:t>
            </a:r>
            <a:r>
              <a:rPr lang="fr-BE" baseline="0" dirty="0" smtClean="0"/>
              <a:t>?</a:t>
            </a:r>
          </a:p>
          <a:p>
            <a:endParaRPr lang="fr-BE" baseline="0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45CEB-C07A-AA4B-A52F-5A6717C1F367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9076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we have any security implementation between backend and gateway?</a:t>
            </a:r>
          </a:p>
          <a:p>
            <a:r>
              <a:rPr lang="en-US" dirty="0" smtClean="0"/>
              <a:t>What are the possible values for</a:t>
            </a:r>
            <a:r>
              <a:rPr lang="en-US" baseline="0" dirty="0" smtClean="0"/>
              <a:t> Policy and signature method. How these relate to WS-Security standard.</a:t>
            </a:r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41B25-C4D1-47DB-817D-B9C4FC5392FB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19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-168416" y="909511"/>
            <a:ext cx="4979240" cy="4320008"/>
          </a:xfrm>
          <a:prstGeom prst="rect">
            <a:avLst/>
          </a:prstGeom>
          <a:solidFill>
            <a:srgbClr val="0052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5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0980738" y="463550"/>
            <a:ext cx="720725" cy="323850"/>
          </a:xfrm>
          <a:prstGeom prst="rect">
            <a:avLst/>
          </a:prstGeom>
          <a:solidFill>
            <a:srgbClr val="005278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# 005278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10980738" y="820738"/>
            <a:ext cx="720725" cy="323850"/>
          </a:xfrm>
          <a:prstGeom prst="rect">
            <a:avLst/>
          </a:prstGeom>
          <a:solidFill>
            <a:srgbClr val="0089CB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en-GB" altLang="en-US" sz="600" b="0" dirty="0" smtClean="0">
                <a:solidFill>
                  <a:schemeClr val="bg1"/>
                </a:solidFill>
              </a:rPr>
              <a:t>#</a:t>
            </a:r>
            <a:r>
              <a:rPr lang="is-IS" altLang="en-US" sz="600" b="0" dirty="0" smtClean="0">
                <a:solidFill>
                  <a:schemeClr val="bg1"/>
                </a:solidFill>
              </a:rPr>
              <a:t> 0089CB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0980738" y="1177925"/>
            <a:ext cx="720725" cy="323850"/>
          </a:xfrm>
          <a:prstGeom prst="rect">
            <a:avLst/>
          </a:prstGeom>
          <a:solidFill>
            <a:srgbClr val="00283C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dirty="0" smtClean="0">
                <a:solidFill>
                  <a:schemeClr val="bg1"/>
                </a:solidFill>
              </a:rPr>
              <a:t># 00283C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0236200" y="463550"/>
            <a:ext cx="228600" cy="323850"/>
          </a:xfrm>
          <a:prstGeom prst="rect">
            <a:avLst/>
          </a:prstGeom>
          <a:solidFill>
            <a:srgbClr val="005278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5700" smtClean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10236200" y="820738"/>
            <a:ext cx="228600" cy="323850"/>
          </a:xfrm>
          <a:prstGeom prst="rect">
            <a:avLst/>
          </a:prstGeom>
          <a:solidFill>
            <a:srgbClr val="0089CB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750" b="0" smtClean="0">
              <a:solidFill>
                <a:schemeClr val="bg1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10236200" y="1177925"/>
            <a:ext cx="228600" cy="323850"/>
          </a:xfrm>
          <a:prstGeom prst="rect">
            <a:avLst/>
          </a:prstGeom>
          <a:solidFill>
            <a:srgbClr val="00283C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5700" smtClean="0"/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10507663" y="463550"/>
            <a:ext cx="452437" cy="323850"/>
          </a:xfrm>
          <a:prstGeom prst="rect">
            <a:avLst/>
          </a:prstGeom>
          <a:solidFill>
            <a:srgbClr val="005278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0</a:t>
            </a:r>
          </a:p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82</a:t>
            </a:r>
          </a:p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120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10507663" y="820738"/>
            <a:ext cx="452437" cy="323850"/>
          </a:xfrm>
          <a:prstGeom prst="rect">
            <a:avLst/>
          </a:prstGeom>
          <a:solidFill>
            <a:srgbClr val="0089CB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dirty="0" smtClean="0">
                <a:solidFill>
                  <a:schemeClr val="bg1"/>
                </a:solidFill>
              </a:rPr>
              <a:t>0</a:t>
            </a:r>
          </a:p>
          <a:p>
            <a:pPr eaLnBrk="1" hangingPunct="1">
              <a:defRPr/>
            </a:pPr>
            <a:r>
              <a:rPr lang="fi-FI" altLang="en-US" sz="600" b="0" dirty="0" smtClean="0">
                <a:solidFill>
                  <a:schemeClr val="bg1"/>
                </a:solidFill>
              </a:rPr>
              <a:t>137</a:t>
            </a:r>
          </a:p>
          <a:p>
            <a:pPr eaLnBrk="1" hangingPunct="1">
              <a:defRPr/>
            </a:pPr>
            <a:r>
              <a:rPr lang="fi-FI" altLang="en-US" sz="600" b="0" dirty="0" smtClean="0">
                <a:solidFill>
                  <a:schemeClr val="bg1"/>
                </a:solidFill>
              </a:rPr>
              <a:t>203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10507663" y="1177925"/>
            <a:ext cx="452437" cy="323850"/>
          </a:xfrm>
          <a:prstGeom prst="rect">
            <a:avLst/>
          </a:prstGeom>
          <a:solidFill>
            <a:srgbClr val="00283C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ru-RU" altLang="en-US" sz="600" b="0" dirty="0" smtClean="0">
                <a:solidFill>
                  <a:schemeClr val="bg1"/>
                </a:solidFill>
              </a:rPr>
              <a:t>0</a:t>
            </a:r>
            <a:endParaRPr lang="en-US" altLang="en-US" sz="600" b="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ru-RU" altLang="en-US" sz="600" b="0" dirty="0" smtClean="0">
                <a:solidFill>
                  <a:schemeClr val="bg1"/>
                </a:solidFill>
              </a:rPr>
              <a:t>40</a:t>
            </a:r>
            <a:endParaRPr lang="en-US" altLang="en-US" sz="600" b="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ru-RU" altLang="en-US" sz="600" b="0" dirty="0" smtClean="0">
                <a:solidFill>
                  <a:schemeClr val="bg1"/>
                </a:solidFill>
              </a:rPr>
              <a:t>60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17" name="Rectangle 13"/>
          <p:cNvSpPr>
            <a:spLocks noChangeArrowheads="1"/>
          </p:cNvSpPr>
          <p:nvPr userDrawn="1"/>
        </p:nvSpPr>
        <p:spPr bwMode="auto">
          <a:xfrm>
            <a:off x="10980738" y="301625"/>
            <a:ext cx="7207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HEX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 userDrawn="1"/>
        </p:nvSpPr>
        <p:spPr bwMode="auto">
          <a:xfrm>
            <a:off x="10507663" y="301625"/>
            <a:ext cx="7207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RGB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19" name="Rectangle 15"/>
          <p:cNvSpPr>
            <a:spLocks noChangeArrowheads="1"/>
          </p:cNvSpPr>
          <p:nvPr userDrawn="1"/>
        </p:nvSpPr>
        <p:spPr bwMode="auto">
          <a:xfrm>
            <a:off x="10980738" y="1954213"/>
            <a:ext cx="720725" cy="323850"/>
          </a:xfrm>
          <a:prstGeom prst="rect">
            <a:avLst/>
          </a:prstGeom>
          <a:noFill/>
          <a:ln w="9525">
            <a:solidFill>
              <a:srgbClr val="6465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#</a:t>
            </a:r>
            <a:r>
              <a:rPr lang="is-IS" altLang="en-US" sz="600" b="0" smtClean="0">
                <a:solidFill>
                  <a:srgbClr val="646567"/>
                </a:solidFill>
              </a:rPr>
              <a:t> 646567</a:t>
            </a:r>
            <a:endParaRPr lang="en-GB" altLang="en-US" sz="600" b="0" smtClean="0">
              <a:solidFill>
                <a:srgbClr val="646567"/>
              </a:solidFill>
            </a:endParaRPr>
          </a:p>
        </p:txBody>
      </p:sp>
      <p:sp>
        <p:nvSpPr>
          <p:cNvPr id="20" name="Rectangle 16"/>
          <p:cNvSpPr>
            <a:spLocks noChangeArrowheads="1"/>
          </p:cNvSpPr>
          <p:nvPr userDrawn="1"/>
        </p:nvSpPr>
        <p:spPr bwMode="auto">
          <a:xfrm>
            <a:off x="10236200" y="1954213"/>
            <a:ext cx="228600" cy="323850"/>
          </a:xfrm>
          <a:prstGeom prst="rect">
            <a:avLst/>
          </a:prstGeom>
          <a:solidFill>
            <a:srgbClr val="646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5700" smtClean="0"/>
          </a:p>
        </p:txBody>
      </p:sp>
      <p:sp>
        <p:nvSpPr>
          <p:cNvPr id="21" name="Rectangle 17"/>
          <p:cNvSpPr>
            <a:spLocks noChangeArrowheads="1"/>
          </p:cNvSpPr>
          <p:nvPr userDrawn="1"/>
        </p:nvSpPr>
        <p:spPr bwMode="auto">
          <a:xfrm>
            <a:off x="10507663" y="1954213"/>
            <a:ext cx="452437" cy="323850"/>
          </a:xfrm>
          <a:prstGeom prst="rect">
            <a:avLst/>
          </a:prstGeom>
          <a:noFill/>
          <a:ln w="9525">
            <a:solidFill>
              <a:srgbClr val="6465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100</a:t>
            </a:r>
          </a:p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101</a:t>
            </a:r>
          </a:p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103</a:t>
            </a:r>
            <a:endParaRPr lang="en-GB" altLang="en-US" sz="600" b="0" smtClean="0">
              <a:solidFill>
                <a:srgbClr val="646567"/>
              </a:solidFill>
            </a:endParaRPr>
          </a:p>
        </p:txBody>
      </p:sp>
      <p:sp>
        <p:nvSpPr>
          <p:cNvPr id="22" name="Rectangle 18"/>
          <p:cNvSpPr>
            <a:spLocks noChangeArrowheads="1"/>
          </p:cNvSpPr>
          <p:nvPr userDrawn="1"/>
        </p:nvSpPr>
        <p:spPr bwMode="auto">
          <a:xfrm>
            <a:off x="10236200" y="141288"/>
            <a:ext cx="1465263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COLOUR PALETTE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23" name="Rectangle 19"/>
          <p:cNvSpPr>
            <a:spLocks noChangeArrowheads="1"/>
          </p:cNvSpPr>
          <p:nvPr userDrawn="1"/>
        </p:nvSpPr>
        <p:spPr bwMode="auto">
          <a:xfrm>
            <a:off x="10236200" y="1647825"/>
            <a:ext cx="1465263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TEXT COLOUR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24" name="Rectangle 20"/>
          <p:cNvSpPr>
            <a:spLocks noChangeArrowheads="1"/>
          </p:cNvSpPr>
          <p:nvPr userDrawn="1"/>
        </p:nvSpPr>
        <p:spPr bwMode="auto">
          <a:xfrm>
            <a:off x="10980738" y="1808163"/>
            <a:ext cx="7207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HEX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25" name="Rectangle 21"/>
          <p:cNvSpPr>
            <a:spLocks noChangeArrowheads="1"/>
          </p:cNvSpPr>
          <p:nvPr userDrawn="1"/>
        </p:nvSpPr>
        <p:spPr bwMode="auto">
          <a:xfrm>
            <a:off x="10507663" y="1808163"/>
            <a:ext cx="7207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RGB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 userDrawn="1"/>
        </p:nvSpPr>
        <p:spPr bwMode="auto">
          <a:xfrm>
            <a:off x="10980738" y="2311400"/>
            <a:ext cx="720725" cy="323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# FFFFFF</a:t>
            </a:r>
            <a:endParaRPr lang="en-GB" altLang="en-US" sz="600" b="0" smtClean="0">
              <a:solidFill>
                <a:srgbClr val="646567"/>
              </a:solidFill>
            </a:endParaRPr>
          </a:p>
        </p:txBody>
      </p:sp>
      <p:sp>
        <p:nvSpPr>
          <p:cNvPr id="27" name="Rectangle 23"/>
          <p:cNvSpPr>
            <a:spLocks noChangeArrowheads="1"/>
          </p:cNvSpPr>
          <p:nvPr userDrawn="1"/>
        </p:nvSpPr>
        <p:spPr bwMode="auto">
          <a:xfrm>
            <a:off x="10236200" y="2311400"/>
            <a:ext cx="228600" cy="323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5700" smtClean="0"/>
          </a:p>
        </p:txBody>
      </p:sp>
      <p:sp>
        <p:nvSpPr>
          <p:cNvPr id="28" name="Rectangle 24"/>
          <p:cNvSpPr>
            <a:spLocks noChangeArrowheads="1"/>
          </p:cNvSpPr>
          <p:nvPr userDrawn="1"/>
        </p:nvSpPr>
        <p:spPr bwMode="auto">
          <a:xfrm>
            <a:off x="10507663" y="2311400"/>
            <a:ext cx="452437" cy="323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255</a:t>
            </a:r>
          </a:p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255</a:t>
            </a:r>
          </a:p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255</a:t>
            </a:r>
            <a:endParaRPr lang="en-GB" altLang="en-US" sz="600" b="0" smtClean="0">
              <a:solidFill>
                <a:srgbClr val="646567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 userDrawn="1"/>
        </p:nvSpPr>
        <p:spPr bwMode="auto">
          <a:xfrm>
            <a:off x="10980738" y="2684463"/>
            <a:ext cx="720725" cy="323850"/>
          </a:xfrm>
          <a:prstGeom prst="rect">
            <a:avLst/>
          </a:prstGeom>
          <a:solidFill>
            <a:srgbClr val="005278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#005278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 userDrawn="1"/>
        </p:nvSpPr>
        <p:spPr bwMode="auto">
          <a:xfrm>
            <a:off x="10236200" y="2684463"/>
            <a:ext cx="228600" cy="323850"/>
          </a:xfrm>
          <a:prstGeom prst="rect">
            <a:avLst/>
          </a:prstGeom>
          <a:solidFill>
            <a:srgbClr val="005278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5700" smtClean="0"/>
          </a:p>
        </p:txBody>
      </p:sp>
      <p:sp>
        <p:nvSpPr>
          <p:cNvPr id="31" name="Rectangle 30"/>
          <p:cNvSpPr>
            <a:spLocks noChangeArrowheads="1"/>
          </p:cNvSpPr>
          <p:nvPr userDrawn="1"/>
        </p:nvSpPr>
        <p:spPr bwMode="auto">
          <a:xfrm>
            <a:off x="10507663" y="2684463"/>
            <a:ext cx="452437" cy="323850"/>
          </a:xfrm>
          <a:prstGeom prst="rect">
            <a:avLst/>
          </a:prstGeom>
          <a:solidFill>
            <a:srgbClr val="005278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0</a:t>
            </a:r>
          </a:p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82</a:t>
            </a:r>
          </a:p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120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32" name="Rectangle 15"/>
          <p:cNvSpPr>
            <a:spLocks noChangeArrowheads="1"/>
          </p:cNvSpPr>
          <p:nvPr userDrawn="1"/>
        </p:nvSpPr>
        <p:spPr bwMode="auto">
          <a:xfrm>
            <a:off x="10980738" y="3568700"/>
            <a:ext cx="720725" cy="323850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dirty="0" smtClean="0">
                <a:solidFill>
                  <a:srgbClr val="BFBFBF"/>
                </a:solidFill>
              </a:rPr>
              <a:t>#</a:t>
            </a:r>
            <a:r>
              <a:rPr lang="is-IS" altLang="en-US" sz="600" b="0" dirty="0" smtClean="0">
                <a:solidFill>
                  <a:srgbClr val="BFBFBF"/>
                </a:solidFill>
              </a:rPr>
              <a:t> </a:t>
            </a:r>
            <a:r>
              <a:rPr lang="en-US" altLang="en-US" sz="600" b="0" dirty="0" smtClean="0">
                <a:solidFill>
                  <a:srgbClr val="BFBFBF"/>
                </a:solidFill>
              </a:rPr>
              <a:t>BFBFBF</a:t>
            </a:r>
            <a:endParaRPr lang="en-GB" altLang="en-US" sz="600" b="0" dirty="0" smtClean="0">
              <a:solidFill>
                <a:srgbClr val="BFBFBF"/>
              </a:solidFill>
            </a:endParaRPr>
          </a:p>
        </p:txBody>
      </p:sp>
      <p:sp>
        <p:nvSpPr>
          <p:cNvPr id="33" name="Rectangle 16"/>
          <p:cNvSpPr>
            <a:spLocks noChangeArrowheads="1"/>
          </p:cNvSpPr>
          <p:nvPr userDrawn="1"/>
        </p:nvSpPr>
        <p:spPr bwMode="auto">
          <a:xfrm>
            <a:off x="10236200" y="3568700"/>
            <a:ext cx="228600" cy="323850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5700" smtClean="0"/>
          </a:p>
        </p:txBody>
      </p:sp>
      <p:sp>
        <p:nvSpPr>
          <p:cNvPr id="34" name="Rectangle 17"/>
          <p:cNvSpPr>
            <a:spLocks noChangeArrowheads="1"/>
          </p:cNvSpPr>
          <p:nvPr userDrawn="1"/>
        </p:nvSpPr>
        <p:spPr bwMode="auto">
          <a:xfrm>
            <a:off x="10507663" y="3568700"/>
            <a:ext cx="452437" cy="323850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dirty="0" smtClean="0">
                <a:solidFill>
                  <a:srgbClr val="BFBFBF"/>
                </a:solidFill>
              </a:rPr>
              <a:t>191</a:t>
            </a:r>
          </a:p>
          <a:p>
            <a:pPr eaLnBrk="1" hangingPunct="1">
              <a:defRPr/>
            </a:pPr>
            <a:r>
              <a:rPr lang="fi-FI" altLang="en-US" sz="600" b="0" dirty="0" smtClean="0">
                <a:solidFill>
                  <a:srgbClr val="BFBFBF"/>
                </a:solidFill>
              </a:rPr>
              <a:t>191</a:t>
            </a:r>
          </a:p>
          <a:p>
            <a:pPr eaLnBrk="1" hangingPunct="1">
              <a:defRPr/>
            </a:pPr>
            <a:r>
              <a:rPr lang="fi-FI" altLang="en-US" sz="600" b="0" dirty="0" smtClean="0">
                <a:solidFill>
                  <a:srgbClr val="BFBFBF"/>
                </a:solidFill>
              </a:rPr>
              <a:t>191</a:t>
            </a:r>
            <a:endParaRPr lang="en-GB" altLang="en-US" sz="600" b="0" dirty="0" smtClean="0">
              <a:solidFill>
                <a:srgbClr val="BFBFBF"/>
              </a:solidFill>
            </a:endParaRPr>
          </a:p>
        </p:txBody>
      </p:sp>
      <p:sp>
        <p:nvSpPr>
          <p:cNvPr id="35" name="Rectangle 19"/>
          <p:cNvSpPr>
            <a:spLocks noChangeArrowheads="1"/>
          </p:cNvSpPr>
          <p:nvPr userDrawn="1"/>
        </p:nvSpPr>
        <p:spPr bwMode="auto">
          <a:xfrm>
            <a:off x="10236200" y="3262313"/>
            <a:ext cx="1465263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dirty="0" smtClean="0">
                <a:solidFill>
                  <a:srgbClr val="646567"/>
                </a:solidFill>
              </a:rPr>
              <a:t>SHAPE OTHER COLOR</a:t>
            </a:r>
            <a:endParaRPr lang="en-GB" altLang="en-US" sz="600" dirty="0" smtClean="0">
              <a:solidFill>
                <a:srgbClr val="646567"/>
              </a:solidFill>
            </a:endParaRPr>
          </a:p>
        </p:txBody>
      </p:sp>
      <p:sp>
        <p:nvSpPr>
          <p:cNvPr id="36" name="Rectangle 20"/>
          <p:cNvSpPr>
            <a:spLocks noChangeArrowheads="1"/>
          </p:cNvSpPr>
          <p:nvPr userDrawn="1"/>
        </p:nvSpPr>
        <p:spPr bwMode="auto">
          <a:xfrm>
            <a:off x="10980738" y="3422650"/>
            <a:ext cx="7207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HEX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0507663" y="3422650"/>
            <a:ext cx="7207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RGB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cxnSp>
        <p:nvCxnSpPr>
          <p:cNvPr id="38" name="Straight Connector 13"/>
          <p:cNvCxnSpPr>
            <a:cxnSpLocks noChangeShapeType="1"/>
          </p:cNvCxnSpPr>
          <p:nvPr userDrawn="1"/>
        </p:nvCxnSpPr>
        <p:spPr bwMode="auto">
          <a:xfrm>
            <a:off x="4960938" y="3706813"/>
            <a:ext cx="219075" cy="0"/>
          </a:xfrm>
          <a:prstGeom prst="line">
            <a:avLst/>
          </a:prstGeom>
          <a:noFill/>
          <a:ln w="12700">
            <a:solidFill>
              <a:srgbClr val="6465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15"/>
          <p:cNvCxnSpPr>
            <a:cxnSpLocks noChangeShapeType="1"/>
          </p:cNvCxnSpPr>
          <p:nvPr userDrawn="1"/>
        </p:nvCxnSpPr>
        <p:spPr bwMode="auto">
          <a:xfrm>
            <a:off x="4960938" y="2517775"/>
            <a:ext cx="219075" cy="0"/>
          </a:xfrm>
          <a:prstGeom prst="line">
            <a:avLst/>
          </a:prstGeom>
          <a:noFill/>
          <a:ln w="12700">
            <a:solidFill>
              <a:srgbClr val="6465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39"/>
          <p:cNvSpPr>
            <a:spLocks noChangeArrowheads="1"/>
          </p:cNvSpPr>
          <p:nvPr userDrawn="1"/>
        </p:nvSpPr>
        <p:spPr bwMode="auto">
          <a:xfrm>
            <a:off x="4284663" y="4981575"/>
            <a:ext cx="523875" cy="254000"/>
          </a:xfrm>
          <a:prstGeom prst="rect">
            <a:avLst/>
          </a:prstGeom>
          <a:solidFill>
            <a:srgbClr val="133176"/>
          </a:solidFill>
          <a:ln w="9525">
            <a:solidFill>
              <a:srgbClr val="133176"/>
            </a:solidFill>
            <a:miter lim="800000"/>
            <a:headEnd/>
            <a:tailEnd/>
          </a:ln>
          <a:effectLst/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350" b="0" dirty="0" smtClean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1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8" y="4452938"/>
            <a:ext cx="11874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 descr="LOGO CE-EN-quadri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295275"/>
            <a:ext cx="12192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 descr="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4960938" y="2571759"/>
            <a:ext cx="37147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646567"/>
                </a:solidFill>
              </a:defRPr>
            </a:lvl1pPr>
          </a:lstStyle>
          <a:p>
            <a:pPr lvl="0"/>
            <a:endParaRPr lang="en-GB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960952" y="3759893"/>
            <a:ext cx="3714749" cy="333059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3568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357513"/>
            <a:ext cx="8218488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8591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2" b="10732"/>
          <a:stretch>
            <a:fillRect/>
          </a:stretch>
        </p:blipFill>
        <p:spPr bwMode="auto">
          <a:xfrm>
            <a:off x="-95250" y="915988"/>
            <a:ext cx="4910138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0980738" y="463550"/>
            <a:ext cx="720725" cy="323850"/>
          </a:xfrm>
          <a:prstGeom prst="rect">
            <a:avLst/>
          </a:prstGeom>
          <a:solidFill>
            <a:srgbClr val="005278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# 005278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0980738" y="820738"/>
            <a:ext cx="720725" cy="323850"/>
          </a:xfrm>
          <a:prstGeom prst="rect">
            <a:avLst/>
          </a:prstGeom>
          <a:solidFill>
            <a:srgbClr val="0089CB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en-GB" altLang="en-US" sz="600" b="0" dirty="0" smtClean="0">
                <a:solidFill>
                  <a:schemeClr val="bg1"/>
                </a:solidFill>
              </a:rPr>
              <a:t>#</a:t>
            </a:r>
            <a:r>
              <a:rPr lang="is-IS" altLang="en-US" sz="600" b="0" dirty="0" smtClean="0">
                <a:solidFill>
                  <a:schemeClr val="bg1"/>
                </a:solidFill>
              </a:rPr>
              <a:t> 0089CB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0980738" y="1177925"/>
            <a:ext cx="720725" cy="323850"/>
          </a:xfrm>
          <a:prstGeom prst="rect">
            <a:avLst/>
          </a:prstGeom>
          <a:solidFill>
            <a:srgbClr val="00283C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dirty="0" smtClean="0">
                <a:solidFill>
                  <a:schemeClr val="bg1"/>
                </a:solidFill>
              </a:rPr>
              <a:t># 00283C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0236200" y="463550"/>
            <a:ext cx="228600" cy="323850"/>
          </a:xfrm>
          <a:prstGeom prst="rect">
            <a:avLst/>
          </a:prstGeom>
          <a:solidFill>
            <a:srgbClr val="005278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5700" smtClean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0236200" y="820738"/>
            <a:ext cx="228600" cy="323850"/>
          </a:xfrm>
          <a:prstGeom prst="rect">
            <a:avLst/>
          </a:prstGeom>
          <a:solidFill>
            <a:srgbClr val="0089CB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750" b="0" smtClean="0">
              <a:solidFill>
                <a:schemeClr val="bg1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10236200" y="1177925"/>
            <a:ext cx="228600" cy="323850"/>
          </a:xfrm>
          <a:prstGeom prst="rect">
            <a:avLst/>
          </a:prstGeom>
          <a:solidFill>
            <a:srgbClr val="00283C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5700" smtClean="0"/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10507663" y="463550"/>
            <a:ext cx="452437" cy="323850"/>
          </a:xfrm>
          <a:prstGeom prst="rect">
            <a:avLst/>
          </a:prstGeom>
          <a:solidFill>
            <a:srgbClr val="005278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0</a:t>
            </a:r>
          </a:p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82</a:t>
            </a:r>
          </a:p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120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0507663" y="820738"/>
            <a:ext cx="452437" cy="323850"/>
          </a:xfrm>
          <a:prstGeom prst="rect">
            <a:avLst/>
          </a:prstGeom>
          <a:solidFill>
            <a:srgbClr val="0089CB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dirty="0" smtClean="0">
                <a:solidFill>
                  <a:schemeClr val="bg1"/>
                </a:solidFill>
              </a:rPr>
              <a:t>0</a:t>
            </a:r>
          </a:p>
          <a:p>
            <a:pPr eaLnBrk="1" hangingPunct="1">
              <a:defRPr/>
            </a:pPr>
            <a:r>
              <a:rPr lang="fi-FI" altLang="en-US" sz="600" b="0" dirty="0" smtClean="0">
                <a:solidFill>
                  <a:schemeClr val="bg1"/>
                </a:solidFill>
              </a:rPr>
              <a:t>137</a:t>
            </a:r>
          </a:p>
          <a:p>
            <a:pPr eaLnBrk="1" hangingPunct="1">
              <a:defRPr/>
            </a:pPr>
            <a:r>
              <a:rPr lang="fi-FI" altLang="en-US" sz="600" b="0" dirty="0" smtClean="0">
                <a:solidFill>
                  <a:schemeClr val="bg1"/>
                </a:solidFill>
              </a:rPr>
              <a:t>203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10507663" y="1177925"/>
            <a:ext cx="452437" cy="323850"/>
          </a:xfrm>
          <a:prstGeom prst="rect">
            <a:avLst/>
          </a:prstGeom>
          <a:solidFill>
            <a:srgbClr val="00283C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ru-RU" altLang="en-US" sz="600" b="0" dirty="0" smtClean="0">
                <a:solidFill>
                  <a:schemeClr val="bg1"/>
                </a:solidFill>
              </a:rPr>
              <a:t>0</a:t>
            </a:r>
            <a:endParaRPr lang="en-US" altLang="en-US" sz="600" b="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ru-RU" altLang="en-US" sz="600" b="0" dirty="0" smtClean="0">
                <a:solidFill>
                  <a:schemeClr val="bg1"/>
                </a:solidFill>
              </a:rPr>
              <a:t>40</a:t>
            </a:r>
            <a:endParaRPr lang="en-US" altLang="en-US" sz="600" b="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ru-RU" altLang="en-US" sz="600" b="0" dirty="0" smtClean="0">
                <a:solidFill>
                  <a:schemeClr val="bg1"/>
                </a:solidFill>
              </a:rPr>
              <a:t>60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0980738" y="301625"/>
            <a:ext cx="7207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HEX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0507663" y="301625"/>
            <a:ext cx="7207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RGB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10980738" y="1954213"/>
            <a:ext cx="720725" cy="323850"/>
          </a:xfrm>
          <a:prstGeom prst="rect">
            <a:avLst/>
          </a:prstGeom>
          <a:noFill/>
          <a:ln w="9525">
            <a:solidFill>
              <a:srgbClr val="6465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#</a:t>
            </a:r>
            <a:r>
              <a:rPr lang="is-IS" altLang="en-US" sz="600" b="0" smtClean="0">
                <a:solidFill>
                  <a:srgbClr val="646567"/>
                </a:solidFill>
              </a:rPr>
              <a:t> 646567</a:t>
            </a:r>
            <a:endParaRPr lang="en-GB" altLang="en-US" sz="600" b="0" smtClean="0">
              <a:solidFill>
                <a:srgbClr val="646567"/>
              </a:solidFill>
            </a:endParaRPr>
          </a:p>
        </p:txBody>
      </p:sp>
      <p:sp>
        <p:nvSpPr>
          <p:cNvPr id="19" name="Rectangle 16"/>
          <p:cNvSpPr>
            <a:spLocks noChangeArrowheads="1"/>
          </p:cNvSpPr>
          <p:nvPr userDrawn="1"/>
        </p:nvSpPr>
        <p:spPr bwMode="auto">
          <a:xfrm>
            <a:off x="10236200" y="1954213"/>
            <a:ext cx="228600" cy="323850"/>
          </a:xfrm>
          <a:prstGeom prst="rect">
            <a:avLst/>
          </a:prstGeom>
          <a:solidFill>
            <a:srgbClr val="646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5700" smtClean="0"/>
          </a:p>
        </p:txBody>
      </p:sp>
      <p:sp>
        <p:nvSpPr>
          <p:cNvPr id="20" name="Rectangle 17"/>
          <p:cNvSpPr>
            <a:spLocks noChangeArrowheads="1"/>
          </p:cNvSpPr>
          <p:nvPr userDrawn="1"/>
        </p:nvSpPr>
        <p:spPr bwMode="auto">
          <a:xfrm>
            <a:off x="10507663" y="1954213"/>
            <a:ext cx="452437" cy="323850"/>
          </a:xfrm>
          <a:prstGeom prst="rect">
            <a:avLst/>
          </a:prstGeom>
          <a:noFill/>
          <a:ln w="9525">
            <a:solidFill>
              <a:srgbClr val="6465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100</a:t>
            </a:r>
          </a:p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101</a:t>
            </a:r>
          </a:p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103</a:t>
            </a:r>
            <a:endParaRPr lang="en-GB" altLang="en-US" sz="600" b="0" smtClean="0">
              <a:solidFill>
                <a:srgbClr val="646567"/>
              </a:solidFill>
            </a:endParaRPr>
          </a:p>
        </p:txBody>
      </p:sp>
      <p:sp>
        <p:nvSpPr>
          <p:cNvPr id="21" name="Rectangle 18"/>
          <p:cNvSpPr>
            <a:spLocks noChangeArrowheads="1"/>
          </p:cNvSpPr>
          <p:nvPr userDrawn="1"/>
        </p:nvSpPr>
        <p:spPr bwMode="auto">
          <a:xfrm>
            <a:off x="10236200" y="141288"/>
            <a:ext cx="1465263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COLOUR PALETTE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10236200" y="1647825"/>
            <a:ext cx="1465263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TEXT COLOUR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23" name="Rectangle 20"/>
          <p:cNvSpPr>
            <a:spLocks noChangeArrowheads="1"/>
          </p:cNvSpPr>
          <p:nvPr userDrawn="1"/>
        </p:nvSpPr>
        <p:spPr bwMode="auto">
          <a:xfrm>
            <a:off x="10980738" y="1808163"/>
            <a:ext cx="7207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HEX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24" name="Rectangle 21"/>
          <p:cNvSpPr>
            <a:spLocks noChangeArrowheads="1"/>
          </p:cNvSpPr>
          <p:nvPr userDrawn="1"/>
        </p:nvSpPr>
        <p:spPr bwMode="auto">
          <a:xfrm>
            <a:off x="10507663" y="1808163"/>
            <a:ext cx="7207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RGB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25" name="Rectangle 22"/>
          <p:cNvSpPr>
            <a:spLocks noChangeArrowheads="1"/>
          </p:cNvSpPr>
          <p:nvPr userDrawn="1"/>
        </p:nvSpPr>
        <p:spPr bwMode="auto">
          <a:xfrm>
            <a:off x="10980738" y="2311400"/>
            <a:ext cx="720725" cy="323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# FFFFFF</a:t>
            </a:r>
            <a:endParaRPr lang="en-GB" altLang="en-US" sz="600" b="0" smtClean="0">
              <a:solidFill>
                <a:srgbClr val="646567"/>
              </a:solidFill>
            </a:endParaRPr>
          </a:p>
        </p:txBody>
      </p:sp>
      <p:sp>
        <p:nvSpPr>
          <p:cNvPr id="26" name="Rectangle 23"/>
          <p:cNvSpPr>
            <a:spLocks noChangeArrowheads="1"/>
          </p:cNvSpPr>
          <p:nvPr userDrawn="1"/>
        </p:nvSpPr>
        <p:spPr bwMode="auto">
          <a:xfrm>
            <a:off x="10236200" y="2311400"/>
            <a:ext cx="228600" cy="323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5700" smtClean="0"/>
          </a:p>
        </p:txBody>
      </p:sp>
      <p:sp>
        <p:nvSpPr>
          <p:cNvPr id="27" name="Rectangle 24"/>
          <p:cNvSpPr>
            <a:spLocks noChangeArrowheads="1"/>
          </p:cNvSpPr>
          <p:nvPr userDrawn="1"/>
        </p:nvSpPr>
        <p:spPr bwMode="auto">
          <a:xfrm>
            <a:off x="10507663" y="2311400"/>
            <a:ext cx="452437" cy="323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255</a:t>
            </a:r>
          </a:p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255</a:t>
            </a:r>
          </a:p>
          <a:p>
            <a:pPr eaLnBrk="1" hangingPunct="1">
              <a:defRPr/>
            </a:pPr>
            <a:r>
              <a:rPr lang="fi-FI" altLang="en-US" sz="600" b="0" smtClean="0">
                <a:solidFill>
                  <a:srgbClr val="646567"/>
                </a:solidFill>
              </a:rPr>
              <a:t>255</a:t>
            </a:r>
            <a:endParaRPr lang="en-GB" altLang="en-US" sz="600" b="0" smtClean="0">
              <a:solidFill>
                <a:srgbClr val="646567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 userDrawn="1"/>
        </p:nvSpPr>
        <p:spPr bwMode="auto">
          <a:xfrm>
            <a:off x="10980738" y="2684463"/>
            <a:ext cx="720725" cy="323850"/>
          </a:xfrm>
          <a:prstGeom prst="rect">
            <a:avLst/>
          </a:prstGeom>
          <a:solidFill>
            <a:srgbClr val="005278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#005278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 userDrawn="1"/>
        </p:nvSpPr>
        <p:spPr bwMode="auto">
          <a:xfrm>
            <a:off x="10236200" y="2684463"/>
            <a:ext cx="228600" cy="323850"/>
          </a:xfrm>
          <a:prstGeom prst="rect">
            <a:avLst/>
          </a:prstGeom>
          <a:solidFill>
            <a:srgbClr val="005278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5700" smtClean="0"/>
          </a:p>
        </p:txBody>
      </p:sp>
      <p:sp>
        <p:nvSpPr>
          <p:cNvPr id="30" name="Rectangle 29"/>
          <p:cNvSpPr>
            <a:spLocks noChangeArrowheads="1"/>
          </p:cNvSpPr>
          <p:nvPr userDrawn="1"/>
        </p:nvSpPr>
        <p:spPr bwMode="auto">
          <a:xfrm>
            <a:off x="10507663" y="2684463"/>
            <a:ext cx="452437" cy="323850"/>
          </a:xfrm>
          <a:prstGeom prst="rect">
            <a:avLst/>
          </a:prstGeom>
          <a:solidFill>
            <a:srgbClr val="005278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0</a:t>
            </a:r>
          </a:p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82</a:t>
            </a:r>
          </a:p>
          <a:p>
            <a:pPr eaLnBrk="1" hangingPunct="1">
              <a:defRPr/>
            </a:pPr>
            <a:r>
              <a:rPr lang="is-IS" altLang="en-US" sz="600" b="0" dirty="0" smtClean="0">
                <a:solidFill>
                  <a:schemeClr val="bg1"/>
                </a:solidFill>
              </a:rPr>
              <a:t>120</a:t>
            </a:r>
            <a:endParaRPr lang="en-GB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31" name="Rectangle 15"/>
          <p:cNvSpPr>
            <a:spLocks noChangeArrowheads="1"/>
          </p:cNvSpPr>
          <p:nvPr userDrawn="1"/>
        </p:nvSpPr>
        <p:spPr bwMode="auto">
          <a:xfrm>
            <a:off x="10980738" y="3568700"/>
            <a:ext cx="720725" cy="323850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dirty="0" smtClean="0">
                <a:solidFill>
                  <a:srgbClr val="BFBFBF"/>
                </a:solidFill>
              </a:rPr>
              <a:t>#</a:t>
            </a:r>
            <a:r>
              <a:rPr lang="is-IS" altLang="en-US" sz="600" b="0" dirty="0" smtClean="0">
                <a:solidFill>
                  <a:srgbClr val="BFBFBF"/>
                </a:solidFill>
              </a:rPr>
              <a:t> </a:t>
            </a:r>
            <a:r>
              <a:rPr lang="en-US" altLang="en-US" sz="600" b="0" dirty="0" smtClean="0">
                <a:solidFill>
                  <a:srgbClr val="BFBFBF"/>
                </a:solidFill>
              </a:rPr>
              <a:t>BFBFBF</a:t>
            </a:r>
            <a:endParaRPr lang="en-GB" altLang="en-US" sz="600" b="0" dirty="0" smtClean="0">
              <a:solidFill>
                <a:srgbClr val="BFBFBF"/>
              </a:solidFill>
            </a:endParaRPr>
          </a:p>
        </p:txBody>
      </p:sp>
      <p:sp>
        <p:nvSpPr>
          <p:cNvPr id="32" name="Rectangle 16"/>
          <p:cNvSpPr>
            <a:spLocks noChangeArrowheads="1"/>
          </p:cNvSpPr>
          <p:nvPr userDrawn="1"/>
        </p:nvSpPr>
        <p:spPr bwMode="auto">
          <a:xfrm>
            <a:off x="10236200" y="3568700"/>
            <a:ext cx="228600" cy="323850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5700" smtClean="0"/>
          </a:p>
        </p:txBody>
      </p:sp>
      <p:sp>
        <p:nvSpPr>
          <p:cNvPr id="33" name="Rectangle 17"/>
          <p:cNvSpPr>
            <a:spLocks noChangeArrowheads="1"/>
          </p:cNvSpPr>
          <p:nvPr userDrawn="1"/>
        </p:nvSpPr>
        <p:spPr bwMode="auto">
          <a:xfrm>
            <a:off x="10507663" y="3568700"/>
            <a:ext cx="452437" cy="323850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fi-FI" altLang="en-US" sz="600" b="0" dirty="0" smtClean="0">
                <a:solidFill>
                  <a:srgbClr val="BFBFBF"/>
                </a:solidFill>
              </a:rPr>
              <a:t>191</a:t>
            </a:r>
          </a:p>
          <a:p>
            <a:pPr eaLnBrk="1" hangingPunct="1">
              <a:defRPr/>
            </a:pPr>
            <a:r>
              <a:rPr lang="fi-FI" altLang="en-US" sz="600" b="0" dirty="0" smtClean="0">
                <a:solidFill>
                  <a:srgbClr val="BFBFBF"/>
                </a:solidFill>
              </a:rPr>
              <a:t>191</a:t>
            </a:r>
          </a:p>
          <a:p>
            <a:pPr eaLnBrk="1" hangingPunct="1">
              <a:defRPr/>
            </a:pPr>
            <a:r>
              <a:rPr lang="fi-FI" altLang="en-US" sz="600" b="0" dirty="0" smtClean="0">
                <a:solidFill>
                  <a:srgbClr val="BFBFBF"/>
                </a:solidFill>
              </a:rPr>
              <a:t>191</a:t>
            </a:r>
            <a:endParaRPr lang="en-GB" altLang="en-US" sz="600" b="0" dirty="0" smtClean="0">
              <a:solidFill>
                <a:srgbClr val="BFBFBF"/>
              </a:solidFill>
            </a:endParaRPr>
          </a:p>
        </p:txBody>
      </p:sp>
      <p:sp>
        <p:nvSpPr>
          <p:cNvPr id="34" name="Rectangle 19"/>
          <p:cNvSpPr>
            <a:spLocks noChangeArrowheads="1"/>
          </p:cNvSpPr>
          <p:nvPr userDrawn="1"/>
        </p:nvSpPr>
        <p:spPr bwMode="auto">
          <a:xfrm>
            <a:off x="10236200" y="3262313"/>
            <a:ext cx="1465263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dirty="0" smtClean="0">
                <a:solidFill>
                  <a:srgbClr val="646567"/>
                </a:solidFill>
              </a:rPr>
              <a:t>SHAPE OTHER COLOR</a:t>
            </a:r>
            <a:endParaRPr lang="en-GB" altLang="en-US" sz="600" dirty="0" smtClean="0">
              <a:solidFill>
                <a:srgbClr val="646567"/>
              </a:solidFill>
            </a:endParaRPr>
          </a:p>
        </p:txBody>
      </p:sp>
      <p:sp>
        <p:nvSpPr>
          <p:cNvPr id="35" name="Rectangle 20"/>
          <p:cNvSpPr>
            <a:spLocks noChangeArrowheads="1"/>
          </p:cNvSpPr>
          <p:nvPr userDrawn="1"/>
        </p:nvSpPr>
        <p:spPr bwMode="auto">
          <a:xfrm>
            <a:off x="10980738" y="3422650"/>
            <a:ext cx="7207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HEX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sp>
        <p:nvSpPr>
          <p:cNvPr id="36" name="Rectangle 21"/>
          <p:cNvSpPr>
            <a:spLocks noChangeArrowheads="1"/>
          </p:cNvSpPr>
          <p:nvPr userDrawn="1"/>
        </p:nvSpPr>
        <p:spPr bwMode="auto">
          <a:xfrm>
            <a:off x="10507663" y="3422650"/>
            <a:ext cx="7207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r>
              <a:rPr lang="is-IS" altLang="en-US" sz="600" smtClean="0">
                <a:solidFill>
                  <a:srgbClr val="646567"/>
                </a:solidFill>
              </a:rPr>
              <a:t>RGB</a:t>
            </a:r>
            <a:endParaRPr lang="en-GB" altLang="en-US" sz="600" smtClean="0">
              <a:solidFill>
                <a:srgbClr val="646567"/>
              </a:solidFill>
            </a:endParaRPr>
          </a:p>
        </p:txBody>
      </p:sp>
      <p:cxnSp>
        <p:nvCxnSpPr>
          <p:cNvPr id="37" name="Straight Connector 13"/>
          <p:cNvCxnSpPr>
            <a:cxnSpLocks noChangeShapeType="1"/>
          </p:cNvCxnSpPr>
          <p:nvPr userDrawn="1"/>
        </p:nvCxnSpPr>
        <p:spPr bwMode="auto">
          <a:xfrm>
            <a:off x="4960938" y="3706813"/>
            <a:ext cx="219075" cy="0"/>
          </a:xfrm>
          <a:prstGeom prst="line">
            <a:avLst/>
          </a:prstGeom>
          <a:noFill/>
          <a:ln w="12700">
            <a:solidFill>
              <a:srgbClr val="6465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15"/>
          <p:cNvCxnSpPr>
            <a:cxnSpLocks noChangeShapeType="1"/>
          </p:cNvCxnSpPr>
          <p:nvPr userDrawn="1"/>
        </p:nvCxnSpPr>
        <p:spPr bwMode="auto">
          <a:xfrm>
            <a:off x="4960938" y="2517775"/>
            <a:ext cx="219075" cy="0"/>
          </a:xfrm>
          <a:prstGeom prst="line">
            <a:avLst/>
          </a:prstGeom>
          <a:noFill/>
          <a:ln w="12700">
            <a:solidFill>
              <a:srgbClr val="6465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" name="Picture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8" y="4452938"/>
            <a:ext cx="11874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"/>
          <p:cNvSpPr>
            <a:spLocks noChangeArrowheads="1"/>
          </p:cNvSpPr>
          <p:nvPr userDrawn="1"/>
        </p:nvSpPr>
        <p:spPr bwMode="auto">
          <a:xfrm>
            <a:off x="-22225" y="915988"/>
            <a:ext cx="4832350" cy="4364037"/>
          </a:xfrm>
          <a:prstGeom prst="rect">
            <a:avLst/>
          </a:prstGeom>
          <a:solidFill>
            <a:srgbClr val="005278">
              <a:alpha val="45000"/>
            </a:srgbClr>
          </a:solidFill>
          <a:ln>
            <a:noFill/>
          </a:ln>
          <a:extLst/>
        </p:spPr>
        <p:txBody>
          <a:bodyPr anchor="ctr"/>
          <a:lstStyle>
            <a:lvl1pPr defTabSz="457200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 defTabSz="45720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 defTabSz="4572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 defTabSz="4572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 defTabSz="4572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en-US" sz="1350" b="0" smtClean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1" name="Picture 6" descr="LOGO CE-EN-quadri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295275"/>
            <a:ext cx="12192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/>
          <p:cNvSpPr>
            <a:spLocks noChangeArrowheads="1"/>
          </p:cNvSpPr>
          <p:nvPr userDrawn="1"/>
        </p:nvSpPr>
        <p:spPr bwMode="auto">
          <a:xfrm>
            <a:off x="4284663" y="4981575"/>
            <a:ext cx="523875" cy="254000"/>
          </a:xfrm>
          <a:prstGeom prst="rect">
            <a:avLst/>
          </a:prstGeom>
          <a:solidFill>
            <a:srgbClr val="133176"/>
          </a:solidFill>
          <a:ln w="9525">
            <a:solidFill>
              <a:srgbClr val="133176"/>
            </a:solidFill>
            <a:miter lim="800000"/>
            <a:headEnd/>
            <a:tailEnd/>
          </a:ln>
          <a:effectLst/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350" b="0" smtClean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0" name="Rectangle 2" descr="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4960938" y="2571759"/>
            <a:ext cx="37147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646567"/>
                </a:solidFill>
              </a:defRPr>
            </a:lvl1pPr>
          </a:lstStyle>
          <a:p>
            <a:pPr lvl="0"/>
            <a:endParaRPr lang="en-GB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960952" y="3759893"/>
            <a:ext cx="3714749" cy="333059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023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357513"/>
            <a:ext cx="8218488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167594"/>
            <a:ext cx="8218488" cy="3402378"/>
          </a:xfrm>
          <a:prstGeom prst="rect">
            <a:avLst/>
          </a:prstGeom>
        </p:spPr>
        <p:txBody>
          <a:bodyPr lIns="36000" rIns="36000"/>
          <a:lstStyle>
            <a:lvl1pPr marL="188991" indent="-188991">
              <a:buClrTx/>
              <a:buSzPct val="90000"/>
              <a:defRPr sz="1200"/>
            </a:lvl1pPr>
            <a:lvl2pPr marL="377981" indent="-188991">
              <a:buClr>
                <a:srgbClr val="005278"/>
              </a:buClr>
              <a:buSzPct val="90000"/>
              <a:defRPr sz="1200"/>
            </a:lvl2pPr>
            <a:lvl3pPr marL="566972" indent="-188991">
              <a:defRPr sz="1050"/>
            </a:lvl3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8313" y="4732338"/>
            <a:ext cx="935037" cy="215900"/>
          </a:xfrm>
        </p:spPr>
        <p:txBody>
          <a:bodyPr/>
          <a:lstStyle>
            <a:lvl1pPr>
              <a:defRPr/>
            </a:lvl1pPr>
          </a:lstStyle>
          <a:p>
            <a:fld id="{CF68850E-7325-D14F-AF39-179B4A01E8D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39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 and half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357513"/>
            <a:ext cx="8218488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5" y="1167594"/>
            <a:ext cx="3817118" cy="3402378"/>
          </a:xfrm>
          <a:prstGeom prst="rect">
            <a:avLst/>
          </a:prstGeom>
        </p:spPr>
        <p:txBody>
          <a:bodyPr lIns="36000" rIns="36000"/>
          <a:lstStyle>
            <a:lvl1pPr marL="188991" indent="-188991">
              <a:buClrTx/>
              <a:buSzPct val="90000"/>
              <a:defRPr sz="1200"/>
            </a:lvl1pPr>
            <a:lvl2pPr marL="377981" indent="-188991">
              <a:buClr>
                <a:srgbClr val="005278"/>
              </a:buClr>
              <a:buSzPct val="90000"/>
              <a:defRPr sz="1200"/>
            </a:lvl2pPr>
            <a:lvl3pPr marL="566972" indent="-188991">
              <a:defRPr sz="1050"/>
            </a:lvl3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808538" y="1167594"/>
            <a:ext cx="3877502" cy="3402378"/>
          </a:xfrm>
          <a:prstGeom prst="rect">
            <a:avLst/>
          </a:prstGeom>
        </p:spPr>
        <p:txBody>
          <a:bodyPr lIns="36000" rIns="36000"/>
          <a:lstStyle>
            <a:lvl1pPr marL="188991" indent="-188991">
              <a:buClrTx/>
              <a:buSzPct val="90000"/>
              <a:defRPr sz="1200"/>
            </a:lvl1pPr>
            <a:lvl2pPr marL="377981" indent="-188991">
              <a:buClr>
                <a:srgbClr val="005278"/>
              </a:buClr>
              <a:buSzPct val="90000"/>
              <a:defRPr sz="1200"/>
            </a:lvl2pPr>
            <a:lvl3pPr marL="566972" indent="-188991">
              <a:defRPr sz="1050"/>
            </a:lvl3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468313" y="4732338"/>
            <a:ext cx="935037" cy="215900"/>
          </a:xfrm>
        </p:spPr>
        <p:txBody>
          <a:bodyPr/>
          <a:lstStyle>
            <a:lvl1pPr>
              <a:defRPr/>
            </a:lvl1pPr>
          </a:lstStyle>
          <a:p>
            <a:fld id="{9ADB7869-DE79-3145-9816-CB45CB5CDBB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73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468313" y="4732338"/>
            <a:ext cx="935037" cy="215900"/>
          </a:xfrm>
        </p:spPr>
        <p:txBody>
          <a:bodyPr/>
          <a:lstStyle>
            <a:lvl1pPr>
              <a:defRPr/>
            </a:lvl1pPr>
          </a:lstStyle>
          <a:p>
            <a:fld id="{9ADB7869-DE79-3145-9816-CB45CB5CDBB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323528" y="195486"/>
            <a:ext cx="935037" cy="19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26988" y="0"/>
            <a:ext cx="4173538" cy="5143500"/>
          </a:xfrm>
          <a:prstGeom prst="rect">
            <a:avLst/>
          </a:prstGeom>
          <a:solidFill>
            <a:srgbClr val="005278"/>
          </a:solidFill>
          <a:ln w="25400">
            <a:noFill/>
            <a:miter lim="800000"/>
            <a:headEnd/>
            <a:tailEnd/>
          </a:ln>
          <a:effectLst/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350" b="0" smtClean="0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68313" y="303213"/>
            <a:ext cx="576262" cy="0"/>
          </a:xfrm>
          <a:prstGeom prst="line">
            <a:avLst/>
          </a:prstGeom>
          <a:noFill/>
          <a:ln w="12700" cap="sq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357513"/>
            <a:ext cx="3168352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7547" y="1234648"/>
            <a:ext cx="3168352" cy="3335330"/>
          </a:xfrm>
          <a:prstGeom prst="rect">
            <a:avLst/>
          </a:prstGeom>
        </p:spPr>
        <p:txBody>
          <a:bodyPr lIns="36000" rIns="36000"/>
          <a:lstStyle>
            <a:lvl1pPr marL="188991" indent="-188991">
              <a:buClrTx/>
              <a:buSzPct val="90000"/>
              <a:defRPr sz="1200">
                <a:solidFill>
                  <a:schemeClr val="bg1"/>
                </a:solidFill>
              </a:defRPr>
            </a:lvl1pPr>
            <a:lvl2pPr marL="377981" indent="-188991">
              <a:buClr>
                <a:schemeClr val="bg1"/>
              </a:buClr>
              <a:buSzPct val="90000"/>
              <a:defRPr sz="1200">
                <a:solidFill>
                  <a:schemeClr val="bg1"/>
                </a:solidFill>
              </a:defRPr>
            </a:lvl2pPr>
            <a:lvl3pPr marL="566972" indent="-188991">
              <a:defRPr sz="105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808538" y="357504"/>
            <a:ext cx="3877494" cy="4212468"/>
          </a:xfrm>
          <a:prstGeom prst="rect">
            <a:avLst/>
          </a:prstGeom>
        </p:spPr>
        <p:txBody>
          <a:bodyPr lIns="36000" rIns="36000"/>
          <a:lstStyle>
            <a:lvl1pPr marL="188991" indent="-188991">
              <a:buClrTx/>
              <a:buSzPct val="90000"/>
              <a:defRPr sz="1200"/>
            </a:lvl1pPr>
            <a:lvl2pPr marL="377981" indent="-188991">
              <a:buClr>
                <a:srgbClr val="005278"/>
              </a:buClr>
              <a:buSzPct val="90000"/>
              <a:defRPr sz="1200"/>
            </a:lvl2pPr>
            <a:lvl3pPr marL="566972" indent="-188991">
              <a:defRPr sz="1050"/>
            </a:lvl3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7"/>
          </p:nvPr>
        </p:nvSpPr>
        <p:spPr>
          <a:xfrm>
            <a:off x="468313" y="4732338"/>
            <a:ext cx="935037" cy="215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6CDCF3-586B-E848-9948-601924BF86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108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90488" y="-36513"/>
            <a:ext cx="9324976" cy="5216526"/>
          </a:xfrm>
          <a:prstGeom prst="rect">
            <a:avLst/>
          </a:prstGeom>
          <a:solidFill>
            <a:srgbClr val="005278"/>
          </a:solidFill>
          <a:ln w="25400">
            <a:noFill/>
            <a:miter lim="800000"/>
            <a:headEnd/>
            <a:tailEnd/>
          </a:ln>
          <a:effectLst/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350" b="0" smtClean="0">
              <a:solidFill>
                <a:srgbClr val="FFFFFF"/>
              </a:solidFill>
              <a:latin typeface="Calibri" charset="0"/>
            </a:endParaRPr>
          </a:p>
        </p:txBody>
      </p:sp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468313" y="3384550"/>
            <a:ext cx="995362" cy="987425"/>
            <a:chOff x="539552" y="3384721"/>
            <a:chExt cx="996062" cy="987108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 bwMode="auto">
            <a:xfrm>
              <a:off x="539552" y="3384721"/>
              <a:ext cx="770478" cy="77127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8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/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 bwMode="auto">
            <a:xfrm>
              <a:off x="650755" y="3492636"/>
              <a:ext cx="773656" cy="77127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8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/>
                <a:t>Y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 bwMode="auto">
            <a:xfrm>
              <a:off x="765136" y="3600552"/>
              <a:ext cx="770478" cy="771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8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rgbClr val="43C2CB"/>
                </a:solidFill>
              </a:endParaRP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6510" y="3777877"/>
            <a:ext cx="7049178" cy="35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26520" y="4129100"/>
            <a:ext cx="7049177" cy="260337"/>
          </a:xfrm>
          <a:prstGeom prst="rect">
            <a:avLst/>
          </a:prstGeom>
        </p:spPr>
        <p:txBody>
          <a:bodyPr/>
          <a:lstStyle>
            <a:lvl1pPr>
              <a:buNone/>
              <a:defRPr sz="825">
                <a:solidFill>
                  <a:schemeClr val="bg1"/>
                </a:solidFill>
              </a:defRPr>
            </a:lvl1pPr>
          </a:lstStyle>
          <a:p>
            <a:pPr lvl="0"/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2841" y="3600625"/>
            <a:ext cx="770765" cy="771203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algn="ctr">
              <a:buNone/>
              <a:defRPr sz="2100" b="1">
                <a:solidFill>
                  <a:srgbClr val="005278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0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90488" y="-36513"/>
            <a:ext cx="9324976" cy="5216526"/>
          </a:xfrm>
          <a:prstGeom prst="rect">
            <a:avLst/>
          </a:prstGeom>
          <a:solidFill>
            <a:srgbClr val="005278"/>
          </a:solidFill>
          <a:ln w="25400">
            <a:noFill/>
            <a:miter lim="800000"/>
            <a:headEnd/>
            <a:tailEnd/>
          </a:ln>
          <a:effectLst/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350" b="0" smtClean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8451" y="810105"/>
            <a:ext cx="6987098" cy="35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 i="1">
                <a:solidFill>
                  <a:schemeClr val="bg1"/>
                </a:solidFill>
              </a:defRPr>
            </a:lvl1pPr>
          </a:lstStyle>
          <a:p>
            <a:pPr lvl="0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3097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808538" y="-128588"/>
            <a:ext cx="4479925" cy="5346701"/>
          </a:xfrm>
          <a:prstGeom prst="rect">
            <a:avLst/>
          </a:prstGeom>
          <a:solidFill>
            <a:srgbClr val="005278"/>
          </a:solidFill>
          <a:ln w="25400">
            <a:noFill/>
            <a:miter lim="800000"/>
            <a:headEnd/>
            <a:tailEnd/>
          </a:ln>
          <a:effectLst/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350" b="0" smtClean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5" name="TextBox 4" title="0"/>
          <p:cNvSpPr txBox="1"/>
          <p:nvPr userDrawn="1"/>
        </p:nvSpPr>
        <p:spPr>
          <a:xfrm>
            <a:off x="5607050" y="3679825"/>
            <a:ext cx="2894013" cy="120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GB" sz="788" dirty="0">
                <a:solidFill>
                  <a:schemeClr val="bg1"/>
                </a:solidFill>
              </a:rPr>
              <a:t>Contact us 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5549900" y="4298950"/>
            <a:ext cx="28241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>
              <a:defRPr/>
            </a:pPr>
            <a:r>
              <a:rPr lang="en-GB" altLang="en-US" sz="525" b="0" smtClean="0">
                <a:solidFill>
                  <a:schemeClr val="bg1"/>
                </a:solidFill>
              </a:rPr>
              <a:t>© European Union, 2015. All rights reserved. Certain parts are licensed under conditions to the EU. </a:t>
            </a:r>
          </a:p>
          <a:p>
            <a:pPr>
              <a:defRPr/>
            </a:pPr>
            <a:r>
              <a:rPr lang="en-GB" altLang="en-US" sz="525" b="0" smtClean="0">
                <a:solidFill>
                  <a:schemeClr val="bg1"/>
                </a:solidFill>
              </a:rPr>
              <a:t>Reproduction is authorized provided the source is acknowledged.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5584825" y="3563938"/>
            <a:ext cx="2692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5605463" y="3856038"/>
            <a:ext cx="179387" cy="180975"/>
            <a:chOff x="5724086" y="3856446"/>
            <a:chExt cx="177118" cy="159544"/>
          </a:xfrm>
        </p:grpSpPr>
        <p:sp>
          <p:nvSpPr>
            <p:cNvPr id="9" name="Oval 8"/>
            <p:cNvSpPr/>
            <p:nvPr userDrawn="1"/>
          </p:nvSpPr>
          <p:spPr>
            <a:xfrm>
              <a:off x="5724086" y="3856446"/>
              <a:ext cx="177118" cy="159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10" name="Group 9"/>
            <p:cNvGrpSpPr/>
            <p:nvPr userDrawn="1"/>
          </p:nvGrpSpPr>
          <p:grpSpPr>
            <a:xfrm>
              <a:off x="5757610" y="3904080"/>
              <a:ext cx="109370" cy="64289"/>
              <a:chOff x="7988300" y="2684463"/>
              <a:chExt cx="419100" cy="271462"/>
            </a:xfrm>
            <a:solidFill>
              <a:srgbClr val="005278"/>
            </a:solidFill>
          </p:grpSpPr>
          <p:sp>
            <p:nvSpPr>
              <p:cNvPr id="11" name="Freeform 9275"/>
              <p:cNvSpPr>
                <a:spLocks noChangeAspect="1"/>
              </p:cNvSpPr>
              <p:nvPr/>
            </p:nvSpPr>
            <p:spPr bwMode="auto">
              <a:xfrm>
                <a:off x="8004175" y="2684463"/>
                <a:ext cx="384175" cy="158750"/>
              </a:xfrm>
              <a:custGeom>
                <a:avLst/>
                <a:gdLst>
                  <a:gd name="T0" fmla="*/ 0 w 1513"/>
                  <a:gd name="T1" fmla="*/ 28 h 615"/>
                  <a:gd name="T2" fmla="*/ 316 w 1513"/>
                  <a:gd name="T3" fmla="*/ 280 h 615"/>
                  <a:gd name="T4" fmla="*/ 799 w 1513"/>
                  <a:gd name="T5" fmla="*/ 615 h 615"/>
                  <a:gd name="T6" fmla="*/ 1207 w 1513"/>
                  <a:gd name="T7" fmla="*/ 294 h 615"/>
                  <a:gd name="T8" fmla="*/ 1513 w 1513"/>
                  <a:gd name="T9" fmla="*/ 16 h 615"/>
                  <a:gd name="T10" fmla="*/ 1429 w 1513"/>
                  <a:gd name="T11" fmla="*/ 0 h 615"/>
                  <a:gd name="T12" fmla="*/ 89 w 1513"/>
                  <a:gd name="T13" fmla="*/ 0 h 615"/>
                  <a:gd name="T14" fmla="*/ 0 w 1513"/>
                  <a:gd name="T15" fmla="*/ 28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13" h="615">
                    <a:moveTo>
                      <a:pt x="0" y="28"/>
                    </a:moveTo>
                    <a:cubicBezTo>
                      <a:pt x="0" y="28"/>
                      <a:pt x="143" y="151"/>
                      <a:pt x="316" y="280"/>
                    </a:cubicBezTo>
                    <a:cubicBezTo>
                      <a:pt x="547" y="458"/>
                      <a:pt x="772" y="615"/>
                      <a:pt x="799" y="615"/>
                    </a:cubicBezTo>
                    <a:cubicBezTo>
                      <a:pt x="823" y="615"/>
                      <a:pt x="915" y="541"/>
                      <a:pt x="1207" y="294"/>
                    </a:cubicBezTo>
                    <a:cubicBezTo>
                      <a:pt x="1363" y="161"/>
                      <a:pt x="1513" y="16"/>
                      <a:pt x="1513" y="16"/>
                    </a:cubicBezTo>
                    <a:cubicBezTo>
                      <a:pt x="1513" y="16"/>
                      <a:pt x="1487" y="2"/>
                      <a:pt x="1429" y="0"/>
                    </a:cubicBezTo>
                    <a:cubicBezTo>
                      <a:pt x="1429" y="0"/>
                      <a:pt x="160" y="0"/>
                      <a:pt x="89" y="0"/>
                    </a:cubicBezTo>
                    <a:cubicBezTo>
                      <a:pt x="49" y="0"/>
                      <a:pt x="14" y="10"/>
                      <a:pt x="0" y="28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lIns="101901" tIns="50950" rIns="101901" bIns="50950"/>
              <a:lstStyle/>
              <a:p>
                <a:pPr eaLnBrk="1" hangingPunct="1">
                  <a:defRPr/>
                </a:pPr>
                <a:endParaRPr lang="it-IT" sz="5699" dirty="0"/>
              </a:p>
            </p:txBody>
          </p:sp>
          <p:sp>
            <p:nvSpPr>
              <p:cNvPr id="12" name="Freeform 9276"/>
              <p:cNvSpPr>
                <a:spLocks noChangeAspect="1"/>
              </p:cNvSpPr>
              <p:nvPr/>
            </p:nvSpPr>
            <p:spPr bwMode="auto">
              <a:xfrm>
                <a:off x="7988300" y="2703513"/>
                <a:ext cx="171450" cy="250825"/>
              </a:xfrm>
              <a:custGeom>
                <a:avLst/>
                <a:gdLst>
                  <a:gd name="T0" fmla="*/ 4 w 675"/>
                  <a:gd name="T1" fmla="*/ 132 h 957"/>
                  <a:gd name="T2" fmla="*/ 16 w 675"/>
                  <a:gd name="T3" fmla="*/ 6 h 957"/>
                  <a:gd name="T4" fmla="*/ 675 w 675"/>
                  <a:gd name="T5" fmla="*/ 513 h 957"/>
                  <a:gd name="T6" fmla="*/ 84 w 675"/>
                  <a:gd name="T7" fmla="*/ 957 h 957"/>
                  <a:gd name="T8" fmla="*/ 3 w 675"/>
                  <a:gd name="T9" fmla="*/ 771 h 957"/>
                  <a:gd name="T10" fmla="*/ 4 w 675"/>
                  <a:gd name="T11" fmla="*/ 132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5" h="957">
                    <a:moveTo>
                      <a:pt x="4" y="132"/>
                    </a:moveTo>
                    <a:cubicBezTo>
                      <a:pt x="6" y="0"/>
                      <a:pt x="16" y="6"/>
                      <a:pt x="16" y="6"/>
                    </a:cubicBezTo>
                    <a:lnTo>
                      <a:pt x="675" y="513"/>
                    </a:lnTo>
                    <a:lnTo>
                      <a:pt x="84" y="957"/>
                    </a:lnTo>
                    <a:cubicBezTo>
                      <a:pt x="84" y="957"/>
                      <a:pt x="3" y="951"/>
                      <a:pt x="3" y="771"/>
                    </a:cubicBezTo>
                    <a:cubicBezTo>
                      <a:pt x="3" y="737"/>
                      <a:pt x="0" y="342"/>
                      <a:pt x="4" y="132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lIns="101901" tIns="50950" rIns="101901" bIns="50950"/>
              <a:lstStyle/>
              <a:p>
                <a:pPr eaLnBrk="1" hangingPunct="1">
                  <a:defRPr/>
                </a:pPr>
                <a:endParaRPr lang="it-IT" sz="5699" dirty="0"/>
              </a:p>
            </p:txBody>
          </p:sp>
          <p:sp>
            <p:nvSpPr>
              <p:cNvPr id="13" name="Freeform 9277"/>
              <p:cNvSpPr>
                <a:spLocks noChangeAspect="1"/>
              </p:cNvSpPr>
              <p:nvPr/>
            </p:nvSpPr>
            <p:spPr bwMode="auto">
              <a:xfrm>
                <a:off x="8248650" y="2701925"/>
                <a:ext cx="158750" cy="241300"/>
              </a:xfrm>
              <a:custGeom>
                <a:avLst/>
                <a:gdLst>
                  <a:gd name="T0" fmla="*/ 0 w 628"/>
                  <a:gd name="T1" fmla="*/ 511 h 921"/>
                  <a:gd name="T2" fmla="*/ 597 w 628"/>
                  <a:gd name="T3" fmla="*/ 0 h 921"/>
                  <a:gd name="T4" fmla="*/ 627 w 628"/>
                  <a:gd name="T5" fmla="*/ 96 h 921"/>
                  <a:gd name="T6" fmla="*/ 628 w 628"/>
                  <a:gd name="T7" fmla="*/ 792 h 921"/>
                  <a:gd name="T8" fmla="*/ 615 w 628"/>
                  <a:gd name="T9" fmla="*/ 921 h 921"/>
                  <a:gd name="T10" fmla="*/ 0 w 628"/>
                  <a:gd name="T11" fmla="*/ 511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8" h="921">
                    <a:moveTo>
                      <a:pt x="0" y="511"/>
                    </a:moveTo>
                    <a:lnTo>
                      <a:pt x="597" y="0"/>
                    </a:lnTo>
                    <a:cubicBezTo>
                      <a:pt x="597" y="0"/>
                      <a:pt x="627" y="26"/>
                      <a:pt x="627" y="96"/>
                    </a:cubicBezTo>
                    <a:lnTo>
                      <a:pt x="628" y="792"/>
                    </a:lnTo>
                    <a:cubicBezTo>
                      <a:pt x="628" y="792"/>
                      <a:pt x="623" y="903"/>
                      <a:pt x="615" y="921"/>
                    </a:cubicBezTo>
                    <a:lnTo>
                      <a:pt x="0" y="51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lIns="101901" tIns="50950" rIns="101901" bIns="50950"/>
              <a:lstStyle/>
              <a:p>
                <a:pPr eaLnBrk="1" hangingPunct="1">
                  <a:defRPr/>
                </a:pPr>
                <a:endParaRPr lang="it-IT" sz="5699" dirty="0"/>
              </a:p>
            </p:txBody>
          </p:sp>
          <p:sp>
            <p:nvSpPr>
              <p:cNvPr id="14" name="Freeform 9278"/>
              <p:cNvSpPr>
                <a:spLocks noChangeAspect="1"/>
              </p:cNvSpPr>
              <p:nvPr/>
            </p:nvSpPr>
            <p:spPr bwMode="auto">
              <a:xfrm>
                <a:off x="8034338" y="2846388"/>
                <a:ext cx="355600" cy="109537"/>
              </a:xfrm>
              <a:custGeom>
                <a:avLst/>
                <a:gdLst>
                  <a:gd name="T0" fmla="*/ 560 w 1406"/>
                  <a:gd name="T1" fmla="*/ 0 h 424"/>
                  <a:gd name="T2" fmla="*/ 684 w 1406"/>
                  <a:gd name="T3" fmla="*/ 66 h 424"/>
                  <a:gd name="T4" fmla="*/ 790 w 1406"/>
                  <a:gd name="T5" fmla="*/ 10 h 424"/>
                  <a:gd name="T6" fmla="*/ 1406 w 1406"/>
                  <a:gd name="T7" fmla="*/ 417 h 424"/>
                  <a:gd name="T8" fmla="*/ 1349 w 1406"/>
                  <a:gd name="T9" fmla="*/ 423 h 424"/>
                  <a:gd name="T10" fmla="*/ 0 w 1406"/>
                  <a:gd name="T11" fmla="*/ 423 h 424"/>
                  <a:gd name="T12" fmla="*/ 560 w 1406"/>
                  <a:gd name="T13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6" h="424">
                    <a:moveTo>
                      <a:pt x="560" y="0"/>
                    </a:moveTo>
                    <a:cubicBezTo>
                      <a:pt x="583" y="14"/>
                      <a:pt x="646" y="66"/>
                      <a:pt x="684" y="66"/>
                    </a:cubicBezTo>
                    <a:cubicBezTo>
                      <a:pt x="722" y="66"/>
                      <a:pt x="790" y="10"/>
                      <a:pt x="790" y="10"/>
                    </a:cubicBezTo>
                    <a:lnTo>
                      <a:pt x="1406" y="417"/>
                    </a:lnTo>
                    <a:cubicBezTo>
                      <a:pt x="1406" y="417"/>
                      <a:pt x="1384" y="424"/>
                      <a:pt x="1349" y="423"/>
                    </a:cubicBezTo>
                    <a:lnTo>
                      <a:pt x="0" y="423"/>
                    </a:lnTo>
                    <a:cubicBezTo>
                      <a:pt x="0" y="423"/>
                      <a:pt x="541" y="19"/>
                      <a:pt x="560" y="0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lIns="101901" tIns="50950" rIns="101901" bIns="50950"/>
              <a:lstStyle/>
              <a:p>
                <a:pPr eaLnBrk="1" hangingPunct="1">
                  <a:defRPr/>
                </a:pPr>
                <a:endParaRPr lang="it-IT" sz="5699" dirty="0"/>
              </a:p>
            </p:txBody>
          </p:sp>
        </p:grpSp>
      </p:grpSp>
      <p:cxnSp>
        <p:nvCxnSpPr>
          <p:cNvPr id="15" name="Straight Connector 16"/>
          <p:cNvCxnSpPr>
            <a:cxnSpLocks noChangeShapeType="1"/>
          </p:cNvCxnSpPr>
          <p:nvPr userDrawn="1"/>
        </p:nvCxnSpPr>
        <p:spPr bwMode="auto">
          <a:xfrm>
            <a:off x="5584825" y="4244975"/>
            <a:ext cx="2692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7"/>
          <p:cNvCxnSpPr>
            <a:cxnSpLocks noChangeShapeType="1"/>
          </p:cNvCxnSpPr>
          <p:nvPr userDrawn="1"/>
        </p:nvCxnSpPr>
        <p:spPr bwMode="auto">
          <a:xfrm>
            <a:off x="0" y="665163"/>
            <a:ext cx="455613" cy="0"/>
          </a:xfrm>
          <a:prstGeom prst="line">
            <a:avLst/>
          </a:prstGeom>
          <a:noFill/>
          <a:ln w="12700">
            <a:solidFill>
              <a:srgbClr val="003F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395288" y="250825"/>
            <a:ext cx="914400" cy="106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175">
              <a:defRPr sz="7600" b="1">
                <a:solidFill>
                  <a:srgbClr val="FFD624"/>
                </a:solidFill>
                <a:latin typeface="Verdana" charset="0"/>
              </a:defRPr>
            </a:lvl1pPr>
            <a:lvl2pPr marL="742950" indent="-285750">
              <a:defRPr sz="7600" b="1">
                <a:solidFill>
                  <a:srgbClr val="FFD624"/>
                </a:solidFill>
                <a:latin typeface="Verdana" charset="0"/>
              </a:defRPr>
            </a:lvl2pPr>
            <a:lvl3pPr marL="1143000" indent="-228600">
              <a:defRPr sz="7600" b="1">
                <a:solidFill>
                  <a:srgbClr val="FFD624"/>
                </a:solidFill>
                <a:latin typeface="Verdana" charset="0"/>
              </a:defRPr>
            </a:lvl3pPr>
            <a:lvl4pPr marL="1600200" indent="-228600">
              <a:defRPr sz="7600" b="1">
                <a:solidFill>
                  <a:srgbClr val="FFD624"/>
                </a:solidFill>
                <a:latin typeface="Verdana" charset="0"/>
              </a:defRPr>
            </a:lvl4pPr>
            <a:lvl5pPr marL="2057400" indent="-228600">
              <a:defRPr sz="7600" b="1">
                <a:solidFill>
                  <a:srgbClr val="FFD624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</a:defRPr>
            </a:lvl9pPr>
          </a:lstStyle>
          <a:p>
            <a:pPr eaLnBrk="1" hangingPunct="1">
              <a:defRPr/>
            </a:pPr>
            <a:endParaRPr lang="en-US" altLang="en-US" sz="5700" smtClean="0"/>
          </a:p>
        </p:txBody>
      </p:sp>
      <p:pic>
        <p:nvPicPr>
          <p:cNvPr id="18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74675"/>
            <a:ext cx="2516187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5831784" y="3835331"/>
            <a:ext cx="2384129" cy="215957"/>
          </a:xfrm>
          <a:prstGeom prst="rect">
            <a:avLst/>
          </a:prstGeom>
        </p:spPr>
        <p:txBody>
          <a:bodyPr/>
          <a:lstStyle>
            <a:lvl1pPr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5582796" y="2571750"/>
            <a:ext cx="2694058" cy="877289"/>
          </a:xfrm>
          <a:prstGeom prst="rect">
            <a:avLst/>
          </a:prstGeom>
        </p:spPr>
        <p:txBody>
          <a:bodyPr/>
          <a:lstStyle>
            <a:lvl1pPr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4732338"/>
            <a:ext cx="10906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 b="0">
                <a:solidFill>
                  <a:srgbClr val="646567"/>
                </a:solidFill>
                <a:ea typeface="Verdana" charset="0"/>
                <a:cs typeface="Verdana" charset="0"/>
              </a:defRPr>
            </a:lvl1pPr>
          </a:lstStyle>
          <a:p>
            <a:fld id="{2FB5633B-C4C9-A649-A52D-ECC98EBC0F48}" type="slidenum">
              <a:rPr lang="en-GB" altLang="en-US"/>
              <a:pPr/>
              <a:t>‹#›</a:t>
            </a:fld>
            <a:endParaRPr lang="en-GB" altLang="en-US"/>
          </a:p>
        </p:txBody>
      </p:sp>
      <p:cxnSp>
        <p:nvCxnSpPr>
          <p:cNvPr id="1027" name="Straight Connector 12"/>
          <p:cNvCxnSpPr>
            <a:cxnSpLocks noChangeShapeType="1"/>
          </p:cNvCxnSpPr>
          <p:nvPr userDrawn="1"/>
        </p:nvCxnSpPr>
        <p:spPr bwMode="auto">
          <a:xfrm>
            <a:off x="468313" y="303213"/>
            <a:ext cx="576262" cy="0"/>
          </a:xfrm>
          <a:prstGeom prst="line">
            <a:avLst/>
          </a:prstGeom>
          <a:noFill/>
          <a:ln w="12700" cap="sq">
            <a:solidFill>
              <a:srgbClr val="646567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8" name="Picture 1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4600575"/>
            <a:ext cx="130651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8" r:id="rId5"/>
    <p:sldLayoutId id="2147484055" r:id="rId6"/>
    <p:sldLayoutId id="2147484056" r:id="rId7"/>
    <p:sldLayoutId id="2147484059" r:id="rId8"/>
    <p:sldLayoutId id="2147484057" r:id="rId9"/>
    <p:sldLayoutId id="214748406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64656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46567"/>
          </a:solidFill>
          <a:latin typeface="Verdan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46567"/>
          </a:solidFill>
          <a:latin typeface="Verdan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46567"/>
          </a:solidFill>
          <a:latin typeface="Verdan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46567"/>
          </a:solidFill>
          <a:latin typeface="Verdana" charset="0"/>
        </a:defRPr>
      </a:lvl5pPr>
      <a:lvl6pPr marL="611951" algn="l" rtl="0" fontAlgn="base">
        <a:spcBef>
          <a:spcPct val="0"/>
        </a:spcBef>
        <a:spcAft>
          <a:spcPct val="0"/>
        </a:spcAft>
        <a:defRPr sz="2250" b="1">
          <a:solidFill>
            <a:srgbClr val="0F5494"/>
          </a:solidFill>
          <a:latin typeface="Verdana" charset="0"/>
        </a:defRPr>
      </a:lvl6pPr>
      <a:lvl7pPr marL="954833" algn="l" rtl="0" fontAlgn="base">
        <a:spcBef>
          <a:spcPct val="0"/>
        </a:spcBef>
        <a:spcAft>
          <a:spcPct val="0"/>
        </a:spcAft>
        <a:defRPr sz="2250" b="1">
          <a:solidFill>
            <a:srgbClr val="0F5494"/>
          </a:solidFill>
          <a:latin typeface="Verdana" charset="0"/>
        </a:defRPr>
      </a:lvl7pPr>
      <a:lvl8pPr marL="1297715" algn="l" rtl="0" fontAlgn="base">
        <a:spcBef>
          <a:spcPct val="0"/>
        </a:spcBef>
        <a:spcAft>
          <a:spcPct val="0"/>
        </a:spcAft>
        <a:defRPr sz="2250" b="1">
          <a:solidFill>
            <a:srgbClr val="0F5494"/>
          </a:solidFill>
          <a:latin typeface="Verdana" charset="0"/>
        </a:defRPr>
      </a:lvl8pPr>
      <a:lvl9pPr marL="1640599" algn="l" rtl="0" fontAlgn="base">
        <a:spcBef>
          <a:spcPct val="0"/>
        </a:spcBef>
        <a:spcAft>
          <a:spcPct val="0"/>
        </a:spcAft>
        <a:defRPr sz="2250" b="1">
          <a:solidFill>
            <a:srgbClr val="0F5494"/>
          </a:solidFill>
          <a:latin typeface="Verdana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450"/>
        </a:spcAft>
        <a:buClr>
          <a:schemeClr val="bg1"/>
        </a:buClr>
        <a:buChar char="•"/>
        <a:defRPr sz="1000" kern="1200">
          <a:solidFill>
            <a:srgbClr val="646567"/>
          </a:solidFill>
          <a:latin typeface="+mn-lt"/>
          <a:ea typeface="+mn-ea"/>
          <a:cs typeface="+mn-cs"/>
        </a:defRPr>
      </a:lvl1pPr>
      <a:lvl2pPr marL="268288" indent="-133350" algn="l" rtl="0" eaLnBrk="0" fontAlgn="base" hangingPunct="0">
        <a:spcBef>
          <a:spcPct val="0"/>
        </a:spcBef>
        <a:spcAft>
          <a:spcPts val="450"/>
        </a:spcAft>
        <a:buClr>
          <a:srgbClr val="009FBA"/>
        </a:buClr>
        <a:buChar char="•"/>
        <a:defRPr sz="900" kern="1200">
          <a:solidFill>
            <a:srgbClr val="646567"/>
          </a:solidFill>
          <a:latin typeface="+mn-lt"/>
          <a:ea typeface="+mn-ea"/>
          <a:cs typeface="+mn-cs"/>
        </a:defRPr>
      </a:lvl2pPr>
      <a:lvl3pPr marL="538163" indent="-133350" algn="l" rtl="0" eaLnBrk="0" fontAlgn="base" hangingPunct="0">
        <a:spcBef>
          <a:spcPct val="0"/>
        </a:spcBef>
        <a:spcAft>
          <a:spcPts val="450"/>
        </a:spcAft>
        <a:buFont typeface="Arial" charset="0"/>
        <a:buChar char="•"/>
        <a:defRPr sz="700" kern="1200">
          <a:solidFill>
            <a:srgbClr val="646567"/>
          </a:solidFill>
          <a:latin typeface="+mn-lt"/>
          <a:ea typeface="+mn-ea"/>
          <a:cs typeface="+mn-cs"/>
        </a:defRPr>
      </a:lvl3pPr>
      <a:lvl4pPr marL="1198563" indent="-169863" algn="l" rtl="0" eaLnBrk="0" fontAlgn="base" hangingPunct="0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41463" indent="-169863" algn="l" rtl="0" eaLnBrk="0" fontAlgn="base" hangingPunct="0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asis-open.org/ebxml-msg/ebms/v3.0/profiles/AS4-profile/v1.0/os/AS4-profile-v1.0-os.html" TargetMode="External"/><Relationship Id="rId2" Type="http://schemas.openxmlformats.org/officeDocument/2006/relationships/hyperlink" Target="http://http/docs.oasis-open.org/ebxml-msg/ebms/v3.0/core/os/ebms_core-3.0-spec-os.html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iki.ds.unipi.gr/display/ESENS/ABB+-+Message+Exchange+Protoco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938" y="2571750"/>
            <a:ext cx="3714750" cy="976313"/>
          </a:xfrm>
        </p:spPr>
        <p:txBody>
          <a:bodyPr/>
          <a:lstStyle/>
          <a:p>
            <a:pPr>
              <a:defRPr/>
            </a:pPr>
            <a:r>
              <a:rPr lang="en-GB" altLang="en-US" b="0" dirty="0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  <a:t>Introduction to the processing mode files "</a:t>
            </a:r>
            <a:r>
              <a:rPr lang="en-GB" altLang="en-US" b="0" dirty="0" err="1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  <a:t>PModes</a:t>
            </a:r>
            <a:r>
              <a:rPr lang="en-GB" altLang="en-US" b="0" dirty="0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  <a:t>" </a:t>
            </a:r>
            <a:br>
              <a:rPr lang="en-GB" altLang="en-US" b="0" dirty="0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GB" altLang="en-US" dirty="0" err="1" smtClean="0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  <a:t>eDelivery</a:t>
            </a:r>
            <a:r>
              <a:rPr lang="en-GB" altLang="en-US" b="0" dirty="0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GB" altLang="en-US" b="0" dirty="0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</a:br>
            <a:endParaRPr lang="en-GB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60938" y="3759200"/>
            <a:ext cx="1339254" cy="333375"/>
          </a:xfrm>
        </p:spPr>
        <p:txBody>
          <a:bodyPr/>
          <a:lstStyle/>
          <a:p>
            <a:pPr lvl="0" eaLnBrk="1" hangingPunct="1">
              <a:spcBef>
                <a:spcPts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sz="900" b="1" kern="0" dirty="0" smtClean="0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  <a:t>DIGIT</a:t>
            </a:r>
          </a:p>
          <a:p>
            <a:pPr lvl="0" eaLnBrk="1" hangingPunct="1">
              <a:spcBef>
                <a:spcPts val="0"/>
              </a:spcBef>
              <a:spcAft>
                <a:spcPts val="300"/>
              </a:spcAft>
              <a:buClr>
                <a:srgbClr val="FFFFFF"/>
              </a:buClr>
            </a:pPr>
            <a:r>
              <a:rPr lang="en-GB" sz="700" kern="0" dirty="0" smtClean="0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  <a:t>Directorate-General for Informatics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0528" y="1275606"/>
            <a:ext cx="4979240" cy="3380186"/>
          </a:xfrm>
          <a:prstGeom prst="rect">
            <a:avLst/>
          </a:prstGeom>
          <a:solidFill>
            <a:srgbClr val="0052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5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269" t="11298" r="4502" b="10206"/>
          <a:stretch/>
        </p:blipFill>
        <p:spPr>
          <a:xfrm>
            <a:off x="0" y="1707654"/>
            <a:ext cx="4568565" cy="2584738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148686" y="3759200"/>
            <a:ext cx="1339254" cy="333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ts val="450"/>
              </a:spcAft>
              <a:buClr>
                <a:schemeClr val="bg1"/>
              </a:buClr>
              <a:buNone/>
              <a:defRPr sz="1000" kern="1200">
                <a:solidFill>
                  <a:srgbClr val="646567"/>
                </a:solidFill>
                <a:latin typeface="+mn-lt"/>
                <a:ea typeface="+mn-ea"/>
                <a:cs typeface="+mn-cs"/>
              </a:defRPr>
            </a:lvl1pPr>
            <a:lvl2pPr marL="268288" indent="-133350" algn="l" rtl="0" eaLnBrk="0" fontAlgn="base" hangingPunct="0">
              <a:spcBef>
                <a:spcPct val="0"/>
              </a:spcBef>
              <a:spcAft>
                <a:spcPts val="450"/>
              </a:spcAft>
              <a:buClr>
                <a:srgbClr val="009FBA"/>
              </a:buClr>
              <a:buChar char="•"/>
              <a:defRPr sz="900" kern="1200">
                <a:solidFill>
                  <a:srgbClr val="646567"/>
                </a:solidFill>
                <a:latin typeface="+mn-lt"/>
                <a:ea typeface="+mn-ea"/>
                <a:cs typeface="+mn-cs"/>
              </a:defRPr>
            </a:lvl2pPr>
            <a:lvl3pPr marL="538163" indent="-133350" algn="l" rtl="0" eaLnBrk="0" fontAlgn="base" hangingPunct="0">
              <a:spcBef>
                <a:spcPct val="0"/>
              </a:spcBef>
              <a:spcAft>
                <a:spcPts val="450"/>
              </a:spcAft>
              <a:buFont typeface="Arial" charset="0"/>
              <a:buChar char="•"/>
              <a:defRPr sz="700" kern="1200">
                <a:solidFill>
                  <a:srgbClr val="646567"/>
                </a:solidFill>
                <a:latin typeface="+mn-lt"/>
                <a:ea typeface="+mn-ea"/>
                <a:cs typeface="+mn-cs"/>
              </a:defRPr>
            </a:lvl3pPr>
            <a:lvl4pPr marL="11985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414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sz="900" b="1" kern="0" dirty="0" smtClean="0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  <a:t>DG</a:t>
            </a:r>
            <a:r>
              <a:rPr lang="en-GB" sz="900" b="0" kern="0" dirty="0" smtClean="0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GB" sz="900" b="1" kern="0" dirty="0" smtClean="0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  <a:t>CONNECT</a:t>
            </a:r>
          </a:p>
          <a:p>
            <a:pPr eaLnBrk="1" hangingPunct="1">
              <a:spcBef>
                <a:spcPts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sz="700" b="0" kern="0" dirty="0" smtClean="0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  <a:t>Directorate-General for Communications Networks, Content and Technology </a:t>
            </a:r>
          </a:p>
          <a:p>
            <a:pPr>
              <a:defRPr/>
            </a:pPr>
            <a:endParaRPr lang="en-GB" sz="105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29251" y="3759200"/>
            <a:ext cx="1339254" cy="3333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ts val="450"/>
              </a:spcAft>
              <a:buClr>
                <a:schemeClr val="bg1"/>
              </a:buClr>
              <a:buNone/>
              <a:defRPr sz="1000" kern="1200">
                <a:solidFill>
                  <a:srgbClr val="646567"/>
                </a:solidFill>
                <a:latin typeface="+mn-lt"/>
                <a:ea typeface="+mn-ea"/>
                <a:cs typeface="+mn-cs"/>
              </a:defRPr>
            </a:lvl1pPr>
            <a:lvl2pPr marL="268288" indent="-133350" algn="l" rtl="0" eaLnBrk="0" fontAlgn="base" hangingPunct="0">
              <a:spcBef>
                <a:spcPct val="0"/>
              </a:spcBef>
              <a:spcAft>
                <a:spcPts val="450"/>
              </a:spcAft>
              <a:buClr>
                <a:srgbClr val="009FBA"/>
              </a:buClr>
              <a:buChar char="•"/>
              <a:defRPr sz="900" kern="1200">
                <a:solidFill>
                  <a:srgbClr val="646567"/>
                </a:solidFill>
                <a:latin typeface="+mn-lt"/>
                <a:ea typeface="+mn-ea"/>
                <a:cs typeface="+mn-cs"/>
              </a:defRPr>
            </a:lvl2pPr>
            <a:lvl3pPr marL="538163" indent="-133350" algn="l" rtl="0" eaLnBrk="0" fontAlgn="base" hangingPunct="0">
              <a:spcBef>
                <a:spcPct val="0"/>
              </a:spcBef>
              <a:spcAft>
                <a:spcPts val="450"/>
              </a:spcAft>
              <a:buFont typeface="Arial" charset="0"/>
              <a:buChar char="•"/>
              <a:defRPr sz="700" kern="1200">
                <a:solidFill>
                  <a:srgbClr val="646567"/>
                </a:solidFill>
                <a:latin typeface="+mn-lt"/>
                <a:ea typeface="+mn-ea"/>
                <a:cs typeface="+mn-cs"/>
              </a:defRPr>
            </a:lvl3pPr>
            <a:lvl4pPr marL="11985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414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800" b="0" kern="0" dirty="0" smtClean="0">
                <a:solidFill>
                  <a:srgbClr val="005278"/>
                </a:solidFill>
                <a:latin typeface="Verdana" charset="0"/>
                <a:ea typeface="Verdana" charset="0"/>
                <a:cs typeface="Verdana" charset="0"/>
              </a:rPr>
              <a:t>November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Parties container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err="1"/>
              <a:t>PMode</a:t>
            </a:r>
            <a:r>
              <a:rPr lang="en-GB" b="1" dirty="0"/>
              <a:t>[1].</a:t>
            </a:r>
            <a:r>
              <a:rPr lang="en-GB" b="1" dirty="0" err="1"/>
              <a:t>businessProcesses.parties.party</a:t>
            </a:r>
            <a:r>
              <a:rPr lang="en-GB" b="1" dirty="0"/>
              <a:t>: </a:t>
            </a:r>
            <a:r>
              <a:rPr lang="en-GB" dirty="0"/>
              <a:t>This parameter Contains the name of the partner gateways and the address (endpoint URL) of the Receiver MSH to which User Messages under this </a:t>
            </a:r>
            <a:r>
              <a:rPr lang="en-GB" dirty="0" err="1"/>
              <a:t>PMode</a:t>
            </a:r>
            <a:r>
              <a:rPr lang="en-GB" dirty="0"/>
              <a:t> are to be sent. </a:t>
            </a:r>
          </a:p>
          <a:p>
            <a:r>
              <a:rPr lang="en-GB" b="1" dirty="0" err="1"/>
              <a:t>PMode</a:t>
            </a:r>
            <a:r>
              <a:rPr lang="en-GB" b="1" dirty="0"/>
              <a:t>[1].</a:t>
            </a:r>
            <a:r>
              <a:rPr lang="en-GB" b="1" dirty="0" err="1"/>
              <a:t>businessProcesses.parties.party.Identifier</a:t>
            </a:r>
            <a:r>
              <a:rPr lang="en-GB" b="1" dirty="0"/>
              <a:t>: </a:t>
            </a:r>
            <a:r>
              <a:rPr lang="en-GB" dirty="0"/>
              <a:t>This Parameter contains the name of the clients' backend associated to the parent gateway.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8850E-7325-D14F-AF39-179B4A01E8D0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2525752"/>
            <a:ext cx="4600575" cy="2200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587129" y="2669768"/>
            <a:ext cx="1224136" cy="28803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GB" sz="1800" b="0"/>
          </a:p>
        </p:txBody>
      </p:sp>
      <p:sp>
        <p:nvSpPr>
          <p:cNvPr id="7" name="Cloud Callout 6"/>
          <p:cNvSpPr/>
          <p:nvPr/>
        </p:nvSpPr>
        <p:spPr>
          <a:xfrm>
            <a:off x="4608002" y="1483288"/>
            <a:ext cx="1440161" cy="880098"/>
          </a:xfrm>
          <a:prstGeom prst="cloudCallout">
            <a:avLst>
              <a:gd name="adj1" fmla="val -35006"/>
              <a:gd name="adj2" fmla="val 9136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GB" sz="1800" b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4771090" y="1660575"/>
            <a:ext cx="12241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/>
            <a:r>
              <a:rPr lang="fr-BE" sz="1100" b="0" dirty="0" err="1" smtClean="0">
                <a:solidFill>
                  <a:schemeClr val="tx2"/>
                </a:solidFill>
              </a:rPr>
              <a:t>Hostname</a:t>
            </a:r>
            <a:r>
              <a:rPr lang="fr-BE" sz="1100" b="0" dirty="0" smtClean="0">
                <a:solidFill>
                  <a:schemeClr val="tx2"/>
                </a:solidFill>
              </a:rPr>
              <a:t> of </a:t>
            </a:r>
            <a:br>
              <a:rPr lang="fr-BE" sz="1100" b="0" dirty="0" smtClean="0">
                <a:solidFill>
                  <a:schemeClr val="tx2"/>
                </a:solidFill>
              </a:rPr>
            </a:br>
            <a:r>
              <a:rPr lang="fr-BE" sz="1100" b="0" dirty="0" smtClean="0">
                <a:solidFill>
                  <a:schemeClr val="tx2"/>
                </a:solidFill>
              </a:rPr>
              <a:t>the Gateway</a:t>
            </a:r>
            <a:endParaRPr lang="en-GB" sz="1100" b="0" dirty="0" smtClean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27783" y="2678152"/>
            <a:ext cx="815330" cy="28803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GB" sz="1800" b="0"/>
          </a:p>
        </p:txBody>
      </p:sp>
      <p:sp>
        <p:nvSpPr>
          <p:cNvPr id="10" name="Cloud Callout 9"/>
          <p:cNvSpPr/>
          <p:nvPr/>
        </p:nvSpPr>
        <p:spPr>
          <a:xfrm>
            <a:off x="443574" y="2813784"/>
            <a:ext cx="1603556" cy="1054110"/>
          </a:xfrm>
          <a:prstGeom prst="cloudCallout">
            <a:avLst>
              <a:gd name="adj1" fmla="val 67509"/>
              <a:gd name="adj2" fmla="val -40916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GB" sz="1800" b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613395" y="3045676"/>
            <a:ext cx="1224136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/>
            <a:r>
              <a:rPr lang="fr-BE" sz="1100" b="0" dirty="0" err="1" smtClean="0">
                <a:solidFill>
                  <a:schemeClr val="tx2"/>
                </a:solidFill>
              </a:rPr>
              <a:t>Endpoint</a:t>
            </a:r>
            <a:r>
              <a:rPr lang="fr-BE" sz="1100" b="0" dirty="0" smtClean="0">
                <a:solidFill>
                  <a:schemeClr val="tx2"/>
                </a:solidFill>
              </a:rPr>
              <a:t> URL of the </a:t>
            </a:r>
            <a:r>
              <a:rPr lang="fr-BE" sz="1100" b="0" dirty="0" err="1" smtClean="0">
                <a:solidFill>
                  <a:schemeClr val="tx2"/>
                </a:solidFill>
              </a:rPr>
              <a:t>recipient</a:t>
            </a:r>
            <a:r>
              <a:rPr lang="fr-BE" sz="1100" b="0" dirty="0" smtClean="0">
                <a:solidFill>
                  <a:schemeClr val="tx2"/>
                </a:solidFill>
              </a:rPr>
              <a:t> Gateway</a:t>
            </a:r>
            <a:endParaRPr lang="en-GB" sz="1100" b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65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container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err="1"/>
              <a:t>PMode</a:t>
            </a:r>
            <a:r>
              <a:rPr lang="en-GB" b="1" dirty="0"/>
              <a:t>[1].</a:t>
            </a:r>
            <a:r>
              <a:rPr lang="en-GB" b="1" dirty="0" err="1"/>
              <a:t>businessProcesses.process.initiatorParties</a:t>
            </a:r>
            <a:r>
              <a:rPr lang="en-GB" b="1" dirty="0"/>
              <a:t>: </a:t>
            </a:r>
            <a:r>
              <a:rPr lang="en-GB" dirty="0"/>
              <a:t>This container regroups the names of the parties who has the right to initiate a message exchange. </a:t>
            </a:r>
          </a:p>
          <a:p>
            <a:r>
              <a:rPr lang="en-GB" b="1" dirty="0" err="1"/>
              <a:t>PMode</a:t>
            </a:r>
            <a:r>
              <a:rPr lang="en-GB" b="1" dirty="0"/>
              <a:t>[1].</a:t>
            </a:r>
            <a:r>
              <a:rPr lang="en-GB" b="1" dirty="0" err="1"/>
              <a:t>businessProcesses.process.responderParties</a:t>
            </a:r>
            <a:r>
              <a:rPr lang="en-GB" dirty="0"/>
              <a:t>: This container regroups the names of the parties who has the right to respond to a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8850E-7325-D14F-AF39-179B4A01E8D0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01974"/>
            <a:ext cx="4220192" cy="2213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4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Uploading</a:t>
            </a:r>
            <a:r>
              <a:rPr lang="fr-BE" dirty="0"/>
              <a:t> the </a:t>
            </a:r>
            <a:r>
              <a:rPr lang="fr-BE" dirty="0" err="1"/>
              <a:t>PMode</a:t>
            </a:r>
            <a:r>
              <a:rPr lang="fr-BE" dirty="0"/>
              <a:t> to the </a:t>
            </a:r>
            <a:r>
              <a:rPr lang="fr-BE" dirty="0" err="1"/>
              <a:t>gateway's</a:t>
            </a:r>
            <a:r>
              <a:rPr lang="fr-BE" dirty="0"/>
              <a:t> DB (Admin)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indent="-266700" fontAlgn="auto">
              <a:spcAft>
                <a:spcPts val="600"/>
              </a:spcAft>
            </a:pPr>
            <a:r>
              <a:rPr lang="en-US" dirty="0" smtClean="0"/>
              <a:t>Login to server's administration dashboard</a:t>
            </a:r>
          </a:p>
          <a:p>
            <a:pPr marL="266700" indent="-266700" fontAlgn="auto">
              <a:spcAft>
                <a:spcPts val="600"/>
              </a:spcAft>
            </a:pPr>
            <a:r>
              <a:rPr lang="en-US" dirty="0" smtClean="0"/>
              <a:t>Browse to the configured </a:t>
            </a:r>
            <a:r>
              <a:rPr lang="en-US" dirty="0" err="1" smtClean="0"/>
              <a:t>PMode</a:t>
            </a:r>
            <a:r>
              <a:rPr lang="en-US" dirty="0" smtClean="0"/>
              <a:t> file and hit upload.</a:t>
            </a:r>
          </a:p>
          <a:p>
            <a:pPr marL="266700" indent="-266700" fontAlgn="auto">
              <a:spcAft>
                <a:spcPts val="600"/>
              </a:spcAft>
            </a:pPr>
            <a:r>
              <a:rPr lang="en-US" dirty="0" smtClean="0"/>
              <a:t>This will upload the </a:t>
            </a:r>
            <a:r>
              <a:rPr lang="en-US" dirty="0" err="1" smtClean="0"/>
              <a:t>PMode</a:t>
            </a:r>
            <a:r>
              <a:rPr lang="en-US" dirty="0" smtClean="0"/>
              <a:t> data into the gateway's DB.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8850E-7325-D14F-AF39-179B4A01E8D0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64" y="2371563"/>
            <a:ext cx="6420872" cy="2037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0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26510" y="3777877"/>
            <a:ext cx="7049178" cy="351235"/>
          </a:xfrm>
        </p:spPr>
        <p:txBody>
          <a:bodyPr/>
          <a:lstStyle/>
          <a:p>
            <a:r>
              <a:rPr lang="en-GB" sz="2000" dirty="0"/>
              <a:t>Example of </a:t>
            </a:r>
            <a:r>
              <a:rPr lang="en-GB" sz="2000" dirty="0" smtClean="0"/>
              <a:t>customizing</a:t>
            </a:r>
            <a:endParaRPr lang="en-GB" sz="20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26520" y="4129100"/>
            <a:ext cx="7049177" cy="260337"/>
          </a:xfrm>
        </p:spPr>
        <p:txBody>
          <a:bodyPr/>
          <a:lstStyle/>
          <a:p>
            <a:r>
              <a:rPr lang="en-GB" sz="1050" dirty="0" smtClean="0">
                <a:solidFill>
                  <a:schemeClr val="accent5"/>
                </a:solidFill>
              </a:rPr>
              <a:t>How </a:t>
            </a:r>
            <a:r>
              <a:rPr lang="en-GB" sz="1050" dirty="0">
                <a:solidFill>
                  <a:schemeClr val="accent5"/>
                </a:solidFill>
              </a:rPr>
              <a:t>to add a gateway "C"?</a:t>
            </a:r>
          </a:p>
        </p:txBody>
      </p:sp>
    </p:spTree>
    <p:extLst>
      <p:ext uri="{BB962C8B-B14F-4D97-AF65-F5344CB8AC3E}">
        <p14:creationId xmlns:p14="http://schemas.microsoft.com/office/powerpoint/2010/main" val="2804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Editing</a:t>
            </a:r>
            <a:r>
              <a:rPr lang="fr-BE" dirty="0"/>
              <a:t> the "parties" container for </a:t>
            </a:r>
            <a:r>
              <a:rPr lang="fr-BE" dirty="0" err="1"/>
              <a:t>adding</a:t>
            </a:r>
            <a:r>
              <a:rPr lang="fr-BE" dirty="0"/>
              <a:t> a new Gateway C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Party Name is the name of the new gateway C.</a:t>
            </a:r>
          </a:p>
          <a:p>
            <a:pPr fontAlgn="auto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Endpoint is the endpoint URL of the recipient gateway C.</a:t>
            </a:r>
          </a:p>
          <a:p>
            <a:pPr fontAlgn="auto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PartyId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are the backend offices associated to the gateway C</a:t>
            </a:r>
          </a:p>
          <a:p>
            <a:pPr fontAlgn="auto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After adding this section to the gateway the updated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PMode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has to be uploaded to the gateway.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109728" indent="0" fontAlgn="auto">
              <a:buFont typeface="Wingdings 3"/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571750"/>
            <a:ext cx="6381750" cy="1152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8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Editing</a:t>
            </a:r>
            <a:r>
              <a:rPr lang="fr-BE" dirty="0"/>
              <a:t> the "</a:t>
            </a:r>
            <a:r>
              <a:rPr lang="fr-BE" dirty="0" err="1"/>
              <a:t>process</a:t>
            </a:r>
            <a:r>
              <a:rPr lang="fr-BE" dirty="0"/>
              <a:t>" container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676375"/>
            <a:ext cx="3648075" cy="2695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8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26510" y="3777877"/>
            <a:ext cx="7049178" cy="351235"/>
          </a:xfrm>
        </p:spPr>
        <p:txBody>
          <a:bodyPr/>
          <a:lstStyle/>
          <a:p>
            <a:r>
              <a:rPr lang="en-GB" sz="2000" dirty="0" smtClean="0"/>
              <a:t>Fixed elements</a:t>
            </a:r>
            <a:endParaRPr lang="en-GB" sz="20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26520" y="4129100"/>
            <a:ext cx="7049177" cy="260337"/>
          </a:xfrm>
        </p:spPr>
        <p:txBody>
          <a:bodyPr/>
          <a:lstStyle/>
          <a:p>
            <a:r>
              <a:rPr lang="en-GB" sz="1050" dirty="0">
                <a:solidFill>
                  <a:schemeClr val="accent5"/>
                </a:solidFill>
              </a:rPr>
              <a:t>What are the fixed elements in the </a:t>
            </a:r>
            <a:r>
              <a:rPr lang="en-GB" sz="1050" dirty="0" err="1">
                <a:solidFill>
                  <a:schemeClr val="accent5"/>
                </a:solidFill>
              </a:rPr>
              <a:t>PModes</a:t>
            </a:r>
            <a:r>
              <a:rPr lang="en-GB" sz="1050" dirty="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8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Profile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670" y="1703743"/>
            <a:ext cx="4018203" cy="2163516"/>
          </a:xfrm>
          <a:prstGeom prst="rect">
            <a:avLst/>
          </a:prstGeom>
        </p:spPr>
      </p:pic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7614"/>
            <a:ext cx="4229100" cy="229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6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AS4 Reliability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err="1"/>
              <a:t>PMode</a:t>
            </a:r>
            <a:r>
              <a:rPr lang="en-GB" b="1" dirty="0"/>
              <a:t>[1].businessProcesses.as4.reliability.replyPattern</a:t>
            </a:r>
            <a:r>
              <a:rPr lang="en-GB" dirty="0"/>
              <a:t>: This parameter indicates whether a reliability acknowledgement is to be sent as a </a:t>
            </a:r>
            <a:r>
              <a:rPr lang="en-GB" dirty="0" err="1"/>
              <a:t>callback</a:t>
            </a:r>
            <a:r>
              <a:rPr lang="en-GB" dirty="0"/>
              <a:t>, synchronously in the response (back-channel of underlying protocol), or as response of separate acknowledgement pulling. Three values are possible for this parameter, when using WS-Reliability: Response, </a:t>
            </a:r>
            <a:r>
              <a:rPr lang="en-GB" dirty="0" err="1"/>
              <a:t>Callback</a:t>
            </a:r>
            <a:r>
              <a:rPr lang="en-GB" dirty="0"/>
              <a:t>, Poll.</a:t>
            </a:r>
          </a:p>
          <a:p>
            <a:r>
              <a:rPr lang="en-GB" b="1" dirty="0" err="1"/>
              <a:t>PMode</a:t>
            </a:r>
            <a:r>
              <a:rPr lang="en-GB" b="1" dirty="0"/>
              <a:t>[1].businessProcesses.as4.receptionAwareness.retry: </a:t>
            </a:r>
            <a:r>
              <a:rPr lang="en-GB" dirty="0"/>
              <a:t>This parameter defines the number of retries for Gateway to send the user message towards the Partner Gateway.</a:t>
            </a:r>
          </a:p>
          <a:p>
            <a:r>
              <a:rPr lang="en-GB" b="1" dirty="0" err="1"/>
              <a:t>PMode</a:t>
            </a:r>
            <a:r>
              <a:rPr lang="en-GB" b="1" dirty="0"/>
              <a:t>[1].businessProcesses.as4.receptionAwareness.duplicateDetection: </a:t>
            </a:r>
            <a:r>
              <a:rPr lang="en-GB" dirty="0"/>
              <a:t>This is a Boolean parameter to set the Gateway for duplicate Message detection. If this property is set to 'TRUE' , Gateway will reject the message in case it received the same message twice.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8850E-7325-D14F-AF39-179B4A01E8D0}" type="slidenum">
              <a:rPr lang="en-GB" altLang="en-US" smtClean="0"/>
              <a:pPr/>
              <a:t>18</a:t>
            </a:fld>
            <a:endParaRPr lang="en-GB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654242"/>
            <a:ext cx="8136136" cy="596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67544" y="1111250"/>
            <a:ext cx="8208144" cy="3394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err="1">
                <a:solidFill>
                  <a:schemeClr val="tx1"/>
                </a:solidFill>
              </a:rPr>
              <a:t>PMode</a:t>
            </a:r>
            <a:r>
              <a:rPr lang="en-US" sz="1200" b="1" dirty="0">
                <a:solidFill>
                  <a:schemeClr val="tx1"/>
                </a:solidFill>
              </a:rPr>
              <a:t>[1</a:t>
            </a:r>
            <a:r>
              <a:rPr lang="en-US" sz="1200" b="1" dirty="0" smtClean="0">
                <a:solidFill>
                  <a:schemeClr val="tx1"/>
                </a:solidFill>
              </a:rPr>
              <a:t>].businessProcesses.securities.security.name :</a:t>
            </a:r>
            <a:r>
              <a:rPr lang="en-US" sz="1200" dirty="0" smtClean="0">
                <a:solidFill>
                  <a:schemeClr val="tx1"/>
                </a:solidFill>
              </a:rPr>
              <a:t>Defines </a:t>
            </a:r>
            <a:r>
              <a:rPr lang="en-US" sz="1200" dirty="0">
                <a:solidFill>
                  <a:schemeClr val="tx1"/>
                </a:solidFill>
              </a:rPr>
              <a:t>the name of the Policy to be used for security.</a:t>
            </a: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200" b="1" dirty="0" err="1">
                <a:solidFill>
                  <a:schemeClr val="tx1"/>
                </a:solidFill>
              </a:rPr>
              <a:t>PMode</a:t>
            </a:r>
            <a:r>
              <a:rPr lang="en-US" sz="1200" b="1" dirty="0">
                <a:solidFill>
                  <a:schemeClr val="tx1"/>
                </a:solidFill>
              </a:rPr>
              <a:t>[1</a:t>
            </a:r>
            <a:r>
              <a:rPr lang="en-US" sz="1200" b="1" dirty="0" smtClean="0">
                <a:solidFill>
                  <a:schemeClr val="tx1"/>
                </a:solidFill>
              </a:rPr>
              <a:t>].</a:t>
            </a:r>
            <a:r>
              <a:rPr lang="en-US" sz="1200" b="1" dirty="0" err="1" smtClean="0">
                <a:solidFill>
                  <a:schemeClr val="tx1"/>
                </a:solidFill>
              </a:rPr>
              <a:t>businessProcesses.securities.security.policy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This parameter defined the name of the XML file which contains the other security parameters</a:t>
            </a: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200" b="1" dirty="0" err="1">
                <a:solidFill>
                  <a:schemeClr val="tx1"/>
                </a:solidFill>
              </a:rPr>
              <a:t>PMode</a:t>
            </a:r>
            <a:r>
              <a:rPr lang="en-US" sz="1200" b="1" dirty="0">
                <a:solidFill>
                  <a:schemeClr val="tx1"/>
                </a:solidFill>
              </a:rPr>
              <a:t>[1</a:t>
            </a:r>
            <a:r>
              <a:rPr lang="en-US" sz="1200" b="1" dirty="0" smtClean="0">
                <a:solidFill>
                  <a:schemeClr val="tx1"/>
                </a:solidFill>
              </a:rPr>
              <a:t>].</a:t>
            </a:r>
            <a:r>
              <a:rPr lang="en-US" sz="1200" b="1" dirty="0" err="1" smtClean="0">
                <a:solidFill>
                  <a:schemeClr val="tx1"/>
                </a:solidFill>
              </a:rPr>
              <a:t>businessProcesses.securities.security.signatureMethod</a:t>
            </a:r>
            <a:r>
              <a:rPr lang="en-US" sz="1200" b="1" dirty="0" smtClean="0">
                <a:solidFill>
                  <a:schemeClr val="tx1"/>
                </a:solidFill>
              </a:rPr>
              <a:t>: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n-US" sz="1200" dirty="0" smtClean="0">
                <a:solidFill>
                  <a:schemeClr val="tx1"/>
                </a:solidFill>
              </a:rPr>
              <a:t>he </a:t>
            </a:r>
            <a:r>
              <a:rPr lang="en-US" sz="1200" dirty="0">
                <a:solidFill>
                  <a:schemeClr val="tx1"/>
                </a:solidFill>
              </a:rPr>
              <a:t>value of this </a:t>
            </a:r>
            <a:r>
              <a:rPr lang="en-US" sz="1200" dirty="0" smtClean="0">
                <a:solidFill>
                  <a:schemeClr val="tx1"/>
                </a:solidFill>
              </a:rPr>
              <a:t>parameter defines the algorithm to be used for the digital signatures.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3" y="3139347"/>
            <a:ext cx="3724275" cy="1057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67544" y="357513"/>
            <a:ext cx="8218488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64656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46567"/>
                </a:solidFill>
                <a:latin typeface="Verdan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46567"/>
                </a:solidFill>
                <a:latin typeface="Verdan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46567"/>
                </a:solidFill>
                <a:latin typeface="Verdan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46567"/>
                </a:solidFill>
                <a:latin typeface="Verdana" charset="0"/>
              </a:defRPr>
            </a:lvl5pPr>
            <a:lvl6pPr marL="611951" algn="l" rtl="0" fontAlgn="base">
              <a:spcBef>
                <a:spcPct val="0"/>
              </a:spcBef>
              <a:spcAft>
                <a:spcPct val="0"/>
              </a:spcAft>
              <a:defRPr sz="2250" b="1">
                <a:solidFill>
                  <a:srgbClr val="0F5494"/>
                </a:solidFill>
                <a:latin typeface="Verdana" charset="0"/>
              </a:defRPr>
            </a:lvl6pPr>
            <a:lvl7pPr marL="954833" algn="l" rtl="0" fontAlgn="base">
              <a:spcBef>
                <a:spcPct val="0"/>
              </a:spcBef>
              <a:spcAft>
                <a:spcPct val="0"/>
              </a:spcAft>
              <a:defRPr sz="2250" b="1">
                <a:solidFill>
                  <a:srgbClr val="0F5494"/>
                </a:solidFill>
                <a:latin typeface="Verdana" charset="0"/>
              </a:defRPr>
            </a:lvl7pPr>
            <a:lvl8pPr marL="1297715" algn="l" rtl="0" fontAlgn="base">
              <a:spcBef>
                <a:spcPct val="0"/>
              </a:spcBef>
              <a:spcAft>
                <a:spcPct val="0"/>
              </a:spcAft>
              <a:defRPr sz="2250" b="1">
                <a:solidFill>
                  <a:srgbClr val="0F5494"/>
                </a:solidFill>
                <a:latin typeface="Verdana" charset="0"/>
              </a:defRPr>
            </a:lvl8pPr>
            <a:lvl9pPr marL="1640599" algn="l" rtl="0" fontAlgn="base">
              <a:spcBef>
                <a:spcPct val="0"/>
              </a:spcBef>
              <a:spcAft>
                <a:spcPct val="0"/>
              </a:spcAft>
              <a:defRPr sz="2250" b="1">
                <a:solidFill>
                  <a:srgbClr val="0F5494"/>
                </a:solidFill>
                <a:latin typeface="Verdana" charset="0"/>
              </a:defRPr>
            </a:lvl9pPr>
          </a:lstStyle>
          <a:p>
            <a:r>
              <a:rPr lang="en-US" sz="1800" b="0" dirty="0"/>
              <a:t>Security (Between the Gateways)</a:t>
            </a:r>
            <a:endParaRPr lang="en-GB" sz="18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719" y="2686000"/>
            <a:ext cx="3320829" cy="17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36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54789"/>
              </p:ext>
            </p:extLst>
          </p:nvPr>
        </p:nvGraphicFramePr>
        <p:xfrm>
          <a:off x="611560" y="1491632"/>
          <a:ext cx="8712968" cy="244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8424936"/>
              </a:tblGrid>
              <a:tr h="488358"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4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88358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Configurable parameters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88358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 of custom configuration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88358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Fixed elements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88358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8850E-7325-D14F-AF39-179B4A01E8D0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46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67544" y="1066243"/>
            <a:ext cx="8208144" cy="33940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None/>
            </a:pPr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PMode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governs the transmission of all the messages involved in an </a:t>
            </a:r>
            <a:r>
              <a:rPr lang="en-US" sz="1200" dirty="0" err="1">
                <a:solidFill>
                  <a:schemeClr val="tx1"/>
                </a:solidFill>
              </a:rPr>
              <a:t>ebMS</a:t>
            </a:r>
            <a:r>
              <a:rPr lang="en-US" sz="1200" dirty="0">
                <a:solidFill>
                  <a:schemeClr val="tx1"/>
                </a:solidFill>
              </a:rPr>
              <a:t> MEP. Because messages in the same MEP may be subject to different requirements - e.g. the reliability, security and error reporting of a response may not be same as for a request – the </a:t>
            </a:r>
            <a:r>
              <a:rPr lang="en-US" sz="1200" dirty="0" err="1" smtClean="0">
                <a:solidFill>
                  <a:schemeClr val="tx1"/>
                </a:solidFill>
              </a:rPr>
              <a:t>PMode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will be divided in “legs”. Each user message label in an MEP is associated with a </a:t>
            </a:r>
            <a:r>
              <a:rPr lang="en-US" sz="1200" dirty="0" err="1" smtClean="0">
                <a:solidFill>
                  <a:schemeClr val="tx1"/>
                </a:solidFill>
              </a:rPr>
              <a:t>PMode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leg.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357513"/>
            <a:ext cx="8218488" cy="702469"/>
          </a:xfrm>
        </p:spPr>
        <p:txBody>
          <a:bodyPr/>
          <a:lstStyle/>
          <a:p>
            <a:r>
              <a:rPr lang="en-US" dirty="0" err="1"/>
              <a:t>PMode</a:t>
            </a:r>
            <a:r>
              <a:rPr lang="en-US" dirty="0"/>
              <a:t> Legs</a:t>
            </a:r>
            <a:endParaRPr lang="en-GB" dirty="0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7734"/>
            <a:ext cx="7019925" cy="1971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255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26510" y="3777877"/>
            <a:ext cx="7049178" cy="351235"/>
          </a:xfrm>
        </p:spPr>
        <p:txBody>
          <a:bodyPr/>
          <a:lstStyle/>
          <a:p>
            <a:r>
              <a:rPr lang="en-GB" sz="2000" dirty="0" smtClean="0"/>
              <a:t>References</a:t>
            </a:r>
            <a:endParaRPr lang="en-GB" sz="20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26520" y="4129100"/>
            <a:ext cx="7049177" cy="260337"/>
          </a:xfrm>
        </p:spPr>
        <p:txBody>
          <a:bodyPr/>
          <a:lstStyle/>
          <a:p>
            <a:r>
              <a:rPr lang="en-GB" sz="1050" dirty="0">
                <a:solidFill>
                  <a:schemeClr val="accent5"/>
                </a:solidFill>
              </a:rPr>
              <a:t>What are the fixed elements in the </a:t>
            </a:r>
            <a:r>
              <a:rPr lang="en-GB" sz="1050" dirty="0" err="1">
                <a:solidFill>
                  <a:schemeClr val="accent5"/>
                </a:solidFill>
              </a:rPr>
              <a:t>PModes</a:t>
            </a:r>
            <a:r>
              <a:rPr lang="en-GB" sz="1050" dirty="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0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467544" y="1237061"/>
            <a:ext cx="8208144" cy="288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646567"/>
                </a:solidFill>
                <a:latin typeface="+mj-lt"/>
              </a:rPr>
              <a:t>OASIS </a:t>
            </a:r>
            <a:r>
              <a:rPr lang="en-GB" sz="1100" dirty="0" err="1">
                <a:solidFill>
                  <a:srgbClr val="646567"/>
                </a:solidFill>
                <a:latin typeface="+mj-lt"/>
              </a:rPr>
              <a:t>ebXML</a:t>
            </a:r>
            <a:r>
              <a:rPr lang="en-GB" sz="1100" dirty="0">
                <a:solidFill>
                  <a:srgbClr val="646567"/>
                </a:solidFill>
                <a:latin typeface="+mj-lt"/>
              </a:rPr>
              <a:t> Messaging Services Version 3.0: Part 1, Core Features.</a:t>
            </a:r>
          </a:p>
          <a:p>
            <a:pPr>
              <a:lnSpc>
                <a:spcPct val="150000"/>
              </a:lnSpc>
            </a:pPr>
            <a:r>
              <a:rPr lang="en-GB" sz="1100" b="0" dirty="0">
                <a:solidFill>
                  <a:srgbClr val="646567"/>
                </a:solidFill>
                <a:latin typeface="+mj-lt"/>
              </a:rPr>
              <a:t>October 1st 2007 OASIS standard.</a:t>
            </a:r>
          </a:p>
          <a:p>
            <a:pPr>
              <a:lnSpc>
                <a:spcPct val="150000"/>
              </a:lnSpc>
            </a:pPr>
            <a:r>
              <a:rPr lang="en-GB" sz="1100" b="0" dirty="0">
                <a:solidFill>
                  <a:srgbClr val="646567"/>
                </a:solidFill>
                <a:latin typeface="+mj-lt"/>
                <a:hlinkClick r:id="rId2"/>
              </a:rPr>
              <a:t>http://http://</a:t>
            </a:r>
            <a:r>
              <a:rPr lang="en-GB" sz="1100" b="0" dirty="0" smtClean="0">
                <a:solidFill>
                  <a:srgbClr val="646567"/>
                </a:solidFill>
                <a:latin typeface="+mj-lt"/>
                <a:hlinkClick r:id="rId2"/>
              </a:rPr>
              <a:t>docs.oasis-open.org/ebxml-msg/ebms/v3.0/core/os/ebms_core-3.0-spec-os.html</a:t>
            </a:r>
            <a:r>
              <a:rPr lang="en-GB" sz="1100" b="0" dirty="0" smtClean="0">
                <a:solidFill>
                  <a:srgbClr val="646567"/>
                </a:solidFill>
                <a:latin typeface="+mj-lt"/>
              </a:rPr>
              <a:t/>
            </a:r>
            <a:br>
              <a:rPr lang="en-GB" sz="1100" b="0" dirty="0" smtClean="0">
                <a:solidFill>
                  <a:srgbClr val="646567"/>
                </a:solidFill>
                <a:latin typeface="+mj-lt"/>
              </a:rPr>
            </a:br>
            <a:endParaRPr lang="en-GB" sz="1100" b="0" dirty="0" smtClean="0">
              <a:solidFill>
                <a:srgbClr val="646567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646567"/>
                </a:solidFill>
                <a:latin typeface="+mj-lt"/>
              </a:rPr>
              <a:t>AS4 Profile of </a:t>
            </a:r>
            <a:r>
              <a:rPr lang="en-GB" sz="1100" dirty="0" err="1">
                <a:solidFill>
                  <a:srgbClr val="646567"/>
                </a:solidFill>
                <a:latin typeface="+mj-lt"/>
              </a:rPr>
              <a:t>ebMS</a:t>
            </a:r>
            <a:r>
              <a:rPr lang="en-GB" sz="1100" dirty="0">
                <a:solidFill>
                  <a:srgbClr val="646567"/>
                </a:solidFill>
                <a:latin typeface="+mj-lt"/>
              </a:rPr>
              <a:t> 3.0 Version 1.0.</a:t>
            </a:r>
          </a:p>
          <a:p>
            <a:pPr>
              <a:lnSpc>
                <a:spcPct val="150000"/>
              </a:lnSpc>
            </a:pPr>
            <a:r>
              <a:rPr lang="en-GB" sz="1100" b="0" dirty="0" smtClean="0">
                <a:solidFill>
                  <a:srgbClr val="646567"/>
                </a:solidFill>
                <a:latin typeface="+mj-lt"/>
              </a:rPr>
              <a:t>January </a:t>
            </a:r>
            <a:r>
              <a:rPr lang="en-GB" sz="1100" b="0" dirty="0">
                <a:solidFill>
                  <a:srgbClr val="646567"/>
                </a:solidFill>
                <a:latin typeface="+mj-lt"/>
              </a:rPr>
              <a:t>23rd 2013 OASIS standard.</a:t>
            </a:r>
          </a:p>
          <a:p>
            <a:pPr>
              <a:lnSpc>
                <a:spcPct val="150000"/>
              </a:lnSpc>
            </a:pPr>
            <a:r>
              <a:rPr lang="en-GB" sz="1100" b="0" dirty="0" smtClean="0">
                <a:solidFill>
                  <a:srgbClr val="646567"/>
                </a:solidFill>
                <a:latin typeface="+mj-lt"/>
                <a:hlinkClick r:id="rId3"/>
              </a:rPr>
              <a:t>http</a:t>
            </a:r>
            <a:r>
              <a:rPr lang="en-GB" sz="1100" b="0" dirty="0">
                <a:solidFill>
                  <a:srgbClr val="646567"/>
                </a:solidFill>
                <a:latin typeface="+mj-lt"/>
                <a:hlinkClick r:id="rId3"/>
              </a:rPr>
              <a:t>://</a:t>
            </a:r>
            <a:r>
              <a:rPr lang="en-GB" sz="1100" b="0" dirty="0" smtClean="0">
                <a:solidFill>
                  <a:srgbClr val="646567"/>
                </a:solidFill>
                <a:latin typeface="+mj-lt"/>
                <a:hlinkClick r:id="rId3"/>
              </a:rPr>
              <a:t>docs.oasis-open.org/ebxml-msg/ebms/v3.0/profiles/AS4-profile/v1.0/os/AS4-profile-v1.0-os.html</a:t>
            </a:r>
            <a:r>
              <a:rPr lang="en-GB" sz="1100" b="0" dirty="0" smtClean="0">
                <a:solidFill>
                  <a:srgbClr val="646567"/>
                </a:solidFill>
                <a:latin typeface="+mj-lt"/>
              </a:rPr>
              <a:t/>
            </a:r>
            <a:br>
              <a:rPr lang="en-GB" sz="1100" b="0" dirty="0" smtClean="0">
                <a:solidFill>
                  <a:srgbClr val="646567"/>
                </a:solidFill>
                <a:latin typeface="+mj-lt"/>
              </a:rPr>
            </a:br>
            <a:endParaRPr lang="en-GB" sz="1100" b="0" dirty="0" smtClean="0">
              <a:solidFill>
                <a:srgbClr val="646567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BE" sz="1100" dirty="0" smtClean="0">
                <a:solidFill>
                  <a:srgbClr val="646567"/>
                </a:solidFill>
                <a:latin typeface="+mj-lt"/>
              </a:rPr>
              <a:t>e-SENS </a:t>
            </a:r>
            <a:r>
              <a:rPr lang="fr-BE" sz="1100" dirty="0">
                <a:solidFill>
                  <a:srgbClr val="646567"/>
                </a:solidFill>
                <a:latin typeface="+mj-lt"/>
              </a:rPr>
              <a:t>ebMS3 Profile.</a:t>
            </a:r>
          </a:p>
          <a:p>
            <a:pPr>
              <a:lnSpc>
                <a:spcPct val="150000"/>
              </a:lnSpc>
            </a:pPr>
            <a:r>
              <a:rPr lang="fr-BE" sz="1100" b="0" dirty="0">
                <a:solidFill>
                  <a:srgbClr val="646567"/>
                </a:solidFill>
                <a:latin typeface="+mj-lt"/>
              </a:rPr>
              <a:t>2014. e-SENS Project.</a:t>
            </a:r>
          </a:p>
          <a:p>
            <a:pPr>
              <a:lnSpc>
                <a:spcPct val="150000"/>
              </a:lnSpc>
            </a:pPr>
            <a:r>
              <a:rPr lang="fr-BE" sz="1100" b="0" dirty="0">
                <a:solidFill>
                  <a:srgbClr val="646567"/>
                </a:solidFill>
                <a:latin typeface="+mj-lt"/>
                <a:hlinkClick r:id="rId4"/>
              </a:rPr>
              <a:t>http://wiki.ds.unipi.gr/display/ESENS/ABB+-+</a:t>
            </a:r>
            <a:r>
              <a:rPr lang="fr-BE" sz="1100" b="0" dirty="0" smtClean="0">
                <a:solidFill>
                  <a:srgbClr val="646567"/>
                </a:solidFill>
                <a:latin typeface="+mj-lt"/>
                <a:hlinkClick r:id="rId4"/>
              </a:rPr>
              <a:t>Message+Exchange+Protocol</a:t>
            </a:r>
            <a:endParaRPr lang="en-GB" sz="1100" b="0" dirty="0">
              <a:solidFill>
                <a:srgbClr val="646567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Official 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324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96136" y="3852000"/>
            <a:ext cx="2384129" cy="215957"/>
          </a:xfrm>
        </p:spPr>
        <p:txBody>
          <a:bodyPr/>
          <a:lstStyle/>
          <a:p>
            <a:r>
              <a:rPr lang="en-GB" dirty="0" smtClean="0"/>
              <a:t>CEF-EDELIVERY-SUPPORT@ec.europa.eu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5796136" y="4011977"/>
            <a:ext cx="2384129" cy="21595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ts val="450"/>
              </a:spcAft>
              <a:buClr>
                <a:schemeClr val="bg1"/>
              </a:buClr>
              <a:buNone/>
              <a:defRPr sz="7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8288" indent="-133350" algn="l" rtl="0" eaLnBrk="0" fontAlgn="base" hangingPunct="0">
              <a:spcBef>
                <a:spcPct val="0"/>
              </a:spcBef>
              <a:spcAft>
                <a:spcPts val="450"/>
              </a:spcAft>
              <a:buClr>
                <a:srgbClr val="009FBA"/>
              </a:buClr>
              <a:buChar char="•"/>
              <a:defRPr sz="900" kern="1200">
                <a:solidFill>
                  <a:srgbClr val="646567"/>
                </a:solidFill>
                <a:latin typeface="+mn-lt"/>
                <a:ea typeface="+mn-ea"/>
                <a:cs typeface="+mn-cs"/>
              </a:defRPr>
            </a:lvl2pPr>
            <a:lvl3pPr marL="538163" indent="-133350" algn="l" rtl="0" eaLnBrk="0" fontAlgn="base" hangingPunct="0">
              <a:spcBef>
                <a:spcPct val="0"/>
              </a:spcBef>
              <a:spcAft>
                <a:spcPts val="450"/>
              </a:spcAft>
              <a:buFont typeface="Arial" charset="0"/>
              <a:buChar char="•"/>
              <a:defRPr sz="700" kern="1200">
                <a:solidFill>
                  <a:srgbClr val="646567"/>
                </a:solidFill>
                <a:latin typeface="+mn-lt"/>
                <a:ea typeface="+mn-ea"/>
                <a:cs typeface="+mn-cs"/>
              </a:defRPr>
            </a:lvl3pPr>
            <a:lvl4pPr marL="11985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414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i="1" dirty="0"/>
              <a:t>+32 229-90909</a:t>
            </a:r>
          </a:p>
        </p:txBody>
      </p:sp>
      <p:pic>
        <p:nvPicPr>
          <p:cNvPr id="1026" name="Picture 7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00" y="4046770"/>
            <a:ext cx="144000" cy="14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4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Introduction</a:t>
            </a:r>
            <a:endParaRPr lang="en-GB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sz="1050" dirty="0">
              <a:solidFill>
                <a:schemeClr val="accent5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7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eDelivery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7544" y="1077512"/>
            <a:ext cx="8218488" cy="2052228"/>
          </a:xfrm>
        </p:spPr>
        <p:txBody>
          <a:bodyPr/>
          <a:lstStyle/>
          <a:p>
            <a:pPr algn="just"/>
            <a:r>
              <a:rPr lang="en-GB" sz="1100" dirty="0" err="1"/>
              <a:t>eDelivery</a:t>
            </a:r>
            <a:r>
              <a:rPr lang="en-GB" sz="1100" dirty="0"/>
              <a:t> prescribes technical specifications that can be used in any Policy Domain of the EU to enable secure and reliable exchange of documents and data both across borders and sectors.</a:t>
            </a:r>
          </a:p>
          <a:p>
            <a:pPr algn="just"/>
            <a:r>
              <a:rPr lang="en-GB" sz="1100" dirty="0" smtClean="0"/>
              <a:t>There </a:t>
            </a:r>
            <a:r>
              <a:rPr lang="en-GB" sz="1100" dirty="0"/>
              <a:t>can be several </a:t>
            </a:r>
            <a:r>
              <a:rPr lang="en-GB" sz="1100" dirty="0" err="1"/>
              <a:t>eDelivery</a:t>
            </a:r>
            <a:r>
              <a:rPr lang="en-GB" sz="1100" dirty="0"/>
              <a:t> Nodes deployed per Member State. Each node is deployed for a specific Pan-European Project within a given policy domain: </a:t>
            </a:r>
            <a:r>
              <a:rPr lang="en-GB" sz="1100" dirty="0" err="1"/>
              <a:t>eJustice</a:t>
            </a:r>
            <a:r>
              <a:rPr lang="en-GB" sz="1100" dirty="0"/>
              <a:t>, </a:t>
            </a:r>
            <a:r>
              <a:rPr lang="en-GB" sz="1100" dirty="0" err="1"/>
              <a:t>eProcurement</a:t>
            </a:r>
            <a:r>
              <a:rPr lang="en-GB" sz="1100" dirty="0"/>
              <a:t>, etc. Typically, the nodes of </a:t>
            </a:r>
            <a:r>
              <a:rPr lang="en-GB" sz="1100" dirty="0" err="1"/>
              <a:t>eDelivery</a:t>
            </a:r>
            <a:r>
              <a:rPr lang="en-GB" sz="1100" dirty="0"/>
              <a:t> are </a:t>
            </a:r>
            <a:r>
              <a:rPr lang="en-GB" sz="1100" dirty="0" err="1"/>
              <a:t>uni</a:t>
            </a:r>
            <a:r>
              <a:rPr lang="en-GB" sz="1100" dirty="0"/>
              <a:t>-domain and </a:t>
            </a:r>
            <a:r>
              <a:rPr lang="en-GB" sz="1100" dirty="0" err="1"/>
              <a:t>uni</a:t>
            </a:r>
            <a:r>
              <a:rPr lang="en-GB" sz="1100" dirty="0"/>
              <a:t>-project.</a:t>
            </a:r>
          </a:p>
          <a:p>
            <a:pPr algn="just"/>
            <a:r>
              <a:rPr lang="en-GB" sz="1100" dirty="0" smtClean="0"/>
              <a:t>The </a:t>
            </a:r>
            <a:r>
              <a:rPr lang="en-GB" sz="1100" dirty="0"/>
              <a:t>deployment model must be defined upfront by the Pan-European project. </a:t>
            </a:r>
          </a:p>
          <a:p>
            <a:endParaRPr lang="en-GB" sz="11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874335" y="2797127"/>
            <a:ext cx="5857147" cy="1478768"/>
            <a:chOff x="1475656" y="2411486"/>
            <a:chExt cx="7087148" cy="1968239"/>
          </a:xfrm>
        </p:grpSpPr>
        <p:grpSp>
          <p:nvGrpSpPr>
            <p:cNvPr id="7" name="Group 6"/>
            <p:cNvGrpSpPr/>
            <p:nvPr/>
          </p:nvGrpSpPr>
          <p:grpSpPr>
            <a:xfrm>
              <a:off x="1475656" y="2411486"/>
              <a:ext cx="7087148" cy="1968239"/>
              <a:chOff x="1719157" y="3468000"/>
              <a:chExt cx="6312978" cy="1753238"/>
            </a:xfrm>
          </p:grpSpPr>
          <p:sp>
            <p:nvSpPr>
              <p:cNvPr id="8" name="Freeform 9198"/>
              <p:cNvSpPr>
                <a:spLocks/>
              </p:cNvSpPr>
              <p:nvPr/>
            </p:nvSpPr>
            <p:spPr bwMode="auto">
              <a:xfrm>
                <a:off x="3262767" y="3468000"/>
                <a:ext cx="2618473" cy="1753238"/>
              </a:xfrm>
              <a:custGeom>
                <a:avLst/>
                <a:gdLst>
                  <a:gd name="T0" fmla="*/ 70414064 w 1439"/>
                  <a:gd name="T1" fmla="*/ 17862886 h 935"/>
                  <a:gd name="T2" fmla="*/ 66680858 w 1439"/>
                  <a:gd name="T3" fmla="*/ 18205151 h 935"/>
                  <a:gd name="T4" fmla="*/ 43123825 w 1439"/>
                  <a:gd name="T5" fmla="*/ 0 h 935"/>
                  <a:gd name="T6" fmla="*/ 18472432 w 1439"/>
                  <a:gd name="T7" fmla="*/ 25596663 h 935"/>
                  <a:gd name="T8" fmla="*/ 18729974 w 1439"/>
                  <a:gd name="T9" fmla="*/ 29292289 h 935"/>
                  <a:gd name="T10" fmla="*/ 16734600 w 1439"/>
                  <a:gd name="T11" fmla="*/ 29155539 h 935"/>
                  <a:gd name="T12" fmla="*/ 0 w 1439"/>
                  <a:gd name="T13" fmla="*/ 46539411 h 935"/>
                  <a:gd name="T14" fmla="*/ 16734600 w 1439"/>
                  <a:gd name="T15" fmla="*/ 63991527 h 935"/>
                  <a:gd name="T16" fmla="*/ 70414064 w 1439"/>
                  <a:gd name="T17" fmla="*/ 63991527 h 935"/>
                  <a:gd name="T18" fmla="*/ 92619450 w 1439"/>
                  <a:gd name="T19" fmla="*/ 40927207 h 935"/>
                  <a:gd name="T20" fmla="*/ 70414064 w 1439"/>
                  <a:gd name="T21" fmla="*/ 17862886 h 9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39" h="935">
                    <a:moveTo>
                      <a:pt x="1094" y="261"/>
                    </a:moveTo>
                    <a:cubicBezTo>
                      <a:pt x="1075" y="261"/>
                      <a:pt x="1055" y="263"/>
                      <a:pt x="1036" y="266"/>
                    </a:cubicBezTo>
                    <a:cubicBezTo>
                      <a:pt x="989" y="112"/>
                      <a:pt x="843" y="0"/>
                      <a:pt x="670" y="0"/>
                    </a:cubicBezTo>
                    <a:cubicBezTo>
                      <a:pt x="458" y="0"/>
                      <a:pt x="287" y="167"/>
                      <a:pt x="287" y="374"/>
                    </a:cubicBezTo>
                    <a:cubicBezTo>
                      <a:pt x="287" y="392"/>
                      <a:pt x="288" y="410"/>
                      <a:pt x="291" y="428"/>
                    </a:cubicBezTo>
                    <a:cubicBezTo>
                      <a:pt x="281" y="427"/>
                      <a:pt x="271" y="426"/>
                      <a:pt x="260" y="426"/>
                    </a:cubicBezTo>
                    <a:cubicBezTo>
                      <a:pt x="116" y="426"/>
                      <a:pt x="0" y="540"/>
                      <a:pt x="0" y="680"/>
                    </a:cubicBezTo>
                    <a:cubicBezTo>
                      <a:pt x="0" y="821"/>
                      <a:pt x="116" y="935"/>
                      <a:pt x="260" y="935"/>
                    </a:cubicBezTo>
                    <a:lnTo>
                      <a:pt x="1094" y="935"/>
                    </a:lnTo>
                    <a:cubicBezTo>
                      <a:pt x="1285" y="935"/>
                      <a:pt x="1439" y="784"/>
                      <a:pt x="1439" y="598"/>
                    </a:cubicBezTo>
                    <a:cubicBezTo>
                      <a:pt x="1439" y="412"/>
                      <a:pt x="1285" y="261"/>
                      <a:pt x="1094" y="261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lIns="101901" tIns="50950" rIns="101901" bIns="50950"/>
              <a:lstStyle/>
              <a:p>
                <a:endParaRPr lang="en-US" sz="7200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3727417" y="4663454"/>
                <a:ext cx="1651377" cy="0"/>
              </a:xfrm>
              <a:prstGeom prst="line">
                <a:avLst/>
              </a:prstGeom>
              <a:noFill/>
              <a:ln w="12700" cap="sq" cmpd="sng" algn="ctr">
                <a:solidFill>
                  <a:schemeClr val="bg1">
                    <a:lumMod val="50000"/>
                  </a:schemeClr>
                </a:solidFill>
                <a:prstDash val="dash"/>
                <a:bevel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" name="Rectangle 9">
                <a:hlinkClick r:id="" action="ppaction://noaction"/>
              </p:cNvPr>
              <p:cNvSpPr/>
              <p:nvPr/>
            </p:nvSpPr>
            <p:spPr bwMode="auto">
              <a:xfrm>
                <a:off x="2731784" y="4349939"/>
                <a:ext cx="913065" cy="627035"/>
              </a:xfrm>
              <a:prstGeom prst="rect">
                <a:avLst/>
              </a:prstGeom>
              <a:solidFill>
                <a:srgbClr val="00527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09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1000" b="0" kern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eDelivery </a:t>
                </a:r>
              </a:p>
              <a:p>
                <a:pPr algn="ctr" defTabSz="914009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1000" b="0" kern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node</a:t>
                </a:r>
              </a:p>
            </p:txBody>
          </p:sp>
          <p:sp>
            <p:nvSpPr>
              <p:cNvPr id="11" name="Rectangle 10">
                <a:hlinkClick r:id="" action="ppaction://noaction"/>
              </p:cNvPr>
              <p:cNvSpPr/>
              <p:nvPr/>
            </p:nvSpPr>
            <p:spPr bwMode="auto">
              <a:xfrm>
                <a:off x="5461363" y="4349939"/>
                <a:ext cx="913065" cy="627035"/>
              </a:xfrm>
              <a:prstGeom prst="rect">
                <a:avLst/>
              </a:prstGeom>
              <a:solidFill>
                <a:srgbClr val="00527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09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1000" b="0" kern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eDelivery </a:t>
                </a:r>
              </a:p>
              <a:p>
                <a:pPr algn="ctr" defTabSz="914009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1000" b="0" kern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node</a:t>
                </a:r>
              </a:p>
            </p:txBody>
          </p:sp>
          <p:sp>
            <p:nvSpPr>
              <p:cNvPr id="12" name="Rectangle 11">
                <a:hlinkClick r:id="" action="ppaction://noaction"/>
              </p:cNvPr>
              <p:cNvSpPr/>
              <p:nvPr/>
            </p:nvSpPr>
            <p:spPr bwMode="auto">
              <a:xfrm>
                <a:off x="1719157" y="3637065"/>
                <a:ext cx="925037" cy="627035"/>
              </a:xfrm>
              <a:prstGeom prst="rect">
                <a:avLst/>
              </a:prstGeom>
              <a:noFill/>
              <a:ln w="19050" cap="flat" cmpd="sng" algn="ctr">
                <a:solidFill>
                  <a:srgbClr val="005278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09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kern="0" dirty="0">
                    <a:solidFill>
                      <a:srgbClr val="005278"/>
                    </a:solidFill>
                    <a:latin typeface="Verdana" charset="0"/>
                    <a:ea typeface="Verdana" charset="0"/>
                    <a:cs typeface="Verdana" charset="0"/>
                  </a:rPr>
                  <a:t>Backend</a:t>
                </a:r>
              </a:p>
            </p:txBody>
          </p:sp>
          <p:sp>
            <p:nvSpPr>
              <p:cNvPr id="13" name="Rectangle 12">
                <a:hlinkClick r:id="" action="ppaction://noaction"/>
              </p:cNvPr>
              <p:cNvSpPr/>
              <p:nvPr/>
            </p:nvSpPr>
            <p:spPr bwMode="auto">
              <a:xfrm>
                <a:off x="7107098" y="3637065"/>
                <a:ext cx="925037" cy="627035"/>
              </a:xfrm>
              <a:prstGeom prst="rect">
                <a:avLst/>
              </a:prstGeom>
              <a:noFill/>
              <a:ln w="19050" cap="flat" cmpd="sng" algn="ctr">
                <a:solidFill>
                  <a:srgbClr val="005278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09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kern="0" dirty="0">
                    <a:solidFill>
                      <a:srgbClr val="005278"/>
                    </a:solidFill>
                    <a:latin typeface="Verdana" charset="0"/>
                    <a:ea typeface="Verdana" charset="0"/>
                    <a:cs typeface="Verdana" charset="0"/>
                  </a:rPr>
                  <a:t>Backend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62571" y="3688043"/>
                <a:ext cx="1030289" cy="29192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i="1" kern="0" dirty="0" smtClean="0">
                    <a:solidFill>
                      <a:srgbClr val="005278"/>
                    </a:solidFill>
                    <a:latin typeface="Verdana" charset="0"/>
                    <a:ea typeface="Verdana" charset="0"/>
                    <a:cs typeface="Verdana" charset="0"/>
                  </a:rPr>
                  <a:t>Network</a:t>
                </a:r>
                <a:endParaRPr lang="en-GB" sz="1000" i="1" kern="0" dirty="0">
                  <a:solidFill>
                    <a:srgbClr val="005278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07904" y="4429150"/>
                <a:ext cx="576064" cy="23718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GB" sz="700" b="0" kern="0" dirty="0">
                    <a:solidFill>
                      <a:srgbClr val="646567"/>
                    </a:solidFill>
                    <a:latin typeface="Verdana" charset="0"/>
                    <a:ea typeface="Verdana" charset="0"/>
                    <a:cs typeface="Verdana" charset="0"/>
                  </a:rPr>
                  <a:t>SEND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31784" y="4978526"/>
                <a:ext cx="913065" cy="23718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GB" sz="700" b="0" kern="0" dirty="0">
                    <a:solidFill>
                      <a:srgbClr val="646567"/>
                    </a:solidFill>
                    <a:latin typeface="Verdana" charset="0"/>
                    <a:ea typeface="Verdana" charset="0"/>
                    <a:cs typeface="Verdana" charset="0"/>
                  </a:rPr>
                  <a:t>Role: Sending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31292" y="4978526"/>
                <a:ext cx="1082199" cy="23718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GB" sz="700" b="0" kern="0" dirty="0">
                    <a:solidFill>
                      <a:srgbClr val="646567"/>
                    </a:solidFill>
                    <a:latin typeface="Verdana" charset="0"/>
                    <a:ea typeface="Verdana" charset="0"/>
                    <a:cs typeface="Verdana" charset="0"/>
                  </a:rPr>
                  <a:t>Role: Receiving</a:t>
                </a:r>
              </a:p>
            </p:txBody>
          </p:sp>
          <p:cxnSp>
            <p:nvCxnSpPr>
              <p:cNvPr id="19" name="Elbow Connector 18"/>
              <p:cNvCxnSpPr/>
              <p:nvPr/>
            </p:nvCxnSpPr>
            <p:spPr bwMode="auto">
              <a:xfrm rot="10800000" flipH="1" flipV="1">
                <a:off x="1719157" y="3950583"/>
                <a:ext cx="1012627" cy="712874"/>
              </a:xfrm>
              <a:prstGeom prst="bentConnector3">
                <a:avLst>
                  <a:gd name="adj1" fmla="val -20109"/>
                </a:avLst>
              </a:prstGeom>
              <a:noFill/>
              <a:ln w="12700" cap="sq" cmpd="sng" algn="ctr">
                <a:solidFill>
                  <a:schemeClr val="bg1">
                    <a:lumMod val="50000"/>
                  </a:schemeClr>
                </a:solidFill>
                <a:prstDash val="dash"/>
                <a:bevel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0" name="Elbow Connector 19"/>
              <p:cNvCxnSpPr/>
              <p:nvPr/>
            </p:nvCxnSpPr>
            <p:spPr bwMode="auto">
              <a:xfrm flipV="1">
                <a:off x="6374428" y="3950583"/>
                <a:ext cx="1657707" cy="712874"/>
              </a:xfrm>
              <a:prstGeom prst="bentConnector3">
                <a:avLst>
                  <a:gd name="adj1" fmla="val 112284"/>
                </a:avLst>
              </a:prstGeom>
              <a:noFill/>
              <a:ln w="12700" cap="sq" cmpd="sng" algn="ctr">
                <a:solidFill>
                  <a:schemeClr val="bg1">
                    <a:lumMod val="50000"/>
                  </a:schemeClr>
                </a:solidFill>
                <a:prstDash val="dash"/>
                <a:bevel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1" name="Elbow Connector 20"/>
              <p:cNvCxnSpPr/>
              <p:nvPr/>
            </p:nvCxnSpPr>
            <p:spPr bwMode="auto">
              <a:xfrm rot="16200000" flipV="1">
                <a:off x="2716578" y="3878200"/>
                <a:ext cx="399356" cy="544123"/>
              </a:xfrm>
              <a:prstGeom prst="bentConnector2">
                <a:avLst/>
              </a:prstGeom>
              <a:noFill/>
              <a:ln w="12700" cap="sq" cmpd="sng" algn="ctr">
                <a:solidFill>
                  <a:schemeClr val="bg1">
                    <a:lumMod val="50000"/>
                  </a:schemeClr>
                </a:solidFill>
                <a:prstDash val="dash"/>
                <a:bevel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2" name="Elbow Connector 21"/>
              <p:cNvCxnSpPr/>
              <p:nvPr/>
            </p:nvCxnSpPr>
            <p:spPr bwMode="auto">
              <a:xfrm rot="5400000" flipH="1" flipV="1">
                <a:off x="6312819" y="3555660"/>
                <a:ext cx="399356" cy="1189202"/>
              </a:xfrm>
              <a:prstGeom prst="bentConnector2">
                <a:avLst/>
              </a:prstGeom>
              <a:noFill/>
              <a:ln w="12700" cap="sq" cmpd="sng" algn="ctr">
                <a:solidFill>
                  <a:schemeClr val="bg1">
                    <a:lumMod val="50000"/>
                  </a:schemeClr>
                </a:solidFill>
                <a:prstDash val="dash"/>
                <a:bevel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23" name="Group 22"/>
              <p:cNvGrpSpPr/>
              <p:nvPr/>
            </p:nvGrpSpPr>
            <p:grpSpPr>
              <a:xfrm>
                <a:off x="4381654" y="4380895"/>
                <a:ext cx="380690" cy="228899"/>
                <a:chOff x="290346" y="1176106"/>
                <a:chExt cx="603736" cy="409062"/>
              </a:xfrm>
            </p:grpSpPr>
            <p:sp>
              <p:nvSpPr>
                <p:cNvPr id="25" name="Freeform 657"/>
                <p:cNvSpPr>
                  <a:spLocks noEditPoints="1"/>
                </p:cNvSpPr>
                <p:nvPr/>
              </p:nvSpPr>
              <p:spPr bwMode="auto">
                <a:xfrm>
                  <a:off x="696533" y="1243873"/>
                  <a:ext cx="135533" cy="163460"/>
                </a:xfrm>
                <a:custGeom>
                  <a:avLst/>
                  <a:gdLst>
                    <a:gd name="T0" fmla="*/ 7 w 48"/>
                    <a:gd name="T1" fmla="*/ 58 h 58"/>
                    <a:gd name="T2" fmla="*/ 41 w 48"/>
                    <a:gd name="T3" fmla="*/ 58 h 58"/>
                    <a:gd name="T4" fmla="*/ 48 w 48"/>
                    <a:gd name="T5" fmla="*/ 51 h 58"/>
                    <a:gd name="T6" fmla="*/ 48 w 48"/>
                    <a:gd name="T7" fmla="*/ 7 h 58"/>
                    <a:gd name="T8" fmla="*/ 41 w 48"/>
                    <a:gd name="T9" fmla="*/ 0 h 58"/>
                    <a:gd name="T10" fmla="*/ 7 w 48"/>
                    <a:gd name="T11" fmla="*/ 0 h 58"/>
                    <a:gd name="T12" fmla="*/ 0 w 48"/>
                    <a:gd name="T13" fmla="*/ 7 h 58"/>
                    <a:gd name="T14" fmla="*/ 0 w 48"/>
                    <a:gd name="T15" fmla="*/ 51 h 58"/>
                    <a:gd name="T16" fmla="*/ 7 w 48"/>
                    <a:gd name="T17" fmla="*/ 58 h 58"/>
                    <a:gd name="T18" fmla="*/ 8 w 48"/>
                    <a:gd name="T19" fmla="*/ 9 h 58"/>
                    <a:gd name="T20" fmla="*/ 39 w 48"/>
                    <a:gd name="T21" fmla="*/ 9 h 58"/>
                    <a:gd name="T22" fmla="*/ 39 w 48"/>
                    <a:gd name="T23" fmla="*/ 49 h 58"/>
                    <a:gd name="T24" fmla="*/ 8 w 48"/>
                    <a:gd name="T25" fmla="*/ 49 h 58"/>
                    <a:gd name="T26" fmla="*/ 8 w 48"/>
                    <a:gd name="T27" fmla="*/ 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58">
                      <a:moveTo>
                        <a:pt x="7" y="58"/>
                      </a:moveTo>
                      <a:cubicBezTo>
                        <a:pt x="41" y="58"/>
                        <a:pt x="41" y="58"/>
                        <a:pt x="41" y="58"/>
                      </a:cubicBezTo>
                      <a:cubicBezTo>
                        <a:pt x="45" y="58"/>
                        <a:pt x="48" y="55"/>
                        <a:pt x="48" y="51"/>
                      </a:cubicBezTo>
                      <a:cubicBezTo>
                        <a:pt x="48" y="7"/>
                        <a:pt x="48" y="7"/>
                        <a:pt x="48" y="7"/>
                      </a:cubicBezTo>
                      <a:cubicBezTo>
                        <a:pt x="48" y="3"/>
                        <a:pt x="45" y="0"/>
                        <a:pt x="4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5"/>
                        <a:pt x="3" y="58"/>
                        <a:pt x="7" y="58"/>
                      </a:cubicBezTo>
                      <a:close/>
                      <a:moveTo>
                        <a:pt x="8" y="9"/>
                      </a:move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8" y="49"/>
                        <a:pt x="8" y="49"/>
                        <a:pt x="8" y="49"/>
                      </a:cubicBezTo>
                      <a:lnTo>
                        <a:pt x="8" y="9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200" dirty="0"/>
                </a:p>
              </p:txBody>
            </p:sp>
            <p:sp>
              <p:nvSpPr>
                <p:cNvPr id="26" name="Freeform 658"/>
                <p:cNvSpPr>
                  <a:spLocks/>
                </p:cNvSpPr>
                <p:nvPr/>
              </p:nvSpPr>
              <p:spPr bwMode="auto">
                <a:xfrm>
                  <a:off x="366327" y="1472225"/>
                  <a:ext cx="203299" cy="25464"/>
                </a:xfrm>
                <a:custGeom>
                  <a:avLst/>
                  <a:gdLst>
                    <a:gd name="T0" fmla="*/ 68 w 72"/>
                    <a:gd name="T1" fmla="*/ 0 h 9"/>
                    <a:gd name="T2" fmla="*/ 5 w 72"/>
                    <a:gd name="T3" fmla="*/ 0 h 9"/>
                    <a:gd name="T4" fmla="*/ 0 w 72"/>
                    <a:gd name="T5" fmla="*/ 5 h 9"/>
                    <a:gd name="T6" fmla="*/ 5 w 72"/>
                    <a:gd name="T7" fmla="*/ 9 h 9"/>
                    <a:gd name="T8" fmla="*/ 68 w 72"/>
                    <a:gd name="T9" fmla="*/ 9 h 9"/>
                    <a:gd name="T10" fmla="*/ 72 w 72"/>
                    <a:gd name="T11" fmla="*/ 5 h 9"/>
                    <a:gd name="T12" fmla="*/ 68 w 72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" h="9">
                      <a:moveTo>
                        <a:pt x="68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"/>
                        <a:pt x="2" y="9"/>
                        <a:pt x="5" y="9"/>
                      </a:cubicBezTo>
                      <a:cubicBezTo>
                        <a:pt x="68" y="9"/>
                        <a:pt x="68" y="9"/>
                        <a:pt x="68" y="9"/>
                      </a:cubicBezTo>
                      <a:cubicBezTo>
                        <a:pt x="70" y="9"/>
                        <a:pt x="72" y="7"/>
                        <a:pt x="72" y="5"/>
                      </a:cubicBezTo>
                      <a:cubicBezTo>
                        <a:pt x="72" y="2"/>
                        <a:pt x="70" y="0"/>
                        <a:pt x="68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200" dirty="0"/>
                </a:p>
              </p:txBody>
            </p:sp>
            <p:sp>
              <p:nvSpPr>
                <p:cNvPr id="27" name="Freeform 659"/>
                <p:cNvSpPr>
                  <a:spLocks/>
                </p:cNvSpPr>
                <p:nvPr/>
              </p:nvSpPr>
              <p:spPr bwMode="auto">
                <a:xfrm>
                  <a:off x="366327" y="1410208"/>
                  <a:ext cx="203299" cy="25464"/>
                </a:xfrm>
                <a:custGeom>
                  <a:avLst/>
                  <a:gdLst>
                    <a:gd name="T0" fmla="*/ 5 w 72"/>
                    <a:gd name="T1" fmla="*/ 9 h 9"/>
                    <a:gd name="T2" fmla="*/ 68 w 72"/>
                    <a:gd name="T3" fmla="*/ 9 h 9"/>
                    <a:gd name="T4" fmla="*/ 72 w 72"/>
                    <a:gd name="T5" fmla="*/ 5 h 9"/>
                    <a:gd name="T6" fmla="*/ 68 w 72"/>
                    <a:gd name="T7" fmla="*/ 0 h 9"/>
                    <a:gd name="T8" fmla="*/ 5 w 72"/>
                    <a:gd name="T9" fmla="*/ 0 h 9"/>
                    <a:gd name="T10" fmla="*/ 0 w 72"/>
                    <a:gd name="T11" fmla="*/ 5 h 9"/>
                    <a:gd name="T12" fmla="*/ 5 w 72"/>
                    <a:gd name="T13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" h="9">
                      <a:moveTo>
                        <a:pt x="5" y="9"/>
                      </a:moveTo>
                      <a:cubicBezTo>
                        <a:pt x="68" y="9"/>
                        <a:pt x="68" y="9"/>
                        <a:pt x="68" y="9"/>
                      </a:cubicBezTo>
                      <a:cubicBezTo>
                        <a:pt x="70" y="9"/>
                        <a:pt x="72" y="7"/>
                        <a:pt x="72" y="5"/>
                      </a:cubicBezTo>
                      <a:cubicBezTo>
                        <a:pt x="72" y="2"/>
                        <a:pt x="70" y="0"/>
                        <a:pt x="6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"/>
                        <a:pt x="2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200" dirty="0"/>
                </a:p>
              </p:txBody>
            </p:sp>
            <p:sp>
              <p:nvSpPr>
                <p:cNvPr id="28" name="Freeform 660"/>
                <p:cNvSpPr>
                  <a:spLocks/>
                </p:cNvSpPr>
                <p:nvPr/>
              </p:nvSpPr>
              <p:spPr bwMode="auto">
                <a:xfrm>
                  <a:off x="366327" y="1348192"/>
                  <a:ext cx="84605" cy="25464"/>
                </a:xfrm>
                <a:custGeom>
                  <a:avLst/>
                  <a:gdLst>
                    <a:gd name="T0" fmla="*/ 5 w 30"/>
                    <a:gd name="T1" fmla="*/ 9 h 9"/>
                    <a:gd name="T2" fmla="*/ 26 w 30"/>
                    <a:gd name="T3" fmla="*/ 9 h 9"/>
                    <a:gd name="T4" fmla="*/ 30 w 30"/>
                    <a:gd name="T5" fmla="*/ 4 h 9"/>
                    <a:gd name="T6" fmla="*/ 26 w 30"/>
                    <a:gd name="T7" fmla="*/ 0 h 9"/>
                    <a:gd name="T8" fmla="*/ 5 w 30"/>
                    <a:gd name="T9" fmla="*/ 0 h 9"/>
                    <a:gd name="T10" fmla="*/ 0 w 30"/>
                    <a:gd name="T11" fmla="*/ 4 h 9"/>
                    <a:gd name="T12" fmla="*/ 5 w 30"/>
                    <a:gd name="T13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9">
                      <a:moveTo>
                        <a:pt x="5" y="9"/>
                      </a:move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28" y="9"/>
                        <a:pt x="30" y="7"/>
                        <a:pt x="30" y="4"/>
                      </a:cubicBezTo>
                      <a:cubicBezTo>
                        <a:pt x="30" y="2"/>
                        <a:pt x="28" y="0"/>
                        <a:pt x="2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7"/>
                        <a:pt x="2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200" dirty="0"/>
                </a:p>
              </p:txBody>
            </p:sp>
            <p:sp>
              <p:nvSpPr>
                <p:cNvPr id="29" name="Freeform 661"/>
                <p:cNvSpPr>
                  <a:spLocks noEditPoints="1"/>
                </p:cNvSpPr>
                <p:nvPr/>
              </p:nvSpPr>
              <p:spPr bwMode="auto">
                <a:xfrm>
                  <a:off x="290346" y="1176106"/>
                  <a:ext cx="603736" cy="409062"/>
                </a:xfrm>
                <a:custGeom>
                  <a:avLst/>
                  <a:gdLst>
                    <a:gd name="T0" fmla="*/ 210 w 214"/>
                    <a:gd name="T1" fmla="*/ 0 h 145"/>
                    <a:gd name="T2" fmla="*/ 4 w 214"/>
                    <a:gd name="T3" fmla="*/ 0 h 145"/>
                    <a:gd name="T4" fmla="*/ 0 w 214"/>
                    <a:gd name="T5" fmla="*/ 4 h 145"/>
                    <a:gd name="T6" fmla="*/ 0 w 214"/>
                    <a:gd name="T7" fmla="*/ 140 h 145"/>
                    <a:gd name="T8" fmla="*/ 4 w 214"/>
                    <a:gd name="T9" fmla="*/ 145 h 145"/>
                    <a:gd name="T10" fmla="*/ 210 w 214"/>
                    <a:gd name="T11" fmla="*/ 145 h 145"/>
                    <a:gd name="T12" fmla="*/ 214 w 214"/>
                    <a:gd name="T13" fmla="*/ 140 h 145"/>
                    <a:gd name="T14" fmla="*/ 214 w 214"/>
                    <a:gd name="T15" fmla="*/ 4 h 145"/>
                    <a:gd name="T16" fmla="*/ 210 w 214"/>
                    <a:gd name="T17" fmla="*/ 0 h 145"/>
                    <a:gd name="T18" fmla="*/ 206 w 214"/>
                    <a:gd name="T19" fmla="*/ 136 h 145"/>
                    <a:gd name="T20" fmla="*/ 8 w 214"/>
                    <a:gd name="T21" fmla="*/ 136 h 145"/>
                    <a:gd name="T22" fmla="*/ 8 w 214"/>
                    <a:gd name="T23" fmla="*/ 9 h 145"/>
                    <a:gd name="T24" fmla="*/ 206 w 214"/>
                    <a:gd name="T25" fmla="*/ 9 h 145"/>
                    <a:gd name="T26" fmla="*/ 206 w 214"/>
                    <a:gd name="T27" fmla="*/ 136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14" h="145">
                      <a:moveTo>
                        <a:pt x="21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43"/>
                        <a:pt x="2" y="145"/>
                        <a:pt x="4" y="145"/>
                      </a:cubicBezTo>
                      <a:cubicBezTo>
                        <a:pt x="210" y="145"/>
                        <a:pt x="210" y="145"/>
                        <a:pt x="210" y="145"/>
                      </a:cubicBezTo>
                      <a:cubicBezTo>
                        <a:pt x="212" y="145"/>
                        <a:pt x="214" y="143"/>
                        <a:pt x="214" y="140"/>
                      </a:cubicBezTo>
                      <a:cubicBezTo>
                        <a:pt x="214" y="4"/>
                        <a:pt x="214" y="4"/>
                        <a:pt x="214" y="4"/>
                      </a:cubicBezTo>
                      <a:cubicBezTo>
                        <a:pt x="214" y="2"/>
                        <a:pt x="212" y="0"/>
                        <a:pt x="210" y="0"/>
                      </a:cubicBezTo>
                      <a:close/>
                      <a:moveTo>
                        <a:pt x="206" y="136"/>
                      </a:moveTo>
                      <a:cubicBezTo>
                        <a:pt x="8" y="136"/>
                        <a:pt x="8" y="136"/>
                        <a:pt x="8" y="136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206" y="9"/>
                        <a:pt x="206" y="9"/>
                        <a:pt x="206" y="9"/>
                      </a:cubicBezTo>
                      <a:lnTo>
                        <a:pt x="206" y="136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200" dirty="0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4788024" y="4429150"/>
                <a:ext cx="648072" cy="23718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GB" sz="700" b="0" kern="0" dirty="0">
                    <a:solidFill>
                      <a:srgbClr val="646567"/>
                    </a:solidFill>
                    <a:latin typeface="Verdana" charset="0"/>
                    <a:ea typeface="Verdana" charset="0"/>
                    <a:cs typeface="Verdana" charset="0"/>
                  </a:rPr>
                  <a:t>RECEIVE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382979" y="3845080"/>
              <a:ext cx="590745" cy="33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050" dirty="0" smtClean="0">
                  <a:solidFill>
                    <a:schemeClr val="accent1"/>
                  </a:solidFill>
                </a:rPr>
                <a:t>AS4</a:t>
              </a:r>
              <a:endParaRPr lang="en-GB" sz="105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403350" y="2587891"/>
            <a:ext cx="5334938" cy="1879983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8850E-7325-D14F-AF39-179B4A01E8D0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02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AS4 Protocol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077512"/>
            <a:ext cx="8218488" cy="3402378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AS4 is a Conformance Profile of the OASIS </a:t>
            </a:r>
            <a:r>
              <a:rPr lang="en-GB" sz="1400" dirty="0" err="1"/>
              <a:t>ebMS</a:t>
            </a:r>
            <a:r>
              <a:rPr lang="en-GB" sz="1400" dirty="0"/>
              <a:t> 3.0 specification, and represents an open standard for the secure and payload-agnostic exchange of Business-to-business documents using Web services. Secure document exchange is governed by aspects of WS-Security, including XML Encryption and XML Digital Signatures. </a:t>
            </a:r>
          </a:p>
          <a:p>
            <a:endParaRPr lang="en-GB" sz="1400" dirty="0"/>
          </a:p>
          <a:p>
            <a:pPr marL="0" indent="0">
              <a:buNone/>
            </a:pPr>
            <a:r>
              <a:rPr lang="en-GB" sz="1400" dirty="0"/>
              <a:t>AS4 became a standard in 2013.The majority of the AS4 profiling points constraining the </a:t>
            </a:r>
            <a:r>
              <a:rPr lang="en-GB" sz="1400" dirty="0" err="1"/>
              <a:t>ebMS</a:t>
            </a:r>
            <a:r>
              <a:rPr lang="en-GB" sz="1400" dirty="0"/>
              <a:t> 3.0 specification are based upon the functional requirements of the AS2 specification. AS4 provides an entry-level on-ramp for Web services B2B by simplifying the complexities of Web services</a:t>
            </a:r>
            <a:r>
              <a:rPr lang="en-GB" sz="1400" dirty="0" smtClean="0"/>
              <a:t>.</a:t>
            </a:r>
          </a:p>
          <a:p>
            <a:endParaRPr lang="en-GB" sz="1400" dirty="0"/>
          </a:p>
          <a:p>
            <a:r>
              <a:rPr lang="en-GB" sz="1400" dirty="0"/>
              <a:t>A standard for reliable and secure message exchange using web services</a:t>
            </a:r>
          </a:p>
          <a:p>
            <a:r>
              <a:rPr lang="en-GB" sz="1400" dirty="0"/>
              <a:t>Payload agnostic (Not sensitive to the type of </a:t>
            </a:r>
            <a:r>
              <a:rPr lang="en-GB" sz="1400" dirty="0" err="1"/>
              <a:t>attachement</a:t>
            </a:r>
            <a:r>
              <a:rPr lang="en-GB" sz="1400" dirty="0"/>
              <a:t>)</a:t>
            </a:r>
          </a:p>
          <a:p>
            <a:r>
              <a:rPr lang="en-GB" sz="1400" dirty="0"/>
              <a:t>Implementation guideline within </a:t>
            </a:r>
            <a:r>
              <a:rPr lang="en-GB" sz="1400" dirty="0" err="1"/>
              <a:t>ebMS</a:t>
            </a:r>
            <a:r>
              <a:rPr lang="en-GB" sz="1400" dirty="0"/>
              <a:t> 3.0</a:t>
            </a:r>
          </a:p>
          <a:p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8850E-7325-D14F-AF39-179B4A01E8D0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90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End-user perspective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8850E-7325-D14F-AF39-179B4A01E8D0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440368" y="1717576"/>
            <a:ext cx="3243475" cy="2689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GB" sz="1050" dirty="0" smtClean="0">
              <a:solidFill>
                <a:srgbClr val="646567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3779" y="1717576"/>
            <a:ext cx="3243475" cy="2689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GB" sz="1050" dirty="0" smtClean="0">
              <a:solidFill>
                <a:srgbClr val="646567"/>
              </a:solidFill>
            </a:endParaRPr>
          </a:p>
        </p:txBody>
      </p:sp>
      <p:sp>
        <p:nvSpPr>
          <p:cNvPr id="32" name="Freeform 9198"/>
          <p:cNvSpPr>
            <a:spLocks/>
          </p:cNvSpPr>
          <p:nvPr/>
        </p:nvSpPr>
        <p:spPr bwMode="auto">
          <a:xfrm>
            <a:off x="3222650" y="3345854"/>
            <a:ext cx="2429405" cy="1478768"/>
          </a:xfrm>
          <a:custGeom>
            <a:avLst/>
            <a:gdLst>
              <a:gd name="T0" fmla="*/ 70414064 w 1439"/>
              <a:gd name="T1" fmla="*/ 17862886 h 935"/>
              <a:gd name="T2" fmla="*/ 66680858 w 1439"/>
              <a:gd name="T3" fmla="*/ 18205151 h 935"/>
              <a:gd name="T4" fmla="*/ 43123825 w 1439"/>
              <a:gd name="T5" fmla="*/ 0 h 935"/>
              <a:gd name="T6" fmla="*/ 18472432 w 1439"/>
              <a:gd name="T7" fmla="*/ 25596663 h 935"/>
              <a:gd name="T8" fmla="*/ 18729974 w 1439"/>
              <a:gd name="T9" fmla="*/ 29292289 h 935"/>
              <a:gd name="T10" fmla="*/ 16734600 w 1439"/>
              <a:gd name="T11" fmla="*/ 29155539 h 935"/>
              <a:gd name="T12" fmla="*/ 0 w 1439"/>
              <a:gd name="T13" fmla="*/ 46539411 h 935"/>
              <a:gd name="T14" fmla="*/ 16734600 w 1439"/>
              <a:gd name="T15" fmla="*/ 63991527 h 935"/>
              <a:gd name="T16" fmla="*/ 70414064 w 1439"/>
              <a:gd name="T17" fmla="*/ 63991527 h 935"/>
              <a:gd name="T18" fmla="*/ 92619450 w 1439"/>
              <a:gd name="T19" fmla="*/ 40927207 h 935"/>
              <a:gd name="T20" fmla="*/ 70414064 w 1439"/>
              <a:gd name="T21" fmla="*/ 17862886 h 9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101901" tIns="50950" rIns="101901" bIns="50950"/>
          <a:lstStyle/>
          <a:p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16013" y="926240"/>
            <a:ext cx="1615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 smtClean="0">
                <a:solidFill>
                  <a:schemeClr val="accent1"/>
                </a:solidFill>
                <a:latin typeface="+mj-lt"/>
              </a:rPr>
              <a:t>PARTICIPANT 1</a:t>
            </a:r>
            <a:endParaRPr lang="en-GB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9310" y="926240"/>
            <a:ext cx="158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 smtClean="0">
                <a:solidFill>
                  <a:schemeClr val="accent1"/>
                </a:solidFill>
                <a:latin typeface="+mj-lt"/>
              </a:rPr>
              <a:t>PARTICIPANT 2</a:t>
            </a:r>
            <a:endParaRPr lang="en-GB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89492" y="1207468"/>
            <a:ext cx="1668535" cy="46970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050" dirty="0" smtClean="0">
                <a:solidFill>
                  <a:srgbClr val="646567"/>
                </a:solidFill>
              </a:rPr>
              <a:t>Business application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55110" y="1744322"/>
            <a:ext cx="1668536" cy="38818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050" b="0" smtClean="0">
                <a:solidFill>
                  <a:schemeClr val="bg1"/>
                </a:solidFill>
              </a:rPr>
              <a:t>Validate &amp; Archive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55110" y="2289834"/>
            <a:ext cx="1668536" cy="38818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050" b="0" dirty="0" smtClean="0">
                <a:solidFill>
                  <a:schemeClr val="bg1"/>
                </a:solidFill>
              </a:rPr>
              <a:t>Translate to in-house format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55110" y="2835348"/>
            <a:ext cx="1668536" cy="38818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050" b="0" dirty="0" smtClean="0">
                <a:solidFill>
                  <a:schemeClr val="bg1"/>
                </a:solidFill>
              </a:rPr>
              <a:t>Decrypt and verify signature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5110" y="3380859"/>
            <a:ext cx="1668536" cy="38818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050" b="0" dirty="0" smtClean="0">
                <a:solidFill>
                  <a:schemeClr val="bg1"/>
                </a:solidFill>
              </a:rPr>
              <a:t>Verify sender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55110" y="1207468"/>
            <a:ext cx="1668535" cy="46970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050" dirty="0" smtClean="0">
                <a:solidFill>
                  <a:srgbClr val="646567"/>
                </a:solidFill>
              </a:rPr>
              <a:t>Business application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67091" y="3862049"/>
            <a:ext cx="1378955" cy="2651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900" i="1" dirty="0" smtClean="0">
                <a:solidFill>
                  <a:srgbClr val="646567"/>
                </a:solidFill>
              </a:rPr>
              <a:t>Send message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8874" y="4298719"/>
            <a:ext cx="1835390" cy="2651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900" i="1" dirty="0" smtClean="0">
                <a:solidFill>
                  <a:srgbClr val="646567"/>
                </a:solidFill>
              </a:rPr>
              <a:t>Acknowledge receipt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9492" y="1744322"/>
            <a:ext cx="1668536" cy="38818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050" b="0" dirty="0" smtClean="0">
                <a:solidFill>
                  <a:schemeClr val="bg1"/>
                </a:solidFill>
              </a:rPr>
              <a:t>Validate &amp; Archive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89492" y="2289834"/>
            <a:ext cx="1668536" cy="38818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050" b="0" dirty="0" smtClean="0">
                <a:solidFill>
                  <a:schemeClr val="bg1"/>
                </a:solidFill>
              </a:rPr>
              <a:t>Translate </a:t>
            </a:r>
            <a:r>
              <a:rPr lang="en-GB" sz="1050" b="0" smtClean="0">
                <a:solidFill>
                  <a:schemeClr val="bg1"/>
                </a:solidFill>
              </a:rPr>
              <a:t>to standardized format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89492" y="2835346"/>
            <a:ext cx="1668536" cy="38818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050" b="0" dirty="0" smtClean="0">
                <a:solidFill>
                  <a:schemeClr val="bg1"/>
                </a:solidFill>
              </a:rPr>
              <a:t>Encrypt and 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89492" y="3380859"/>
            <a:ext cx="1668536" cy="38818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050" b="0" smtClean="0">
                <a:solidFill>
                  <a:schemeClr val="bg1"/>
                </a:solidFill>
              </a:rPr>
              <a:t>Lookup recipient </a:t>
            </a:r>
            <a:r>
              <a:rPr lang="en-GB" sz="1050" b="0" dirty="0" smtClean="0">
                <a:solidFill>
                  <a:schemeClr val="bg1"/>
                </a:solidFill>
              </a:rPr>
              <a:t>address details </a:t>
            </a:r>
          </a:p>
        </p:txBody>
      </p:sp>
      <p:cxnSp>
        <p:nvCxnSpPr>
          <p:cNvPr id="46" name="Straight Arrow Connector 45"/>
          <p:cNvCxnSpPr>
            <a:stCxn id="22" idx="3"/>
            <a:endCxn id="28" idx="1"/>
          </p:cNvCxnSpPr>
          <p:nvPr/>
        </p:nvCxnSpPr>
        <p:spPr bwMode="auto">
          <a:xfrm>
            <a:off x="3558028" y="4120466"/>
            <a:ext cx="1997082" cy="0"/>
          </a:xfrm>
          <a:prstGeom prst="straightConnector1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5555110" y="3926373"/>
            <a:ext cx="1668536" cy="38818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050" b="0" dirty="0" smtClean="0">
                <a:solidFill>
                  <a:schemeClr val="bg1"/>
                </a:solidFill>
              </a:rPr>
              <a:t>Receive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9492" y="3926373"/>
            <a:ext cx="1668536" cy="38818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050" b="0" dirty="0" smtClean="0">
                <a:solidFill>
                  <a:schemeClr val="bg1"/>
                </a:solidFill>
              </a:rPr>
              <a:t>Send</a:t>
            </a:r>
          </a:p>
        </p:txBody>
      </p:sp>
      <p:cxnSp>
        <p:nvCxnSpPr>
          <p:cNvPr id="51" name="Elbow Connector 50"/>
          <p:cNvCxnSpPr>
            <a:stCxn id="28" idx="2"/>
            <a:endCxn id="22" idx="2"/>
          </p:cNvCxnSpPr>
          <p:nvPr/>
        </p:nvCxnSpPr>
        <p:spPr bwMode="auto">
          <a:xfrm rot="5400000">
            <a:off x="4556569" y="2481750"/>
            <a:ext cx="12700" cy="3665618"/>
          </a:xfrm>
          <a:prstGeom prst="bentConnector3">
            <a:avLst>
              <a:gd name="adj1" fmla="val 1800000"/>
            </a:avLst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hevron 5"/>
          <p:cNvSpPr/>
          <p:nvPr/>
        </p:nvSpPr>
        <p:spPr bwMode="auto">
          <a:xfrm rot="5400000">
            <a:off x="2675042" y="2045665"/>
            <a:ext cx="87318" cy="331011"/>
          </a:xfrm>
          <a:prstGeom prst="chevron">
            <a:avLst>
              <a:gd name="adj" fmla="val 71817"/>
            </a:avLst>
          </a:prstGeom>
          <a:solidFill>
            <a:schemeClr val="accent5"/>
          </a:solidFill>
          <a:ln>
            <a:noFill/>
          </a:ln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36" name="Chevron 35"/>
          <p:cNvSpPr/>
          <p:nvPr/>
        </p:nvSpPr>
        <p:spPr bwMode="auto">
          <a:xfrm rot="5400000">
            <a:off x="2675042" y="2591177"/>
            <a:ext cx="87318" cy="331011"/>
          </a:xfrm>
          <a:prstGeom prst="chevron">
            <a:avLst>
              <a:gd name="adj" fmla="val 71817"/>
            </a:avLst>
          </a:prstGeom>
          <a:solidFill>
            <a:schemeClr val="accent5"/>
          </a:solidFill>
          <a:ln>
            <a:noFill/>
          </a:ln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38" name="Chevron 37"/>
          <p:cNvSpPr/>
          <p:nvPr/>
        </p:nvSpPr>
        <p:spPr bwMode="auto">
          <a:xfrm rot="5400000">
            <a:off x="2675042" y="3136689"/>
            <a:ext cx="87318" cy="331011"/>
          </a:xfrm>
          <a:prstGeom prst="chevron">
            <a:avLst>
              <a:gd name="adj" fmla="val 71817"/>
            </a:avLst>
          </a:prstGeom>
          <a:solidFill>
            <a:schemeClr val="accent5"/>
          </a:solidFill>
          <a:ln>
            <a:noFill/>
          </a:ln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39" name="Chevron 38"/>
          <p:cNvSpPr/>
          <p:nvPr/>
        </p:nvSpPr>
        <p:spPr bwMode="auto">
          <a:xfrm rot="5400000">
            <a:off x="2675042" y="3682201"/>
            <a:ext cx="87318" cy="331011"/>
          </a:xfrm>
          <a:prstGeom prst="chevron">
            <a:avLst>
              <a:gd name="adj" fmla="val 71817"/>
            </a:avLst>
          </a:prstGeom>
          <a:solidFill>
            <a:schemeClr val="accent5"/>
          </a:solidFill>
          <a:ln>
            <a:noFill/>
          </a:ln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47" name="Chevron 46"/>
          <p:cNvSpPr/>
          <p:nvPr/>
        </p:nvSpPr>
        <p:spPr bwMode="auto">
          <a:xfrm rot="16200000" flipV="1">
            <a:off x="6345719" y="2045666"/>
            <a:ext cx="87318" cy="331011"/>
          </a:xfrm>
          <a:prstGeom prst="chevron">
            <a:avLst>
              <a:gd name="adj" fmla="val 71817"/>
            </a:avLst>
          </a:prstGeom>
          <a:solidFill>
            <a:schemeClr val="accent5"/>
          </a:solidFill>
          <a:ln>
            <a:noFill/>
          </a:ln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48" name="Chevron 47"/>
          <p:cNvSpPr/>
          <p:nvPr/>
        </p:nvSpPr>
        <p:spPr bwMode="auto">
          <a:xfrm rot="16200000" flipV="1">
            <a:off x="6345719" y="2591178"/>
            <a:ext cx="87318" cy="331011"/>
          </a:xfrm>
          <a:prstGeom prst="chevron">
            <a:avLst>
              <a:gd name="adj" fmla="val 71817"/>
            </a:avLst>
          </a:prstGeom>
          <a:solidFill>
            <a:schemeClr val="accent5"/>
          </a:solidFill>
          <a:ln>
            <a:noFill/>
          </a:ln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49" name="Chevron 48"/>
          <p:cNvSpPr/>
          <p:nvPr/>
        </p:nvSpPr>
        <p:spPr bwMode="auto">
          <a:xfrm rot="16200000" flipV="1">
            <a:off x="6345719" y="3136690"/>
            <a:ext cx="87318" cy="331011"/>
          </a:xfrm>
          <a:prstGeom prst="chevron">
            <a:avLst>
              <a:gd name="adj" fmla="val 71817"/>
            </a:avLst>
          </a:prstGeom>
          <a:solidFill>
            <a:schemeClr val="accent5"/>
          </a:solidFill>
          <a:ln>
            <a:noFill/>
          </a:ln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50" name="Chevron 49"/>
          <p:cNvSpPr/>
          <p:nvPr/>
        </p:nvSpPr>
        <p:spPr bwMode="auto">
          <a:xfrm rot="16200000" flipV="1">
            <a:off x="6345719" y="3682202"/>
            <a:ext cx="87318" cy="331011"/>
          </a:xfrm>
          <a:prstGeom prst="chevron">
            <a:avLst>
              <a:gd name="adj" fmla="val 71817"/>
            </a:avLst>
          </a:prstGeom>
          <a:solidFill>
            <a:schemeClr val="accent5"/>
          </a:solidFill>
          <a:ln>
            <a:noFill/>
          </a:ln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21345" y="1404873"/>
            <a:ext cx="1301311" cy="2651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800" b="0" dirty="0" smtClean="0">
                <a:solidFill>
                  <a:srgbClr val="646567"/>
                </a:solidFill>
              </a:rPr>
              <a:t>What you see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30024" y="1693270"/>
            <a:ext cx="1483952" cy="2651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800" b="0" dirty="0" smtClean="0">
                <a:solidFill>
                  <a:srgbClr val="646567"/>
                </a:solidFill>
              </a:rPr>
              <a:t>Behind </a:t>
            </a:r>
            <a:r>
              <a:rPr lang="en-GB" sz="800" b="0" smtClean="0">
                <a:solidFill>
                  <a:srgbClr val="646567"/>
                </a:solidFill>
              </a:rPr>
              <a:t>the scenes</a:t>
            </a:r>
            <a:endParaRPr lang="en-GB" sz="800" b="0" dirty="0" smtClean="0">
              <a:solidFill>
                <a:srgbClr val="646567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542244" y="3505060"/>
            <a:ext cx="195354" cy="139784"/>
            <a:chOff x="290346" y="1176106"/>
            <a:chExt cx="603736" cy="409062"/>
          </a:xfrm>
        </p:grpSpPr>
        <p:sp>
          <p:nvSpPr>
            <p:cNvPr id="56" name="Freeform 657"/>
            <p:cNvSpPr>
              <a:spLocks noEditPoints="1"/>
            </p:cNvSpPr>
            <p:nvPr/>
          </p:nvSpPr>
          <p:spPr bwMode="auto">
            <a:xfrm>
              <a:off x="696533" y="1243873"/>
              <a:ext cx="135533" cy="163460"/>
            </a:xfrm>
            <a:custGeom>
              <a:avLst/>
              <a:gdLst>
                <a:gd name="T0" fmla="*/ 7 w 48"/>
                <a:gd name="T1" fmla="*/ 58 h 58"/>
                <a:gd name="T2" fmla="*/ 41 w 48"/>
                <a:gd name="T3" fmla="*/ 58 h 58"/>
                <a:gd name="T4" fmla="*/ 48 w 48"/>
                <a:gd name="T5" fmla="*/ 51 h 58"/>
                <a:gd name="T6" fmla="*/ 48 w 48"/>
                <a:gd name="T7" fmla="*/ 7 h 58"/>
                <a:gd name="T8" fmla="*/ 41 w 48"/>
                <a:gd name="T9" fmla="*/ 0 h 58"/>
                <a:gd name="T10" fmla="*/ 7 w 48"/>
                <a:gd name="T11" fmla="*/ 0 h 58"/>
                <a:gd name="T12" fmla="*/ 0 w 48"/>
                <a:gd name="T13" fmla="*/ 7 h 58"/>
                <a:gd name="T14" fmla="*/ 0 w 48"/>
                <a:gd name="T15" fmla="*/ 51 h 58"/>
                <a:gd name="T16" fmla="*/ 7 w 48"/>
                <a:gd name="T17" fmla="*/ 58 h 58"/>
                <a:gd name="T18" fmla="*/ 8 w 48"/>
                <a:gd name="T19" fmla="*/ 9 h 58"/>
                <a:gd name="T20" fmla="*/ 39 w 48"/>
                <a:gd name="T21" fmla="*/ 9 h 58"/>
                <a:gd name="T22" fmla="*/ 39 w 48"/>
                <a:gd name="T23" fmla="*/ 49 h 58"/>
                <a:gd name="T24" fmla="*/ 8 w 48"/>
                <a:gd name="T25" fmla="*/ 49 h 58"/>
                <a:gd name="T26" fmla="*/ 8 w 48"/>
                <a:gd name="T27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7" y="58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5" y="58"/>
                    <a:pt x="48" y="55"/>
                    <a:pt x="48" y="51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lose/>
                  <a:moveTo>
                    <a:pt x="8" y="9"/>
                  </a:moveTo>
                  <a:cubicBezTo>
                    <a:pt x="39" y="9"/>
                    <a:pt x="39" y="9"/>
                    <a:pt x="39" y="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8" y="49"/>
                    <a:pt x="8" y="49"/>
                    <a:pt x="8" y="49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658"/>
            <p:cNvSpPr>
              <a:spLocks/>
            </p:cNvSpPr>
            <p:nvPr/>
          </p:nvSpPr>
          <p:spPr bwMode="auto">
            <a:xfrm>
              <a:off x="366327" y="1472225"/>
              <a:ext cx="203299" cy="25464"/>
            </a:xfrm>
            <a:custGeom>
              <a:avLst/>
              <a:gdLst>
                <a:gd name="T0" fmla="*/ 68 w 72"/>
                <a:gd name="T1" fmla="*/ 0 h 9"/>
                <a:gd name="T2" fmla="*/ 5 w 72"/>
                <a:gd name="T3" fmla="*/ 0 h 9"/>
                <a:gd name="T4" fmla="*/ 0 w 72"/>
                <a:gd name="T5" fmla="*/ 5 h 9"/>
                <a:gd name="T6" fmla="*/ 5 w 72"/>
                <a:gd name="T7" fmla="*/ 9 h 9"/>
                <a:gd name="T8" fmla="*/ 68 w 72"/>
                <a:gd name="T9" fmla="*/ 9 h 9"/>
                <a:gd name="T10" fmla="*/ 72 w 72"/>
                <a:gd name="T11" fmla="*/ 5 h 9"/>
                <a:gd name="T12" fmla="*/ 68 w 7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">
                  <a:moveTo>
                    <a:pt x="6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70" y="9"/>
                    <a:pt x="72" y="7"/>
                    <a:pt x="72" y="5"/>
                  </a:cubicBezTo>
                  <a:cubicBezTo>
                    <a:pt x="72" y="2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659"/>
            <p:cNvSpPr>
              <a:spLocks/>
            </p:cNvSpPr>
            <p:nvPr/>
          </p:nvSpPr>
          <p:spPr bwMode="auto">
            <a:xfrm>
              <a:off x="366327" y="1410208"/>
              <a:ext cx="203299" cy="25464"/>
            </a:xfrm>
            <a:custGeom>
              <a:avLst/>
              <a:gdLst>
                <a:gd name="T0" fmla="*/ 5 w 72"/>
                <a:gd name="T1" fmla="*/ 9 h 9"/>
                <a:gd name="T2" fmla="*/ 68 w 72"/>
                <a:gd name="T3" fmla="*/ 9 h 9"/>
                <a:gd name="T4" fmla="*/ 72 w 72"/>
                <a:gd name="T5" fmla="*/ 5 h 9"/>
                <a:gd name="T6" fmla="*/ 68 w 72"/>
                <a:gd name="T7" fmla="*/ 0 h 9"/>
                <a:gd name="T8" fmla="*/ 5 w 72"/>
                <a:gd name="T9" fmla="*/ 0 h 9"/>
                <a:gd name="T10" fmla="*/ 0 w 72"/>
                <a:gd name="T11" fmla="*/ 5 h 9"/>
                <a:gd name="T12" fmla="*/ 5 w 72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">
                  <a:moveTo>
                    <a:pt x="5" y="9"/>
                  </a:moveTo>
                  <a:cubicBezTo>
                    <a:pt x="68" y="9"/>
                    <a:pt x="68" y="9"/>
                    <a:pt x="68" y="9"/>
                  </a:cubicBezTo>
                  <a:cubicBezTo>
                    <a:pt x="70" y="9"/>
                    <a:pt x="72" y="7"/>
                    <a:pt x="72" y="5"/>
                  </a:cubicBezTo>
                  <a:cubicBezTo>
                    <a:pt x="72" y="2"/>
                    <a:pt x="70" y="0"/>
                    <a:pt x="6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660"/>
            <p:cNvSpPr>
              <a:spLocks/>
            </p:cNvSpPr>
            <p:nvPr/>
          </p:nvSpPr>
          <p:spPr bwMode="auto">
            <a:xfrm>
              <a:off x="366327" y="1348192"/>
              <a:ext cx="84605" cy="25464"/>
            </a:xfrm>
            <a:custGeom>
              <a:avLst/>
              <a:gdLst>
                <a:gd name="T0" fmla="*/ 5 w 30"/>
                <a:gd name="T1" fmla="*/ 9 h 9"/>
                <a:gd name="T2" fmla="*/ 26 w 30"/>
                <a:gd name="T3" fmla="*/ 9 h 9"/>
                <a:gd name="T4" fmla="*/ 30 w 30"/>
                <a:gd name="T5" fmla="*/ 4 h 9"/>
                <a:gd name="T6" fmla="*/ 26 w 30"/>
                <a:gd name="T7" fmla="*/ 0 h 9"/>
                <a:gd name="T8" fmla="*/ 5 w 30"/>
                <a:gd name="T9" fmla="*/ 0 h 9"/>
                <a:gd name="T10" fmla="*/ 0 w 30"/>
                <a:gd name="T11" fmla="*/ 4 h 9"/>
                <a:gd name="T12" fmla="*/ 5 w 30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9">
                  <a:moveTo>
                    <a:pt x="5" y="9"/>
                  </a:moveTo>
                  <a:cubicBezTo>
                    <a:pt x="26" y="9"/>
                    <a:pt x="26" y="9"/>
                    <a:pt x="26" y="9"/>
                  </a:cubicBezTo>
                  <a:cubicBezTo>
                    <a:pt x="28" y="9"/>
                    <a:pt x="30" y="7"/>
                    <a:pt x="30" y="4"/>
                  </a:cubicBezTo>
                  <a:cubicBezTo>
                    <a:pt x="30" y="2"/>
                    <a:pt x="28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661"/>
            <p:cNvSpPr>
              <a:spLocks noEditPoints="1"/>
            </p:cNvSpPr>
            <p:nvPr/>
          </p:nvSpPr>
          <p:spPr bwMode="auto">
            <a:xfrm>
              <a:off x="290346" y="1176106"/>
              <a:ext cx="603736" cy="409062"/>
            </a:xfrm>
            <a:custGeom>
              <a:avLst/>
              <a:gdLst>
                <a:gd name="T0" fmla="*/ 210 w 214"/>
                <a:gd name="T1" fmla="*/ 0 h 145"/>
                <a:gd name="T2" fmla="*/ 4 w 214"/>
                <a:gd name="T3" fmla="*/ 0 h 145"/>
                <a:gd name="T4" fmla="*/ 0 w 214"/>
                <a:gd name="T5" fmla="*/ 4 h 145"/>
                <a:gd name="T6" fmla="*/ 0 w 214"/>
                <a:gd name="T7" fmla="*/ 140 h 145"/>
                <a:gd name="T8" fmla="*/ 4 w 214"/>
                <a:gd name="T9" fmla="*/ 145 h 145"/>
                <a:gd name="T10" fmla="*/ 210 w 214"/>
                <a:gd name="T11" fmla="*/ 145 h 145"/>
                <a:gd name="T12" fmla="*/ 214 w 214"/>
                <a:gd name="T13" fmla="*/ 140 h 145"/>
                <a:gd name="T14" fmla="*/ 214 w 214"/>
                <a:gd name="T15" fmla="*/ 4 h 145"/>
                <a:gd name="T16" fmla="*/ 210 w 214"/>
                <a:gd name="T17" fmla="*/ 0 h 145"/>
                <a:gd name="T18" fmla="*/ 206 w 214"/>
                <a:gd name="T19" fmla="*/ 136 h 145"/>
                <a:gd name="T20" fmla="*/ 8 w 214"/>
                <a:gd name="T21" fmla="*/ 136 h 145"/>
                <a:gd name="T22" fmla="*/ 8 w 214"/>
                <a:gd name="T23" fmla="*/ 9 h 145"/>
                <a:gd name="T24" fmla="*/ 206 w 214"/>
                <a:gd name="T25" fmla="*/ 9 h 145"/>
                <a:gd name="T26" fmla="*/ 206 w 214"/>
                <a:gd name="T27" fmla="*/ 13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145">
                  <a:moveTo>
                    <a:pt x="2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4" y="145"/>
                  </a:cubicBezTo>
                  <a:cubicBezTo>
                    <a:pt x="210" y="145"/>
                    <a:pt x="210" y="145"/>
                    <a:pt x="210" y="145"/>
                  </a:cubicBezTo>
                  <a:cubicBezTo>
                    <a:pt x="212" y="145"/>
                    <a:pt x="214" y="143"/>
                    <a:pt x="214" y="140"/>
                  </a:cubicBezTo>
                  <a:cubicBezTo>
                    <a:pt x="214" y="4"/>
                    <a:pt x="214" y="4"/>
                    <a:pt x="214" y="4"/>
                  </a:cubicBezTo>
                  <a:cubicBezTo>
                    <a:pt x="214" y="2"/>
                    <a:pt x="212" y="0"/>
                    <a:pt x="210" y="0"/>
                  </a:cubicBezTo>
                  <a:close/>
                  <a:moveTo>
                    <a:pt x="206" y="136"/>
                  </a:moveTo>
                  <a:cubicBezTo>
                    <a:pt x="8" y="136"/>
                    <a:pt x="8" y="136"/>
                    <a:pt x="8" y="13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06" y="9"/>
                    <a:pt x="206" y="9"/>
                    <a:pt x="206" y="9"/>
                  </a:cubicBezTo>
                  <a:lnTo>
                    <a:pt x="206" y="13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1" name="Freeform 6"/>
          <p:cNvSpPr>
            <a:spLocks noEditPoints="1"/>
          </p:cNvSpPr>
          <p:nvPr/>
        </p:nvSpPr>
        <p:spPr bwMode="auto">
          <a:xfrm>
            <a:off x="7362328" y="3480360"/>
            <a:ext cx="194076" cy="189185"/>
          </a:xfrm>
          <a:custGeom>
            <a:avLst/>
            <a:gdLst>
              <a:gd name="T0" fmla="*/ 232 w 232"/>
              <a:gd name="T1" fmla="*/ 88 h 226"/>
              <a:gd name="T2" fmla="*/ 227 w 232"/>
              <a:gd name="T3" fmla="*/ 78 h 226"/>
              <a:gd name="T4" fmla="*/ 123 w 232"/>
              <a:gd name="T5" fmla="*/ 3 h 226"/>
              <a:gd name="T6" fmla="*/ 109 w 232"/>
              <a:gd name="T7" fmla="*/ 3 h 226"/>
              <a:gd name="T8" fmla="*/ 6 w 232"/>
              <a:gd name="T9" fmla="*/ 78 h 226"/>
              <a:gd name="T10" fmla="*/ 2 w 232"/>
              <a:gd name="T11" fmla="*/ 82 h 226"/>
              <a:gd name="T12" fmla="*/ 1 w 232"/>
              <a:gd name="T13" fmla="*/ 83 h 226"/>
              <a:gd name="T14" fmla="*/ 1 w 232"/>
              <a:gd name="T15" fmla="*/ 87 h 226"/>
              <a:gd name="T16" fmla="*/ 1 w 232"/>
              <a:gd name="T17" fmla="*/ 88 h 226"/>
              <a:gd name="T18" fmla="*/ 1 w 232"/>
              <a:gd name="T19" fmla="*/ 213 h 226"/>
              <a:gd name="T20" fmla="*/ 13 w 232"/>
              <a:gd name="T21" fmla="*/ 226 h 226"/>
              <a:gd name="T22" fmla="*/ 219 w 232"/>
              <a:gd name="T23" fmla="*/ 226 h 226"/>
              <a:gd name="T24" fmla="*/ 228 w 232"/>
              <a:gd name="T25" fmla="*/ 222 h 226"/>
              <a:gd name="T26" fmla="*/ 232 w 232"/>
              <a:gd name="T27" fmla="*/ 213 h 226"/>
              <a:gd name="T28" fmla="*/ 232 w 232"/>
              <a:gd name="T29" fmla="*/ 88 h 226"/>
              <a:gd name="T30" fmla="*/ 114 w 232"/>
              <a:gd name="T31" fmla="*/ 10 h 226"/>
              <a:gd name="T32" fmla="*/ 116 w 232"/>
              <a:gd name="T33" fmla="*/ 10 h 226"/>
              <a:gd name="T34" fmla="*/ 118 w 232"/>
              <a:gd name="T35" fmla="*/ 10 h 226"/>
              <a:gd name="T36" fmla="*/ 219 w 232"/>
              <a:gd name="T37" fmla="*/ 84 h 226"/>
              <a:gd name="T38" fmla="*/ 116 w 232"/>
              <a:gd name="T39" fmla="*/ 143 h 226"/>
              <a:gd name="T40" fmla="*/ 13 w 232"/>
              <a:gd name="T41" fmla="*/ 84 h 226"/>
              <a:gd name="T42" fmla="*/ 114 w 232"/>
              <a:gd name="T43" fmla="*/ 10 h 226"/>
              <a:gd name="T44" fmla="*/ 221 w 232"/>
              <a:gd name="T45" fmla="*/ 216 h 226"/>
              <a:gd name="T46" fmla="*/ 219 w 232"/>
              <a:gd name="T47" fmla="*/ 217 h 226"/>
              <a:gd name="T48" fmla="*/ 13 w 232"/>
              <a:gd name="T49" fmla="*/ 217 h 226"/>
              <a:gd name="T50" fmla="*/ 10 w 232"/>
              <a:gd name="T51" fmla="*/ 213 h 226"/>
              <a:gd name="T52" fmla="*/ 10 w 232"/>
              <a:gd name="T53" fmla="*/ 94 h 226"/>
              <a:gd name="T54" fmla="*/ 114 w 232"/>
              <a:gd name="T55" fmla="*/ 153 h 226"/>
              <a:gd name="T56" fmla="*/ 116 w 232"/>
              <a:gd name="T57" fmla="*/ 153 h 226"/>
              <a:gd name="T58" fmla="*/ 118 w 232"/>
              <a:gd name="T59" fmla="*/ 153 h 226"/>
              <a:gd name="T60" fmla="*/ 222 w 232"/>
              <a:gd name="T61" fmla="*/ 93 h 226"/>
              <a:gd name="T62" fmla="*/ 222 w 232"/>
              <a:gd name="T63" fmla="*/ 213 h 226"/>
              <a:gd name="T64" fmla="*/ 221 w 232"/>
              <a:gd name="T65" fmla="*/ 21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2" h="226">
                <a:moveTo>
                  <a:pt x="232" y="88"/>
                </a:moveTo>
                <a:cubicBezTo>
                  <a:pt x="232" y="84"/>
                  <a:pt x="230" y="80"/>
                  <a:pt x="227" y="78"/>
                </a:cubicBezTo>
                <a:cubicBezTo>
                  <a:pt x="123" y="3"/>
                  <a:pt x="123" y="3"/>
                  <a:pt x="123" y="3"/>
                </a:cubicBezTo>
                <a:cubicBezTo>
                  <a:pt x="119" y="0"/>
                  <a:pt x="113" y="0"/>
                  <a:pt x="109" y="3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9"/>
                  <a:pt x="3" y="81"/>
                  <a:pt x="2" y="82"/>
                </a:cubicBezTo>
                <a:cubicBezTo>
                  <a:pt x="2" y="82"/>
                  <a:pt x="1" y="83"/>
                  <a:pt x="1" y="83"/>
                </a:cubicBezTo>
                <a:cubicBezTo>
                  <a:pt x="1" y="84"/>
                  <a:pt x="0" y="86"/>
                  <a:pt x="1" y="87"/>
                </a:cubicBezTo>
                <a:cubicBezTo>
                  <a:pt x="1" y="87"/>
                  <a:pt x="1" y="88"/>
                  <a:pt x="1" y="88"/>
                </a:cubicBezTo>
                <a:cubicBezTo>
                  <a:pt x="1" y="213"/>
                  <a:pt x="1" y="213"/>
                  <a:pt x="1" y="213"/>
                </a:cubicBezTo>
                <a:cubicBezTo>
                  <a:pt x="1" y="220"/>
                  <a:pt x="6" y="226"/>
                  <a:pt x="13" y="226"/>
                </a:cubicBezTo>
                <a:cubicBezTo>
                  <a:pt x="219" y="226"/>
                  <a:pt x="219" y="226"/>
                  <a:pt x="219" y="226"/>
                </a:cubicBezTo>
                <a:cubicBezTo>
                  <a:pt x="223" y="226"/>
                  <a:pt x="226" y="225"/>
                  <a:pt x="228" y="222"/>
                </a:cubicBezTo>
                <a:cubicBezTo>
                  <a:pt x="230" y="220"/>
                  <a:pt x="232" y="217"/>
                  <a:pt x="232" y="213"/>
                </a:cubicBezTo>
                <a:lnTo>
                  <a:pt x="232" y="88"/>
                </a:lnTo>
                <a:close/>
                <a:moveTo>
                  <a:pt x="114" y="10"/>
                </a:moveTo>
                <a:cubicBezTo>
                  <a:pt x="115" y="10"/>
                  <a:pt x="115" y="10"/>
                  <a:pt x="116" y="10"/>
                </a:cubicBezTo>
                <a:cubicBezTo>
                  <a:pt x="117" y="10"/>
                  <a:pt x="117" y="10"/>
                  <a:pt x="118" y="10"/>
                </a:cubicBezTo>
                <a:cubicBezTo>
                  <a:pt x="219" y="84"/>
                  <a:pt x="219" y="84"/>
                  <a:pt x="219" y="84"/>
                </a:cubicBezTo>
                <a:cubicBezTo>
                  <a:pt x="116" y="143"/>
                  <a:pt x="116" y="143"/>
                  <a:pt x="116" y="143"/>
                </a:cubicBezTo>
                <a:cubicBezTo>
                  <a:pt x="13" y="84"/>
                  <a:pt x="13" y="84"/>
                  <a:pt x="13" y="84"/>
                </a:cubicBezTo>
                <a:lnTo>
                  <a:pt x="114" y="10"/>
                </a:lnTo>
                <a:close/>
                <a:moveTo>
                  <a:pt x="221" y="216"/>
                </a:moveTo>
                <a:cubicBezTo>
                  <a:pt x="221" y="216"/>
                  <a:pt x="220" y="217"/>
                  <a:pt x="219" y="217"/>
                </a:cubicBezTo>
                <a:cubicBezTo>
                  <a:pt x="13" y="217"/>
                  <a:pt x="13" y="217"/>
                  <a:pt x="13" y="217"/>
                </a:cubicBezTo>
                <a:cubicBezTo>
                  <a:pt x="11" y="217"/>
                  <a:pt x="10" y="215"/>
                  <a:pt x="10" y="213"/>
                </a:cubicBezTo>
                <a:cubicBezTo>
                  <a:pt x="10" y="94"/>
                  <a:pt x="10" y="94"/>
                  <a:pt x="10" y="94"/>
                </a:cubicBezTo>
                <a:cubicBezTo>
                  <a:pt x="114" y="153"/>
                  <a:pt x="114" y="153"/>
                  <a:pt x="114" y="153"/>
                </a:cubicBezTo>
                <a:cubicBezTo>
                  <a:pt x="115" y="153"/>
                  <a:pt x="115" y="153"/>
                  <a:pt x="116" y="153"/>
                </a:cubicBezTo>
                <a:cubicBezTo>
                  <a:pt x="117" y="153"/>
                  <a:pt x="118" y="153"/>
                  <a:pt x="118" y="153"/>
                </a:cubicBezTo>
                <a:cubicBezTo>
                  <a:pt x="222" y="93"/>
                  <a:pt x="222" y="93"/>
                  <a:pt x="222" y="93"/>
                </a:cubicBezTo>
                <a:cubicBezTo>
                  <a:pt x="222" y="213"/>
                  <a:pt x="222" y="213"/>
                  <a:pt x="222" y="213"/>
                </a:cubicBezTo>
                <a:cubicBezTo>
                  <a:pt x="222" y="214"/>
                  <a:pt x="222" y="215"/>
                  <a:pt x="221" y="216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7357680" y="2372228"/>
            <a:ext cx="179331" cy="223399"/>
            <a:chOff x="1690688" y="5349875"/>
            <a:chExt cx="465138" cy="579438"/>
          </a:xfrm>
        </p:grpSpPr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1781175" y="5778500"/>
              <a:ext cx="273050" cy="23813"/>
            </a:xfrm>
            <a:custGeom>
              <a:avLst/>
              <a:gdLst>
                <a:gd name="T0" fmla="*/ 109 w 114"/>
                <a:gd name="T1" fmla="*/ 0 h 10"/>
                <a:gd name="T2" fmla="*/ 5 w 114"/>
                <a:gd name="T3" fmla="*/ 0 h 10"/>
                <a:gd name="T4" fmla="*/ 0 w 114"/>
                <a:gd name="T5" fmla="*/ 5 h 10"/>
                <a:gd name="T6" fmla="*/ 5 w 114"/>
                <a:gd name="T7" fmla="*/ 10 h 10"/>
                <a:gd name="T8" fmla="*/ 109 w 114"/>
                <a:gd name="T9" fmla="*/ 10 h 10"/>
                <a:gd name="T10" fmla="*/ 114 w 114"/>
                <a:gd name="T11" fmla="*/ 5 h 10"/>
                <a:gd name="T12" fmla="*/ 109 w 11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0">
                  <a:moveTo>
                    <a:pt x="10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10"/>
                    <a:pt x="114" y="7"/>
                    <a:pt x="114" y="5"/>
                  </a:cubicBezTo>
                  <a:cubicBezTo>
                    <a:pt x="114" y="2"/>
                    <a:pt x="111" y="0"/>
                    <a:pt x="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1781175" y="5695950"/>
              <a:ext cx="273050" cy="23813"/>
            </a:xfrm>
            <a:custGeom>
              <a:avLst/>
              <a:gdLst>
                <a:gd name="T0" fmla="*/ 109 w 114"/>
                <a:gd name="T1" fmla="*/ 0 h 10"/>
                <a:gd name="T2" fmla="*/ 5 w 114"/>
                <a:gd name="T3" fmla="*/ 0 h 10"/>
                <a:gd name="T4" fmla="*/ 0 w 114"/>
                <a:gd name="T5" fmla="*/ 5 h 10"/>
                <a:gd name="T6" fmla="*/ 5 w 114"/>
                <a:gd name="T7" fmla="*/ 10 h 10"/>
                <a:gd name="T8" fmla="*/ 109 w 114"/>
                <a:gd name="T9" fmla="*/ 10 h 10"/>
                <a:gd name="T10" fmla="*/ 114 w 114"/>
                <a:gd name="T11" fmla="*/ 5 h 10"/>
                <a:gd name="T12" fmla="*/ 109 w 11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0">
                  <a:moveTo>
                    <a:pt x="10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10"/>
                    <a:pt x="114" y="7"/>
                    <a:pt x="114" y="5"/>
                  </a:cubicBezTo>
                  <a:cubicBezTo>
                    <a:pt x="114" y="2"/>
                    <a:pt x="111" y="0"/>
                    <a:pt x="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1781175" y="5614988"/>
              <a:ext cx="273050" cy="23813"/>
            </a:xfrm>
            <a:custGeom>
              <a:avLst/>
              <a:gdLst>
                <a:gd name="T0" fmla="*/ 109 w 114"/>
                <a:gd name="T1" fmla="*/ 0 h 10"/>
                <a:gd name="T2" fmla="*/ 5 w 114"/>
                <a:gd name="T3" fmla="*/ 0 h 10"/>
                <a:gd name="T4" fmla="*/ 0 w 114"/>
                <a:gd name="T5" fmla="*/ 5 h 10"/>
                <a:gd name="T6" fmla="*/ 5 w 114"/>
                <a:gd name="T7" fmla="*/ 10 h 10"/>
                <a:gd name="T8" fmla="*/ 109 w 114"/>
                <a:gd name="T9" fmla="*/ 10 h 10"/>
                <a:gd name="T10" fmla="*/ 114 w 114"/>
                <a:gd name="T11" fmla="*/ 5 h 10"/>
                <a:gd name="T12" fmla="*/ 109 w 11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0">
                  <a:moveTo>
                    <a:pt x="10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10"/>
                    <a:pt x="114" y="7"/>
                    <a:pt x="114" y="5"/>
                  </a:cubicBezTo>
                  <a:cubicBezTo>
                    <a:pt x="114" y="2"/>
                    <a:pt x="111" y="0"/>
                    <a:pt x="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1781175" y="5534025"/>
              <a:ext cx="136525" cy="20638"/>
            </a:xfrm>
            <a:custGeom>
              <a:avLst/>
              <a:gdLst>
                <a:gd name="T0" fmla="*/ 5 w 57"/>
                <a:gd name="T1" fmla="*/ 9 h 9"/>
                <a:gd name="T2" fmla="*/ 52 w 57"/>
                <a:gd name="T3" fmla="*/ 9 h 9"/>
                <a:gd name="T4" fmla="*/ 57 w 57"/>
                <a:gd name="T5" fmla="*/ 5 h 9"/>
                <a:gd name="T6" fmla="*/ 52 w 57"/>
                <a:gd name="T7" fmla="*/ 0 h 9"/>
                <a:gd name="T8" fmla="*/ 5 w 57"/>
                <a:gd name="T9" fmla="*/ 0 h 9"/>
                <a:gd name="T10" fmla="*/ 0 w 57"/>
                <a:gd name="T11" fmla="*/ 5 h 9"/>
                <a:gd name="T12" fmla="*/ 5 w 5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9">
                  <a:moveTo>
                    <a:pt x="5" y="9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54" y="9"/>
                    <a:pt x="57" y="7"/>
                    <a:pt x="57" y="5"/>
                  </a:cubicBezTo>
                  <a:cubicBezTo>
                    <a:pt x="57" y="2"/>
                    <a:pt x="54" y="0"/>
                    <a:pt x="5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2"/>
            <p:cNvSpPr>
              <a:spLocks noEditPoints="1"/>
            </p:cNvSpPr>
            <p:nvPr/>
          </p:nvSpPr>
          <p:spPr bwMode="auto">
            <a:xfrm>
              <a:off x="1690688" y="5349875"/>
              <a:ext cx="465138" cy="579438"/>
            </a:xfrm>
            <a:custGeom>
              <a:avLst/>
              <a:gdLst>
                <a:gd name="T0" fmla="*/ 190 w 194"/>
                <a:gd name="T1" fmla="*/ 37 h 242"/>
                <a:gd name="T2" fmla="*/ 156 w 194"/>
                <a:gd name="T3" fmla="*/ 4 h 242"/>
                <a:gd name="T4" fmla="*/ 147 w 194"/>
                <a:gd name="T5" fmla="*/ 0 h 242"/>
                <a:gd name="T6" fmla="*/ 147 w 194"/>
                <a:gd name="T7" fmla="*/ 0 h 242"/>
                <a:gd name="T8" fmla="*/ 13 w 194"/>
                <a:gd name="T9" fmla="*/ 0 h 242"/>
                <a:gd name="T10" fmla="*/ 0 w 194"/>
                <a:gd name="T11" fmla="*/ 13 h 242"/>
                <a:gd name="T12" fmla="*/ 0 w 194"/>
                <a:gd name="T13" fmla="*/ 229 h 242"/>
                <a:gd name="T14" fmla="*/ 13 w 194"/>
                <a:gd name="T15" fmla="*/ 242 h 242"/>
                <a:gd name="T16" fmla="*/ 181 w 194"/>
                <a:gd name="T17" fmla="*/ 242 h 242"/>
                <a:gd name="T18" fmla="*/ 194 w 194"/>
                <a:gd name="T19" fmla="*/ 229 h 242"/>
                <a:gd name="T20" fmla="*/ 194 w 194"/>
                <a:gd name="T21" fmla="*/ 46 h 242"/>
                <a:gd name="T22" fmla="*/ 190 w 194"/>
                <a:gd name="T23" fmla="*/ 37 h 242"/>
                <a:gd name="T24" fmla="*/ 180 w 194"/>
                <a:gd name="T25" fmla="*/ 41 h 242"/>
                <a:gd name="T26" fmla="*/ 152 w 194"/>
                <a:gd name="T27" fmla="*/ 41 h 242"/>
                <a:gd name="T28" fmla="*/ 152 w 194"/>
                <a:gd name="T29" fmla="*/ 13 h 242"/>
                <a:gd name="T30" fmla="*/ 180 w 194"/>
                <a:gd name="T31" fmla="*/ 41 h 242"/>
                <a:gd name="T32" fmla="*/ 181 w 194"/>
                <a:gd name="T33" fmla="*/ 232 h 242"/>
                <a:gd name="T34" fmla="*/ 13 w 194"/>
                <a:gd name="T35" fmla="*/ 232 h 242"/>
                <a:gd name="T36" fmla="*/ 9 w 194"/>
                <a:gd name="T37" fmla="*/ 229 h 242"/>
                <a:gd name="T38" fmla="*/ 9 w 194"/>
                <a:gd name="T39" fmla="*/ 13 h 242"/>
                <a:gd name="T40" fmla="*/ 13 w 194"/>
                <a:gd name="T41" fmla="*/ 10 h 242"/>
                <a:gd name="T42" fmla="*/ 142 w 194"/>
                <a:gd name="T43" fmla="*/ 10 h 242"/>
                <a:gd name="T44" fmla="*/ 142 w 194"/>
                <a:gd name="T45" fmla="*/ 46 h 242"/>
                <a:gd name="T46" fmla="*/ 147 w 194"/>
                <a:gd name="T47" fmla="*/ 51 h 242"/>
                <a:gd name="T48" fmla="*/ 184 w 194"/>
                <a:gd name="T49" fmla="*/ 51 h 242"/>
                <a:gd name="T50" fmla="*/ 184 w 194"/>
                <a:gd name="T51" fmla="*/ 229 h 242"/>
                <a:gd name="T52" fmla="*/ 181 w 194"/>
                <a:gd name="T53" fmla="*/ 23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" h="242">
                  <a:moveTo>
                    <a:pt x="190" y="37"/>
                  </a:moveTo>
                  <a:cubicBezTo>
                    <a:pt x="156" y="4"/>
                    <a:pt x="156" y="4"/>
                    <a:pt x="156" y="4"/>
                  </a:cubicBezTo>
                  <a:cubicBezTo>
                    <a:pt x="153" y="1"/>
                    <a:pt x="150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36"/>
                    <a:pt x="5" y="242"/>
                    <a:pt x="13" y="242"/>
                  </a:cubicBezTo>
                  <a:cubicBezTo>
                    <a:pt x="181" y="242"/>
                    <a:pt x="181" y="242"/>
                    <a:pt x="181" y="242"/>
                  </a:cubicBezTo>
                  <a:cubicBezTo>
                    <a:pt x="188" y="242"/>
                    <a:pt x="194" y="236"/>
                    <a:pt x="194" y="229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43"/>
                    <a:pt x="192" y="39"/>
                    <a:pt x="190" y="37"/>
                  </a:cubicBezTo>
                  <a:close/>
                  <a:moveTo>
                    <a:pt x="180" y="41"/>
                  </a:moveTo>
                  <a:cubicBezTo>
                    <a:pt x="152" y="41"/>
                    <a:pt x="152" y="41"/>
                    <a:pt x="152" y="41"/>
                  </a:cubicBezTo>
                  <a:cubicBezTo>
                    <a:pt x="152" y="13"/>
                    <a:pt x="152" y="13"/>
                    <a:pt x="152" y="13"/>
                  </a:cubicBezTo>
                  <a:lnTo>
                    <a:pt x="180" y="41"/>
                  </a:lnTo>
                  <a:close/>
                  <a:moveTo>
                    <a:pt x="181" y="232"/>
                  </a:moveTo>
                  <a:cubicBezTo>
                    <a:pt x="13" y="232"/>
                    <a:pt x="13" y="232"/>
                    <a:pt x="13" y="232"/>
                  </a:cubicBezTo>
                  <a:cubicBezTo>
                    <a:pt x="11" y="232"/>
                    <a:pt x="9" y="231"/>
                    <a:pt x="9" y="22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9"/>
                    <a:pt x="144" y="51"/>
                    <a:pt x="147" y="51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4" y="231"/>
                    <a:pt x="182" y="232"/>
                    <a:pt x="181" y="23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39899" y="2372228"/>
            <a:ext cx="179331" cy="223399"/>
            <a:chOff x="1690688" y="5349875"/>
            <a:chExt cx="465138" cy="579438"/>
          </a:xfrm>
        </p:grpSpPr>
        <p:sp>
          <p:nvSpPr>
            <p:cNvPr id="79" name="Freeform 68"/>
            <p:cNvSpPr>
              <a:spLocks/>
            </p:cNvSpPr>
            <p:nvPr/>
          </p:nvSpPr>
          <p:spPr bwMode="auto">
            <a:xfrm>
              <a:off x="1781175" y="5778500"/>
              <a:ext cx="273050" cy="23813"/>
            </a:xfrm>
            <a:custGeom>
              <a:avLst/>
              <a:gdLst>
                <a:gd name="T0" fmla="*/ 109 w 114"/>
                <a:gd name="T1" fmla="*/ 0 h 10"/>
                <a:gd name="T2" fmla="*/ 5 w 114"/>
                <a:gd name="T3" fmla="*/ 0 h 10"/>
                <a:gd name="T4" fmla="*/ 0 w 114"/>
                <a:gd name="T5" fmla="*/ 5 h 10"/>
                <a:gd name="T6" fmla="*/ 5 w 114"/>
                <a:gd name="T7" fmla="*/ 10 h 10"/>
                <a:gd name="T8" fmla="*/ 109 w 114"/>
                <a:gd name="T9" fmla="*/ 10 h 10"/>
                <a:gd name="T10" fmla="*/ 114 w 114"/>
                <a:gd name="T11" fmla="*/ 5 h 10"/>
                <a:gd name="T12" fmla="*/ 109 w 11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0">
                  <a:moveTo>
                    <a:pt x="10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10"/>
                    <a:pt x="114" y="7"/>
                    <a:pt x="114" y="5"/>
                  </a:cubicBezTo>
                  <a:cubicBezTo>
                    <a:pt x="114" y="2"/>
                    <a:pt x="111" y="0"/>
                    <a:pt x="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69"/>
            <p:cNvSpPr>
              <a:spLocks/>
            </p:cNvSpPr>
            <p:nvPr/>
          </p:nvSpPr>
          <p:spPr bwMode="auto">
            <a:xfrm>
              <a:off x="1781175" y="5695950"/>
              <a:ext cx="273050" cy="23813"/>
            </a:xfrm>
            <a:custGeom>
              <a:avLst/>
              <a:gdLst>
                <a:gd name="T0" fmla="*/ 109 w 114"/>
                <a:gd name="T1" fmla="*/ 0 h 10"/>
                <a:gd name="T2" fmla="*/ 5 w 114"/>
                <a:gd name="T3" fmla="*/ 0 h 10"/>
                <a:gd name="T4" fmla="*/ 0 w 114"/>
                <a:gd name="T5" fmla="*/ 5 h 10"/>
                <a:gd name="T6" fmla="*/ 5 w 114"/>
                <a:gd name="T7" fmla="*/ 10 h 10"/>
                <a:gd name="T8" fmla="*/ 109 w 114"/>
                <a:gd name="T9" fmla="*/ 10 h 10"/>
                <a:gd name="T10" fmla="*/ 114 w 114"/>
                <a:gd name="T11" fmla="*/ 5 h 10"/>
                <a:gd name="T12" fmla="*/ 109 w 11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0">
                  <a:moveTo>
                    <a:pt x="10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10"/>
                    <a:pt x="114" y="7"/>
                    <a:pt x="114" y="5"/>
                  </a:cubicBezTo>
                  <a:cubicBezTo>
                    <a:pt x="114" y="2"/>
                    <a:pt x="111" y="0"/>
                    <a:pt x="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70"/>
            <p:cNvSpPr>
              <a:spLocks/>
            </p:cNvSpPr>
            <p:nvPr/>
          </p:nvSpPr>
          <p:spPr bwMode="auto">
            <a:xfrm>
              <a:off x="1781175" y="5614988"/>
              <a:ext cx="273050" cy="23813"/>
            </a:xfrm>
            <a:custGeom>
              <a:avLst/>
              <a:gdLst>
                <a:gd name="T0" fmla="*/ 109 w 114"/>
                <a:gd name="T1" fmla="*/ 0 h 10"/>
                <a:gd name="T2" fmla="*/ 5 w 114"/>
                <a:gd name="T3" fmla="*/ 0 h 10"/>
                <a:gd name="T4" fmla="*/ 0 w 114"/>
                <a:gd name="T5" fmla="*/ 5 h 10"/>
                <a:gd name="T6" fmla="*/ 5 w 114"/>
                <a:gd name="T7" fmla="*/ 10 h 10"/>
                <a:gd name="T8" fmla="*/ 109 w 114"/>
                <a:gd name="T9" fmla="*/ 10 h 10"/>
                <a:gd name="T10" fmla="*/ 114 w 114"/>
                <a:gd name="T11" fmla="*/ 5 h 10"/>
                <a:gd name="T12" fmla="*/ 109 w 11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0">
                  <a:moveTo>
                    <a:pt x="10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10"/>
                    <a:pt x="114" y="7"/>
                    <a:pt x="114" y="5"/>
                  </a:cubicBezTo>
                  <a:cubicBezTo>
                    <a:pt x="114" y="2"/>
                    <a:pt x="111" y="0"/>
                    <a:pt x="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71"/>
            <p:cNvSpPr>
              <a:spLocks/>
            </p:cNvSpPr>
            <p:nvPr/>
          </p:nvSpPr>
          <p:spPr bwMode="auto">
            <a:xfrm>
              <a:off x="1781175" y="5534025"/>
              <a:ext cx="136525" cy="20638"/>
            </a:xfrm>
            <a:custGeom>
              <a:avLst/>
              <a:gdLst>
                <a:gd name="T0" fmla="*/ 5 w 57"/>
                <a:gd name="T1" fmla="*/ 9 h 9"/>
                <a:gd name="T2" fmla="*/ 52 w 57"/>
                <a:gd name="T3" fmla="*/ 9 h 9"/>
                <a:gd name="T4" fmla="*/ 57 w 57"/>
                <a:gd name="T5" fmla="*/ 5 h 9"/>
                <a:gd name="T6" fmla="*/ 52 w 57"/>
                <a:gd name="T7" fmla="*/ 0 h 9"/>
                <a:gd name="T8" fmla="*/ 5 w 57"/>
                <a:gd name="T9" fmla="*/ 0 h 9"/>
                <a:gd name="T10" fmla="*/ 0 w 57"/>
                <a:gd name="T11" fmla="*/ 5 h 9"/>
                <a:gd name="T12" fmla="*/ 5 w 5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9">
                  <a:moveTo>
                    <a:pt x="5" y="9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54" y="9"/>
                    <a:pt x="57" y="7"/>
                    <a:pt x="57" y="5"/>
                  </a:cubicBezTo>
                  <a:cubicBezTo>
                    <a:pt x="57" y="2"/>
                    <a:pt x="54" y="0"/>
                    <a:pt x="5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72"/>
            <p:cNvSpPr>
              <a:spLocks noEditPoints="1"/>
            </p:cNvSpPr>
            <p:nvPr/>
          </p:nvSpPr>
          <p:spPr bwMode="auto">
            <a:xfrm>
              <a:off x="1690688" y="5349875"/>
              <a:ext cx="465138" cy="579438"/>
            </a:xfrm>
            <a:custGeom>
              <a:avLst/>
              <a:gdLst>
                <a:gd name="T0" fmla="*/ 190 w 194"/>
                <a:gd name="T1" fmla="*/ 37 h 242"/>
                <a:gd name="T2" fmla="*/ 156 w 194"/>
                <a:gd name="T3" fmla="*/ 4 h 242"/>
                <a:gd name="T4" fmla="*/ 147 w 194"/>
                <a:gd name="T5" fmla="*/ 0 h 242"/>
                <a:gd name="T6" fmla="*/ 147 w 194"/>
                <a:gd name="T7" fmla="*/ 0 h 242"/>
                <a:gd name="T8" fmla="*/ 13 w 194"/>
                <a:gd name="T9" fmla="*/ 0 h 242"/>
                <a:gd name="T10" fmla="*/ 0 w 194"/>
                <a:gd name="T11" fmla="*/ 13 h 242"/>
                <a:gd name="T12" fmla="*/ 0 w 194"/>
                <a:gd name="T13" fmla="*/ 229 h 242"/>
                <a:gd name="T14" fmla="*/ 13 w 194"/>
                <a:gd name="T15" fmla="*/ 242 h 242"/>
                <a:gd name="T16" fmla="*/ 181 w 194"/>
                <a:gd name="T17" fmla="*/ 242 h 242"/>
                <a:gd name="T18" fmla="*/ 194 w 194"/>
                <a:gd name="T19" fmla="*/ 229 h 242"/>
                <a:gd name="T20" fmla="*/ 194 w 194"/>
                <a:gd name="T21" fmla="*/ 46 h 242"/>
                <a:gd name="T22" fmla="*/ 190 w 194"/>
                <a:gd name="T23" fmla="*/ 37 h 242"/>
                <a:gd name="T24" fmla="*/ 180 w 194"/>
                <a:gd name="T25" fmla="*/ 41 h 242"/>
                <a:gd name="T26" fmla="*/ 152 w 194"/>
                <a:gd name="T27" fmla="*/ 41 h 242"/>
                <a:gd name="T28" fmla="*/ 152 w 194"/>
                <a:gd name="T29" fmla="*/ 13 h 242"/>
                <a:gd name="T30" fmla="*/ 180 w 194"/>
                <a:gd name="T31" fmla="*/ 41 h 242"/>
                <a:gd name="T32" fmla="*/ 181 w 194"/>
                <a:gd name="T33" fmla="*/ 232 h 242"/>
                <a:gd name="T34" fmla="*/ 13 w 194"/>
                <a:gd name="T35" fmla="*/ 232 h 242"/>
                <a:gd name="T36" fmla="*/ 9 w 194"/>
                <a:gd name="T37" fmla="*/ 229 h 242"/>
                <a:gd name="T38" fmla="*/ 9 w 194"/>
                <a:gd name="T39" fmla="*/ 13 h 242"/>
                <a:gd name="T40" fmla="*/ 13 w 194"/>
                <a:gd name="T41" fmla="*/ 10 h 242"/>
                <a:gd name="T42" fmla="*/ 142 w 194"/>
                <a:gd name="T43" fmla="*/ 10 h 242"/>
                <a:gd name="T44" fmla="*/ 142 w 194"/>
                <a:gd name="T45" fmla="*/ 46 h 242"/>
                <a:gd name="T46" fmla="*/ 147 w 194"/>
                <a:gd name="T47" fmla="*/ 51 h 242"/>
                <a:gd name="T48" fmla="*/ 184 w 194"/>
                <a:gd name="T49" fmla="*/ 51 h 242"/>
                <a:gd name="T50" fmla="*/ 184 w 194"/>
                <a:gd name="T51" fmla="*/ 229 h 242"/>
                <a:gd name="T52" fmla="*/ 181 w 194"/>
                <a:gd name="T53" fmla="*/ 23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" h="242">
                  <a:moveTo>
                    <a:pt x="190" y="37"/>
                  </a:moveTo>
                  <a:cubicBezTo>
                    <a:pt x="156" y="4"/>
                    <a:pt x="156" y="4"/>
                    <a:pt x="156" y="4"/>
                  </a:cubicBezTo>
                  <a:cubicBezTo>
                    <a:pt x="153" y="1"/>
                    <a:pt x="150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36"/>
                    <a:pt x="5" y="242"/>
                    <a:pt x="13" y="242"/>
                  </a:cubicBezTo>
                  <a:cubicBezTo>
                    <a:pt x="181" y="242"/>
                    <a:pt x="181" y="242"/>
                    <a:pt x="181" y="242"/>
                  </a:cubicBezTo>
                  <a:cubicBezTo>
                    <a:pt x="188" y="242"/>
                    <a:pt x="194" y="236"/>
                    <a:pt x="194" y="229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43"/>
                    <a:pt x="192" y="39"/>
                    <a:pt x="190" y="37"/>
                  </a:cubicBezTo>
                  <a:close/>
                  <a:moveTo>
                    <a:pt x="180" y="41"/>
                  </a:moveTo>
                  <a:cubicBezTo>
                    <a:pt x="152" y="41"/>
                    <a:pt x="152" y="41"/>
                    <a:pt x="152" y="41"/>
                  </a:cubicBezTo>
                  <a:cubicBezTo>
                    <a:pt x="152" y="13"/>
                    <a:pt x="152" y="13"/>
                    <a:pt x="152" y="13"/>
                  </a:cubicBezTo>
                  <a:lnTo>
                    <a:pt x="180" y="41"/>
                  </a:lnTo>
                  <a:close/>
                  <a:moveTo>
                    <a:pt x="181" y="232"/>
                  </a:moveTo>
                  <a:cubicBezTo>
                    <a:pt x="13" y="232"/>
                    <a:pt x="13" y="232"/>
                    <a:pt x="13" y="232"/>
                  </a:cubicBezTo>
                  <a:cubicBezTo>
                    <a:pt x="11" y="232"/>
                    <a:pt x="9" y="231"/>
                    <a:pt x="9" y="22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9"/>
                    <a:pt x="144" y="51"/>
                    <a:pt x="147" y="51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4" y="231"/>
                    <a:pt x="182" y="232"/>
                    <a:pt x="181" y="23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1724" y="2903811"/>
            <a:ext cx="967339" cy="251255"/>
            <a:chOff x="710251" y="2903811"/>
            <a:chExt cx="967339" cy="251255"/>
          </a:xfrm>
        </p:grpSpPr>
        <p:grpSp>
          <p:nvGrpSpPr>
            <p:cNvPr id="62" name="Group 61"/>
            <p:cNvGrpSpPr/>
            <p:nvPr/>
          </p:nvGrpSpPr>
          <p:grpSpPr>
            <a:xfrm>
              <a:off x="710251" y="2903811"/>
              <a:ext cx="179331" cy="223399"/>
              <a:chOff x="1690688" y="5349875"/>
              <a:chExt cx="465138" cy="579438"/>
            </a:xfrm>
          </p:grpSpPr>
          <p:sp>
            <p:nvSpPr>
              <p:cNvPr id="63" name="Freeform 68"/>
              <p:cNvSpPr>
                <a:spLocks/>
              </p:cNvSpPr>
              <p:nvPr/>
            </p:nvSpPr>
            <p:spPr bwMode="auto">
              <a:xfrm>
                <a:off x="1781175" y="5778500"/>
                <a:ext cx="273050" cy="23813"/>
              </a:xfrm>
              <a:custGeom>
                <a:avLst/>
                <a:gdLst>
                  <a:gd name="T0" fmla="*/ 109 w 114"/>
                  <a:gd name="T1" fmla="*/ 0 h 10"/>
                  <a:gd name="T2" fmla="*/ 5 w 114"/>
                  <a:gd name="T3" fmla="*/ 0 h 10"/>
                  <a:gd name="T4" fmla="*/ 0 w 114"/>
                  <a:gd name="T5" fmla="*/ 5 h 10"/>
                  <a:gd name="T6" fmla="*/ 5 w 114"/>
                  <a:gd name="T7" fmla="*/ 10 h 10"/>
                  <a:gd name="T8" fmla="*/ 109 w 114"/>
                  <a:gd name="T9" fmla="*/ 10 h 10"/>
                  <a:gd name="T10" fmla="*/ 114 w 114"/>
                  <a:gd name="T11" fmla="*/ 5 h 10"/>
                  <a:gd name="T12" fmla="*/ 109 w 114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10">
                    <a:moveTo>
                      <a:pt x="10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10"/>
                      <a:pt x="114" y="7"/>
                      <a:pt x="114" y="5"/>
                    </a:cubicBezTo>
                    <a:cubicBezTo>
                      <a:pt x="114" y="2"/>
                      <a:pt x="111" y="0"/>
                      <a:pt x="109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69"/>
              <p:cNvSpPr>
                <a:spLocks/>
              </p:cNvSpPr>
              <p:nvPr/>
            </p:nvSpPr>
            <p:spPr bwMode="auto">
              <a:xfrm>
                <a:off x="1781175" y="5695950"/>
                <a:ext cx="273050" cy="23813"/>
              </a:xfrm>
              <a:custGeom>
                <a:avLst/>
                <a:gdLst>
                  <a:gd name="T0" fmla="*/ 109 w 114"/>
                  <a:gd name="T1" fmla="*/ 0 h 10"/>
                  <a:gd name="T2" fmla="*/ 5 w 114"/>
                  <a:gd name="T3" fmla="*/ 0 h 10"/>
                  <a:gd name="T4" fmla="*/ 0 w 114"/>
                  <a:gd name="T5" fmla="*/ 5 h 10"/>
                  <a:gd name="T6" fmla="*/ 5 w 114"/>
                  <a:gd name="T7" fmla="*/ 10 h 10"/>
                  <a:gd name="T8" fmla="*/ 109 w 114"/>
                  <a:gd name="T9" fmla="*/ 10 h 10"/>
                  <a:gd name="T10" fmla="*/ 114 w 114"/>
                  <a:gd name="T11" fmla="*/ 5 h 10"/>
                  <a:gd name="T12" fmla="*/ 109 w 114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10">
                    <a:moveTo>
                      <a:pt x="10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10"/>
                      <a:pt x="114" y="7"/>
                      <a:pt x="114" y="5"/>
                    </a:cubicBezTo>
                    <a:cubicBezTo>
                      <a:pt x="114" y="2"/>
                      <a:pt x="111" y="0"/>
                      <a:pt x="109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70"/>
              <p:cNvSpPr>
                <a:spLocks/>
              </p:cNvSpPr>
              <p:nvPr/>
            </p:nvSpPr>
            <p:spPr bwMode="auto">
              <a:xfrm>
                <a:off x="1781175" y="5614988"/>
                <a:ext cx="273050" cy="23813"/>
              </a:xfrm>
              <a:custGeom>
                <a:avLst/>
                <a:gdLst>
                  <a:gd name="T0" fmla="*/ 109 w 114"/>
                  <a:gd name="T1" fmla="*/ 0 h 10"/>
                  <a:gd name="T2" fmla="*/ 5 w 114"/>
                  <a:gd name="T3" fmla="*/ 0 h 10"/>
                  <a:gd name="T4" fmla="*/ 0 w 114"/>
                  <a:gd name="T5" fmla="*/ 5 h 10"/>
                  <a:gd name="T6" fmla="*/ 5 w 114"/>
                  <a:gd name="T7" fmla="*/ 10 h 10"/>
                  <a:gd name="T8" fmla="*/ 109 w 114"/>
                  <a:gd name="T9" fmla="*/ 10 h 10"/>
                  <a:gd name="T10" fmla="*/ 114 w 114"/>
                  <a:gd name="T11" fmla="*/ 5 h 10"/>
                  <a:gd name="T12" fmla="*/ 109 w 114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10">
                    <a:moveTo>
                      <a:pt x="10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10"/>
                      <a:pt x="114" y="7"/>
                      <a:pt x="114" y="5"/>
                    </a:cubicBezTo>
                    <a:cubicBezTo>
                      <a:pt x="114" y="2"/>
                      <a:pt x="111" y="0"/>
                      <a:pt x="109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71"/>
              <p:cNvSpPr>
                <a:spLocks/>
              </p:cNvSpPr>
              <p:nvPr/>
            </p:nvSpPr>
            <p:spPr bwMode="auto">
              <a:xfrm>
                <a:off x="1781175" y="5534025"/>
                <a:ext cx="136525" cy="20638"/>
              </a:xfrm>
              <a:custGeom>
                <a:avLst/>
                <a:gdLst>
                  <a:gd name="T0" fmla="*/ 5 w 57"/>
                  <a:gd name="T1" fmla="*/ 9 h 9"/>
                  <a:gd name="T2" fmla="*/ 52 w 57"/>
                  <a:gd name="T3" fmla="*/ 9 h 9"/>
                  <a:gd name="T4" fmla="*/ 57 w 57"/>
                  <a:gd name="T5" fmla="*/ 5 h 9"/>
                  <a:gd name="T6" fmla="*/ 52 w 57"/>
                  <a:gd name="T7" fmla="*/ 0 h 9"/>
                  <a:gd name="T8" fmla="*/ 5 w 57"/>
                  <a:gd name="T9" fmla="*/ 0 h 9"/>
                  <a:gd name="T10" fmla="*/ 0 w 57"/>
                  <a:gd name="T11" fmla="*/ 5 h 9"/>
                  <a:gd name="T12" fmla="*/ 5 w 5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9">
                    <a:moveTo>
                      <a:pt x="5" y="9"/>
                    </a:moveTo>
                    <a:cubicBezTo>
                      <a:pt x="52" y="9"/>
                      <a:pt x="52" y="9"/>
                      <a:pt x="52" y="9"/>
                    </a:cubicBezTo>
                    <a:cubicBezTo>
                      <a:pt x="54" y="9"/>
                      <a:pt x="57" y="7"/>
                      <a:pt x="57" y="5"/>
                    </a:cubicBezTo>
                    <a:cubicBezTo>
                      <a:pt x="57" y="2"/>
                      <a:pt x="54" y="0"/>
                      <a:pt x="5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5" y="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72"/>
              <p:cNvSpPr>
                <a:spLocks noEditPoints="1"/>
              </p:cNvSpPr>
              <p:nvPr/>
            </p:nvSpPr>
            <p:spPr bwMode="auto">
              <a:xfrm>
                <a:off x="1690688" y="5349875"/>
                <a:ext cx="465138" cy="579438"/>
              </a:xfrm>
              <a:custGeom>
                <a:avLst/>
                <a:gdLst>
                  <a:gd name="T0" fmla="*/ 190 w 194"/>
                  <a:gd name="T1" fmla="*/ 37 h 242"/>
                  <a:gd name="T2" fmla="*/ 156 w 194"/>
                  <a:gd name="T3" fmla="*/ 4 h 242"/>
                  <a:gd name="T4" fmla="*/ 147 w 194"/>
                  <a:gd name="T5" fmla="*/ 0 h 242"/>
                  <a:gd name="T6" fmla="*/ 147 w 194"/>
                  <a:gd name="T7" fmla="*/ 0 h 242"/>
                  <a:gd name="T8" fmla="*/ 13 w 194"/>
                  <a:gd name="T9" fmla="*/ 0 h 242"/>
                  <a:gd name="T10" fmla="*/ 0 w 194"/>
                  <a:gd name="T11" fmla="*/ 13 h 242"/>
                  <a:gd name="T12" fmla="*/ 0 w 194"/>
                  <a:gd name="T13" fmla="*/ 229 h 242"/>
                  <a:gd name="T14" fmla="*/ 13 w 194"/>
                  <a:gd name="T15" fmla="*/ 242 h 242"/>
                  <a:gd name="T16" fmla="*/ 181 w 194"/>
                  <a:gd name="T17" fmla="*/ 242 h 242"/>
                  <a:gd name="T18" fmla="*/ 194 w 194"/>
                  <a:gd name="T19" fmla="*/ 229 h 242"/>
                  <a:gd name="T20" fmla="*/ 194 w 194"/>
                  <a:gd name="T21" fmla="*/ 46 h 242"/>
                  <a:gd name="T22" fmla="*/ 190 w 194"/>
                  <a:gd name="T23" fmla="*/ 37 h 242"/>
                  <a:gd name="T24" fmla="*/ 180 w 194"/>
                  <a:gd name="T25" fmla="*/ 41 h 242"/>
                  <a:gd name="T26" fmla="*/ 152 w 194"/>
                  <a:gd name="T27" fmla="*/ 41 h 242"/>
                  <a:gd name="T28" fmla="*/ 152 w 194"/>
                  <a:gd name="T29" fmla="*/ 13 h 242"/>
                  <a:gd name="T30" fmla="*/ 180 w 194"/>
                  <a:gd name="T31" fmla="*/ 41 h 242"/>
                  <a:gd name="T32" fmla="*/ 181 w 194"/>
                  <a:gd name="T33" fmla="*/ 232 h 242"/>
                  <a:gd name="T34" fmla="*/ 13 w 194"/>
                  <a:gd name="T35" fmla="*/ 232 h 242"/>
                  <a:gd name="T36" fmla="*/ 9 w 194"/>
                  <a:gd name="T37" fmla="*/ 229 h 242"/>
                  <a:gd name="T38" fmla="*/ 9 w 194"/>
                  <a:gd name="T39" fmla="*/ 13 h 242"/>
                  <a:gd name="T40" fmla="*/ 13 w 194"/>
                  <a:gd name="T41" fmla="*/ 10 h 242"/>
                  <a:gd name="T42" fmla="*/ 142 w 194"/>
                  <a:gd name="T43" fmla="*/ 10 h 242"/>
                  <a:gd name="T44" fmla="*/ 142 w 194"/>
                  <a:gd name="T45" fmla="*/ 46 h 242"/>
                  <a:gd name="T46" fmla="*/ 147 w 194"/>
                  <a:gd name="T47" fmla="*/ 51 h 242"/>
                  <a:gd name="T48" fmla="*/ 184 w 194"/>
                  <a:gd name="T49" fmla="*/ 51 h 242"/>
                  <a:gd name="T50" fmla="*/ 184 w 194"/>
                  <a:gd name="T51" fmla="*/ 229 h 242"/>
                  <a:gd name="T52" fmla="*/ 181 w 194"/>
                  <a:gd name="T53" fmla="*/ 23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4" h="242">
                    <a:moveTo>
                      <a:pt x="190" y="37"/>
                    </a:moveTo>
                    <a:cubicBezTo>
                      <a:pt x="156" y="4"/>
                      <a:pt x="156" y="4"/>
                      <a:pt x="156" y="4"/>
                    </a:cubicBezTo>
                    <a:cubicBezTo>
                      <a:pt x="153" y="1"/>
                      <a:pt x="150" y="0"/>
                      <a:pt x="14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6"/>
                      <a:pt x="5" y="242"/>
                      <a:pt x="13" y="242"/>
                    </a:cubicBezTo>
                    <a:cubicBezTo>
                      <a:pt x="181" y="242"/>
                      <a:pt x="181" y="242"/>
                      <a:pt x="181" y="242"/>
                    </a:cubicBezTo>
                    <a:cubicBezTo>
                      <a:pt x="188" y="242"/>
                      <a:pt x="194" y="236"/>
                      <a:pt x="194" y="229"/>
                    </a:cubicBezTo>
                    <a:cubicBezTo>
                      <a:pt x="194" y="46"/>
                      <a:pt x="194" y="46"/>
                      <a:pt x="194" y="46"/>
                    </a:cubicBezTo>
                    <a:cubicBezTo>
                      <a:pt x="194" y="43"/>
                      <a:pt x="192" y="39"/>
                      <a:pt x="190" y="37"/>
                    </a:cubicBezTo>
                    <a:close/>
                    <a:moveTo>
                      <a:pt x="180" y="41"/>
                    </a:moveTo>
                    <a:cubicBezTo>
                      <a:pt x="152" y="41"/>
                      <a:pt x="152" y="41"/>
                      <a:pt x="152" y="41"/>
                    </a:cubicBezTo>
                    <a:cubicBezTo>
                      <a:pt x="152" y="13"/>
                      <a:pt x="152" y="13"/>
                      <a:pt x="152" y="13"/>
                    </a:cubicBezTo>
                    <a:lnTo>
                      <a:pt x="180" y="41"/>
                    </a:lnTo>
                    <a:close/>
                    <a:moveTo>
                      <a:pt x="181" y="232"/>
                    </a:moveTo>
                    <a:cubicBezTo>
                      <a:pt x="13" y="232"/>
                      <a:pt x="13" y="232"/>
                      <a:pt x="13" y="232"/>
                    </a:cubicBezTo>
                    <a:cubicBezTo>
                      <a:pt x="11" y="232"/>
                      <a:pt x="9" y="231"/>
                      <a:pt x="9" y="229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1"/>
                      <a:pt x="11" y="10"/>
                      <a:pt x="13" y="10"/>
                    </a:cubicBezTo>
                    <a:cubicBezTo>
                      <a:pt x="142" y="10"/>
                      <a:pt x="142" y="10"/>
                      <a:pt x="142" y="10"/>
                    </a:cubicBezTo>
                    <a:cubicBezTo>
                      <a:pt x="142" y="46"/>
                      <a:pt x="142" y="46"/>
                      <a:pt x="142" y="46"/>
                    </a:cubicBezTo>
                    <a:cubicBezTo>
                      <a:pt x="142" y="49"/>
                      <a:pt x="144" y="51"/>
                      <a:pt x="147" y="51"/>
                    </a:cubicBezTo>
                    <a:cubicBezTo>
                      <a:pt x="184" y="51"/>
                      <a:pt x="184" y="51"/>
                      <a:pt x="184" y="51"/>
                    </a:cubicBezTo>
                    <a:cubicBezTo>
                      <a:pt x="184" y="229"/>
                      <a:pt x="184" y="229"/>
                      <a:pt x="184" y="229"/>
                    </a:cubicBezTo>
                    <a:cubicBezTo>
                      <a:pt x="184" y="231"/>
                      <a:pt x="182" y="232"/>
                      <a:pt x="181" y="23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71" name="Freeform 499"/>
            <p:cNvSpPr>
              <a:spLocks noEditPoints="1"/>
            </p:cNvSpPr>
            <p:nvPr/>
          </p:nvSpPr>
          <p:spPr bwMode="auto">
            <a:xfrm>
              <a:off x="1027896" y="2909824"/>
              <a:ext cx="209889" cy="192399"/>
            </a:xfrm>
            <a:custGeom>
              <a:avLst/>
              <a:gdLst>
                <a:gd name="T0" fmla="*/ 222 w 247"/>
                <a:gd name="T1" fmla="*/ 18 h 226"/>
                <a:gd name="T2" fmla="*/ 178 w 247"/>
                <a:gd name="T3" fmla="*/ 0 h 226"/>
                <a:gd name="T4" fmla="*/ 133 w 247"/>
                <a:gd name="T5" fmla="*/ 18 h 226"/>
                <a:gd name="T6" fmla="*/ 117 w 247"/>
                <a:gd name="T7" fmla="*/ 82 h 226"/>
                <a:gd name="T8" fmla="*/ 1 w 247"/>
                <a:gd name="T9" fmla="*/ 197 h 226"/>
                <a:gd name="T10" fmla="*/ 0 w 247"/>
                <a:gd name="T11" fmla="*/ 203 h 226"/>
                <a:gd name="T12" fmla="*/ 9 w 247"/>
                <a:gd name="T13" fmla="*/ 223 h 226"/>
                <a:gd name="T14" fmla="*/ 13 w 247"/>
                <a:gd name="T15" fmla="*/ 226 h 226"/>
                <a:gd name="T16" fmla="*/ 14 w 247"/>
                <a:gd name="T17" fmla="*/ 226 h 226"/>
                <a:gd name="T18" fmla="*/ 47 w 247"/>
                <a:gd name="T19" fmla="*/ 225 h 226"/>
                <a:gd name="T20" fmla="*/ 52 w 247"/>
                <a:gd name="T21" fmla="*/ 221 h 226"/>
                <a:gd name="T22" fmla="*/ 59 w 247"/>
                <a:gd name="T23" fmla="*/ 195 h 226"/>
                <a:gd name="T24" fmla="*/ 88 w 247"/>
                <a:gd name="T25" fmla="*/ 190 h 226"/>
                <a:gd name="T26" fmla="*/ 92 w 247"/>
                <a:gd name="T27" fmla="*/ 186 h 226"/>
                <a:gd name="T28" fmla="*/ 98 w 247"/>
                <a:gd name="T29" fmla="*/ 148 h 226"/>
                <a:gd name="T30" fmla="*/ 126 w 247"/>
                <a:gd name="T31" fmla="*/ 149 h 226"/>
                <a:gd name="T32" fmla="*/ 129 w 247"/>
                <a:gd name="T33" fmla="*/ 147 h 226"/>
                <a:gd name="T34" fmla="*/ 155 w 247"/>
                <a:gd name="T35" fmla="*/ 122 h 226"/>
                <a:gd name="T36" fmla="*/ 178 w 247"/>
                <a:gd name="T37" fmla="*/ 126 h 226"/>
                <a:gd name="T38" fmla="*/ 222 w 247"/>
                <a:gd name="T39" fmla="*/ 107 h 226"/>
                <a:gd name="T40" fmla="*/ 222 w 247"/>
                <a:gd name="T41" fmla="*/ 18 h 226"/>
                <a:gd name="T42" fmla="*/ 215 w 247"/>
                <a:gd name="T43" fmla="*/ 101 h 226"/>
                <a:gd name="T44" fmla="*/ 178 w 247"/>
                <a:gd name="T45" fmla="*/ 116 h 226"/>
                <a:gd name="T46" fmla="*/ 156 w 247"/>
                <a:gd name="T47" fmla="*/ 111 h 226"/>
                <a:gd name="T48" fmla="*/ 150 w 247"/>
                <a:gd name="T49" fmla="*/ 112 h 226"/>
                <a:gd name="T50" fmla="*/ 124 w 247"/>
                <a:gd name="T51" fmla="*/ 139 h 226"/>
                <a:gd name="T52" fmla="*/ 93 w 247"/>
                <a:gd name="T53" fmla="*/ 138 h 226"/>
                <a:gd name="T54" fmla="*/ 93 w 247"/>
                <a:gd name="T55" fmla="*/ 138 h 226"/>
                <a:gd name="T56" fmla="*/ 88 w 247"/>
                <a:gd name="T57" fmla="*/ 142 h 226"/>
                <a:gd name="T58" fmla="*/ 83 w 247"/>
                <a:gd name="T59" fmla="*/ 181 h 226"/>
                <a:gd name="T60" fmla="*/ 54 w 247"/>
                <a:gd name="T61" fmla="*/ 186 h 226"/>
                <a:gd name="T62" fmla="*/ 50 w 247"/>
                <a:gd name="T63" fmla="*/ 190 h 226"/>
                <a:gd name="T64" fmla="*/ 43 w 247"/>
                <a:gd name="T65" fmla="*/ 215 h 226"/>
                <a:gd name="T66" fmla="*/ 17 w 247"/>
                <a:gd name="T67" fmla="*/ 216 h 226"/>
                <a:gd name="T68" fmla="*/ 11 w 247"/>
                <a:gd name="T69" fmla="*/ 202 h 226"/>
                <a:gd name="T70" fmla="*/ 126 w 247"/>
                <a:gd name="T71" fmla="*/ 86 h 226"/>
                <a:gd name="T72" fmla="*/ 128 w 247"/>
                <a:gd name="T73" fmla="*/ 81 h 226"/>
                <a:gd name="T74" fmla="*/ 140 w 247"/>
                <a:gd name="T75" fmla="*/ 25 h 226"/>
                <a:gd name="T76" fmla="*/ 178 w 247"/>
                <a:gd name="T77" fmla="*/ 10 h 226"/>
                <a:gd name="T78" fmla="*/ 215 w 247"/>
                <a:gd name="T79" fmla="*/ 25 h 226"/>
                <a:gd name="T80" fmla="*/ 215 w 247"/>
                <a:gd name="T81" fmla="*/ 10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7" h="226">
                  <a:moveTo>
                    <a:pt x="222" y="18"/>
                  </a:moveTo>
                  <a:cubicBezTo>
                    <a:pt x="210" y="6"/>
                    <a:pt x="194" y="0"/>
                    <a:pt x="178" y="0"/>
                  </a:cubicBezTo>
                  <a:cubicBezTo>
                    <a:pt x="161" y="0"/>
                    <a:pt x="145" y="6"/>
                    <a:pt x="133" y="18"/>
                  </a:cubicBezTo>
                  <a:cubicBezTo>
                    <a:pt x="116" y="35"/>
                    <a:pt x="111" y="59"/>
                    <a:pt x="117" y="82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9"/>
                    <a:pt x="0" y="201"/>
                    <a:pt x="0" y="203"/>
                  </a:cubicBezTo>
                  <a:cubicBezTo>
                    <a:pt x="9" y="223"/>
                    <a:pt x="9" y="223"/>
                    <a:pt x="9" y="223"/>
                  </a:cubicBezTo>
                  <a:cubicBezTo>
                    <a:pt x="10" y="225"/>
                    <a:pt x="12" y="226"/>
                    <a:pt x="13" y="226"/>
                  </a:cubicBezTo>
                  <a:cubicBezTo>
                    <a:pt x="14" y="226"/>
                    <a:pt x="14" y="226"/>
                    <a:pt x="14" y="226"/>
                  </a:cubicBezTo>
                  <a:cubicBezTo>
                    <a:pt x="47" y="225"/>
                    <a:pt x="47" y="225"/>
                    <a:pt x="47" y="225"/>
                  </a:cubicBezTo>
                  <a:cubicBezTo>
                    <a:pt x="49" y="225"/>
                    <a:pt x="51" y="223"/>
                    <a:pt x="52" y="221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90" y="189"/>
                    <a:pt x="92" y="188"/>
                    <a:pt x="92" y="186"/>
                  </a:cubicBezTo>
                  <a:cubicBezTo>
                    <a:pt x="98" y="148"/>
                    <a:pt x="98" y="148"/>
                    <a:pt x="98" y="148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7" y="149"/>
                    <a:pt x="128" y="148"/>
                    <a:pt x="129" y="147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62" y="124"/>
                    <a:pt x="170" y="126"/>
                    <a:pt x="178" y="126"/>
                  </a:cubicBezTo>
                  <a:cubicBezTo>
                    <a:pt x="194" y="126"/>
                    <a:pt x="210" y="119"/>
                    <a:pt x="222" y="107"/>
                  </a:cubicBezTo>
                  <a:cubicBezTo>
                    <a:pt x="247" y="83"/>
                    <a:pt x="247" y="43"/>
                    <a:pt x="222" y="18"/>
                  </a:cubicBezTo>
                  <a:close/>
                  <a:moveTo>
                    <a:pt x="215" y="101"/>
                  </a:moveTo>
                  <a:cubicBezTo>
                    <a:pt x="205" y="111"/>
                    <a:pt x="192" y="116"/>
                    <a:pt x="178" y="116"/>
                  </a:cubicBezTo>
                  <a:cubicBezTo>
                    <a:pt x="170" y="116"/>
                    <a:pt x="162" y="114"/>
                    <a:pt x="156" y="111"/>
                  </a:cubicBezTo>
                  <a:cubicBezTo>
                    <a:pt x="154" y="110"/>
                    <a:pt x="152" y="111"/>
                    <a:pt x="150" y="112"/>
                  </a:cubicBezTo>
                  <a:cubicBezTo>
                    <a:pt x="124" y="139"/>
                    <a:pt x="124" y="139"/>
                    <a:pt x="124" y="139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91" y="138"/>
                    <a:pt x="89" y="140"/>
                    <a:pt x="88" y="142"/>
                  </a:cubicBezTo>
                  <a:cubicBezTo>
                    <a:pt x="83" y="181"/>
                    <a:pt x="83" y="181"/>
                    <a:pt x="83" y="18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2" y="187"/>
                    <a:pt x="50" y="188"/>
                    <a:pt x="50" y="190"/>
                  </a:cubicBezTo>
                  <a:cubicBezTo>
                    <a:pt x="43" y="215"/>
                    <a:pt x="43" y="215"/>
                    <a:pt x="43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8" y="85"/>
                    <a:pt x="128" y="83"/>
                    <a:pt x="128" y="81"/>
                  </a:cubicBezTo>
                  <a:cubicBezTo>
                    <a:pt x="121" y="62"/>
                    <a:pt x="125" y="40"/>
                    <a:pt x="140" y="25"/>
                  </a:cubicBezTo>
                  <a:cubicBezTo>
                    <a:pt x="150" y="15"/>
                    <a:pt x="163" y="10"/>
                    <a:pt x="178" y="10"/>
                  </a:cubicBezTo>
                  <a:cubicBezTo>
                    <a:pt x="192" y="10"/>
                    <a:pt x="205" y="15"/>
                    <a:pt x="215" y="25"/>
                  </a:cubicBezTo>
                  <a:cubicBezTo>
                    <a:pt x="236" y="46"/>
                    <a:pt x="236" y="80"/>
                    <a:pt x="215" y="10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430220" y="2903811"/>
              <a:ext cx="247370" cy="251255"/>
              <a:chOff x="1277204" y="2847731"/>
              <a:chExt cx="247370" cy="25125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277204" y="2847731"/>
                <a:ext cx="179331" cy="223399"/>
                <a:chOff x="1690688" y="5349875"/>
                <a:chExt cx="465138" cy="579438"/>
              </a:xfrm>
            </p:grpSpPr>
            <p:sp>
              <p:nvSpPr>
                <p:cNvPr id="85" name="Freeform 68"/>
                <p:cNvSpPr>
                  <a:spLocks/>
                </p:cNvSpPr>
                <p:nvPr/>
              </p:nvSpPr>
              <p:spPr bwMode="auto">
                <a:xfrm>
                  <a:off x="1781175" y="5778500"/>
                  <a:ext cx="273050" cy="23813"/>
                </a:xfrm>
                <a:custGeom>
                  <a:avLst/>
                  <a:gdLst>
                    <a:gd name="T0" fmla="*/ 109 w 114"/>
                    <a:gd name="T1" fmla="*/ 0 h 10"/>
                    <a:gd name="T2" fmla="*/ 5 w 114"/>
                    <a:gd name="T3" fmla="*/ 0 h 10"/>
                    <a:gd name="T4" fmla="*/ 0 w 114"/>
                    <a:gd name="T5" fmla="*/ 5 h 10"/>
                    <a:gd name="T6" fmla="*/ 5 w 114"/>
                    <a:gd name="T7" fmla="*/ 10 h 10"/>
                    <a:gd name="T8" fmla="*/ 109 w 114"/>
                    <a:gd name="T9" fmla="*/ 10 h 10"/>
                    <a:gd name="T10" fmla="*/ 114 w 114"/>
                    <a:gd name="T11" fmla="*/ 5 h 10"/>
                    <a:gd name="T12" fmla="*/ 109 w 114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10">
                      <a:moveTo>
                        <a:pt x="109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"/>
                        <a:pt x="2" y="10"/>
                        <a:pt x="5" y="10"/>
                      </a:cubicBezTo>
                      <a:cubicBezTo>
                        <a:pt x="109" y="10"/>
                        <a:pt x="109" y="10"/>
                        <a:pt x="109" y="10"/>
                      </a:cubicBezTo>
                      <a:cubicBezTo>
                        <a:pt x="111" y="10"/>
                        <a:pt x="114" y="7"/>
                        <a:pt x="114" y="5"/>
                      </a:cubicBezTo>
                      <a:cubicBezTo>
                        <a:pt x="114" y="2"/>
                        <a:pt x="111" y="0"/>
                        <a:pt x="109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Freeform 69"/>
                <p:cNvSpPr>
                  <a:spLocks/>
                </p:cNvSpPr>
                <p:nvPr/>
              </p:nvSpPr>
              <p:spPr bwMode="auto">
                <a:xfrm>
                  <a:off x="1781175" y="5695950"/>
                  <a:ext cx="273050" cy="23813"/>
                </a:xfrm>
                <a:custGeom>
                  <a:avLst/>
                  <a:gdLst>
                    <a:gd name="T0" fmla="*/ 109 w 114"/>
                    <a:gd name="T1" fmla="*/ 0 h 10"/>
                    <a:gd name="T2" fmla="*/ 5 w 114"/>
                    <a:gd name="T3" fmla="*/ 0 h 10"/>
                    <a:gd name="T4" fmla="*/ 0 w 114"/>
                    <a:gd name="T5" fmla="*/ 5 h 10"/>
                    <a:gd name="T6" fmla="*/ 5 w 114"/>
                    <a:gd name="T7" fmla="*/ 10 h 10"/>
                    <a:gd name="T8" fmla="*/ 109 w 114"/>
                    <a:gd name="T9" fmla="*/ 10 h 10"/>
                    <a:gd name="T10" fmla="*/ 114 w 114"/>
                    <a:gd name="T11" fmla="*/ 5 h 10"/>
                    <a:gd name="T12" fmla="*/ 109 w 114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10">
                      <a:moveTo>
                        <a:pt x="109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"/>
                        <a:pt x="2" y="10"/>
                        <a:pt x="5" y="10"/>
                      </a:cubicBezTo>
                      <a:cubicBezTo>
                        <a:pt x="109" y="10"/>
                        <a:pt x="109" y="10"/>
                        <a:pt x="109" y="10"/>
                      </a:cubicBezTo>
                      <a:cubicBezTo>
                        <a:pt x="111" y="10"/>
                        <a:pt x="114" y="7"/>
                        <a:pt x="114" y="5"/>
                      </a:cubicBezTo>
                      <a:cubicBezTo>
                        <a:pt x="114" y="2"/>
                        <a:pt x="111" y="0"/>
                        <a:pt x="109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Freeform 70"/>
                <p:cNvSpPr>
                  <a:spLocks/>
                </p:cNvSpPr>
                <p:nvPr/>
              </p:nvSpPr>
              <p:spPr bwMode="auto">
                <a:xfrm>
                  <a:off x="1781175" y="5614988"/>
                  <a:ext cx="273050" cy="23813"/>
                </a:xfrm>
                <a:custGeom>
                  <a:avLst/>
                  <a:gdLst>
                    <a:gd name="T0" fmla="*/ 109 w 114"/>
                    <a:gd name="T1" fmla="*/ 0 h 10"/>
                    <a:gd name="T2" fmla="*/ 5 w 114"/>
                    <a:gd name="T3" fmla="*/ 0 h 10"/>
                    <a:gd name="T4" fmla="*/ 0 w 114"/>
                    <a:gd name="T5" fmla="*/ 5 h 10"/>
                    <a:gd name="T6" fmla="*/ 5 w 114"/>
                    <a:gd name="T7" fmla="*/ 10 h 10"/>
                    <a:gd name="T8" fmla="*/ 109 w 114"/>
                    <a:gd name="T9" fmla="*/ 10 h 10"/>
                    <a:gd name="T10" fmla="*/ 114 w 114"/>
                    <a:gd name="T11" fmla="*/ 5 h 10"/>
                    <a:gd name="T12" fmla="*/ 109 w 114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10">
                      <a:moveTo>
                        <a:pt x="109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"/>
                        <a:pt x="2" y="10"/>
                        <a:pt x="5" y="10"/>
                      </a:cubicBezTo>
                      <a:cubicBezTo>
                        <a:pt x="109" y="10"/>
                        <a:pt x="109" y="10"/>
                        <a:pt x="109" y="10"/>
                      </a:cubicBezTo>
                      <a:cubicBezTo>
                        <a:pt x="111" y="10"/>
                        <a:pt x="114" y="7"/>
                        <a:pt x="114" y="5"/>
                      </a:cubicBezTo>
                      <a:cubicBezTo>
                        <a:pt x="114" y="2"/>
                        <a:pt x="111" y="0"/>
                        <a:pt x="109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Freeform 71"/>
                <p:cNvSpPr>
                  <a:spLocks/>
                </p:cNvSpPr>
                <p:nvPr/>
              </p:nvSpPr>
              <p:spPr bwMode="auto">
                <a:xfrm>
                  <a:off x="1781175" y="5534025"/>
                  <a:ext cx="136525" cy="20638"/>
                </a:xfrm>
                <a:custGeom>
                  <a:avLst/>
                  <a:gdLst>
                    <a:gd name="T0" fmla="*/ 5 w 57"/>
                    <a:gd name="T1" fmla="*/ 9 h 9"/>
                    <a:gd name="T2" fmla="*/ 52 w 57"/>
                    <a:gd name="T3" fmla="*/ 9 h 9"/>
                    <a:gd name="T4" fmla="*/ 57 w 57"/>
                    <a:gd name="T5" fmla="*/ 5 h 9"/>
                    <a:gd name="T6" fmla="*/ 52 w 57"/>
                    <a:gd name="T7" fmla="*/ 0 h 9"/>
                    <a:gd name="T8" fmla="*/ 5 w 57"/>
                    <a:gd name="T9" fmla="*/ 0 h 9"/>
                    <a:gd name="T10" fmla="*/ 0 w 57"/>
                    <a:gd name="T11" fmla="*/ 5 h 9"/>
                    <a:gd name="T12" fmla="*/ 5 w 57"/>
                    <a:gd name="T13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9">
                      <a:moveTo>
                        <a:pt x="5" y="9"/>
                      </a:move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4" y="9"/>
                        <a:pt x="57" y="7"/>
                        <a:pt x="57" y="5"/>
                      </a:cubicBezTo>
                      <a:cubicBezTo>
                        <a:pt x="57" y="2"/>
                        <a:pt x="54" y="0"/>
                        <a:pt x="5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"/>
                        <a:pt x="2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72"/>
                <p:cNvSpPr>
                  <a:spLocks noEditPoints="1"/>
                </p:cNvSpPr>
                <p:nvPr/>
              </p:nvSpPr>
              <p:spPr bwMode="auto">
                <a:xfrm>
                  <a:off x="1690688" y="5349875"/>
                  <a:ext cx="465138" cy="579438"/>
                </a:xfrm>
                <a:custGeom>
                  <a:avLst/>
                  <a:gdLst>
                    <a:gd name="T0" fmla="*/ 190 w 194"/>
                    <a:gd name="T1" fmla="*/ 37 h 242"/>
                    <a:gd name="T2" fmla="*/ 156 w 194"/>
                    <a:gd name="T3" fmla="*/ 4 h 242"/>
                    <a:gd name="T4" fmla="*/ 147 w 194"/>
                    <a:gd name="T5" fmla="*/ 0 h 242"/>
                    <a:gd name="T6" fmla="*/ 147 w 194"/>
                    <a:gd name="T7" fmla="*/ 0 h 242"/>
                    <a:gd name="T8" fmla="*/ 13 w 194"/>
                    <a:gd name="T9" fmla="*/ 0 h 242"/>
                    <a:gd name="T10" fmla="*/ 0 w 194"/>
                    <a:gd name="T11" fmla="*/ 13 h 242"/>
                    <a:gd name="T12" fmla="*/ 0 w 194"/>
                    <a:gd name="T13" fmla="*/ 229 h 242"/>
                    <a:gd name="T14" fmla="*/ 13 w 194"/>
                    <a:gd name="T15" fmla="*/ 242 h 242"/>
                    <a:gd name="T16" fmla="*/ 181 w 194"/>
                    <a:gd name="T17" fmla="*/ 242 h 242"/>
                    <a:gd name="T18" fmla="*/ 194 w 194"/>
                    <a:gd name="T19" fmla="*/ 229 h 242"/>
                    <a:gd name="T20" fmla="*/ 194 w 194"/>
                    <a:gd name="T21" fmla="*/ 46 h 242"/>
                    <a:gd name="T22" fmla="*/ 190 w 194"/>
                    <a:gd name="T23" fmla="*/ 37 h 242"/>
                    <a:gd name="T24" fmla="*/ 180 w 194"/>
                    <a:gd name="T25" fmla="*/ 41 h 242"/>
                    <a:gd name="T26" fmla="*/ 152 w 194"/>
                    <a:gd name="T27" fmla="*/ 41 h 242"/>
                    <a:gd name="T28" fmla="*/ 152 w 194"/>
                    <a:gd name="T29" fmla="*/ 13 h 242"/>
                    <a:gd name="T30" fmla="*/ 180 w 194"/>
                    <a:gd name="T31" fmla="*/ 41 h 242"/>
                    <a:gd name="T32" fmla="*/ 181 w 194"/>
                    <a:gd name="T33" fmla="*/ 232 h 242"/>
                    <a:gd name="T34" fmla="*/ 13 w 194"/>
                    <a:gd name="T35" fmla="*/ 232 h 242"/>
                    <a:gd name="T36" fmla="*/ 9 w 194"/>
                    <a:gd name="T37" fmla="*/ 229 h 242"/>
                    <a:gd name="T38" fmla="*/ 9 w 194"/>
                    <a:gd name="T39" fmla="*/ 13 h 242"/>
                    <a:gd name="T40" fmla="*/ 13 w 194"/>
                    <a:gd name="T41" fmla="*/ 10 h 242"/>
                    <a:gd name="T42" fmla="*/ 142 w 194"/>
                    <a:gd name="T43" fmla="*/ 10 h 242"/>
                    <a:gd name="T44" fmla="*/ 142 w 194"/>
                    <a:gd name="T45" fmla="*/ 46 h 242"/>
                    <a:gd name="T46" fmla="*/ 147 w 194"/>
                    <a:gd name="T47" fmla="*/ 51 h 242"/>
                    <a:gd name="T48" fmla="*/ 184 w 194"/>
                    <a:gd name="T49" fmla="*/ 51 h 242"/>
                    <a:gd name="T50" fmla="*/ 184 w 194"/>
                    <a:gd name="T51" fmla="*/ 229 h 242"/>
                    <a:gd name="T52" fmla="*/ 181 w 194"/>
                    <a:gd name="T53" fmla="*/ 23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94" h="242">
                      <a:moveTo>
                        <a:pt x="190" y="37"/>
                      </a:moveTo>
                      <a:cubicBezTo>
                        <a:pt x="156" y="4"/>
                        <a:pt x="156" y="4"/>
                        <a:pt x="156" y="4"/>
                      </a:cubicBezTo>
                      <a:cubicBezTo>
                        <a:pt x="153" y="1"/>
                        <a:pt x="150" y="0"/>
                        <a:pt x="147" y="0"/>
                      </a:cubicBezTo>
                      <a:cubicBezTo>
                        <a:pt x="147" y="0"/>
                        <a:pt x="147" y="0"/>
                        <a:pt x="147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0"/>
                        <a:pt x="0" y="6"/>
                        <a:pt x="0" y="13"/>
                      </a:cubicBezTo>
                      <a:cubicBezTo>
                        <a:pt x="0" y="229"/>
                        <a:pt x="0" y="229"/>
                        <a:pt x="0" y="229"/>
                      </a:cubicBezTo>
                      <a:cubicBezTo>
                        <a:pt x="0" y="236"/>
                        <a:pt x="5" y="242"/>
                        <a:pt x="13" y="242"/>
                      </a:cubicBezTo>
                      <a:cubicBezTo>
                        <a:pt x="181" y="242"/>
                        <a:pt x="181" y="242"/>
                        <a:pt x="181" y="242"/>
                      </a:cubicBezTo>
                      <a:cubicBezTo>
                        <a:pt x="188" y="242"/>
                        <a:pt x="194" y="236"/>
                        <a:pt x="194" y="229"/>
                      </a:cubicBezTo>
                      <a:cubicBezTo>
                        <a:pt x="194" y="46"/>
                        <a:pt x="194" y="46"/>
                        <a:pt x="194" y="46"/>
                      </a:cubicBezTo>
                      <a:cubicBezTo>
                        <a:pt x="194" y="43"/>
                        <a:pt x="192" y="39"/>
                        <a:pt x="190" y="37"/>
                      </a:cubicBezTo>
                      <a:close/>
                      <a:moveTo>
                        <a:pt x="180" y="41"/>
                      </a:moveTo>
                      <a:cubicBezTo>
                        <a:pt x="152" y="41"/>
                        <a:pt x="152" y="41"/>
                        <a:pt x="152" y="41"/>
                      </a:cubicBezTo>
                      <a:cubicBezTo>
                        <a:pt x="152" y="13"/>
                        <a:pt x="152" y="13"/>
                        <a:pt x="152" y="13"/>
                      </a:cubicBezTo>
                      <a:lnTo>
                        <a:pt x="180" y="41"/>
                      </a:lnTo>
                      <a:close/>
                      <a:moveTo>
                        <a:pt x="181" y="232"/>
                      </a:moveTo>
                      <a:cubicBezTo>
                        <a:pt x="13" y="232"/>
                        <a:pt x="13" y="232"/>
                        <a:pt x="13" y="232"/>
                      </a:cubicBezTo>
                      <a:cubicBezTo>
                        <a:pt x="11" y="232"/>
                        <a:pt x="9" y="231"/>
                        <a:pt x="9" y="229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1"/>
                        <a:pt x="11" y="10"/>
                        <a:pt x="13" y="10"/>
                      </a:cubicBezTo>
                      <a:cubicBezTo>
                        <a:pt x="142" y="10"/>
                        <a:pt x="142" y="10"/>
                        <a:pt x="142" y="10"/>
                      </a:cubicBezTo>
                      <a:cubicBezTo>
                        <a:pt x="142" y="46"/>
                        <a:pt x="142" y="46"/>
                        <a:pt x="142" y="46"/>
                      </a:cubicBezTo>
                      <a:cubicBezTo>
                        <a:pt x="142" y="49"/>
                        <a:pt x="144" y="51"/>
                        <a:pt x="147" y="51"/>
                      </a:cubicBezTo>
                      <a:cubicBezTo>
                        <a:pt x="184" y="51"/>
                        <a:pt x="184" y="51"/>
                        <a:pt x="184" y="51"/>
                      </a:cubicBezTo>
                      <a:cubicBezTo>
                        <a:pt x="184" y="229"/>
                        <a:pt x="184" y="229"/>
                        <a:pt x="184" y="229"/>
                      </a:cubicBezTo>
                      <a:cubicBezTo>
                        <a:pt x="184" y="231"/>
                        <a:pt x="182" y="232"/>
                        <a:pt x="181" y="232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" name="Rectangle 7"/>
              <p:cNvSpPr/>
              <p:nvPr/>
            </p:nvSpPr>
            <p:spPr bwMode="auto">
              <a:xfrm>
                <a:off x="1402397" y="2951152"/>
                <a:ext cx="122177" cy="1478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rtlCol="0" anchor="t"/>
              <a:lstStyle/>
              <a:p>
                <a:pPr algn="ctr"/>
                <a:endParaRPr lang="en-GB" sz="1100" b="0" dirty="0" smtClean="0">
                  <a:solidFill>
                    <a:srgbClr val="646567"/>
                  </a:solidFill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1420592" y="2965510"/>
                <a:ext cx="76606" cy="101595"/>
                <a:chOff x="6734175" y="6226175"/>
                <a:chExt cx="296862" cy="393700"/>
              </a:xfrm>
            </p:grpSpPr>
            <p:sp>
              <p:nvSpPr>
                <p:cNvPr id="69" name="Freeform 435"/>
                <p:cNvSpPr>
                  <a:spLocks noEditPoints="1"/>
                </p:cNvSpPr>
                <p:nvPr/>
              </p:nvSpPr>
              <p:spPr bwMode="auto">
                <a:xfrm>
                  <a:off x="6734175" y="6226175"/>
                  <a:ext cx="296862" cy="393700"/>
                </a:xfrm>
                <a:custGeom>
                  <a:avLst/>
                  <a:gdLst>
                    <a:gd name="T0" fmla="*/ 156 w 183"/>
                    <a:gd name="T1" fmla="*/ 89 h 242"/>
                    <a:gd name="T2" fmla="*/ 140 w 183"/>
                    <a:gd name="T3" fmla="*/ 89 h 242"/>
                    <a:gd name="T4" fmla="*/ 140 w 183"/>
                    <a:gd name="T5" fmla="*/ 48 h 242"/>
                    <a:gd name="T6" fmla="*/ 91 w 183"/>
                    <a:gd name="T7" fmla="*/ 0 h 242"/>
                    <a:gd name="T8" fmla="*/ 43 w 183"/>
                    <a:gd name="T9" fmla="*/ 48 h 242"/>
                    <a:gd name="T10" fmla="*/ 43 w 183"/>
                    <a:gd name="T11" fmla="*/ 89 h 242"/>
                    <a:gd name="T12" fmla="*/ 26 w 183"/>
                    <a:gd name="T13" fmla="*/ 89 h 242"/>
                    <a:gd name="T14" fmla="*/ 0 w 183"/>
                    <a:gd name="T15" fmla="*/ 116 h 242"/>
                    <a:gd name="T16" fmla="*/ 9 w 183"/>
                    <a:gd name="T17" fmla="*/ 216 h 242"/>
                    <a:gd name="T18" fmla="*/ 36 w 183"/>
                    <a:gd name="T19" fmla="*/ 242 h 242"/>
                    <a:gd name="T20" fmla="*/ 147 w 183"/>
                    <a:gd name="T21" fmla="*/ 242 h 242"/>
                    <a:gd name="T22" fmla="*/ 173 w 183"/>
                    <a:gd name="T23" fmla="*/ 216 h 242"/>
                    <a:gd name="T24" fmla="*/ 183 w 183"/>
                    <a:gd name="T25" fmla="*/ 116 h 242"/>
                    <a:gd name="T26" fmla="*/ 156 w 183"/>
                    <a:gd name="T27" fmla="*/ 89 h 242"/>
                    <a:gd name="T28" fmla="*/ 53 w 183"/>
                    <a:gd name="T29" fmla="*/ 48 h 242"/>
                    <a:gd name="T30" fmla="*/ 91 w 183"/>
                    <a:gd name="T31" fmla="*/ 10 h 242"/>
                    <a:gd name="T32" fmla="*/ 130 w 183"/>
                    <a:gd name="T33" fmla="*/ 48 h 242"/>
                    <a:gd name="T34" fmla="*/ 130 w 183"/>
                    <a:gd name="T35" fmla="*/ 89 h 242"/>
                    <a:gd name="T36" fmla="*/ 53 w 183"/>
                    <a:gd name="T37" fmla="*/ 89 h 242"/>
                    <a:gd name="T38" fmla="*/ 53 w 183"/>
                    <a:gd name="T39" fmla="*/ 48 h 242"/>
                    <a:gd name="T40" fmla="*/ 163 w 183"/>
                    <a:gd name="T41" fmla="*/ 216 h 242"/>
                    <a:gd name="T42" fmla="*/ 147 w 183"/>
                    <a:gd name="T43" fmla="*/ 232 h 242"/>
                    <a:gd name="T44" fmla="*/ 36 w 183"/>
                    <a:gd name="T45" fmla="*/ 232 h 242"/>
                    <a:gd name="T46" fmla="*/ 19 w 183"/>
                    <a:gd name="T47" fmla="*/ 215 h 242"/>
                    <a:gd name="T48" fmla="*/ 10 w 183"/>
                    <a:gd name="T49" fmla="*/ 116 h 242"/>
                    <a:gd name="T50" fmla="*/ 26 w 183"/>
                    <a:gd name="T51" fmla="*/ 99 h 242"/>
                    <a:gd name="T52" fmla="*/ 156 w 183"/>
                    <a:gd name="T53" fmla="*/ 99 h 242"/>
                    <a:gd name="T54" fmla="*/ 173 w 183"/>
                    <a:gd name="T55" fmla="*/ 115 h 242"/>
                    <a:gd name="T56" fmla="*/ 163 w 183"/>
                    <a:gd name="T57" fmla="*/ 216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3" h="242">
                      <a:moveTo>
                        <a:pt x="156" y="89"/>
                      </a:moveTo>
                      <a:cubicBezTo>
                        <a:pt x="140" y="89"/>
                        <a:pt x="140" y="89"/>
                        <a:pt x="140" y="89"/>
                      </a:cubicBezTo>
                      <a:cubicBezTo>
                        <a:pt x="140" y="48"/>
                        <a:pt x="140" y="48"/>
                        <a:pt x="140" y="48"/>
                      </a:cubicBezTo>
                      <a:cubicBezTo>
                        <a:pt x="140" y="22"/>
                        <a:pt x="118" y="0"/>
                        <a:pt x="91" y="0"/>
                      </a:cubicBezTo>
                      <a:cubicBezTo>
                        <a:pt x="65" y="0"/>
                        <a:pt x="43" y="22"/>
                        <a:pt x="43" y="48"/>
                      </a:cubicBezTo>
                      <a:cubicBezTo>
                        <a:pt x="43" y="89"/>
                        <a:pt x="43" y="89"/>
                        <a:pt x="43" y="89"/>
                      </a:cubicBezTo>
                      <a:cubicBezTo>
                        <a:pt x="26" y="89"/>
                        <a:pt x="26" y="89"/>
                        <a:pt x="26" y="89"/>
                      </a:cubicBezTo>
                      <a:cubicBezTo>
                        <a:pt x="12" y="89"/>
                        <a:pt x="0" y="101"/>
                        <a:pt x="0" y="116"/>
                      </a:cubicBezTo>
                      <a:cubicBezTo>
                        <a:pt x="9" y="216"/>
                        <a:pt x="9" y="216"/>
                        <a:pt x="9" y="216"/>
                      </a:cubicBezTo>
                      <a:cubicBezTo>
                        <a:pt x="9" y="230"/>
                        <a:pt x="21" y="242"/>
                        <a:pt x="36" y="242"/>
                      </a:cubicBezTo>
                      <a:cubicBezTo>
                        <a:pt x="147" y="242"/>
                        <a:pt x="147" y="242"/>
                        <a:pt x="147" y="242"/>
                      </a:cubicBezTo>
                      <a:cubicBezTo>
                        <a:pt x="161" y="242"/>
                        <a:pt x="173" y="230"/>
                        <a:pt x="173" y="216"/>
                      </a:cubicBezTo>
                      <a:cubicBezTo>
                        <a:pt x="183" y="116"/>
                        <a:pt x="183" y="116"/>
                        <a:pt x="183" y="116"/>
                      </a:cubicBezTo>
                      <a:cubicBezTo>
                        <a:pt x="183" y="101"/>
                        <a:pt x="171" y="89"/>
                        <a:pt x="156" y="89"/>
                      </a:cubicBezTo>
                      <a:close/>
                      <a:moveTo>
                        <a:pt x="53" y="48"/>
                      </a:moveTo>
                      <a:cubicBezTo>
                        <a:pt x="53" y="27"/>
                        <a:pt x="70" y="10"/>
                        <a:pt x="91" y="10"/>
                      </a:cubicBezTo>
                      <a:cubicBezTo>
                        <a:pt x="113" y="10"/>
                        <a:pt x="130" y="27"/>
                        <a:pt x="130" y="48"/>
                      </a:cubicBezTo>
                      <a:cubicBezTo>
                        <a:pt x="130" y="89"/>
                        <a:pt x="130" y="89"/>
                        <a:pt x="130" y="89"/>
                      </a:cubicBezTo>
                      <a:cubicBezTo>
                        <a:pt x="53" y="89"/>
                        <a:pt x="53" y="89"/>
                        <a:pt x="53" y="89"/>
                      </a:cubicBezTo>
                      <a:lnTo>
                        <a:pt x="53" y="48"/>
                      </a:lnTo>
                      <a:close/>
                      <a:moveTo>
                        <a:pt x="163" y="216"/>
                      </a:moveTo>
                      <a:cubicBezTo>
                        <a:pt x="163" y="225"/>
                        <a:pt x="156" y="232"/>
                        <a:pt x="147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27" y="232"/>
                        <a:pt x="19" y="225"/>
                        <a:pt x="19" y="215"/>
                      </a:cubicBezTo>
                      <a:cubicBezTo>
                        <a:pt x="10" y="116"/>
                        <a:pt x="10" y="116"/>
                        <a:pt x="10" y="116"/>
                      </a:cubicBezTo>
                      <a:cubicBezTo>
                        <a:pt x="10" y="107"/>
                        <a:pt x="17" y="99"/>
                        <a:pt x="26" y="99"/>
                      </a:cubicBezTo>
                      <a:cubicBezTo>
                        <a:pt x="156" y="99"/>
                        <a:pt x="156" y="99"/>
                        <a:pt x="156" y="99"/>
                      </a:cubicBezTo>
                      <a:cubicBezTo>
                        <a:pt x="165" y="99"/>
                        <a:pt x="173" y="107"/>
                        <a:pt x="173" y="115"/>
                      </a:cubicBezTo>
                      <a:lnTo>
                        <a:pt x="163" y="216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436"/>
                <p:cNvSpPr>
                  <a:spLocks noEditPoints="1"/>
                </p:cNvSpPr>
                <p:nvPr/>
              </p:nvSpPr>
              <p:spPr bwMode="auto">
                <a:xfrm>
                  <a:off x="6850063" y="6464300"/>
                  <a:ext cx="66675" cy="98425"/>
                </a:xfrm>
                <a:custGeom>
                  <a:avLst/>
                  <a:gdLst>
                    <a:gd name="T0" fmla="*/ 20 w 41"/>
                    <a:gd name="T1" fmla="*/ 0 h 61"/>
                    <a:gd name="T2" fmla="*/ 0 w 41"/>
                    <a:gd name="T3" fmla="*/ 20 h 61"/>
                    <a:gd name="T4" fmla="*/ 0 w 41"/>
                    <a:gd name="T5" fmla="*/ 21 h 61"/>
                    <a:gd name="T6" fmla="*/ 4 w 41"/>
                    <a:gd name="T7" fmla="*/ 57 h 61"/>
                    <a:gd name="T8" fmla="*/ 9 w 41"/>
                    <a:gd name="T9" fmla="*/ 61 h 61"/>
                    <a:gd name="T10" fmla="*/ 32 w 41"/>
                    <a:gd name="T11" fmla="*/ 61 h 61"/>
                    <a:gd name="T12" fmla="*/ 37 w 41"/>
                    <a:gd name="T13" fmla="*/ 57 h 61"/>
                    <a:gd name="T14" fmla="*/ 41 w 41"/>
                    <a:gd name="T15" fmla="*/ 21 h 61"/>
                    <a:gd name="T16" fmla="*/ 41 w 41"/>
                    <a:gd name="T17" fmla="*/ 20 h 61"/>
                    <a:gd name="T18" fmla="*/ 20 w 41"/>
                    <a:gd name="T19" fmla="*/ 0 h 61"/>
                    <a:gd name="T20" fmla="*/ 27 w 41"/>
                    <a:gd name="T21" fmla="*/ 51 h 61"/>
                    <a:gd name="T22" fmla="*/ 13 w 41"/>
                    <a:gd name="T23" fmla="*/ 51 h 61"/>
                    <a:gd name="T24" fmla="*/ 10 w 41"/>
                    <a:gd name="T25" fmla="*/ 20 h 61"/>
                    <a:gd name="T26" fmla="*/ 20 w 41"/>
                    <a:gd name="T27" fmla="*/ 10 h 61"/>
                    <a:gd name="T28" fmla="*/ 31 w 41"/>
                    <a:gd name="T29" fmla="*/ 20 h 61"/>
                    <a:gd name="T30" fmla="*/ 27 w 41"/>
                    <a:gd name="T31" fmla="*/ 5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1" h="61">
                      <a:moveTo>
                        <a:pt x="20" y="0"/>
                      </a:move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20"/>
                        <a:pt x="0" y="21"/>
                        <a:pt x="0" y="21"/>
                      </a:cubicBezTo>
                      <a:cubicBezTo>
                        <a:pt x="4" y="57"/>
                        <a:pt x="4" y="57"/>
                        <a:pt x="4" y="57"/>
                      </a:cubicBezTo>
                      <a:cubicBezTo>
                        <a:pt x="4" y="59"/>
                        <a:pt x="7" y="61"/>
                        <a:pt x="9" y="61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4" y="61"/>
                        <a:pt x="36" y="59"/>
                        <a:pt x="37" y="57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1" y="21"/>
                        <a:pt x="41" y="20"/>
                        <a:pt x="41" y="20"/>
                      </a:cubicBezTo>
                      <a:cubicBezTo>
                        <a:pt x="41" y="9"/>
                        <a:pt x="32" y="0"/>
                        <a:pt x="20" y="0"/>
                      </a:cubicBezTo>
                      <a:close/>
                      <a:moveTo>
                        <a:pt x="27" y="51"/>
                      </a:moveTo>
                      <a:cubicBezTo>
                        <a:pt x="13" y="51"/>
                        <a:pt x="13" y="51"/>
                        <a:pt x="13" y="5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14"/>
                        <a:pt x="15" y="10"/>
                        <a:pt x="20" y="10"/>
                      </a:cubicBezTo>
                      <a:cubicBezTo>
                        <a:pt x="26" y="10"/>
                        <a:pt x="31" y="14"/>
                        <a:pt x="31" y="20"/>
                      </a:cubicBezTo>
                      <a:lnTo>
                        <a:pt x="27" y="51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0" name="Chevron 89"/>
            <p:cNvSpPr/>
            <p:nvPr/>
          </p:nvSpPr>
          <p:spPr bwMode="auto">
            <a:xfrm>
              <a:off x="932148" y="2967073"/>
              <a:ext cx="53182" cy="111173"/>
            </a:xfrm>
            <a:prstGeom prst="chevron">
              <a:avLst>
                <a:gd name="adj" fmla="val 7181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rtlCol="0" anchor="t"/>
            <a:lstStyle/>
            <a:p>
              <a:pPr algn="ctr"/>
              <a:endParaRPr lang="en-GB" sz="1100" b="0" dirty="0" smtClean="0">
                <a:solidFill>
                  <a:srgbClr val="646567"/>
                </a:solidFill>
              </a:endParaRPr>
            </a:p>
          </p:txBody>
        </p:sp>
        <p:sp>
          <p:nvSpPr>
            <p:cNvPr id="91" name="Chevron 90"/>
            <p:cNvSpPr/>
            <p:nvPr/>
          </p:nvSpPr>
          <p:spPr bwMode="auto">
            <a:xfrm>
              <a:off x="1280350" y="2967073"/>
              <a:ext cx="53182" cy="111173"/>
            </a:xfrm>
            <a:prstGeom prst="chevron">
              <a:avLst>
                <a:gd name="adj" fmla="val 7181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rtlCol="0" anchor="t"/>
            <a:lstStyle/>
            <a:p>
              <a:pPr algn="ctr"/>
              <a:endParaRPr lang="en-GB" sz="1100" b="0" dirty="0" smtClean="0">
                <a:solidFill>
                  <a:srgbClr val="646567"/>
                </a:solidFill>
              </a:endParaRPr>
            </a:p>
          </p:txBody>
        </p:sp>
      </p:grpSp>
      <p:sp>
        <p:nvSpPr>
          <p:cNvPr id="128" name="Freeform 68"/>
          <p:cNvSpPr>
            <a:spLocks/>
          </p:cNvSpPr>
          <p:nvPr/>
        </p:nvSpPr>
        <p:spPr bwMode="auto">
          <a:xfrm>
            <a:off x="7392567" y="3069065"/>
            <a:ext cx="105273" cy="9181"/>
          </a:xfrm>
          <a:custGeom>
            <a:avLst/>
            <a:gdLst>
              <a:gd name="T0" fmla="*/ 109 w 114"/>
              <a:gd name="T1" fmla="*/ 0 h 10"/>
              <a:gd name="T2" fmla="*/ 5 w 114"/>
              <a:gd name="T3" fmla="*/ 0 h 10"/>
              <a:gd name="T4" fmla="*/ 0 w 114"/>
              <a:gd name="T5" fmla="*/ 5 h 10"/>
              <a:gd name="T6" fmla="*/ 5 w 114"/>
              <a:gd name="T7" fmla="*/ 10 h 10"/>
              <a:gd name="T8" fmla="*/ 109 w 114"/>
              <a:gd name="T9" fmla="*/ 10 h 10"/>
              <a:gd name="T10" fmla="*/ 114 w 114"/>
              <a:gd name="T11" fmla="*/ 5 h 10"/>
              <a:gd name="T12" fmla="*/ 109 w 114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0">
                <a:moveTo>
                  <a:pt x="109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2" y="10"/>
                  <a:pt x="5" y="10"/>
                </a:cubicBezTo>
                <a:cubicBezTo>
                  <a:pt x="109" y="10"/>
                  <a:pt x="109" y="10"/>
                  <a:pt x="109" y="10"/>
                </a:cubicBezTo>
                <a:cubicBezTo>
                  <a:pt x="111" y="10"/>
                  <a:pt x="114" y="7"/>
                  <a:pt x="114" y="5"/>
                </a:cubicBezTo>
                <a:cubicBezTo>
                  <a:pt x="114" y="2"/>
                  <a:pt x="111" y="0"/>
                  <a:pt x="109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69"/>
          <p:cNvSpPr>
            <a:spLocks/>
          </p:cNvSpPr>
          <p:nvPr/>
        </p:nvSpPr>
        <p:spPr bwMode="auto">
          <a:xfrm>
            <a:off x="7392567" y="3037238"/>
            <a:ext cx="105273" cy="9181"/>
          </a:xfrm>
          <a:custGeom>
            <a:avLst/>
            <a:gdLst>
              <a:gd name="T0" fmla="*/ 109 w 114"/>
              <a:gd name="T1" fmla="*/ 0 h 10"/>
              <a:gd name="T2" fmla="*/ 5 w 114"/>
              <a:gd name="T3" fmla="*/ 0 h 10"/>
              <a:gd name="T4" fmla="*/ 0 w 114"/>
              <a:gd name="T5" fmla="*/ 5 h 10"/>
              <a:gd name="T6" fmla="*/ 5 w 114"/>
              <a:gd name="T7" fmla="*/ 10 h 10"/>
              <a:gd name="T8" fmla="*/ 109 w 114"/>
              <a:gd name="T9" fmla="*/ 10 h 10"/>
              <a:gd name="T10" fmla="*/ 114 w 114"/>
              <a:gd name="T11" fmla="*/ 5 h 10"/>
              <a:gd name="T12" fmla="*/ 109 w 114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0">
                <a:moveTo>
                  <a:pt x="109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2" y="10"/>
                  <a:pt x="5" y="10"/>
                </a:cubicBezTo>
                <a:cubicBezTo>
                  <a:pt x="109" y="10"/>
                  <a:pt x="109" y="10"/>
                  <a:pt x="109" y="10"/>
                </a:cubicBezTo>
                <a:cubicBezTo>
                  <a:pt x="111" y="10"/>
                  <a:pt x="114" y="7"/>
                  <a:pt x="114" y="5"/>
                </a:cubicBezTo>
                <a:cubicBezTo>
                  <a:pt x="114" y="2"/>
                  <a:pt x="111" y="0"/>
                  <a:pt x="109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0" name="Freeform 70"/>
          <p:cNvSpPr>
            <a:spLocks/>
          </p:cNvSpPr>
          <p:nvPr/>
        </p:nvSpPr>
        <p:spPr bwMode="auto">
          <a:xfrm>
            <a:off x="7392567" y="3006024"/>
            <a:ext cx="105273" cy="9181"/>
          </a:xfrm>
          <a:custGeom>
            <a:avLst/>
            <a:gdLst>
              <a:gd name="T0" fmla="*/ 109 w 114"/>
              <a:gd name="T1" fmla="*/ 0 h 10"/>
              <a:gd name="T2" fmla="*/ 5 w 114"/>
              <a:gd name="T3" fmla="*/ 0 h 10"/>
              <a:gd name="T4" fmla="*/ 0 w 114"/>
              <a:gd name="T5" fmla="*/ 5 h 10"/>
              <a:gd name="T6" fmla="*/ 5 w 114"/>
              <a:gd name="T7" fmla="*/ 10 h 10"/>
              <a:gd name="T8" fmla="*/ 109 w 114"/>
              <a:gd name="T9" fmla="*/ 10 h 10"/>
              <a:gd name="T10" fmla="*/ 114 w 114"/>
              <a:gd name="T11" fmla="*/ 5 h 10"/>
              <a:gd name="T12" fmla="*/ 109 w 114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0">
                <a:moveTo>
                  <a:pt x="109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2" y="10"/>
                  <a:pt x="5" y="10"/>
                </a:cubicBezTo>
                <a:cubicBezTo>
                  <a:pt x="109" y="10"/>
                  <a:pt x="109" y="10"/>
                  <a:pt x="109" y="10"/>
                </a:cubicBezTo>
                <a:cubicBezTo>
                  <a:pt x="111" y="10"/>
                  <a:pt x="114" y="7"/>
                  <a:pt x="114" y="5"/>
                </a:cubicBezTo>
                <a:cubicBezTo>
                  <a:pt x="114" y="2"/>
                  <a:pt x="111" y="0"/>
                  <a:pt x="109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71"/>
          <p:cNvSpPr>
            <a:spLocks/>
          </p:cNvSpPr>
          <p:nvPr/>
        </p:nvSpPr>
        <p:spPr bwMode="auto">
          <a:xfrm>
            <a:off x="7392567" y="2974809"/>
            <a:ext cx="52636" cy="7957"/>
          </a:xfrm>
          <a:custGeom>
            <a:avLst/>
            <a:gdLst>
              <a:gd name="T0" fmla="*/ 5 w 57"/>
              <a:gd name="T1" fmla="*/ 9 h 9"/>
              <a:gd name="T2" fmla="*/ 52 w 57"/>
              <a:gd name="T3" fmla="*/ 9 h 9"/>
              <a:gd name="T4" fmla="*/ 57 w 57"/>
              <a:gd name="T5" fmla="*/ 5 h 9"/>
              <a:gd name="T6" fmla="*/ 52 w 57"/>
              <a:gd name="T7" fmla="*/ 0 h 9"/>
              <a:gd name="T8" fmla="*/ 5 w 57"/>
              <a:gd name="T9" fmla="*/ 0 h 9"/>
              <a:gd name="T10" fmla="*/ 0 w 57"/>
              <a:gd name="T11" fmla="*/ 5 h 9"/>
              <a:gd name="T12" fmla="*/ 5 w 57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9">
                <a:moveTo>
                  <a:pt x="5" y="9"/>
                </a:moveTo>
                <a:cubicBezTo>
                  <a:pt x="52" y="9"/>
                  <a:pt x="52" y="9"/>
                  <a:pt x="52" y="9"/>
                </a:cubicBezTo>
                <a:cubicBezTo>
                  <a:pt x="54" y="9"/>
                  <a:pt x="57" y="7"/>
                  <a:pt x="57" y="5"/>
                </a:cubicBezTo>
                <a:cubicBezTo>
                  <a:pt x="57" y="2"/>
                  <a:pt x="54" y="0"/>
                  <a:pt x="5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2" y="9"/>
                  <a:pt x="5" y="9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2" name="Freeform 72"/>
          <p:cNvSpPr>
            <a:spLocks noEditPoints="1"/>
          </p:cNvSpPr>
          <p:nvPr/>
        </p:nvSpPr>
        <p:spPr bwMode="auto">
          <a:xfrm>
            <a:off x="7357680" y="2903811"/>
            <a:ext cx="179331" cy="223399"/>
          </a:xfrm>
          <a:custGeom>
            <a:avLst/>
            <a:gdLst>
              <a:gd name="T0" fmla="*/ 190 w 194"/>
              <a:gd name="T1" fmla="*/ 37 h 242"/>
              <a:gd name="T2" fmla="*/ 156 w 194"/>
              <a:gd name="T3" fmla="*/ 4 h 242"/>
              <a:gd name="T4" fmla="*/ 147 w 194"/>
              <a:gd name="T5" fmla="*/ 0 h 242"/>
              <a:gd name="T6" fmla="*/ 147 w 194"/>
              <a:gd name="T7" fmla="*/ 0 h 242"/>
              <a:gd name="T8" fmla="*/ 13 w 194"/>
              <a:gd name="T9" fmla="*/ 0 h 242"/>
              <a:gd name="T10" fmla="*/ 0 w 194"/>
              <a:gd name="T11" fmla="*/ 13 h 242"/>
              <a:gd name="T12" fmla="*/ 0 w 194"/>
              <a:gd name="T13" fmla="*/ 229 h 242"/>
              <a:gd name="T14" fmla="*/ 13 w 194"/>
              <a:gd name="T15" fmla="*/ 242 h 242"/>
              <a:gd name="T16" fmla="*/ 181 w 194"/>
              <a:gd name="T17" fmla="*/ 242 h 242"/>
              <a:gd name="T18" fmla="*/ 194 w 194"/>
              <a:gd name="T19" fmla="*/ 229 h 242"/>
              <a:gd name="T20" fmla="*/ 194 w 194"/>
              <a:gd name="T21" fmla="*/ 46 h 242"/>
              <a:gd name="T22" fmla="*/ 190 w 194"/>
              <a:gd name="T23" fmla="*/ 37 h 242"/>
              <a:gd name="T24" fmla="*/ 180 w 194"/>
              <a:gd name="T25" fmla="*/ 41 h 242"/>
              <a:gd name="T26" fmla="*/ 152 w 194"/>
              <a:gd name="T27" fmla="*/ 41 h 242"/>
              <a:gd name="T28" fmla="*/ 152 w 194"/>
              <a:gd name="T29" fmla="*/ 13 h 242"/>
              <a:gd name="T30" fmla="*/ 180 w 194"/>
              <a:gd name="T31" fmla="*/ 41 h 242"/>
              <a:gd name="T32" fmla="*/ 181 w 194"/>
              <a:gd name="T33" fmla="*/ 232 h 242"/>
              <a:gd name="T34" fmla="*/ 13 w 194"/>
              <a:gd name="T35" fmla="*/ 232 h 242"/>
              <a:gd name="T36" fmla="*/ 9 w 194"/>
              <a:gd name="T37" fmla="*/ 229 h 242"/>
              <a:gd name="T38" fmla="*/ 9 w 194"/>
              <a:gd name="T39" fmla="*/ 13 h 242"/>
              <a:gd name="T40" fmla="*/ 13 w 194"/>
              <a:gd name="T41" fmla="*/ 10 h 242"/>
              <a:gd name="T42" fmla="*/ 142 w 194"/>
              <a:gd name="T43" fmla="*/ 10 h 242"/>
              <a:gd name="T44" fmla="*/ 142 w 194"/>
              <a:gd name="T45" fmla="*/ 46 h 242"/>
              <a:gd name="T46" fmla="*/ 147 w 194"/>
              <a:gd name="T47" fmla="*/ 51 h 242"/>
              <a:gd name="T48" fmla="*/ 184 w 194"/>
              <a:gd name="T49" fmla="*/ 51 h 242"/>
              <a:gd name="T50" fmla="*/ 184 w 194"/>
              <a:gd name="T51" fmla="*/ 229 h 242"/>
              <a:gd name="T52" fmla="*/ 181 w 194"/>
              <a:gd name="T53" fmla="*/ 23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" h="242">
                <a:moveTo>
                  <a:pt x="190" y="37"/>
                </a:moveTo>
                <a:cubicBezTo>
                  <a:pt x="156" y="4"/>
                  <a:pt x="156" y="4"/>
                  <a:pt x="156" y="4"/>
                </a:cubicBezTo>
                <a:cubicBezTo>
                  <a:pt x="153" y="1"/>
                  <a:pt x="150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36"/>
                  <a:pt x="5" y="242"/>
                  <a:pt x="13" y="242"/>
                </a:cubicBezTo>
                <a:cubicBezTo>
                  <a:pt x="181" y="242"/>
                  <a:pt x="181" y="242"/>
                  <a:pt x="181" y="242"/>
                </a:cubicBezTo>
                <a:cubicBezTo>
                  <a:pt x="188" y="242"/>
                  <a:pt x="194" y="236"/>
                  <a:pt x="194" y="229"/>
                </a:cubicBezTo>
                <a:cubicBezTo>
                  <a:pt x="194" y="46"/>
                  <a:pt x="194" y="46"/>
                  <a:pt x="194" y="46"/>
                </a:cubicBezTo>
                <a:cubicBezTo>
                  <a:pt x="194" y="43"/>
                  <a:pt x="192" y="39"/>
                  <a:pt x="190" y="37"/>
                </a:cubicBezTo>
                <a:close/>
                <a:moveTo>
                  <a:pt x="180" y="41"/>
                </a:moveTo>
                <a:cubicBezTo>
                  <a:pt x="152" y="41"/>
                  <a:pt x="152" y="41"/>
                  <a:pt x="152" y="41"/>
                </a:cubicBezTo>
                <a:cubicBezTo>
                  <a:pt x="152" y="13"/>
                  <a:pt x="152" y="13"/>
                  <a:pt x="152" y="13"/>
                </a:cubicBezTo>
                <a:lnTo>
                  <a:pt x="180" y="41"/>
                </a:lnTo>
                <a:close/>
                <a:moveTo>
                  <a:pt x="181" y="232"/>
                </a:moveTo>
                <a:cubicBezTo>
                  <a:pt x="13" y="232"/>
                  <a:pt x="13" y="232"/>
                  <a:pt x="13" y="232"/>
                </a:cubicBezTo>
                <a:cubicBezTo>
                  <a:pt x="11" y="232"/>
                  <a:pt x="9" y="231"/>
                  <a:pt x="9" y="229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1"/>
                  <a:pt x="11" y="10"/>
                  <a:pt x="13" y="10"/>
                </a:cubicBezTo>
                <a:cubicBezTo>
                  <a:pt x="142" y="10"/>
                  <a:pt x="142" y="10"/>
                  <a:pt x="142" y="10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2" y="49"/>
                  <a:pt x="144" y="51"/>
                  <a:pt x="147" y="51"/>
                </a:cubicBezTo>
                <a:cubicBezTo>
                  <a:pt x="184" y="51"/>
                  <a:pt x="184" y="51"/>
                  <a:pt x="184" y="51"/>
                </a:cubicBezTo>
                <a:cubicBezTo>
                  <a:pt x="184" y="229"/>
                  <a:pt x="184" y="229"/>
                  <a:pt x="184" y="229"/>
                </a:cubicBezTo>
                <a:cubicBezTo>
                  <a:pt x="184" y="231"/>
                  <a:pt x="182" y="232"/>
                  <a:pt x="181" y="232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4" name="Freeform 499"/>
          <p:cNvSpPr>
            <a:spLocks noEditPoints="1"/>
          </p:cNvSpPr>
          <p:nvPr/>
        </p:nvSpPr>
        <p:spPr bwMode="auto">
          <a:xfrm>
            <a:off x="7675325" y="2909824"/>
            <a:ext cx="209889" cy="192399"/>
          </a:xfrm>
          <a:custGeom>
            <a:avLst/>
            <a:gdLst>
              <a:gd name="T0" fmla="*/ 222 w 247"/>
              <a:gd name="T1" fmla="*/ 18 h 226"/>
              <a:gd name="T2" fmla="*/ 178 w 247"/>
              <a:gd name="T3" fmla="*/ 0 h 226"/>
              <a:gd name="T4" fmla="*/ 133 w 247"/>
              <a:gd name="T5" fmla="*/ 18 h 226"/>
              <a:gd name="T6" fmla="*/ 117 w 247"/>
              <a:gd name="T7" fmla="*/ 82 h 226"/>
              <a:gd name="T8" fmla="*/ 1 w 247"/>
              <a:gd name="T9" fmla="*/ 197 h 226"/>
              <a:gd name="T10" fmla="*/ 0 w 247"/>
              <a:gd name="T11" fmla="*/ 203 h 226"/>
              <a:gd name="T12" fmla="*/ 9 w 247"/>
              <a:gd name="T13" fmla="*/ 223 h 226"/>
              <a:gd name="T14" fmla="*/ 13 w 247"/>
              <a:gd name="T15" fmla="*/ 226 h 226"/>
              <a:gd name="T16" fmla="*/ 14 w 247"/>
              <a:gd name="T17" fmla="*/ 226 h 226"/>
              <a:gd name="T18" fmla="*/ 47 w 247"/>
              <a:gd name="T19" fmla="*/ 225 h 226"/>
              <a:gd name="T20" fmla="*/ 52 w 247"/>
              <a:gd name="T21" fmla="*/ 221 h 226"/>
              <a:gd name="T22" fmla="*/ 59 w 247"/>
              <a:gd name="T23" fmla="*/ 195 h 226"/>
              <a:gd name="T24" fmla="*/ 88 w 247"/>
              <a:gd name="T25" fmla="*/ 190 h 226"/>
              <a:gd name="T26" fmla="*/ 92 w 247"/>
              <a:gd name="T27" fmla="*/ 186 h 226"/>
              <a:gd name="T28" fmla="*/ 98 w 247"/>
              <a:gd name="T29" fmla="*/ 148 h 226"/>
              <a:gd name="T30" fmla="*/ 126 w 247"/>
              <a:gd name="T31" fmla="*/ 149 h 226"/>
              <a:gd name="T32" fmla="*/ 129 w 247"/>
              <a:gd name="T33" fmla="*/ 147 h 226"/>
              <a:gd name="T34" fmla="*/ 155 w 247"/>
              <a:gd name="T35" fmla="*/ 122 h 226"/>
              <a:gd name="T36" fmla="*/ 178 w 247"/>
              <a:gd name="T37" fmla="*/ 126 h 226"/>
              <a:gd name="T38" fmla="*/ 222 w 247"/>
              <a:gd name="T39" fmla="*/ 107 h 226"/>
              <a:gd name="T40" fmla="*/ 222 w 247"/>
              <a:gd name="T41" fmla="*/ 18 h 226"/>
              <a:gd name="T42" fmla="*/ 215 w 247"/>
              <a:gd name="T43" fmla="*/ 101 h 226"/>
              <a:gd name="T44" fmla="*/ 178 w 247"/>
              <a:gd name="T45" fmla="*/ 116 h 226"/>
              <a:gd name="T46" fmla="*/ 156 w 247"/>
              <a:gd name="T47" fmla="*/ 111 h 226"/>
              <a:gd name="T48" fmla="*/ 150 w 247"/>
              <a:gd name="T49" fmla="*/ 112 h 226"/>
              <a:gd name="T50" fmla="*/ 124 w 247"/>
              <a:gd name="T51" fmla="*/ 139 h 226"/>
              <a:gd name="T52" fmla="*/ 93 w 247"/>
              <a:gd name="T53" fmla="*/ 138 h 226"/>
              <a:gd name="T54" fmla="*/ 93 w 247"/>
              <a:gd name="T55" fmla="*/ 138 h 226"/>
              <a:gd name="T56" fmla="*/ 88 w 247"/>
              <a:gd name="T57" fmla="*/ 142 h 226"/>
              <a:gd name="T58" fmla="*/ 83 w 247"/>
              <a:gd name="T59" fmla="*/ 181 h 226"/>
              <a:gd name="T60" fmla="*/ 54 w 247"/>
              <a:gd name="T61" fmla="*/ 186 h 226"/>
              <a:gd name="T62" fmla="*/ 50 w 247"/>
              <a:gd name="T63" fmla="*/ 190 h 226"/>
              <a:gd name="T64" fmla="*/ 43 w 247"/>
              <a:gd name="T65" fmla="*/ 215 h 226"/>
              <a:gd name="T66" fmla="*/ 17 w 247"/>
              <a:gd name="T67" fmla="*/ 216 h 226"/>
              <a:gd name="T68" fmla="*/ 11 w 247"/>
              <a:gd name="T69" fmla="*/ 202 h 226"/>
              <a:gd name="T70" fmla="*/ 126 w 247"/>
              <a:gd name="T71" fmla="*/ 86 h 226"/>
              <a:gd name="T72" fmla="*/ 128 w 247"/>
              <a:gd name="T73" fmla="*/ 81 h 226"/>
              <a:gd name="T74" fmla="*/ 140 w 247"/>
              <a:gd name="T75" fmla="*/ 25 h 226"/>
              <a:gd name="T76" fmla="*/ 178 w 247"/>
              <a:gd name="T77" fmla="*/ 10 h 226"/>
              <a:gd name="T78" fmla="*/ 215 w 247"/>
              <a:gd name="T79" fmla="*/ 25 h 226"/>
              <a:gd name="T80" fmla="*/ 215 w 247"/>
              <a:gd name="T81" fmla="*/ 101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47" h="226">
                <a:moveTo>
                  <a:pt x="222" y="18"/>
                </a:moveTo>
                <a:cubicBezTo>
                  <a:pt x="210" y="6"/>
                  <a:pt x="194" y="0"/>
                  <a:pt x="178" y="0"/>
                </a:cubicBezTo>
                <a:cubicBezTo>
                  <a:pt x="161" y="0"/>
                  <a:pt x="145" y="6"/>
                  <a:pt x="133" y="18"/>
                </a:cubicBezTo>
                <a:cubicBezTo>
                  <a:pt x="116" y="35"/>
                  <a:pt x="111" y="59"/>
                  <a:pt x="117" y="82"/>
                </a:cubicBezTo>
                <a:cubicBezTo>
                  <a:pt x="1" y="197"/>
                  <a:pt x="1" y="197"/>
                  <a:pt x="1" y="197"/>
                </a:cubicBezTo>
                <a:cubicBezTo>
                  <a:pt x="0" y="199"/>
                  <a:pt x="0" y="201"/>
                  <a:pt x="0" y="203"/>
                </a:cubicBezTo>
                <a:cubicBezTo>
                  <a:pt x="9" y="223"/>
                  <a:pt x="9" y="223"/>
                  <a:pt x="9" y="223"/>
                </a:cubicBezTo>
                <a:cubicBezTo>
                  <a:pt x="10" y="225"/>
                  <a:pt x="12" y="226"/>
                  <a:pt x="13" y="226"/>
                </a:cubicBezTo>
                <a:cubicBezTo>
                  <a:pt x="14" y="226"/>
                  <a:pt x="14" y="226"/>
                  <a:pt x="14" y="22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9" y="225"/>
                  <a:pt x="51" y="223"/>
                  <a:pt x="52" y="221"/>
                </a:cubicBezTo>
                <a:cubicBezTo>
                  <a:pt x="59" y="195"/>
                  <a:pt x="59" y="195"/>
                  <a:pt x="59" y="19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90" y="189"/>
                  <a:pt x="92" y="188"/>
                  <a:pt x="92" y="186"/>
                </a:cubicBezTo>
                <a:cubicBezTo>
                  <a:pt x="98" y="148"/>
                  <a:pt x="98" y="148"/>
                  <a:pt x="98" y="148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7" y="149"/>
                  <a:pt x="128" y="148"/>
                  <a:pt x="129" y="147"/>
                </a:cubicBezTo>
                <a:cubicBezTo>
                  <a:pt x="155" y="122"/>
                  <a:pt x="155" y="122"/>
                  <a:pt x="155" y="122"/>
                </a:cubicBezTo>
                <a:cubicBezTo>
                  <a:pt x="162" y="124"/>
                  <a:pt x="170" y="126"/>
                  <a:pt x="178" y="126"/>
                </a:cubicBezTo>
                <a:cubicBezTo>
                  <a:pt x="194" y="126"/>
                  <a:pt x="210" y="119"/>
                  <a:pt x="222" y="107"/>
                </a:cubicBezTo>
                <a:cubicBezTo>
                  <a:pt x="247" y="83"/>
                  <a:pt x="247" y="43"/>
                  <a:pt x="222" y="18"/>
                </a:cubicBezTo>
                <a:close/>
                <a:moveTo>
                  <a:pt x="215" y="101"/>
                </a:moveTo>
                <a:cubicBezTo>
                  <a:pt x="205" y="111"/>
                  <a:pt x="192" y="116"/>
                  <a:pt x="178" y="116"/>
                </a:cubicBezTo>
                <a:cubicBezTo>
                  <a:pt x="170" y="116"/>
                  <a:pt x="162" y="114"/>
                  <a:pt x="156" y="111"/>
                </a:cubicBezTo>
                <a:cubicBezTo>
                  <a:pt x="154" y="110"/>
                  <a:pt x="152" y="111"/>
                  <a:pt x="150" y="112"/>
                </a:cubicBezTo>
                <a:cubicBezTo>
                  <a:pt x="124" y="139"/>
                  <a:pt x="124" y="139"/>
                  <a:pt x="124" y="139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91" y="138"/>
                  <a:pt x="89" y="140"/>
                  <a:pt x="88" y="142"/>
                </a:cubicBezTo>
                <a:cubicBezTo>
                  <a:pt x="83" y="181"/>
                  <a:pt x="83" y="181"/>
                  <a:pt x="83" y="181"/>
                </a:cubicBezTo>
                <a:cubicBezTo>
                  <a:pt x="54" y="186"/>
                  <a:pt x="54" y="186"/>
                  <a:pt x="54" y="186"/>
                </a:cubicBezTo>
                <a:cubicBezTo>
                  <a:pt x="52" y="187"/>
                  <a:pt x="50" y="188"/>
                  <a:pt x="50" y="190"/>
                </a:cubicBezTo>
                <a:cubicBezTo>
                  <a:pt x="43" y="215"/>
                  <a:pt x="43" y="215"/>
                  <a:pt x="43" y="215"/>
                </a:cubicBezTo>
                <a:cubicBezTo>
                  <a:pt x="17" y="216"/>
                  <a:pt x="17" y="216"/>
                  <a:pt x="17" y="216"/>
                </a:cubicBezTo>
                <a:cubicBezTo>
                  <a:pt x="11" y="202"/>
                  <a:pt x="11" y="202"/>
                  <a:pt x="11" y="202"/>
                </a:cubicBezTo>
                <a:cubicBezTo>
                  <a:pt x="126" y="86"/>
                  <a:pt x="126" y="86"/>
                  <a:pt x="126" y="86"/>
                </a:cubicBezTo>
                <a:cubicBezTo>
                  <a:pt x="128" y="85"/>
                  <a:pt x="128" y="83"/>
                  <a:pt x="128" y="81"/>
                </a:cubicBezTo>
                <a:cubicBezTo>
                  <a:pt x="121" y="62"/>
                  <a:pt x="125" y="40"/>
                  <a:pt x="140" y="25"/>
                </a:cubicBezTo>
                <a:cubicBezTo>
                  <a:pt x="150" y="15"/>
                  <a:pt x="163" y="10"/>
                  <a:pt x="178" y="10"/>
                </a:cubicBezTo>
                <a:cubicBezTo>
                  <a:pt x="192" y="10"/>
                  <a:pt x="205" y="15"/>
                  <a:pt x="215" y="25"/>
                </a:cubicBezTo>
                <a:cubicBezTo>
                  <a:pt x="236" y="46"/>
                  <a:pt x="236" y="80"/>
                  <a:pt x="215" y="10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8077649" y="2903811"/>
            <a:ext cx="179331" cy="223399"/>
            <a:chOff x="1690688" y="5349875"/>
            <a:chExt cx="465138" cy="579438"/>
          </a:xfrm>
        </p:grpSpPr>
        <p:sp>
          <p:nvSpPr>
            <p:cNvPr id="123" name="Freeform 68"/>
            <p:cNvSpPr>
              <a:spLocks/>
            </p:cNvSpPr>
            <p:nvPr/>
          </p:nvSpPr>
          <p:spPr bwMode="auto">
            <a:xfrm>
              <a:off x="1781175" y="5778500"/>
              <a:ext cx="273050" cy="23813"/>
            </a:xfrm>
            <a:custGeom>
              <a:avLst/>
              <a:gdLst>
                <a:gd name="T0" fmla="*/ 109 w 114"/>
                <a:gd name="T1" fmla="*/ 0 h 10"/>
                <a:gd name="T2" fmla="*/ 5 w 114"/>
                <a:gd name="T3" fmla="*/ 0 h 10"/>
                <a:gd name="T4" fmla="*/ 0 w 114"/>
                <a:gd name="T5" fmla="*/ 5 h 10"/>
                <a:gd name="T6" fmla="*/ 5 w 114"/>
                <a:gd name="T7" fmla="*/ 10 h 10"/>
                <a:gd name="T8" fmla="*/ 109 w 114"/>
                <a:gd name="T9" fmla="*/ 10 h 10"/>
                <a:gd name="T10" fmla="*/ 114 w 114"/>
                <a:gd name="T11" fmla="*/ 5 h 10"/>
                <a:gd name="T12" fmla="*/ 109 w 11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0">
                  <a:moveTo>
                    <a:pt x="10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10"/>
                    <a:pt x="114" y="7"/>
                    <a:pt x="114" y="5"/>
                  </a:cubicBezTo>
                  <a:cubicBezTo>
                    <a:pt x="114" y="2"/>
                    <a:pt x="111" y="0"/>
                    <a:pt x="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9"/>
            <p:cNvSpPr>
              <a:spLocks/>
            </p:cNvSpPr>
            <p:nvPr/>
          </p:nvSpPr>
          <p:spPr bwMode="auto">
            <a:xfrm>
              <a:off x="1781175" y="5695950"/>
              <a:ext cx="273050" cy="23813"/>
            </a:xfrm>
            <a:custGeom>
              <a:avLst/>
              <a:gdLst>
                <a:gd name="T0" fmla="*/ 109 w 114"/>
                <a:gd name="T1" fmla="*/ 0 h 10"/>
                <a:gd name="T2" fmla="*/ 5 w 114"/>
                <a:gd name="T3" fmla="*/ 0 h 10"/>
                <a:gd name="T4" fmla="*/ 0 w 114"/>
                <a:gd name="T5" fmla="*/ 5 h 10"/>
                <a:gd name="T6" fmla="*/ 5 w 114"/>
                <a:gd name="T7" fmla="*/ 10 h 10"/>
                <a:gd name="T8" fmla="*/ 109 w 114"/>
                <a:gd name="T9" fmla="*/ 10 h 10"/>
                <a:gd name="T10" fmla="*/ 114 w 114"/>
                <a:gd name="T11" fmla="*/ 5 h 10"/>
                <a:gd name="T12" fmla="*/ 109 w 11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0">
                  <a:moveTo>
                    <a:pt x="10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10"/>
                    <a:pt x="114" y="7"/>
                    <a:pt x="114" y="5"/>
                  </a:cubicBezTo>
                  <a:cubicBezTo>
                    <a:pt x="114" y="2"/>
                    <a:pt x="111" y="0"/>
                    <a:pt x="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70"/>
            <p:cNvSpPr>
              <a:spLocks/>
            </p:cNvSpPr>
            <p:nvPr/>
          </p:nvSpPr>
          <p:spPr bwMode="auto">
            <a:xfrm>
              <a:off x="1781175" y="5614988"/>
              <a:ext cx="273050" cy="23813"/>
            </a:xfrm>
            <a:custGeom>
              <a:avLst/>
              <a:gdLst>
                <a:gd name="T0" fmla="*/ 109 w 114"/>
                <a:gd name="T1" fmla="*/ 0 h 10"/>
                <a:gd name="T2" fmla="*/ 5 w 114"/>
                <a:gd name="T3" fmla="*/ 0 h 10"/>
                <a:gd name="T4" fmla="*/ 0 w 114"/>
                <a:gd name="T5" fmla="*/ 5 h 10"/>
                <a:gd name="T6" fmla="*/ 5 w 114"/>
                <a:gd name="T7" fmla="*/ 10 h 10"/>
                <a:gd name="T8" fmla="*/ 109 w 114"/>
                <a:gd name="T9" fmla="*/ 10 h 10"/>
                <a:gd name="T10" fmla="*/ 114 w 114"/>
                <a:gd name="T11" fmla="*/ 5 h 10"/>
                <a:gd name="T12" fmla="*/ 109 w 11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0">
                  <a:moveTo>
                    <a:pt x="10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10"/>
                    <a:pt x="114" y="7"/>
                    <a:pt x="114" y="5"/>
                  </a:cubicBezTo>
                  <a:cubicBezTo>
                    <a:pt x="114" y="2"/>
                    <a:pt x="111" y="0"/>
                    <a:pt x="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71"/>
            <p:cNvSpPr>
              <a:spLocks/>
            </p:cNvSpPr>
            <p:nvPr/>
          </p:nvSpPr>
          <p:spPr bwMode="auto">
            <a:xfrm>
              <a:off x="1781175" y="5534025"/>
              <a:ext cx="136525" cy="20638"/>
            </a:xfrm>
            <a:custGeom>
              <a:avLst/>
              <a:gdLst>
                <a:gd name="T0" fmla="*/ 5 w 57"/>
                <a:gd name="T1" fmla="*/ 9 h 9"/>
                <a:gd name="T2" fmla="*/ 52 w 57"/>
                <a:gd name="T3" fmla="*/ 9 h 9"/>
                <a:gd name="T4" fmla="*/ 57 w 57"/>
                <a:gd name="T5" fmla="*/ 5 h 9"/>
                <a:gd name="T6" fmla="*/ 52 w 57"/>
                <a:gd name="T7" fmla="*/ 0 h 9"/>
                <a:gd name="T8" fmla="*/ 5 w 57"/>
                <a:gd name="T9" fmla="*/ 0 h 9"/>
                <a:gd name="T10" fmla="*/ 0 w 57"/>
                <a:gd name="T11" fmla="*/ 5 h 9"/>
                <a:gd name="T12" fmla="*/ 5 w 5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9">
                  <a:moveTo>
                    <a:pt x="5" y="9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54" y="9"/>
                    <a:pt x="57" y="7"/>
                    <a:pt x="57" y="5"/>
                  </a:cubicBezTo>
                  <a:cubicBezTo>
                    <a:pt x="57" y="2"/>
                    <a:pt x="54" y="0"/>
                    <a:pt x="5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72"/>
            <p:cNvSpPr>
              <a:spLocks noEditPoints="1"/>
            </p:cNvSpPr>
            <p:nvPr/>
          </p:nvSpPr>
          <p:spPr bwMode="auto">
            <a:xfrm>
              <a:off x="1690688" y="5349875"/>
              <a:ext cx="465138" cy="579438"/>
            </a:xfrm>
            <a:custGeom>
              <a:avLst/>
              <a:gdLst>
                <a:gd name="T0" fmla="*/ 190 w 194"/>
                <a:gd name="T1" fmla="*/ 37 h 242"/>
                <a:gd name="T2" fmla="*/ 156 w 194"/>
                <a:gd name="T3" fmla="*/ 4 h 242"/>
                <a:gd name="T4" fmla="*/ 147 w 194"/>
                <a:gd name="T5" fmla="*/ 0 h 242"/>
                <a:gd name="T6" fmla="*/ 147 w 194"/>
                <a:gd name="T7" fmla="*/ 0 h 242"/>
                <a:gd name="T8" fmla="*/ 13 w 194"/>
                <a:gd name="T9" fmla="*/ 0 h 242"/>
                <a:gd name="T10" fmla="*/ 0 w 194"/>
                <a:gd name="T11" fmla="*/ 13 h 242"/>
                <a:gd name="T12" fmla="*/ 0 w 194"/>
                <a:gd name="T13" fmla="*/ 229 h 242"/>
                <a:gd name="T14" fmla="*/ 13 w 194"/>
                <a:gd name="T15" fmla="*/ 242 h 242"/>
                <a:gd name="T16" fmla="*/ 181 w 194"/>
                <a:gd name="T17" fmla="*/ 242 h 242"/>
                <a:gd name="T18" fmla="*/ 194 w 194"/>
                <a:gd name="T19" fmla="*/ 229 h 242"/>
                <a:gd name="T20" fmla="*/ 194 w 194"/>
                <a:gd name="T21" fmla="*/ 46 h 242"/>
                <a:gd name="T22" fmla="*/ 190 w 194"/>
                <a:gd name="T23" fmla="*/ 37 h 242"/>
                <a:gd name="T24" fmla="*/ 180 w 194"/>
                <a:gd name="T25" fmla="*/ 41 h 242"/>
                <a:gd name="T26" fmla="*/ 152 w 194"/>
                <a:gd name="T27" fmla="*/ 41 h 242"/>
                <a:gd name="T28" fmla="*/ 152 w 194"/>
                <a:gd name="T29" fmla="*/ 13 h 242"/>
                <a:gd name="T30" fmla="*/ 180 w 194"/>
                <a:gd name="T31" fmla="*/ 41 h 242"/>
                <a:gd name="T32" fmla="*/ 181 w 194"/>
                <a:gd name="T33" fmla="*/ 232 h 242"/>
                <a:gd name="T34" fmla="*/ 13 w 194"/>
                <a:gd name="T35" fmla="*/ 232 h 242"/>
                <a:gd name="T36" fmla="*/ 9 w 194"/>
                <a:gd name="T37" fmla="*/ 229 h 242"/>
                <a:gd name="T38" fmla="*/ 9 w 194"/>
                <a:gd name="T39" fmla="*/ 13 h 242"/>
                <a:gd name="T40" fmla="*/ 13 w 194"/>
                <a:gd name="T41" fmla="*/ 10 h 242"/>
                <a:gd name="T42" fmla="*/ 142 w 194"/>
                <a:gd name="T43" fmla="*/ 10 h 242"/>
                <a:gd name="T44" fmla="*/ 142 w 194"/>
                <a:gd name="T45" fmla="*/ 46 h 242"/>
                <a:gd name="T46" fmla="*/ 147 w 194"/>
                <a:gd name="T47" fmla="*/ 51 h 242"/>
                <a:gd name="T48" fmla="*/ 184 w 194"/>
                <a:gd name="T49" fmla="*/ 51 h 242"/>
                <a:gd name="T50" fmla="*/ 184 w 194"/>
                <a:gd name="T51" fmla="*/ 229 h 242"/>
                <a:gd name="T52" fmla="*/ 181 w 194"/>
                <a:gd name="T53" fmla="*/ 23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" h="242">
                  <a:moveTo>
                    <a:pt x="190" y="37"/>
                  </a:moveTo>
                  <a:cubicBezTo>
                    <a:pt x="156" y="4"/>
                    <a:pt x="156" y="4"/>
                    <a:pt x="156" y="4"/>
                  </a:cubicBezTo>
                  <a:cubicBezTo>
                    <a:pt x="153" y="1"/>
                    <a:pt x="150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36"/>
                    <a:pt x="5" y="242"/>
                    <a:pt x="13" y="242"/>
                  </a:cubicBezTo>
                  <a:cubicBezTo>
                    <a:pt x="181" y="242"/>
                    <a:pt x="181" y="242"/>
                    <a:pt x="181" y="242"/>
                  </a:cubicBezTo>
                  <a:cubicBezTo>
                    <a:pt x="188" y="242"/>
                    <a:pt x="194" y="236"/>
                    <a:pt x="194" y="229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43"/>
                    <a:pt x="192" y="39"/>
                    <a:pt x="190" y="37"/>
                  </a:cubicBezTo>
                  <a:close/>
                  <a:moveTo>
                    <a:pt x="180" y="41"/>
                  </a:moveTo>
                  <a:cubicBezTo>
                    <a:pt x="152" y="41"/>
                    <a:pt x="152" y="41"/>
                    <a:pt x="152" y="41"/>
                  </a:cubicBezTo>
                  <a:cubicBezTo>
                    <a:pt x="152" y="13"/>
                    <a:pt x="152" y="13"/>
                    <a:pt x="152" y="13"/>
                  </a:cubicBezTo>
                  <a:lnTo>
                    <a:pt x="180" y="41"/>
                  </a:lnTo>
                  <a:close/>
                  <a:moveTo>
                    <a:pt x="181" y="232"/>
                  </a:moveTo>
                  <a:cubicBezTo>
                    <a:pt x="13" y="232"/>
                    <a:pt x="13" y="232"/>
                    <a:pt x="13" y="232"/>
                  </a:cubicBezTo>
                  <a:cubicBezTo>
                    <a:pt x="11" y="232"/>
                    <a:pt x="9" y="231"/>
                    <a:pt x="9" y="22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9"/>
                    <a:pt x="144" y="51"/>
                    <a:pt x="147" y="51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4" y="231"/>
                    <a:pt x="182" y="232"/>
                    <a:pt x="181" y="23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9" name="Rectangle 118"/>
          <p:cNvSpPr/>
          <p:nvPr/>
        </p:nvSpPr>
        <p:spPr bwMode="auto">
          <a:xfrm>
            <a:off x="7471092" y="3007232"/>
            <a:ext cx="122177" cy="147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7489287" y="3021590"/>
            <a:ext cx="76606" cy="101595"/>
            <a:chOff x="6734175" y="6226175"/>
            <a:chExt cx="296862" cy="393700"/>
          </a:xfrm>
        </p:grpSpPr>
        <p:sp>
          <p:nvSpPr>
            <p:cNvPr id="121" name="Freeform 435"/>
            <p:cNvSpPr>
              <a:spLocks noEditPoints="1"/>
            </p:cNvSpPr>
            <p:nvPr/>
          </p:nvSpPr>
          <p:spPr bwMode="auto">
            <a:xfrm>
              <a:off x="6734175" y="6226175"/>
              <a:ext cx="296862" cy="393700"/>
            </a:xfrm>
            <a:custGeom>
              <a:avLst/>
              <a:gdLst>
                <a:gd name="T0" fmla="*/ 156 w 183"/>
                <a:gd name="T1" fmla="*/ 89 h 242"/>
                <a:gd name="T2" fmla="*/ 140 w 183"/>
                <a:gd name="T3" fmla="*/ 89 h 242"/>
                <a:gd name="T4" fmla="*/ 140 w 183"/>
                <a:gd name="T5" fmla="*/ 48 h 242"/>
                <a:gd name="T6" fmla="*/ 91 w 183"/>
                <a:gd name="T7" fmla="*/ 0 h 242"/>
                <a:gd name="T8" fmla="*/ 43 w 183"/>
                <a:gd name="T9" fmla="*/ 48 h 242"/>
                <a:gd name="T10" fmla="*/ 43 w 183"/>
                <a:gd name="T11" fmla="*/ 89 h 242"/>
                <a:gd name="T12" fmla="*/ 26 w 183"/>
                <a:gd name="T13" fmla="*/ 89 h 242"/>
                <a:gd name="T14" fmla="*/ 0 w 183"/>
                <a:gd name="T15" fmla="*/ 116 h 242"/>
                <a:gd name="T16" fmla="*/ 9 w 183"/>
                <a:gd name="T17" fmla="*/ 216 h 242"/>
                <a:gd name="T18" fmla="*/ 36 w 183"/>
                <a:gd name="T19" fmla="*/ 242 h 242"/>
                <a:gd name="T20" fmla="*/ 147 w 183"/>
                <a:gd name="T21" fmla="*/ 242 h 242"/>
                <a:gd name="T22" fmla="*/ 173 w 183"/>
                <a:gd name="T23" fmla="*/ 216 h 242"/>
                <a:gd name="T24" fmla="*/ 183 w 183"/>
                <a:gd name="T25" fmla="*/ 116 h 242"/>
                <a:gd name="T26" fmla="*/ 156 w 183"/>
                <a:gd name="T27" fmla="*/ 89 h 242"/>
                <a:gd name="T28" fmla="*/ 53 w 183"/>
                <a:gd name="T29" fmla="*/ 48 h 242"/>
                <a:gd name="T30" fmla="*/ 91 w 183"/>
                <a:gd name="T31" fmla="*/ 10 h 242"/>
                <a:gd name="T32" fmla="*/ 130 w 183"/>
                <a:gd name="T33" fmla="*/ 48 h 242"/>
                <a:gd name="T34" fmla="*/ 130 w 183"/>
                <a:gd name="T35" fmla="*/ 89 h 242"/>
                <a:gd name="T36" fmla="*/ 53 w 183"/>
                <a:gd name="T37" fmla="*/ 89 h 242"/>
                <a:gd name="T38" fmla="*/ 53 w 183"/>
                <a:gd name="T39" fmla="*/ 48 h 242"/>
                <a:gd name="T40" fmla="*/ 163 w 183"/>
                <a:gd name="T41" fmla="*/ 216 h 242"/>
                <a:gd name="T42" fmla="*/ 147 w 183"/>
                <a:gd name="T43" fmla="*/ 232 h 242"/>
                <a:gd name="T44" fmla="*/ 36 w 183"/>
                <a:gd name="T45" fmla="*/ 232 h 242"/>
                <a:gd name="T46" fmla="*/ 19 w 183"/>
                <a:gd name="T47" fmla="*/ 215 h 242"/>
                <a:gd name="T48" fmla="*/ 10 w 183"/>
                <a:gd name="T49" fmla="*/ 116 h 242"/>
                <a:gd name="T50" fmla="*/ 26 w 183"/>
                <a:gd name="T51" fmla="*/ 99 h 242"/>
                <a:gd name="T52" fmla="*/ 156 w 183"/>
                <a:gd name="T53" fmla="*/ 99 h 242"/>
                <a:gd name="T54" fmla="*/ 173 w 183"/>
                <a:gd name="T55" fmla="*/ 115 h 242"/>
                <a:gd name="T56" fmla="*/ 163 w 183"/>
                <a:gd name="T57" fmla="*/ 2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" h="242">
                  <a:moveTo>
                    <a:pt x="156" y="89"/>
                  </a:moveTo>
                  <a:cubicBezTo>
                    <a:pt x="140" y="89"/>
                    <a:pt x="140" y="89"/>
                    <a:pt x="140" y="89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22"/>
                    <a:pt x="118" y="0"/>
                    <a:pt x="91" y="0"/>
                  </a:cubicBezTo>
                  <a:cubicBezTo>
                    <a:pt x="65" y="0"/>
                    <a:pt x="43" y="22"/>
                    <a:pt x="43" y="48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12" y="89"/>
                    <a:pt x="0" y="101"/>
                    <a:pt x="0" y="116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9" y="230"/>
                    <a:pt x="21" y="242"/>
                    <a:pt x="36" y="242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61" y="242"/>
                    <a:pt x="173" y="230"/>
                    <a:pt x="173" y="216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01"/>
                    <a:pt x="171" y="89"/>
                    <a:pt x="156" y="89"/>
                  </a:cubicBezTo>
                  <a:close/>
                  <a:moveTo>
                    <a:pt x="53" y="48"/>
                  </a:moveTo>
                  <a:cubicBezTo>
                    <a:pt x="53" y="27"/>
                    <a:pt x="70" y="10"/>
                    <a:pt x="91" y="10"/>
                  </a:cubicBezTo>
                  <a:cubicBezTo>
                    <a:pt x="113" y="10"/>
                    <a:pt x="130" y="27"/>
                    <a:pt x="130" y="48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53" y="89"/>
                    <a:pt x="53" y="89"/>
                    <a:pt x="53" y="89"/>
                  </a:cubicBezTo>
                  <a:lnTo>
                    <a:pt x="53" y="48"/>
                  </a:lnTo>
                  <a:close/>
                  <a:moveTo>
                    <a:pt x="163" y="216"/>
                  </a:moveTo>
                  <a:cubicBezTo>
                    <a:pt x="163" y="225"/>
                    <a:pt x="156" y="232"/>
                    <a:pt x="147" y="232"/>
                  </a:cubicBezTo>
                  <a:cubicBezTo>
                    <a:pt x="36" y="232"/>
                    <a:pt x="36" y="232"/>
                    <a:pt x="36" y="232"/>
                  </a:cubicBezTo>
                  <a:cubicBezTo>
                    <a:pt x="27" y="232"/>
                    <a:pt x="19" y="225"/>
                    <a:pt x="19" y="215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07"/>
                    <a:pt x="17" y="99"/>
                    <a:pt x="26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65" y="99"/>
                    <a:pt x="173" y="107"/>
                    <a:pt x="173" y="115"/>
                  </a:cubicBezTo>
                  <a:lnTo>
                    <a:pt x="163" y="21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436"/>
            <p:cNvSpPr>
              <a:spLocks noEditPoints="1"/>
            </p:cNvSpPr>
            <p:nvPr/>
          </p:nvSpPr>
          <p:spPr bwMode="auto">
            <a:xfrm>
              <a:off x="6850063" y="6464300"/>
              <a:ext cx="66675" cy="98425"/>
            </a:xfrm>
            <a:custGeom>
              <a:avLst/>
              <a:gdLst>
                <a:gd name="T0" fmla="*/ 20 w 41"/>
                <a:gd name="T1" fmla="*/ 0 h 61"/>
                <a:gd name="T2" fmla="*/ 0 w 41"/>
                <a:gd name="T3" fmla="*/ 20 h 61"/>
                <a:gd name="T4" fmla="*/ 0 w 41"/>
                <a:gd name="T5" fmla="*/ 21 h 61"/>
                <a:gd name="T6" fmla="*/ 4 w 41"/>
                <a:gd name="T7" fmla="*/ 57 h 61"/>
                <a:gd name="T8" fmla="*/ 9 w 41"/>
                <a:gd name="T9" fmla="*/ 61 h 61"/>
                <a:gd name="T10" fmla="*/ 32 w 41"/>
                <a:gd name="T11" fmla="*/ 61 h 61"/>
                <a:gd name="T12" fmla="*/ 37 w 41"/>
                <a:gd name="T13" fmla="*/ 57 h 61"/>
                <a:gd name="T14" fmla="*/ 41 w 41"/>
                <a:gd name="T15" fmla="*/ 21 h 61"/>
                <a:gd name="T16" fmla="*/ 41 w 41"/>
                <a:gd name="T17" fmla="*/ 20 h 61"/>
                <a:gd name="T18" fmla="*/ 20 w 41"/>
                <a:gd name="T19" fmla="*/ 0 h 61"/>
                <a:gd name="T20" fmla="*/ 27 w 41"/>
                <a:gd name="T21" fmla="*/ 51 h 61"/>
                <a:gd name="T22" fmla="*/ 13 w 41"/>
                <a:gd name="T23" fmla="*/ 51 h 61"/>
                <a:gd name="T24" fmla="*/ 10 w 41"/>
                <a:gd name="T25" fmla="*/ 20 h 61"/>
                <a:gd name="T26" fmla="*/ 20 w 41"/>
                <a:gd name="T27" fmla="*/ 10 h 61"/>
                <a:gd name="T28" fmla="*/ 31 w 41"/>
                <a:gd name="T29" fmla="*/ 20 h 61"/>
                <a:gd name="T30" fmla="*/ 27 w 41"/>
                <a:gd name="T31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1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9"/>
                    <a:pt x="7" y="61"/>
                    <a:pt x="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4" y="61"/>
                    <a:pt x="36" y="59"/>
                    <a:pt x="37" y="57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9"/>
                    <a:pt x="32" y="0"/>
                    <a:pt x="20" y="0"/>
                  </a:cubicBezTo>
                  <a:close/>
                  <a:moveTo>
                    <a:pt x="27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4"/>
                    <a:pt x="15" y="10"/>
                    <a:pt x="20" y="10"/>
                  </a:cubicBezTo>
                  <a:cubicBezTo>
                    <a:pt x="26" y="10"/>
                    <a:pt x="31" y="14"/>
                    <a:pt x="31" y="20"/>
                  </a:cubicBezTo>
                  <a:lnTo>
                    <a:pt x="27" y="5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6" name="Chevron 115"/>
          <p:cNvSpPr/>
          <p:nvPr/>
        </p:nvSpPr>
        <p:spPr bwMode="auto">
          <a:xfrm>
            <a:off x="7604278" y="2967073"/>
            <a:ext cx="53182" cy="111173"/>
          </a:xfrm>
          <a:prstGeom prst="chevron">
            <a:avLst>
              <a:gd name="adj" fmla="val 71817"/>
            </a:avLst>
          </a:prstGeom>
          <a:solidFill>
            <a:schemeClr val="accent5"/>
          </a:solidFill>
          <a:ln>
            <a:noFill/>
          </a:ln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117" name="Chevron 116"/>
          <p:cNvSpPr/>
          <p:nvPr/>
        </p:nvSpPr>
        <p:spPr bwMode="auto">
          <a:xfrm>
            <a:off x="7927779" y="2967073"/>
            <a:ext cx="53182" cy="111173"/>
          </a:xfrm>
          <a:prstGeom prst="chevron">
            <a:avLst>
              <a:gd name="adj" fmla="val 71817"/>
            </a:avLst>
          </a:prstGeom>
          <a:solidFill>
            <a:schemeClr val="accent5"/>
          </a:solidFill>
          <a:ln>
            <a:noFill/>
          </a:ln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77009" y="1726899"/>
            <a:ext cx="1239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 smtClean="0">
                <a:solidFill>
                  <a:schemeClr val="tx1"/>
                </a:solidFill>
                <a:latin typeface="+mj-lt"/>
              </a:rPr>
              <a:t>Gateway A</a:t>
            </a:r>
            <a:endParaRPr lang="en-GB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584679" y="1726899"/>
            <a:ext cx="1239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 smtClean="0">
                <a:solidFill>
                  <a:schemeClr val="tx1"/>
                </a:solidFill>
                <a:latin typeface="+mj-lt"/>
              </a:rPr>
              <a:t>Gateway B</a:t>
            </a:r>
            <a:endParaRPr lang="en-GB" sz="105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9" name="Straight Arrow Connector 138"/>
          <p:cNvCxnSpPr/>
          <p:nvPr/>
        </p:nvCxnSpPr>
        <p:spPr bwMode="auto">
          <a:xfrm>
            <a:off x="3558027" y="1681639"/>
            <a:ext cx="2041283" cy="0"/>
          </a:xfrm>
          <a:prstGeom prst="straightConnector1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3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PModes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indent="-266700">
              <a:spcAft>
                <a:spcPts val="600"/>
              </a:spcAft>
            </a:pPr>
            <a:r>
              <a:rPr lang="en-US" sz="1600" dirty="0"/>
              <a:t>A </a:t>
            </a:r>
            <a:r>
              <a:rPr lang="en-US" sz="1600" dirty="0" err="1"/>
              <a:t>PMode</a:t>
            </a:r>
            <a:r>
              <a:rPr lang="en-US" sz="1600" dirty="0"/>
              <a:t> (or Processing Mode) is a collection of parameters that determine how User messages are exchanged between a pair of gateways with respect to quality of service, transmission mode, and error handling. </a:t>
            </a:r>
          </a:p>
          <a:p>
            <a:pPr marL="266700" indent="-266700">
              <a:spcAft>
                <a:spcPts val="600"/>
              </a:spcAft>
            </a:pPr>
            <a:r>
              <a:rPr lang="en-US" sz="1600" dirty="0"/>
              <a:t>Processing modes (</a:t>
            </a:r>
            <a:r>
              <a:rPr lang="en-US" sz="1600" dirty="0" err="1"/>
              <a:t>PModes</a:t>
            </a:r>
            <a:r>
              <a:rPr lang="en-US" sz="1600" dirty="0"/>
              <a:t>) maps the recipient gateway from the </a:t>
            </a:r>
            <a:r>
              <a:rPr lang="en-US" sz="1600" b="1" dirty="0" err="1"/>
              <a:t>partyId</a:t>
            </a:r>
            <a:r>
              <a:rPr lang="en-US" sz="1600" dirty="0"/>
              <a:t>.</a:t>
            </a:r>
          </a:p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8850E-7325-D14F-AF39-179B4A01E8D0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29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26510" y="3777877"/>
            <a:ext cx="7049178" cy="351235"/>
          </a:xfrm>
        </p:spPr>
        <p:txBody>
          <a:bodyPr/>
          <a:lstStyle/>
          <a:p>
            <a:r>
              <a:rPr lang="en-GB" sz="2000" dirty="0" smtClean="0"/>
              <a:t>Configurable parameters</a:t>
            </a:r>
            <a:endParaRPr lang="en-GB" sz="20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26520" y="4129100"/>
            <a:ext cx="7049177" cy="260337"/>
          </a:xfrm>
        </p:spPr>
        <p:txBody>
          <a:bodyPr/>
          <a:lstStyle/>
          <a:p>
            <a:r>
              <a:rPr lang="en-GB" sz="1050" dirty="0">
                <a:solidFill>
                  <a:schemeClr val="accent5"/>
                </a:solidFill>
              </a:rPr>
              <a:t>How to configure a </a:t>
            </a:r>
            <a:r>
              <a:rPr lang="en-GB" sz="1050" dirty="0" err="1">
                <a:solidFill>
                  <a:schemeClr val="accent5"/>
                </a:solidFill>
              </a:rPr>
              <a:t>PMode</a:t>
            </a:r>
            <a:r>
              <a:rPr lang="en-GB" sz="1050" dirty="0">
                <a:solidFill>
                  <a:schemeClr val="accent5"/>
                </a:solidFill>
              </a:rPr>
              <a:t> configuration file</a:t>
            </a:r>
            <a:r>
              <a:rPr lang="en-GB" sz="1050" dirty="0" smtClean="0">
                <a:solidFill>
                  <a:schemeClr val="accent5"/>
                </a:solidFill>
              </a:rPr>
              <a:t>?</a:t>
            </a:r>
            <a:endParaRPr lang="en-GB" sz="105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35696" y="1347613"/>
            <a:ext cx="2448272" cy="1765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2" name="Magnetic Disk 51"/>
          <p:cNvSpPr/>
          <p:nvPr/>
        </p:nvSpPr>
        <p:spPr bwMode="auto">
          <a:xfrm>
            <a:off x="2120154" y="2331666"/>
            <a:ext cx="914400" cy="612648"/>
          </a:xfrm>
          <a:prstGeom prst="flowChartMagneticDisk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  <a:ea typeface="Verdana" charset="0"/>
              <a:cs typeface="Verdana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latin typeface="Verdana" charset="0"/>
                <a:ea typeface="Verdana" charset="0"/>
                <a:cs typeface="Verdana" charset="0"/>
              </a:rPr>
              <a:t>Using</a:t>
            </a:r>
            <a:r>
              <a:rPr lang="fr-BE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fr-BE" dirty="0" err="1">
                <a:latin typeface="Verdana" charset="0"/>
                <a:ea typeface="Verdana" charset="0"/>
                <a:cs typeface="Verdana" charset="0"/>
              </a:rPr>
              <a:t>PMode</a:t>
            </a:r>
            <a:r>
              <a:rPr lang="fr-BE" dirty="0">
                <a:latin typeface="Verdana" charset="0"/>
                <a:ea typeface="Verdana" charset="0"/>
                <a:cs typeface="Verdana" charset="0"/>
              </a:rPr>
              <a:t> to </a:t>
            </a:r>
            <a:r>
              <a:rPr lang="fr-BE" dirty="0" err="1">
                <a:latin typeface="Verdana" charset="0"/>
                <a:ea typeface="Verdana" charset="0"/>
                <a:cs typeface="Verdana" charset="0"/>
              </a:rPr>
              <a:t>resolve</a:t>
            </a:r>
            <a:r>
              <a:rPr lang="fr-BE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fr-BE" dirty="0" err="1">
                <a:latin typeface="Verdana" charset="0"/>
                <a:ea typeface="Verdana" charset="0"/>
                <a:cs typeface="Verdana" charset="0"/>
              </a:rPr>
              <a:t>recipient's</a:t>
            </a:r>
            <a:r>
              <a:rPr lang="fr-BE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fr-BE" dirty="0" err="1">
                <a:latin typeface="Verdana" charset="0"/>
                <a:ea typeface="Verdana" charset="0"/>
                <a:cs typeface="Verdana" charset="0"/>
              </a:rPr>
              <a:t>address</a:t>
            </a:r>
            <a:endParaRPr lang="en-GB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Vertical Scroll 6"/>
          <p:cNvSpPr/>
          <p:nvPr/>
        </p:nvSpPr>
        <p:spPr>
          <a:xfrm>
            <a:off x="3253707" y="3220061"/>
            <a:ext cx="886246" cy="833096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9215" y="4154454"/>
            <a:ext cx="2421234" cy="41242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Verdana" charset="0"/>
                <a:cs typeface="Verdana" charset="0"/>
              </a:rPr>
              <a:t>BackEnd</a:t>
            </a:r>
            <a:r>
              <a:rPr kumimoji="0" lang="en-GB" altLang="en-US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Verdana" charset="0"/>
                <a:cs typeface="Verdana" charset="0"/>
              </a:rPr>
              <a:t/>
            </a:r>
            <a:br>
              <a:rPr kumimoji="0" lang="en-GB" altLang="en-US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Verdana" charset="0"/>
                <a:cs typeface="Verdana" charset="0"/>
              </a:rPr>
            </a:br>
            <a:r>
              <a:rPr kumimoji="0" lang="en-GB" altLang="en-US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Verdana" charset="0"/>
                <a:cs typeface="Verdana" charset="0"/>
              </a:rPr>
              <a:t>partyAId1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7253" y="137403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Gateway A</a:t>
            </a:r>
            <a:endParaRPr lang="en-GB" sz="1100" dirty="0">
              <a:solidFill>
                <a:schemeClr val="tx1"/>
              </a:solidFill>
              <a:ea typeface="Verdana" charset="0"/>
              <a:cs typeface="Verdan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6136" y="1474285"/>
            <a:ext cx="1872208" cy="1512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184" y="2103411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Gateway B</a:t>
            </a:r>
            <a:endParaRPr lang="en-GB" sz="1050" dirty="0">
              <a:solidFill>
                <a:schemeClr val="tx1"/>
              </a:solidFill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4591" y="3242485"/>
            <a:ext cx="835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sz="700" dirty="0" smtClean="0">
              <a:solidFill>
                <a:schemeClr val="tx1"/>
              </a:solidFill>
              <a:ea typeface="Verdana" charset="0"/>
              <a:cs typeface="Verdana" charset="0"/>
            </a:endParaRPr>
          </a:p>
          <a:p>
            <a:r>
              <a:rPr lang="fr-BE" sz="70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SOAP </a:t>
            </a:r>
            <a:r>
              <a:rPr lang="fr-BE" sz="700" dirty="0" err="1" smtClean="0">
                <a:solidFill>
                  <a:schemeClr val="tx1"/>
                </a:solidFill>
                <a:ea typeface="Verdana" charset="0"/>
                <a:cs typeface="Verdana" charset="0"/>
              </a:rPr>
              <a:t>Req</a:t>
            </a:r>
            <a:endParaRPr lang="fr-BE" sz="700" dirty="0">
              <a:solidFill>
                <a:schemeClr val="tx1"/>
              </a:solidFill>
              <a:ea typeface="Verdana" charset="0"/>
              <a:cs typeface="Verdana" charset="0"/>
            </a:endParaRPr>
          </a:p>
          <a:p>
            <a:r>
              <a:rPr lang="fr-BE" sz="700" dirty="0" err="1" smtClean="0">
                <a:solidFill>
                  <a:schemeClr val="tx1"/>
                </a:solidFill>
                <a:ea typeface="Verdana" charset="0"/>
                <a:cs typeface="Verdana" charset="0"/>
              </a:rPr>
              <a:t>From</a:t>
            </a:r>
            <a:r>
              <a:rPr lang="fr-BE" sz="70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:</a:t>
            </a:r>
          </a:p>
          <a:p>
            <a:r>
              <a:rPr lang="fr-BE" sz="700" b="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instanceAId1</a:t>
            </a:r>
          </a:p>
          <a:p>
            <a:r>
              <a:rPr lang="fr-BE" sz="70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To:</a:t>
            </a:r>
          </a:p>
          <a:p>
            <a:r>
              <a:rPr lang="fr-BE" sz="700" b="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instanceBId1</a:t>
            </a:r>
            <a:endParaRPr lang="en-GB" sz="700" b="0" dirty="0">
              <a:solidFill>
                <a:schemeClr val="tx1"/>
              </a:solidFill>
              <a:ea typeface="Verdana" charset="0"/>
              <a:cs typeface="Verdan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547763"/>
            <a:ext cx="88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800" dirty="0" err="1" smtClean="0">
                <a:solidFill>
                  <a:schemeClr val="tx1"/>
                </a:solidFill>
                <a:ea typeface="Verdana" charset="0"/>
                <a:cs typeface="Verdana" charset="0"/>
              </a:rPr>
              <a:t>PMode</a:t>
            </a:r>
            <a:r>
              <a:rPr lang="fr-BE" sz="80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 </a:t>
            </a:r>
            <a:r>
              <a:rPr lang="fr-BE" sz="800" dirty="0" err="1" smtClean="0">
                <a:solidFill>
                  <a:schemeClr val="tx1"/>
                </a:solidFill>
                <a:ea typeface="Verdana" charset="0"/>
                <a:cs typeface="Verdana" charset="0"/>
              </a:rPr>
              <a:t>metadata</a:t>
            </a:r>
            <a:endParaRPr lang="en-GB" sz="800" dirty="0">
              <a:solidFill>
                <a:schemeClr val="tx1"/>
              </a:solidFill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2116" y="2636526"/>
            <a:ext cx="130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800" b="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Looks for the </a:t>
            </a:r>
            <a:r>
              <a:rPr lang="fr-BE" sz="800" b="0" dirty="0" err="1" smtClean="0">
                <a:solidFill>
                  <a:schemeClr val="tx1"/>
                </a:solidFill>
                <a:ea typeface="Verdana" charset="0"/>
                <a:cs typeface="Verdana" charset="0"/>
              </a:rPr>
              <a:t>endpoint</a:t>
            </a:r>
            <a:r>
              <a:rPr lang="fr-BE" sz="800" b="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 </a:t>
            </a:r>
            <a:r>
              <a:rPr lang="fr-BE" sz="800" b="0" dirty="0" err="1" smtClean="0">
                <a:solidFill>
                  <a:schemeClr val="tx1"/>
                </a:solidFill>
                <a:ea typeface="Verdana" charset="0"/>
                <a:cs typeface="Verdana" charset="0"/>
              </a:rPr>
              <a:t>address</a:t>
            </a:r>
            <a:r>
              <a:rPr lang="fr-BE" sz="800" b="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 for instanceBId1 in DB</a:t>
            </a:r>
            <a:endParaRPr lang="en-GB" sz="800" b="0" dirty="0">
              <a:solidFill>
                <a:schemeClr val="tx1"/>
              </a:solidFill>
              <a:ea typeface="Verdana" charset="0"/>
              <a:cs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74114" y="2206198"/>
            <a:ext cx="127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800" b="0" dirty="0" err="1" smtClean="0">
                <a:solidFill>
                  <a:schemeClr val="tx1"/>
                </a:solidFill>
                <a:ea typeface="Verdana" charset="0"/>
                <a:cs typeface="Verdana" charset="0"/>
              </a:rPr>
              <a:t>Sends</a:t>
            </a:r>
            <a:r>
              <a:rPr lang="fr-BE" sz="800" b="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 the message to the </a:t>
            </a:r>
            <a:r>
              <a:rPr lang="fr-BE" sz="800" b="0" dirty="0" err="1" smtClean="0">
                <a:solidFill>
                  <a:schemeClr val="tx1"/>
                </a:solidFill>
                <a:ea typeface="Verdana" charset="0"/>
                <a:cs typeface="Verdana" charset="0"/>
              </a:rPr>
              <a:t>recipient's</a:t>
            </a:r>
            <a:r>
              <a:rPr lang="fr-BE" sz="800" b="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 </a:t>
            </a:r>
            <a:r>
              <a:rPr lang="fr-BE" sz="800" b="0" dirty="0" err="1" smtClean="0">
                <a:solidFill>
                  <a:schemeClr val="tx1"/>
                </a:solidFill>
                <a:ea typeface="Verdana" charset="0"/>
                <a:cs typeface="Verdana" charset="0"/>
              </a:rPr>
              <a:t>gateway</a:t>
            </a:r>
            <a:endParaRPr lang="en-GB" sz="800" b="0" dirty="0">
              <a:solidFill>
                <a:schemeClr val="tx1"/>
              </a:solidFill>
              <a:ea typeface="Verdana" charset="0"/>
              <a:cs typeface="Verdana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267744" y="3126191"/>
            <a:ext cx="714375" cy="21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Verdana" charset="0"/>
                <a:cs typeface="Verdana" charset="0"/>
              </a:rPr>
              <a:t>Sender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Verdana" charset="0"/>
              <a:cs typeface="Verdana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794660" y="2983990"/>
            <a:ext cx="714375" cy="21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marR="0" lvl="0" indent="0" algn="r" defTabSz="914400" eaLnBrk="1" latinLnBrk="0" hangingPunct="1">
              <a:lnSpc>
                <a:spcPct val="134000"/>
              </a:lnSpc>
              <a:buClrTx/>
              <a:buSzTx/>
              <a:buFontTx/>
              <a:buNone/>
              <a:tabLst/>
              <a:defRPr kumimoji="0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fr-BE" altLang="en-US" sz="1050" dirty="0" err="1">
                <a:latin typeface="Verdana" charset="0"/>
                <a:ea typeface="Verdana" charset="0"/>
                <a:cs typeface="Verdana" charset="0"/>
              </a:rPr>
              <a:t>Receiver</a:t>
            </a:r>
            <a:endParaRPr lang="en-US" altLang="en-US" sz="105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796136" y="4154454"/>
            <a:ext cx="1872207" cy="41242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Verdana" charset="0"/>
                <a:cs typeface="Verdana" charset="0"/>
              </a:rPr>
              <a:t>BackEnd</a:t>
            </a:r>
            <a:r>
              <a:rPr kumimoji="0" lang="en-GB" altLang="en-US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Verdana" charset="0"/>
                <a:cs typeface="Verdana" charset="0"/>
              </a:rPr>
              <a:t/>
            </a:r>
            <a:br>
              <a:rPr kumimoji="0" lang="en-GB" altLang="en-US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Verdana" charset="0"/>
                <a:cs typeface="Verdana" charset="0"/>
              </a:rPr>
            </a:br>
            <a:r>
              <a:rPr kumimoji="0" lang="en-GB" altLang="en-US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Verdana" charset="0"/>
                <a:cs typeface="Verdana" charset="0"/>
              </a:rPr>
              <a:t>partyBId1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Verdana" charset="0"/>
              <a:cs typeface="Verdana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897279" y="3512345"/>
            <a:ext cx="1074415" cy="18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Verdana" charset="0"/>
                <a:cs typeface="Verdana" charset="0"/>
              </a:rPr>
              <a:t>Sending</a:t>
            </a:r>
            <a:r>
              <a:rPr kumimoji="0" lang="en-GB" alt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Verdana" charset="0"/>
                <a:cs typeface="Verdana" charset="0"/>
              </a:rPr>
              <a:t> MSG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Verdana" charset="0"/>
              <a:cs typeface="Verdana" charset="0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6794660" y="3440647"/>
            <a:ext cx="945692" cy="18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marR="0" lvl="0" indent="0" algn="r" defTabSz="914400" eaLnBrk="1" latinLnBrk="0" hangingPunct="1">
              <a:lnSpc>
                <a:spcPct val="134000"/>
              </a:lnSpc>
              <a:buClrTx/>
              <a:buSzTx/>
              <a:buFontTx/>
              <a:buNone/>
              <a:tabLst/>
              <a:defRPr kumimoji="0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GB" altLang="en-US" dirty="0">
                <a:latin typeface="Verdana" charset="0"/>
                <a:ea typeface="Verdana" charset="0"/>
                <a:cs typeface="Verdana" charset="0"/>
              </a:rPr>
              <a:t>Delivering MSG</a:t>
            </a:r>
            <a:endParaRPr lang="en-US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220167" y="2585229"/>
            <a:ext cx="714375" cy="2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Verdana" charset="0"/>
                <a:cs typeface="Verdana" charset="0"/>
              </a:rPr>
              <a:t>DB</a:t>
            </a:r>
            <a:endParaRPr kumimoji="0" lang="en-US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Verdana" charset="0"/>
              <a:cs typeface="Verdan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2154" y="1800433"/>
            <a:ext cx="14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800" b="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Gets the </a:t>
            </a:r>
            <a:r>
              <a:rPr lang="fr-BE" sz="800" b="0" dirty="0" err="1" smtClean="0">
                <a:solidFill>
                  <a:schemeClr val="tx1"/>
                </a:solidFill>
                <a:ea typeface="Verdana" charset="0"/>
                <a:cs typeface="Verdana" charset="0"/>
              </a:rPr>
              <a:t>endpoint</a:t>
            </a:r>
            <a:r>
              <a:rPr lang="fr-BE" sz="800" b="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 of the Gateway </a:t>
            </a:r>
            <a:r>
              <a:rPr lang="fr-BE" sz="800" b="0" dirty="0" err="1" smtClean="0">
                <a:solidFill>
                  <a:schemeClr val="tx1"/>
                </a:solidFill>
                <a:ea typeface="Verdana" charset="0"/>
                <a:cs typeface="Verdana" charset="0"/>
              </a:rPr>
              <a:t>associated</a:t>
            </a:r>
            <a:r>
              <a:rPr lang="fr-BE" sz="800" b="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 to instanceBId1</a:t>
            </a:r>
            <a:endParaRPr lang="en-GB" sz="800" b="0" dirty="0">
              <a:solidFill>
                <a:schemeClr val="tx1"/>
              </a:solidFill>
              <a:ea typeface="Verdana" charset="0"/>
              <a:cs typeface="Verdana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862154" y="3479127"/>
            <a:ext cx="252000" cy="252000"/>
          </a:xfrm>
          <a:prstGeom prst="ellipse">
            <a:avLst/>
          </a:prstGeom>
          <a:solidFill>
            <a:srgbClr val="FFDC1A"/>
          </a:solidFill>
          <a:ln w="19050">
            <a:solidFill>
              <a:schemeClr val="bg1"/>
            </a:solidFill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Verdana" charset="0"/>
                <a:cs typeface="Verdana" charset="0"/>
              </a:rPr>
              <a:t>1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Verdana" charset="0"/>
              <a:cs typeface="Verdana" charset="0"/>
            </a:endParaRPr>
          </a:p>
        </p:txBody>
      </p:sp>
      <p:cxnSp>
        <p:nvCxnSpPr>
          <p:cNvPr id="36" name="Straight Arrow Connector 35"/>
          <p:cNvCxnSpPr>
            <a:stCxn id="8" idx="0"/>
            <a:endCxn id="9" idx="2"/>
          </p:cNvCxnSpPr>
          <p:nvPr/>
        </p:nvCxnSpPr>
        <p:spPr bwMode="auto">
          <a:xfrm flipV="1">
            <a:off x="3059832" y="3113126"/>
            <a:ext cx="0" cy="1041328"/>
          </a:xfrm>
          <a:prstGeom prst="straightConnector1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9" idx="3"/>
            <a:endCxn id="11" idx="1"/>
          </p:cNvCxnSpPr>
          <p:nvPr/>
        </p:nvCxnSpPr>
        <p:spPr bwMode="auto">
          <a:xfrm flipV="1">
            <a:off x="4283968" y="2230369"/>
            <a:ext cx="1512168" cy="1"/>
          </a:xfrm>
          <a:prstGeom prst="straightConnector1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1" idx="2"/>
            <a:endCxn id="22" idx="0"/>
          </p:cNvCxnSpPr>
          <p:nvPr/>
        </p:nvCxnSpPr>
        <p:spPr bwMode="auto">
          <a:xfrm>
            <a:off x="6732240" y="2986453"/>
            <a:ext cx="0" cy="1168001"/>
          </a:xfrm>
          <a:prstGeom prst="straightConnector1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2436720" y="1551872"/>
            <a:ext cx="252000" cy="252000"/>
          </a:xfrm>
          <a:prstGeom prst="ellipse">
            <a:avLst/>
          </a:prstGeom>
          <a:solidFill>
            <a:srgbClr val="FFDC1A"/>
          </a:solidFill>
          <a:ln w="19050">
            <a:solidFill>
              <a:schemeClr val="bg1"/>
            </a:solidFill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5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Verdana" charset="0"/>
                <a:cs typeface="Verdana" charset="0"/>
              </a:rPr>
              <a:t>3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Verdana" charset="0"/>
              <a:cs typeface="Verdana" charset="0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3470031" y="2366711"/>
            <a:ext cx="252000" cy="252000"/>
          </a:xfrm>
          <a:prstGeom prst="ellipse">
            <a:avLst/>
          </a:prstGeom>
          <a:solidFill>
            <a:srgbClr val="FFDC1A"/>
          </a:solidFill>
          <a:ln w="19050">
            <a:solidFill>
              <a:schemeClr val="bg1"/>
            </a:solidFill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Verdana" charset="0"/>
                <a:cs typeface="Verdana" charset="0"/>
              </a:rPr>
              <a:t>2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Verdana" charset="0"/>
              <a:cs typeface="Verdana" charset="0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4888019" y="1928752"/>
            <a:ext cx="252000" cy="252000"/>
          </a:xfrm>
          <a:prstGeom prst="ellipse">
            <a:avLst/>
          </a:prstGeom>
          <a:solidFill>
            <a:srgbClr val="FFDC1A"/>
          </a:solidFill>
          <a:ln w="19050">
            <a:solidFill>
              <a:schemeClr val="bg1"/>
            </a:solidFill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050">
                <a:solidFill>
                  <a:schemeClr val="tx1"/>
                </a:solidFill>
                <a:ea typeface="Verdana" charset="0"/>
                <a:cs typeface="Verdana" charset="0"/>
              </a:rPr>
              <a:t>4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Verdana" charset="0"/>
              <a:cs typeface="Verdana" charset="0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6445538" y="3420787"/>
            <a:ext cx="252000" cy="252000"/>
          </a:xfrm>
          <a:prstGeom prst="ellipse">
            <a:avLst/>
          </a:prstGeom>
          <a:solidFill>
            <a:srgbClr val="FFDC1A"/>
          </a:solidFill>
          <a:ln w="19050">
            <a:solidFill>
              <a:schemeClr val="bg1"/>
            </a:solidFill>
            <a:miter lim="800000"/>
            <a:headEnd/>
            <a:tailEnd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050" dirty="0" smtClean="0">
                <a:solidFill>
                  <a:schemeClr val="tx1"/>
                </a:solidFill>
                <a:ea typeface="Verdana" charset="0"/>
                <a:cs typeface="Verdana" charset="0"/>
              </a:rPr>
              <a:t>5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lide_Master">
  <a:themeElements>
    <a:clrScheme name="eDelivery 1">
      <a:dk1>
        <a:srgbClr val="646567"/>
      </a:dk1>
      <a:lt1>
        <a:srgbClr val="FFFFFF"/>
      </a:lt1>
      <a:dk2>
        <a:srgbClr val="000000"/>
      </a:dk2>
      <a:lt2>
        <a:srgbClr val="FFFFFF"/>
      </a:lt2>
      <a:accent1>
        <a:srgbClr val="005278"/>
      </a:accent1>
      <a:accent2>
        <a:srgbClr val="00283C"/>
      </a:accent2>
      <a:accent3>
        <a:srgbClr val="0089CB"/>
      </a:accent3>
      <a:accent4>
        <a:srgbClr val="646567"/>
      </a:accent4>
      <a:accent5>
        <a:srgbClr val="BFBFBF"/>
      </a:accent5>
      <a:accent6>
        <a:srgbClr val="000000"/>
      </a:accent6>
      <a:hlink>
        <a:srgbClr val="FFD478"/>
      </a:hlink>
      <a:folHlink>
        <a:srgbClr val="4E8F00"/>
      </a:folHlink>
    </a:clrScheme>
    <a:fontScheme name="Slide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noFill/>
        </a:ln>
      </a:spPr>
      <a:bodyPr anchor="t"/>
      <a:lstStyle>
        <a:defPPr algn="ctr">
          <a:defRPr sz="1100" b="0" dirty="0" smtClean="0">
            <a:solidFill>
              <a:srgbClr val="646567"/>
            </a:solidFill>
          </a:defRPr>
        </a:defPPr>
      </a:lstStyle>
    </a:spDef>
    <a:lnDef>
      <a:spPr bwMode="auto">
        <a:noFill/>
        <a:ln w="19050" cap="rnd" cmpd="sng" algn="ctr">
          <a:solidFill>
            <a:schemeClr val="bg1">
              <a:lumMod val="75000"/>
            </a:schemeClr>
          </a:solidFill>
          <a:prstDash val="sysDot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600" b="0" smtClean="0">
            <a:solidFill>
              <a:srgbClr val="646567"/>
            </a:solidFill>
          </a:defRPr>
        </a:defPPr>
      </a:lstStyle>
    </a:tx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1678</Words>
  <Application>Microsoft Office PowerPoint</Application>
  <PresentationFormat>On-screen Show (16:9)</PresentationFormat>
  <Paragraphs>208</Paragraphs>
  <Slides>23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1_Slide_Master</vt:lpstr>
      <vt:lpstr>Introduction to the processing mode files "PModes"  eDelivery </vt:lpstr>
      <vt:lpstr>Table of content</vt:lpstr>
      <vt:lpstr>Introduction</vt:lpstr>
      <vt:lpstr>Introduction to eDelivery</vt:lpstr>
      <vt:lpstr>AS4 Protocol</vt:lpstr>
      <vt:lpstr>End-user perspective</vt:lpstr>
      <vt:lpstr>PModes</vt:lpstr>
      <vt:lpstr>Configurable parameters</vt:lpstr>
      <vt:lpstr>Using PMode to resolve recipient's address</vt:lpstr>
      <vt:lpstr>Parties container</vt:lpstr>
      <vt:lpstr>Process container</vt:lpstr>
      <vt:lpstr>Uploading the PMode to the gateway's DB (Admin)</vt:lpstr>
      <vt:lpstr>Example of customizing</vt:lpstr>
      <vt:lpstr>Editing the "parties" container for adding a new Gateway C</vt:lpstr>
      <vt:lpstr>Editing the "process" container</vt:lpstr>
      <vt:lpstr>Fixed elements</vt:lpstr>
      <vt:lpstr>Payload Profile</vt:lpstr>
      <vt:lpstr>AS4 Reliability</vt:lpstr>
      <vt:lpstr>PowerPoint Presentation</vt:lpstr>
      <vt:lpstr>PMode Legs</vt:lpstr>
      <vt:lpstr>References</vt:lpstr>
      <vt:lpstr>Official documentation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EDELMAN Cedric (DIGIT-EXT)</cp:lastModifiedBy>
  <cp:revision>42</cp:revision>
  <cp:lastPrinted>2015-11-12T10:32:43Z</cp:lastPrinted>
  <dcterms:created xsi:type="dcterms:W3CDTF">2015-11-17T09:18:04Z</dcterms:created>
  <dcterms:modified xsi:type="dcterms:W3CDTF">2015-12-17T15:29:12Z</dcterms:modified>
</cp:coreProperties>
</file>