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7" r:id="rId8"/>
    <p:sldId id="268" r:id="rId9"/>
    <p:sldId id="260" r:id="rId10"/>
    <p:sldId id="264" r:id="rId11"/>
    <p:sldId id="265" r:id="rId12"/>
    <p:sldId id="269" r:id="rId13"/>
    <p:sldId id="262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4660"/>
  </p:normalViewPr>
  <p:slideViewPr>
    <p:cSldViewPr>
      <p:cViewPr varScale="1">
        <p:scale>
          <a:sx n="67" d="100"/>
          <a:sy n="67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2010/4/19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Plant Growth Simulation using CUDA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819672"/>
            <a:ext cx="7854696" cy="17526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Tony Zhang</a:t>
            </a:r>
          </a:p>
          <a:p>
            <a:r>
              <a:rPr lang="en-US" altLang="zh-CN" dirty="0" smtClean="0"/>
              <a:t>TECH 621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3947" y="3648678"/>
            <a:ext cx="5098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‘Self-organizing Tree models for Image Synthesis’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by </a:t>
            </a:r>
            <a:r>
              <a:rPr lang="en-US" altLang="zh-CN" dirty="0" err="1" smtClean="0"/>
              <a:t>Palubicky</a:t>
            </a:r>
            <a:r>
              <a:rPr lang="en-US" altLang="zh-CN" dirty="0" smtClean="0"/>
              <a:t> el. al., 09’ SIGGRAPH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500042"/>
            <a:ext cx="7772400" cy="1362456"/>
          </a:xfrm>
        </p:spPr>
        <p:txBody>
          <a:bodyPr/>
          <a:lstStyle/>
          <a:p>
            <a:r>
              <a:rPr lang="en-US" altLang="zh-CN" dirty="0" smtClean="0"/>
              <a:t>GPU Acceleration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428868"/>
            <a:ext cx="7772400" cy="378621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Shadow Propagation</a:t>
            </a:r>
          </a:p>
          <a:p>
            <a:endParaRPr lang="en-US" altLang="zh-CN" dirty="0" smtClean="0"/>
          </a:p>
          <a:p>
            <a:r>
              <a:rPr lang="en-US" altLang="zh-CN" sz="1800" dirty="0" smtClean="0">
                <a:solidFill>
                  <a:srgbClr val="FFC000"/>
                </a:solidFill>
              </a:rPr>
              <a:t>       __device__  </a:t>
            </a:r>
            <a:r>
              <a:rPr lang="en-US" altLang="zh-CN" sz="1800" dirty="0" err="1" smtClean="0">
                <a:solidFill>
                  <a:srgbClr val="FFC000"/>
                </a:solidFill>
              </a:rPr>
              <a:t>struct</a:t>
            </a:r>
            <a:r>
              <a:rPr lang="en-US" altLang="zh-CN" sz="1800" dirty="0" smtClean="0">
                <a:solidFill>
                  <a:srgbClr val="FFC000"/>
                </a:solidFill>
              </a:rPr>
              <a:t> Cell *_mat;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       For each </a:t>
            </a:r>
            <a:r>
              <a:rPr lang="en-US" altLang="zh-CN" sz="1800" dirty="0" err="1" smtClean="0"/>
              <a:t>voxel</a:t>
            </a:r>
            <a:r>
              <a:rPr lang="en-US" altLang="zh-CN" sz="1800" dirty="0" smtClean="0"/>
              <a:t> (Gathering):</a:t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	If within the shadow area of some object:</a:t>
            </a:r>
          </a:p>
          <a:p>
            <a:r>
              <a:rPr lang="en-US" altLang="zh-CN" sz="1800" dirty="0" smtClean="0"/>
              <a:t>	Update the shadow values of the corresponding cell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3000372"/>
            <a:ext cx="3000396" cy="133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500042"/>
            <a:ext cx="7772400" cy="1362456"/>
          </a:xfrm>
        </p:spPr>
        <p:txBody>
          <a:bodyPr/>
          <a:lstStyle/>
          <a:p>
            <a:r>
              <a:rPr lang="en-US" altLang="zh-CN" dirty="0" smtClean="0"/>
              <a:t>GPU Acceleration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285992"/>
            <a:ext cx="7772400" cy="714380"/>
          </a:xfrm>
        </p:spPr>
        <p:txBody>
          <a:bodyPr/>
          <a:lstStyle/>
          <a:p>
            <a:r>
              <a:rPr lang="en-US" altLang="zh-CN" dirty="0" smtClean="0"/>
              <a:t>Ray-Casting Ground Shadow and its  </a:t>
            </a:r>
            <a:r>
              <a:rPr lang="en-US" altLang="zh-CN" dirty="0" smtClean="0">
                <a:solidFill>
                  <a:srgbClr val="FFC000"/>
                </a:solidFill>
              </a:rPr>
              <a:t>Bi-Linear</a:t>
            </a:r>
            <a:r>
              <a:rPr lang="en-US" altLang="zh-CN" dirty="0" smtClean="0"/>
              <a:t>  Smooth</a:t>
            </a:r>
            <a:endParaRPr lang="zh-CN" altLang="en-US" dirty="0"/>
          </a:p>
        </p:txBody>
      </p:sp>
      <p:pic>
        <p:nvPicPr>
          <p:cNvPr id="4" name="图片 3" descr="us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3143248"/>
            <a:ext cx="3941220" cy="3071834"/>
          </a:xfrm>
          <a:prstGeom prst="rect">
            <a:avLst/>
          </a:prstGeom>
        </p:spPr>
      </p:pic>
      <p:pic>
        <p:nvPicPr>
          <p:cNvPr id="5" name="图片 4" descr="s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3143248"/>
            <a:ext cx="3933825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500042"/>
            <a:ext cx="7772400" cy="1362456"/>
          </a:xfrm>
        </p:spPr>
        <p:txBody>
          <a:bodyPr/>
          <a:lstStyle/>
          <a:p>
            <a:r>
              <a:rPr lang="en-US" altLang="zh-CN" dirty="0" smtClean="0"/>
              <a:t>Demo Show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2571744"/>
            <a:ext cx="3707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  Resolution : 80 * 80 * 80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  Simplified Object Representation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  Simplified </a:t>
            </a:r>
            <a:r>
              <a:rPr lang="en-US" altLang="zh-CN" dirty="0" smtClean="0"/>
              <a:t>BH-model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   </a:t>
            </a:r>
            <a:r>
              <a:rPr lang="en-US" altLang="zh-CN" b="1" dirty="0" smtClean="0">
                <a:solidFill>
                  <a:srgbClr val="FFC000"/>
                </a:solidFill>
              </a:rPr>
              <a:t>Speeding Up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64 buds: </a:t>
            </a:r>
            <a:r>
              <a:rPr lang="en-US" altLang="zh-CN" dirty="0" smtClean="0">
                <a:solidFill>
                  <a:srgbClr val="FF0000"/>
                </a:solidFill>
              </a:rPr>
              <a:t>47</a:t>
            </a:r>
            <a:r>
              <a:rPr lang="en-US" altLang="zh-CN" dirty="0" smtClean="0"/>
              <a:t> times faster</a:t>
            </a:r>
          </a:p>
          <a:p>
            <a:r>
              <a:rPr lang="en-US" altLang="zh-CN" dirty="0" smtClean="0"/>
              <a:t>    128 buds: 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en-US" altLang="zh-CN" dirty="0" smtClean="0"/>
              <a:t> times faster</a:t>
            </a:r>
          </a:p>
          <a:p>
            <a:r>
              <a:rPr lang="en-US" altLang="zh-CN" dirty="0" smtClean="0"/>
              <a:t>    256 buds: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 times faster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 descr="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6792" y="2643182"/>
            <a:ext cx="4210050" cy="344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500042"/>
            <a:ext cx="7772400" cy="1362456"/>
          </a:xfrm>
        </p:spPr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4442" y="2428868"/>
            <a:ext cx="7558086" cy="364333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 Increasing resolution, as  1024 * 1024 * 1024</a:t>
            </a:r>
          </a:p>
          <a:p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 Implementing a relative complete BH model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 Internodes connection smooth using cones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 Texture (for  Internodes, Ground, etc.)</a:t>
            </a:r>
          </a:p>
          <a:p>
            <a:pPr>
              <a:buFont typeface="Arial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Plant Growth Simulation using CUDA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819672"/>
            <a:ext cx="7854696" cy="17526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Tony Zhang</a:t>
            </a:r>
          </a:p>
          <a:p>
            <a:r>
              <a:rPr lang="en-US" altLang="zh-CN" dirty="0" smtClean="0"/>
              <a:t>TECH 621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3947" y="3648678"/>
            <a:ext cx="5098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‘Self-organizing Tree models for Image Synthesis’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by </a:t>
            </a:r>
            <a:r>
              <a:rPr lang="en-US" altLang="zh-CN" dirty="0" err="1" smtClean="0"/>
              <a:t>Palubicky</a:t>
            </a:r>
            <a:r>
              <a:rPr lang="en-US" altLang="zh-CN" dirty="0" smtClean="0"/>
              <a:t> el. al., 09’ SIGGRAPH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4970342" cy="1362456"/>
          </a:xfrm>
        </p:spPr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7674" y="2602792"/>
            <a:ext cx="5184656" cy="35408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Plant Growth Model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GPU </a:t>
            </a:r>
            <a:r>
              <a:rPr lang="en-US" altLang="zh-CN" dirty="0" smtClean="0"/>
              <a:t>Acceleration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Demo Show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571480"/>
            <a:ext cx="7772400" cy="1362456"/>
          </a:xfrm>
        </p:spPr>
        <p:txBody>
          <a:bodyPr/>
          <a:lstStyle/>
          <a:p>
            <a:r>
              <a:rPr lang="en-US" altLang="zh-CN" dirty="0" smtClean="0"/>
              <a:t>Plant Growth Model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357430"/>
            <a:ext cx="7772400" cy="79577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  Previous Work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2" y="3214686"/>
            <a:ext cx="24003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758" y="3214686"/>
            <a:ext cx="23622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56678" y="5774312"/>
            <a:ext cx="414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chemeClr val="tx1">
                    <a:lumMod val="85000"/>
                  </a:schemeClr>
                </a:solidFill>
              </a:rPr>
              <a:t>Pictures from ‘</a:t>
            </a:r>
            <a:r>
              <a:rPr lang="en-US" altLang="zh-CN" i="1" dirty="0" err="1" smtClean="0">
                <a:solidFill>
                  <a:schemeClr val="tx1">
                    <a:lumMod val="85000"/>
                  </a:schemeClr>
                </a:solidFill>
              </a:rPr>
              <a:t>Palubicky</a:t>
            </a:r>
            <a:r>
              <a:rPr lang="en-US" altLang="zh-CN" i="1" dirty="0" smtClean="0">
                <a:solidFill>
                  <a:schemeClr val="tx1">
                    <a:lumMod val="85000"/>
                  </a:schemeClr>
                </a:solidFill>
              </a:rPr>
              <a:t> 09 SIGGRAPH’</a:t>
            </a:r>
            <a:endParaRPr lang="zh-CN" altLang="en-US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3654" y="5000636"/>
            <a:ext cx="264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Fractal Tree with  Recursion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893474" y="4988494"/>
            <a:ext cx="282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Self Organizing Developmen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500042"/>
            <a:ext cx="7772400" cy="1362456"/>
          </a:xfrm>
        </p:spPr>
        <p:txBody>
          <a:bodyPr/>
          <a:lstStyle/>
          <a:p>
            <a:r>
              <a:rPr lang="en-US" altLang="zh-CN" dirty="0" smtClean="0"/>
              <a:t>Plant Growth Model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143116"/>
            <a:ext cx="7772400" cy="428628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  Necessary  Factors  for  Plant Growth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	1. Environmental Input</a:t>
            </a:r>
          </a:p>
          <a:p>
            <a:r>
              <a:rPr lang="en-US" altLang="zh-CN" sz="2000" dirty="0" smtClean="0"/>
              <a:t>	    </a:t>
            </a:r>
            <a:r>
              <a:rPr lang="en-US" altLang="zh-CN" sz="2000" dirty="0" smtClean="0"/>
              <a:t>   a</a:t>
            </a:r>
            <a:r>
              <a:rPr lang="en-US" altLang="zh-CN" sz="2000" dirty="0" smtClean="0"/>
              <a:t>) Space Colonization</a:t>
            </a:r>
          </a:p>
          <a:p>
            <a:r>
              <a:rPr lang="en-US" altLang="zh-CN" sz="2000" dirty="0" smtClean="0"/>
              <a:t>	    </a:t>
            </a:r>
            <a:r>
              <a:rPr lang="en-US" altLang="zh-CN" sz="2000" dirty="0" smtClean="0"/>
              <a:t>   b</a:t>
            </a:r>
            <a:r>
              <a:rPr lang="en-US" altLang="zh-CN" sz="2000" dirty="0" smtClean="0"/>
              <a:t>) Shadow Propagation</a:t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r>
              <a:rPr lang="en-US" altLang="zh-CN" dirty="0" smtClean="0"/>
              <a:t>	2. Bud Fate Calculation – </a:t>
            </a:r>
            <a:r>
              <a:rPr lang="en-US" altLang="zh-CN" dirty="0" err="1" smtClean="0"/>
              <a:t>Borchert</a:t>
            </a:r>
            <a:r>
              <a:rPr lang="en-US" altLang="zh-CN" dirty="0" smtClean="0"/>
              <a:t> Honda Model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3. Addition of new shoots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4. Branch Diameter Calculation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500042"/>
            <a:ext cx="7772400" cy="1362456"/>
          </a:xfrm>
        </p:spPr>
        <p:txBody>
          <a:bodyPr/>
          <a:lstStyle/>
          <a:p>
            <a:r>
              <a:rPr lang="en-US" altLang="zh-CN" dirty="0" smtClean="0"/>
              <a:t>Plant Growth Model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143116"/>
            <a:ext cx="7772400" cy="428628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  Environmental Input  -  </a:t>
            </a:r>
            <a:r>
              <a:rPr lang="en-US" altLang="zh-CN" sz="2000" dirty="0" smtClean="0"/>
              <a:t>Space Colonization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zh-CN" altLang="en-US" dirty="0"/>
          </a:p>
        </p:txBody>
      </p:sp>
      <p:pic>
        <p:nvPicPr>
          <p:cNvPr id="5" name="图片 4" descr="s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538" y="3143248"/>
            <a:ext cx="2484928" cy="17002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6678" y="6215082"/>
            <a:ext cx="414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chemeClr val="tx1">
                    <a:lumMod val="85000"/>
                  </a:schemeClr>
                </a:solidFill>
              </a:rPr>
              <a:t>Pictures from ‘</a:t>
            </a:r>
            <a:r>
              <a:rPr lang="en-US" altLang="zh-CN" i="1" dirty="0" err="1" smtClean="0">
                <a:solidFill>
                  <a:schemeClr val="tx1">
                    <a:lumMod val="85000"/>
                  </a:schemeClr>
                </a:solidFill>
              </a:rPr>
              <a:t>Palubicky</a:t>
            </a:r>
            <a:r>
              <a:rPr lang="en-US" altLang="zh-CN" i="1" dirty="0" smtClean="0">
                <a:solidFill>
                  <a:schemeClr val="tx1">
                    <a:lumMod val="85000"/>
                  </a:schemeClr>
                </a:solidFill>
              </a:rPr>
              <a:t> 09 SIGGRAPH’</a:t>
            </a:r>
            <a:endParaRPr lang="zh-CN" altLang="en-US" i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6376" y="2786058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71471" y="5286388"/>
          <a:ext cx="3744855" cy="428628"/>
        </p:xfrm>
        <a:graphic>
          <a:graphicData uri="http://schemas.openxmlformats.org/presentationml/2006/ole">
            <p:oleObj spid="_x0000_s2052" name="Equation" r:id="rId5" imgW="21081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500042"/>
            <a:ext cx="7772400" cy="1362456"/>
          </a:xfrm>
        </p:spPr>
        <p:txBody>
          <a:bodyPr/>
          <a:lstStyle/>
          <a:p>
            <a:r>
              <a:rPr lang="en-US" altLang="zh-CN" dirty="0" smtClean="0"/>
              <a:t>Plant Growth Model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143116"/>
            <a:ext cx="7772400" cy="428628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  Environmental Input  -  </a:t>
            </a:r>
            <a:r>
              <a:rPr lang="en-US" altLang="zh-CN" sz="2000" dirty="0" smtClean="0"/>
              <a:t>Shadow Propagation</a:t>
            </a:r>
            <a:br>
              <a:rPr lang="en-US" altLang="zh-CN" sz="2000" dirty="0" smtClean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128969"/>
            <a:ext cx="27717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56678" y="6215082"/>
            <a:ext cx="414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chemeClr val="tx1">
                    <a:lumMod val="85000"/>
                  </a:schemeClr>
                </a:solidFill>
              </a:rPr>
              <a:t>Pictures from ‘</a:t>
            </a:r>
            <a:r>
              <a:rPr lang="en-US" altLang="zh-CN" i="1" dirty="0" err="1" smtClean="0">
                <a:solidFill>
                  <a:schemeClr val="tx1">
                    <a:lumMod val="85000"/>
                  </a:schemeClr>
                </a:solidFill>
              </a:rPr>
              <a:t>Palubicky</a:t>
            </a:r>
            <a:r>
              <a:rPr lang="en-US" altLang="zh-CN" i="1" dirty="0" smtClean="0">
                <a:solidFill>
                  <a:schemeClr val="tx1">
                    <a:lumMod val="85000"/>
                  </a:schemeClr>
                </a:solidFill>
              </a:rPr>
              <a:t> 09 SIGGRAPH’</a:t>
            </a:r>
            <a:endParaRPr lang="zh-CN" altLang="en-US" i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3071810"/>
            <a:ext cx="28765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919700" y="4572008"/>
            <a:ext cx="2937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(I, J, k) = (I ±p, J - q; K ±p)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785918" y="5214950"/>
          <a:ext cx="1071570" cy="436566"/>
        </p:xfrm>
        <a:graphic>
          <a:graphicData uri="http://schemas.openxmlformats.org/presentationml/2006/ole">
            <p:oleObj spid="_x0000_s3075" name="Equation" r:id="rId5" imgW="68580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500042"/>
            <a:ext cx="7772400" cy="1362456"/>
          </a:xfrm>
        </p:spPr>
        <p:txBody>
          <a:bodyPr/>
          <a:lstStyle/>
          <a:p>
            <a:r>
              <a:rPr lang="en-US" altLang="zh-CN" dirty="0" smtClean="0"/>
              <a:t>Plant Growth Model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143116"/>
            <a:ext cx="7772400" cy="428628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  Buds Fate </a:t>
            </a:r>
            <a:r>
              <a:rPr lang="en-US" altLang="zh-CN" dirty="0" smtClean="0"/>
              <a:t>Calculation – Apical Control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6678" y="6215082"/>
            <a:ext cx="414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chemeClr val="tx1">
                    <a:lumMod val="85000"/>
                  </a:schemeClr>
                </a:solidFill>
              </a:rPr>
              <a:t>Pictures from ‘</a:t>
            </a:r>
            <a:r>
              <a:rPr lang="en-US" altLang="zh-CN" i="1" dirty="0" err="1" smtClean="0">
                <a:solidFill>
                  <a:schemeClr val="tx1">
                    <a:lumMod val="85000"/>
                  </a:schemeClr>
                </a:solidFill>
              </a:rPr>
              <a:t>Palubicky</a:t>
            </a:r>
            <a:r>
              <a:rPr lang="en-US" altLang="zh-CN" i="1" dirty="0" smtClean="0">
                <a:solidFill>
                  <a:schemeClr val="tx1">
                    <a:lumMod val="85000"/>
                  </a:schemeClr>
                </a:solidFill>
              </a:rPr>
              <a:t> 09 SIGGRAPH’</a:t>
            </a:r>
            <a:endParaRPr lang="zh-CN" altLang="en-US" i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7" name="图片 6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31478" y="2857496"/>
            <a:ext cx="2997844" cy="1785950"/>
          </a:xfrm>
          <a:prstGeom prst="rect">
            <a:avLst/>
          </a:prstGeom>
        </p:spPr>
      </p:pic>
      <p:pic>
        <p:nvPicPr>
          <p:cNvPr id="8" name="图片 7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0" y="5072074"/>
            <a:ext cx="5417382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500042"/>
            <a:ext cx="7772400" cy="1362456"/>
          </a:xfrm>
        </p:spPr>
        <p:txBody>
          <a:bodyPr/>
          <a:lstStyle/>
          <a:p>
            <a:r>
              <a:rPr lang="en-US" altLang="zh-CN" dirty="0" smtClean="0"/>
              <a:t>Plant Growth Model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143116"/>
            <a:ext cx="7772400" cy="428628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  Addition of new shoots</a:t>
            </a:r>
          </a:p>
          <a:p>
            <a:endParaRPr lang="en-US" altLang="zh-CN" dirty="0" smtClean="0"/>
          </a:p>
          <a:p>
            <a:r>
              <a:rPr lang="en-US" altLang="zh-CN" sz="2000" dirty="0" smtClean="0"/>
              <a:t>          </a:t>
            </a:r>
            <a:r>
              <a:rPr lang="en-US" altLang="zh-CN" sz="1800" dirty="0" smtClean="0"/>
              <a:t>v(</a:t>
            </a:r>
            <a:r>
              <a:rPr lang="en-US" altLang="zh-CN" sz="1800" dirty="0" err="1" smtClean="0"/>
              <a:t>internode</a:t>
            </a:r>
            <a:r>
              <a:rPr lang="en-US" altLang="zh-CN" sz="1800" dirty="0" smtClean="0"/>
              <a:t>) = k1 * v(optimized) + k2 * v(gravity) + k3 * v(light)</a:t>
            </a:r>
            <a:endParaRPr lang="en-US" altLang="zh-CN" sz="2000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  Branch Diameter Calculation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6678" y="6215082"/>
            <a:ext cx="414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chemeClr val="tx1">
                    <a:lumMod val="85000"/>
                  </a:schemeClr>
                </a:solidFill>
              </a:rPr>
              <a:t>Pictures from ‘</a:t>
            </a:r>
            <a:r>
              <a:rPr lang="en-US" altLang="zh-CN" i="1" dirty="0" err="1" smtClean="0">
                <a:solidFill>
                  <a:schemeClr val="tx1">
                    <a:lumMod val="85000"/>
                  </a:schemeClr>
                </a:solidFill>
              </a:rPr>
              <a:t>Palubicky</a:t>
            </a:r>
            <a:r>
              <a:rPr lang="en-US" altLang="zh-CN" i="1" dirty="0" smtClean="0">
                <a:solidFill>
                  <a:schemeClr val="tx1">
                    <a:lumMod val="85000"/>
                  </a:schemeClr>
                </a:solidFill>
              </a:rPr>
              <a:t> 09 SIGGRAPH’</a:t>
            </a:r>
            <a:endParaRPr lang="zh-CN" altLang="en-US" i="1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928794" y="4786322"/>
          <a:ext cx="2182813" cy="571500"/>
        </p:xfrm>
        <a:graphic>
          <a:graphicData uri="http://schemas.openxmlformats.org/presentationml/2006/ole">
            <p:oleObj spid="_x0000_s4099" name="Equation" r:id="rId3" imgW="1066680" imgH="27936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00562" y="4929198"/>
            <a:ext cx="29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 usually is between 2 and 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500042"/>
            <a:ext cx="7772400" cy="1362456"/>
          </a:xfrm>
        </p:spPr>
        <p:txBody>
          <a:bodyPr/>
          <a:lstStyle/>
          <a:p>
            <a:r>
              <a:rPr lang="en-US" altLang="zh-CN" dirty="0" smtClean="0"/>
              <a:t>GPU Acceleration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357430"/>
            <a:ext cx="7772400" cy="4000528"/>
          </a:xfrm>
        </p:spPr>
        <p:txBody>
          <a:bodyPr/>
          <a:lstStyle/>
          <a:p>
            <a:r>
              <a:rPr lang="en-US" altLang="zh-CN" dirty="0" smtClean="0"/>
              <a:t>Space Colonization</a:t>
            </a:r>
          </a:p>
          <a:p>
            <a:r>
              <a:rPr lang="en-US" altLang="zh-CN" sz="1800" dirty="0" smtClean="0">
                <a:solidFill>
                  <a:srgbClr val="FFC000"/>
                </a:solidFill>
              </a:rPr>
              <a:t/>
            </a:r>
            <a:br>
              <a:rPr lang="en-US" altLang="zh-CN" sz="1800" dirty="0" smtClean="0">
                <a:solidFill>
                  <a:srgbClr val="FFC000"/>
                </a:solidFill>
              </a:rPr>
            </a:br>
            <a:r>
              <a:rPr lang="en-US" altLang="zh-CN" sz="1800" dirty="0" smtClean="0">
                <a:solidFill>
                  <a:srgbClr val="FFC000"/>
                </a:solidFill>
              </a:rPr>
              <a:t>__device__  </a:t>
            </a:r>
            <a:r>
              <a:rPr lang="en-US" altLang="zh-CN" sz="1800" dirty="0" err="1" smtClean="0">
                <a:solidFill>
                  <a:srgbClr val="FFC000"/>
                </a:solidFill>
              </a:rPr>
              <a:t>struct</a:t>
            </a:r>
            <a:r>
              <a:rPr lang="en-US" altLang="zh-CN" sz="1800" dirty="0" smtClean="0">
                <a:solidFill>
                  <a:srgbClr val="FFC000"/>
                </a:solidFill>
              </a:rPr>
              <a:t> Cell *_mat;</a:t>
            </a:r>
          </a:p>
          <a:p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      For each </a:t>
            </a:r>
            <a:r>
              <a:rPr lang="en-US" altLang="zh-CN" sz="1800" dirty="0" err="1" smtClean="0"/>
              <a:t>Voxel</a:t>
            </a:r>
            <a:r>
              <a:rPr lang="en-US" altLang="zh-CN" sz="1800" dirty="0" smtClean="0"/>
              <a:t> (Gathering):</a:t>
            </a:r>
            <a:br>
              <a:rPr lang="en-US" altLang="zh-CN" sz="1800" dirty="0" smtClean="0"/>
            </a:br>
            <a:r>
              <a:rPr lang="en-US" altLang="zh-CN" sz="1800" dirty="0" smtClean="0"/>
              <a:t>	1. Occupied ?</a:t>
            </a:r>
            <a:br>
              <a:rPr lang="en-US" altLang="zh-CN" sz="1800" dirty="0" smtClean="0"/>
            </a:br>
            <a:r>
              <a:rPr lang="en-US" altLang="zh-CN" sz="1800" dirty="0" smtClean="0"/>
              <a:t>	2. In perception volume ?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 descr="s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4786322"/>
            <a:ext cx="2484928" cy="1700214"/>
          </a:xfrm>
          <a:prstGeom prst="rect">
            <a:avLst/>
          </a:prstGeom>
        </p:spPr>
      </p:pic>
      <p:pic>
        <p:nvPicPr>
          <p:cNvPr id="5" name="图片 4" descr="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7686" y="2857496"/>
            <a:ext cx="4210050" cy="344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238</TotalTime>
  <Words>224</Words>
  <Application>Microsoft Office PowerPoint</Application>
  <PresentationFormat>全屏显示(4:3)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流畅</vt:lpstr>
      <vt:lpstr>Equation</vt:lpstr>
      <vt:lpstr>Plant Growth Simulation using CUDA</vt:lpstr>
      <vt:lpstr>Agenda</vt:lpstr>
      <vt:lpstr>Plant Growth Model</vt:lpstr>
      <vt:lpstr>Plant Growth Model</vt:lpstr>
      <vt:lpstr>Plant Growth Model</vt:lpstr>
      <vt:lpstr>Plant Growth Model</vt:lpstr>
      <vt:lpstr>Plant Growth Model</vt:lpstr>
      <vt:lpstr>Plant Growth Model</vt:lpstr>
      <vt:lpstr>GPU Acceleration</vt:lpstr>
      <vt:lpstr>GPU Acceleration</vt:lpstr>
      <vt:lpstr>GPU Acceleration</vt:lpstr>
      <vt:lpstr>Demo Show</vt:lpstr>
      <vt:lpstr>Future Work</vt:lpstr>
      <vt:lpstr>Plant Growth Simulation using CUDA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in Plants</dc:title>
  <dc:creator>Tony</dc:creator>
  <cp:lastModifiedBy>Tony</cp:lastModifiedBy>
  <cp:revision>177</cp:revision>
  <dcterms:created xsi:type="dcterms:W3CDTF">2010-04-17T16:43:29Z</dcterms:created>
  <dcterms:modified xsi:type="dcterms:W3CDTF">2010-04-19T22:01:57Z</dcterms:modified>
</cp:coreProperties>
</file>