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6" r:id="rId4"/>
    <p:sldId id="267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chin_Data\Udacity\Project_submission\SQL_Query_1_Q_Set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chin_Data\Udacity\Project_submission\Set_1\SQL_Query_2_Q_Set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chin_Data\Udacity\Project_submission\Set_1\SQL_Query_3_Q_Set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chin_Data\Udacity\Project_submission\SQL_Query_2_Q_Set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chin_Data\Udacity\Project_submission\SQL_Query_2_Q_Set_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chin_Data\Udacity\Project_submission\SQL_Query_3_Q_Set_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[SQL_Query_1_Q_Set_1.xlsx]Pivot_Table!PivotTable2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Pivot_Table!$A$5:$A$12</c:f>
              <c:strCache>
                <c:ptCount val="7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  <c:pt idx="6">
                  <c:v>(blank)</c:v>
                </c:pt>
              </c:strCache>
            </c:strRef>
          </c:cat>
          <c:val>
            <c:numRef>
              <c:f>Pivot_Table!$B$5:$B$12</c:f>
              <c:numCache>
                <c:formatCode>General</c:formatCode>
                <c:ptCount val="7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B-4B90-B4C6-D3DA8C4B06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8111487"/>
        <c:axId val="95245007"/>
      </c:barChart>
      <c:catAx>
        <c:axId val="18811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45007"/>
        <c:crosses val="autoZero"/>
        <c:auto val="1"/>
        <c:lblAlgn val="ctr"/>
        <c:lblOffset val="100"/>
        <c:noMultiLvlLbl val="0"/>
      </c:catAx>
      <c:valAx>
        <c:axId val="9524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114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[SQL_Query_2_Q_Set_1.xlsx]Pivot_Table!PivotTable1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Pivot_Table!$B$3:$B$4</c:f>
              <c:strCache>
                <c:ptCount val="1"/>
                <c:pt idx="0">
                  <c:v>Animation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</c:strCache>
            </c:strRef>
          </c:cat>
          <c:val>
            <c:numRef>
              <c:f>Pivot_Table!$B$5:$B$10</c:f>
              <c:numCache>
                <c:formatCode>General</c:formatCode>
                <c:ptCount val="5"/>
                <c:pt idx="0">
                  <c:v>70</c:v>
                </c:pt>
                <c:pt idx="1">
                  <c:v>52</c:v>
                </c:pt>
                <c:pt idx="2">
                  <c:v>85</c:v>
                </c:pt>
                <c:pt idx="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6-4FE5-B2F7-14C15DB4D079}"/>
            </c:ext>
          </c:extLst>
        </c:ser>
        <c:ser>
          <c:idx val="1"/>
          <c:order val="1"/>
          <c:tx>
            <c:strRef>
              <c:f>Pivot_Table!$C$3:$C$4</c:f>
              <c:strCache>
                <c:ptCount val="1"/>
                <c:pt idx="0">
                  <c:v>Children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</c:strCache>
            </c:strRef>
          </c:cat>
          <c:val>
            <c:numRef>
              <c:f>Pivot_Table!$C$5:$C$10</c:f>
              <c:numCache>
                <c:formatCode>General</c:formatCode>
                <c:ptCount val="5"/>
                <c:pt idx="0">
                  <c:v>44</c:v>
                </c:pt>
                <c:pt idx="1">
                  <c:v>83</c:v>
                </c:pt>
                <c:pt idx="2">
                  <c:v>80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06-4FE5-B2F7-14C15DB4D079}"/>
            </c:ext>
          </c:extLst>
        </c:ser>
        <c:ser>
          <c:idx val="2"/>
          <c:order val="2"/>
          <c:tx>
            <c:strRef>
              <c:f>Pivot_Table!$D$3:$D$4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</c:strCache>
            </c:strRef>
          </c:cat>
          <c:val>
            <c:numRef>
              <c:f>Pivot_Table!$D$5:$D$10</c:f>
              <c:numCache>
                <c:formatCode>General</c:formatCode>
                <c:ptCount val="5"/>
                <c:pt idx="0">
                  <c:v>44</c:v>
                </c:pt>
                <c:pt idx="1">
                  <c:v>61</c:v>
                </c:pt>
                <c:pt idx="2">
                  <c:v>74</c:v>
                </c:pt>
                <c:pt idx="3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06-4FE5-B2F7-14C15DB4D079}"/>
            </c:ext>
          </c:extLst>
        </c:ser>
        <c:ser>
          <c:idx val="3"/>
          <c:order val="3"/>
          <c:tx>
            <c:strRef>
              <c:f>Pivot_Table!$E$3:$E$4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</c:strCache>
            </c:strRef>
          </c:cat>
          <c:val>
            <c:numRef>
              <c:f>Pivot_Table!$E$5:$E$10</c:f>
              <c:numCache>
                <c:formatCode>General</c:formatCode>
                <c:ptCount val="5"/>
                <c:pt idx="0">
                  <c:v>56</c:v>
                </c:pt>
                <c:pt idx="1">
                  <c:v>66</c:v>
                </c:pt>
                <c:pt idx="2">
                  <c:v>74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06-4FE5-B2F7-14C15DB4D079}"/>
            </c:ext>
          </c:extLst>
        </c:ser>
        <c:ser>
          <c:idx val="4"/>
          <c:order val="4"/>
          <c:tx>
            <c:strRef>
              <c:f>Pivot_Table!$F$3:$F$4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</c:strCache>
            </c:strRef>
          </c:cat>
          <c:val>
            <c:numRef>
              <c:f>Pivot_Table!$F$5:$F$10</c:f>
              <c:numCache>
                <c:formatCode>General</c:formatCode>
                <c:ptCount val="5"/>
                <c:pt idx="0">
                  <c:v>49</c:v>
                </c:pt>
                <c:pt idx="1">
                  <c:v>77</c:v>
                </c:pt>
                <c:pt idx="2">
                  <c:v>115</c:v>
                </c:pt>
                <c:pt idx="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06-4FE5-B2F7-14C15DB4D079}"/>
            </c:ext>
          </c:extLst>
        </c:ser>
        <c:ser>
          <c:idx val="5"/>
          <c:order val="5"/>
          <c:tx>
            <c:strRef>
              <c:f>Pivot_Table!$G$3:$G$4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</c:strCache>
            </c:strRef>
          </c:cat>
          <c:val>
            <c:numRef>
              <c:f>Pivot_Table!$G$5:$G$10</c:f>
              <c:numCache>
                <c:formatCode>General</c:formatCode>
                <c:ptCount val="5"/>
                <c:pt idx="0">
                  <c:v>29</c:v>
                </c:pt>
                <c:pt idx="1">
                  <c:v>63</c:v>
                </c:pt>
                <c:pt idx="2">
                  <c:v>85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06-4FE5-B2F7-14C15DB4D079}"/>
            </c:ext>
          </c:extLst>
        </c:ser>
        <c:ser>
          <c:idx val="6"/>
          <c:order val="6"/>
          <c:tx>
            <c:strRef>
              <c:f>Pivot_Table!$H$3:$H$4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</c:strCache>
            </c:strRef>
          </c:cat>
          <c:val>
            <c:numRef>
              <c:f>Pivot_Table!$H$5:$H$10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6-1B06-4FE5-B2F7-14C15DB4D0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20816160"/>
        <c:axId val="1020816576"/>
      </c:barChart>
      <c:catAx>
        <c:axId val="102081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816576"/>
        <c:crosses val="autoZero"/>
        <c:auto val="1"/>
        <c:lblAlgn val="ctr"/>
        <c:lblOffset val="100"/>
        <c:noMultiLvlLbl val="0"/>
      </c:catAx>
      <c:valAx>
        <c:axId val="1020816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2081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[SQL_Query_3_Q_Set_1.xlsx]Pivot_Table!PivotTable1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Pivot_Table!$B$3:$B$4</c:f>
              <c:strCache>
                <c:ptCount val="1"/>
                <c:pt idx="0">
                  <c:v>Animation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(blank)</c:v>
                </c:pt>
              </c:strCache>
            </c:strRef>
          </c:cat>
          <c:val>
            <c:numRef>
              <c:f>Pivot_Table!$B$5:$B$11</c:f>
              <c:numCache>
                <c:formatCode>General</c:formatCode>
                <c:ptCount val="6"/>
                <c:pt idx="0">
                  <c:v>18</c:v>
                </c:pt>
                <c:pt idx="1">
                  <c:v>12</c:v>
                </c:pt>
                <c:pt idx="2">
                  <c:v>9</c:v>
                </c:pt>
                <c:pt idx="3">
                  <c:v>13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6-47B4-8366-A57E52179047}"/>
            </c:ext>
          </c:extLst>
        </c:ser>
        <c:ser>
          <c:idx val="1"/>
          <c:order val="1"/>
          <c:tx>
            <c:strRef>
              <c:f>Pivot_Table!$C$3:$C$4</c:f>
              <c:strCache>
                <c:ptCount val="1"/>
                <c:pt idx="0">
                  <c:v>Children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(blank)</c:v>
                </c:pt>
              </c:strCache>
            </c:strRef>
          </c:cat>
          <c:val>
            <c:numRef>
              <c:f>Pivot_Table!$C$5:$C$11</c:f>
              <c:numCache>
                <c:formatCode>General</c:formatCode>
                <c:ptCount val="6"/>
                <c:pt idx="0">
                  <c:v>12</c:v>
                </c:pt>
                <c:pt idx="1">
                  <c:v>9</c:v>
                </c:pt>
                <c:pt idx="2">
                  <c:v>15</c:v>
                </c:pt>
                <c:pt idx="3">
                  <c:v>13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6-47B4-8366-A57E52179047}"/>
            </c:ext>
          </c:extLst>
        </c:ser>
        <c:ser>
          <c:idx val="2"/>
          <c:order val="2"/>
          <c:tx>
            <c:strRef>
              <c:f>Pivot_Table!$D$3:$D$4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(blank)</c:v>
                </c:pt>
              </c:strCache>
            </c:strRef>
          </c:cat>
          <c:val>
            <c:numRef>
              <c:f>Pivot_Table!$D$5:$D$11</c:f>
              <c:numCache>
                <c:formatCode>General</c:formatCode>
                <c:ptCount val="6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11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6-47B4-8366-A57E52179047}"/>
            </c:ext>
          </c:extLst>
        </c:ser>
        <c:ser>
          <c:idx val="3"/>
          <c:order val="3"/>
          <c:tx>
            <c:strRef>
              <c:f>Pivot_Table!$E$3:$E$4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(blank)</c:v>
                </c:pt>
              </c:strCache>
            </c:strRef>
          </c:cat>
          <c:val>
            <c:numRef>
              <c:f>Pivot_Table!$E$5:$E$11</c:f>
              <c:numCache>
                <c:formatCode>General</c:formatCode>
                <c:ptCount val="6"/>
                <c:pt idx="0">
                  <c:v>12</c:v>
                </c:pt>
                <c:pt idx="1">
                  <c:v>14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6-47B4-8366-A57E52179047}"/>
            </c:ext>
          </c:extLst>
        </c:ser>
        <c:ser>
          <c:idx val="4"/>
          <c:order val="4"/>
          <c:tx>
            <c:strRef>
              <c:f>Pivot_Table!$F$3:$F$4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(blank)</c:v>
                </c:pt>
              </c:strCache>
            </c:strRef>
          </c:cat>
          <c:val>
            <c:numRef>
              <c:f>Pivot_Table!$F$5:$F$11</c:f>
              <c:numCache>
                <c:formatCode>General</c:formatCode>
                <c:ptCount val="6"/>
                <c:pt idx="0">
                  <c:v>11</c:v>
                </c:pt>
                <c:pt idx="1">
                  <c:v>12</c:v>
                </c:pt>
                <c:pt idx="2">
                  <c:v>14</c:v>
                </c:pt>
                <c:pt idx="3">
                  <c:v>18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6-47B4-8366-A57E52179047}"/>
            </c:ext>
          </c:extLst>
        </c:ser>
        <c:ser>
          <c:idx val="5"/>
          <c:order val="5"/>
          <c:tx>
            <c:strRef>
              <c:f>Pivot_Table!$G$3:$G$4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(blank)</c:v>
                </c:pt>
              </c:strCache>
            </c:strRef>
          </c:cat>
          <c:val>
            <c:numRef>
              <c:f>Pivot_Table!$G$5:$G$11</c:f>
              <c:numCache>
                <c:formatCode>General</c:formatCode>
                <c:ptCount val="6"/>
                <c:pt idx="0">
                  <c:v>7</c:v>
                </c:pt>
                <c:pt idx="1">
                  <c:v>9</c:v>
                </c:pt>
                <c:pt idx="2">
                  <c:v>12</c:v>
                </c:pt>
                <c:pt idx="3">
                  <c:v>11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D6-47B4-8366-A57E52179047}"/>
            </c:ext>
          </c:extLst>
        </c:ser>
        <c:ser>
          <c:idx val="6"/>
          <c:order val="6"/>
          <c:tx>
            <c:strRef>
              <c:f>Pivot_Table!$H$3:$H$4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(blank)</c:v>
                </c:pt>
              </c:strCache>
            </c:strRef>
          </c:cat>
          <c:val>
            <c:numRef>
              <c:f>Pivot_Table!$H$5:$H$11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6-E4D6-47B4-8366-A57E521790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74488576"/>
        <c:axId val="1274490656"/>
      </c:barChart>
      <c:catAx>
        <c:axId val="1274488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490656"/>
        <c:crosses val="autoZero"/>
        <c:auto val="1"/>
        <c:lblAlgn val="ctr"/>
        <c:lblOffset val="100"/>
        <c:noMultiLvlLbl val="0"/>
      </c:catAx>
      <c:valAx>
        <c:axId val="1274490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448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[SQL_Query_2_Q_Set_1.xlsx]Pivot_table!PivotTable1</c:name>
    <c:fmtId val="3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(blank)</c:v>
                </c:pt>
              </c:strCache>
            </c:strRef>
          </c:cat>
          <c:val>
            <c:numRef>
              <c:f>Pivot_table!$B$5:$B$11</c:f>
              <c:numCache>
                <c:formatCode>General</c:formatCode>
                <c:ptCount val="6"/>
                <c:pt idx="0">
                  <c:v>85</c:v>
                </c:pt>
                <c:pt idx="1">
                  <c:v>558</c:v>
                </c:pt>
                <c:pt idx="2">
                  <c:v>1163</c:v>
                </c:pt>
                <c:pt idx="3">
                  <c:v>3342</c:v>
                </c:pt>
                <c:pt idx="4">
                  <c:v>2892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5D-4D0E-8F08-DB1380B930C6}"/>
            </c:ext>
          </c:extLst>
        </c:ser>
        <c:ser>
          <c:idx val="1"/>
          <c:order val="1"/>
          <c:tx>
            <c:strRef>
              <c:f>Pivot_table!$C$3:$C$4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(blank)</c:v>
                </c:pt>
              </c:strCache>
            </c:strRef>
          </c:cat>
          <c:val>
            <c:numRef>
              <c:f>Pivot_table!$C$5:$C$11</c:f>
              <c:numCache>
                <c:formatCode>General</c:formatCode>
                <c:ptCount val="6"/>
                <c:pt idx="0">
                  <c:v>97</c:v>
                </c:pt>
                <c:pt idx="1">
                  <c:v>598</c:v>
                </c:pt>
                <c:pt idx="2">
                  <c:v>1148</c:v>
                </c:pt>
                <c:pt idx="3">
                  <c:v>3367</c:v>
                </c:pt>
                <c:pt idx="4">
                  <c:v>2794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5D-4D0E-8F08-DB1380B930C6}"/>
            </c:ext>
          </c:extLst>
        </c:ser>
        <c:ser>
          <c:idx val="2"/>
          <c:order val="2"/>
          <c:tx>
            <c:strRef>
              <c:f>Pivot_table!$D$3:$D$4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Pivot_table!$A$5:$A$11</c:f>
              <c:strCache>
                <c:ptCount val="6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(blank)</c:v>
                </c:pt>
              </c:strCache>
            </c:strRef>
          </c:cat>
          <c:val>
            <c:numRef>
              <c:f>Pivot_table!$D$5:$D$11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0A5D-4D0E-8F08-DB1380B930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48511904"/>
        <c:axId val="848512320"/>
      </c:barChart>
      <c:catAx>
        <c:axId val="84851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512320"/>
        <c:crosses val="autoZero"/>
        <c:auto val="1"/>
        <c:lblAlgn val="ctr"/>
        <c:lblOffset val="100"/>
        <c:noMultiLvlLbl val="0"/>
      </c:catAx>
      <c:valAx>
        <c:axId val="848512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4851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[SQL_Query_2_Q_Set_2.xlsx]Pivot_Table!PivotTable1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Pivot_Table!$B$1:$B$2</c:f>
              <c:strCache>
                <c:ptCount val="1"/>
                <c:pt idx="0">
                  <c:v>2007-02-01T00:00:00.000Z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Pivot_Table!$A$3:$A$7</c:f>
              <c:strCache>
                <c:ptCount val="4"/>
                <c:pt idx="0">
                  <c:v>Aaron Selby</c:v>
                </c:pt>
                <c:pt idx="1">
                  <c:v>Adam Gooch</c:v>
                </c:pt>
                <c:pt idx="2">
                  <c:v>Adrian Clary</c:v>
                </c:pt>
                <c:pt idx="3">
                  <c:v>Agnes Bishop</c:v>
                </c:pt>
              </c:strCache>
            </c:strRef>
          </c:cat>
          <c:val>
            <c:numRef>
              <c:f>Pivot_Table!$B$3:$B$7</c:f>
              <c:numCache>
                <c:formatCode>General</c:formatCode>
                <c:ptCount val="4"/>
                <c:pt idx="0">
                  <c:v>13.97</c:v>
                </c:pt>
                <c:pt idx="1">
                  <c:v>0.99</c:v>
                </c:pt>
                <c:pt idx="2">
                  <c:v>2.99</c:v>
                </c:pt>
                <c:pt idx="3">
                  <c:v>14.97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5-40DB-A5F8-76E34C535BFB}"/>
            </c:ext>
          </c:extLst>
        </c:ser>
        <c:ser>
          <c:idx val="1"/>
          <c:order val="1"/>
          <c:tx>
            <c:strRef>
              <c:f>Pivot_Table!$C$1:$C$2</c:f>
              <c:strCache>
                <c:ptCount val="1"/>
                <c:pt idx="0">
                  <c:v>2007-03-01T00:00:00.000Z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Pivot_Table!$A$3:$A$7</c:f>
              <c:strCache>
                <c:ptCount val="4"/>
                <c:pt idx="0">
                  <c:v>Aaron Selby</c:v>
                </c:pt>
                <c:pt idx="1">
                  <c:v>Adam Gooch</c:v>
                </c:pt>
                <c:pt idx="2">
                  <c:v>Adrian Clary</c:v>
                </c:pt>
                <c:pt idx="3">
                  <c:v>Agnes Bishop</c:v>
                </c:pt>
              </c:strCache>
            </c:strRef>
          </c:cat>
          <c:val>
            <c:numRef>
              <c:f>Pivot_Table!$C$3:$C$7</c:f>
              <c:numCache>
                <c:formatCode>General</c:formatCode>
                <c:ptCount val="4"/>
                <c:pt idx="0">
                  <c:v>51.88</c:v>
                </c:pt>
                <c:pt idx="1">
                  <c:v>49.92</c:v>
                </c:pt>
                <c:pt idx="2">
                  <c:v>12.95</c:v>
                </c:pt>
                <c:pt idx="3">
                  <c:v>37.909999999999997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35-40DB-A5F8-76E34C535BFB}"/>
            </c:ext>
          </c:extLst>
        </c:ser>
        <c:ser>
          <c:idx val="2"/>
          <c:order val="2"/>
          <c:tx>
            <c:strRef>
              <c:f>Pivot_Table!$D$1:$D$2</c:f>
              <c:strCache>
                <c:ptCount val="1"/>
                <c:pt idx="0">
                  <c:v>2007-04-01T00:00:00.000Z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Pivot_Table!$A$3:$A$7</c:f>
              <c:strCache>
                <c:ptCount val="4"/>
                <c:pt idx="0">
                  <c:v>Aaron Selby</c:v>
                </c:pt>
                <c:pt idx="1">
                  <c:v>Adam Gooch</c:v>
                </c:pt>
                <c:pt idx="2">
                  <c:v>Adrian Clary</c:v>
                </c:pt>
                <c:pt idx="3">
                  <c:v>Agnes Bishop</c:v>
                </c:pt>
              </c:strCache>
            </c:strRef>
          </c:cat>
          <c:val>
            <c:numRef>
              <c:f>Pivot_Table!$D$3:$D$7</c:f>
              <c:numCache>
                <c:formatCode>General</c:formatCode>
                <c:ptCount val="4"/>
                <c:pt idx="0">
                  <c:v>22.95</c:v>
                </c:pt>
                <c:pt idx="1">
                  <c:v>46.89</c:v>
                </c:pt>
                <c:pt idx="2">
                  <c:v>49.89</c:v>
                </c:pt>
                <c:pt idx="3">
                  <c:v>33.909999999999997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35-40DB-A5F8-76E34C535BFB}"/>
            </c:ext>
          </c:extLst>
        </c:ser>
        <c:ser>
          <c:idx val="3"/>
          <c:order val="3"/>
          <c:tx>
            <c:strRef>
              <c:f>Pivot_Table!$E$1:$E$2</c:f>
              <c:strCache>
                <c:ptCount val="1"/>
                <c:pt idx="0">
                  <c:v>2007-05-01T00:00:00.000Z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Pivot_Table!$A$3:$A$7</c:f>
              <c:strCache>
                <c:ptCount val="4"/>
                <c:pt idx="0">
                  <c:v>Aaron Selby</c:v>
                </c:pt>
                <c:pt idx="1">
                  <c:v>Adam Gooch</c:v>
                </c:pt>
                <c:pt idx="2">
                  <c:v>Adrian Clary</c:v>
                </c:pt>
                <c:pt idx="3">
                  <c:v>Agnes Bishop</c:v>
                </c:pt>
              </c:strCache>
            </c:strRef>
          </c:cat>
          <c:val>
            <c:numRef>
              <c:f>Pivot_Table!$E$3:$E$7</c:f>
              <c:numCache>
                <c:formatCode>General</c:formatCode>
                <c:ptCount val="4"/>
                <c:pt idx="2">
                  <c:v>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35-40DB-A5F8-76E34C535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3684175"/>
        <c:axId val="583680431"/>
      </c:barChart>
      <c:catAx>
        <c:axId val="58368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80431"/>
        <c:crosses val="autoZero"/>
        <c:auto val="1"/>
        <c:lblAlgn val="ctr"/>
        <c:lblOffset val="100"/>
        <c:noMultiLvlLbl val="0"/>
      </c:catAx>
      <c:valAx>
        <c:axId val="58368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8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[SQL_Query_3_Q_Set_2.xlsx]Sheet1!PivotTable2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4447.949999999988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C-4F04-BB6E-B2DDEBC9C9A3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Sheet1!$C$6</c:f>
              <c:numCache>
                <c:formatCode>General</c:formatCode>
                <c:ptCount val="1"/>
                <c:pt idx="0">
                  <c:v>12573.279999999992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C-4F04-BB6E-B2DDEBC9C9A3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Sheet1!$D$6</c:f>
              <c:numCache>
                <c:formatCode>General</c:formatCode>
                <c:ptCount val="1"/>
                <c:pt idx="0">
                  <c:v>14658.150000000005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C-4F04-BB6E-B2DDEBC9C9A3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Sheet1!$E$6</c:f>
              <c:numCache>
                <c:formatCode>General</c:formatCode>
                <c:ptCount val="1"/>
                <c:pt idx="0">
                  <c:v>259.99000000000024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2C-4F04-BB6E-B2DDEBC9C9A3}"/>
            </c:ext>
          </c:extLst>
        </c:ser>
        <c:ser>
          <c:idx val="4"/>
          <c:order val="4"/>
          <c:tx>
            <c:strRef>
              <c:f>Sheet1!$F$4:$F$5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Sheet1!$F$6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4-772C-4F04-BB6E-B2DDEBC9C9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23684639"/>
        <c:axId val="223685471"/>
      </c:barChart>
      <c:catAx>
        <c:axId val="22368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685471"/>
        <c:crosses val="autoZero"/>
        <c:auto val="1"/>
        <c:lblAlgn val="ctr"/>
        <c:lblOffset val="100"/>
        <c:noMultiLvlLbl val="0"/>
      </c:catAx>
      <c:valAx>
        <c:axId val="22368547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3684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3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Excel_Worksheet4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Sachin Tonk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Submission (DVD Rental)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AD15-96DD-47A7-B9CD-8A61CA74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DVD Rental –Visualization 1 – Query 1 Set 1(Top watched category movies) 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C5BD49D-DEEE-4AFA-8A21-2E8CFB03A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509996"/>
              </p:ext>
            </p:extLst>
          </p:nvPr>
        </p:nvGraphicFramePr>
        <p:xfrm>
          <a:off x="157049" y="2038108"/>
          <a:ext cx="6792391" cy="332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58849C-685B-4290-87B6-A886B573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55974"/>
              </p:ext>
            </p:extLst>
          </p:nvPr>
        </p:nvGraphicFramePr>
        <p:xfrm>
          <a:off x="7006956" y="2099015"/>
          <a:ext cx="48957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Visualization Explained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This visualization explains top watched category of movies by summing up the rental counts for each movie in the category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1166 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number of times animation movies has been rented out. So animation is the top watched movies followed by family and then by children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For more details on the query (logic) and raw data please refer to the attached spread sheet </a:t>
                      </a:r>
                      <a:br>
                        <a:rPr lang="en-SG" dirty="0">
                          <a:solidFill>
                            <a:schemeClr val="tx1"/>
                          </a:solidFill>
                        </a:rPr>
                      </a:b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C8F10A1-109E-4E5E-9197-95AC17951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1320"/>
              </p:ext>
            </p:extLst>
          </p:nvPr>
        </p:nvGraphicFramePr>
        <p:xfrm>
          <a:off x="157049" y="552137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C8F10A1-109E-4E5E-9197-95AC17951E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049" y="552137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EA248F5-1748-4E03-B22E-0899CD8A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65976"/>
              </p:ext>
            </p:extLst>
          </p:nvPr>
        </p:nvGraphicFramePr>
        <p:xfrm>
          <a:off x="7016231" y="4644758"/>
          <a:ext cx="489574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Key Pointers (food for thought)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Should the store invest more to get movies related to animation and family related movies to increase rental revenue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Is it time to review the title which store have for music as the rental is the lowest in this category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Is it time to introduce any other category to more diversify the categories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8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AD15-96DD-47A7-B9CD-8A61CA74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DVD Rental –Visualization 2 – Query 2 Set 1(Rental duration split)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9031188-4D41-487F-BFC0-1B436E03D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07498"/>
              </p:ext>
            </p:extLst>
          </p:nvPr>
        </p:nvGraphicFramePr>
        <p:xfrm>
          <a:off x="6952711" y="2114513"/>
          <a:ext cx="48957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Visualization Explained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This visualization explains 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how the length of rental duration of these family-friendly movies compares to the duration of all movies are rented for in 4 quartiles 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For example 70 hrs in quartile 1 is the total hrs animation category related movie was rented as compare to 44 hrs of children &amp; classic category 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For more details on the query (logic) and raw data please refer to the attached spread sheet </a:t>
                      </a:r>
                      <a:br>
                        <a:rPr lang="en-SG" dirty="0">
                          <a:solidFill>
                            <a:schemeClr val="tx1"/>
                          </a:solidFill>
                        </a:rPr>
                      </a:b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8F4EFA5-B4E9-4987-8B75-C7E95EFAF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868902"/>
              </p:ext>
            </p:extLst>
          </p:nvPr>
        </p:nvGraphicFramePr>
        <p:xfrm>
          <a:off x="343547" y="1976579"/>
          <a:ext cx="6336222" cy="329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31E9B7-2B96-44C9-B92E-15ADDEDB7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41005"/>
              </p:ext>
            </p:extLst>
          </p:nvPr>
        </p:nvGraphicFramePr>
        <p:xfrm>
          <a:off x="212035" y="551144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35" y="551144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4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AD15-96DD-47A7-B9CD-8A61CA74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DVD Rental –Visualization 3 – Query 3 Set 1 (Rental count duration split)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0F6D69-CFDE-4799-AE8D-6E82F2B5A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212756"/>
              </p:ext>
            </p:extLst>
          </p:nvPr>
        </p:nvGraphicFramePr>
        <p:xfrm>
          <a:off x="166977" y="2037947"/>
          <a:ext cx="6726804" cy="307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171A13-8DD4-42D8-A945-D0E16B3A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3828"/>
              </p:ext>
            </p:extLst>
          </p:nvPr>
        </p:nvGraphicFramePr>
        <p:xfrm>
          <a:off x="6952711" y="2114513"/>
          <a:ext cx="48957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Visualization Explained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This visualization explains 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number of count of movies are rented for in 4 quartiles 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For example 18 is the number of times in quartile 1 animation category related movie was rented out as compare to 12 of children classic and comedy category 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For more details on the query (logic) and raw data please refer to the attached spread sheet </a:t>
                      </a:r>
                      <a:br>
                        <a:rPr lang="en-SG" dirty="0">
                          <a:solidFill>
                            <a:schemeClr val="tx1"/>
                          </a:solidFill>
                        </a:rPr>
                      </a:b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85EBB7-D233-4FE8-9B2A-7984B797C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7495"/>
              </p:ext>
            </p:extLst>
          </p:nvPr>
        </p:nvGraphicFramePr>
        <p:xfrm>
          <a:off x="182880" y="54151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" y="54151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9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AD15-96DD-47A7-B9CD-8A61CA74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DVD Rental –Visualization 3 – Query 1 Set 2 (Month wise store performance)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E5326C-6464-422F-AF5B-FE0CCCA53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771249"/>
              </p:ext>
            </p:extLst>
          </p:nvPr>
        </p:nvGraphicFramePr>
        <p:xfrm>
          <a:off x="584657" y="2243379"/>
          <a:ext cx="5707655" cy="308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372262-A5C3-4E26-9910-AE0DA90C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07169"/>
              </p:ext>
            </p:extLst>
          </p:nvPr>
        </p:nvGraphicFramePr>
        <p:xfrm>
          <a:off x="6865249" y="2114513"/>
          <a:ext cx="48957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Visualization Explained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This visualization demonstrates store performance for 5 months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Example for 2</a:t>
                      </a:r>
                      <a:r>
                        <a:rPr lang="en-SG" sz="1200" b="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month store 2 outperformed store 1 by 12 more rental counts 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For more details on the query (logic) and raw data please refer to the attached spread sheet </a:t>
                      </a:r>
                      <a:br>
                        <a:rPr lang="en-SG" dirty="0">
                          <a:solidFill>
                            <a:schemeClr val="tx1"/>
                          </a:solidFill>
                        </a:rPr>
                      </a:b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E8A17A-4B7F-43AC-B20F-50A9714D1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31710"/>
              </p:ext>
            </p:extLst>
          </p:nvPr>
        </p:nvGraphicFramePr>
        <p:xfrm>
          <a:off x="351183" y="53314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183" y="53314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F31741B-2D94-4D36-8A40-237CE847A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36898"/>
              </p:ext>
            </p:extLst>
          </p:nvPr>
        </p:nvGraphicFramePr>
        <p:xfrm>
          <a:off x="6857203" y="4135876"/>
          <a:ext cx="489574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Key Pointers (food for thought)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Why 2</a:t>
                      </a:r>
                      <a:r>
                        <a:rPr lang="en-SG" sz="800" b="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 month had so bad performance for both stores 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What is the reason of sudden spike in 7</a:t>
                      </a:r>
                      <a:r>
                        <a:rPr lang="en-SG" sz="8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 Month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55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AD15-96DD-47A7-B9CD-8A61CA74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DVD Rental –Visualization 3 – Query 2 Set 2 (Top paying customers month wise)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967DD99-F3ED-473E-9B82-AEC096CA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6119"/>
              </p:ext>
            </p:extLst>
          </p:nvPr>
        </p:nvGraphicFramePr>
        <p:xfrm>
          <a:off x="6928858" y="2098611"/>
          <a:ext cx="489574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Visualization Explained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This visualization demonstrates top paying customers month wise comparison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Example Aaron Selby was the top paying customer for the month of 03 i.e. 2007-03-01 and for 2007-04-01 it is Adrian Clary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For more details on the query (logic) and raw data please refer to the attached spread sheet </a:t>
                      </a:r>
                      <a:br>
                        <a:rPr lang="en-SG" dirty="0">
                          <a:solidFill>
                            <a:schemeClr val="tx1"/>
                          </a:solidFill>
                        </a:rPr>
                      </a:b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2D9FAA-5DB0-4635-8F7B-4AB0CADFC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747864"/>
              </p:ext>
            </p:extLst>
          </p:nvPr>
        </p:nvGraphicFramePr>
        <p:xfrm>
          <a:off x="607653" y="1986045"/>
          <a:ext cx="6111199" cy="298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4FC64C-CD12-4CBB-B093-9DF0AAF0A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6100"/>
              </p:ext>
            </p:extLst>
          </p:nvPr>
        </p:nvGraphicFramePr>
        <p:xfrm>
          <a:off x="438647" y="54111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647" y="54111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5DB562A-6786-4814-84BD-BC37230D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21977"/>
              </p:ext>
            </p:extLst>
          </p:nvPr>
        </p:nvGraphicFramePr>
        <p:xfrm>
          <a:off x="6928767" y="4279000"/>
          <a:ext cx="48957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Key Pointers (food for thought)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How can we retain top paying customers should we add more title in the category which is liked by top paying customers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Why top paying customers has not given any or negligible business on 5</a:t>
                      </a:r>
                      <a:r>
                        <a:rPr lang="en-SG" sz="8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 Month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0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AD15-96DD-47A7-B9CD-8A61CA74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DVD Rental –Visualization 3 – Query 3 Set 2 (Sum of rental amount paid in each month)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405E92-5D73-4619-8C21-2DA8328A6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369211"/>
              </p:ext>
            </p:extLst>
          </p:nvPr>
        </p:nvGraphicFramePr>
        <p:xfrm>
          <a:off x="363565" y="2184496"/>
          <a:ext cx="6721048" cy="301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0AEBFE-27EE-44A6-81D7-80835C9D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98830"/>
              </p:ext>
            </p:extLst>
          </p:nvPr>
        </p:nvGraphicFramePr>
        <p:xfrm>
          <a:off x="7151493" y="2098611"/>
          <a:ext cx="489574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Visualization Explained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This visualization demonstrates sum of rent paid in every month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Example 4447.95 was paid in the month of 2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For more details on the query (logic) and raw data please refer to the attached spread sheet </a:t>
                      </a:r>
                      <a:br>
                        <a:rPr lang="en-SG" dirty="0">
                          <a:solidFill>
                            <a:schemeClr val="tx1"/>
                          </a:solidFill>
                        </a:rPr>
                      </a:b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F863953-211B-4C8B-B6AE-DEC536C58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73865"/>
              </p:ext>
            </p:extLst>
          </p:nvPr>
        </p:nvGraphicFramePr>
        <p:xfrm>
          <a:off x="7151407" y="3937093"/>
          <a:ext cx="489574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742">
                  <a:extLst>
                    <a:ext uri="{9D8B030D-6E8A-4147-A177-3AD203B41FA5}">
                      <a16:colId xmlns:a16="http://schemas.microsoft.com/office/drawing/2014/main" val="1112306644"/>
                    </a:ext>
                  </a:extLst>
                </a:gridCol>
              </a:tblGrid>
              <a:tr h="473704">
                <a:tc>
                  <a:txBody>
                    <a:bodyPr/>
                    <a:lstStyle/>
                    <a:p>
                      <a:r>
                        <a:rPr lang="en-SG" b="0" i="1" dirty="0">
                          <a:solidFill>
                            <a:schemeClr val="tx1"/>
                          </a:solidFill>
                        </a:rPr>
                        <a:t>Key Pointers (food for thought)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Why rental amount dropped so dropped after 5</a:t>
                      </a:r>
                      <a:r>
                        <a:rPr lang="en-SG" sz="8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 Month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What the reason for high spike in 3</a:t>
                      </a:r>
                      <a:r>
                        <a:rPr lang="en-SG" sz="800" b="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SG" sz="800" b="0" dirty="0">
                          <a:solidFill>
                            <a:schemeClr val="tx1"/>
                          </a:solidFill>
                        </a:rPr>
                        <a:t> Month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46736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165BA8-FE33-4004-A66C-0CA145568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36888"/>
              </p:ext>
            </p:extLst>
          </p:nvPr>
        </p:nvGraphicFramePr>
        <p:xfrm>
          <a:off x="182880" y="54508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" y="54508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1713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{FE100DFB-D7A6-4BAC-9A4D-B8EA37C57A02}tf56160789_win32</Template>
  <TotalTime>2827</TotalTime>
  <Words>610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Microsoft Excel Worksheet</vt:lpstr>
      <vt:lpstr>Worksheet</vt:lpstr>
      <vt:lpstr>Sachin Tonk</vt:lpstr>
      <vt:lpstr>DVD Rental –Visualization 1 – Query 1 Set 1(Top watched category movies)  </vt:lpstr>
      <vt:lpstr>DVD Rental –Visualization 2 – Query 2 Set 1(Rental duration split) </vt:lpstr>
      <vt:lpstr>DVD Rental –Visualization 3 – Query 3 Set 1 (Rental count duration split) </vt:lpstr>
      <vt:lpstr>DVD Rental –Visualization 3 – Query 1 Set 2 (Month wise store performance) </vt:lpstr>
      <vt:lpstr>DVD Rental –Visualization 3 – Query 2 Set 2 (Top paying customers month wise) </vt:lpstr>
      <vt:lpstr>DVD Rental –Visualization 3 – Query 3 Set 2 (Sum of rental amount paid in each month)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[DRAFT]  How to Monetize Data</dc:title>
  <dc:creator>Rohaan Nadeem</dc:creator>
  <cp:lastModifiedBy>Sachin Tonk</cp:lastModifiedBy>
  <cp:revision>57</cp:revision>
  <dcterms:created xsi:type="dcterms:W3CDTF">2022-03-19T15:01:27Z</dcterms:created>
  <dcterms:modified xsi:type="dcterms:W3CDTF">2022-05-01T00:10:55Z</dcterms:modified>
</cp:coreProperties>
</file>