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19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0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4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3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14322C-BD9D-46AF-A662-F828C64B926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78BA94-AF26-4502-B4E6-B532ABEF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06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6" y="794229"/>
            <a:ext cx="7197726" cy="2421464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за търсене и добавяне на имоти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6" y="3854245"/>
            <a:ext cx="7197726" cy="1927667"/>
          </a:xfrm>
        </p:spPr>
        <p:txBody>
          <a:bodyPr>
            <a:normAutofit/>
          </a:bodyPr>
          <a:lstStyle/>
          <a:p>
            <a:pPr algn="l"/>
            <a:r>
              <a:rPr lang="bg-BG" dirty="0" smtClean="0"/>
              <a:t>Изготвено от:</a:t>
            </a:r>
          </a:p>
          <a:p>
            <a:pPr algn="l"/>
            <a:r>
              <a:rPr lang="bg-BG" dirty="0" smtClean="0"/>
              <a:t>Антон антонов – ф.н. 22621643</a:t>
            </a:r>
          </a:p>
          <a:p>
            <a:pPr algn="l"/>
            <a:r>
              <a:rPr lang="bg-BG" dirty="0" smtClean="0"/>
              <a:t>Мартин атанасов – ф.н. 22621637</a:t>
            </a:r>
          </a:p>
          <a:p>
            <a:pPr algn="l"/>
            <a:r>
              <a:rPr lang="bg-BG" dirty="0" smtClean="0"/>
              <a:t>Сонер ибрям – ф.н. 22621647</a:t>
            </a:r>
            <a:br>
              <a:rPr lang="bg-BG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Ресурсен лист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320412"/>
            <a:ext cx="10776593" cy="265039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9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4129"/>
            <a:ext cx="10131425" cy="1248697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Проследяване на свършената работа посредством </a:t>
            </a:r>
            <a:r>
              <a:rPr lang="en-US" dirty="0" smtClean="0">
                <a:solidFill>
                  <a:srgbClr val="002060"/>
                </a:solidFill>
              </a:rPr>
              <a:t>Trello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8"/>
          <a:stretch/>
        </p:blipFill>
        <p:spPr>
          <a:xfrm>
            <a:off x="1585707" y="1869222"/>
            <a:ext cx="8331610" cy="44048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344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Диаграма на свършената работа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9" r="488"/>
          <a:stretch/>
        </p:blipFill>
        <p:spPr>
          <a:xfrm>
            <a:off x="2300446" y="2065867"/>
            <a:ext cx="6902133" cy="425736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11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Избрана методология за разработка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15" y="2065868"/>
            <a:ext cx="4151670" cy="33910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А</a:t>
            </a:r>
            <a:r>
              <a:rPr lang="en-US" dirty="0" err="1" smtClean="0"/>
              <a:t>gile</a:t>
            </a:r>
            <a:r>
              <a:rPr lang="bg-BG" dirty="0" smtClean="0"/>
              <a:t> (Канбан)</a:t>
            </a:r>
            <a:r>
              <a:rPr lang="ru-RU" dirty="0" smtClean="0"/>
              <a:t> </a:t>
            </a:r>
            <a:r>
              <a:rPr lang="ru-RU" dirty="0"/>
              <a:t>модел на разработка​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(+) - </a:t>
            </a:r>
            <a:r>
              <a:rPr lang="ru-RU" dirty="0" smtClean="0"/>
              <a:t>гъвкавост, прозрачност относно свършените задачи, </a:t>
            </a:r>
            <a:r>
              <a:rPr lang="ru-RU" dirty="0"/>
              <a:t>непрекъснато прототипиране, итеративен процес</a:t>
            </a:r>
            <a:r>
              <a:rPr lang="ru-RU" dirty="0" smtClean="0"/>
              <a:t>​</a:t>
            </a:r>
            <a:endParaRPr lang="ru-RU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(-) - необходимост от постоянна комуникация, потенциал за </a:t>
            </a:r>
            <a:r>
              <a:rPr lang="ru-RU" dirty="0" smtClean="0"/>
              <a:t>нередовност, риск от дублиране на труд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17" y="2065867"/>
            <a:ext cx="3356292" cy="28900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71" y="2065867"/>
            <a:ext cx="3514292" cy="28120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870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4968"/>
            <a:ext cx="10131425" cy="1140542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Идентификация на риска и качествен анализ на риска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421702"/>
              </p:ext>
            </p:extLst>
          </p:nvPr>
        </p:nvGraphicFramePr>
        <p:xfrm>
          <a:off x="765328" y="1541771"/>
          <a:ext cx="9972368" cy="50825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9689">
                  <a:extLst>
                    <a:ext uri="{9D8B030D-6E8A-4147-A177-3AD203B41FA5}">
                      <a16:colId xmlns:a16="http://schemas.microsoft.com/office/drawing/2014/main" val="2066134071"/>
                    </a:ext>
                  </a:extLst>
                </a:gridCol>
                <a:gridCol w="1579259">
                  <a:extLst>
                    <a:ext uri="{9D8B030D-6E8A-4147-A177-3AD203B41FA5}">
                      <a16:colId xmlns:a16="http://schemas.microsoft.com/office/drawing/2014/main" val="629889417"/>
                    </a:ext>
                  </a:extLst>
                </a:gridCol>
                <a:gridCol w="1994472">
                  <a:extLst>
                    <a:ext uri="{9D8B030D-6E8A-4147-A177-3AD203B41FA5}">
                      <a16:colId xmlns:a16="http://schemas.microsoft.com/office/drawing/2014/main" val="1308165546"/>
                    </a:ext>
                  </a:extLst>
                </a:gridCol>
                <a:gridCol w="2370729">
                  <a:extLst>
                    <a:ext uri="{9D8B030D-6E8A-4147-A177-3AD203B41FA5}">
                      <a16:colId xmlns:a16="http://schemas.microsoft.com/office/drawing/2014/main" val="163873705"/>
                    </a:ext>
                  </a:extLst>
                </a:gridCol>
                <a:gridCol w="1618219">
                  <a:extLst>
                    <a:ext uri="{9D8B030D-6E8A-4147-A177-3AD203B41FA5}">
                      <a16:colId xmlns:a16="http://schemas.microsoft.com/office/drawing/2014/main" val="518383115"/>
                    </a:ext>
                  </a:extLst>
                </a:gridCol>
              </a:tblGrid>
              <a:tr h="496413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Потенциален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провал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Severity (S)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Likelihood (L)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Detectability (D)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RPN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extLst>
                  <a:ext uri="{0D108BD9-81ED-4DB2-BD59-A6C34878D82A}">
                    <a16:rowId xmlns:a16="http://schemas.microsoft.com/office/drawing/2014/main" val="2305105092"/>
                  </a:ext>
                </a:extLst>
              </a:tr>
              <a:tr h="6897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Кибер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атаки при бъдещо облачно съхранение</a:t>
                      </a:r>
                      <a:endParaRPr lang="en-US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315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extLst>
                  <a:ext uri="{0D108BD9-81ED-4DB2-BD59-A6C34878D82A}">
                    <a16:rowId xmlns:a16="http://schemas.microsoft.com/office/drawing/2014/main" val="3510887620"/>
                  </a:ext>
                </a:extLst>
              </a:tr>
              <a:tr h="896628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Загуба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на данни в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localStorage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252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extLst>
                  <a:ext uri="{0D108BD9-81ED-4DB2-BD59-A6C34878D82A}">
                    <a16:rowId xmlns:a16="http://schemas.microsoft.com/office/drawing/2014/main" val="1720768382"/>
                  </a:ext>
                </a:extLst>
              </a:tr>
              <a:tr h="689714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Липса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на валидиране на формуляри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180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extLst>
                  <a:ext uri="{0D108BD9-81ED-4DB2-BD59-A6C34878D82A}">
                    <a16:rowId xmlns:a16="http://schemas.microsoft.com/office/drawing/2014/main" val="37606754"/>
                  </a:ext>
                </a:extLst>
              </a:tr>
              <a:tr h="896628">
                <a:tc>
                  <a:txBody>
                    <a:bodyPr/>
                    <a:lstStyle/>
                    <a:p>
                      <a:pPr algn="l"/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Ниска употребяемост поради лош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UI/UX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extLst>
                  <a:ext uri="{0D108BD9-81ED-4DB2-BD59-A6C34878D82A}">
                    <a16:rowId xmlns:a16="http://schemas.microsoft.com/office/drawing/2014/main" val="2424133956"/>
                  </a:ext>
                </a:extLst>
              </a:tr>
              <a:tr h="68848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</a:t>
                      </a:r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рудна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навигация или счупени връзки между страници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60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marL="134031" marR="134031"/>
                </a:tc>
                <a:extLst>
                  <a:ext uri="{0D108BD9-81ED-4DB2-BD59-A6C34878D82A}">
                    <a16:rowId xmlns:a16="http://schemas.microsoft.com/office/drawing/2014/main" val="244129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002060"/>
                </a:solidFill>
              </a:rPr>
              <a:t>Идентификация на риска и качествен анализ на риска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/>
              <a:t>Начини за намаляване на риска:</a:t>
            </a:r>
          </a:p>
          <a:p>
            <a:pPr algn="just"/>
            <a:r>
              <a:rPr lang="ru-RU" b="1" dirty="0" smtClean="0"/>
              <a:t>Използване </a:t>
            </a:r>
            <a:r>
              <a:rPr lang="ru-RU" b="1" dirty="0"/>
              <a:t>на автоматизирани бекъпи</a:t>
            </a:r>
            <a:r>
              <a:rPr lang="ru-RU" dirty="0"/>
              <a:t> на localStorage данни чрез периодично експортиране и съхранение в GitHub или облачни услуги.</a:t>
            </a:r>
          </a:p>
          <a:p>
            <a:pPr algn="just"/>
            <a:r>
              <a:rPr lang="ru-RU" dirty="0" smtClean="0"/>
              <a:t> </a:t>
            </a:r>
            <a:r>
              <a:rPr lang="ru-RU" b="1" dirty="0"/>
              <a:t>Планиране на миграция към по-сигурна бекенд архитектура</a:t>
            </a:r>
            <a:r>
              <a:rPr lang="ru-RU" dirty="0"/>
              <a:t> (например Firebase) за избягване на уязвимости, свързани със съхранението в браузъра.</a:t>
            </a:r>
          </a:p>
          <a:p>
            <a:pPr algn="just"/>
            <a:r>
              <a:rPr lang="ru-RU" dirty="0" smtClean="0"/>
              <a:t> </a:t>
            </a:r>
            <a:r>
              <a:rPr lang="ru-RU" b="1" dirty="0"/>
              <a:t>Въвеждане на валидиране на всички форми</a:t>
            </a:r>
            <a:r>
              <a:rPr lang="ru-RU" dirty="0"/>
              <a:t> преди запис в localStorage – проверка за празни стойности, неправилен формат, ограничени символи.</a:t>
            </a:r>
          </a:p>
          <a:p>
            <a:pPr algn="just"/>
            <a:r>
              <a:rPr lang="ru-RU" dirty="0" smtClean="0"/>
              <a:t> </a:t>
            </a:r>
            <a:r>
              <a:rPr lang="ru-RU" b="1" dirty="0"/>
              <a:t>Провеждане на тестове за потребителско преживяване (UX)</a:t>
            </a:r>
            <a:r>
              <a:rPr lang="ru-RU" dirty="0"/>
              <a:t> с реални потребители и адаптиране на интерфейса според обратната връзка.</a:t>
            </a:r>
          </a:p>
          <a:p>
            <a:pPr algn="just"/>
            <a:r>
              <a:rPr lang="ru-RU" dirty="0" smtClean="0"/>
              <a:t> </a:t>
            </a:r>
            <a:r>
              <a:rPr lang="ru-RU" b="1" dirty="0"/>
              <a:t>Редовни функционални тестове</a:t>
            </a:r>
            <a:r>
              <a:rPr lang="ru-RU" dirty="0"/>
              <a:t> на всички връзки, бутони и формуляри в системата чрез инструменти като Selenium или ръчни проверки.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30" y="196942"/>
            <a:ext cx="10131425" cy="1052052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Жалонни точки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7056285"/>
              </p:ext>
            </p:extLst>
          </p:nvPr>
        </p:nvGraphicFramePr>
        <p:xfrm>
          <a:off x="6047507" y="1248994"/>
          <a:ext cx="4995862" cy="519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0880">
                  <a:extLst>
                    <a:ext uri="{9D8B030D-6E8A-4147-A177-3AD203B41FA5}">
                      <a16:colId xmlns:a16="http://schemas.microsoft.com/office/drawing/2014/main" val="2573002472"/>
                    </a:ext>
                  </a:extLst>
                </a:gridCol>
                <a:gridCol w="3914982">
                  <a:extLst>
                    <a:ext uri="{9D8B030D-6E8A-4147-A177-3AD203B41FA5}">
                      <a16:colId xmlns:a16="http://schemas.microsoft.com/office/drawing/2014/main" val="309472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Събитие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24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Проектът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е инцииран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7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Изискванията са събрани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1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Проектът е планиран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Интерфейсът е изграден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1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Структурата е разработена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3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Логиката е реализирана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1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Продуктът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е тестван вътрешно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3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Инструментите са интегрирани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0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Документацията е подготвена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3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Проведено е ревю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5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Грешките са отстранени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8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Проектът е презентиран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0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rgbClr val="002060"/>
                          </a:solidFill>
                        </a:rPr>
                        <a:t>Проектът</a:t>
                      </a:r>
                      <a:r>
                        <a:rPr lang="bg-BG" baseline="0" dirty="0" smtClean="0">
                          <a:solidFill>
                            <a:srgbClr val="002060"/>
                          </a:solidFill>
                        </a:rPr>
                        <a:t> е финализиран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25204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1" y="3185651"/>
            <a:ext cx="5242296" cy="2599949"/>
          </a:xfrm>
        </p:spPr>
      </p:pic>
      <p:sp>
        <p:nvSpPr>
          <p:cNvPr id="8" name="TextBox 7"/>
          <p:cNvSpPr txBox="1"/>
          <p:nvPr/>
        </p:nvSpPr>
        <p:spPr>
          <a:xfrm>
            <a:off x="518651" y="1815920"/>
            <a:ext cx="499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CPM: </a:t>
            </a:r>
            <a:r>
              <a:rPr lang="ru-RU" dirty="0" smtClean="0"/>
              <a:t>20 </a:t>
            </a:r>
            <a:r>
              <a:rPr lang="ru-RU" dirty="0"/>
              <a:t>дни​</a:t>
            </a:r>
          </a:p>
          <a:p>
            <a:endParaRPr lang="ru-RU" dirty="0"/>
          </a:p>
          <a:p>
            <a:r>
              <a:rPr lang="ru-RU" dirty="0"/>
              <a:t>КП: 1 – 2 – 3 – 4 – 5 – 6 – 7 – 8 – 9 – 10 – </a:t>
            </a:r>
            <a:r>
              <a:rPr lang="ru-RU" dirty="0" smtClean="0"/>
              <a:t>11- 12-13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Бюджет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2" y="2065867"/>
            <a:ext cx="5039486" cy="28175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 fontAlgn="base"/>
            <a:r>
              <a:rPr lang="bg-BG" dirty="0"/>
              <a:t>Отдолу – нагоре</a:t>
            </a:r>
            <a:r>
              <a:rPr lang="en-US" dirty="0"/>
              <a:t>​</a:t>
            </a:r>
          </a:p>
          <a:p>
            <a:pPr marL="0" indent="0" algn="just" fontAlgn="base">
              <a:buNone/>
            </a:pPr>
            <a:endParaRPr lang="ru-RU" dirty="0"/>
          </a:p>
          <a:p>
            <a:pPr algn="just" fontAlgn="base"/>
            <a:r>
              <a:rPr lang="ru-RU" dirty="0"/>
              <a:t>И</a:t>
            </a:r>
            <a:r>
              <a:rPr lang="ru-RU" dirty="0" smtClean="0"/>
              <a:t>дентифицира </a:t>
            </a:r>
            <a:r>
              <a:rPr lang="ru-RU" dirty="0"/>
              <a:t>простите задачи, като изискванията за тези задачи, са определени от хората, които ще ги изпълняват. Ресурси като труд и материали се преобразуват в цена и се натрупват към всяко от нивата в проекта</a:t>
            </a:r>
            <a:r>
              <a:rPr lang="en-US" dirty="0"/>
              <a:t>.​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0288" y="176980"/>
            <a:ext cx="10131425" cy="894735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Диаграма на бюджета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81" y="1308467"/>
            <a:ext cx="5327637" cy="51119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579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ви за вниманието!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3" y="2390774"/>
            <a:ext cx="5057775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073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Техническо задание на проекта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48465"/>
            <a:ext cx="6354097" cy="423770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 smtClean="0"/>
              <a:t>Системата ИмотБГ предоставя </a:t>
            </a:r>
            <a:r>
              <a:rPr lang="ru-RU" sz="2400" dirty="0"/>
              <a:t>следните възможности: </a:t>
            </a:r>
            <a:endParaRPr lang="ru-RU" sz="2400" dirty="0" smtClean="0"/>
          </a:p>
          <a:p>
            <a:pPr marL="0" indent="0" algn="just">
              <a:buNone/>
            </a:pPr>
            <a:r>
              <a:rPr lang="ru-RU" dirty="0" smtClean="0"/>
              <a:t>• </a:t>
            </a:r>
            <a:r>
              <a:rPr lang="ru-RU" dirty="0"/>
              <a:t>въвеждане на информация за недвижим имот – напр. място, брой стаи, продаване/отдаване, изложение и др.;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• </a:t>
            </a:r>
            <a:r>
              <a:rPr lang="ru-RU" dirty="0"/>
              <a:t>търсене на недвижими имоти, които отговарят на определени критерии (филтриране) – напр. място, брой стаи, </a:t>
            </a:r>
            <a:r>
              <a:rPr lang="ru-RU" dirty="0" smtClean="0"/>
              <a:t>продаване/отдаване, </a:t>
            </a:r>
            <a:r>
              <a:rPr lang="ru-RU" dirty="0"/>
              <a:t>изложение и др.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11" y="2568985"/>
            <a:ext cx="4596757" cy="26814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111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Екип и роли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9246" y="2402620"/>
            <a:ext cx="2234380" cy="3899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Сонер Ибрям</a:t>
            </a:r>
          </a:p>
          <a:p>
            <a:pPr algn="just" fontAlgn="base"/>
            <a:r>
              <a:rPr lang="bg-BG" dirty="0"/>
              <a:t>Софтуерен архитект</a:t>
            </a:r>
            <a:r>
              <a:rPr lang="en-US" dirty="0"/>
              <a:t>, </a:t>
            </a:r>
            <a:r>
              <a:rPr lang="bg-BG" dirty="0"/>
              <a:t>​</a:t>
            </a:r>
          </a:p>
          <a:p>
            <a:pPr algn="just" fontAlgn="base"/>
            <a:r>
              <a:rPr lang="bg-BG" dirty="0"/>
              <a:t>Дизайнер на потребителски интерфейс</a:t>
            </a:r>
            <a:r>
              <a:rPr lang="en-US" dirty="0"/>
              <a:t>, </a:t>
            </a:r>
            <a:r>
              <a:rPr lang="bg-BG" dirty="0"/>
              <a:t>​</a:t>
            </a:r>
          </a:p>
          <a:p>
            <a:pPr algn="just" fontAlgn="base"/>
            <a:r>
              <a:rPr lang="bg-BG" dirty="0"/>
              <a:t>Разработчик на бизнес логиката</a:t>
            </a:r>
            <a:r>
              <a:rPr lang="en-US" dirty="0"/>
              <a:t>, </a:t>
            </a:r>
            <a:r>
              <a:rPr lang="bg-BG" dirty="0"/>
              <a:t>​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1" y="2294466"/>
            <a:ext cx="2553928" cy="4008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bg-BG" dirty="0" smtClean="0"/>
              <a:t>Антон Антонов</a:t>
            </a:r>
          </a:p>
          <a:p>
            <a:pPr algn="just" fontAlgn="base"/>
            <a:r>
              <a:rPr lang="bg-BG" dirty="0"/>
              <a:t>Мениджър на проекта</a:t>
            </a:r>
            <a:r>
              <a:rPr lang="en-US" dirty="0"/>
              <a:t>, </a:t>
            </a:r>
            <a:r>
              <a:rPr lang="bg-BG" dirty="0"/>
              <a:t>​</a:t>
            </a:r>
          </a:p>
          <a:p>
            <a:pPr algn="just" fontAlgn="base"/>
            <a:r>
              <a:rPr lang="bg-BG" dirty="0"/>
              <a:t>Софтуерен архитект</a:t>
            </a:r>
            <a:r>
              <a:rPr lang="en-US" dirty="0"/>
              <a:t>, </a:t>
            </a:r>
            <a:r>
              <a:rPr lang="bg-BG" dirty="0"/>
              <a:t>​</a:t>
            </a:r>
          </a:p>
          <a:p>
            <a:pPr algn="just" fontAlgn="base"/>
            <a:r>
              <a:rPr lang="bg-BG" dirty="0"/>
              <a:t>Дизайнер на потребителски интерфейс, </a:t>
            </a:r>
            <a:r>
              <a:rPr lang="en-US" dirty="0"/>
              <a:t>​</a:t>
            </a:r>
          </a:p>
          <a:p>
            <a:pPr algn="just" fontAlgn="base"/>
            <a:r>
              <a:rPr lang="bg-BG" dirty="0" smtClean="0"/>
              <a:t>Тестер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27524" y="2294466"/>
            <a:ext cx="2546554" cy="4008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bg-BG" dirty="0" smtClean="0"/>
              <a:t>Мартин Атанасов</a:t>
            </a:r>
          </a:p>
          <a:p>
            <a:pPr algn="just" fontAlgn="base"/>
            <a:r>
              <a:rPr lang="bg-BG" dirty="0" smtClean="0"/>
              <a:t>Дизайнер на </a:t>
            </a:r>
            <a:r>
              <a:rPr lang="bg-BG" dirty="0"/>
              <a:t>потребителски интерфейс</a:t>
            </a:r>
            <a:r>
              <a:rPr lang="en-US" dirty="0"/>
              <a:t>, </a:t>
            </a:r>
            <a:r>
              <a:rPr lang="bg-BG" dirty="0"/>
              <a:t>​</a:t>
            </a:r>
          </a:p>
          <a:p>
            <a:pPr algn="just" fontAlgn="base"/>
            <a:r>
              <a:rPr lang="bg-BG" dirty="0"/>
              <a:t>Разработчик на бизнес логиката</a:t>
            </a:r>
            <a:r>
              <a:rPr lang="en-US" dirty="0"/>
              <a:t>, </a:t>
            </a:r>
            <a:r>
              <a:rPr lang="bg-BG" dirty="0"/>
              <a:t>​</a:t>
            </a:r>
          </a:p>
          <a:p>
            <a:pPr algn="just" fontAlgn="base"/>
            <a:r>
              <a:rPr lang="bg-BG" dirty="0"/>
              <a:t>Технически писател</a:t>
            </a:r>
            <a:endParaRPr lang="en-US" dirty="0"/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2" y="1966452"/>
            <a:ext cx="1698520" cy="87507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400" dirty="0" smtClean="0"/>
              <a:t>А.А</a:t>
            </a:r>
            <a:endParaRPr lang="en-US" sz="4400" dirty="0"/>
          </a:p>
        </p:txBody>
      </p:sp>
      <p:sp>
        <p:nvSpPr>
          <p:cNvPr id="11" name="Rounded Rectangle 10"/>
          <p:cNvSpPr/>
          <p:nvPr/>
        </p:nvSpPr>
        <p:spPr>
          <a:xfrm>
            <a:off x="5127524" y="1966452"/>
            <a:ext cx="1698520" cy="87507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400" dirty="0" smtClean="0"/>
              <a:t>М.А</a:t>
            </a:r>
            <a:endParaRPr lang="en-US" sz="4400" dirty="0"/>
          </a:p>
        </p:txBody>
      </p:sp>
      <p:sp>
        <p:nvSpPr>
          <p:cNvPr id="12" name="Rounded Rectangle 11"/>
          <p:cNvSpPr/>
          <p:nvPr/>
        </p:nvSpPr>
        <p:spPr>
          <a:xfrm>
            <a:off x="9569247" y="1966451"/>
            <a:ext cx="1698520" cy="87507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4400" dirty="0" smtClean="0"/>
              <a:t>С.И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643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Система за контрол на версиите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ru-RU" dirty="0"/>
              <a:t>Git предоставя интегриране с популярни уеб услуги като GitHub, което улеснява сътрудничеството и споделянето на кода;</a:t>
            </a:r>
            <a:r>
              <a:rPr lang="en-US" dirty="0"/>
              <a:t>​</a:t>
            </a:r>
          </a:p>
          <a:p>
            <a:pPr algn="just" fontAlgn="base"/>
            <a:r>
              <a:rPr lang="bg-BG" dirty="0"/>
              <a:t>Git може да предизвика някои трудности - разрешаването на конфликти при сливане на различни клонове може да бъде времеемко и изисква внимателно ръководство;</a:t>
            </a:r>
            <a:r>
              <a:rPr lang="en-US" dirty="0"/>
              <a:t>​</a:t>
            </a:r>
          </a:p>
          <a:p>
            <a:pPr algn="just" fontAlgn="base"/>
            <a:r>
              <a:rPr lang="bg-BG" dirty="0"/>
              <a:t>В GitHub съхраняваме нашите хранилища (repositories). 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669" y="4087761"/>
            <a:ext cx="2508148" cy="250814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5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Система за управление на проекти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7199670" cy="1417209"/>
          </a:xfrm>
        </p:spPr>
        <p:txBody>
          <a:bodyPr/>
          <a:lstStyle/>
          <a:p>
            <a:pPr algn="just" fontAlgn="base"/>
            <a:r>
              <a:rPr lang="bg-BG" sz="2000" dirty="0"/>
              <a:t>MS Project</a:t>
            </a:r>
            <a:r>
              <a:rPr lang="en-US" sz="2000" dirty="0"/>
              <a:t> – Timeline, Calendar, </a:t>
            </a:r>
            <a:r>
              <a:rPr lang="en-US" sz="2000" dirty="0" err="1"/>
              <a:t>Ghannt</a:t>
            </a:r>
            <a:r>
              <a:rPr lang="en-US" sz="2000" dirty="0"/>
              <a:t> Chart, </a:t>
            </a:r>
            <a:r>
              <a:rPr lang="bg-BG" sz="2000" dirty="0"/>
              <a:t>Ресурсен лист</a:t>
            </a:r>
            <a:r>
              <a:rPr lang="en-US" sz="2000" dirty="0"/>
              <a:t>​</a:t>
            </a:r>
          </a:p>
          <a:p>
            <a:pPr algn="just" fontAlgn="base"/>
            <a:r>
              <a:rPr lang="en-US" sz="2000" dirty="0" smtClean="0"/>
              <a:t>Trello </a:t>
            </a:r>
            <a:r>
              <a:rPr lang="en-US" sz="2000" dirty="0"/>
              <a:t>–  K</a:t>
            </a:r>
            <a:r>
              <a:rPr lang="en-US" sz="2000" dirty="0" smtClean="0"/>
              <a:t>anban </a:t>
            </a:r>
            <a:r>
              <a:rPr lang="en-US" sz="2000" dirty="0"/>
              <a:t>board </a:t>
            </a:r>
            <a:r>
              <a:rPr lang="bg-BG" sz="2000" dirty="0"/>
              <a:t>за проследяване на завършеността на задачи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6537">
            <a:off x="7232854" y="2918258"/>
            <a:ext cx="4567912" cy="12820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0122">
            <a:off x="2065845" y="3723213"/>
            <a:ext cx="4208207" cy="23671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6203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Timeline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2" y="2802194"/>
            <a:ext cx="11509174" cy="16616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53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календар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26" y="1852602"/>
            <a:ext cx="10320768" cy="43220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807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20" y="166055"/>
            <a:ext cx="10131425" cy="905661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Диаграма на гант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91" y="1248697"/>
            <a:ext cx="7889081" cy="51619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095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rgbClr val="002060"/>
                </a:solidFill>
              </a:rPr>
              <a:t>Диаграма на гант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80" y="1901017"/>
            <a:ext cx="8448665" cy="45391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906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252</TotalTime>
  <Words>627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Система за търсене и добавяне на имоти</vt:lpstr>
      <vt:lpstr>Техническо задание на проекта</vt:lpstr>
      <vt:lpstr>Екип и роли</vt:lpstr>
      <vt:lpstr>Система за контрол на версиите</vt:lpstr>
      <vt:lpstr>Система за управление на проекти</vt:lpstr>
      <vt:lpstr>Timeline</vt:lpstr>
      <vt:lpstr>календар</vt:lpstr>
      <vt:lpstr>Диаграма на гант</vt:lpstr>
      <vt:lpstr>Диаграма на гант</vt:lpstr>
      <vt:lpstr>Ресурсен лист</vt:lpstr>
      <vt:lpstr>Проследяване на свършената работа посредством Trello</vt:lpstr>
      <vt:lpstr>Диаграма на свършената работа</vt:lpstr>
      <vt:lpstr>Избрана методология за разработка</vt:lpstr>
      <vt:lpstr>Идентификация на риска и качествен анализ на риска</vt:lpstr>
      <vt:lpstr>Идентификация на риска и качествен анализ на риска</vt:lpstr>
      <vt:lpstr>Жалонни точки</vt:lpstr>
      <vt:lpstr>Бюджет</vt:lpstr>
      <vt:lpstr>Диаграма на бюджета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търсене и добавяне на имоти</dc:title>
  <dc:creator>as</dc:creator>
  <cp:lastModifiedBy>as</cp:lastModifiedBy>
  <cp:revision>16</cp:revision>
  <dcterms:created xsi:type="dcterms:W3CDTF">2025-05-17T11:45:28Z</dcterms:created>
  <dcterms:modified xsi:type="dcterms:W3CDTF">2025-05-18T18:45:17Z</dcterms:modified>
</cp:coreProperties>
</file>