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8" r:id="rId2"/>
    <p:sldId id="265" r:id="rId3"/>
    <p:sldId id="289" r:id="rId4"/>
    <p:sldId id="293" r:id="rId5"/>
    <p:sldId id="290" r:id="rId6"/>
    <p:sldId id="291" r:id="rId7"/>
    <p:sldId id="28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із теми 1 –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із теми 1 –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із теми 1 –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Помірний стиль 2 –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Світлий стиль 3 –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20"/>
  </p:normalViewPr>
  <p:slideViewPr>
    <p:cSldViewPr snapToGrid="0" snapToObjects="1">
      <p:cViewPr>
        <p:scale>
          <a:sx n="94" d="100"/>
          <a:sy n="94" d="100"/>
        </p:scale>
        <p:origin x="-186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35264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71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35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355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355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355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355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35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135152" y="3403937"/>
            <a:ext cx="1918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Заняття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#8</a:t>
            </a:r>
            <a:r>
              <a:rPr lang="uk-UA" sz="2400" dirty="0" smtClean="0"/>
              <a:t> </a:t>
            </a:r>
            <a:endParaRPr lang="en-US" sz="24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4276385" y="2203608"/>
            <a:ext cx="36359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latin typeface="Arial Narrow" panose="020B0606020202030204" pitchFamily="34" charset="0"/>
              </a:rPr>
              <a:t>Java 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55600" y="199136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Enum</a:t>
            </a:r>
            <a:endParaRPr lang="en-US" sz="1800" dirty="0" smtClean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Scanner </a:t>
            </a:r>
          </a:p>
          <a:p>
            <a:pPr marL="342900" indent="-342900" algn="just"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BufferedReader</a:t>
            </a:r>
            <a:endParaRPr lang="en-US" sz="1800" dirty="0" smtClean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algn="just"/>
            <a:endParaRPr lang="uk-UA" sz="1800" dirty="0" smtClean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Ð ÐµÐ·ÑÐ»ÑÑÐ°Ñ Ð¿Ð¾ÑÑÐºÑ Ð·Ð¾Ð±ÑÐ°Ð¶ÐµÐ½Ñ Ð·Ð° Ð·Ð°Ð¿Ð¸ÑÐ¾Ð¼ &quot;lesson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880" y="1491798"/>
            <a:ext cx="6038215" cy="387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296" y="-1034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8052167" y="1085036"/>
            <a:ext cx="1133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Enum</a:t>
            </a:r>
            <a:endParaRPr lang="uk-UA" sz="2400" dirty="0">
              <a:solidFill>
                <a:schemeClr val="accent6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4" descr="Ð ÐµÐ·ÑÐ»ÑÑÐ°Ñ Ð¿Ð¾ÑÑÐºÑ Ð·Ð¾Ð±ÑÐ°Ð¶ÐµÐ½Ñ Ð·Ð° Ð·Ð°Ð¿Ð¸ÑÐ¾Ð¼ &quot;Ð½Ð°ÑÐ»ÑÐ´ÑÐ²Ð°Ð½Ð½Ñ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Прямокутник 6"/>
          <p:cNvSpPr/>
          <p:nvPr/>
        </p:nvSpPr>
        <p:spPr>
          <a:xfrm>
            <a:off x="307975" y="145011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e</a:t>
            </a:r>
            <a:r>
              <a:rPr lang="en-US" b="1" dirty="0" err="1" smtClean="0">
                <a:solidFill>
                  <a:srgbClr val="7030A0"/>
                </a:solidFill>
                <a:latin typeface="Arial Narrow" panose="020B0606020202030204" pitchFamily="34" charset="0"/>
              </a:rPr>
              <a:t>num</a:t>
            </a:r>
            <a:r>
              <a:rPr lang="en-US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</a:rPr>
              <a:t>– </a:t>
            </a:r>
            <a:r>
              <a:rPr lang="uk-UA" dirty="0" smtClean="0">
                <a:latin typeface="Arial Narrow" panose="020B0606020202030204" pitchFamily="34" charset="0"/>
              </a:rPr>
              <a:t>це набір іменованих констант.</a:t>
            </a: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r>
              <a:rPr lang="ru-RU" dirty="0" err="1" smtClean="0">
                <a:latin typeface="Arial Narrow" panose="020B0606020202030204" pitchFamily="34" charset="0"/>
              </a:rPr>
              <a:t>Ключове</a:t>
            </a:r>
            <a:r>
              <a:rPr lang="ru-RU" dirty="0" smtClean="0">
                <a:latin typeface="Arial Narrow" panose="020B0606020202030204" pitchFamily="34" charset="0"/>
              </a:rPr>
              <a:t> </a:t>
            </a:r>
            <a:r>
              <a:rPr lang="ru-RU" dirty="0">
                <a:latin typeface="Arial Narrow" panose="020B0606020202030204" pitchFamily="34" charset="0"/>
              </a:rPr>
              <a:t>слово </a:t>
            </a:r>
            <a:r>
              <a:rPr lang="ru-RU" b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enum</a:t>
            </a:r>
            <a:r>
              <a:rPr lang="ru-RU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ru-RU" dirty="0" err="1">
                <a:latin typeface="Arial Narrow" panose="020B0606020202030204" pitchFamily="34" charset="0"/>
              </a:rPr>
              <a:t>створює</a:t>
            </a:r>
            <a:r>
              <a:rPr lang="ru-RU" dirty="0">
                <a:latin typeface="Arial Narrow" panose="020B0606020202030204" pitchFamily="34" charset="0"/>
              </a:rPr>
              <a:t> </a:t>
            </a:r>
            <a:r>
              <a:rPr lang="ru-RU" dirty="0" err="1">
                <a:latin typeface="Arial Narrow" panose="020B0606020202030204" pitchFamily="34" charset="0"/>
              </a:rPr>
              <a:t>новий</a:t>
            </a:r>
            <a:r>
              <a:rPr lang="ru-RU" dirty="0">
                <a:latin typeface="Arial Narrow" panose="020B0606020202030204" pitchFamily="34" charset="0"/>
              </a:rPr>
              <a:t> тип з </a:t>
            </a:r>
            <a:r>
              <a:rPr lang="ru-RU" dirty="0" err="1">
                <a:latin typeface="Arial Narrow" panose="020B0606020202030204" pitchFamily="34" charset="0"/>
              </a:rPr>
              <a:t>обмеженим</a:t>
            </a:r>
            <a:r>
              <a:rPr lang="ru-RU" dirty="0">
                <a:latin typeface="Arial Narrow" panose="020B0606020202030204" pitchFamily="34" charset="0"/>
              </a:rPr>
              <a:t> набором </a:t>
            </a:r>
            <a:r>
              <a:rPr lang="ru-RU" dirty="0" err="1">
                <a:latin typeface="Arial Narrow" panose="020B0606020202030204" pitchFamily="34" charset="0"/>
              </a:rPr>
              <a:t>іменованих</a:t>
            </a:r>
            <a:r>
              <a:rPr lang="ru-RU" dirty="0">
                <a:latin typeface="Arial Narrow" panose="020B0606020202030204" pitchFamily="34" charset="0"/>
              </a:rPr>
              <a:t> </a:t>
            </a:r>
            <a:r>
              <a:rPr lang="ru-RU" dirty="0" err="1">
                <a:latin typeface="Arial Narrow" panose="020B0606020202030204" pitchFamily="34" charset="0"/>
              </a:rPr>
              <a:t>значень</a:t>
            </a:r>
            <a:r>
              <a:rPr lang="ru-RU" dirty="0">
                <a:latin typeface="Arial Narrow" panose="020B0606020202030204" pitchFamily="34" charset="0"/>
              </a:rPr>
              <a:t>, і </a:t>
            </a:r>
            <a:r>
              <a:rPr lang="ru-RU" dirty="0" err="1">
                <a:latin typeface="Arial Narrow" panose="020B0606020202030204" pitchFamily="34" charset="0"/>
              </a:rPr>
              <a:t>працювати</a:t>
            </a:r>
            <a:r>
              <a:rPr lang="ru-RU" dirty="0">
                <a:latin typeface="Arial Narrow" panose="020B0606020202030204" pitchFamily="34" charset="0"/>
              </a:rPr>
              <a:t> з </a:t>
            </a:r>
            <a:r>
              <a:rPr lang="ru-RU" dirty="0" err="1">
                <a:latin typeface="Arial Narrow" panose="020B0606020202030204" pitchFamily="34" charset="0"/>
              </a:rPr>
              <a:t>цими</a:t>
            </a:r>
            <a:r>
              <a:rPr lang="ru-RU" dirty="0">
                <a:latin typeface="Arial Narrow" panose="020B0606020202030204" pitchFamily="34" charset="0"/>
              </a:rPr>
              <a:t> </a:t>
            </a:r>
            <a:r>
              <a:rPr lang="ru-RU" dirty="0" err="1">
                <a:latin typeface="Arial Narrow" panose="020B0606020202030204" pitchFamily="34" charset="0"/>
              </a:rPr>
              <a:t>значеннями</a:t>
            </a:r>
            <a:r>
              <a:rPr lang="ru-RU" dirty="0">
                <a:latin typeface="Arial Narrow" panose="020B0606020202030204" pitchFamily="34" charset="0"/>
              </a:rPr>
              <a:t> </a:t>
            </a:r>
            <a:r>
              <a:rPr lang="ru-RU" dirty="0" err="1">
                <a:latin typeface="Arial Narrow" panose="020B0606020202030204" pitchFamily="34" charset="0"/>
              </a:rPr>
              <a:t>можна</a:t>
            </a:r>
            <a:r>
              <a:rPr lang="ru-RU" dirty="0">
                <a:latin typeface="Arial Narrow" panose="020B0606020202030204" pitchFamily="34" charset="0"/>
              </a:rPr>
              <a:t> як з </a:t>
            </a:r>
            <a:r>
              <a:rPr lang="ru-RU" dirty="0" err="1">
                <a:latin typeface="Arial Narrow" panose="020B0606020202030204" pitchFamily="34" charset="0"/>
              </a:rPr>
              <a:t>звичайними</a:t>
            </a:r>
            <a:r>
              <a:rPr lang="ru-RU" dirty="0">
                <a:latin typeface="Arial Narrow" panose="020B0606020202030204" pitchFamily="34" charset="0"/>
              </a:rPr>
              <a:t> компонентами </a:t>
            </a:r>
            <a:r>
              <a:rPr lang="ru-RU" dirty="0" err="1">
                <a:latin typeface="Arial Narrow" panose="020B0606020202030204" pitchFamily="34" charset="0"/>
              </a:rPr>
              <a:t>програми</a:t>
            </a:r>
            <a:r>
              <a:rPr lang="ru-RU" dirty="0" smtClean="0">
                <a:latin typeface="Arial Narrow" panose="020B0606020202030204" pitchFamily="34" charset="0"/>
              </a:rPr>
              <a:t>.</a:t>
            </a:r>
          </a:p>
          <a:p>
            <a:endParaRPr lang="ru-RU" dirty="0">
              <a:latin typeface="Arial Narrow" panose="020B0606020202030204" pitchFamily="34" charset="0"/>
            </a:endParaRPr>
          </a:p>
          <a:p>
            <a:r>
              <a:rPr lang="uk-UA" dirty="0">
                <a:latin typeface="Arial Narrow" panose="020B0606020202030204" pitchFamily="34" charset="0"/>
              </a:rPr>
              <a:t>При створенні </a:t>
            </a:r>
            <a:r>
              <a:rPr lang="en-US" b="1" dirty="0" err="1" smtClean="0">
                <a:solidFill>
                  <a:srgbClr val="7030A0"/>
                </a:solidFill>
                <a:latin typeface="Arial Narrow" panose="020B0606020202030204" pitchFamily="34" charset="0"/>
              </a:rPr>
              <a:t>enum</a:t>
            </a:r>
            <a:r>
              <a:rPr lang="en-US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uk-UA" dirty="0" smtClean="0">
                <a:latin typeface="Arial Narrow" panose="020B0606020202030204" pitchFamily="34" charset="0"/>
              </a:rPr>
              <a:t>компілятор </a:t>
            </a:r>
            <a:r>
              <a:rPr lang="uk-UA" dirty="0">
                <a:latin typeface="Arial Narrow" panose="020B0606020202030204" pitchFamily="34" charset="0"/>
              </a:rPr>
              <a:t>генерує відповідний клас. </a:t>
            </a:r>
            <a:r>
              <a:rPr lang="uk-UA" dirty="0" smtClean="0">
                <a:latin typeface="Arial Narrow" panose="020B0606020202030204" pitchFamily="34" charset="0"/>
              </a:rPr>
              <a:t>Цей клас </a:t>
            </a:r>
            <a:r>
              <a:rPr lang="uk-UA" dirty="0">
                <a:latin typeface="Arial Narrow" panose="020B0606020202030204" pitchFamily="34" charset="0"/>
              </a:rPr>
              <a:t>автоматично </a:t>
            </a:r>
            <a:r>
              <a:rPr lang="uk-UA" dirty="0" err="1" smtClean="0">
                <a:latin typeface="Arial Narrow" panose="020B0606020202030204" pitchFamily="34" charset="0"/>
              </a:rPr>
              <a:t>наслідується</a:t>
            </a:r>
            <a:r>
              <a:rPr lang="uk-UA" dirty="0" smtClean="0">
                <a:latin typeface="Arial Narrow" panose="020B0606020202030204" pitchFamily="34" charset="0"/>
              </a:rPr>
              <a:t> від </a:t>
            </a:r>
            <a:r>
              <a:rPr lang="uk-UA" dirty="0">
                <a:latin typeface="Arial Narrow" panose="020B0606020202030204" pitchFamily="34" charset="0"/>
              </a:rPr>
              <a:t>класу </a:t>
            </a:r>
            <a:r>
              <a:rPr lang="en-US" i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java.lang.Enum</a:t>
            </a:r>
            <a:r>
              <a:rPr lang="en-US" dirty="0">
                <a:latin typeface="Arial Narrow" panose="020B0606020202030204" pitchFamily="34" charset="0"/>
              </a:rPr>
              <a:t>. </a:t>
            </a:r>
            <a:endParaRPr lang="uk-UA" dirty="0" smtClean="0">
              <a:latin typeface="Arial Narrow" panose="020B0606020202030204" pitchFamily="34" charset="0"/>
            </a:endParaRPr>
          </a:p>
          <a:p>
            <a:endParaRPr lang="uk-UA" dirty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0374" y="3281898"/>
            <a:ext cx="5737225" cy="2039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Arial" pitchFamily="34" charset="0"/>
              </a:rPr>
              <a:t>public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inherit"/>
                <a:cs typeface="Arial" pitchFamily="34" charset="0"/>
              </a:rPr>
              <a:t>enum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inherit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TrafficSignal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inherit"/>
                <a:cs typeface="Arial" pitchFamily="34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RED, 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 YELLOW, GREEN;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inheri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} </a:t>
            </a:r>
            <a:endParaRPr kumimoji="0" lang="uk-UA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inheri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en-US" sz="1000" dirty="0">
              <a:latin typeface="inheri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en-US" sz="1000" dirty="0">
              <a:latin typeface="inheri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Arial" pitchFamily="34" charset="0"/>
              </a:rPr>
              <a:t>public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Arial" pitchFamily="34" charset="0"/>
              </a:rPr>
              <a:t>static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Arial" pitchFamily="34" charset="0"/>
              </a:rPr>
              <a:t>void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inherit"/>
                <a:cs typeface="Arial" pitchFamily="34" charset="0"/>
              </a:rPr>
              <a:t>main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(String[]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args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smtClean="0">
                <a:latin typeface="inherit"/>
                <a:cs typeface="Arial" pitchFamily="34" charset="0"/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inherit"/>
                <a:cs typeface="Arial" pitchFamily="34" charset="0"/>
              </a:rPr>
              <a:t>	 </a:t>
            </a:r>
            <a:r>
              <a:rPr lang="en-US" altLang="en-US" sz="1000" dirty="0" err="1">
                <a:latin typeface="inherit"/>
                <a:cs typeface="Arial" pitchFamily="34" charset="0"/>
              </a:rPr>
              <a:t>TrafficSignal</a:t>
            </a:r>
            <a:r>
              <a:rPr lang="en-US" altLang="en-US" sz="1000" dirty="0">
                <a:latin typeface="inherit"/>
                <a:cs typeface="Arial" pitchFamily="34" charset="0"/>
              </a:rPr>
              <a:t> </a:t>
            </a:r>
            <a:r>
              <a:rPr lang="en-US" altLang="en-US" sz="1000" dirty="0" err="1" smtClean="0">
                <a:latin typeface="inherit"/>
                <a:cs typeface="Arial" pitchFamily="34" charset="0"/>
              </a:rPr>
              <a:t>ts</a:t>
            </a:r>
            <a:r>
              <a:rPr lang="en-US" altLang="en-US" sz="1000" dirty="0" smtClean="0">
                <a:latin typeface="inherit"/>
                <a:cs typeface="Arial" pitchFamily="34" charset="0"/>
              </a:rPr>
              <a:t> </a:t>
            </a:r>
            <a:r>
              <a:rPr lang="en-US" altLang="en-US" sz="1000" dirty="0">
                <a:latin typeface="inherit"/>
                <a:cs typeface="Arial" pitchFamily="34" charset="0"/>
              </a:rPr>
              <a:t>= </a:t>
            </a:r>
            <a:r>
              <a:rPr lang="en-US" altLang="en-US" sz="1000" dirty="0" err="1" smtClean="0">
                <a:latin typeface="inherit"/>
                <a:cs typeface="Arial" pitchFamily="34" charset="0"/>
              </a:rPr>
              <a:t>TrafficSignal.RED</a:t>
            </a:r>
            <a:r>
              <a:rPr lang="en-US" altLang="en-US" sz="1000" dirty="0" smtClean="0">
                <a:latin typeface="inherit"/>
                <a:cs typeface="Arial" pitchFamily="34" charset="0"/>
              </a:rPr>
              <a:t>; </a:t>
            </a:r>
            <a:endParaRPr lang="uk-UA" altLang="en-US" sz="1000" dirty="0">
              <a:latin typeface="inheri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inherit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uk-UA" altLang="en-US" sz="1000" dirty="0">
                <a:latin typeface="inherit"/>
                <a:cs typeface="Arial" pitchFamily="34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Arial" pitchFamily="34" charset="0"/>
              </a:rPr>
              <a:t>for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 (</a:t>
            </a:r>
            <a:r>
              <a:rPr lang="en-US" altLang="en-US" sz="1000" dirty="0" err="1">
                <a:latin typeface="inherit"/>
                <a:cs typeface="Arial" pitchFamily="34" charset="0"/>
              </a:rPr>
              <a:t>TrafficSignal</a:t>
            </a:r>
            <a:r>
              <a:rPr lang="en-US" altLang="en-US" sz="1000" dirty="0">
                <a:latin typeface="inherit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signal : </a:t>
            </a:r>
            <a:r>
              <a:rPr lang="en-US" altLang="en-US" sz="1000" dirty="0" err="1" smtClean="0">
                <a:latin typeface="inherit"/>
                <a:cs typeface="Arial" pitchFamily="34" charset="0"/>
              </a:rPr>
              <a:t>TrafficSignal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.values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()</a:t>
            </a:r>
            <a:r>
              <a:rPr kumimoji="0" lang="uk-UA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) </a:t>
            </a:r>
            <a:r>
              <a:rPr lang="en-US" altLang="en-US" sz="1000" dirty="0">
                <a:latin typeface="inherit"/>
                <a:cs typeface="Arial" pitchFamily="34" charset="0"/>
              </a:rPr>
              <a:t>{</a:t>
            </a:r>
            <a:endParaRPr kumimoji="0" lang="uk-UA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inheri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en-US" sz="1000" dirty="0">
                <a:latin typeface="inherit"/>
                <a:cs typeface="Arial" pitchFamily="34" charset="0"/>
              </a:rPr>
              <a:t>	</a:t>
            </a:r>
            <a:r>
              <a:rPr lang="uk-UA" altLang="en-US" sz="1000" dirty="0" smtClean="0">
                <a:latin typeface="inherit"/>
                <a:cs typeface="Arial" pitchFamily="34" charset="0"/>
              </a:rPr>
              <a:t>	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System.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Arial" pitchFamily="34" charset="0"/>
              </a:rPr>
              <a:t>out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.println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signal.ordinal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() +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inherit"/>
                <a:cs typeface="Arial" pitchFamily="34" charset="0"/>
              </a:rPr>
              <a:t>": 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 + signal);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smtClean="0">
                <a:latin typeface="inherit"/>
                <a:cs typeface="Arial" pitchFamily="34" charset="0"/>
              </a:rPr>
              <a:t>	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Ð ÐµÐ·ÑÐ»ÑÑÐ°Ñ Ð¿Ð¾ÑÑÐºÑ Ð·Ð¾Ð±ÑÐ°Ð¶ÐµÐ½Ñ Ð·Ð° Ð·Ð°Ð¿Ð¸ÑÐ¾Ð¼ &quot;enum java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9" y="1546701"/>
            <a:ext cx="6147569" cy="420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6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296" y="-1034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8052167" y="1085036"/>
            <a:ext cx="1133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Enum</a:t>
            </a:r>
            <a:endParaRPr lang="uk-UA" sz="2400" dirty="0">
              <a:solidFill>
                <a:schemeClr val="accent6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4" descr="Ð ÐµÐ·ÑÐ»ÑÑÐ°Ñ Ð¿Ð¾ÑÑÐºÑ Ð·Ð¾Ð±ÑÐ°Ð¶ÐµÐ½Ñ Ð·Ð° Ð·Ð°Ð¿Ð¸ÑÐ¾Ð¼ &quot;Ð½Ð°ÑÐ»ÑÐ´ÑÐ²Ð°Ð½Ð½Ñ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7128" y="1955951"/>
            <a:ext cx="8261862" cy="359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itchFamily="34" charset="0"/>
              </a:rPr>
              <a:t>name</a:t>
            </a:r>
            <a:r>
              <a:rPr lang="en-US" altLang="en-US" b="1" i="1" dirty="0">
                <a:solidFill>
                  <a:srgbClr val="7030A0"/>
                </a:solidFill>
                <a:latin typeface="Arial Narrow" panose="020B0606020202030204" pitchFamily="34" charset="0"/>
                <a:cs typeface="Arial" pitchFamily="34" charset="0"/>
              </a:rPr>
              <a:t>()</a:t>
            </a:r>
            <a:r>
              <a:rPr lang="en-US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 - </a:t>
            </a:r>
            <a:r>
              <a:rPr lang="uk-UA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повертає </a:t>
            </a:r>
            <a:r>
              <a:rPr lang="uk-UA" altLang="en-US" dirty="0" err="1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імя</a:t>
            </a:r>
            <a:r>
              <a:rPr lang="uk-UA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 константи , </a:t>
            </a:r>
            <a:r>
              <a:rPr lang="uk-UA" altLang="en-US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точно </a:t>
            </a:r>
            <a:r>
              <a:rPr lang="uk-UA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так само як і оголошено в </a:t>
            </a:r>
            <a:r>
              <a:rPr lang="uk-UA" altLang="en-US" dirty="0" err="1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енум</a:t>
            </a:r>
            <a:r>
              <a:rPr lang="uk-UA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 класі.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itchFamily="34" charset="0"/>
              </a:rPr>
              <a:t>ordinal()</a:t>
            </a:r>
            <a:r>
              <a:rPr lang="en-US" altLang="en-US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 - </a:t>
            </a:r>
            <a:r>
              <a:rPr lang="uk-UA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повертає номер константи в </a:t>
            </a:r>
            <a:r>
              <a:rPr lang="uk-UA" altLang="en-US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ен</a:t>
            </a:r>
            <a:r>
              <a:rPr lang="uk-UA" altLang="en-US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у</a:t>
            </a:r>
            <a:r>
              <a:rPr lang="uk-UA" altLang="en-US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м</a:t>
            </a:r>
            <a:r>
              <a:rPr lang="uk-UA" altLang="en-US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lang="uk-UA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класі. Рахунок </a:t>
            </a:r>
            <a:r>
              <a:rPr lang="uk-UA" altLang="en-US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починається </a:t>
            </a:r>
            <a:r>
              <a:rPr lang="uk-UA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від нуля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 err="1" smtClean="0">
                <a:solidFill>
                  <a:srgbClr val="7030A0"/>
                </a:solidFill>
                <a:latin typeface="Arial Narrow" panose="020B0606020202030204" pitchFamily="34" charset="0"/>
                <a:cs typeface="Arial" pitchFamily="34" charset="0"/>
              </a:rPr>
              <a:t>toString</a:t>
            </a:r>
            <a:r>
              <a:rPr lang="en-US" altLang="en-US" b="1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itchFamily="34" charset="0"/>
              </a:rPr>
              <a:t>()</a:t>
            </a:r>
            <a:r>
              <a:rPr lang="en-US" altLang="en-US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 - </a:t>
            </a:r>
            <a:r>
              <a:rPr lang="uk-UA" altLang="en-US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повертає </a:t>
            </a:r>
            <a:r>
              <a:rPr lang="uk-UA" altLang="en-US" dirty="0" err="1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імя</a:t>
            </a:r>
            <a:r>
              <a:rPr lang="uk-UA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 константи , </a:t>
            </a:r>
            <a:r>
              <a:rPr lang="uk-UA" altLang="en-US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точно </a:t>
            </a:r>
            <a:r>
              <a:rPr lang="uk-UA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так само як і оголошено в </a:t>
            </a:r>
            <a:r>
              <a:rPr lang="uk-UA" altLang="en-US" dirty="0" err="1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енум</a:t>
            </a:r>
            <a:r>
              <a:rPr lang="uk-UA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 класі.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itchFamily="34" charset="0"/>
              </a:rPr>
              <a:t>equals()</a:t>
            </a:r>
            <a:r>
              <a:rPr lang="en-US" altLang="en-US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 - </a:t>
            </a:r>
            <a:r>
              <a:rPr lang="uk-UA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повертає </a:t>
            </a:r>
            <a:r>
              <a:rPr lang="en-US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true </a:t>
            </a:r>
            <a:r>
              <a:rPr lang="uk-UA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або </a:t>
            </a:r>
            <a:r>
              <a:rPr lang="en-US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false, </a:t>
            </a:r>
            <a:r>
              <a:rPr lang="uk-UA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порівнює </a:t>
            </a:r>
            <a:r>
              <a:rPr lang="uk-UA" altLang="en-US" dirty="0" err="1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енум</a:t>
            </a:r>
            <a:r>
              <a:rPr lang="uk-UA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 з </a:t>
            </a:r>
            <a:r>
              <a:rPr lang="uk-UA" altLang="en-US" dirty="0" err="1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обєктом</a:t>
            </a:r>
            <a:r>
              <a:rPr lang="uk-UA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.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 err="1" smtClean="0">
                <a:solidFill>
                  <a:srgbClr val="7030A0"/>
                </a:solidFill>
                <a:latin typeface="Arial Narrow" panose="020B0606020202030204" pitchFamily="34" charset="0"/>
                <a:cs typeface="Arial" pitchFamily="34" charset="0"/>
              </a:rPr>
              <a:t>hashcode</a:t>
            </a:r>
            <a:r>
              <a:rPr lang="en-US" altLang="en-US" b="1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itchFamily="34" charset="0"/>
              </a:rPr>
              <a:t>()</a:t>
            </a:r>
            <a:r>
              <a:rPr lang="en-US" altLang="en-US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 - </a:t>
            </a:r>
            <a:r>
              <a:rPr lang="uk-UA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повертає </a:t>
            </a:r>
            <a:r>
              <a:rPr lang="uk-UA" altLang="en-US" dirty="0" err="1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хешкод</a:t>
            </a:r>
            <a:r>
              <a:rPr lang="uk-UA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lang="uk-UA" altLang="en-US" dirty="0" err="1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костанти</a:t>
            </a:r>
            <a:endParaRPr lang="uk-UA" altLang="en-US" dirty="0">
              <a:solidFill>
                <a:schemeClr val="tx1"/>
              </a:solidFill>
              <a:latin typeface="Arial Narrow" panose="020B0606020202030204" pitchFamily="34" charset="0"/>
              <a:cs typeface="Arial" pitchFamily="34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 err="1" smtClean="0">
                <a:solidFill>
                  <a:srgbClr val="7030A0"/>
                </a:solidFill>
                <a:latin typeface="Arial Narrow" panose="020B0606020202030204" pitchFamily="34" charset="0"/>
                <a:cs typeface="Arial" pitchFamily="34" charset="0"/>
              </a:rPr>
              <a:t>compareTo</a:t>
            </a:r>
            <a:r>
              <a:rPr lang="en-US" altLang="en-US" b="1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itchFamily="34" charset="0"/>
              </a:rPr>
              <a:t>()</a:t>
            </a:r>
            <a:r>
              <a:rPr lang="en-US" altLang="en-US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 - </a:t>
            </a:r>
            <a:r>
              <a:rPr lang="uk-UA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порівнює дві константи одного </a:t>
            </a:r>
            <a:r>
              <a:rPr lang="uk-UA" altLang="en-US" dirty="0" err="1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енум</a:t>
            </a:r>
            <a:r>
              <a:rPr lang="uk-UA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 класу. </a:t>
            </a:r>
            <a:endParaRPr lang="en-US" altLang="en-US" dirty="0" smtClean="0">
              <a:solidFill>
                <a:schemeClr val="tx1"/>
              </a:solidFill>
              <a:latin typeface="Arial Narrow" panose="020B0606020202030204" pitchFamily="34" charset="0"/>
              <a:cs typeface="Arial" pitchFamily="34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    </a:t>
            </a:r>
            <a:r>
              <a:rPr lang="uk-UA" altLang="en-US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Повератає</a:t>
            </a:r>
            <a:r>
              <a:rPr lang="uk-UA" altLang="en-US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 0</a:t>
            </a:r>
            <a:r>
              <a:rPr lang="en-US" altLang="en-US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lang="uk-UA" altLang="en-US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-</a:t>
            </a:r>
            <a:r>
              <a:rPr lang="en-US" altLang="en-US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lang="uk-UA" altLang="en-US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якщо </a:t>
            </a:r>
            <a:r>
              <a:rPr lang="uk-UA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рівні, -1 і 1 якщо </a:t>
            </a:r>
            <a:r>
              <a:rPr lang="uk-UA" altLang="en-US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нерівні</a:t>
            </a:r>
            <a:r>
              <a:rPr lang="uk-UA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, це вже залежить від результату </a:t>
            </a:r>
            <a:r>
              <a:rPr lang="uk-UA" altLang="en-US" dirty="0" err="1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лексикорафічного</a:t>
            </a:r>
            <a:r>
              <a:rPr lang="uk-UA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 порівняння констант.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 err="1" smtClean="0">
                <a:solidFill>
                  <a:srgbClr val="7030A0"/>
                </a:solidFill>
                <a:latin typeface="Arial Narrow" panose="020B0606020202030204" pitchFamily="34" charset="0"/>
                <a:cs typeface="Arial" pitchFamily="34" charset="0"/>
              </a:rPr>
              <a:t>getDeclaringClass</a:t>
            </a:r>
            <a:r>
              <a:rPr lang="en-US" altLang="en-US" b="1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itchFamily="34" charset="0"/>
              </a:rPr>
              <a:t>() </a:t>
            </a:r>
            <a:r>
              <a:rPr lang="en-US" altLang="en-US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- </a:t>
            </a:r>
            <a:r>
              <a:rPr lang="uk-UA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повертає адресу нашого </a:t>
            </a:r>
            <a:r>
              <a:rPr lang="uk-UA" altLang="en-US" dirty="0" err="1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енума</a:t>
            </a:r>
            <a:r>
              <a:rPr lang="uk-UA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.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 err="1" smtClean="0">
                <a:solidFill>
                  <a:srgbClr val="7030A0"/>
                </a:solidFill>
                <a:latin typeface="Arial Narrow" panose="020B0606020202030204" pitchFamily="34" charset="0"/>
                <a:cs typeface="Arial" pitchFamily="34" charset="0"/>
              </a:rPr>
              <a:t>valueOf</a:t>
            </a:r>
            <a:r>
              <a:rPr lang="en-US" altLang="en-US" b="1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itchFamily="34" charset="0"/>
              </a:rPr>
              <a:t>() </a:t>
            </a:r>
            <a:r>
              <a:rPr lang="en-US" altLang="en-US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- </a:t>
            </a:r>
            <a:r>
              <a:rPr lang="uk-UA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використовується для порівняння </a:t>
            </a:r>
            <a:r>
              <a:rPr lang="uk-UA" altLang="en-US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константи </a:t>
            </a:r>
            <a:r>
              <a:rPr lang="uk-UA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із стрічкою. Параметром в даний метод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передається стрічка. якщо є така константа то повертає її </a:t>
            </a:r>
            <a:r>
              <a:rPr lang="uk-UA" altLang="en-US" dirty="0" err="1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імя</a:t>
            </a:r>
            <a:r>
              <a:rPr lang="uk-UA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.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itchFamily="34" charset="0"/>
              </a:rPr>
              <a:t>values() </a:t>
            </a:r>
            <a:r>
              <a:rPr lang="en-US" altLang="en-US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- </a:t>
            </a:r>
            <a:r>
              <a:rPr lang="uk-UA" altLang="en-US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повертає масив всіх констант класу.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cs typeface="Arial" pitchFamily="34" charset="0"/>
            </a:endParaRPr>
          </a:p>
        </p:txBody>
      </p:sp>
      <p:pic>
        <p:nvPicPr>
          <p:cNvPr id="2051" name="Picture 3" descr="Ð ÐµÐ·ÑÐ»ÑÑÐ°Ñ Ð¿Ð¾ÑÑÐºÑ Ð·Ð¾Ð±ÑÐ°Ð¶ÐµÐ½Ñ Ð·Ð° Ð·Ð°Ð¿Ð¸ÑÐ¾Ð¼ &quot;methods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94" y="2313363"/>
            <a:ext cx="34766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6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296" y="-1034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8052167" y="108503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Scanner</a:t>
            </a:r>
            <a:endParaRPr lang="uk-UA" sz="2400" dirty="0">
              <a:solidFill>
                <a:schemeClr val="accent6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4" descr="Ð ÐµÐ·ÑÐ»ÑÑÐ°Ñ Ð¿Ð¾ÑÑÐºÑ Ð·Ð¾Ð±ÑÐ°Ð¶ÐµÐ½Ñ Ð·Ð° Ð·Ð°Ð¿Ð¸ÑÐ¾Ð¼ &quot;Ð½Ð°ÑÐ»ÑÐ´ÑÐ²Ð°Ð½Ð½Ñ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004852"/>
            <a:ext cx="3972560" cy="284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кутник 2"/>
          <p:cNvSpPr/>
          <p:nvPr/>
        </p:nvSpPr>
        <p:spPr>
          <a:xfrm>
            <a:off x="4490720" y="1825625"/>
            <a:ext cx="7467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uk-UA" dirty="0">
                <a:latin typeface="Arial Narrow" panose="020B0606020202030204" pitchFamily="34" charset="0"/>
              </a:rPr>
              <a:t> Я</a:t>
            </a:r>
            <a:r>
              <a:rPr lang="uk-UA" dirty="0" smtClean="0">
                <a:latin typeface="Arial Narrow" panose="020B0606020202030204" pitchFamily="34" charset="0"/>
              </a:rPr>
              <a:t>кщо необхідно ввести дані </a:t>
            </a:r>
            <a:r>
              <a:rPr lang="uk-UA" dirty="0">
                <a:latin typeface="Arial Narrow" panose="020B0606020202030204" pitchFamily="34" charset="0"/>
              </a:rPr>
              <a:t>в </a:t>
            </a:r>
            <a:r>
              <a:rPr lang="uk-UA" dirty="0" smtClean="0">
                <a:latin typeface="Arial Narrow" panose="020B0606020202030204" pitchFamily="34" charset="0"/>
              </a:rPr>
              <a:t>консолі,а потім зчитати, </a:t>
            </a:r>
            <a:r>
              <a:rPr lang="uk-UA" dirty="0">
                <a:latin typeface="Arial Narrow" panose="020B0606020202030204" pitchFamily="34" charset="0"/>
              </a:rPr>
              <a:t>що ж саме </a:t>
            </a:r>
            <a:r>
              <a:rPr lang="uk-UA" dirty="0" smtClean="0">
                <a:latin typeface="Arial Narrow" panose="020B0606020202030204" pitchFamily="34" charset="0"/>
              </a:rPr>
              <a:t>було введено, то тут </a:t>
            </a:r>
            <a:r>
              <a:rPr lang="uk-UA" dirty="0">
                <a:latin typeface="Arial Narrow" panose="020B0606020202030204" pitchFamily="34" charset="0"/>
              </a:rPr>
              <a:t>використовуємо </a:t>
            </a:r>
            <a:r>
              <a:rPr lang="en-US" b="1" dirty="0" smtClean="0">
                <a:latin typeface="Arial Narrow" panose="020B0606020202030204" pitchFamily="34" charset="0"/>
              </a:rPr>
              <a:t>Scanner</a:t>
            </a:r>
            <a:r>
              <a:rPr lang="uk-UA" b="1" dirty="0" smtClean="0">
                <a:latin typeface="Arial Narrow" panose="020B0606020202030204" pitchFamily="34" charset="0"/>
              </a:rPr>
              <a:t>.</a:t>
            </a:r>
            <a:endParaRPr lang="uk-UA" dirty="0">
              <a:latin typeface="Arial Narrow" panose="020B0606020202030204" pitchFamily="34" charset="0"/>
            </a:endParaRPr>
          </a:p>
          <a:p>
            <a:pPr fontAlgn="base"/>
            <a:endParaRPr lang="uk-UA" b="1" dirty="0" smtClean="0">
              <a:latin typeface="Arial Narrow" panose="020B0606020202030204" pitchFamily="34" charset="0"/>
            </a:endParaRPr>
          </a:p>
          <a:p>
            <a:pPr fontAlgn="base"/>
            <a:r>
              <a:rPr lang="uk-UA" b="1" dirty="0" smtClean="0">
                <a:latin typeface="Arial Narrow" panose="020B0606020202030204" pitchFamily="34" charset="0"/>
              </a:rPr>
              <a:t>Засвоїмо </a:t>
            </a:r>
            <a:r>
              <a:rPr lang="uk-UA" b="1" dirty="0">
                <a:latin typeface="Arial Narrow" panose="020B0606020202030204" pitchFamily="34" charset="0"/>
              </a:rPr>
              <a:t>4 методи сканера</a:t>
            </a:r>
            <a:r>
              <a:rPr lang="uk-UA" b="1" dirty="0" smtClean="0">
                <a:latin typeface="Arial Narrow" panose="020B0606020202030204" pitchFamily="34" charset="0"/>
              </a:rPr>
              <a:t>:</a:t>
            </a:r>
            <a:endParaRPr lang="en-US" b="1" dirty="0" smtClean="0">
              <a:latin typeface="Arial Narrow" panose="020B0606020202030204" pitchFamily="34" charset="0"/>
            </a:endParaRPr>
          </a:p>
          <a:p>
            <a:pPr fontAlgn="base"/>
            <a:endParaRPr lang="en-US" b="1" dirty="0"/>
          </a:p>
          <a:p>
            <a:pPr fontAlgn="base"/>
            <a:r>
              <a:rPr lang="en-US" b="1" i="1" dirty="0">
                <a:solidFill>
                  <a:srgbClr val="7030A0"/>
                </a:solidFill>
              </a:rPr>
              <a:t>next </a:t>
            </a:r>
            <a:r>
              <a:rPr lang="en-US" b="1" i="1" dirty="0" smtClean="0">
                <a:solidFill>
                  <a:srgbClr val="7030A0"/>
                </a:solidFill>
              </a:rPr>
              <a:t>()</a:t>
            </a:r>
            <a:r>
              <a:rPr lang="en-US" dirty="0" smtClean="0"/>
              <a:t> – </a:t>
            </a:r>
            <a:r>
              <a:rPr lang="uk-UA" dirty="0" smtClean="0"/>
              <a:t>читає дані до пробілу.</a:t>
            </a:r>
            <a:endParaRPr lang="en-US" dirty="0"/>
          </a:p>
          <a:p>
            <a:pPr fontAlgn="base"/>
            <a:r>
              <a:rPr lang="en-US" b="1" i="1" dirty="0" err="1">
                <a:solidFill>
                  <a:srgbClr val="7030A0"/>
                </a:solidFill>
              </a:rPr>
              <a:t>nextLine</a:t>
            </a:r>
            <a:r>
              <a:rPr lang="en-US" b="1" i="1" dirty="0">
                <a:solidFill>
                  <a:srgbClr val="7030A0"/>
                </a:solidFill>
              </a:rPr>
              <a:t> </a:t>
            </a:r>
            <a:r>
              <a:rPr lang="en-US" b="1" i="1" dirty="0" smtClean="0">
                <a:solidFill>
                  <a:srgbClr val="7030A0"/>
                </a:solidFill>
              </a:rPr>
              <a:t>()</a:t>
            </a:r>
            <a:r>
              <a:rPr lang="uk-UA" b="1" i="1" dirty="0" smtClean="0">
                <a:solidFill>
                  <a:srgbClr val="7030A0"/>
                </a:solidFill>
              </a:rPr>
              <a:t> </a:t>
            </a:r>
            <a:r>
              <a:rPr lang="uk-UA" dirty="0" smtClean="0"/>
              <a:t>– читає дані до кінця рядка.</a:t>
            </a:r>
            <a:endParaRPr lang="en-US" dirty="0"/>
          </a:p>
          <a:p>
            <a:pPr fontAlgn="base"/>
            <a:r>
              <a:rPr lang="en-US" b="1" i="1" dirty="0" err="1">
                <a:solidFill>
                  <a:srgbClr val="7030A0"/>
                </a:solidFill>
              </a:rPr>
              <a:t>nextInt</a:t>
            </a:r>
            <a:r>
              <a:rPr lang="en-US" b="1" i="1" dirty="0">
                <a:solidFill>
                  <a:srgbClr val="7030A0"/>
                </a:solidFill>
              </a:rPr>
              <a:t> </a:t>
            </a:r>
            <a:r>
              <a:rPr lang="en-US" b="1" i="1" dirty="0" smtClean="0">
                <a:solidFill>
                  <a:srgbClr val="7030A0"/>
                </a:solidFill>
              </a:rPr>
              <a:t>()</a:t>
            </a:r>
            <a:r>
              <a:rPr lang="uk-UA" b="1" i="1" dirty="0" smtClean="0">
                <a:solidFill>
                  <a:srgbClr val="7030A0"/>
                </a:solidFill>
              </a:rPr>
              <a:t> </a:t>
            </a:r>
            <a:r>
              <a:rPr lang="uk-UA" dirty="0" smtClean="0"/>
              <a:t>– читає дані</a:t>
            </a:r>
            <a:r>
              <a:rPr lang="en-US" dirty="0"/>
              <a:t> </a:t>
            </a:r>
            <a:r>
              <a:rPr lang="uk-UA" dirty="0" smtClean="0"/>
              <a:t>і приводить їх до </a:t>
            </a:r>
            <a:r>
              <a:rPr lang="en-US" dirty="0" smtClean="0"/>
              <a:t>int.</a:t>
            </a:r>
            <a:endParaRPr lang="en-US" dirty="0"/>
          </a:p>
          <a:p>
            <a:pPr fontAlgn="base"/>
            <a:r>
              <a:rPr lang="en-US" b="1" i="1" dirty="0" err="1">
                <a:solidFill>
                  <a:srgbClr val="7030A0"/>
                </a:solidFill>
              </a:rPr>
              <a:t>nextDouble</a:t>
            </a:r>
            <a:r>
              <a:rPr lang="en-US" b="1" i="1" dirty="0">
                <a:solidFill>
                  <a:srgbClr val="7030A0"/>
                </a:solidFill>
              </a:rPr>
              <a:t> </a:t>
            </a:r>
            <a:r>
              <a:rPr lang="en-US" b="1" i="1" dirty="0" smtClean="0">
                <a:solidFill>
                  <a:srgbClr val="7030A0"/>
                </a:solidFill>
              </a:rPr>
              <a:t>() </a:t>
            </a:r>
            <a:r>
              <a:rPr lang="en-US" dirty="0" smtClean="0"/>
              <a:t>– </a:t>
            </a:r>
            <a:r>
              <a:rPr lang="uk-UA" dirty="0" smtClean="0"/>
              <a:t>читає дані і приводить їх до </a:t>
            </a:r>
            <a:r>
              <a:rPr lang="en-US" dirty="0" smtClean="0"/>
              <a:t>double.</a:t>
            </a:r>
            <a:endParaRPr lang="en-US" dirty="0"/>
          </a:p>
          <a:p>
            <a:pPr fontAlgn="base"/>
            <a:endParaRPr lang="uk-UA" b="1" dirty="0"/>
          </a:p>
        </p:txBody>
      </p:sp>
      <p:sp>
        <p:nvSpPr>
          <p:cNvPr id="5" name="Прямокутник 4"/>
          <p:cNvSpPr/>
          <p:nvPr/>
        </p:nvSpPr>
        <p:spPr>
          <a:xfrm>
            <a:off x="4490720" y="4374026"/>
            <a:ext cx="6096000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i="1" dirty="0" err="1">
                <a:latin typeface="Arial Narrow" panose="020B0606020202030204" pitchFamily="34" charset="0"/>
              </a:rPr>
              <a:t>System.out.print</a:t>
            </a:r>
            <a:r>
              <a:rPr lang="en-US" i="1" dirty="0">
                <a:latin typeface="Arial Narrow" panose="020B0606020202030204" pitchFamily="34" charset="0"/>
              </a:rPr>
              <a:t>("</a:t>
            </a:r>
            <a:r>
              <a:rPr lang="uk-UA" i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Введіть будь-яке ціле число від 1 до 10:</a:t>
            </a:r>
            <a:r>
              <a:rPr lang="uk-UA" i="1" dirty="0">
                <a:latin typeface="Arial Narrow" panose="020B0606020202030204" pitchFamily="34" charset="0"/>
              </a:rPr>
              <a:t> ");</a:t>
            </a:r>
          </a:p>
          <a:p>
            <a:pPr fontAlgn="base">
              <a:lnSpc>
                <a:spcPct val="150000"/>
              </a:lnSpc>
            </a:pPr>
            <a:r>
              <a:rPr lang="en-US" dirty="0">
                <a:latin typeface="Arial Narrow" panose="020B0606020202030204" pitchFamily="34" charset="0"/>
              </a:rPr>
              <a:t>Scanner scan = new Scanner(</a:t>
            </a:r>
            <a:r>
              <a:rPr lang="en-US" i="1" dirty="0">
                <a:latin typeface="Arial Narrow" panose="020B0606020202030204" pitchFamily="34" charset="0"/>
              </a:rPr>
              <a:t>System.</a:t>
            </a:r>
            <a:r>
              <a:rPr lang="en-US" i="1" dirty="0">
                <a:solidFill>
                  <a:srgbClr val="7030A0"/>
                </a:solidFill>
                <a:latin typeface="Arial Narrow" panose="020B0606020202030204" pitchFamily="34" charset="0"/>
              </a:rPr>
              <a:t>in</a:t>
            </a:r>
            <a:r>
              <a:rPr lang="en-US" dirty="0">
                <a:latin typeface="Arial Narrow" panose="020B0606020202030204" pitchFamily="34" charset="0"/>
              </a:rPr>
              <a:t>);</a:t>
            </a:r>
          </a:p>
          <a:p>
            <a:pPr fontAlgn="base">
              <a:lnSpc>
                <a:spcPct val="150000"/>
              </a:lnSpc>
            </a:pPr>
            <a:r>
              <a:rPr lang="en-US" dirty="0" err="1">
                <a:latin typeface="Arial Narrow" panose="020B0606020202030204" pitchFamily="34" charset="0"/>
              </a:rPr>
              <a:t>int</a:t>
            </a:r>
            <a:r>
              <a:rPr lang="en-US" dirty="0">
                <a:latin typeface="Arial Narrow" panose="020B0606020202030204" pitchFamily="34" charset="0"/>
              </a:rPr>
              <a:t> number = </a:t>
            </a:r>
            <a:r>
              <a:rPr lang="en-US" dirty="0" err="1">
                <a:latin typeface="Arial Narrow" panose="020B0606020202030204" pitchFamily="34" charset="0"/>
              </a:rPr>
              <a:t>scan.nextInt</a:t>
            </a:r>
            <a:r>
              <a:rPr lang="en-US" dirty="0">
                <a:latin typeface="Arial Narrow" panose="020B0606020202030204" pitchFamily="34" charset="0"/>
              </a:rPr>
              <a:t>();</a:t>
            </a:r>
          </a:p>
          <a:p>
            <a:pPr fontAlgn="base">
              <a:lnSpc>
                <a:spcPct val="150000"/>
              </a:lnSpc>
            </a:pPr>
            <a:r>
              <a:rPr lang="en-US" i="1" dirty="0" err="1">
                <a:latin typeface="Arial Narrow" panose="020B0606020202030204" pitchFamily="34" charset="0"/>
              </a:rPr>
              <a:t>System.out.println</a:t>
            </a:r>
            <a:r>
              <a:rPr lang="en-US" i="1" dirty="0">
                <a:latin typeface="Arial Narrow" panose="020B0606020202030204" pitchFamily="34" charset="0"/>
              </a:rPr>
              <a:t> ("</a:t>
            </a:r>
            <a:r>
              <a:rPr lang="uk-UA" i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Ви ввели число " +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number</a:t>
            </a:r>
            <a:r>
              <a:rPr lang="en-US" i="1" dirty="0">
                <a:latin typeface="Arial Narrow" panose="020B060602020203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525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296" y="-1034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8052167" y="1085036"/>
            <a:ext cx="2260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BufferedReader</a:t>
            </a:r>
            <a:endParaRPr lang="uk-UA" sz="2400" dirty="0">
              <a:solidFill>
                <a:schemeClr val="accent6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4" descr="Ð ÐµÐ·ÑÐ»ÑÑÐ°Ñ Ð¿Ð¾ÑÑÐºÑ Ð·Ð¾Ð±ÑÐ°Ð¶ÐµÐ½Ñ Ð·Ð° Ð·Ð°Ð¿Ð¸ÑÐ¾Ð¼ &quot;Ð½Ð°ÑÐ»ÑÐ´ÑÐ²Ð°Ð½Ð½Ñ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38384" y="2024158"/>
            <a:ext cx="6973056" cy="300082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latin typeface="Arial Narrow" panose="020B0606020202030204" pitchFamily="34" charset="0"/>
                <a:cs typeface="Arial" pitchFamily="34" charset="0"/>
              </a:rPr>
              <a:t>BufferedReader</a:t>
            </a:r>
            <a:r>
              <a:rPr lang="en-US" altLang="en-US" dirty="0" smtClean="0"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lang="en-US" altLang="en-US" dirty="0" err="1">
                <a:latin typeface="Arial Narrow" panose="020B0606020202030204" pitchFamily="34" charset="0"/>
                <a:cs typeface="Arial" pitchFamily="34" charset="0"/>
              </a:rPr>
              <a:t>br</a:t>
            </a:r>
            <a:r>
              <a:rPr lang="en-US" altLang="en-US" dirty="0"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new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BufferedReader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new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InputStreamReader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(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System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.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));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 </a:t>
            </a:r>
            <a:endParaRPr lang="en-US" altLang="en-US" dirty="0">
              <a:latin typeface="Arial Narrow" panose="020B0606020202030204" pitchFamily="34" charset="0"/>
              <a:cs typeface="Arial" pitchFamily="34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	while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true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Narrow" panose="020B0606020202030204" pitchFamily="34" charset="0"/>
                <a:cs typeface="Arial" pitchFamily="34" charset="0"/>
              </a:rPr>
              <a:t>	</a:t>
            </a:r>
            <a:r>
              <a:rPr lang="en-US" altLang="en-US" dirty="0" smtClean="0">
                <a:latin typeface="Arial Narrow" panose="020B0606020202030204" pitchFamily="34" charset="0"/>
                <a:cs typeface="Arial" pitchFamily="34" charset="0"/>
              </a:rPr>
              <a:t>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System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out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"Enter something :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Narrow" panose="020B0606020202030204" pitchFamily="34" charset="0"/>
                <a:cs typeface="Arial" pitchFamily="34" charset="0"/>
              </a:rPr>
              <a:t>	</a:t>
            </a:r>
            <a:r>
              <a:rPr lang="en-US" altLang="en-US" dirty="0" smtClean="0">
                <a:latin typeface="Arial Narrow" panose="020B0606020202030204" pitchFamily="34" charset="0"/>
                <a:cs typeface="Arial" pitchFamily="34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String input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br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readLine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();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Narrow" panose="020B0606020202030204" pitchFamily="34" charset="0"/>
                <a:cs typeface="Arial" pitchFamily="34" charset="0"/>
              </a:rPr>
              <a:t>	</a:t>
            </a:r>
            <a:r>
              <a:rPr lang="en-US" altLang="en-US" dirty="0" smtClean="0">
                <a:latin typeface="Arial Narrow" panose="020B0606020202030204" pitchFamily="34" charset="0"/>
                <a:cs typeface="Arial" pitchFamily="34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q"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equals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input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))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Narrow" panose="020B0606020202030204" pitchFamily="34" charset="0"/>
                <a:cs typeface="Arial" pitchFamily="34" charset="0"/>
              </a:rPr>
              <a:t>	</a:t>
            </a:r>
            <a:r>
              <a:rPr lang="en-US" altLang="en-US" dirty="0" smtClean="0">
                <a:latin typeface="Arial Narrow" panose="020B0606020202030204" pitchFamily="34" charset="0"/>
                <a:cs typeface="Arial" pitchFamily="34" charset="0"/>
              </a:rPr>
              <a:t>	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System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out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"Exit!"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);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999999"/>
                </a:solidFill>
                <a:latin typeface="Arial Narrow" panose="020B0606020202030204" pitchFamily="34" charset="0"/>
                <a:cs typeface="Arial" pitchFamily="34" charset="0"/>
              </a:rPr>
              <a:t>	</a:t>
            </a:r>
            <a:r>
              <a:rPr lang="en-US" altLang="en-US" dirty="0" smtClean="0">
                <a:solidFill>
                  <a:srgbClr val="999999"/>
                </a:solidFill>
                <a:latin typeface="Arial Narrow" panose="020B0606020202030204" pitchFamily="34" charset="0"/>
                <a:cs typeface="Arial" pitchFamily="34" charset="0"/>
              </a:rPr>
              <a:t>	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System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exit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);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999999"/>
                </a:solidFill>
                <a:latin typeface="Arial Narrow" panose="020B0606020202030204" pitchFamily="34" charset="0"/>
                <a:cs typeface="Arial" pitchFamily="34" charset="0"/>
              </a:rPr>
              <a:t>	</a:t>
            </a:r>
            <a:r>
              <a:rPr lang="en-US" altLang="en-US" dirty="0" smtClean="0">
                <a:solidFill>
                  <a:srgbClr val="999999"/>
                </a:solidFill>
                <a:latin typeface="Arial Narrow" panose="020B0606020202030204" pitchFamily="34" charset="0"/>
                <a:cs typeface="Arial" pitchFamily="34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}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lang="en-US" altLang="en-US" dirty="0"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lang="en-US" altLang="en-US" dirty="0" smtClean="0">
                <a:latin typeface="Arial Narrow" panose="020B0606020202030204" pitchFamily="34" charset="0"/>
                <a:cs typeface="Arial" pitchFamily="34" charset="0"/>
              </a:rPr>
              <a:t>	</a:t>
            </a:r>
            <a:r>
              <a:rPr lang="en-US" altLang="en-US" dirty="0" smtClean="0">
                <a:solidFill>
                  <a:srgbClr val="999999"/>
                </a:solidFill>
                <a:latin typeface="Arial Narrow" panose="020B0606020202030204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4100" name="Picture 4" descr="Ð ÐµÐ·ÑÐ»ÑÑÐ°Ñ Ð¿Ð¾ÑÑÐºÑ Ð·Ð¾Ð±ÑÐ°Ð¶ÐµÐ½Ñ Ð·Ð° Ð·Ð°Ð¿Ð¸ÑÐ¾Ð¼ &quot;bufferedreade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295" y="2566352"/>
            <a:ext cx="253365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5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223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9250680" y="1238844"/>
            <a:ext cx="1739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література</a:t>
            </a:r>
            <a:endParaRPr lang="uk-UA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Прямокутник 7"/>
          <p:cNvSpPr/>
          <p:nvPr/>
        </p:nvSpPr>
        <p:spPr>
          <a:xfrm>
            <a:off x="460374" y="1825625"/>
            <a:ext cx="10593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uk-UA" sz="1800" dirty="0" err="1"/>
              <a:t>Герберд</a:t>
            </a:r>
            <a:r>
              <a:rPr lang="uk-UA" sz="1800" dirty="0"/>
              <a:t> </a:t>
            </a:r>
            <a:r>
              <a:rPr lang="uk-UA" sz="1800" dirty="0" err="1"/>
              <a:t>Шилд</a:t>
            </a:r>
            <a:r>
              <a:rPr lang="uk-UA" sz="1800" dirty="0"/>
              <a:t> – </a:t>
            </a:r>
            <a:r>
              <a:rPr lang="en-US" sz="1800" dirty="0"/>
              <a:t>Java 8 </a:t>
            </a:r>
            <a:r>
              <a:rPr lang="uk-UA" sz="1800" dirty="0" err="1"/>
              <a:t>полное</a:t>
            </a:r>
            <a:r>
              <a:rPr lang="uk-UA" sz="1800" dirty="0"/>
              <a:t> </a:t>
            </a:r>
            <a:r>
              <a:rPr lang="uk-UA" sz="1800" dirty="0" err="1"/>
              <a:t>руководство</a:t>
            </a:r>
            <a:r>
              <a:rPr lang="uk-UA" sz="1800" dirty="0"/>
              <a:t> (6 </a:t>
            </a:r>
            <a:r>
              <a:rPr lang="uk-UA" sz="1800" dirty="0" err="1"/>
              <a:t>издание</a:t>
            </a:r>
            <a:r>
              <a:rPr lang="uk-UA" sz="1800" dirty="0"/>
              <a:t>) . </a:t>
            </a:r>
            <a:r>
              <a:rPr lang="uk-UA" sz="1800" dirty="0" smtClean="0"/>
              <a:t>с.436 – 450</a:t>
            </a:r>
          </a:p>
          <a:p>
            <a:pPr marL="342900" indent="-342900">
              <a:buFontTx/>
              <a:buAutoNum type="arabicPeriod"/>
            </a:pPr>
            <a:r>
              <a:rPr lang="uk-UA" sz="1800" dirty="0" smtClean="0"/>
              <a:t>Брюс </a:t>
            </a:r>
            <a:r>
              <a:rPr lang="uk-UA" sz="1800" dirty="0" err="1" smtClean="0"/>
              <a:t>Еккель</a:t>
            </a:r>
            <a:r>
              <a:rPr lang="uk-UA" sz="1800" dirty="0" smtClean="0"/>
              <a:t> – </a:t>
            </a:r>
            <a:r>
              <a:rPr lang="uk-UA" sz="1800" dirty="0" err="1" smtClean="0"/>
              <a:t>Философия</a:t>
            </a:r>
            <a:r>
              <a:rPr lang="uk-UA" sz="1800" dirty="0" smtClean="0"/>
              <a:t> </a:t>
            </a:r>
            <a:r>
              <a:rPr lang="en-US" sz="1800" dirty="0" smtClean="0"/>
              <a:t>Java c. 811 – 841  (</a:t>
            </a:r>
            <a:r>
              <a:rPr lang="uk-UA" sz="1800" dirty="0" smtClean="0"/>
              <a:t>Глава 19.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14340" name="Picture 4" descr="Ð ÐµÐ·ÑÐ»ÑÑÐ°Ñ Ð¿Ð¾ÑÑÐºÑ Ð·Ð¾Ð±ÑÐ°Ð¶ÐµÐ½Ñ Ð·Ð° Ð·Ð°Ð¿Ð¸ÑÐ¾Ð¼ &quot;literature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984" y="3887728"/>
            <a:ext cx="3078480" cy="206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95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7528</TotalTime>
  <Words>276</Words>
  <Application>Microsoft Office PowerPoint</Application>
  <PresentationFormat>Довільний</PresentationFormat>
  <Paragraphs>62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8" baseType="lpstr"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114</cp:revision>
  <dcterms:modified xsi:type="dcterms:W3CDTF">2018-09-12T01:24:36Z</dcterms:modified>
</cp:coreProperties>
</file>