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22"/>
  </p:handoutMasterIdLst>
  <p:sldIdLst>
    <p:sldId id="256" r:id="rId3"/>
    <p:sldId id="263" r:id="rId4"/>
    <p:sldId id="264" r:id="rId5"/>
    <p:sldId id="266" r:id="rId6"/>
    <p:sldId id="268" r:id="rId7"/>
    <p:sldId id="270" r:id="rId8"/>
    <p:sldId id="265" r:id="rId9"/>
    <p:sldId id="267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8" r:id="rId19"/>
    <p:sldId id="279" r:id="rId20"/>
    <p:sldId id="285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2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960370" y="1618615"/>
            <a:ext cx="625538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sz="2800">
                <a:latin typeface="Calibri Light" panose="020F0302020204030204" charset="0"/>
                <a:ea typeface="SimSun" panose="02010600030101010101" pitchFamily="2" charset="-122"/>
                <a:cs typeface="SimSun" panose="02010600030101010101" pitchFamily="2" charset="-122"/>
              </a:rPr>
              <a:t>Final PresentationCSE303: Database Management SystemSection: 2Group:  2</a:t>
            </a:r>
            <a:r>
              <a:rPr lang="en-US" sz="1400">
                <a:latin typeface="Calibri Light" panose="020F0302020204030204" charset="0"/>
                <a:ea typeface="SimSun" panose="02010600030101010101" pitchFamily="2" charset="-122"/>
                <a:cs typeface="SimSun" panose="02010600030101010101" pitchFamily="2" charset="-122"/>
              </a:rPr>
              <a:t> </a:t>
            </a:r>
            <a:r>
              <a:rPr lang="en-US" sz="1400">
                <a:latin typeface="Calibri Light" panose="020F0302020204030204" charset="0"/>
                <a:ea typeface="SimSun" panose="02010600030101010101" pitchFamily="2" charset="-122"/>
                <a:cs typeface="Times New Roman" panose="02020603050405020304" charset="0"/>
              </a:rPr>
              <a:t>1621185 - Mehedi Hasan Masuk1830422 - Tahsin Bin Khaled1830329 - Jahid Hasan1830295 - Tonmoy Baishnob1820555 - jannatul ferdaous2022053 - Samiul Alim Lesum</a:t>
            </a:r>
            <a:endParaRPr lang="en-US" sz="1400">
              <a:latin typeface="Calibri Light" panose="020F03020202040302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5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+mn-ea"/>
              </a:rPr>
              <a:t>OUTPUT FORMS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720725"/>
            <a:ext cx="8905240" cy="59696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2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+mn-ea"/>
              </a:rPr>
              <a:t>OUTPUT FORMS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5" y="642620"/>
            <a:ext cx="8971915" cy="59956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5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2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+mn-ea"/>
              </a:rPr>
              <a:t>OUTPUT FORMS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85" y="642620"/>
            <a:ext cx="8950325" cy="61518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5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2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+mn-ea"/>
              </a:rPr>
              <a:t>OUTPUT FORMS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85" y="642620"/>
            <a:ext cx="8950325" cy="61518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5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2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+mn-ea"/>
              </a:rPr>
              <a:t>OUTPUT FORMS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5" y="714375"/>
            <a:ext cx="10104755" cy="59905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5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2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+mn-ea"/>
              </a:rPr>
              <a:t>OUTPUT FORMS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10" name="Picture 9" descr="Logical Datab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735"/>
            <a:ext cx="7300595" cy="4037330"/>
          </a:xfrm>
          <a:prstGeom prst="rect">
            <a:avLst/>
          </a:prstGeom>
        </p:spPr>
      </p:pic>
      <p:pic>
        <p:nvPicPr>
          <p:cNvPr id="11" name="Picture 10" descr="Enrollm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595" y="405765"/>
            <a:ext cx="4560570" cy="6105525"/>
          </a:xfrm>
          <a:prstGeom prst="rect">
            <a:avLst/>
          </a:prstGeom>
        </p:spPr>
      </p:pic>
      <p:sp>
        <p:nvSpPr>
          <p:cNvPr id="73" name="矩形 57"/>
          <p:cNvSpPr>
            <a:spLocks noChangeArrowheads="1"/>
          </p:cNvSpPr>
          <p:nvPr/>
        </p:nvSpPr>
        <p:spPr bwMode="auto">
          <a:xfrm>
            <a:off x="79375" y="5417185"/>
            <a:ext cx="4167188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Data from our Logical Database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62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34" name="文本框 28"/>
          <p:cNvSpPr txBox="1"/>
          <p:nvPr/>
        </p:nvSpPr>
        <p:spPr>
          <a:xfrm>
            <a:off x="290513" y="254000"/>
            <a:ext cx="374491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ADD YOUR TITLE HERE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2" name="Picture 17" descr="Tabl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765300"/>
            <a:ext cx="10986135" cy="29603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4570095" y="3535680"/>
            <a:ext cx="2289175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直接连接符 24"/>
          <p:cNvSpPr>
            <a:spLocks noChangeShapeType="1"/>
          </p:cNvSpPr>
          <p:nvPr/>
        </p:nvSpPr>
        <p:spPr bwMode="auto">
          <a:xfrm flipH="1">
            <a:off x="3236913" y="320040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8684" name="TextBox 13"/>
          <p:cNvSpPr txBox="1"/>
          <p:nvPr/>
        </p:nvSpPr>
        <p:spPr>
          <a:xfrm>
            <a:off x="-254000" y="2934335"/>
            <a:ext cx="341503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ADDITIONAL FEATURES &amp;  FUTURE DEVELOPMENT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6" name="TextBox 13"/>
          <p:cNvSpPr txBox="1"/>
          <p:nvPr/>
        </p:nvSpPr>
        <p:spPr>
          <a:xfrm>
            <a:off x="7666355" y="1995805"/>
            <a:ext cx="268668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PROBLEM AND SOLUTION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8" name="TextBox 13"/>
          <p:cNvSpPr txBox="1"/>
          <p:nvPr/>
        </p:nvSpPr>
        <p:spPr>
          <a:xfrm>
            <a:off x="1817688" y="5097463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CONCLUSION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90" name="TextBox 13"/>
          <p:cNvSpPr txBox="1"/>
          <p:nvPr/>
        </p:nvSpPr>
        <p:spPr>
          <a:xfrm>
            <a:off x="8599805" y="4241800"/>
            <a:ext cx="224663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RECOMMENDATIONS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28692" name="组合 12"/>
          <p:cNvGrpSpPr/>
          <p:nvPr/>
        </p:nvGrpSpPr>
        <p:grpSpPr>
          <a:xfrm>
            <a:off x="3983038" y="2116135"/>
            <a:ext cx="4422775" cy="3427413"/>
            <a:chOff x="3982894" y="2116757"/>
            <a:chExt cx="4422378" cy="3426925"/>
          </a:xfrm>
        </p:grpSpPr>
        <p:sp>
          <p:nvSpPr>
            <p:cNvPr id="30" name="新月形 29"/>
            <p:cNvSpPr>
              <a:spLocks noChangeArrowheads="1"/>
            </p:cNvSpPr>
            <p:nvPr/>
          </p:nvSpPr>
          <p:spPr bwMode="auto">
            <a:xfrm rot="20751297">
              <a:off x="4135280" y="2356438"/>
              <a:ext cx="1588944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新月形 30"/>
            <p:cNvSpPr>
              <a:spLocks noChangeArrowheads="1"/>
            </p:cNvSpPr>
            <p:nvPr/>
          </p:nvSpPr>
          <p:spPr bwMode="auto">
            <a:xfrm rot="4551297">
              <a:off x="4949633" y="1323036"/>
              <a:ext cx="1588861" cy="3176303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新月形 31"/>
            <p:cNvSpPr>
              <a:spLocks noChangeArrowheads="1"/>
            </p:cNvSpPr>
            <p:nvPr/>
          </p:nvSpPr>
          <p:spPr bwMode="auto">
            <a:xfrm rot="9951297">
              <a:off x="5984551" y="2137394"/>
              <a:ext cx="1590532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新月形 32"/>
            <p:cNvSpPr>
              <a:spLocks noChangeArrowheads="1"/>
            </p:cNvSpPr>
            <p:nvPr/>
          </p:nvSpPr>
          <p:spPr bwMode="auto">
            <a:xfrm rot="15351297">
              <a:off x="5185357" y="3160306"/>
              <a:ext cx="1588861" cy="3177890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97" name="TextBox 11"/>
            <p:cNvSpPr/>
            <p:nvPr/>
          </p:nvSpPr>
          <p:spPr>
            <a:xfrm flipH="1">
              <a:off x="4669902" y="3536414"/>
              <a:ext cx="2299129" cy="460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en-US" altLang="zh-CN" sz="2400" dirty="0">
                  <a:solidFill>
                    <a:srgbClr val="445469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CONCLUSION</a:t>
              </a:r>
              <a:endParaRPr lang="en-US" altLang="zh-CN" sz="2400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直接连接符 24"/>
            <p:cNvSpPr>
              <a:spLocks noChangeShapeType="1"/>
            </p:cNvSpPr>
            <p:nvPr/>
          </p:nvSpPr>
          <p:spPr bwMode="auto">
            <a:xfrm flipH="1">
              <a:off x="3982894" y="5343687"/>
              <a:ext cx="1033369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 flipH="1">
              <a:off x="6427425" y="2240567"/>
              <a:ext cx="1050831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直接连接符 36"/>
            <p:cNvSpPr>
              <a:spLocks noChangeShapeType="1"/>
            </p:cNvSpPr>
            <p:nvPr/>
          </p:nvSpPr>
          <p:spPr bwMode="auto">
            <a:xfrm flipH="1">
              <a:off x="7371902" y="4559574"/>
              <a:ext cx="103337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2217396"/>
            <a:ext cx="5588000" cy="2300629"/>
            <a:chOff x="3457574" y="1980069"/>
            <a:chExt cx="5143501" cy="2116786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THANKS</a:t>
              </a:r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INTRODUCTION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8788"/>
            <a:ext cx="10515600" cy="2900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107430" y="1829117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sz="2400">
                <a:solidFill>
                  <a:srgbClr val="666666"/>
                </a:solidFill>
                <a:latin typeface="Calibri Light" panose="020F0302020204030204" charset="0"/>
                <a:ea typeface="SimSun" panose="02010600030101010101" pitchFamily="2" charset="-122"/>
                <a:cs typeface="Arial" panose="020B0604020202020204" pitchFamily="34" charset="0"/>
              </a:rPr>
              <a:t>● </a:t>
            </a:r>
            <a:r>
              <a:rPr lang="en-US" sz="2400">
                <a:solidFill>
                  <a:srgbClr val="666666"/>
                </a:solidFill>
                <a:latin typeface="Calibri Light" panose="020F0302020204030204" charset="0"/>
                <a:cs typeface="sans-serif" charset="0"/>
              </a:rPr>
              <a:t>BACKGROUND OF THE PROJECT</a:t>
            </a:r>
            <a:r>
              <a:rPr lang="en-US" sz="2400">
                <a:solidFill>
                  <a:srgbClr val="666666"/>
                </a:solidFill>
                <a:latin typeface="Calibri Light" panose="020F0302020204030204" charset="0"/>
                <a:ea typeface="SimSun" panose="02010600030101010101" pitchFamily="2" charset="-122"/>
                <a:cs typeface="Arial" panose="020B0604020202020204" pitchFamily="34" charset="0"/>
              </a:rPr>
              <a:t></a:t>
            </a:r>
            <a:endParaRPr lang="en-US" sz="2400">
              <a:solidFill>
                <a:srgbClr val="666666"/>
              </a:solidFill>
              <a:latin typeface="Calibri Light" panose="020F030202020403020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2439670"/>
            <a:ext cx="4260850" cy="34404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CHAPTER 2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6705" y="1108075"/>
            <a:ext cx="3460750" cy="439610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35088" y="884238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3" y="3914775"/>
            <a:ext cx="3008313" cy="5603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736648" y="2805113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Rich Picture – As Is: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pic>
        <p:nvPicPr>
          <p:cNvPr id="2" name="Picture 15" descr="IMG-20210424-WA0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456055"/>
            <a:ext cx="601726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REQUIREMENT ANALYSIS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泪滴形 11"/>
          <p:cNvSpPr/>
          <p:nvPr/>
        </p:nvSpPr>
        <p:spPr>
          <a:xfrm rot="5400000">
            <a:off x="3700463" y="1514475"/>
            <a:ext cx="2486025" cy="2486025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泪滴形 12"/>
          <p:cNvSpPr/>
          <p:nvPr/>
        </p:nvSpPr>
        <p:spPr>
          <a:xfrm rot="10800000">
            <a:off x="6253163" y="2133600"/>
            <a:ext cx="1862138" cy="1862138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泪滴形 13"/>
          <p:cNvSpPr/>
          <p:nvPr/>
        </p:nvSpPr>
        <p:spPr>
          <a:xfrm rot="16200000">
            <a:off x="6267450" y="4060825"/>
            <a:ext cx="1619250" cy="1619250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泪滴形 14"/>
          <p:cNvSpPr/>
          <p:nvPr/>
        </p:nvSpPr>
        <p:spPr>
          <a:xfrm>
            <a:off x="4732338" y="4060825"/>
            <a:ext cx="1454150" cy="1454150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808413" y="1622425"/>
            <a:ext cx="2270125" cy="2270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350000" y="2230438"/>
            <a:ext cx="1668463" cy="1668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65875" y="4159250"/>
            <a:ext cx="1422400" cy="142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03775" y="4132263"/>
            <a:ext cx="1311275" cy="1311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8085212">
            <a:off x="7789069" y="3909219"/>
            <a:ext cx="357188" cy="2984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等腰三角形 27"/>
          <p:cNvSpPr/>
          <p:nvPr/>
        </p:nvSpPr>
        <p:spPr>
          <a:xfrm rot="14697598">
            <a:off x="7872413" y="5089525"/>
            <a:ext cx="347663" cy="150813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4929495">
            <a:off x="3404394" y="3077369"/>
            <a:ext cx="357188" cy="2984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4168545">
            <a:off x="4737894" y="4091781"/>
            <a:ext cx="236538" cy="1968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文本框 16"/>
          <p:cNvSpPr txBox="1">
            <a:spLocks noChangeArrowheads="1"/>
          </p:cNvSpPr>
          <p:nvPr/>
        </p:nvSpPr>
        <p:spPr bwMode="auto">
          <a:xfrm>
            <a:off x="4400550" y="2230438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01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3" name="文本框 17"/>
          <p:cNvSpPr txBox="1">
            <a:spLocks noChangeArrowheads="1"/>
          </p:cNvSpPr>
          <p:nvPr/>
        </p:nvSpPr>
        <p:spPr bwMode="auto">
          <a:xfrm>
            <a:off x="6584950" y="2587625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02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4" name="文本框 18"/>
          <p:cNvSpPr txBox="1">
            <a:spLocks noChangeArrowheads="1"/>
          </p:cNvSpPr>
          <p:nvPr/>
        </p:nvSpPr>
        <p:spPr bwMode="auto">
          <a:xfrm>
            <a:off x="4959350" y="4432300"/>
            <a:ext cx="21177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03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5" name="文本框 19"/>
          <p:cNvSpPr txBox="1">
            <a:spLocks noChangeArrowheads="1"/>
          </p:cNvSpPr>
          <p:nvPr/>
        </p:nvSpPr>
        <p:spPr bwMode="auto">
          <a:xfrm>
            <a:off x="6554788" y="4451350"/>
            <a:ext cx="1233488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04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6" name="文本框 20"/>
          <p:cNvSpPr txBox="1">
            <a:spLocks noChangeArrowheads="1"/>
          </p:cNvSpPr>
          <p:nvPr/>
        </p:nvSpPr>
        <p:spPr bwMode="auto">
          <a:xfrm>
            <a:off x="8355330" y="2479675"/>
            <a:ext cx="181419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+mn-ea"/>
              </a:rPr>
              <a:t> SIX ELEMENTS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7" name="矩形 13"/>
          <p:cNvSpPr>
            <a:spLocks noChangeArrowheads="1"/>
          </p:cNvSpPr>
          <p:nvPr/>
        </p:nvSpPr>
        <p:spPr bwMode="auto">
          <a:xfrm>
            <a:off x="8483600" y="2916238"/>
            <a:ext cx="301783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In six elements relationships between every process is explained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8" name="文本框 22"/>
          <p:cNvSpPr txBox="1">
            <a:spLocks noChangeArrowheads="1"/>
          </p:cNvSpPr>
          <p:nvPr/>
        </p:nvSpPr>
        <p:spPr bwMode="auto">
          <a:xfrm>
            <a:off x="8355330" y="4381500"/>
            <a:ext cx="20872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PROCESS DIAGRAM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9" name="矩形 13"/>
          <p:cNvSpPr>
            <a:spLocks noChangeArrowheads="1"/>
          </p:cNvSpPr>
          <p:nvPr/>
        </p:nvSpPr>
        <p:spPr bwMode="auto">
          <a:xfrm>
            <a:off x="8445500" y="4770438"/>
            <a:ext cx="3017838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process diagram explains Six elements and every process of the current system and Proposing system will have in a graphical way.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文本框 24"/>
          <p:cNvSpPr txBox="1">
            <a:spLocks noChangeArrowheads="1"/>
          </p:cNvSpPr>
          <p:nvPr/>
        </p:nvSpPr>
        <p:spPr bwMode="auto">
          <a:xfrm>
            <a:off x="1831975" y="2479675"/>
            <a:ext cx="1733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RICH PICTURE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41" name="矩形 13"/>
          <p:cNvSpPr>
            <a:spLocks noChangeArrowheads="1"/>
          </p:cNvSpPr>
          <p:nvPr/>
        </p:nvSpPr>
        <p:spPr bwMode="auto">
          <a:xfrm>
            <a:off x="220663" y="2781300"/>
            <a:ext cx="301783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RIch Picture defines existing system diagram and proposed System diagram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文本框 26"/>
          <p:cNvSpPr txBox="1">
            <a:spLocks noChangeArrowheads="1"/>
          </p:cNvSpPr>
          <p:nvPr/>
        </p:nvSpPr>
        <p:spPr bwMode="auto">
          <a:xfrm>
            <a:off x="2367280" y="4370705"/>
            <a:ext cx="233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PROBLEM ANALYSIS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43" name="矩形 13"/>
          <p:cNvSpPr>
            <a:spLocks noChangeArrowheads="1"/>
          </p:cNvSpPr>
          <p:nvPr/>
        </p:nvSpPr>
        <p:spPr bwMode="auto">
          <a:xfrm>
            <a:off x="1331913" y="4710113"/>
            <a:ext cx="301783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It includes problems we found in the current system that needs to be change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1460500" y="3225165"/>
            <a:ext cx="3494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404040"/>
                </a:solidFill>
                <a:ea typeface="Calibri" panose="020F0502020204030204" pitchFamily="34" charset="0"/>
              </a:rPr>
              <a:t>RICH PICTURE - TO BE</a:t>
            </a:r>
            <a:endParaRPr lang="en-US" altLang="zh-CN" sz="2800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684213" y="3729038"/>
            <a:ext cx="398462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Rich picture to-be shows how the future system will work like 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75525" y="0"/>
            <a:ext cx="192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09163" y="0"/>
            <a:ext cx="1936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ich Picture To 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055" y="882015"/>
            <a:ext cx="7052945" cy="54502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1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LOGICAL SYSTEM DESIGN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 rot="2770720">
            <a:off x="1036638" y="2460625"/>
            <a:ext cx="2270125" cy="227012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 rot="2770720">
            <a:off x="3027363" y="1387475"/>
            <a:ext cx="1730375" cy="173037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 rot="2770720">
            <a:off x="3027363" y="4059238"/>
            <a:ext cx="1730375" cy="173037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44383" y="2489185"/>
            <a:ext cx="805260" cy="805256"/>
            <a:chOff x="530226" y="4791075"/>
            <a:chExt cx="274638" cy="2746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" name="Freeform 189"/>
            <p:cNvSpPr/>
            <p:nvPr/>
          </p:nvSpPr>
          <p:spPr bwMode="auto">
            <a:xfrm>
              <a:off x="639763" y="4791075"/>
              <a:ext cx="53975" cy="49212"/>
            </a:xfrm>
            <a:custGeom>
              <a:avLst/>
              <a:gdLst>
                <a:gd name="T0" fmla="*/ 55 w 56"/>
                <a:gd name="T1" fmla="*/ 51 h 51"/>
                <a:gd name="T2" fmla="*/ 56 w 56"/>
                <a:gd name="T3" fmla="*/ 51 h 51"/>
                <a:gd name="T4" fmla="*/ 28 w 56"/>
                <a:gd name="T5" fmla="*/ 0 h 51"/>
                <a:gd name="T6" fmla="*/ 0 w 56"/>
                <a:gd name="T7" fmla="*/ 51 h 51"/>
                <a:gd name="T8" fmla="*/ 1 w 56"/>
                <a:gd name="T9" fmla="*/ 51 h 51"/>
                <a:gd name="T10" fmla="*/ 28 w 56"/>
                <a:gd name="T11" fmla="*/ 47 h 51"/>
                <a:gd name="T12" fmla="*/ 55 w 56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1">
                  <a:moveTo>
                    <a:pt x="55" y="51"/>
                  </a:moveTo>
                  <a:cubicBezTo>
                    <a:pt x="56" y="51"/>
                    <a:pt x="56" y="51"/>
                    <a:pt x="56" y="5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0" y="49"/>
                    <a:pt x="19" y="47"/>
                    <a:pt x="28" y="47"/>
                  </a:cubicBezTo>
                  <a:cubicBezTo>
                    <a:pt x="37" y="47"/>
                    <a:pt x="4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90"/>
            <p:cNvSpPr/>
            <p:nvPr/>
          </p:nvSpPr>
          <p:spPr bwMode="auto">
            <a:xfrm>
              <a:off x="755651" y="4902200"/>
              <a:ext cx="49213" cy="52387"/>
            </a:xfrm>
            <a:custGeom>
              <a:avLst/>
              <a:gdLst>
                <a:gd name="T0" fmla="*/ 0 w 51"/>
                <a:gd name="T1" fmla="*/ 54 h 55"/>
                <a:gd name="T2" fmla="*/ 0 w 51"/>
                <a:gd name="T3" fmla="*/ 55 h 55"/>
                <a:gd name="T4" fmla="*/ 51 w 51"/>
                <a:gd name="T5" fmla="*/ 27 h 55"/>
                <a:gd name="T6" fmla="*/ 0 w 51"/>
                <a:gd name="T7" fmla="*/ 0 h 55"/>
                <a:gd name="T8" fmla="*/ 0 w 51"/>
                <a:gd name="T9" fmla="*/ 1 h 55"/>
                <a:gd name="T10" fmla="*/ 3 w 51"/>
                <a:gd name="T11" fmla="*/ 27 h 55"/>
                <a:gd name="T12" fmla="*/ 0 w 51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0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9"/>
                    <a:pt x="3" y="18"/>
                    <a:pt x="3" y="27"/>
                  </a:cubicBezTo>
                  <a:cubicBezTo>
                    <a:pt x="3" y="37"/>
                    <a:pt x="2" y="46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91"/>
            <p:cNvSpPr/>
            <p:nvPr/>
          </p:nvSpPr>
          <p:spPr bwMode="auto">
            <a:xfrm>
              <a:off x="711201" y="4832350"/>
              <a:ext cx="52388" cy="52387"/>
            </a:xfrm>
            <a:custGeom>
              <a:avLst/>
              <a:gdLst>
                <a:gd name="T0" fmla="*/ 37 w 55"/>
                <a:gd name="T1" fmla="*/ 52 h 54"/>
                <a:gd name="T2" fmla="*/ 40 w 55"/>
                <a:gd name="T3" fmla="*/ 54 h 54"/>
                <a:gd name="T4" fmla="*/ 55 w 55"/>
                <a:gd name="T5" fmla="*/ 0 h 54"/>
                <a:gd name="T6" fmla="*/ 0 w 55"/>
                <a:gd name="T7" fmla="*/ 15 h 54"/>
                <a:gd name="T8" fmla="*/ 2 w 55"/>
                <a:gd name="T9" fmla="*/ 17 h 54"/>
                <a:gd name="T10" fmla="*/ 37 w 55"/>
                <a:gd name="T11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37" y="52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7" y="26"/>
                    <a:pt x="29" y="38"/>
                    <a:pt x="3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92"/>
            <p:cNvSpPr/>
            <p:nvPr/>
          </p:nvSpPr>
          <p:spPr bwMode="auto">
            <a:xfrm>
              <a:off x="641351" y="5016500"/>
              <a:ext cx="52388" cy="49212"/>
            </a:xfrm>
            <a:custGeom>
              <a:avLst/>
              <a:gdLst>
                <a:gd name="T0" fmla="*/ 0 w 55"/>
                <a:gd name="T1" fmla="*/ 0 h 51"/>
                <a:gd name="T2" fmla="*/ 0 w 55"/>
                <a:gd name="T3" fmla="*/ 0 h 51"/>
                <a:gd name="T4" fmla="*/ 27 w 55"/>
                <a:gd name="T5" fmla="*/ 51 h 51"/>
                <a:gd name="T6" fmla="*/ 55 w 55"/>
                <a:gd name="T7" fmla="*/ 0 h 51"/>
                <a:gd name="T8" fmla="*/ 54 w 55"/>
                <a:gd name="T9" fmla="*/ 0 h 51"/>
                <a:gd name="T10" fmla="*/ 27 w 55"/>
                <a:gd name="T11" fmla="*/ 4 h 51"/>
                <a:gd name="T12" fmla="*/ 0 w 55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5" y="2"/>
                    <a:pt x="36" y="4"/>
                    <a:pt x="27" y="4"/>
                  </a:cubicBezTo>
                  <a:cubicBezTo>
                    <a:pt x="18" y="4"/>
                    <a:pt x="9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93"/>
            <p:cNvSpPr/>
            <p:nvPr/>
          </p:nvSpPr>
          <p:spPr bwMode="auto">
            <a:xfrm>
              <a:off x="530226" y="4902200"/>
              <a:ext cx="47625" cy="52387"/>
            </a:xfrm>
            <a:custGeom>
              <a:avLst/>
              <a:gdLst>
                <a:gd name="T0" fmla="*/ 51 w 51"/>
                <a:gd name="T1" fmla="*/ 0 h 55"/>
                <a:gd name="T2" fmla="*/ 51 w 51"/>
                <a:gd name="T3" fmla="*/ 0 h 55"/>
                <a:gd name="T4" fmla="*/ 0 w 51"/>
                <a:gd name="T5" fmla="*/ 27 h 55"/>
                <a:gd name="T6" fmla="*/ 51 w 51"/>
                <a:gd name="T7" fmla="*/ 55 h 55"/>
                <a:gd name="T8" fmla="*/ 51 w 51"/>
                <a:gd name="T9" fmla="*/ 55 h 55"/>
                <a:gd name="T10" fmla="*/ 47 w 51"/>
                <a:gd name="T11" fmla="*/ 27 h 55"/>
                <a:gd name="T12" fmla="*/ 51 w 51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8" y="46"/>
                    <a:pt x="47" y="37"/>
                    <a:pt x="47" y="27"/>
                  </a:cubicBezTo>
                  <a:cubicBezTo>
                    <a:pt x="47" y="18"/>
                    <a:pt x="48" y="8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194"/>
            <p:cNvSpPr/>
            <p:nvPr/>
          </p:nvSpPr>
          <p:spPr bwMode="auto">
            <a:xfrm>
              <a:off x="571501" y="4972050"/>
              <a:ext cx="50800" cy="52387"/>
            </a:xfrm>
            <a:custGeom>
              <a:avLst/>
              <a:gdLst>
                <a:gd name="T0" fmla="*/ 16 w 54"/>
                <a:gd name="T1" fmla="*/ 2 h 55"/>
                <a:gd name="T2" fmla="*/ 15 w 54"/>
                <a:gd name="T3" fmla="*/ 0 h 55"/>
                <a:gd name="T4" fmla="*/ 0 w 54"/>
                <a:gd name="T5" fmla="*/ 55 h 55"/>
                <a:gd name="T6" fmla="*/ 54 w 54"/>
                <a:gd name="T7" fmla="*/ 40 h 55"/>
                <a:gd name="T8" fmla="*/ 53 w 54"/>
                <a:gd name="T9" fmla="*/ 38 h 55"/>
                <a:gd name="T10" fmla="*/ 16 w 54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16" y="2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38" y="29"/>
                    <a:pt x="25" y="17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195"/>
            <p:cNvSpPr/>
            <p:nvPr/>
          </p:nvSpPr>
          <p:spPr bwMode="auto">
            <a:xfrm>
              <a:off x="711201" y="4972050"/>
              <a:ext cx="52388" cy="52387"/>
            </a:xfrm>
            <a:custGeom>
              <a:avLst/>
              <a:gdLst>
                <a:gd name="T0" fmla="*/ 38 w 55"/>
                <a:gd name="T1" fmla="*/ 2 h 55"/>
                <a:gd name="T2" fmla="*/ 2 w 55"/>
                <a:gd name="T3" fmla="*/ 38 h 55"/>
                <a:gd name="T4" fmla="*/ 0 w 55"/>
                <a:gd name="T5" fmla="*/ 40 h 55"/>
                <a:gd name="T6" fmla="*/ 55 w 55"/>
                <a:gd name="T7" fmla="*/ 55 h 55"/>
                <a:gd name="T8" fmla="*/ 40 w 55"/>
                <a:gd name="T9" fmla="*/ 0 h 55"/>
                <a:gd name="T10" fmla="*/ 38 w 55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5">
                  <a:moveTo>
                    <a:pt x="38" y="2"/>
                  </a:moveTo>
                  <a:cubicBezTo>
                    <a:pt x="29" y="17"/>
                    <a:pt x="17" y="29"/>
                    <a:pt x="2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3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96"/>
            <p:cNvSpPr/>
            <p:nvPr/>
          </p:nvSpPr>
          <p:spPr bwMode="auto">
            <a:xfrm>
              <a:off x="569913" y="4832350"/>
              <a:ext cx="52388" cy="52387"/>
            </a:xfrm>
            <a:custGeom>
              <a:avLst/>
              <a:gdLst>
                <a:gd name="T0" fmla="*/ 54 w 55"/>
                <a:gd name="T1" fmla="*/ 17 h 54"/>
                <a:gd name="T2" fmla="*/ 55 w 55"/>
                <a:gd name="T3" fmla="*/ 15 h 54"/>
                <a:gd name="T4" fmla="*/ 0 w 55"/>
                <a:gd name="T5" fmla="*/ 0 h 54"/>
                <a:gd name="T6" fmla="*/ 16 w 55"/>
                <a:gd name="T7" fmla="*/ 54 h 54"/>
                <a:gd name="T8" fmla="*/ 17 w 55"/>
                <a:gd name="T9" fmla="*/ 53 h 54"/>
                <a:gd name="T10" fmla="*/ 54 w 55"/>
                <a:gd name="T1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54" y="17"/>
                  </a:moveTo>
                  <a:cubicBezTo>
                    <a:pt x="55" y="15"/>
                    <a:pt x="55" y="15"/>
                    <a:pt x="55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6" y="38"/>
                    <a:pt x="39" y="25"/>
                    <a:pt x="5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197"/>
            <p:cNvSpPr>
              <a:spLocks noChangeArrowheads="1"/>
            </p:cNvSpPr>
            <p:nvPr/>
          </p:nvSpPr>
          <p:spPr bwMode="auto">
            <a:xfrm>
              <a:off x="596901" y="4859338"/>
              <a:ext cx="138113" cy="1381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24" name="文本框 18"/>
          <p:cNvSpPr txBox="1"/>
          <p:nvPr/>
        </p:nvSpPr>
        <p:spPr>
          <a:xfrm>
            <a:off x="1581150" y="3701415"/>
            <a:ext cx="116046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b="1" dirty="0">
                <a:solidFill>
                  <a:srgbClr val="404040"/>
                </a:solidFill>
                <a:ea typeface="Calibri" panose="020F0502020204030204" pitchFamily="34" charset="0"/>
              </a:rPr>
              <a:t>     ERD</a:t>
            </a:r>
            <a:endParaRPr lang="en-US" altLang="zh-CN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6" name="Freeform 490"/>
          <p:cNvSpPr>
            <a:spLocks noEditPoints="1"/>
          </p:cNvSpPr>
          <p:nvPr/>
        </p:nvSpPr>
        <p:spPr bwMode="auto">
          <a:xfrm>
            <a:off x="3603625" y="1441450"/>
            <a:ext cx="547688" cy="549275"/>
          </a:xfrm>
          <a:custGeom>
            <a:avLst/>
            <a:gdLst>
              <a:gd name="T0" fmla="*/ 441625 w 294"/>
              <a:gd name="T1" fmla="*/ 108076 h 294"/>
              <a:gd name="T2" fmla="*/ 285099 w 294"/>
              <a:gd name="T3" fmla="*/ 18634 h 294"/>
              <a:gd name="T4" fmla="*/ 298143 w 294"/>
              <a:gd name="T5" fmla="*/ 85716 h 294"/>
              <a:gd name="T6" fmla="*/ 152798 w 294"/>
              <a:gd name="T7" fmla="*/ 229197 h 294"/>
              <a:gd name="T8" fmla="*/ 55902 w 294"/>
              <a:gd name="T9" fmla="*/ 201246 h 294"/>
              <a:gd name="T10" fmla="*/ 137891 w 294"/>
              <a:gd name="T11" fmla="*/ 365224 h 294"/>
              <a:gd name="T12" fmla="*/ 0 w 294"/>
              <a:gd name="T13" fmla="*/ 532929 h 294"/>
              <a:gd name="T14" fmla="*/ 14907 w 294"/>
              <a:gd name="T15" fmla="*/ 547836 h 294"/>
              <a:gd name="T16" fmla="*/ 182613 w 294"/>
              <a:gd name="T17" fmla="*/ 409945 h 294"/>
              <a:gd name="T18" fmla="*/ 346591 w 294"/>
              <a:gd name="T19" fmla="*/ 491934 h 294"/>
              <a:gd name="T20" fmla="*/ 318640 w 294"/>
              <a:gd name="T21" fmla="*/ 396902 h 294"/>
              <a:gd name="T22" fmla="*/ 463985 w 294"/>
              <a:gd name="T23" fmla="*/ 251557 h 294"/>
              <a:gd name="T24" fmla="*/ 529204 w 294"/>
              <a:gd name="T25" fmla="*/ 264601 h 294"/>
              <a:gd name="T26" fmla="*/ 441625 w 294"/>
              <a:gd name="T27" fmla="*/ 108076 h 294"/>
              <a:gd name="T28" fmla="*/ 324231 w 294"/>
              <a:gd name="T29" fmla="*/ 158388 h 294"/>
              <a:gd name="T30" fmla="*/ 216154 w 294"/>
              <a:gd name="T31" fmla="*/ 268328 h 294"/>
              <a:gd name="T32" fmla="*/ 191930 w 294"/>
              <a:gd name="T33" fmla="*/ 268328 h 294"/>
              <a:gd name="T34" fmla="*/ 191930 w 294"/>
              <a:gd name="T35" fmla="*/ 244104 h 294"/>
              <a:gd name="T36" fmla="*/ 301870 w 294"/>
              <a:gd name="T37" fmla="*/ 134164 h 294"/>
              <a:gd name="T38" fmla="*/ 324231 w 294"/>
              <a:gd name="T39" fmla="*/ 134164 h 294"/>
              <a:gd name="T40" fmla="*/ 324231 w 294"/>
              <a:gd name="T41" fmla="*/ 158388 h 2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94" h="294">
                <a:moveTo>
                  <a:pt x="237" y="58"/>
                </a:moveTo>
                <a:cubicBezTo>
                  <a:pt x="197" y="17"/>
                  <a:pt x="163" y="0"/>
                  <a:pt x="153" y="10"/>
                </a:cubicBezTo>
                <a:cubicBezTo>
                  <a:pt x="147" y="16"/>
                  <a:pt x="150" y="29"/>
                  <a:pt x="160" y="46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57" y="106"/>
                  <a:pt x="38" y="101"/>
                  <a:pt x="30" y="108"/>
                </a:cubicBezTo>
                <a:cubicBezTo>
                  <a:pt x="19" y="120"/>
                  <a:pt x="35" y="154"/>
                  <a:pt x="74" y="196"/>
                </a:cubicBezTo>
                <a:cubicBezTo>
                  <a:pt x="0" y="286"/>
                  <a:pt x="0" y="286"/>
                  <a:pt x="0" y="286"/>
                </a:cubicBezTo>
                <a:cubicBezTo>
                  <a:pt x="8" y="294"/>
                  <a:pt x="8" y="294"/>
                  <a:pt x="8" y="294"/>
                </a:cubicBezTo>
                <a:cubicBezTo>
                  <a:pt x="98" y="220"/>
                  <a:pt x="98" y="220"/>
                  <a:pt x="98" y="220"/>
                </a:cubicBezTo>
                <a:cubicBezTo>
                  <a:pt x="141" y="260"/>
                  <a:pt x="175" y="276"/>
                  <a:pt x="186" y="264"/>
                </a:cubicBezTo>
                <a:cubicBezTo>
                  <a:pt x="194" y="257"/>
                  <a:pt x="189" y="238"/>
                  <a:pt x="171" y="213"/>
                </a:cubicBezTo>
                <a:cubicBezTo>
                  <a:pt x="249" y="135"/>
                  <a:pt x="249" y="135"/>
                  <a:pt x="249" y="135"/>
                </a:cubicBezTo>
                <a:cubicBezTo>
                  <a:pt x="266" y="145"/>
                  <a:pt x="278" y="148"/>
                  <a:pt x="284" y="142"/>
                </a:cubicBezTo>
                <a:cubicBezTo>
                  <a:pt x="294" y="132"/>
                  <a:pt x="277" y="98"/>
                  <a:pt x="237" y="58"/>
                </a:cubicBezTo>
                <a:close/>
                <a:moveTo>
                  <a:pt x="174" y="85"/>
                </a:moveTo>
                <a:cubicBezTo>
                  <a:pt x="116" y="144"/>
                  <a:pt x="116" y="144"/>
                  <a:pt x="116" y="144"/>
                </a:cubicBezTo>
                <a:cubicBezTo>
                  <a:pt x="112" y="147"/>
                  <a:pt x="107" y="147"/>
                  <a:pt x="103" y="144"/>
                </a:cubicBezTo>
                <a:cubicBezTo>
                  <a:pt x="99" y="140"/>
                  <a:pt x="99" y="134"/>
                  <a:pt x="103" y="131"/>
                </a:cubicBezTo>
                <a:cubicBezTo>
                  <a:pt x="162" y="72"/>
                  <a:pt x="162" y="72"/>
                  <a:pt x="162" y="72"/>
                </a:cubicBezTo>
                <a:cubicBezTo>
                  <a:pt x="165" y="69"/>
                  <a:pt x="171" y="69"/>
                  <a:pt x="174" y="72"/>
                </a:cubicBezTo>
                <a:cubicBezTo>
                  <a:pt x="178" y="76"/>
                  <a:pt x="178" y="82"/>
                  <a:pt x="174" y="8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27" name="文本框 21"/>
          <p:cNvSpPr txBox="1"/>
          <p:nvPr/>
        </p:nvSpPr>
        <p:spPr>
          <a:xfrm>
            <a:off x="3049905" y="2246630"/>
            <a:ext cx="18116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dirty="0">
                <a:solidFill>
                  <a:srgbClr val="404040"/>
                </a:solidFill>
                <a:ea typeface="Calibri" panose="020F0502020204030204" pitchFamily="34" charset="0"/>
              </a:rPr>
              <a:t> BUSINESS RULE</a:t>
            </a:r>
            <a:endParaRPr lang="zh-CN" altLang="en-US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16827" y="4159882"/>
            <a:ext cx="552844" cy="549824"/>
            <a:chOff x="9890126" y="4225925"/>
            <a:chExt cx="290513" cy="2889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" name="Freeform 438"/>
            <p:cNvSpPr/>
            <p:nvPr/>
          </p:nvSpPr>
          <p:spPr bwMode="auto">
            <a:xfrm>
              <a:off x="9982201" y="446563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439"/>
            <p:cNvSpPr/>
            <p:nvPr/>
          </p:nvSpPr>
          <p:spPr bwMode="auto">
            <a:xfrm>
              <a:off x="9990138" y="4467225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40"/>
            <p:cNvSpPr/>
            <p:nvPr/>
          </p:nvSpPr>
          <p:spPr bwMode="auto">
            <a:xfrm>
              <a:off x="9986963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41"/>
            <p:cNvSpPr/>
            <p:nvPr/>
          </p:nvSpPr>
          <p:spPr bwMode="auto">
            <a:xfrm>
              <a:off x="9993313" y="4467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42"/>
            <p:cNvSpPr/>
            <p:nvPr/>
          </p:nvSpPr>
          <p:spPr bwMode="auto">
            <a:xfrm>
              <a:off x="9967913" y="445928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43"/>
            <p:cNvSpPr/>
            <p:nvPr/>
          </p:nvSpPr>
          <p:spPr bwMode="auto">
            <a:xfrm>
              <a:off x="9979026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4"/>
            <p:cNvSpPr/>
            <p:nvPr/>
          </p:nvSpPr>
          <p:spPr bwMode="auto">
            <a:xfrm>
              <a:off x="9964738" y="44577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445"/>
            <p:cNvSpPr/>
            <p:nvPr/>
          </p:nvSpPr>
          <p:spPr bwMode="auto">
            <a:xfrm>
              <a:off x="9971088" y="44624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Freeform 446"/>
            <p:cNvSpPr/>
            <p:nvPr/>
          </p:nvSpPr>
          <p:spPr bwMode="auto">
            <a:xfrm>
              <a:off x="9975851" y="4464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Freeform 447"/>
            <p:cNvSpPr/>
            <p:nvPr/>
          </p:nvSpPr>
          <p:spPr bwMode="auto">
            <a:xfrm>
              <a:off x="9998076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Freeform 448"/>
            <p:cNvSpPr/>
            <p:nvPr/>
          </p:nvSpPr>
          <p:spPr bwMode="auto">
            <a:xfrm>
              <a:off x="10015538" y="4459288"/>
              <a:ext cx="1588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Freeform 449"/>
            <p:cNvSpPr/>
            <p:nvPr/>
          </p:nvSpPr>
          <p:spPr bwMode="auto">
            <a:xfrm>
              <a:off x="9955213" y="4300538"/>
              <a:ext cx="6350" cy="9525"/>
            </a:xfrm>
            <a:custGeom>
              <a:avLst/>
              <a:gdLst>
                <a:gd name="T0" fmla="*/ 0 w 7"/>
                <a:gd name="T1" fmla="*/ 9 h 9"/>
                <a:gd name="T2" fmla="*/ 7 w 7"/>
                <a:gd name="T3" fmla="*/ 0 h 9"/>
                <a:gd name="T4" fmla="*/ 6 w 7"/>
                <a:gd name="T5" fmla="*/ 1 h 9"/>
                <a:gd name="T6" fmla="*/ 0 w 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0" y="9"/>
                  </a:moveTo>
                  <a:cubicBezTo>
                    <a:pt x="2" y="6"/>
                    <a:pt x="4" y="3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Freeform 450"/>
            <p:cNvSpPr/>
            <p:nvPr/>
          </p:nvSpPr>
          <p:spPr bwMode="auto">
            <a:xfrm>
              <a:off x="10012363" y="4460875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Freeform 451"/>
            <p:cNvSpPr/>
            <p:nvPr/>
          </p:nvSpPr>
          <p:spPr bwMode="auto">
            <a:xfrm>
              <a:off x="10006013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Freeform 452"/>
            <p:cNvSpPr/>
            <p:nvPr/>
          </p:nvSpPr>
          <p:spPr bwMode="auto">
            <a:xfrm>
              <a:off x="10002838" y="4465638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453"/>
            <p:cNvSpPr/>
            <p:nvPr/>
          </p:nvSpPr>
          <p:spPr bwMode="auto">
            <a:xfrm>
              <a:off x="10009188" y="4462463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454"/>
            <p:cNvSpPr/>
            <p:nvPr/>
          </p:nvSpPr>
          <p:spPr bwMode="auto">
            <a:xfrm>
              <a:off x="9999663" y="4467225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reeform 455"/>
            <p:cNvSpPr/>
            <p:nvPr/>
          </p:nvSpPr>
          <p:spPr bwMode="auto">
            <a:xfrm>
              <a:off x="9934576" y="4340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456"/>
            <p:cNvSpPr/>
            <p:nvPr/>
          </p:nvSpPr>
          <p:spPr bwMode="auto">
            <a:xfrm>
              <a:off x="9925051" y="4341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457"/>
            <p:cNvSpPr/>
            <p:nvPr/>
          </p:nvSpPr>
          <p:spPr bwMode="auto">
            <a:xfrm>
              <a:off x="9920288" y="4343400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458"/>
            <p:cNvSpPr/>
            <p:nvPr/>
          </p:nvSpPr>
          <p:spPr bwMode="auto">
            <a:xfrm>
              <a:off x="9918701" y="4344988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reeform 459"/>
            <p:cNvSpPr/>
            <p:nvPr/>
          </p:nvSpPr>
          <p:spPr bwMode="auto">
            <a:xfrm>
              <a:off x="9929813" y="4340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460"/>
            <p:cNvSpPr/>
            <p:nvPr/>
          </p:nvSpPr>
          <p:spPr bwMode="auto">
            <a:xfrm>
              <a:off x="9959976" y="4454525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Freeform 461"/>
            <p:cNvSpPr/>
            <p:nvPr/>
          </p:nvSpPr>
          <p:spPr bwMode="auto">
            <a:xfrm>
              <a:off x="9915526" y="4346575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Freeform 462"/>
            <p:cNvSpPr/>
            <p:nvPr/>
          </p:nvSpPr>
          <p:spPr bwMode="auto">
            <a:xfrm>
              <a:off x="9928226" y="434181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Freeform 463"/>
            <p:cNvSpPr/>
            <p:nvPr/>
          </p:nvSpPr>
          <p:spPr bwMode="auto">
            <a:xfrm>
              <a:off x="9956801" y="4452938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Freeform 464"/>
            <p:cNvSpPr/>
            <p:nvPr/>
          </p:nvSpPr>
          <p:spPr bwMode="auto">
            <a:xfrm>
              <a:off x="9948863" y="4448175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Freeform 465"/>
            <p:cNvSpPr/>
            <p:nvPr/>
          </p:nvSpPr>
          <p:spPr bwMode="auto">
            <a:xfrm>
              <a:off x="9937751" y="4438650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Freeform 466"/>
            <p:cNvSpPr/>
            <p:nvPr/>
          </p:nvSpPr>
          <p:spPr bwMode="auto">
            <a:xfrm>
              <a:off x="9952038" y="44497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Freeform 467"/>
            <p:cNvSpPr/>
            <p:nvPr/>
          </p:nvSpPr>
          <p:spPr bwMode="auto">
            <a:xfrm>
              <a:off x="9945688" y="44450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Freeform 468"/>
            <p:cNvSpPr/>
            <p:nvPr/>
          </p:nvSpPr>
          <p:spPr bwMode="auto">
            <a:xfrm>
              <a:off x="9942513" y="4440238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Freeform 469"/>
            <p:cNvSpPr/>
            <p:nvPr/>
          </p:nvSpPr>
          <p:spPr bwMode="auto">
            <a:xfrm>
              <a:off x="10002838" y="4225925"/>
              <a:ext cx="139700" cy="141287"/>
            </a:xfrm>
            <a:custGeom>
              <a:avLst/>
              <a:gdLst>
                <a:gd name="T0" fmla="*/ 56 w 147"/>
                <a:gd name="T1" fmla="*/ 91 h 147"/>
                <a:gd name="T2" fmla="*/ 92 w 147"/>
                <a:gd name="T3" fmla="*/ 143 h 147"/>
                <a:gd name="T4" fmla="*/ 93 w 147"/>
                <a:gd name="T5" fmla="*/ 147 h 147"/>
                <a:gd name="T6" fmla="*/ 123 w 147"/>
                <a:gd name="T7" fmla="*/ 135 h 147"/>
                <a:gd name="T8" fmla="*/ 99 w 147"/>
                <a:gd name="T9" fmla="*/ 48 h 147"/>
                <a:gd name="T10" fmla="*/ 11 w 147"/>
                <a:gd name="T11" fmla="*/ 24 h 147"/>
                <a:gd name="T12" fmla="*/ 0 w 147"/>
                <a:gd name="T13" fmla="*/ 54 h 147"/>
                <a:gd name="T14" fmla="*/ 56 w 147"/>
                <a:gd name="T15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7">
                  <a:moveTo>
                    <a:pt x="56" y="91"/>
                  </a:moveTo>
                  <a:cubicBezTo>
                    <a:pt x="74" y="109"/>
                    <a:pt x="86" y="126"/>
                    <a:pt x="92" y="143"/>
                  </a:cubicBezTo>
                  <a:cubicBezTo>
                    <a:pt x="92" y="144"/>
                    <a:pt x="93" y="145"/>
                    <a:pt x="93" y="147"/>
                  </a:cubicBezTo>
                  <a:cubicBezTo>
                    <a:pt x="104" y="147"/>
                    <a:pt x="114" y="144"/>
                    <a:pt x="123" y="135"/>
                  </a:cubicBezTo>
                  <a:cubicBezTo>
                    <a:pt x="147" y="111"/>
                    <a:pt x="128" y="77"/>
                    <a:pt x="99" y="48"/>
                  </a:cubicBezTo>
                  <a:cubicBezTo>
                    <a:pt x="70" y="19"/>
                    <a:pt x="36" y="0"/>
                    <a:pt x="11" y="24"/>
                  </a:cubicBezTo>
                  <a:cubicBezTo>
                    <a:pt x="3" y="33"/>
                    <a:pt x="0" y="43"/>
                    <a:pt x="0" y="54"/>
                  </a:cubicBezTo>
                  <a:cubicBezTo>
                    <a:pt x="18" y="59"/>
                    <a:pt x="37" y="71"/>
                    <a:pt x="5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Freeform 470"/>
            <p:cNvSpPr/>
            <p:nvPr/>
          </p:nvSpPr>
          <p:spPr bwMode="auto">
            <a:xfrm>
              <a:off x="9890126" y="4338638"/>
              <a:ext cx="152400" cy="128587"/>
            </a:xfrm>
            <a:custGeom>
              <a:avLst/>
              <a:gdLst>
                <a:gd name="T0" fmla="*/ 66 w 160"/>
                <a:gd name="T1" fmla="*/ 3 h 134"/>
                <a:gd name="T2" fmla="*/ 62 w 160"/>
                <a:gd name="T3" fmla="*/ 2 h 134"/>
                <a:gd name="T4" fmla="*/ 58 w 160"/>
                <a:gd name="T5" fmla="*/ 1 h 134"/>
                <a:gd name="T6" fmla="*/ 54 w 160"/>
                <a:gd name="T7" fmla="*/ 1 h 134"/>
                <a:gd name="T8" fmla="*/ 51 w 160"/>
                <a:gd name="T9" fmla="*/ 0 h 134"/>
                <a:gd name="T10" fmla="*/ 47 w 160"/>
                <a:gd name="T11" fmla="*/ 1 h 134"/>
                <a:gd name="T12" fmla="*/ 44 w 160"/>
                <a:gd name="T13" fmla="*/ 1 h 134"/>
                <a:gd name="T14" fmla="*/ 41 w 160"/>
                <a:gd name="T15" fmla="*/ 2 h 134"/>
                <a:gd name="T16" fmla="*/ 37 w 160"/>
                <a:gd name="T17" fmla="*/ 3 h 134"/>
                <a:gd name="T18" fmla="*/ 34 w 160"/>
                <a:gd name="T19" fmla="*/ 5 h 134"/>
                <a:gd name="T20" fmla="*/ 31 w 160"/>
                <a:gd name="T21" fmla="*/ 6 h 134"/>
                <a:gd name="T22" fmla="*/ 28 w 160"/>
                <a:gd name="T23" fmla="*/ 8 h 134"/>
                <a:gd name="T24" fmla="*/ 24 w 160"/>
                <a:gd name="T25" fmla="*/ 12 h 134"/>
                <a:gd name="T26" fmla="*/ 51 w 160"/>
                <a:gd name="T27" fmla="*/ 103 h 134"/>
                <a:gd name="T28" fmla="*/ 55 w 160"/>
                <a:gd name="T29" fmla="*/ 106 h 134"/>
                <a:gd name="T30" fmla="*/ 59 w 160"/>
                <a:gd name="T31" fmla="*/ 110 h 134"/>
                <a:gd name="T32" fmla="*/ 62 w 160"/>
                <a:gd name="T33" fmla="*/ 113 h 134"/>
                <a:gd name="T34" fmla="*/ 66 w 160"/>
                <a:gd name="T35" fmla="*/ 116 h 134"/>
                <a:gd name="T36" fmla="*/ 70 w 160"/>
                <a:gd name="T37" fmla="*/ 119 h 134"/>
                <a:gd name="T38" fmla="*/ 74 w 160"/>
                <a:gd name="T39" fmla="*/ 121 h 134"/>
                <a:gd name="T40" fmla="*/ 78 w 160"/>
                <a:gd name="T41" fmla="*/ 124 h 134"/>
                <a:gd name="T42" fmla="*/ 82 w 160"/>
                <a:gd name="T43" fmla="*/ 126 h 134"/>
                <a:gd name="T44" fmla="*/ 86 w 160"/>
                <a:gd name="T45" fmla="*/ 128 h 134"/>
                <a:gd name="T46" fmla="*/ 90 w 160"/>
                <a:gd name="T47" fmla="*/ 130 h 134"/>
                <a:gd name="T48" fmla="*/ 94 w 160"/>
                <a:gd name="T49" fmla="*/ 131 h 134"/>
                <a:gd name="T50" fmla="*/ 97 w 160"/>
                <a:gd name="T51" fmla="*/ 132 h 134"/>
                <a:gd name="T52" fmla="*/ 102 w 160"/>
                <a:gd name="T53" fmla="*/ 133 h 134"/>
                <a:gd name="T54" fmla="*/ 105 w 160"/>
                <a:gd name="T55" fmla="*/ 134 h 134"/>
                <a:gd name="T56" fmla="*/ 109 w 160"/>
                <a:gd name="T57" fmla="*/ 134 h 134"/>
                <a:gd name="T58" fmla="*/ 113 w 160"/>
                <a:gd name="T59" fmla="*/ 134 h 134"/>
                <a:gd name="T60" fmla="*/ 116 w 160"/>
                <a:gd name="T61" fmla="*/ 133 h 134"/>
                <a:gd name="T62" fmla="*/ 119 w 160"/>
                <a:gd name="T63" fmla="*/ 133 h 134"/>
                <a:gd name="T64" fmla="*/ 122 w 160"/>
                <a:gd name="T65" fmla="*/ 131 h 134"/>
                <a:gd name="T66" fmla="*/ 126 w 160"/>
                <a:gd name="T67" fmla="*/ 130 h 134"/>
                <a:gd name="T68" fmla="*/ 129 w 160"/>
                <a:gd name="T69" fmla="*/ 128 h 134"/>
                <a:gd name="T70" fmla="*/ 132 w 160"/>
                <a:gd name="T71" fmla="*/ 126 h 134"/>
                <a:gd name="T72" fmla="*/ 135 w 160"/>
                <a:gd name="T73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134">
                  <a:moveTo>
                    <a:pt x="112" y="35"/>
                  </a:moveTo>
                  <a:cubicBezTo>
                    <a:pt x="97" y="20"/>
                    <a:pt x="81" y="8"/>
                    <a:pt x="66" y="3"/>
                  </a:cubicBezTo>
                  <a:cubicBezTo>
                    <a:pt x="66" y="3"/>
                    <a:pt x="65" y="3"/>
                    <a:pt x="65" y="3"/>
                  </a:cubicBezTo>
                  <a:cubicBezTo>
                    <a:pt x="64" y="3"/>
                    <a:pt x="63" y="2"/>
                    <a:pt x="62" y="2"/>
                  </a:cubicBezTo>
                  <a:cubicBezTo>
                    <a:pt x="62" y="2"/>
                    <a:pt x="62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8" y="0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5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8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4"/>
                    <a:pt x="35" y="4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6"/>
                    <a:pt x="31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8" y="8"/>
                    <a:pt x="28" y="8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0" y="36"/>
                    <a:pt x="19" y="70"/>
                    <a:pt x="48" y="99"/>
                  </a:cubicBezTo>
                  <a:cubicBezTo>
                    <a:pt x="49" y="100"/>
                    <a:pt x="50" y="102"/>
                    <a:pt x="51" y="103"/>
                  </a:cubicBezTo>
                  <a:cubicBezTo>
                    <a:pt x="51" y="103"/>
                    <a:pt x="52" y="103"/>
                    <a:pt x="52" y="104"/>
                  </a:cubicBezTo>
                  <a:cubicBezTo>
                    <a:pt x="53" y="104"/>
                    <a:pt x="54" y="105"/>
                    <a:pt x="55" y="106"/>
                  </a:cubicBezTo>
                  <a:cubicBezTo>
                    <a:pt x="55" y="106"/>
                    <a:pt x="55" y="106"/>
                    <a:pt x="55" y="107"/>
                  </a:cubicBezTo>
                  <a:cubicBezTo>
                    <a:pt x="57" y="108"/>
                    <a:pt x="58" y="109"/>
                    <a:pt x="59" y="11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60" y="111"/>
                    <a:pt x="61" y="112"/>
                    <a:pt x="62" y="113"/>
                  </a:cubicBezTo>
                  <a:cubicBezTo>
                    <a:pt x="63" y="113"/>
                    <a:pt x="63" y="113"/>
                    <a:pt x="63" y="114"/>
                  </a:cubicBezTo>
                  <a:cubicBezTo>
                    <a:pt x="64" y="114"/>
                    <a:pt x="65" y="115"/>
                    <a:pt x="66" y="116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8" y="117"/>
                    <a:pt x="69" y="118"/>
                    <a:pt x="70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2" y="120"/>
                    <a:pt x="73" y="121"/>
                    <a:pt x="74" y="121"/>
                  </a:cubicBezTo>
                  <a:cubicBezTo>
                    <a:pt x="74" y="121"/>
                    <a:pt x="75" y="122"/>
                    <a:pt x="75" y="122"/>
                  </a:cubicBezTo>
                  <a:cubicBezTo>
                    <a:pt x="76" y="123"/>
                    <a:pt x="77" y="123"/>
                    <a:pt x="78" y="124"/>
                  </a:cubicBezTo>
                  <a:cubicBezTo>
                    <a:pt x="78" y="124"/>
                    <a:pt x="78" y="124"/>
                    <a:pt x="79" y="124"/>
                  </a:cubicBezTo>
                  <a:cubicBezTo>
                    <a:pt x="80" y="125"/>
                    <a:pt x="81" y="125"/>
                    <a:pt x="82" y="126"/>
                  </a:cubicBezTo>
                  <a:cubicBezTo>
                    <a:pt x="82" y="126"/>
                    <a:pt x="83" y="126"/>
                    <a:pt x="83" y="127"/>
                  </a:cubicBezTo>
                  <a:cubicBezTo>
                    <a:pt x="84" y="127"/>
                    <a:pt x="85" y="127"/>
                    <a:pt x="86" y="128"/>
                  </a:cubicBezTo>
                  <a:cubicBezTo>
                    <a:pt x="86" y="128"/>
                    <a:pt x="86" y="128"/>
                    <a:pt x="87" y="128"/>
                  </a:cubicBezTo>
                  <a:cubicBezTo>
                    <a:pt x="88" y="129"/>
                    <a:pt x="89" y="129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1" y="130"/>
                    <a:pt x="93" y="131"/>
                    <a:pt x="94" y="131"/>
                  </a:cubicBezTo>
                  <a:cubicBezTo>
                    <a:pt x="94" y="131"/>
                    <a:pt x="94" y="131"/>
                    <a:pt x="95" y="131"/>
                  </a:cubicBezTo>
                  <a:cubicBezTo>
                    <a:pt x="95" y="132"/>
                    <a:pt x="96" y="132"/>
                    <a:pt x="97" y="132"/>
                  </a:cubicBezTo>
                  <a:cubicBezTo>
                    <a:pt x="98" y="132"/>
                    <a:pt x="98" y="132"/>
                    <a:pt x="98" y="133"/>
                  </a:cubicBezTo>
                  <a:cubicBezTo>
                    <a:pt x="99" y="133"/>
                    <a:pt x="100" y="133"/>
                    <a:pt x="102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3" y="133"/>
                    <a:pt x="104" y="134"/>
                    <a:pt x="105" y="134"/>
                  </a:cubicBezTo>
                  <a:cubicBezTo>
                    <a:pt x="105" y="134"/>
                    <a:pt x="106" y="134"/>
                    <a:pt x="106" y="134"/>
                  </a:cubicBezTo>
                  <a:cubicBezTo>
                    <a:pt x="107" y="134"/>
                    <a:pt x="108" y="134"/>
                    <a:pt x="109" y="134"/>
                  </a:cubicBezTo>
                  <a:cubicBezTo>
                    <a:pt x="109" y="134"/>
                    <a:pt x="109" y="134"/>
                    <a:pt x="110" y="134"/>
                  </a:cubicBezTo>
                  <a:cubicBezTo>
                    <a:pt x="111" y="134"/>
                    <a:pt x="112" y="134"/>
                    <a:pt x="113" y="134"/>
                  </a:cubicBezTo>
                  <a:cubicBezTo>
                    <a:pt x="113" y="134"/>
                    <a:pt x="113" y="134"/>
                    <a:pt x="113" y="134"/>
                  </a:cubicBezTo>
                  <a:cubicBezTo>
                    <a:pt x="114" y="134"/>
                    <a:pt x="115" y="134"/>
                    <a:pt x="116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7" y="133"/>
                    <a:pt x="118" y="133"/>
                    <a:pt x="119" y="133"/>
                  </a:cubicBezTo>
                  <a:cubicBezTo>
                    <a:pt x="119" y="133"/>
                    <a:pt x="120" y="132"/>
                    <a:pt x="120" y="132"/>
                  </a:cubicBezTo>
                  <a:cubicBezTo>
                    <a:pt x="121" y="132"/>
                    <a:pt x="122" y="132"/>
                    <a:pt x="122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4" y="131"/>
                    <a:pt x="125" y="130"/>
                    <a:pt x="126" y="130"/>
                  </a:cubicBezTo>
                  <a:cubicBezTo>
                    <a:pt x="126" y="130"/>
                    <a:pt x="126" y="130"/>
                    <a:pt x="127" y="129"/>
                  </a:cubicBezTo>
                  <a:cubicBezTo>
                    <a:pt x="127" y="129"/>
                    <a:pt x="128" y="129"/>
                    <a:pt x="129" y="128"/>
                  </a:cubicBezTo>
                  <a:cubicBezTo>
                    <a:pt x="129" y="128"/>
                    <a:pt x="129" y="128"/>
                    <a:pt x="130" y="127"/>
                  </a:cubicBezTo>
                  <a:cubicBezTo>
                    <a:pt x="130" y="127"/>
                    <a:pt x="131" y="126"/>
                    <a:pt x="132" y="126"/>
                  </a:cubicBezTo>
                  <a:cubicBezTo>
                    <a:pt x="132" y="126"/>
                    <a:pt x="132" y="125"/>
                    <a:pt x="133" y="125"/>
                  </a:cubicBezTo>
                  <a:cubicBezTo>
                    <a:pt x="134" y="124"/>
                    <a:pt x="134" y="124"/>
                    <a:pt x="135" y="123"/>
                  </a:cubicBezTo>
                  <a:cubicBezTo>
                    <a:pt x="160" y="98"/>
                    <a:pt x="141" y="64"/>
                    <a:pt x="11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Freeform 471"/>
            <p:cNvSpPr/>
            <p:nvPr/>
          </p:nvSpPr>
          <p:spPr bwMode="auto">
            <a:xfrm>
              <a:off x="9950451" y="4291013"/>
              <a:ext cx="230188" cy="223837"/>
            </a:xfrm>
            <a:custGeom>
              <a:avLst/>
              <a:gdLst>
                <a:gd name="T0" fmla="*/ 228 w 240"/>
                <a:gd name="T1" fmla="*/ 183 h 233"/>
                <a:gd name="T2" fmla="*/ 149 w 240"/>
                <a:gd name="T3" fmla="*/ 104 h 233"/>
                <a:gd name="T4" fmla="*/ 132 w 240"/>
                <a:gd name="T5" fmla="*/ 88 h 233"/>
                <a:gd name="T6" fmla="*/ 99 w 240"/>
                <a:gd name="T7" fmla="*/ 34 h 233"/>
                <a:gd name="T8" fmla="*/ 37 w 240"/>
                <a:gd name="T9" fmla="*/ 0 h 233"/>
                <a:gd name="T10" fmla="*/ 12 w 240"/>
                <a:gd name="T11" fmla="*/ 10 h 233"/>
                <a:gd name="T12" fmla="*/ 5 w 240"/>
                <a:gd name="T13" fmla="*/ 19 h 233"/>
                <a:gd name="T14" fmla="*/ 0 w 240"/>
                <a:gd name="T15" fmla="*/ 35 h 233"/>
                <a:gd name="T16" fmla="*/ 60 w 240"/>
                <a:gd name="T17" fmla="*/ 73 h 233"/>
                <a:gd name="T18" fmla="*/ 98 w 240"/>
                <a:gd name="T19" fmla="*/ 135 h 233"/>
                <a:gd name="T20" fmla="*/ 111 w 240"/>
                <a:gd name="T21" fmla="*/ 148 h 233"/>
                <a:gd name="T22" fmla="*/ 187 w 240"/>
                <a:gd name="T23" fmla="*/ 224 h 233"/>
                <a:gd name="T24" fmla="*/ 208 w 240"/>
                <a:gd name="T25" fmla="*/ 233 h 233"/>
                <a:gd name="T26" fmla="*/ 228 w 240"/>
                <a:gd name="T27" fmla="*/ 224 h 233"/>
                <a:gd name="T28" fmla="*/ 228 w 240"/>
                <a:gd name="T29" fmla="*/ 18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3">
                  <a:moveTo>
                    <a:pt x="228" y="18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32" y="88"/>
                    <a:pt x="132" y="88"/>
                    <a:pt x="132" y="88"/>
                  </a:cubicBezTo>
                  <a:cubicBezTo>
                    <a:pt x="129" y="70"/>
                    <a:pt x="116" y="51"/>
                    <a:pt x="99" y="34"/>
                  </a:cubicBezTo>
                  <a:cubicBezTo>
                    <a:pt x="79" y="15"/>
                    <a:pt x="57" y="0"/>
                    <a:pt x="37" y="0"/>
                  </a:cubicBezTo>
                  <a:cubicBezTo>
                    <a:pt x="28" y="0"/>
                    <a:pt x="19" y="3"/>
                    <a:pt x="12" y="10"/>
                  </a:cubicBezTo>
                  <a:cubicBezTo>
                    <a:pt x="9" y="13"/>
                    <a:pt x="7" y="16"/>
                    <a:pt x="5" y="19"/>
                  </a:cubicBezTo>
                  <a:cubicBezTo>
                    <a:pt x="2" y="24"/>
                    <a:pt x="0" y="30"/>
                    <a:pt x="0" y="35"/>
                  </a:cubicBezTo>
                  <a:cubicBezTo>
                    <a:pt x="18" y="40"/>
                    <a:pt x="39" y="52"/>
                    <a:pt x="60" y="73"/>
                  </a:cubicBezTo>
                  <a:cubicBezTo>
                    <a:pt x="84" y="98"/>
                    <a:pt x="95" y="118"/>
                    <a:pt x="98" y="135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87" y="224"/>
                    <a:pt x="187" y="224"/>
                    <a:pt x="187" y="224"/>
                  </a:cubicBezTo>
                  <a:cubicBezTo>
                    <a:pt x="193" y="230"/>
                    <a:pt x="200" y="233"/>
                    <a:pt x="208" y="233"/>
                  </a:cubicBezTo>
                  <a:cubicBezTo>
                    <a:pt x="215" y="233"/>
                    <a:pt x="223" y="230"/>
                    <a:pt x="228" y="224"/>
                  </a:cubicBezTo>
                  <a:cubicBezTo>
                    <a:pt x="240" y="213"/>
                    <a:pt x="240" y="195"/>
                    <a:pt x="228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29" name="文本框 57"/>
          <p:cNvSpPr txBox="1"/>
          <p:nvPr/>
        </p:nvSpPr>
        <p:spPr>
          <a:xfrm>
            <a:off x="2974975" y="4929505"/>
            <a:ext cx="19202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dirty="0">
                <a:solidFill>
                  <a:srgbClr val="404040"/>
                </a:solidFill>
                <a:ea typeface="Calibri" panose="020F0502020204030204" pitchFamily="34" charset="0"/>
              </a:rPr>
              <a:t>NORMALIZATION</a:t>
            </a:r>
            <a:endParaRPr lang="zh-CN" altLang="en-US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2072938" y="1030288"/>
            <a:ext cx="119063" cy="470217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矩形 13"/>
          <p:cNvSpPr>
            <a:spLocks noChangeArrowheads="1"/>
          </p:cNvSpPr>
          <p:nvPr/>
        </p:nvSpPr>
        <p:spPr bwMode="auto">
          <a:xfrm>
            <a:off x="8110538" y="2268538"/>
            <a:ext cx="3017838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Then we have Data Dictionary to define datatypes of your attributes  so that we can store same type of data in every Attributes for different entity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圆角矩形 11"/>
          <p:cNvSpPr/>
          <p:nvPr/>
        </p:nvSpPr>
        <p:spPr>
          <a:xfrm rot="2770720">
            <a:off x="4571048" y="2503805"/>
            <a:ext cx="2270125" cy="227012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5297843" y="2532365"/>
            <a:ext cx="805260" cy="805256"/>
            <a:chOff x="530226" y="4791075"/>
            <a:chExt cx="274638" cy="2746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" name="Freeform 189"/>
            <p:cNvSpPr/>
            <p:nvPr/>
          </p:nvSpPr>
          <p:spPr bwMode="auto">
            <a:xfrm>
              <a:off x="639763" y="4791075"/>
              <a:ext cx="53975" cy="49212"/>
            </a:xfrm>
            <a:custGeom>
              <a:avLst/>
              <a:gdLst>
                <a:gd name="T0" fmla="*/ 55 w 56"/>
                <a:gd name="T1" fmla="*/ 51 h 51"/>
                <a:gd name="T2" fmla="*/ 56 w 56"/>
                <a:gd name="T3" fmla="*/ 51 h 51"/>
                <a:gd name="T4" fmla="*/ 28 w 56"/>
                <a:gd name="T5" fmla="*/ 0 h 51"/>
                <a:gd name="T6" fmla="*/ 0 w 56"/>
                <a:gd name="T7" fmla="*/ 51 h 51"/>
                <a:gd name="T8" fmla="*/ 1 w 56"/>
                <a:gd name="T9" fmla="*/ 51 h 51"/>
                <a:gd name="T10" fmla="*/ 28 w 56"/>
                <a:gd name="T11" fmla="*/ 47 h 51"/>
                <a:gd name="T12" fmla="*/ 55 w 56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1">
                  <a:moveTo>
                    <a:pt x="55" y="51"/>
                  </a:moveTo>
                  <a:cubicBezTo>
                    <a:pt x="56" y="51"/>
                    <a:pt x="56" y="51"/>
                    <a:pt x="56" y="5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0" y="49"/>
                    <a:pt x="19" y="47"/>
                    <a:pt x="28" y="47"/>
                  </a:cubicBezTo>
                  <a:cubicBezTo>
                    <a:pt x="37" y="47"/>
                    <a:pt x="4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Freeform 190"/>
            <p:cNvSpPr/>
            <p:nvPr/>
          </p:nvSpPr>
          <p:spPr bwMode="auto">
            <a:xfrm>
              <a:off x="755651" y="4902200"/>
              <a:ext cx="49213" cy="52387"/>
            </a:xfrm>
            <a:custGeom>
              <a:avLst/>
              <a:gdLst>
                <a:gd name="T0" fmla="*/ 0 w 51"/>
                <a:gd name="T1" fmla="*/ 54 h 55"/>
                <a:gd name="T2" fmla="*/ 0 w 51"/>
                <a:gd name="T3" fmla="*/ 55 h 55"/>
                <a:gd name="T4" fmla="*/ 51 w 51"/>
                <a:gd name="T5" fmla="*/ 27 h 55"/>
                <a:gd name="T6" fmla="*/ 0 w 51"/>
                <a:gd name="T7" fmla="*/ 0 h 55"/>
                <a:gd name="T8" fmla="*/ 0 w 51"/>
                <a:gd name="T9" fmla="*/ 1 h 55"/>
                <a:gd name="T10" fmla="*/ 3 w 51"/>
                <a:gd name="T11" fmla="*/ 27 h 55"/>
                <a:gd name="T12" fmla="*/ 0 w 51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0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9"/>
                    <a:pt x="3" y="18"/>
                    <a:pt x="3" y="27"/>
                  </a:cubicBezTo>
                  <a:cubicBezTo>
                    <a:pt x="3" y="37"/>
                    <a:pt x="2" y="46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191"/>
            <p:cNvSpPr/>
            <p:nvPr/>
          </p:nvSpPr>
          <p:spPr bwMode="auto">
            <a:xfrm>
              <a:off x="711201" y="4832350"/>
              <a:ext cx="52388" cy="52387"/>
            </a:xfrm>
            <a:custGeom>
              <a:avLst/>
              <a:gdLst>
                <a:gd name="T0" fmla="*/ 37 w 55"/>
                <a:gd name="T1" fmla="*/ 52 h 54"/>
                <a:gd name="T2" fmla="*/ 40 w 55"/>
                <a:gd name="T3" fmla="*/ 54 h 54"/>
                <a:gd name="T4" fmla="*/ 55 w 55"/>
                <a:gd name="T5" fmla="*/ 0 h 54"/>
                <a:gd name="T6" fmla="*/ 0 w 55"/>
                <a:gd name="T7" fmla="*/ 15 h 54"/>
                <a:gd name="T8" fmla="*/ 2 w 55"/>
                <a:gd name="T9" fmla="*/ 17 h 54"/>
                <a:gd name="T10" fmla="*/ 37 w 55"/>
                <a:gd name="T11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37" y="52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7" y="26"/>
                    <a:pt x="29" y="38"/>
                    <a:pt x="3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192"/>
            <p:cNvSpPr/>
            <p:nvPr/>
          </p:nvSpPr>
          <p:spPr bwMode="auto">
            <a:xfrm>
              <a:off x="641351" y="5016500"/>
              <a:ext cx="52388" cy="49212"/>
            </a:xfrm>
            <a:custGeom>
              <a:avLst/>
              <a:gdLst>
                <a:gd name="T0" fmla="*/ 0 w 55"/>
                <a:gd name="T1" fmla="*/ 0 h 51"/>
                <a:gd name="T2" fmla="*/ 0 w 55"/>
                <a:gd name="T3" fmla="*/ 0 h 51"/>
                <a:gd name="T4" fmla="*/ 27 w 55"/>
                <a:gd name="T5" fmla="*/ 51 h 51"/>
                <a:gd name="T6" fmla="*/ 55 w 55"/>
                <a:gd name="T7" fmla="*/ 0 h 51"/>
                <a:gd name="T8" fmla="*/ 54 w 55"/>
                <a:gd name="T9" fmla="*/ 0 h 51"/>
                <a:gd name="T10" fmla="*/ 27 w 55"/>
                <a:gd name="T11" fmla="*/ 4 h 51"/>
                <a:gd name="T12" fmla="*/ 0 w 55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5" y="2"/>
                    <a:pt x="36" y="4"/>
                    <a:pt x="27" y="4"/>
                  </a:cubicBezTo>
                  <a:cubicBezTo>
                    <a:pt x="18" y="4"/>
                    <a:pt x="9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193"/>
            <p:cNvSpPr/>
            <p:nvPr/>
          </p:nvSpPr>
          <p:spPr bwMode="auto">
            <a:xfrm>
              <a:off x="530226" y="4902200"/>
              <a:ext cx="47625" cy="52387"/>
            </a:xfrm>
            <a:custGeom>
              <a:avLst/>
              <a:gdLst>
                <a:gd name="T0" fmla="*/ 51 w 51"/>
                <a:gd name="T1" fmla="*/ 0 h 55"/>
                <a:gd name="T2" fmla="*/ 51 w 51"/>
                <a:gd name="T3" fmla="*/ 0 h 55"/>
                <a:gd name="T4" fmla="*/ 0 w 51"/>
                <a:gd name="T5" fmla="*/ 27 h 55"/>
                <a:gd name="T6" fmla="*/ 51 w 51"/>
                <a:gd name="T7" fmla="*/ 55 h 55"/>
                <a:gd name="T8" fmla="*/ 51 w 51"/>
                <a:gd name="T9" fmla="*/ 55 h 55"/>
                <a:gd name="T10" fmla="*/ 47 w 51"/>
                <a:gd name="T11" fmla="*/ 27 h 55"/>
                <a:gd name="T12" fmla="*/ 51 w 51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8" y="46"/>
                    <a:pt x="47" y="37"/>
                    <a:pt x="47" y="27"/>
                  </a:cubicBezTo>
                  <a:cubicBezTo>
                    <a:pt x="47" y="18"/>
                    <a:pt x="48" y="8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194"/>
            <p:cNvSpPr/>
            <p:nvPr/>
          </p:nvSpPr>
          <p:spPr bwMode="auto">
            <a:xfrm>
              <a:off x="571501" y="4972050"/>
              <a:ext cx="50800" cy="52387"/>
            </a:xfrm>
            <a:custGeom>
              <a:avLst/>
              <a:gdLst>
                <a:gd name="T0" fmla="*/ 16 w 54"/>
                <a:gd name="T1" fmla="*/ 2 h 55"/>
                <a:gd name="T2" fmla="*/ 15 w 54"/>
                <a:gd name="T3" fmla="*/ 0 h 55"/>
                <a:gd name="T4" fmla="*/ 0 w 54"/>
                <a:gd name="T5" fmla="*/ 55 h 55"/>
                <a:gd name="T6" fmla="*/ 54 w 54"/>
                <a:gd name="T7" fmla="*/ 40 h 55"/>
                <a:gd name="T8" fmla="*/ 53 w 54"/>
                <a:gd name="T9" fmla="*/ 38 h 55"/>
                <a:gd name="T10" fmla="*/ 16 w 54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16" y="2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38" y="29"/>
                    <a:pt x="25" y="17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195"/>
            <p:cNvSpPr/>
            <p:nvPr/>
          </p:nvSpPr>
          <p:spPr bwMode="auto">
            <a:xfrm>
              <a:off x="711201" y="4972050"/>
              <a:ext cx="52388" cy="52387"/>
            </a:xfrm>
            <a:custGeom>
              <a:avLst/>
              <a:gdLst>
                <a:gd name="T0" fmla="*/ 38 w 55"/>
                <a:gd name="T1" fmla="*/ 2 h 55"/>
                <a:gd name="T2" fmla="*/ 2 w 55"/>
                <a:gd name="T3" fmla="*/ 38 h 55"/>
                <a:gd name="T4" fmla="*/ 0 w 55"/>
                <a:gd name="T5" fmla="*/ 40 h 55"/>
                <a:gd name="T6" fmla="*/ 55 w 55"/>
                <a:gd name="T7" fmla="*/ 55 h 55"/>
                <a:gd name="T8" fmla="*/ 40 w 55"/>
                <a:gd name="T9" fmla="*/ 0 h 55"/>
                <a:gd name="T10" fmla="*/ 38 w 55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5">
                  <a:moveTo>
                    <a:pt x="38" y="2"/>
                  </a:moveTo>
                  <a:cubicBezTo>
                    <a:pt x="29" y="17"/>
                    <a:pt x="17" y="29"/>
                    <a:pt x="2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3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196"/>
            <p:cNvSpPr/>
            <p:nvPr/>
          </p:nvSpPr>
          <p:spPr bwMode="auto">
            <a:xfrm>
              <a:off x="569913" y="4832350"/>
              <a:ext cx="52388" cy="52387"/>
            </a:xfrm>
            <a:custGeom>
              <a:avLst/>
              <a:gdLst>
                <a:gd name="T0" fmla="*/ 54 w 55"/>
                <a:gd name="T1" fmla="*/ 17 h 54"/>
                <a:gd name="T2" fmla="*/ 55 w 55"/>
                <a:gd name="T3" fmla="*/ 15 h 54"/>
                <a:gd name="T4" fmla="*/ 0 w 55"/>
                <a:gd name="T5" fmla="*/ 0 h 54"/>
                <a:gd name="T6" fmla="*/ 16 w 55"/>
                <a:gd name="T7" fmla="*/ 54 h 54"/>
                <a:gd name="T8" fmla="*/ 17 w 55"/>
                <a:gd name="T9" fmla="*/ 53 h 54"/>
                <a:gd name="T10" fmla="*/ 54 w 55"/>
                <a:gd name="T1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54" y="17"/>
                  </a:moveTo>
                  <a:cubicBezTo>
                    <a:pt x="55" y="15"/>
                    <a:pt x="55" y="15"/>
                    <a:pt x="55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6" y="38"/>
                    <a:pt x="39" y="25"/>
                    <a:pt x="5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Oval 197"/>
            <p:cNvSpPr>
              <a:spLocks noChangeArrowheads="1"/>
            </p:cNvSpPr>
            <p:nvPr/>
          </p:nvSpPr>
          <p:spPr bwMode="auto">
            <a:xfrm>
              <a:off x="596901" y="4859338"/>
              <a:ext cx="138113" cy="1381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" name="文本框 18"/>
          <p:cNvSpPr txBox="1"/>
          <p:nvPr/>
        </p:nvSpPr>
        <p:spPr>
          <a:xfrm>
            <a:off x="4606925" y="3564255"/>
            <a:ext cx="2546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dirty="0">
                <a:solidFill>
                  <a:srgbClr val="404040"/>
                </a:solidFill>
                <a:ea typeface="Calibri" panose="020F0502020204030204" pitchFamily="34" charset="0"/>
              </a:rPr>
              <a:t>RELATIONAL SCHEMA</a:t>
            </a:r>
            <a:endParaRPr lang="zh-CN" altLang="en-US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29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8" name="文本框 28"/>
          <p:cNvSpPr txBox="1"/>
          <p:nvPr/>
        </p:nvSpPr>
        <p:spPr>
          <a:xfrm>
            <a:off x="254000" y="257175"/>
            <a:ext cx="47682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ENTITY RELATIONSHIP DIAGRAM: 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314575"/>
            <a:ext cx="12192000" cy="23431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6650990" y="2602230"/>
            <a:ext cx="53511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An entity relationship diagram (ERD) shows the relationships of entity sets stored in a database.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7238" y="1800225"/>
            <a:ext cx="4786313" cy="3354388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3" name="Picture 73" descr="erd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892810"/>
            <a:ext cx="6045835" cy="58801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3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dirty="0">
                <a:solidFill>
                  <a:srgbClr val="404040"/>
                </a:solidFill>
                <a:ea typeface="Calibri" panose="020F0502020204030204" pitchFamily="34" charset="0"/>
              </a:rPr>
              <a:t>PHYSICAL SYSTEM DESIGN:</a:t>
            </a:r>
            <a:endParaRPr lang="en-US" altLang="zh-CN" sz="2400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70263" y="1911350"/>
            <a:ext cx="2533650" cy="224790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84938" y="1911350"/>
            <a:ext cx="2533650" cy="224790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文本框 12"/>
          <p:cNvSpPr txBox="1">
            <a:spLocks noChangeArrowheads="1"/>
          </p:cNvSpPr>
          <p:nvPr/>
        </p:nvSpPr>
        <p:spPr bwMode="auto">
          <a:xfrm>
            <a:off x="3805555" y="4348480"/>
            <a:ext cx="20986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INPUT FORMS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0" name="文本框 14"/>
          <p:cNvSpPr txBox="1">
            <a:spLocks noChangeArrowheads="1"/>
          </p:cNvSpPr>
          <p:nvPr/>
        </p:nvSpPr>
        <p:spPr bwMode="auto">
          <a:xfrm>
            <a:off x="6908800" y="4348480"/>
            <a:ext cx="20472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OUTPUT </a:t>
            </a:r>
            <a:r>
              <a:rPr lang="en-US" altLang="zh-CN" sz="2000" b="1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+mn-ea"/>
              </a:rPr>
              <a:t>FORMS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rcRect l="33769" t="4516" r="33228" b="12683"/>
          <a:stretch>
            <a:fillRect/>
          </a:stretch>
        </p:blipFill>
        <p:spPr>
          <a:xfrm>
            <a:off x="3721735" y="1952625"/>
            <a:ext cx="1755775" cy="216598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rcRect l="13645" t="15683" r="8766" b="18009"/>
          <a:stretch>
            <a:fillRect/>
          </a:stretch>
        </p:blipFill>
        <p:spPr>
          <a:xfrm>
            <a:off x="6563360" y="2142490"/>
            <a:ext cx="2392045" cy="18046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8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94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+mn-ea"/>
              </a:rPr>
              <a:t>INPUT FORMS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675190" y="2046733"/>
            <a:ext cx="841613" cy="841610"/>
            <a:chOff x="530226" y="4791075"/>
            <a:chExt cx="274638" cy="274637"/>
          </a:xfrm>
          <a:solidFill>
            <a:schemeClr val="bg1"/>
          </a:solidFill>
        </p:grpSpPr>
        <p:sp>
          <p:nvSpPr>
            <p:cNvPr id="15" name="Freeform 189"/>
            <p:cNvSpPr/>
            <p:nvPr/>
          </p:nvSpPr>
          <p:spPr bwMode="auto">
            <a:xfrm>
              <a:off x="639763" y="4791075"/>
              <a:ext cx="53975" cy="49212"/>
            </a:xfrm>
            <a:custGeom>
              <a:avLst/>
              <a:gdLst>
                <a:gd name="T0" fmla="*/ 55 w 56"/>
                <a:gd name="T1" fmla="*/ 51 h 51"/>
                <a:gd name="T2" fmla="*/ 56 w 56"/>
                <a:gd name="T3" fmla="*/ 51 h 51"/>
                <a:gd name="T4" fmla="*/ 28 w 56"/>
                <a:gd name="T5" fmla="*/ 0 h 51"/>
                <a:gd name="T6" fmla="*/ 0 w 56"/>
                <a:gd name="T7" fmla="*/ 51 h 51"/>
                <a:gd name="T8" fmla="*/ 1 w 56"/>
                <a:gd name="T9" fmla="*/ 51 h 51"/>
                <a:gd name="T10" fmla="*/ 28 w 56"/>
                <a:gd name="T11" fmla="*/ 47 h 51"/>
                <a:gd name="T12" fmla="*/ 55 w 56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1">
                  <a:moveTo>
                    <a:pt x="55" y="51"/>
                  </a:moveTo>
                  <a:cubicBezTo>
                    <a:pt x="56" y="51"/>
                    <a:pt x="56" y="51"/>
                    <a:pt x="56" y="5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0" y="49"/>
                    <a:pt x="19" y="47"/>
                    <a:pt x="28" y="47"/>
                  </a:cubicBezTo>
                  <a:cubicBezTo>
                    <a:pt x="37" y="47"/>
                    <a:pt x="4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90"/>
            <p:cNvSpPr/>
            <p:nvPr/>
          </p:nvSpPr>
          <p:spPr bwMode="auto">
            <a:xfrm>
              <a:off x="755651" y="4902200"/>
              <a:ext cx="49213" cy="52387"/>
            </a:xfrm>
            <a:custGeom>
              <a:avLst/>
              <a:gdLst>
                <a:gd name="T0" fmla="*/ 0 w 51"/>
                <a:gd name="T1" fmla="*/ 54 h 55"/>
                <a:gd name="T2" fmla="*/ 0 w 51"/>
                <a:gd name="T3" fmla="*/ 55 h 55"/>
                <a:gd name="T4" fmla="*/ 51 w 51"/>
                <a:gd name="T5" fmla="*/ 27 h 55"/>
                <a:gd name="T6" fmla="*/ 0 w 51"/>
                <a:gd name="T7" fmla="*/ 0 h 55"/>
                <a:gd name="T8" fmla="*/ 0 w 51"/>
                <a:gd name="T9" fmla="*/ 1 h 55"/>
                <a:gd name="T10" fmla="*/ 3 w 51"/>
                <a:gd name="T11" fmla="*/ 27 h 55"/>
                <a:gd name="T12" fmla="*/ 0 w 51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0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9"/>
                    <a:pt x="3" y="18"/>
                    <a:pt x="3" y="27"/>
                  </a:cubicBezTo>
                  <a:cubicBezTo>
                    <a:pt x="3" y="37"/>
                    <a:pt x="2" y="46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91"/>
            <p:cNvSpPr/>
            <p:nvPr/>
          </p:nvSpPr>
          <p:spPr bwMode="auto">
            <a:xfrm>
              <a:off x="711201" y="4832350"/>
              <a:ext cx="52388" cy="52387"/>
            </a:xfrm>
            <a:custGeom>
              <a:avLst/>
              <a:gdLst>
                <a:gd name="T0" fmla="*/ 37 w 55"/>
                <a:gd name="T1" fmla="*/ 52 h 54"/>
                <a:gd name="T2" fmla="*/ 40 w 55"/>
                <a:gd name="T3" fmla="*/ 54 h 54"/>
                <a:gd name="T4" fmla="*/ 55 w 55"/>
                <a:gd name="T5" fmla="*/ 0 h 54"/>
                <a:gd name="T6" fmla="*/ 0 w 55"/>
                <a:gd name="T7" fmla="*/ 15 h 54"/>
                <a:gd name="T8" fmla="*/ 2 w 55"/>
                <a:gd name="T9" fmla="*/ 17 h 54"/>
                <a:gd name="T10" fmla="*/ 37 w 55"/>
                <a:gd name="T11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37" y="52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7" y="26"/>
                    <a:pt x="29" y="38"/>
                    <a:pt x="3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92"/>
            <p:cNvSpPr/>
            <p:nvPr/>
          </p:nvSpPr>
          <p:spPr bwMode="auto">
            <a:xfrm>
              <a:off x="641351" y="5016500"/>
              <a:ext cx="52388" cy="49212"/>
            </a:xfrm>
            <a:custGeom>
              <a:avLst/>
              <a:gdLst>
                <a:gd name="T0" fmla="*/ 0 w 55"/>
                <a:gd name="T1" fmla="*/ 0 h 51"/>
                <a:gd name="T2" fmla="*/ 0 w 55"/>
                <a:gd name="T3" fmla="*/ 0 h 51"/>
                <a:gd name="T4" fmla="*/ 27 w 55"/>
                <a:gd name="T5" fmla="*/ 51 h 51"/>
                <a:gd name="T6" fmla="*/ 55 w 55"/>
                <a:gd name="T7" fmla="*/ 0 h 51"/>
                <a:gd name="T8" fmla="*/ 54 w 55"/>
                <a:gd name="T9" fmla="*/ 0 h 51"/>
                <a:gd name="T10" fmla="*/ 27 w 55"/>
                <a:gd name="T11" fmla="*/ 4 h 51"/>
                <a:gd name="T12" fmla="*/ 0 w 55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5" y="2"/>
                    <a:pt x="36" y="4"/>
                    <a:pt x="27" y="4"/>
                  </a:cubicBezTo>
                  <a:cubicBezTo>
                    <a:pt x="18" y="4"/>
                    <a:pt x="9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530226" y="4902200"/>
              <a:ext cx="47625" cy="52387"/>
            </a:xfrm>
            <a:custGeom>
              <a:avLst/>
              <a:gdLst>
                <a:gd name="T0" fmla="*/ 51 w 51"/>
                <a:gd name="T1" fmla="*/ 0 h 55"/>
                <a:gd name="T2" fmla="*/ 51 w 51"/>
                <a:gd name="T3" fmla="*/ 0 h 55"/>
                <a:gd name="T4" fmla="*/ 0 w 51"/>
                <a:gd name="T5" fmla="*/ 27 h 55"/>
                <a:gd name="T6" fmla="*/ 51 w 51"/>
                <a:gd name="T7" fmla="*/ 55 h 55"/>
                <a:gd name="T8" fmla="*/ 51 w 51"/>
                <a:gd name="T9" fmla="*/ 55 h 55"/>
                <a:gd name="T10" fmla="*/ 47 w 51"/>
                <a:gd name="T11" fmla="*/ 27 h 55"/>
                <a:gd name="T12" fmla="*/ 51 w 51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8" y="46"/>
                    <a:pt x="47" y="37"/>
                    <a:pt x="47" y="27"/>
                  </a:cubicBezTo>
                  <a:cubicBezTo>
                    <a:pt x="47" y="18"/>
                    <a:pt x="48" y="8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94"/>
            <p:cNvSpPr/>
            <p:nvPr/>
          </p:nvSpPr>
          <p:spPr bwMode="auto">
            <a:xfrm>
              <a:off x="571501" y="4972050"/>
              <a:ext cx="50800" cy="52387"/>
            </a:xfrm>
            <a:custGeom>
              <a:avLst/>
              <a:gdLst>
                <a:gd name="T0" fmla="*/ 16 w 54"/>
                <a:gd name="T1" fmla="*/ 2 h 55"/>
                <a:gd name="T2" fmla="*/ 15 w 54"/>
                <a:gd name="T3" fmla="*/ 0 h 55"/>
                <a:gd name="T4" fmla="*/ 0 w 54"/>
                <a:gd name="T5" fmla="*/ 55 h 55"/>
                <a:gd name="T6" fmla="*/ 54 w 54"/>
                <a:gd name="T7" fmla="*/ 40 h 55"/>
                <a:gd name="T8" fmla="*/ 53 w 54"/>
                <a:gd name="T9" fmla="*/ 38 h 55"/>
                <a:gd name="T10" fmla="*/ 16 w 54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16" y="2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38" y="29"/>
                    <a:pt x="25" y="17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95"/>
            <p:cNvSpPr/>
            <p:nvPr/>
          </p:nvSpPr>
          <p:spPr bwMode="auto">
            <a:xfrm>
              <a:off x="711201" y="4972050"/>
              <a:ext cx="52388" cy="52387"/>
            </a:xfrm>
            <a:custGeom>
              <a:avLst/>
              <a:gdLst>
                <a:gd name="T0" fmla="*/ 38 w 55"/>
                <a:gd name="T1" fmla="*/ 2 h 55"/>
                <a:gd name="T2" fmla="*/ 2 w 55"/>
                <a:gd name="T3" fmla="*/ 38 h 55"/>
                <a:gd name="T4" fmla="*/ 0 w 55"/>
                <a:gd name="T5" fmla="*/ 40 h 55"/>
                <a:gd name="T6" fmla="*/ 55 w 55"/>
                <a:gd name="T7" fmla="*/ 55 h 55"/>
                <a:gd name="T8" fmla="*/ 40 w 55"/>
                <a:gd name="T9" fmla="*/ 0 h 55"/>
                <a:gd name="T10" fmla="*/ 38 w 55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5">
                  <a:moveTo>
                    <a:pt x="38" y="2"/>
                  </a:moveTo>
                  <a:cubicBezTo>
                    <a:pt x="29" y="17"/>
                    <a:pt x="17" y="29"/>
                    <a:pt x="2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3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196"/>
            <p:cNvSpPr/>
            <p:nvPr/>
          </p:nvSpPr>
          <p:spPr bwMode="auto">
            <a:xfrm>
              <a:off x="569913" y="4832350"/>
              <a:ext cx="52388" cy="52387"/>
            </a:xfrm>
            <a:custGeom>
              <a:avLst/>
              <a:gdLst>
                <a:gd name="T0" fmla="*/ 54 w 55"/>
                <a:gd name="T1" fmla="*/ 17 h 54"/>
                <a:gd name="T2" fmla="*/ 55 w 55"/>
                <a:gd name="T3" fmla="*/ 15 h 54"/>
                <a:gd name="T4" fmla="*/ 0 w 55"/>
                <a:gd name="T5" fmla="*/ 0 h 54"/>
                <a:gd name="T6" fmla="*/ 16 w 55"/>
                <a:gd name="T7" fmla="*/ 54 h 54"/>
                <a:gd name="T8" fmla="*/ 17 w 55"/>
                <a:gd name="T9" fmla="*/ 53 h 54"/>
                <a:gd name="T10" fmla="*/ 54 w 55"/>
                <a:gd name="T1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54" y="17"/>
                  </a:moveTo>
                  <a:cubicBezTo>
                    <a:pt x="55" y="15"/>
                    <a:pt x="55" y="15"/>
                    <a:pt x="55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6" y="38"/>
                    <a:pt x="39" y="25"/>
                    <a:pt x="5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Oval 197"/>
            <p:cNvSpPr>
              <a:spLocks noChangeArrowheads="1"/>
            </p:cNvSpPr>
            <p:nvPr/>
          </p:nvSpPr>
          <p:spPr bwMode="auto">
            <a:xfrm>
              <a:off x="596901" y="4859338"/>
              <a:ext cx="138113" cy="1381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3" name="矩形 17"/>
          <p:cNvSpPr>
            <a:spLocks noChangeArrowheads="1"/>
          </p:cNvSpPr>
          <p:nvPr/>
        </p:nvSpPr>
        <p:spPr bwMode="auto">
          <a:xfrm>
            <a:off x="1793875" y="5842000"/>
            <a:ext cx="85947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Add your words here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,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According to your need to draw the text box size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.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Please read the instructions and more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.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Add your words here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,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According to your need to draw the text box size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.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Please read the instructions and more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70" y="720725"/>
            <a:ext cx="8322945" cy="60350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1644</Words>
  <Application>WPS Presentation</Application>
  <PresentationFormat>宽屏</PresentationFormat>
  <Paragraphs>107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Impact</vt:lpstr>
      <vt:lpstr>Times New Roman</vt:lpstr>
      <vt:lpstr>sans-serif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Jahid Hasan</cp:lastModifiedBy>
  <cp:revision>18</cp:revision>
  <dcterms:created xsi:type="dcterms:W3CDTF">2016-01-13T03:02:00Z</dcterms:created>
  <dcterms:modified xsi:type="dcterms:W3CDTF">2021-05-23T13:17:31Z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