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F143-E6C9-4D8A-890C-D9620DD2A2BE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106-23AC-4F42-A46E-82555A376C8E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F143-E6C9-4D8A-890C-D9620DD2A2BE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106-23AC-4F42-A46E-82555A376C8E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F143-E6C9-4D8A-890C-D9620DD2A2BE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106-23AC-4F42-A46E-82555A376C8E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F143-E6C9-4D8A-890C-D9620DD2A2BE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106-23AC-4F42-A46E-82555A376C8E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F143-E6C9-4D8A-890C-D9620DD2A2BE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106-23AC-4F42-A46E-82555A376C8E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F143-E6C9-4D8A-890C-D9620DD2A2BE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106-23AC-4F42-A46E-82555A376C8E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F143-E6C9-4D8A-890C-D9620DD2A2BE}" type="datetimeFigureOut">
              <a:rPr lang="en-SG" smtClean="0"/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106-23AC-4F42-A46E-82555A376C8E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F143-E6C9-4D8A-890C-D9620DD2A2BE}" type="datetimeFigureOut">
              <a:rPr lang="en-SG" smtClean="0"/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106-23AC-4F42-A46E-82555A376C8E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F143-E6C9-4D8A-890C-D9620DD2A2BE}" type="datetimeFigureOut">
              <a:rPr lang="en-SG" smtClean="0"/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106-23AC-4F42-A46E-82555A376C8E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F143-E6C9-4D8A-890C-D9620DD2A2BE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106-23AC-4F42-A46E-82555A376C8E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F143-E6C9-4D8A-890C-D9620DD2A2BE}" type="datetimeFigureOut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A106-23AC-4F42-A46E-82555A376C8E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1F143-E6C9-4D8A-890C-D9620DD2A2BE}" type="datetimeFigureOut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A106-23AC-4F42-A46E-82555A376C8E}" type="slidenum">
              <a:rPr lang="en-SG" smtClean="0"/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2222500" y="1498600"/>
            <a:ext cx="2473325" cy="1962785"/>
            <a:chOff x="656340" y="1817385"/>
            <a:chExt cx="2269526" cy="1623685"/>
          </a:xfrm>
        </p:grpSpPr>
        <p:sp>
          <p:nvSpPr>
            <p:cNvPr id="21" name="Title 1"/>
            <p:cNvSpPr txBox="1"/>
            <p:nvPr/>
          </p:nvSpPr>
          <p:spPr>
            <a:xfrm>
              <a:off x="656340" y="1817385"/>
              <a:ext cx="2263176" cy="162368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b" anchorCtr="0"/>
            <a:lstStyle>
              <a:lvl1pPr algn="ctr" defTabSz="108013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7085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SG" sz="1600" dirty="0" smtClean="0">
                  <a:latin typeface="+mn-lt"/>
                  <a:cs typeface="+mn-lt"/>
                  <a:sym typeface="+mn-ea"/>
                </a:rPr>
                <a:t>Mental Health ID</a:t>
              </a:r>
              <a:endParaRPr lang="en-SG" sz="1600" dirty="0" smtClean="0">
                <a:latin typeface="+mn-lt"/>
                <a:cs typeface="+mn-lt"/>
                <a:sym typeface="+mn-ea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en-SG" sz="1600" dirty="0">
                  <a:latin typeface="+mn-lt"/>
                  <a:cs typeface="+mn-lt"/>
                </a:rPr>
                <a:t>Mental </a:t>
              </a:r>
              <a:r>
                <a:rPr lang="en-SG" sz="1600" dirty="0">
                  <a:latin typeface="+mn-lt"/>
                  <a:cs typeface="+mn-lt"/>
                </a:rPr>
                <a:t>Health </a:t>
              </a:r>
              <a:r>
                <a:rPr lang="en-SG" sz="1600" dirty="0" smtClean="0">
                  <a:latin typeface="+mn-lt"/>
                  <a:cs typeface="+mn-lt"/>
                </a:rPr>
                <a:t>Condition</a:t>
              </a:r>
              <a:endParaRPr lang="en-SG" sz="1600" dirty="0" smtClean="0">
                <a:latin typeface="+mn-lt"/>
                <a:cs typeface="+mn-lt"/>
              </a:endParaRPr>
            </a:p>
            <a:p>
              <a:pPr algn="ctr">
                <a:lnSpc>
                  <a:spcPct val="110000"/>
                </a:lnSpc>
              </a:pPr>
              <a:r>
                <a:rPr lang="en-SG" sz="1600" dirty="0" smtClean="0">
                  <a:latin typeface="+mn-lt"/>
                  <a:cs typeface="+mn-lt"/>
                  <a:sym typeface="+mn-ea"/>
                </a:rPr>
                <a:t>Severity ID</a:t>
              </a:r>
              <a:r>
                <a:rPr lang="en-US" altLang="en-SG" sz="1600" dirty="0" smtClean="0">
                  <a:latin typeface="+mn-lt"/>
                  <a:cs typeface="+mn-lt"/>
                  <a:sym typeface="+mn-ea"/>
                </a:rPr>
                <a:t>(FK)</a:t>
              </a:r>
              <a:endParaRPr lang="en-SG" sz="1600" dirty="0" smtClean="0">
                <a:latin typeface="+mn-lt"/>
                <a:cs typeface="+mn-lt"/>
              </a:endParaRPr>
            </a:p>
            <a:p>
              <a:pPr algn="ctr">
                <a:lnSpc>
                  <a:spcPct val="110000"/>
                </a:lnSpc>
              </a:pPr>
              <a:r>
                <a:rPr lang="en-SG" sz="1600" dirty="0" smtClean="0">
                  <a:latin typeface="+mn-lt"/>
                  <a:cs typeface="+mn-lt"/>
                  <a:sym typeface="+mn-ea"/>
                </a:rPr>
                <a:t>Consultation History ID</a:t>
              </a:r>
              <a:r>
                <a:rPr lang="en-US" altLang="en-SG" sz="1600" dirty="0" smtClean="0">
                  <a:latin typeface="+mn-lt"/>
                  <a:cs typeface="+mn-lt"/>
                  <a:sym typeface="+mn-ea"/>
                </a:rPr>
                <a:t>(FK)</a:t>
              </a:r>
              <a:endParaRPr lang="en-SG" sz="1600" dirty="0" smtClean="0">
                <a:latin typeface="+mn-lt"/>
                <a:cs typeface="+mn-lt"/>
                <a:sym typeface="+mn-ea"/>
              </a:endParaRPr>
            </a:p>
            <a:p>
              <a:pPr algn="ctr">
                <a:lnSpc>
                  <a:spcPct val="110000"/>
                </a:lnSpc>
              </a:pPr>
              <a:r>
                <a:rPr lang="en-SG" sz="1600" dirty="0" smtClean="0">
                  <a:latin typeface="+mn-lt"/>
                  <a:cs typeface="+mn-lt"/>
                  <a:sym typeface="+mn-ea"/>
                </a:rPr>
                <a:t>Medication ID</a:t>
              </a:r>
              <a:r>
                <a:rPr lang="en-US" altLang="en-SG" sz="1600" dirty="0" smtClean="0">
                  <a:latin typeface="+mn-lt"/>
                  <a:cs typeface="+mn-lt"/>
                  <a:sym typeface="+mn-ea"/>
                </a:rPr>
                <a:t>(FK)</a:t>
              </a:r>
              <a:br>
                <a:rPr lang="en-SG" sz="1600" dirty="0" smtClean="0">
                  <a:latin typeface="+mn-lt"/>
                  <a:cs typeface="+mn-lt"/>
                  <a:sym typeface="+mn-ea"/>
                </a:rPr>
              </a:br>
              <a:r>
                <a:rPr lang="en-SG" sz="1600" dirty="0" smtClean="0">
                  <a:latin typeface="+mn-lt"/>
                  <a:cs typeface="+mn-lt"/>
                  <a:sym typeface="+mn-ea"/>
                </a:rPr>
                <a:t>Stress ID</a:t>
              </a:r>
              <a:r>
                <a:rPr lang="en-US" altLang="en-SG" sz="1600" dirty="0" smtClean="0">
                  <a:latin typeface="+mn-lt"/>
                  <a:cs typeface="+mn-lt"/>
                  <a:sym typeface="+mn-ea"/>
                </a:rPr>
                <a:t>(FK)</a:t>
              </a:r>
              <a:endParaRPr lang="en-US" altLang="en-SG" sz="1600" dirty="0" smtClean="0">
                <a:latin typeface="+mn-lt"/>
                <a:cs typeface="+mn-lt"/>
                <a:sym typeface="+mn-ea"/>
              </a:endParaRPr>
            </a:p>
          </p:txBody>
        </p:sp>
        <p:sp>
          <p:nvSpPr>
            <p:cNvPr id="22" name="Title 1"/>
            <p:cNvSpPr txBox="1"/>
            <p:nvPr/>
          </p:nvSpPr>
          <p:spPr>
            <a:xfrm>
              <a:off x="656340" y="1817385"/>
              <a:ext cx="2269526" cy="22882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b"/>
            <a:lstStyle>
              <a:lvl1pPr algn="ctr" defTabSz="108013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7085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SG" sz="1600" b="1" dirty="0" smtClean="0">
                  <a:solidFill>
                    <a:schemeClr val="bg1"/>
                  </a:solidFill>
                  <a:latin typeface="+mn-lt"/>
                  <a:cs typeface="+mn-lt"/>
                  <a:sym typeface="+mn-ea"/>
                </a:rPr>
                <a:t>Dim: 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+mn-lt"/>
                  <a:cs typeface="+mn-lt"/>
                </a:rPr>
                <a:t>Mental Health</a:t>
              </a:r>
              <a:endParaRPr lang="en-US" altLang="en-US" sz="1600" b="1" dirty="0" smtClean="0">
                <a:solidFill>
                  <a:schemeClr val="bg1"/>
                </a:solidFill>
                <a:latin typeface="+mn-lt"/>
                <a:cs typeface="+mn-lt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972550" y="5815965"/>
            <a:ext cx="2136140" cy="864235"/>
            <a:chOff x="656341" y="5683248"/>
            <a:chExt cx="2136174" cy="723900"/>
          </a:xfrm>
        </p:grpSpPr>
        <p:sp>
          <p:nvSpPr>
            <p:cNvPr id="23" name="Title 1"/>
            <p:cNvSpPr txBox="1"/>
            <p:nvPr/>
          </p:nvSpPr>
          <p:spPr>
            <a:xfrm>
              <a:off x="656341" y="5683249"/>
              <a:ext cx="2136174" cy="72389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b"/>
            <a:lstStyle>
              <a:lvl1pPr algn="ctr" defTabSz="108013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7085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br>
                <a:rPr lang="en-SG" sz="1600" dirty="0" smtClean="0">
                  <a:latin typeface="+mn-lt"/>
                  <a:cs typeface="+mn-lt"/>
                </a:rPr>
              </a:br>
              <a:r>
                <a:rPr lang="en-SG" sz="1600" dirty="0" smtClean="0">
                  <a:latin typeface="+mn-lt"/>
                  <a:cs typeface="+mn-lt"/>
                </a:rPr>
                <a:t>Gender ID</a:t>
              </a:r>
              <a:r>
                <a:rPr lang="en-US" altLang="en-SG" sz="1600" dirty="0" smtClean="0">
                  <a:latin typeface="+mn-lt"/>
                  <a:cs typeface="+mn-lt"/>
                </a:rPr>
                <a:t>(PK)</a:t>
              </a:r>
              <a:endParaRPr lang="en-SG" sz="1600" dirty="0" smtClean="0">
                <a:latin typeface="+mn-lt"/>
                <a:cs typeface="+mn-lt"/>
              </a:endParaRPr>
            </a:p>
            <a:p>
              <a:pPr algn="ctr">
                <a:lnSpc>
                  <a:spcPct val="110000"/>
                </a:lnSpc>
              </a:pPr>
              <a:r>
                <a:rPr lang="en-SG" sz="1600" dirty="0" smtClean="0">
                  <a:latin typeface="+mn-lt"/>
                  <a:cs typeface="+mn-lt"/>
                </a:rPr>
                <a:t>Gender</a:t>
              </a:r>
              <a:endParaRPr lang="en-SG" sz="1600" dirty="0" smtClean="0">
                <a:latin typeface="+mn-lt"/>
                <a:cs typeface="+mn-lt"/>
              </a:endParaRPr>
            </a:p>
          </p:txBody>
        </p:sp>
        <p:sp>
          <p:nvSpPr>
            <p:cNvPr id="24" name="Title 1"/>
            <p:cNvSpPr txBox="1"/>
            <p:nvPr/>
          </p:nvSpPr>
          <p:spPr>
            <a:xfrm>
              <a:off x="656341" y="5683248"/>
              <a:ext cx="2136174" cy="22860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b"/>
            <a:lstStyle>
              <a:lvl1pPr algn="ctr" defTabSz="108013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7085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US" altLang="en-SG" sz="1600" b="1" dirty="0" smtClean="0">
                  <a:solidFill>
                    <a:schemeClr val="bg1"/>
                  </a:solidFill>
                  <a:latin typeface="+mn-lt"/>
                  <a:cs typeface="+mn-lt"/>
                  <a:sym typeface="+mn-ea"/>
                </a:rPr>
                <a:t>Sub-dim</a:t>
              </a:r>
              <a:r>
                <a:rPr lang="en-SG" sz="1600" b="1" dirty="0" smtClean="0">
                  <a:solidFill>
                    <a:schemeClr val="bg1"/>
                  </a:solidFill>
                  <a:latin typeface="+mn-lt"/>
                  <a:cs typeface="+mn-lt"/>
                </a:rPr>
                <a:t>: Gender</a:t>
              </a:r>
              <a:endParaRPr lang="en-SG" sz="1600" b="1" dirty="0" smtClean="0">
                <a:solidFill>
                  <a:schemeClr val="bg1"/>
                </a:solidFill>
                <a:latin typeface="+mn-lt"/>
                <a:cs typeface="+mn-lt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021580" y="1626235"/>
            <a:ext cx="2136140" cy="2865754"/>
            <a:chOff x="3712579" y="3099975"/>
            <a:chExt cx="2136174" cy="2231084"/>
          </a:xfrm>
        </p:grpSpPr>
        <p:sp>
          <p:nvSpPr>
            <p:cNvPr id="25" name="Title 1"/>
            <p:cNvSpPr txBox="1"/>
            <p:nvPr/>
          </p:nvSpPr>
          <p:spPr>
            <a:xfrm>
              <a:off x="3712579" y="3099975"/>
              <a:ext cx="2136174" cy="223108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b"/>
            <a:lstStyle>
              <a:lvl1pPr algn="ctr" defTabSz="108013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7085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br>
                <a:rPr lang="en-SG" sz="1600" dirty="0" smtClean="0">
                  <a:latin typeface="+mn-lt"/>
                  <a:cs typeface="+mn-lt"/>
                </a:rPr>
              </a:br>
              <a:endParaRPr lang="en-SG" sz="1600" dirty="0" smtClean="0">
                <a:latin typeface="+mn-lt"/>
                <a:cs typeface="+mn-lt"/>
              </a:endParaRPr>
            </a:p>
            <a:p>
              <a:pPr algn="ctr">
                <a:lnSpc>
                  <a:spcPct val="110000"/>
                </a:lnSpc>
              </a:pPr>
              <a:endParaRPr lang="en-SG" sz="1600" dirty="0" smtClean="0">
                <a:latin typeface="+mn-lt"/>
                <a:cs typeface="+mn-lt"/>
              </a:endParaRPr>
            </a:p>
            <a:p>
              <a:pPr algn="ctr">
                <a:lnSpc>
                  <a:spcPct val="110000"/>
                </a:lnSpc>
              </a:pPr>
              <a:endParaRPr lang="en-SG" sz="1600" dirty="0" smtClean="0">
                <a:latin typeface="+mn-lt"/>
                <a:cs typeface="+mn-lt"/>
              </a:endParaRPr>
            </a:p>
            <a:p>
              <a:pPr algn="ctr">
                <a:lnSpc>
                  <a:spcPct val="110000"/>
                </a:lnSpc>
              </a:pPr>
              <a:endParaRPr lang="en-SG" sz="1600" dirty="0" smtClean="0">
                <a:latin typeface="+mn-lt"/>
                <a:cs typeface="+mn-lt"/>
              </a:endParaRPr>
            </a:p>
            <a:p>
              <a:pPr algn="ctr">
                <a:lnSpc>
                  <a:spcPct val="110000"/>
                </a:lnSpc>
              </a:pPr>
              <a:endParaRPr lang="en-SG" sz="1600" dirty="0" smtClean="0">
                <a:latin typeface="+mn-lt"/>
                <a:cs typeface="+mn-lt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en-SG" sz="1600" dirty="0" smtClean="0">
                  <a:latin typeface="+mn-lt"/>
                  <a:cs typeface="+mn-lt"/>
                </a:rPr>
                <a:t>Fact_ID(PK)</a:t>
              </a:r>
              <a:endParaRPr lang="en-US" altLang="en-SG" sz="1600" dirty="0" smtClean="0">
                <a:latin typeface="+mn-lt"/>
                <a:cs typeface="+mn-lt"/>
              </a:endParaRPr>
            </a:p>
            <a:p>
              <a:pPr algn="ctr">
                <a:lnSpc>
                  <a:spcPct val="110000"/>
                </a:lnSpc>
              </a:pPr>
              <a:r>
                <a:rPr lang="en-SG" sz="1600" dirty="0" smtClean="0">
                  <a:latin typeface="+mn-lt"/>
                  <a:cs typeface="+mn-lt"/>
                </a:rPr>
                <a:t>User ID</a:t>
              </a:r>
              <a:r>
                <a:rPr lang="en-SG" sz="1600" dirty="0" smtClean="0">
                  <a:latin typeface="+mn-lt"/>
                  <a:cs typeface="+mn-lt"/>
                  <a:sym typeface="+mn-ea"/>
                </a:rPr>
                <a:t>(</a:t>
              </a:r>
              <a:r>
                <a:rPr lang="en-US" altLang="en-SG" sz="1600" dirty="0" smtClean="0">
                  <a:latin typeface="+mn-lt"/>
                  <a:cs typeface="+mn-lt"/>
                  <a:sym typeface="+mn-ea"/>
                </a:rPr>
                <a:t>F</a:t>
              </a:r>
              <a:r>
                <a:rPr lang="en-SG" sz="1600" dirty="0" smtClean="0">
                  <a:latin typeface="+mn-lt"/>
                  <a:cs typeface="+mn-lt"/>
                  <a:sym typeface="+mn-ea"/>
                </a:rPr>
                <a:t>K)</a:t>
              </a:r>
              <a:br>
                <a:rPr lang="en-SG" sz="1600" dirty="0" smtClean="0">
                  <a:latin typeface="+mn-lt"/>
                  <a:cs typeface="+mn-lt"/>
                </a:rPr>
              </a:br>
              <a:r>
                <a:rPr lang="en-SG" sz="1600" dirty="0" smtClean="0">
                  <a:latin typeface="+mn-lt"/>
                  <a:cs typeface="+mn-lt"/>
                </a:rPr>
                <a:t>Age</a:t>
              </a:r>
              <a:br>
                <a:rPr lang="en-SG" sz="1600" dirty="0" smtClean="0">
                  <a:latin typeface="+mn-lt"/>
                  <a:cs typeface="+mn-lt"/>
                </a:rPr>
              </a:br>
              <a:r>
                <a:rPr lang="en-SG" sz="1600" dirty="0" smtClean="0">
                  <a:latin typeface="+mn-lt"/>
                  <a:cs typeface="+mn-lt"/>
                </a:rPr>
                <a:t>Mental Health ID</a:t>
              </a:r>
              <a:r>
                <a:rPr lang="en-US" altLang="en-SG" sz="1600" dirty="0" smtClean="0">
                  <a:latin typeface="+mn-lt"/>
                  <a:cs typeface="+mn-lt"/>
                  <a:sym typeface="+mn-ea"/>
                </a:rPr>
                <a:t>(FK)</a:t>
              </a:r>
              <a:br>
                <a:rPr lang="en-SG" sz="1600" dirty="0" smtClean="0">
                  <a:latin typeface="+mn-lt"/>
                  <a:cs typeface="+mn-lt"/>
                </a:rPr>
              </a:br>
              <a:r>
                <a:rPr lang="en-SG" sz="1600" dirty="0" smtClean="0">
                  <a:latin typeface="+mn-lt"/>
                  <a:cs typeface="+mn-lt"/>
                </a:rPr>
                <a:t>Lifestyle ID</a:t>
              </a:r>
              <a:r>
                <a:rPr lang="en-US" altLang="en-SG" sz="1600" dirty="0" smtClean="0">
                  <a:latin typeface="+mn-lt"/>
                  <a:cs typeface="+mn-lt"/>
                  <a:sym typeface="+mn-ea"/>
                </a:rPr>
                <a:t>(FK)</a:t>
              </a:r>
              <a:br>
                <a:rPr lang="en-SG" sz="1600" dirty="0" smtClean="0">
                  <a:latin typeface="+mn-lt"/>
                  <a:cs typeface="+mn-lt"/>
                </a:rPr>
              </a:br>
              <a:r>
                <a:rPr lang="en-SG" sz="1600" dirty="0" smtClean="0">
                  <a:latin typeface="+mn-lt"/>
                  <a:cs typeface="+mn-lt"/>
                </a:rPr>
                <a:t>Sleep Hours</a:t>
              </a:r>
              <a:br>
                <a:rPr lang="en-SG" sz="1600" dirty="0" smtClean="0">
                  <a:latin typeface="+mn-lt"/>
                  <a:cs typeface="+mn-lt"/>
                </a:rPr>
              </a:br>
              <a:r>
                <a:rPr lang="en-SG" sz="1600" dirty="0" smtClean="0">
                  <a:latin typeface="+mn-lt"/>
                  <a:cs typeface="+mn-lt"/>
                </a:rPr>
                <a:t>Work Hours</a:t>
              </a:r>
              <a:br>
                <a:rPr lang="en-SG" sz="1600" dirty="0" smtClean="0">
                  <a:latin typeface="+mn-lt"/>
                  <a:cs typeface="+mn-lt"/>
                </a:rPr>
              </a:br>
              <a:r>
                <a:rPr lang="en-SG" sz="1600" dirty="0" smtClean="0">
                  <a:latin typeface="+mn-lt"/>
                  <a:cs typeface="+mn-lt"/>
                </a:rPr>
                <a:t>Physical Activity Hours</a:t>
              </a:r>
              <a:br>
                <a:rPr lang="en-SG" sz="1600" dirty="0" smtClean="0">
                  <a:latin typeface="+mn-lt"/>
                  <a:cs typeface="+mn-lt"/>
                </a:rPr>
              </a:br>
              <a:r>
                <a:rPr lang="en-SG" sz="1600" dirty="0" smtClean="0">
                  <a:latin typeface="+mn-lt"/>
                  <a:cs typeface="+mn-lt"/>
                </a:rPr>
                <a:t>Social Media Usage</a:t>
              </a:r>
              <a:endParaRPr lang="en-SG" sz="1600" dirty="0" smtClean="0">
                <a:latin typeface="+mn-lt"/>
                <a:cs typeface="+mn-lt"/>
              </a:endParaRPr>
            </a:p>
          </p:txBody>
        </p:sp>
        <p:sp>
          <p:nvSpPr>
            <p:cNvPr id="26" name="Title 1"/>
            <p:cNvSpPr txBox="1"/>
            <p:nvPr/>
          </p:nvSpPr>
          <p:spPr>
            <a:xfrm>
              <a:off x="3712579" y="3099975"/>
              <a:ext cx="2136174" cy="259255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b"/>
            <a:lstStyle>
              <a:lvl1pPr algn="ctr" defTabSz="108013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7085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SG" sz="1600" b="1" dirty="0" smtClean="0">
                  <a:solidFill>
                    <a:schemeClr val="bg1"/>
                  </a:solidFill>
                  <a:latin typeface="+mn-lt"/>
                  <a:cs typeface="+mn-lt"/>
                </a:rPr>
                <a:t>Fact</a:t>
              </a:r>
              <a:r>
                <a:rPr lang="en-SG" sz="1600" b="1" dirty="0" smtClean="0">
                  <a:latin typeface="+mn-lt"/>
                  <a:cs typeface="+mn-lt"/>
                </a:rPr>
                <a:t> </a:t>
              </a:r>
              <a:r>
                <a:rPr lang="en-SG" sz="1600" b="1" dirty="0" smtClean="0">
                  <a:solidFill>
                    <a:schemeClr val="bg1"/>
                  </a:solidFill>
                  <a:latin typeface="+mn-lt"/>
                  <a:cs typeface="+mn-lt"/>
                </a:rPr>
                <a:t>Table</a:t>
              </a:r>
              <a:endParaRPr lang="en-US" altLang="en-SG" sz="1600" b="1" dirty="0" smtClean="0">
                <a:solidFill>
                  <a:schemeClr val="bg1"/>
                </a:solidFill>
                <a:latin typeface="+mn-lt"/>
                <a:cs typeface="+mn-lt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18110" y="4374515"/>
            <a:ext cx="2429510" cy="854075"/>
            <a:chOff x="4120607" y="1409455"/>
            <a:chExt cx="2136174" cy="955372"/>
          </a:xfrm>
        </p:grpSpPr>
        <p:sp>
          <p:nvSpPr>
            <p:cNvPr id="27" name="Title 1"/>
            <p:cNvSpPr txBox="1"/>
            <p:nvPr/>
          </p:nvSpPr>
          <p:spPr>
            <a:xfrm>
              <a:off x="4120607" y="1621028"/>
              <a:ext cx="2136174" cy="74379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b"/>
            <a:lstStyle>
              <a:lvl1pPr algn="ctr" defTabSz="108013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7085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SG" sz="1600" dirty="0" smtClean="0">
                  <a:latin typeface="+mn-lt"/>
                  <a:cs typeface="+mn-lt"/>
                  <a:sym typeface="+mn-ea"/>
                </a:rPr>
                <a:t>Consultation History ID</a:t>
              </a:r>
              <a:r>
                <a:rPr lang="en-US" altLang="en-SG" sz="1600" dirty="0" smtClean="0">
                  <a:latin typeface="+mn-lt"/>
                  <a:cs typeface="+mn-lt"/>
                  <a:sym typeface="+mn-ea"/>
                </a:rPr>
                <a:t>(PK)</a:t>
              </a:r>
              <a:endParaRPr lang="en-SG" sz="1600" dirty="0" smtClean="0">
                <a:latin typeface="+mn-lt"/>
                <a:cs typeface="+mn-lt"/>
              </a:endParaRPr>
            </a:p>
            <a:p>
              <a:pPr algn="ctr">
                <a:lnSpc>
                  <a:spcPct val="110000"/>
                </a:lnSpc>
              </a:pPr>
              <a:r>
                <a:rPr lang="en-SG" sz="1600" dirty="0">
                  <a:latin typeface="+mn-lt"/>
                  <a:cs typeface="+mn-lt"/>
                </a:rPr>
                <a:t>Consultation History</a:t>
              </a:r>
              <a:endParaRPr lang="en-SG" sz="1600" dirty="0">
                <a:latin typeface="+mn-lt"/>
                <a:cs typeface="+mn-lt"/>
              </a:endParaRPr>
            </a:p>
          </p:txBody>
        </p:sp>
        <p:sp>
          <p:nvSpPr>
            <p:cNvPr id="28" name="Title 1"/>
            <p:cNvSpPr txBox="1"/>
            <p:nvPr/>
          </p:nvSpPr>
          <p:spPr>
            <a:xfrm>
              <a:off x="4120607" y="1409455"/>
              <a:ext cx="2136174" cy="29361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b"/>
            <a:lstStyle>
              <a:lvl1pPr algn="ctr" defTabSz="108013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7085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US" altLang="en-US" sz="1600" b="1" dirty="0" smtClean="0">
                  <a:solidFill>
                    <a:schemeClr val="bg1"/>
                  </a:solidFill>
                  <a:latin typeface="+mn-lt"/>
                  <a:cs typeface="+mn-lt"/>
                </a:rPr>
                <a:t>Sub-dim: Consultation </a:t>
              </a:r>
              <a:endParaRPr lang="en-SG" sz="1600" b="1" dirty="0" smtClean="0">
                <a:solidFill>
                  <a:schemeClr val="bg1"/>
                </a:solidFill>
                <a:latin typeface="+mn-lt"/>
                <a:cs typeface="+mn-lt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8972550" y="4180840"/>
            <a:ext cx="2136140" cy="878840"/>
            <a:chOff x="656341" y="4527958"/>
            <a:chExt cx="2136174" cy="723900"/>
          </a:xfrm>
        </p:grpSpPr>
        <p:sp>
          <p:nvSpPr>
            <p:cNvPr id="29" name="Title 1"/>
            <p:cNvSpPr txBox="1"/>
            <p:nvPr/>
          </p:nvSpPr>
          <p:spPr>
            <a:xfrm>
              <a:off x="656341" y="4527959"/>
              <a:ext cx="2136174" cy="72389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b"/>
            <a:lstStyle>
              <a:lvl1pPr algn="ctr" defTabSz="108013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7085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br>
                <a:rPr lang="en-SG" sz="1600" dirty="0" smtClean="0">
                  <a:latin typeface="+mn-lt"/>
                  <a:cs typeface="+mn-lt"/>
                </a:rPr>
              </a:br>
              <a:r>
                <a:rPr lang="en-SG" sz="1600" dirty="0" smtClean="0">
                  <a:latin typeface="+mn-lt"/>
                  <a:cs typeface="+mn-lt"/>
                </a:rPr>
                <a:t>Country ID</a:t>
              </a:r>
              <a:r>
                <a:rPr lang="en-US" altLang="en-SG" sz="1600" dirty="0" smtClean="0">
                  <a:latin typeface="+mn-lt"/>
                  <a:cs typeface="+mn-lt"/>
                </a:rPr>
                <a:t>(PK)</a:t>
              </a:r>
              <a:endParaRPr lang="en-SG" sz="1600" dirty="0" smtClean="0">
                <a:latin typeface="+mn-lt"/>
                <a:cs typeface="+mn-lt"/>
              </a:endParaRPr>
            </a:p>
            <a:p>
              <a:pPr algn="ctr">
                <a:lnSpc>
                  <a:spcPct val="110000"/>
                </a:lnSpc>
              </a:pPr>
              <a:r>
                <a:rPr lang="en-SG" sz="1600" dirty="0" smtClean="0">
                  <a:latin typeface="+mn-lt"/>
                  <a:cs typeface="+mn-lt"/>
                </a:rPr>
                <a:t>Country</a:t>
              </a:r>
              <a:endParaRPr lang="en-SG" sz="1600" dirty="0" smtClean="0">
                <a:latin typeface="+mn-lt"/>
                <a:cs typeface="+mn-lt"/>
              </a:endParaRPr>
            </a:p>
          </p:txBody>
        </p:sp>
        <p:sp>
          <p:nvSpPr>
            <p:cNvPr id="30" name="Title 1"/>
            <p:cNvSpPr txBox="1"/>
            <p:nvPr/>
          </p:nvSpPr>
          <p:spPr>
            <a:xfrm>
              <a:off x="656341" y="4527958"/>
              <a:ext cx="2136174" cy="22860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b"/>
            <a:lstStyle>
              <a:lvl1pPr algn="ctr" defTabSz="108013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7085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US" altLang="en-SG" sz="1600" b="1" dirty="0" smtClean="0">
                  <a:solidFill>
                    <a:schemeClr val="bg1"/>
                  </a:solidFill>
                  <a:latin typeface="+mn-lt"/>
                  <a:cs typeface="+mn-lt"/>
                  <a:sym typeface="+mn-ea"/>
                </a:rPr>
                <a:t>Sub-dim</a:t>
              </a:r>
              <a:r>
                <a:rPr lang="en-SG" sz="1600" b="1" dirty="0" smtClean="0">
                  <a:solidFill>
                    <a:schemeClr val="bg1"/>
                  </a:solidFill>
                  <a:latin typeface="+mn-lt"/>
                  <a:cs typeface="+mn-lt"/>
                </a:rPr>
                <a:t>: Country</a:t>
              </a:r>
              <a:endParaRPr lang="en-SG" sz="1600" b="1" dirty="0" smtClean="0">
                <a:solidFill>
                  <a:schemeClr val="bg1"/>
                </a:solidFill>
                <a:latin typeface="+mn-lt"/>
                <a:cs typeface="+mn-lt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43610" y="5828665"/>
            <a:ext cx="2338705" cy="856615"/>
            <a:chOff x="656341" y="3099976"/>
            <a:chExt cx="2136174" cy="710841"/>
          </a:xfrm>
        </p:grpSpPr>
        <p:sp>
          <p:nvSpPr>
            <p:cNvPr id="31" name="Title 1"/>
            <p:cNvSpPr txBox="1"/>
            <p:nvPr/>
          </p:nvSpPr>
          <p:spPr>
            <a:xfrm>
              <a:off x="656341" y="3099976"/>
              <a:ext cx="2136174" cy="71084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ctr" anchorCtr="0"/>
            <a:lstStyle>
              <a:lvl1pPr algn="ctr" defTabSz="108013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7085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endParaRPr lang="en-SG" sz="1600" dirty="0" smtClean="0">
                <a:latin typeface="+mn-lt"/>
                <a:cs typeface="+mn-lt"/>
              </a:endParaRPr>
            </a:p>
            <a:p>
              <a:pPr algn="ctr">
                <a:lnSpc>
                  <a:spcPct val="100000"/>
                </a:lnSpc>
              </a:pPr>
              <a:endParaRPr lang="en-SG" sz="1600" dirty="0" smtClean="0">
                <a:latin typeface="+mn-lt"/>
                <a:cs typeface="+mn-lt"/>
              </a:endParaRPr>
            </a:p>
            <a:p>
              <a:pPr algn="ctr">
                <a:lnSpc>
                  <a:spcPct val="100000"/>
                </a:lnSpc>
              </a:pPr>
              <a:r>
                <a:rPr lang="en-SG" sz="1600" dirty="0" smtClean="0">
                  <a:latin typeface="+mn-lt"/>
                  <a:cs typeface="+mn-lt"/>
                </a:rPr>
                <a:t>Occupation ID</a:t>
              </a:r>
              <a:r>
                <a:rPr lang="en-US" altLang="en-SG" sz="1600" dirty="0" smtClean="0">
                  <a:latin typeface="+mn-lt"/>
                  <a:cs typeface="+mn-lt"/>
                </a:rPr>
                <a:t>(PK)</a:t>
              </a:r>
              <a:endParaRPr lang="en-SG" sz="1600" dirty="0" smtClean="0">
                <a:latin typeface="+mn-lt"/>
                <a:cs typeface="+mn-lt"/>
              </a:endParaRPr>
            </a:p>
            <a:p>
              <a:pPr algn="ctr">
                <a:lnSpc>
                  <a:spcPct val="100000"/>
                </a:lnSpc>
              </a:pPr>
              <a:r>
                <a:rPr lang="en-SG" sz="1600" dirty="0" smtClean="0">
                  <a:latin typeface="+mn-lt"/>
                  <a:cs typeface="+mn-lt"/>
                </a:rPr>
                <a:t>Occupation</a:t>
              </a:r>
              <a:endParaRPr lang="en-SG" sz="1600" dirty="0" smtClean="0">
                <a:latin typeface="+mn-lt"/>
                <a:cs typeface="+mn-lt"/>
              </a:endParaRPr>
            </a:p>
            <a:p>
              <a:pPr algn="ctr">
                <a:lnSpc>
                  <a:spcPct val="100000"/>
                </a:lnSpc>
              </a:pPr>
              <a:endParaRPr lang="en-SG" sz="1600" dirty="0" smtClean="0">
                <a:latin typeface="+mn-lt"/>
                <a:cs typeface="+mn-lt"/>
              </a:endParaRPr>
            </a:p>
          </p:txBody>
        </p:sp>
        <p:sp>
          <p:nvSpPr>
            <p:cNvPr id="32" name="Title 1"/>
            <p:cNvSpPr txBox="1"/>
            <p:nvPr/>
          </p:nvSpPr>
          <p:spPr>
            <a:xfrm>
              <a:off x="656341" y="3099976"/>
              <a:ext cx="2136174" cy="22860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b"/>
            <a:lstStyle>
              <a:lvl1pPr algn="ctr" defTabSz="108013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7085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US" altLang="en-SG" sz="1600" b="1" dirty="0" smtClean="0">
                  <a:solidFill>
                    <a:schemeClr val="bg1"/>
                  </a:solidFill>
                  <a:latin typeface="+mn-lt"/>
                  <a:cs typeface="+mn-lt"/>
                  <a:sym typeface="+mn-ea"/>
                </a:rPr>
                <a:t>Sub-dim: </a:t>
              </a:r>
              <a:r>
                <a:rPr lang="en-SG" sz="1600" b="1" dirty="0" smtClean="0">
                  <a:solidFill>
                    <a:schemeClr val="bg1"/>
                  </a:solidFill>
                  <a:latin typeface="+mn-lt"/>
                  <a:cs typeface="+mn-lt"/>
                </a:rPr>
                <a:t>Occupation</a:t>
              </a:r>
              <a:endParaRPr lang="en-SG" sz="1600" b="1" dirty="0" smtClean="0">
                <a:solidFill>
                  <a:schemeClr val="bg1"/>
                </a:solidFill>
                <a:latin typeface="+mn-lt"/>
                <a:cs typeface="+mn-lt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546985" y="147955"/>
            <a:ext cx="2521585" cy="928369"/>
            <a:chOff x="4291402" y="103336"/>
            <a:chExt cx="2136174" cy="732712"/>
          </a:xfrm>
        </p:grpSpPr>
        <p:sp>
          <p:nvSpPr>
            <p:cNvPr id="42" name="Title 1"/>
            <p:cNvSpPr txBox="1"/>
            <p:nvPr/>
          </p:nvSpPr>
          <p:spPr>
            <a:xfrm>
              <a:off x="4291402" y="103336"/>
              <a:ext cx="2136174" cy="73271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b" anchorCtr="0"/>
            <a:lstStyle>
              <a:lvl1pPr algn="ctr" defTabSz="108013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7085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SG" sz="1600" dirty="0" smtClean="0">
                  <a:latin typeface="+mn-lt"/>
                  <a:cs typeface="+mn-lt"/>
                </a:rPr>
                <a:t>Medication ID</a:t>
              </a:r>
              <a:r>
                <a:rPr lang="en-US" altLang="en-SG" sz="1600" dirty="0" smtClean="0">
                  <a:latin typeface="+mn-lt"/>
                  <a:cs typeface="+mn-lt"/>
                </a:rPr>
                <a:t>(PK)</a:t>
              </a:r>
              <a:endParaRPr lang="en-SG" sz="1600" dirty="0" smtClean="0">
                <a:latin typeface="+mn-lt"/>
                <a:cs typeface="+mn-lt"/>
              </a:endParaRPr>
            </a:p>
            <a:p>
              <a:pPr algn="ctr">
                <a:lnSpc>
                  <a:spcPct val="110000"/>
                </a:lnSpc>
              </a:pPr>
              <a:r>
                <a:rPr lang="en-SG" sz="1600" dirty="0">
                  <a:latin typeface="+mn-lt"/>
                  <a:cs typeface="+mn-lt"/>
                </a:rPr>
                <a:t>Medication </a:t>
              </a:r>
              <a:r>
                <a:rPr lang="en-SG" sz="1600" dirty="0" smtClean="0">
                  <a:latin typeface="+mn-lt"/>
                  <a:cs typeface="+mn-lt"/>
                </a:rPr>
                <a:t>Usage</a:t>
              </a:r>
              <a:endParaRPr lang="en-SG" sz="1600" dirty="0" smtClean="0">
                <a:latin typeface="+mn-lt"/>
                <a:cs typeface="+mn-lt"/>
              </a:endParaRPr>
            </a:p>
          </p:txBody>
        </p:sp>
        <p:sp>
          <p:nvSpPr>
            <p:cNvPr id="43" name="Title 1"/>
            <p:cNvSpPr txBox="1"/>
            <p:nvPr/>
          </p:nvSpPr>
          <p:spPr>
            <a:xfrm>
              <a:off x="4291402" y="103336"/>
              <a:ext cx="2136174" cy="22860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b"/>
            <a:lstStyle>
              <a:lvl1pPr algn="ctr" defTabSz="108013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7085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SG" sz="1600" b="1" dirty="0" smtClean="0">
                  <a:solidFill>
                    <a:schemeClr val="bg1"/>
                  </a:solidFill>
                  <a:latin typeface="+mn-lt"/>
                  <a:cs typeface="+mn-lt"/>
                </a:rPr>
                <a:t>Sub-dim: Medication</a:t>
              </a:r>
              <a:endParaRPr lang="en-SG" sz="1600" b="1" dirty="0" smtClean="0">
                <a:solidFill>
                  <a:schemeClr val="bg1"/>
                </a:solidFill>
                <a:latin typeface="+mn-lt"/>
                <a:cs typeface="+mn-lt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937750" y="152400"/>
            <a:ext cx="2136140" cy="917575"/>
            <a:chOff x="9379804" y="674093"/>
            <a:chExt cx="2136174" cy="847528"/>
          </a:xfrm>
        </p:grpSpPr>
        <p:sp>
          <p:nvSpPr>
            <p:cNvPr id="48" name="Title 1"/>
            <p:cNvSpPr txBox="1"/>
            <p:nvPr/>
          </p:nvSpPr>
          <p:spPr>
            <a:xfrm>
              <a:off x="9379804" y="674094"/>
              <a:ext cx="2136174" cy="84752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b"/>
            <a:lstStyle>
              <a:lvl1pPr algn="ctr" defTabSz="108013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7085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en-SG" sz="1600" dirty="0" smtClean="0">
                  <a:latin typeface="+mn-lt"/>
                  <a:cs typeface="+mn-lt"/>
                </a:rPr>
                <a:t>Diet ID</a:t>
              </a:r>
              <a:r>
                <a:rPr lang="en-US" altLang="en-SG" sz="1600" dirty="0" smtClean="0">
                  <a:latin typeface="+mn-lt"/>
                  <a:cs typeface="+mn-lt"/>
                </a:rPr>
                <a:t>(PK)</a:t>
              </a:r>
              <a:endParaRPr lang="en-SG" sz="1600" dirty="0" smtClean="0">
                <a:latin typeface="+mn-lt"/>
                <a:cs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en-SG" sz="1600" dirty="0" smtClean="0">
                  <a:latin typeface="+mn-lt"/>
                  <a:cs typeface="+mn-lt"/>
                </a:rPr>
                <a:t>Diet Quality</a:t>
              </a:r>
              <a:endParaRPr lang="en-SG" sz="1600" dirty="0" smtClean="0">
                <a:latin typeface="+mn-lt"/>
                <a:cs typeface="+mn-lt"/>
              </a:endParaRPr>
            </a:p>
          </p:txBody>
        </p:sp>
        <p:sp>
          <p:nvSpPr>
            <p:cNvPr id="49" name="Title 1"/>
            <p:cNvSpPr txBox="1"/>
            <p:nvPr/>
          </p:nvSpPr>
          <p:spPr>
            <a:xfrm>
              <a:off x="9379804" y="674093"/>
              <a:ext cx="2136174" cy="258071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b"/>
            <a:lstStyle>
              <a:lvl1pPr algn="ctr" defTabSz="108013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7085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SG" sz="1600" b="1" dirty="0" smtClean="0">
                  <a:solidFill>
                    <a:schemeClr val="bg1"/>
                  </a:solidFill>
                  <a:latin typeface="+mn-lt"/>
                  <a:cs typeface="+mn-lt"/>
                </a:rPr>
                <a:t>Sub-dim: Diet</a:t>
              </a:r>
              <a:endParaRPr lang="en-SG" sz="1600" b="1" dirty="0" smtClean="0">
                <a:solidFill>
                  <a:schemeClr val="bg1"/>
                </a:solidFill>
                <a:latin typeface="+mn-lt"/>
                <a:cs typeface="+mn-l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470775" y="528320"/>
            <a:ext cx="2112645" cy="1490980"/>
            <a:chOff x="6553744" y="2791917"/>
            <a:chExt cx="2136174" cy="1217406"/>
          </a:xfrm>
        </p:grpSpPr>
        <p:sp>
          <p:nvSpPr>
            <p:cNvPr id="50" name="Title 1"/>
            <p:cNvSpPr txBox="1"/>
            <p:nvPr/>
          </p:nvSpPr>
          <p:spPr>
            <a:xfrm>
              <a:off x="6553744" y="2791917"/>
              <a:ext cx="2136174" cy="121740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b"/>
            <a:lstStyle>
              <a:lvl1pPr algn="ctr" defTabSz="108013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7085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br>
                <a:rPr lang="en-SG" sz="1600" dirty="0" smtClean="0">
                  <a:latin typeface="+mn-lt"/>
                  <a:cs typeface="+mn-lt"/>
                </a:rPr>
              </a:br>
              <a:r>
                <a:rPr lang="en-SG" sz="1600" dirty="0" smtClean="0">
                  <a:latin typeface="+mn-lt"/>
                  <a:cs typeface="+mn-lt"/>
                </a:rPr>
                <a:t>Lifestyle ID</a:t>
              </a:r>
              <a:r>
                <a:rPr lang="en-US" altLang="en-SG" sz="1600" dirty="0" smtClean="0">
                  <a:latin typeface="+mn-lt"/>
                  <a:cs typeface="+mn-lt"/>
                </a:rPr>
                <a:t>(PK)</a:t>
              </a:r>
              <a:endParaRPr lang="en-SG" sz="1600" dirty="0" smtClean="0">
                <a:latin typeface="+mn-lt"/>
                <a:cs typeface="+mn-lt"/>
              </a:endParaRPr>
            </a:p>
            <a:p>
              <a:pPr algn="ctr">
                <a:lnSpc>
                  <a:spcPct val="110000"/>
                </a:lnSpc>
              </a:pPr>
              <a:r>
                <a:rPr lang="en-SG" sz="1600" dirty="0" smtClean="0">
                  <a:latin typeface="+mn-lt"/>
                  <a:cs typeface="+mn-lt"/>
                </a:rPr>
                <a:t>Diet Quality</a:t>
              </a:r>
              <a:endParaRPr lang="en-SG" sz="1600" dirty="0" smtClean="0">
                <a:latin typeface="+mn-lt"/>
                <a:cs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en-SG" sz="1600" dirty="0" smtClean="0">
                  <a:latin typeface="+mn-lt"/>
                  <a:cs typeface="+mn-lt"/>
                </a:rPr>
                <a:t>Smoking Habit ID</a:t>
              </a:r>
              <a:r>
                <a:rPr lang="en-US" altLang="en-SG" sz="1600" dirty="0" smtClean="0">
                  <a:latin typeface="+mn-lt"/>
                  <a:cs typeface="+mn-lt"/>
                  <a:sym typeface="+mn-ea"/>
                </a:rPr>
                <a:t>(FK)</a:t>
              </a:r>
              <a:endParaRPr lang="en-SG" sz="1600" dirty="0" smtClean="0">
                <a:latin typeface="+mn-lt"/>
                <a:cs typeface="+mn-lt"/>
              </a:endParaRPr>
            </a:p>
            <a:p>
              <a:pPr algn="ctr">
                <a:lnSpc>
                  <a:spcPct val="110000"/>
                </a:lnSpc>
              </a:pPr>
              <a:r>
                <a:rPr lang="en-SG" sz="1600" dirty="0" smtClean="0">
                  <a:latin typeface="+mn-lt"/>
                  <a:cs typeface="+mn-lt"/>
                </a:rPr>
                <a:t>Alcohol</a:t>
              </a:r>
              <a:r>
                <a:rPr lang="en-US" altLang="en-SG" sz="1600" dirty="0" smtClean="0">
                  <a:latin typeface="+mn-lt"/>
                  <a:cs typeface="+mn-lt"/>
                </a:rPr>
                <a:t> </a:t>
              </a:r>
              <a:r>
                <a:rPr lang="en-SG" sz="1600" dirty="0" smtClean="0">
                  <a:latin typeface="+mn-lt"/>
                  <a:cs typeface="+mn-lt"/>
                </a:rPr>
                <a:t>ID</a:t>
              </a:r>
              <a:r>
                <a:rPr lang="en-US" altLang="en-SG" sz="1600" dirty="0" smtClean="0">
                  <a:latin typeface="+mn-lt"/>
                  <a:cs typeface="+mn-lt"/>
                </a:rPr>
                <a:t>(FK)</a:t>
              </a:r>
              <a:endParaRPr lang="en-US" altLang="en-SG" sz="1600" dirty="0" smtClean="0">
                <a:latin typeface="+mn-lt"/>
                <a:cs typeface="+mn-lt"/>
              </a:endParaRPr>
            </a:p>
          </p:txBody>
        </p:sp>
        <p:sp>
          <p:nvSpPr>
            <p:cNvPr id="51" name="Title 1"/>
            <p:cNvSpPr txBox="1"/>
            <p:nvPr/>
          </p:nvSpPr>
          <p:spPr>
            <a:xfrm>
              <a:off x="6553744" y="2793828"/>
              <a:ext cx="2136174" cy="22860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108013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7085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SG" sz="1600" b="1" dirty="0" smtClean="0">
                  <a:solidFill>
                    <a:schemeClr val="bg1"/>
                  </a:solidFill>
                  <a:latin typeface="+mn-lt"/>
                  <a:cs typeface="+mn-lt"/>
                </a:rPr>
                <a:t>Dimension: Lifestyle</a:t>
              </a:r>
              <a:endParaRPr lang="en-SG" sz="1600" b="1" dirty="0" smtClean="0">
                <a:solidFill>
                  <a:schemeClr val="bg1"/>
                </a:solidFill>
                <a:latin typeface="+mn-lt"/>
                <a:cs typeface="+mn-lt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927590" y="1358265"/>
            <a:ext cx="2136140" cy="911225"/>
            <a:chOff x="9305961" y="1967802"/>
            <a:chExt cx="2136174" cy="829945"/>
          </a:xfrm>
        </p:grpSpPr>
        <p:sp>
          <p:nvSpPr>
            <p:cNvPr id="55" name="Title 1"/>
            <p:cNvSpPr txBox="1"/>
            <p:nvPr/>
          </p:nvSpPr>
          <p:spPr>
            <a:xfrm>
              <a:off x="9305961" y="1967802"/>
              <a:ext cx="2136140" cy="82994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b"/>
            <a:lstStyle>
              <a:lvl1pPr algn="ctr" defTabSz="108013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7085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SG" sz="1600" dirty="0" smtClean="0">
                  <a:latin typeface="+mn-lt"/>
                  <a:cs typeface="+mn-lt"/>
                </a:rPr>
                <a:t>Smoking ID</a:t>
              </a:r>
              <a:r>
                <a:rPr lang="en-US" altLang="en-SG" sz="1600" dirty="0" smtClean="0">
                  <a:latin typeface="+mn-lt"/>
                  <a:cs typeface="+mn-lt"/>
                </a:rPr>
                <a:t>(PK)</a:t>
              </a:r>
              <a:endParaRPr lang="en-SG" sz="1600" dirty="0" smtClean="0">
                <a:latin typeface="+mn-lt"/>
                <a:cs typeface="+mn-lt"/>
              </a:endParaRPr>
            </a:p>
            <a:p>
              <a:pPr algn="ctr">
                <a:lnSpc>
                  <a:spcPct val="110000"/>
                </a:lnSpc>
              </a:pPr>
              <a:r>
                <a:rPr lang="en-SG" sz="1600" dirty="0" smtClean="0">
                  <a:latin typeface="+mn-lt"/>
                  <a:cs typeface="+mn-lt"/>
                </a:rPr>
                <a:t>Smoking Habit</a:t>
              </a:r>
              <a:endParaRPr lang="en-SG" sz="1600" dirty="0" smtClean="0">
                <a:latin typeface="+mn-lt"/>
                <a:cs typeface="+mn-lt"/>
              </a:endParaRPr>
            </a:p>
          </p:txBody>
        </p:sp>
        <p:sp>
          <p:nvSpPr>
            <p:cNvPr id="56" name="Title 1"/>
            <p:cNvSpPr txBox="1"/>
            <p:nvPr/>
          </p:nvSpPr>
          <p:spPr>
            <a:xfrm>
              <a:off x="9305961" y="1967802"/>
              <a:ext cx="2136174" cy="24406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b"/>
            <a:lstStyle>
              <a:lvl1pPr algn="ctr" defTabSz="108013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7085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SG" sz="1600" b="1" dirty="0" smtClean="0">
                  <a:solidFill>
                    <a:schemeClr val="bg1"/>
                  </a:solidFill>
                  <a:latin typeface="+mn-lt"/>
                  <a:cs typeface="+mn-lt"/>
                </a:rPr>
                <a:t>S</a:t>
              </a:r>
              <a:r>
                <a:rPr lang="en-US" altLang="en-SG" sz="1600" b="1" dirty="0" smtClean="0">
                  <a:solidFill>
                    <a:schemeClr val="bg1"/>
                  </a:solidFill>
                  <a:latin typeface="+mn-lt"/>
                  <a:cs typeface="+mn-lt"/>
                </a:rPr>
                <a:t>ub-</a:t>
              </a:r>
              <a:r>
                <a:rPr lang="en-SG" sz="1600" b="1" dirty="0" smtClean="0">
                  <a:solidFill>
                    <a:schemeClr val="bg1"/>
                  </a:solidFill>
                  <a:latin typeface="+mn-lt"/>
                  <a:cs typeface="+mn-lt"/>
                </a:rPr>
                <a:t>dim:Smoking</a:t>
              </a:r>
              <a:endParaRPr lang="en-SG" sz="1600" b="1" dirty="0" smtClean="0">
                <a:solidFill>
                  <a:schemeClr val="bg1"/>
                </a:solidFill>
                <a:latin typeface="+mn-lt"/>
                <a:cs typeface="+mn-lt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9937750" y="2639060"/>
            <a:ext cx="2136140" cy="969645"/>
            <a:chOff x="9394910" y="3162297"/>
            <a:chExt cx="2136174" cy="847528"/>
          </a:xfrm>
        </p:grpSpPr>
        <p:sp>
          <p:nvSpPr>
            <p:cNvPr id="57" name="Title 1"/>
            <p:cNvSpPr txBox="1"/>
            <p:nvPr/>
          </p:nvSpPr>
          <p:spPr>
            <a:xfrm>
              <a:off x="9394910" y="3162298"/>
              <a:ext cx="2136174" cy="84752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b" anchorCtr="0"/>
            <a:lstStyle>
              <a:lvl1pPr algn="ctr" defTabSz="108013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7085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SG" sz="1600" dirty="0" smtClean="0">
                  <a:latin typeface="+mn-lt"/>
                  <a:cs typeface="+mn-lt"/>
                </a:rPr>
                <a:t>Alcohol ID</a:t>
              </a:r>
              <a:r>
                <a:rPr lang="en-US" altLang="en-SG" sz="1600" dirty="0" smtClean="0">
                  <a:latin typeface="+mn-lt"/>
                  <a:cs typeface="+mn-lt"/>
                </a:rPr>
                <a:t>(PK)</a:t>
              </a:r>
              <a:endParaRPr lang="en-SG" sz="1600" dirty="0" smtClean="0">
                <a:latin typeface="+mn-lt"/>
                <a:cs typeface="+mn-lt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en-SG" sz="1600" dirty="0" smtClean="0">
                  <a:latin typeface="+mn-lt"/>
                  <a:cs typeface="+mn-lt"/>
                </a:rPr>
                <a:t>Alcohol </a:t>
              </a:r>
              <a:r>
                <a:rPr lang="en-SG" sz="1600" dirty="0" smtClean="0">
                  <a:latin typeface="+mn-lt"/>
                  <a:cs typeface="+mn-lt"/>
                </a:rPr>
                <a:t>Consumption</a:t>
              </a:r>
              <a:endParaRPr lang="en-SG" sz="1600" dirty="0" smtClean="0">
                <a:latin typeface="+mn-lt"/>
                <a:cs typeface="+mn-lt"/>
              </a:endParaRPr>
            </a:p>
          </p:txBody>
        </p:sp>
        <p:sp>
          <p:nvSpPr>
            <p:cNvPr id="58" name="Title 1"/>
            <p:cNvSpPr txBox="1"/>
            <p:nvPr/>
          </p:nvSpPr>
          <p:spPr>
            <a:xfrm>
              <a:off x="9394910" y="3162297"/>
              <a:ext cx="2136174" cy="22860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b"/>
            <a:lstStyle>
              <a:lvl1pPr algn="ctr" defTabSz="108013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7085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SG" sz="1600" b="1" dirty="0" smtClean="0">
                  <a:solidFill>
                    <a:schemeClr val="bg1"/>
                  </a:solidFill>
                  <a:latin typeface="+mn-lt"/>
                  <a:cs typeface="+mn-lt"/>
                </a:rPr>
                <a:t>Sub-dim:</a:t>
              </a:r>
              <a:r>
                <a:rPr lang="en-US" altLang="en-SG" sz="1600" b="1" dirty="0" smtClean="0">
                  <a:solidFill>
                    <a:schemeClr val="bg1"/>
                  </a:solidFill>
                  <a:latin typeface="+mn-lt"/>
                  <a:cs typeface="+mn-lt"/>
                </a:rPr>
                <a:t> </a:t>
              </a:r>
              <a:r>
                <a:rPr lang="en-SG" sz="1600" b="1" dirty="0" smtClean="0">
                  <a:solidFill>
                    <a:schemeClr val="bg1"/>
                  </a:solidFill>
                  <a:latin typeface="+mn-lt"/>
                  <a:cs typeface="+mn-lt"/>
                </a:rPr>
                <a:t>Alcohol</a:t>
              </a:r>
              <a:endParaRPr lang="en-SG" sz="1600" b="1" dirty="0" smtClean="0">
                <a:solidFill>
                  <a:schemeClr val="bg1"/>
                </a:solidFill>
                <a:latin typeface="+mn-lt"/>
                <a:cs typeface="+mn-lt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18110" y="146685"/>
            <a:ext cx="1986280" cy="869315"/>
            <a:chOff x="1742945" y="203898"/>
            <a:chExt cx="2136174" cy="718752"/>
          </a:xfrm>
        </p:grpSpPr>
        <p:sp>
          <p:nvSpPr>
            <p:cNvPr id="62" name="Title 1"/>
            <p:cNvSpPr txBox="1"/>
            <p:nvPr/>
          </p:nvSpPr>
          <p:spPr>
            <a:xfrm>
              <a:off x="1742945" y="203900"/>
              <a:ext cx="2136174" cy="71875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b"/>
            <a:lstStyle>
              <a:lvl1pPr algn="ctr" defTabSz="108013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7085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br>
                <a:rPr lang="en-SG" sz="1600" dirty="0" smtClean="0">
                  <a:latin typeface="+mn-lt"/>
                  <a:cs typeface="+mn-lt"/>
                </a:rPr>
              </a:br>
              <a:r>
                <a:rPr lang="en-SG" sz="1600" dirty="0" smtClean="0">
                  <a:latin typeface="+mn-lt"/>
                  <a:cs typeface="+mn-lt"/>
                </a:rPr>
                <a:t>Stress ID</a:t>
              </a:r>
              <a:r>
                <a:rPr lang="en-US" altLang="en-SG" sz="1600" dirty="0" smtClean="0">
                  <a:latin typeface="+mn-lt"/>
                  <a:cs typeface="+mn-lt"/>
                </a:rPr>
                <a:t>(PK)</a:t>
              </a:r>
              <a:endParaRPr lang="en-SG" sz="1600" dirty="0" smtClean="0">
                <a:latin typeface="+mn-lt"/>
                <a:cs typeface="+mn-lt"/>
              </a:endParaRPr>
            </a:p>
            <a:p>
              <a:pPr algn="ctr">
                <a:lnSpc>
                  <a:spcPct val="110000"/>
                </a:lnSpc>
              </a:pPr>
              <a:r>
                <a:rPr lang="en-SG" sz="1600" dirty="0" smtClean="0">
                  <a:latin typeface="+mn-lt"/>
                  <a:cs typeface="+mn-lt"/>
                </a:rPr>
                <a:t>Stress Level</a:t>
              </a:r>
              <a:endParaRPr lang="en-SG" sz="1600" dirty="0" smtClean="0">
                <a:latin typeface="+mn-lt"/>
                <a:cs typeface="+mn-lt"/>
              </a:endParaRPr>
            </a:p>
          </p:txBody>
        </p:sp>
        <p:sp>
          <p:nvSpPr>
            <p:cNvPr id="63" name="Title 1"/>
            <p:cNvSpPr txBox="1"/>
            <p:nvPr/>
          </p:nvSpPr>
          <p:spPr>
            <a:xfrm>
              <a:off x="1742945" y="203898"/>
              <a:ext cx="2136174" cy="22860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b"/>
            <a:lstStyle>
              <a:lvl1pPr algn="ctr" defTabSz="108013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7085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SG" sz="1600" b="1" dirty="0" smtClean="0">
                  <a:solidFill>
                    <a:schemeClr val="bg1"/>
                  </a:solidFill>
                  <a:latin typeface="+mn-lt"/>
                  <a:cs typeface="+mn-lt"/>
                </a:rPr>
                <a:t>Sub-dim: Stress Level</a:t>
              </a:r>
              <a:endParaRPr lang="en-SG" sz="1600" b="1" dirty="0" smtClean="0">
                <a:solidFill>
                  <a:schemeClr val="bg1"/>
                </a:solidFill>
                <a:latin typeface="+mn-lt"/>
                <a:cs typeface="+mn-lt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03505" y="3152140"/>
            <a:ext cx="1985645" cy="861060"/>
            <a:chOff x="1742945" y="203898"/>
            <a:chExt cx="2136174" cy="718752"/>
          </a:xfrm>
        </p:grpSpPr>
        <p:sp>
          <p:nvSpPr>
            <p:cNvPr id="93" name="Title 1"/>
            <p:cNvSpPr txBox="1"/>
            <p:nvPr/>
          </p:nvSpPr>
          <p:spPr>
            <a:xfrm>
              <a:off x="1742945" y="203900"/>
              <a:ext cx="2136174" cy="71875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b"/>
            <a:lstStyle>
              <a:lvl1pPr algn="ctr" defTabSz="108013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7085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br>
                <a:rPr lang="en-SG" sz="1600" dirty="0" smtClean="0">
                  <a:latin typeface="+mn-lt"/>
                  <a:cs typeface="+mn-lt"/>
                </a:rPr>
              </a:br>
              <a:r>
                <a:rPr lang="en-SG" sz="1600" dirty="0" smtClean="0">
                  <a:latin typeface="+mn-lt"/>
                  <a:cs typeface="+mn-lt"/>
                </a:rPr>
                <a:t>Severity ID</a:t>
              </a:r>
              <a:r>
                <a:rPr lang="en-US" altLang="en-SG" sz="1600" dirty="0" smtClean="0">
                  <a:latin typeface="+mn-lt"/>
                  <a:cs typeface="+mn-lt"/>
                </a:rPr>
                <a:t>(PK)</a:t>
              </a:r>
              <a:endParaRPr lang="en-SG" sz="1600" dirty="0" smtClean="0">
                <a:latin typeface="+mn-lt"/>
                <a:cs typeface="+mn-lt"/>
              </a:endParaRPr>
            </a:p>
            <a:p>
              <a:pPr algn="ctr">
                <a:lnSpc>
                  <a:spcPct val="110000"/>
                </a:lnSpc>
              </a:pPr>
              <a:r>
                <a:rPr lang="en-SG" sz="1600" dirty="0" smtClean="0">
                  <a:latin typeface="+mn-lt"/>
                  <a:cs typeface="+mn-lt"/>
                </a:rPr>
                <a:t>Severity</a:t>
              </a:r>
              <a:endParaRPr lang="en-SG" sz="1600" dirty="0" smtClean="0">
                <a:latin typeface="+mn-lt"/>
                <a:cs typeface="+mn-lt"/>
              </a:endParaRPr>
            </a:p>
          </p:txBody>
        </p:sp>
        <p:sp>
          <p:nvSpPr>
            <p:cNvPr id="94" name="Title 1"/>
            <p:cNvSpPr txBox="1"/>
            <p:nvPr/>
          </p:nvSpPr>
          <p:spPr>
            <a:xfrm>
              <a:off x="1742945" y="203898"/>
              <a:ext cx="2136174" cy="22860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b"/>
            <a:lstStyle>
              <a:lvl1pPr algn="ctr" defTabSz="108013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7085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US" altLang="en-SG" sz="1600" b="1" dirty="0" smtClean="0">
                  <a:solidFill>
                    <a:schemeClr val="bg1"/>
                  </a:solidFill>
                  <a:latin typeface="+mn-lt"/>
                  <a:cs typeface="+mn-lt"/>
                  <a:sym typeface="+mn-ea"/>
                </a:rPr>
                <a:t>S</a:t>
              </a:r>
              <a:r>
                <a:rPr lang="en-SG" sz="1600" b="1" dirty="0" smtClean="0">
                  <a:solidFill>
                    <a:schemeClr val="bg1"/>
                  </a:solidFill>
                  <a:latin typeface="+mn-lt"/>
                  <a:cs typeface="+mn-lt"/>
                  <a:sym typeface="+mn-ea"/>
                </a:rPr>
                <a:t>ub</a:t>
              </a:r>
              <a:r>
                <a:rPr lang="en-US" altLang="en-SG" sz="1600" b="1" dirty="0" smtClean="0">
                  <a:solidFill>
                    <a:schemeClr val="bg1"/>
                  </a:solidFill>
                  <a:latin typeface="+mn-lt"/>
                  <a:cs typeface="+mn-lt"/>
                  <a:sym typeface="+mn-ea"/>
                </a:rPr>
                <a:t>-</a:t>
              </a:r>
              <a:r>
                <a:rPr lang="en-SG" sz="1600" b="1" dirty="0" smtClean="0">
                  <a:solidFill>
                    <a:schemeClr val="bg1"/>
                  </a:solidFill>
                  <a:latin typeface="+mn-lt"/>
                  <a:cs typeface="+mn-lt"/>
                  <a:sym typeface="+mn-ea"/>
                </a:rPr>
                <a:t>dim: </a:t>
              </a:r>
              <a:r>
                <a:rPr lang="en-SG" sz="1600" b="1" dirty="0" smtClean="0">
                  <a:solidFill>
                    <a:schemeClr val="bg1"/>
                  </a:solidFill>
                  <a:latin typeface="+mn-lt"/>
                  <a:cs typeface="+mn-lt"/>
                </a:rPr>
                <a:t>Severity</a:t>
              </a:r>
              <a:endParaRPr lang="en-SG" sz="1600" b="1" dirty="0" smtClean="0">
                <a:solidFill>
                  <a:schemeClr val="bg1"/>
                </a:solidFill>
                <a:latin typeface="+mn-lt"/>
                <a:cs typeface="+mn-lt"/>
              </a:endParaRPr>
            </a:p>
          </p:txBody>
        </p:sp>
      </p:grpSp>
      <p:cxnSp>
        <p:nvCxnSpPr>
          <p:cNvPr id="109" name="Elbow Connector 108"/>
          <p:cNvCxnSpPr>
            <a:stCxn id="13" idx="1"/>
            <a:endCxn id="31" idx="3"/>
          </p:cNvCxnSpPr>
          <p:nvPr/>
        </p:nvCxnSpPr>
        <p:spPr>
          <a:xfrm rot="10800000" flipV="1">
            <a:off x="3282315" y="5732780"/>
            <a:ext cx="1738630" cy="5245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26" idx="1"/>
            <a:endCxn id="21" idx="3"/>
          </p:cNvCxnSpPr>
          <p:nvPr/>
        </p:nvCxnSpPr>
        <p:spPr>
          <a:xfrm rot="10800000" flipV="1">
            <a:off x="4688840" y="1792605"/>
            <a:ext cx="332740" cy="687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Elbow Connector 1"/>
          <p:cNvCxnSpPr>
            <a:stCxn id="21" idx="2"/>
            <a:endCxn id="27" idx="3"/>
          </p:cNvCxnSpPr>
          <p:nvPr/>
        </p:nvCxnSpPr>
        <p:spPr>
          <a:xfrm rot="5400000">
            <a:off x="2284095" y="3724910"/>
            <a:ext cx="1435100" cy="908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21" idx="1"/>
            <a:endCxn id="94" idx="0"/>
          </p:cNvCxnSpPr>
          <p:nvPr/>
        </p:nvCxnSpPr>
        <p:spPr>
          <a:xfrm rot="10800000" flipV="1">
            <a:off x="1096645" y="2480310"/>
            <a:ext cx="1125855" cy="671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22" idx="1"/>
            <a:endCxn id="62" idx="2"/>
          </p:cNvCxnSpPr>
          <p:nvPr/>
        </p:nvCxnSpPr>
        <p:spPr>
          <a:xfrm rot="10800000">
            <a:off x="1111250" y="1016000"/>
            <a:ext cx="1111250" cy="6210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22" idx="0"/>
            <a:endCxn id="42" idx="2"/>
          </p:cNvCxnSpPr>
          <p:nvPr/>
        </p:nvCxnSpPr>
        <p:spPr>
          <a:xfrm rot="16200000">
            <a:off x="3422650" y="1113155"/>
            <a:ext cx="422275" cy="348615"/>
          </a:xfrm>
          <a:prstGeom prst="bentConnector3">
            <a:avLst>
              <a:gd name="adj1" fmla="val 49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4" idx="3"/>
            <a:endCxn id="29" idx="1"/>
          </p:cNvCxnSpPr>
          <p:nvPr/>
        </p:nvCxnSpPr>
        <p:spPr>
          <a:xfrm flipV="1">
            <a:off x="7157085" y="4620260"/>
            <a:ext cx="1815465" cy="504825"/>
          </a:xfrm>
          <a:prstGeom prst="bentConnector3">
            <a:avLst>
              <a:gd name="adj1" fmla="val 500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1" idx="3"/>
            <a:endCxn id="48" idx="1"/>
          </p:cNvCxnSpPr>
          <p:nvPr/>
        </p:nvCxnSpPr>
        <p:spPr>
          <a:xfrm flipV="1">
            <a:off x="9583420" y="611505"/>
            <a:ext cx="354330" cy="59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0" idx="3"/>
            <a:endCxn id="55" idx="1"/>
          </p:cNvCxnSpPr>
          <p:nvPr/>
        </p:nvCxnSpPr>
        <p:spPr>
          <a:xfrm>
            <a:off x="9583420" y="1273810"/>
            <a:ext cx="344170" cy="5403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0" idx="2"/>
            <a:endCxn id="57" idx="1"/>
          </p:cNvCxnSpPr>
          <p:nvPr/>
        </p:nvCxnSpPr>
        <p:spPr>
          <a:xfrm rot="5400000" flipV="1">
            <a:off x="8680133" y="1866583"/>
            <a:ext cx="1104900" cy="14103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6" idx="3"/>
            <a:endCxn id="50" idx="1"/>
          </p:cNvCxnSpPr>
          <p:nvPr/>
        </p:nvCxnSpPr>
        <p:spPr>
          <a:xfrm flipV="1">
            <a:off x="7157720" y="1273810"/>
            <a:ext cx="313055" cy="518795"/>
          </a:xfrm>
          <a:prstGeom prst="bentConnector3">
            <a:avLst>
              <a:gd name="adj1" fmla="val 501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020945" y="4918075"/>
            <a:ext cx="2136140" cy="1629410"/>
            <a:chOff x="656341" y="4595023"/>
            <a:chExt cx="2136174" cy="656835"/>
          </a:xfrm>
        </p:grpSpPr>
        <p:sp>
          <p:nvSpPr>
            <p:cNvPr id="13" name="Title 1"/>
            <p:cNvSpPr txBox="1"/>
            <p:nvPr/>
          </p:nvSpPr>
          <p:spPr>
            <a:xfrm>
              <a:off x="656341" y="4595023"/>
              <a:ext cx="2136174" cy="65683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b"/>
            <a:lstStyle>
              <a:lvl1pPr algn="ctr" defTabSz="108013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7085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br>
                <a:rPr lang="en-SG" sz="1600" dirty="0" smtClean="0">
                  <a:latin typeface="+mn-lt"/>
                  <a:cs typeface="+mn-lt"/>
                </a:rPr>
              </a:br>
              <a:r>
                <a:rPr lang="en-US" altLang="en-SG" sz="1600" dirty="0" smtClean="0">
                  <a:latin typeface="+mn-lt"/>
                  <a:cs typeface="+mn-lt"/>
                </a:rPr>
                <a:t>User_</a:t>
              </a:r>
              <a:r>
                <a:rPr lang="en-SG" sz="1600" dirty="0" smtClean="0">
                  <a:latin typeface="+mn-lt"/>
                  <a:cs typeface="+mn-lt"/>
                </a:rPr>
                <a:t>ID</a:t>
              </a:r>
              <a:r>
                <a:rPr lang="en-US" altLang="en-SG" sz="1600" dirty="0" smtClean="0">
                  <a:latin typeface="+mn-lt"/>
                  <a:cs typeface="+mn-lt"/>
                </a:rPr>
                <a:t>(PK)</a:t>
              </a:r>
              <a:endParaRPr lang="en-US" altLang="en-SG" sz="1600" dirty="0" smtClean="0">
                <a:latin typeface="+mn-lt"/>
                <a:cs typeface="+mn-lt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en-SG" sz="1600" dirty="0" smtClean="0">
                  <a:latin typeface="+mn-lt"/>
                  <a:cs typeface="+mn-lt"/>
                </a:rPr>
                <a:t>Gender ID(FK)</a:t>
              </a:r>
              <a:endParaRPr lang="en-SG" sz="1600" dirty="0" smtClean="0">
                <a:latin typeface="+mn-lt"/>
                <a:cs typeface="+mn-lt"/>
              </a:endParaRPr>
            </a:p>
            <a:p>
              <a:pPr algn="ctr">
                <a:lnSpc>
                  <a:spcPct val="110000"/>
                </a:lnSpc>
              </a:pPr>
              <a:r>
                <a:rPr lang="en-SG" sz="1600" dirty="0" smtClean="0">
                  <a:latin typeface="+mn-lt"/>
                  <a:cs typeface="+mn-lt"/>
                  <a:sym typeface="+mn-ea"/>
                </a:rPr>
                <a:t>Country ID</a:t>
              </a:r>
              <a:r>
                <a:rPr lang="en-US" altLang="en-SG" sz="1600" dirty="0" smtClean="0">
                  <a:latin typeface="+mn-lt"/>
                  <a:cs typeface="+mn-lt"/>
                  <a:sym typeface="+mn-ea"/>
                </a:rPr>
                <a:t>(FK)</a:t>
              </a:r>
              <a:endParaRPr lang="en-US" altLang="en-SG" sz="1600" dirty="0" smtClean="0">
                <a:latin typeface="+mn-lt"/>
                <a:cs typeface="+mn-lt"/>
                <a:sym typeface="+mn-ea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en-SG" sz="1600" dirty="0" smtClean="0">
                  <a:latin typeface="+mn-lt"/>
                  <a:cs typeface="+mn-lt"/>
                </a:rPr>
                <a:t>Occupation ID(FK)</a:t>
              </a:r>
              <a:endParaRPr lang="en-US" altLang="en-SG" sz="1600" dirty="0" smtClean="0">
                <a:latin typeface="+mn-lt"/>
                <a:cs typeface="+mn-lt"/>
              </a:endParaRPr>
            </a:p>
          </p:txBody>
        </p:sp>
        <p:sp>
          <p:nvSpPr>
            <p:cNvPr id="14" name="Title 1"/>
            <p:cNvSpPr txBox="1"/>
            <p:nvPr/>
          </p:nvSpPr>
          <p:spPr>
            <a:xfrm>
              <a:off x="656341" y="4600399"/>
              <a:ext cx="2136174" cy="15589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b"/>
            <a:lstStyle>
              <a:lvl1pPr algn="ctr" defTabSz="108013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7085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0000"/>
                </a:lnSpc>
              </a:pPr>
              <a:r>
                <a:rPr lang="en-SG" sz="1600" b="1" dirty="0" smtClean="0">
                  <a:solidFill>
                    <a:schemeClr val="bg1"/>
                  </a:solidFill>
                  <a:latin typeface="+mn-lt"/>
                  <a:cs typeface="+mn-lt"/>
                </a:rPr>
                <a:t>Dimension: </a:t>
              </a:r>
              <a:r>
                <a:rPr lang="en-US" altLang="en-SG" sz="1600" b="1" dirty="0" smtClean="0">
                  <a:solidFill>
                    <a:schemeClr val="bg1"/>
                  </a:solidFill>
                  <a:latin typeface="+mn-lt"/>
                  <a:cs typeface="+mn-lt"/>
                </a:rPr>
                <a:t>Person</a:t>
              </a:r>
              <a:endParaRPr lang="en-US" altLang="en-SG" sz="1600" b="1" dirty="0" smtClean="0">
                <a:solidFill>
                  <a:schemeClr val="bg1"/>
                </a:solidFill>
                <a:latin typeface="+mn-lt"/>
                <a:cs typeface="+mn-lt"/>
              </a:endParaRPr>
            </a:p>
          </p:txBody>
        </p:sp>
      </p:grpSp>
      <p:cxnSp>
        <p:nvCxnSpPr>
          <p:cNvPr id="15" name="Elbow Connector 14"/>
          <p:cNvCxnSpPr>
            <a:stCxn id="13" idx="3"/>
            <a:endCxn id="23" idx="1"/>
          </p:cNvCxnSpPr>
          <p:nvPr/>
        </p:nvCxnSpPr>
        <p:spPr>
          <a:xfrm>
            <a:off x="7157085" y="5732780"/>
            <a:ext cx="1815465" cy="515620"/>
          </a:xfrm>
          <a:prstGeom prst="bentConnector3">
            <a:avLst>
              <a:gd name="adj1" fmla="val 500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25" idx="2"/>
          </p:cNvCxnSpPr>
          <p:nvPr/>
        </p:nvCxnSpPr>
        <p:spPr>
          <a:xfrm rot="5400000" flipV="1">
            <a:off x="5887085" y="4694555"/>
            <a:ext cx="426720" cy="215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</Words>
  <Application>WPS Presentation</Application>
  <PresentationFormat>Widescreen</PresentationFormat>
  <Paragraphs>84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Aynul</dc:creator>
  <cp:lastModifiedBy>Tonmoy Roy</cp:lastModifiedBy>
  <cp:revision>11</cp:revision>
  <dcterms:created xsi:type="dcterms:W3CDTF">2025-08-12T13:09:00Z</dcterms:created>
  <dcterms:modified xsi:type="dcterms:W3CDTF">2025-08-26T11:04:06Z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461769020D634A1F9BEF2EF1B3997C2E_13</vt:lpwstr>
  </property>
  <property fmtid="{D5CDD505-2E9C-101B-9397-08002B2CF9AE}" pid="3" name="KSOProductBuildVer">
    <vt:lpwstr>1033-12.2.0.22222</vt:lpwstr>
  </property>
</Properties>
</file>