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42" r:id="rId3"/>
    <p:sldId id="840" r:id="rId4"/>
    <p:sldId id="828" r:id="rId5"/>
    <p:sldId id="850" r:id="rId6"/>
    <p:sldId id="851" r:id="rId7"/>
    <p:sldId id="852" r:id="rId8"/>
    <p:sldId id="853" r:id="rId9"/>
    <p:sldId id="85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855" r:id="rId27"/>
    <p:sldId id="28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643F-B085-4AD6-A3F8-6BEA3A06B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FBB48-87C2-446F-B954-1D1D636E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FE34-879B-412D-95C9-51E2978C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D351-AAC6-48AB-A5DF-581C145B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F18-BEB5-4AF1-AB3E-4A4EA43E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D29B-8DE0-473C-B36D-5E11E266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5242C-9FF0-4DF7-96E1-C64665678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6876-4D18-4340-9BD9-8B018F8E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739A-8607-4194-B346-CF6D18A5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6919-238E-4E8C-8993-5A672F17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00F8-BBB8-4B3D-8A3F-4FB95ED3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BA2F-9DCD-412A-8B39-C8E952BE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ECB6-AFCC-43ED-B3FB-0A3D0764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351F-E2AC-4A6E-93E4-F50D4A36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C0D2-B7AD-45EB-AB67-86C47F44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5C5-AC5F-4EB4-9152-31B5200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8C6-FCAD-42C5-8114-0CCF2346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AE34-0365-49CB-9DC9-1602BF86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673-D816-4EF1-9B37-900844C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6AF6-6F94-46B4-9110-AF463215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F0A0-E34A-40CE-B8B0-3513CB71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6160-9430-4722-9C18-EFCAB324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1152-3C62-43F3-B575-F25BE5EE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DFE1-1D7E-4AA3-9611-AF6F3818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8D6A-719E-4064-AD83-8834767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5796-9600-43EB-98CB-64A656C7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0FF6-2A75-4869-BBED-09A8298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5DDF2-5FC1-4CAD-A526-D6BA1C0E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1616-2503-4579-84B7-B34EA11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2EB5C-44CB-4F01-A232-65A27592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013E-2D03-415D-AE66-57D16A6F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AF4-5BA3-4FD1-B8FE-AEA8E0C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5E4-59F9-42B1-AF6D-AE9964A0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4683-27FE-4881-8281-0B3A91CB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23D1A-2D76-4472-A203-6C7741922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7C3B-DBA8-47F7-B1D1-22ECC5A39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1A450-4838-4211-A2D1-A972D94B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8093-9B70-4A7C-AB00-1D2273C8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3D97-8E06-4CA2-91D9-D1D09156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7E52-2CCB-4B1D-98CA-B7760AF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D3D28-FA5A-4FD8-8877-0658D5B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6F13-DB48-4738-915E-91CBCA1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3E704-F323-470A-8B70-829484A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44CE6-0350-41F1-8A3F-B26379FE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4C661-36D2-4064-92B6-67D4EB62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5524-DDA9-47EF-80AD-BA2095E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0C63-EC3A-404A-A2DD-F29D48F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20AE-7C64-4832-80E6-98313EB1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EB9C3-68AC-4615-A5E3-5324D218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83207-5FAD-4919-B3A5-CE56F02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71E2-67A4-40C7-93B2-4946F574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4577-0B88-405A-8A9F-B4B33E4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1814-9FF3-4253-8CD6-8403C815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5E3A-7B10-4D4F-91AF-82230BBA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EFEC2-2134-4CCD-ABCB-9455BBE8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6A95-4FF7-4605-A987-2F7EDC65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9DA4-17D6-4B8C-840C-EB4D3315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550D-9A07-4752-B286-F0C34929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9B091-F91A-4FAD-AB4E-B9E28A8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4F69-983A-4A33-99AF-8EAF6EFD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A13A-6009-45C5-95B6-4860C28A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360-8F74-4589-BB3F-9D804C25B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7EC2-8763-4F55-BDA7-9FFCF9337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B69-B0E0-43A5-9291-67A677A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31" y="1269247"/>
            <a:ext cx="9476936" cy="2118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Greedy Approach, Greedy Coin Change, Greedy Bin Packing</a:t>
            </a:r>
          </a:p>
        </p:txBody>
      </p:sp>
    </p:spTree>
    <p:extLst>
      <p:ext uri="{BB962C8B-B14F-4D97-AF65-F5344CB8AC3E}">
        <p14:creationId xmlns:p14="http://schemas.microsoft.com/office/powerpoint/2010/main" val="409691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8915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73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0782"/>
            <a:ext cx="8575287" cy="645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1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817758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31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858514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95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7924800" cy="61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07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713132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95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782"/>
            <a:ext cx="8382000" cy="638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3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1"/>
            <a:ext cx="6911872" cy="576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1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1"/>
            <a:ext cx="7015740" cy="563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53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7590536" cy="593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6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3E58CBE8-B74B-4AA1-9176-99114751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B4CEB3-7E74-4E33-9356-C6ECF48FFCF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1FE119E-19C3-4A02-8508-399E7853A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Greedy Algorithm</a:t>
            </a:r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08681164-5982-4C19-BB81-9C8B67B80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algorithms make the choice that looks best at the moment.  </a:t>
            </a:r>
          </a:p>
          <a:p>
            <a:pPr eaLnBrk="1" hangingPunct="1"/>
            <a:r>
              <a:rPr lang="en-US" altLang="en-US"/>
              <a:t>This </a:t>
            </a:r>
            <a:r>
              <a:rPr lang="en-US" altLang="en-US">
                <a:solidFill>
                  <a:srgbClr val="CC0000"/>
                </a:solidFill>
              </a:rPr>
              <a:t>locally optimal</a:t>
            </a:r>
            <a:r>
              <a:rPr lang="en-US" altLang="en-US"/>
              <a:t> choice may lead to a globally optimal solution (i.e. an optimal solution to the entire problem).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7219950" cy="564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68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8601"/>
            <a:ext cx="7653337" cy="581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4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8600"/>
            <a:ext cx="821479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9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8244110" cy="563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3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1"/>
            <a:ext cx="8001000" cy="62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8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8001000" cy="623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3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8617736" cy="554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6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7AAC-7833-4A5D-AD0E-F35869C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 &amp; Web 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E5F-A3D4-4861-A96C-2F3B079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 (Chapter 16 and 35)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 iii (Chapter 17)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www.geeksforgeeks.org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11249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1AC0-7618-48BB-B82D-7C6A7F89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4484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6266B64C-598A-4627-B7D4-01754ABD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2D2F51-FC29-4265-BF59-648E2FE83E3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67EEA97-6321-42ED-91F4-D993AB722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When can we use Greedy algorithms?</a:t>
            </a:r>
          </a:p>
        </p:txBody>
      </p:sp>
      <p:sp>
        <p:nvSpPr>
          <p:cNvPr id="708611" name="Text Box 3">
            <a:extLst>
              <a:ext uri="{FF2B5EF4-FFF2-40B4-BE49-F238E27FC236}">
                <a16:creationId xmlns:a16="http://schemas.microsoft.com/office/drawing/2014/main" id="{7D7F370E-D54E-4622-8CE6-2C16E6B7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641475"/>
            <a:ext cx="83216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We can use a greedy algorithm when the following are true: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2400" b="1">
                <a:latin typeface="Times New Roman" panose="02020603050405020304" pitchFamily="18" charset="0"/>
              </a:rPr>
              <a:t>The greedy choice property: </a:t>
            </a:r>
            <a:r>
              <a:rPr lang="en-US" altLang="en-US" sz="2400">
                <a:latin typeface="Times New Roman" panose="02020603050405020304" pitchFamily="18" charset="0"/>
              </a:rPr>
              <a:t> A globally optimal solution can be arrived at by making a locally optimal (greedy) choice.</a:t>
            </a:r>
          </a:p>
          <a:p>
            <a:pPr>
              <a:buFont typeface="Times" panose="02020603050405020304" pitchFamily="18" charset="0"/>
              <a:buAutoNum type="arabicParenR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2400" b="1">
                <a:latin typeface="Times New Roman" panose="02020603050405020304" pitchFamily="18" charset="0"/>
              </a:rPr>
              <a:t>The optimal substructure property:</a:t>
            </a:r>
            <a:r>
              <a:rPr lang="en-US" altLang="en-US" sz="2400">
                <a:latin typeface="Times New Roman" panose="02020603050405020304" pitchFamily="18" charset="0"/>
              </a:rPr>
              <a:t>  The optimal solution contains within 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its optimal solutions to subproblems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C44DFCD1-3030-4580-B66F-A8A9D5A6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67C698-899B-4FF3-B55B-4EEAE1957B6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BB37134-C75A-4C65-8F6A-2B8A8C2B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Designing Greedy Algorithms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EE945050-A09A-4F5A-919A-21000790E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8313" y="1200150"/>
            <a:ext cx="8793162" cy="5348288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Cast the optimization problem as one for which: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altLang="en-US"/>
              <a:t>we make a choice and are left with only one subproblem to solve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GREEDY CHOICE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altLang="en-US"/>
              <a:t>that there is always an optimal solution to the original problem that makes the greedy choice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OPTIMAL SUBSTRUCTURE</a:t>
            </a:r>
            <a:r>
              <a:rPr lang="en-US" altLang="en-US"/>
              <a:t>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altLang="en-US"/>
              <a:t>the greedy choice + an optimal solution to the resulting subproblem leads to an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836C374E-11FA-4FF0-A0B3-D39AF15E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AC71F7-C49D-42CB-A4B2-88378DE7D15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3BDCC8-0578-4A7B-A469-86F4CD87A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</a:rPr>
              <a:t>Example: Making Change</a:t>
            </a:r>
          </a:p>
        </p:txBody>
      </p:sp>
      <p:sp>
        <p:nvSpPr>
          <p:cNvPr id="718851" name="Rectangle 3">
            <a:extLst>
              <a:ext uri="{FF2B5EF4-FFF2-40B4-BE49-F238E27FC236}">
                <a16:creationId xmlns:a16="http://schemas.microsoft.com/office/drawing/2014/main" id="{64C2F4F7-3B6A-4F71-84CC-D67C2100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Instance: amount (in cents) to return to customer</a:t>
            </a:r>
          </a:p>
          <a:p>
            <a:pPr eaLnBrk="1" hangingPunct="1"/>
            <a:r>
              <a:rPr lang="en-US" altLang="en-US"/>
              <a:t>Problem: do this using fewest number of coins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Assume that we have an unlimited number of coins of various denominations:</a:t>
            </a:r>
          </a:p>
          <a:p>
            <a:pPr lvl="3" eaLnBrk="1" hangingPunct="1"/>
            <a:r>
              <a:rPr lang="en-US" altLang="en-US">
                <a:solidFill>
                  <a:srgbClr val="CC0000"/>
                </a:solidFill>
              </a:rPr>
              <a:t>1c (pennies), 5c (nickels), 10c (dimes), 25c (quarters), 1$ (loonies)</a:t>
            </a:r>
          </a:p>
          <a:p>
            <a:pPr lvl="1" eaLnBrk="1" hangingPunct="1"/>
            <a:r>
              <a:rPr lang="en-US" altLang="en-US"/>
              <a:t>Objective: Pay out a given sum $5.64 with the smallest number of coins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B1E8532-934B-4B4D-A6BF-5885E956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70E0-6492-4D72-A17E-CD47727A6F6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A03B312-C333-4C73-9575-648DF4CB8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1"/>
            <a:ext cx="8839200" cy="5572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</a:rPr>
              <a:t>The Coin Changing Problem</a:t>
            </a:r>
            <a:endParaRPr lang="en-CA" altLang="en-US" dirty="0">
              <a:solidFill>
                <a:schemeClr val="tx1"/>
              </a:solidFill>
            </a:endParaRP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9D2AA468-2318-4373-B3B4-6566DCBAA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991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Assume that we have an unlimited number of coins of various denominations: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1c (pennies), 5c (nickels), 10c (dimes), 25c (quarters), 1$ (loonies)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Objective: Pay out a given sum </a:t>
            </a:r>
            <a:r>
              <a:rPr lang="en-US" altLang="en-US" sz="2400" i="1">
                <a:latin typeface="Times New Roman" panose="02020603050405020304" pitchFamily="18" charset="0"/>
              </a:rPr>
              <a:t>S</a:t>
            </a:r>
            <a:r>
              <a:rPr lang="en-US" altLang="en-US" sz="2400"/>
              <a:t> with the smallest number of coins possible.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u="sng"/>
              <a:t>The greedy coin changing algorithm</a:t>
            </a:r>
            <a:r>
              <a:rPr lang="en-US" altLang="en-US" sz="24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This is a </a:t>
            </a:r>
            <a:r>
              <a:rPr lang="en-US" altLang="en-US" sz="1800">
                <a:sym typeface="Symbol" panose="05050102010706020507" pitchFamily="18" charset="2"/>
              </a:rPr>
              <a:t></a:t>
            </a:r>
            <a:r>
              <a:rPr lang="en-US" altLang="en-US" sz="1800"/>
              <a:t>(</a:t>
            </a:r>
            <a:r>
              <a:rPr lang="en-US" altLang="en-US" sz="1800" i="1">
                <a:latin typeface="Times New Roman" panose="02020603050405020304" pitchFamily="18" charset="0"/>
              </a:rPr>
              <a:t>m</a:t>
            </a:r>
            <a:r>
              <a:rPr lang="en-US" altLang="en-US" sz="1800"/>
              <a:t>) algorithm where </a:t>
            </a:r>
            <a:r>
              <a:rPr lang="en-US" altLang="en-US" sz="1800" i="1">
                <a:latin typeface="Times New Roman" panose="02020603050405020304" pitchFamily="18" charset="0"/>
              </a:rPr>
              <a:t>m</a:t>
            </a:r>
            <a:r>
              <a:rPr lang="en-US" altLang="en-US" sz="1800"/>
              <a:t> = number of denominations.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 S &gt; 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c := value of the largest coin no larger than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num := S /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pay out num coins of value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S := S - num*c;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ED461879-A6E0-4C7F-A5EA-12EC2FCD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C39ABE-988B-4519-AD69-02BA9763E95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76B1546-AEFE-426E-A4F9-C775767AC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2"/>
                </a:solidFill>
              </a:rPr>
              <a:t>Example: Making Change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7E2660C1-D0AC-49A0-9ABD-4DA81BC76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68414"/>
            <a:ext cx="8610600" cy="5284787"/>
          </a:xfrm>
        </p:spPr>
        <p:txBody>
          <a:bodyPr/>
          <a:lstStyle/>
          <a:p>
            <a:pPr eaLnBrk="1" hangingPunct="1"/>
            <a:r>
              <a:rPr lang="en-US" altLang="en-US"/>
              <a:t>E.g.: </a:t>
            </a:r>
          </a:p>
          <a:p>
            <a:pPr eaLnBrk="1" hangingPunct="1">
              <a:buFontTx/>
              <a:buNone/>
            </a:pPr>
            <a:r>
              <a:rPr lang="en-US" altLang="en-US"/>
              <a:t>	$5.64 = 	  $2 +$2 + $1 + </a:t>
            </a:r>
            <a:br>
              <a:rPr lang="en-US" altLang="en-US"/>
            </a:br>
            <a:r>
              <a:rPr lang="en-US" altLang="en-US"/>
              <a:t>              .25 + .25 + .10 + </a:t>
            </a:r>
            <a:br>
              <a:rPr lang="en-US" altLang="en-US"/>
            </a:br>
            <a:r>
              <a:rPr lang="en-US" altLang="en-US"/>
              <a:t>              .01 + .01 + .01 +.01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76024A8-7CA9-4912-AB72-1E7F041C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0A3D7E-2763-4B94-AC6E-F82EED7F570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D789032-7BB9-43C1-9E2C-6095C067F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Making Change – A big problem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A55F66B-4064-4759-B6F7-2DFD7E14A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Example 2:</a:t>
            </a:r>
            <a:r>
              <a:rPr lang="en-US" altLang="en-US"/>
              <a:t> Coins are valued $.30, $.20, $.05, $.01</a:t>
            </a:r>
          </a:p>
          <a:p>
            <a:pPr lvl="1" eaLnBrk="1" hangingPunct="1"/>
            <a:r>
              <a:rPr lang="en-US" altLang="en-US"/>
              <a:t>Does not have greedy-choice property, since $.40 is best made with two $.20’s, but the greedy solution will pick three coins (which ones?)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-14288"/>
            <a:ext cx="8839200" cy="65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3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505</Words>
  <Application>Microsoft Office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Symbol</vt:lpstr>
      <vt:lpstr>Times</vt:lpstr>
      <vt:lpstr>Times New Roman</vt:lpstr>
      <vt:lpstr>Office Theme</vt:lpstr>
      <vt:lpstr>Introduction to Greedy Approach, Greedy Coin Change, Greedy Bin Packing</vt:lpstr>
      <vt:lpstr>Greedy Algorithm</vt:lpstr>
      <vt:lpstr>When can we use Greedy algorithms?</vt:lpstr>
      <vt:lpstr>Designing Greedy Algorithms</vt:lpstr>
      <vt:lpstr>Example: Making Change</vt:lpstr>
      <vt:lpstr>The Coin Changing Problem</vt:lpstr>
      <vt:lpstr>Example: Making Change</vt:lpstr>
      <vt:lpstr>Making Change – A big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Textbooks &amp; Web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Recursion Euclid’s Greatest Common Divisor(GCD) Algorithm</dc:title>
  <dc:creator>Dell</dc:creator>
  <cp:lastModifiedBy>Dr. Moushumi Zaman Bonny</cp:lastModifiedBy>
  <cp:revision>6</cp:revision>
  <dcterms:created xsi:type="dcterms:W3CDTF">2020-05-01T19:19:11Z</dcterms:created>
  <dcterms:modified xsi:type="dcterms:W3CDTF">2024-02-20T03:04:46Z</dcterms:modified>
</cp:coreProperties>
</file>