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31" r:id="rId4"/>
    <p:sldId id="332" r:id="rId5"/>
    <p:sldId id="333" r:id="rId6"/>
    <p:sldId id="264" r:id="rId7"/>
    <p:sldId id="281" r:id="rId8"/>
    <p:sldId id="306" r:id="rId9"/>
    <p:sldId id="868" r:id="rId10"/>
    <p:sldId id="258" r:id="rId11"/>
    <p:sldId id="259" r:id="rId12"/>
    <p:sldId id="260" r:id="rId13"/>
    <p:sldId id="262" r:id="rId14"/>
    <p:sldId id="261" r:id="rId15"/>
    <p:sldId id="869" r:id="rId16"/>
    <p:sldId id="265" r:id="rId17"/>
    <p:sldId id="266" r:id="rId18"/>
    <p:sldId id="268" r:id="rId19"/>
    <p:sldId id="269" r:id="rId20"/>
    <p:sldId id="270" r:id="rId21"/>
    <p:sldId id="271" r:id="rId22"/>
    <p:sldId id="272" r:id="rId23"/>
    <p:sldId id="870" r:id="rId24"/>
    <p:sldId id="325" r:id="rId25"/>
    <p:sldId id="867" r:id="rId26"/>
    <p:sldId id="871" r:id="rId27"/>
    <p:sldId id="854" r:id="rId28"/>
    <p:sldId id="855" r:id="rId29"/>
    <p:sldId id="856" r:id="rId30"/>
    <p:sldId id="857" r:id="rId31"/>
    <p:sldId id="858" r:id="rId32"/>
    <p:sldId id="859" r:id="rId33"/>
    <p:sldId id="860" r:id="rId34"/>
    <p:sldId id="861" r:id="rId35"/>
    <p:sldId id="862" r:id="rId36"/>
    <p:sldId id="863" r:id="rId37"/>
    <p:sldId id="864" r:id="rId38"/>
    <p:sldId id="284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620D0-A058-4D53-B5FA-B2FE5EF01F77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F5E3-5DC3-4B2F-8574-DC71F31F1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051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8436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1. Items are indivisible: you either take an item or not. Solved with </a:t>
            </a:r>
            <a:r>
              <a:rPr lang="en-PH" i="1" dirty="0"/>
              <a:t>dynamic programming</a:t>
            </a:r>
          </a:p>
          <a:p>
            <a:pPr marL="0" indent="0">
              <a:buNone/>
            </a:pPr>
            <a:r>
              <a:rPr lang="en-PH" dirty="0"/>
              <a:t>2.</a:t>
            </a:r>
            <a:r>
              <a:rPr lang="en-PH" baseline="0" dirty="0"/>
              <a:t> </a:t>
            </a:r>
            <a:r>
              <a:rPr lang="en-PH" dirty="0"/>
              <a:t>Items are divisible: you can take any fraction of an item. Solved with a </a:t>
            </a:r>
            <a:r>
              <a:rPr lang="en-PH" i="1" dirty="0"/>
              <a:t>greedy algorithm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8670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1. Items are indivisible: you either take an item or not. Solved with </a:t>
            </a:r>
            <a:r>
              <a:rPr lang="en-PH" i="1" dirty="0"/>
              <a:t>dynamic programming</a:t>
            </a:r>
          </a:p>
          <a:p>
            <a:pPr marL="0" indent="0">
              <a:buNone/>
            </a:pPr>
            <a:r>
              <a:rPr lang="en-PH" dirty="0"/>
              <a:t>2.</a:t>
            </a:r>
            <a:r>
              <a:rPr lang="en-PH" baseline="0" dirty="0"/>
              <a:t> </a:t>
            </a:r>
            <a:r>
              <a:rPr lang="en-PH" dirty="0"/>
              <a:t>Items are divisible: you can take any fraction of an item. Solved with a </a:t>
            </a:r>
            <a:r>
              <a:rPr lang="en-PH" i="1" dirty="0"/>
              <a:t>greedy algorithm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731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PH" dirty="0"/>
              <a:t>1. Items are indivisible: you either take an item or not. Solved with </a:t>
            </a:r>
            <a:r>
              <a:rPr lang="en-PH" i="1" dirty="0"/>
              <a:t>dynamic programming</a:t>
            </a:r>
          </a:p>
          <a:p>
            <a:pPr marL="0" indent="0">
              <a:buNone/>
            </a:pPr>
            <a:r>
              <a:rPr lang="en-PH" dirty="0"/>
              <a:t>2.</a:t>
            </a:r>
            <a:r>
              <a:rPr lang="en-PH" baseline="0" dirty="0"/>
              <a:t> </a:t>
            </a:r>
            <a:r>
              <a:rPr lang="en-PH" dirty="0"/>
              <a:t>Items are divisible: you can take any fraction of an item. Solved with a </a:t>
            </a:r>
            <a:r>
              <a:rPr lang="en-PH" i="1" dirty="0"/>
              <a:t>greedy algorithm</a:t>
            </a: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123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91BA08-28B0-44A9-86C9-BA0CC78F6EE8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514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643F-B085-4AD6-A3F8-6BEA3A06B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FBB48-87C2-446F-B954-1D1D636EE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FE34-879B-412D-95C9-51E2978C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CD351-AAC6-48AB-A5DF-581C145B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9F18-BEB5-4AF1-AB3E-4A4EA43E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D29B-8DE0-473C-B36D-5E11E266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5242C-9FF0-4DF7-96E1-C64665678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6876-4D18-4340-9BD9-8B018F8E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739A-8607-4194-B346-CF6D18A5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6919-238E-4E8C-8993-5A672F17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00F8-BBB8-4B3D-8A3F-4FB95ED3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2BA2F-9DCD-412A-8B39-C8E952BED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ECB6-AFCC-43ED-B3FB-0A3D0764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351F-E2AC-4A6E-93E4-F50D4A36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C0D2-B7AD-45EB-AB67-86C47F44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5C5-AC5F-4EB4-9152-31B5200D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C8C6-FCAD-42C5-8114-0CCF2346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AE34-0365-49CB-9DC9-1602BF86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0673-D816-4EF1-9B37-900844C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6AF6-6F94-46B4-9110-AF463215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F0A0-E34A-40CE-B8B0-3513CB71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6160-9430-4722-9C18-EFCAB3243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1152-3C62-43F3-B575-F25BE5EE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DFE1-1D7E-4AA3-9611-AF6F3818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8D6A-719E-4064-AD83-8834767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5796-9600-43EB-98CB-64A656C7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0FF6-2A75-4869-BBED-09A8298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5DDF2-5FC1-4CAD-A526-D6BA1C0E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1616-2503-4579-84B7-B34EA11D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2EB5C-44CB-4F01-A232-65A27592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3013E-2D03-415D-AE66-57D16A6F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AF4-5BA3-4FD1-B8FE-AEA8E0C4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75E4-59F9-42B1-AF6D-AE9964A0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4683-27FE-4881-8281-0B3A91CB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23D1A-2D76-4472-A203-6C7741922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77C3B-DBA8-47F7-B1D1-22ECC5A39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1A450-4838-4211-A2D1-A972D94B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8093-9B70-4A7C-AB00-1D2273C8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D3D97-8E06-4CA2-91D9-D1D09156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7E52-2CCB-4B1D-98CA-B7760AF7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D3D28-FA5A-4FD8-8877-0658D5B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46F13-DB48-4738-915E-91CBCA1D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3E704-F323-470A-8B70-829484A8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44CE6-0350-41F1-8A3F-B26379FE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4C661-36D2-4064-92B6-67D4EB62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5524-DDA9-47EF-80AD-BA2095E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0C63-EC3A-404A-A2DD-F29D48F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20AE-7C64-4832-80E6-98313EB1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EB9C3-68AC-4615-A5E3-5324D218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83207-5FAD-4919-B3A5-CE56F02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71E2-67A4-40C7-93B2-4946F574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A4577-0B88-405A-8A9F-B4B33E44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1814-9FF3-4253-8CD6-8403C815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75E3A-7B10-4D4F-91AF-82230BBA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EFEC2-2134-4CCD-ABCB-9455BBE8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A6A95-4FF7-4605-A987-2F7EDC65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9DA4-17D6-4B8C-840C-EB4D3315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550D-9A07-4752-B286-F0C34929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9B091-F91A-4FAD-AB4E-B9E28A85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84F69-983A-4A33-99AF-8EAF6EFD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AA13A-6009-45C5-95B6-4860C28A3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F1FC-804E-46A4-80CD-3C2CD99C3491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360-8F74-4589-BB3F-9D804C25B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7EC2-8763-4F55-BDA7-9FFCF9337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slide" Target="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8B69-B0E0-43A5-9291-67A677AA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31" y="1269247"/>
            <a:ext cx="9476936" cy="175530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Partial Knapsack, Greedy Huffman Coding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EA6A4AE-045E-4517-EFC9-F65FDACAE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1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Assume that we have a knapsack with max weight capacity</a:t>
            </a:r>
          </a:p>
          <a:p>
            <a:pPr marL="0" indent="0" algn="ctr">
              <a:buNone/>
            </a:pPr>
            <a:r>
              <a:rPr lang="en-US" dirty="0"/>
              <a:t>W=16</a:t>
            </a:r>
          </a:p>
          <a:p>
            <a:pPr marL="0" indent="0">
              <a:buNone/>
            </a:pPr>
            <a:r>
              <a:rPr lang="en-US" dirty="0"/>
              <a:t>Our objective is to fill the knapsack with items such that the(value or profit) is maximum.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95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Consider the following items and their associated weight and value.</a:t>
            </a:r>
            <a:br>
              <a:rPr lang="en-US" sz="2800" dirty="0"/>
            </a:br>
            <a:r>
              <a:rPr lang="en-US" sz="2800" dirty="0"/>
              <a:t>W=16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5627"/>
          <a:ext cx="10515600" cy="4006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316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2316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316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316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316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2316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2316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926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Calculate value per weight for each item(we can call this value density).</a:t>
            </a:r>
          </a:p>
          <a:p>
            <a:pPr marL="0" indent="0">
              <a:buNone/>
            </a:pPr>
            <a:r>
              <a:rPr lang="en-US" dirty="0"/>
              <a:t>Sort the items as per the value density in descending order.</a:t>
            </a:r>
          </a:p>
          <a:p>
            <a:pPr marL="0" indent="0">
              <a:buNone/>
            </a:pPr>
            <a:r>
              <a:rPr lang="en-US" dirty="0"/>
              <a:t>Take as much as possible not already taken in the knapsack.</a:t>
            </a:r>
          </a:p>
        </p:txBody>
      </p:sp>
    </p:spTree>
    <p:extLst>
      <p:ext uri="{BB962C8B-B14F-4D97-AF65-F5344CB8AC3E}">
        <p14:creationId xmlns:p14="http://schemas.microsoft.com/office/powerpoint/2010/main" val="2707081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Calculate density</a:t>
            </a:r>
            <a:br>
              <a:rPr lang="en-US" dirty="0"/>
            </a:br>
            <a:r>
              <a:rPr lang="en-US" dirty="0"/>
              <a:t>W=16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0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200" dirty="0"/>
              <a:t>Now we will pick items such that our benefit is maximum and total weight of the selected items is at most W.</a:t>
            </a:r>
            <a:br>
              <a:rPr lang="en-US" sz="3200" dirty="0"/>
            </a:br>
            <a:r>
              <a:rPr lang="en-US" sz="3200" dirty="0"/>
              <a:t>W=16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3451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r>
                        <a:rPr lang="en-US" dirty="0"/>
                        <a:t>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8476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60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41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Now we draw another table to represent knapsack.</a:t>
            </a:r>
            <a:br>
              <a:rPr lang="en-US" sz="3200" dirty="0"/>
            </a:br>
            <a:r>
              <a:rPr lang="en-US" sz="3200" dirty="0"/>
              <a:t>Our objective is to fill the knapsack with items to get maximum benefit without crossing weight limit W=16.</a:t>
            </a:r>
            <a:br>
              <a:rPr lang="en-US" sz="3200" dirty="0"/>
            </a:br>
            <a:r>
              <a:rPr lang="en-US" sz="3200" dirty="0"/>
              <a:t>                                           Knapsack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4432300" cy="4117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7200">
                <a:tc>
                  <a:txBody>
                    <a:bodyPr/>
                    <a:lstStyle/>
                    <a:p>
                      <a:r>
                        <a:rPr lang="en-US" dirty="0"/>
                        <a:t>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20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20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20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778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20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20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67350" y="1825622"/>
          <a:ext cx="5886450" cy="4117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035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3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3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3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3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32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541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12"/>
            <a:ext cx="10515600" cy="202178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               W=16 check i</a:t>
            </a:r>
            <a:r>
              <a:rPr lang="en-US" sz="2400" baseline="-25000" dirty="0"/>
              <a:t>5</a:t>
            </a:r>
            <a:r>
              <a:rPr lang="en-US" sz="2400" dirty="0"/>
              <a:t> is WEIGHT(i</a:t>
            </a:r>
            <a:r>
              <a:rPr lang="en-US" sz="2400" baseline="-25000" dirty="0"/>
              <a:t>5</a:t>
            </a:r>
            <a:r>
              <a:rPr lang="en-US" sz="2400" dirty="0"/>
              <a:t>)+TOTAL WEIGHT&lt;=W       Total weight inside</a:t>
            </a:r>
            <a:br>
              <a:rPr lang="en-US" sz="2400" dirty="0"/>
            </a:br>
            <a:r>
              <a:rPr lang="en-US" sz="2400" dirty="0"/>
              <a:t>                                                           1+0&lt;=16                                          knapsack is 0                          </a:t>
            </a:r>
            <a:br>
              <a:rPr lang="en-US" sz="2400" dirty="0"/>
            </a:br>
            <a:r>
              <a:rPr lang="en-US" sz="2400" dirty="0"/>
              <a:t>1&lt;=16</a:t>
            </a:r>
            <a:br>
              <a:rPr lang="en-US" sz="2400" dirty="0"/>
            </a:br>
            <a:r>
              <a:rPr lang="en-US" sz="2400" dirty="0"/>
              <a:t>YES</a:t>
            </a:r>
            <a:br>
              <a:rPr lang="en-US" sz="2400" dirty="0"/>
            </a:br>
            <a:r>
              <a:rPr lang="en-US" sz="2400" dirty="0"/>
              <a:t>So we take the whole item.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Knapsack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647950"/>
          <a:ext cx="4432300" cy="4210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7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67350" y="2647950"/>
          <a:ext cx="6267450" cy="421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835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WEIGH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2627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12"/>
            <a:ext cx="10515600" cy="202178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               W=16 check i</a:t>
            </a:r>
            <a:r>
              <a:rPr lang="en-US" sz="2400" baseline="-25000" dirty="0"/>
              <a:t>6</a:t>
            </a:r>
            <a:r>
              <a:rPr lang="en-US" sz="2400" dirty="0"/>
              <a:t> is WEIGHT(i</a:t>
            </a:r>
            <a:r>
              <a:rPr lang="en-US" sz="2400" baseline="-25000" dirty="0"/>
              <a:t>6</a:t>
            </a:r>
            <a:r>
              <a:rPr lang="en-US" sz="2400" dirty="0"/>
              <a:t>)+TOTAL WEIGHT&lt;=W       Total weight inside</a:t>
            </a:r>
            <a:br>
              <a:rPr lang="en-US" sz="2400" dirty="0"/>
            </a:br>
            <a:r>
              <a:rPr lang="en-US" sz="2400" dirty="0"/>
              <a:t>                                                           3+1&lt;=16                                          knapsack is 1.000                      4&lt;=16</a:t>
            </a:r>
            <a:br>
              <a:rPr lang="en-US" sz="2400" dirty="0"/>
            </a:br>
            <a:r>
              <a:rPr lang="en-US" sz="2400" dirty="0"/>
              <a:t>YES</a:t>
            </a:r>
            <a:br>
              <a:rPr lang="en-US" sz="2400" dirty="0"/>
            </a:br>
            <a:r>
              <a:rPr lang="en-US" sz="2400" dirty="0"/>
              <a:t>So we take the whole item.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Knapsack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647950"/>
          <a:ext cx="4432300" cy="4210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7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67350" y="2647950"/>
          <a:ext cx="6267450" cy="421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835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WEIGH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782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12"/>
            <a:ext cx="10515600" cy="202178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               W=16 check i</a:t>
            </a:r>
            <a:r>
              <a:rPr lang="en-US" sz="2400" baseline="-25000" dirty="0"/>
              <a:t>4</a:t>
            </a:r>
            <a:r>
              <a:rPr lang="en-US" sz="2400" dirty="0"/>
              <a:t> is WEIGHT(i</a:t>
            </a:r>
            <a:r>
              <a:rPr lang="en-US" sz="2400" baseline="-25000" dirty="0"/>
              <a:t>4</a:t>
            </a:r>
            <a:r>
              <a:rPr lang="en-US" sz="2400" dirty="0"/>
              <a:t>)+TOTAL WEIGHT&lt;=W       Total weight inside</a:t>
            </a:r>
            <a:br>
              <a:rPr lang="en-US" sz="2400" dirty="0"/>
            </a:br>
            <a:r>
              <a:rPr lang="en-US" sz="2400" dirty="0"/>
              <a:t>                                                           5+4&lt;=16                                          knapsack is 4.000                      9&lt;=16</a:t>
            </a:r>
            <a:br>
              <a:rPr lang="en-US" sz="2400" dirty="0"/>
            </a:br>
            <a:r>
              <a:rPr lang="en-US" sz="2400" dirty="0"/>
              <a:t>YES</a:t>
            </a:r>
            <a:br>
              <a:rPr lang="en-US" sz="2400" dirty="0"/>
            </a:br>
            <a:r>
              <a:rPr lang="en-US" sz="2400" dirty="0"/>
              <a:t>So we take the whole item.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Knapsack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647950"/>
          <a:ext cx="4432300" cy="4210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7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67350" y="2647950"/>
          <a:ext cx="6267450" cy="421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835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WEIGH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69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12"/>
            <a:ext cx="10515600" cy="202178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               W=16 check i</a:t>
            </a:r>
            <a:r>
              <a:rPr lang="en-US" sz="2400" baseline="-25000" dirty="0"/>
              <a:t>1</a:t>
            </a:r>
            <a:r>
              <a:rPr lang="en-US" sz="2400" dirty="0"/>
              <a:t> is WEIGHT(i</a:t>
            </a:r>
            <a:r>
              <a:rPr lang="en-US" sz="2400" baseline="-25000" dirty="0"/>
              <a:t>1</a:t>
            </a:r>
            <a:r>
              <a:rPr lang="en-US" sz="2400" dirty="0"/>
              <a:t>)+TOTAL WEIGHT&lt;=W       Total weight inside</a:t>
            </a:r>
            <a:br>
              <a:rPr lang="en-US" sz="2400" dirty="0"/>
            </a:br>
            <a:r>
              <a:rPr lang="en-US" sz="2400" dirty="0"/>
              <a:t>                                                           6+9&lt;=16                                          knapsack is 9.000                      15&lt;=16</a:t>
            </a:r>
            <a:br>
              <a:rPr lang="en-US" sz="2400" dirty="0"/>
            </a:br>
            <a:r>
              <a:rPr lang="en-US" sz="2400" dirty="0"/>
              <a:t>YES</a:t>
            </a:r>
            <a:br>
              <a:rPr lang="en-US" sz="2400" dirty="0"/>
            </a:br>
            <a:r>
              <a:rPr lang="en-US" sz="2400" dirty="0"/>
              <a:t>So we take the whole item.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Knapsack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647950"/>
          <a:ext cx="4432300" cy="4210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7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67350" y="2647950"/>
          <a:ext cx="6267450" cy="421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835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WEIGH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549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220263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12"/>
            <a:ext cx="10515600" cy="202178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               W=16 check i</a:t>
            </a:r>
            <a:r>
              <a:rPr lang="en-US" sz="2400" baseline="-25000" dirty="0"/>
              <a:t>3</a:t>
            </a:r>
            <a:r>
              <a:rPr lang="en-US" sz="2400" dirty="0"/>
              <a:t> is WEIGHT(i</a:t>
            </a:r>
            <a:r>
              <a:rPr lang="en-US" sz="2400" baseline="-25000" dirty="0"/>
              <a:t>3</a:t>
            </a:r>
            <a:r>
              <a:rPr lang="en-US" sz="2400" dirty="0"/>
              <a:t>)+TOTAL WEIGHT&lt;=W       Total weight inside</a:t>
            </a:r>
            <a:br>
              <a:rPr lang="en-US" sz="2400" dirty="0"/>
            </a:br>
            <a:r>
              <a:rPr lang="en-US" sz="2400" dirty="0"/>
              <a:t>                                                         3+15&lt;=16                                          knapsack is 15.000                      18&lt;=16</a:t>
            </a:r>
            <a:br>
              <a:rPr lang="en-US" sz="2400" dirty="0"/>
            </a:br>
            <a:r>
              <a:rPr lang="en-US" sz="2400" dirty="0"/>
              <a:t>NO</a:t>
            </a:r>
            <a:br>
              <a:rPr lang="en-US" sz="2400" dirty="0"/>
            </a:br>
            <a:r>
              <a:rPr lang="en-US" sz="2400" dirty="0"/>
              <a:t>So we take the fractional part.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Knapsack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647950"/>
          <a:ext cx="4432300" cy="4210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7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67350" y="2647950"/>
          <a:ext cx="6267450" cy="421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835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WEIGH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48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12"/>
            <a:ext cx="10515600" cy="202178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We will fill the knapsack with 1 weight of i</a:t>
            </a:r>
            <a:r>
              <a:rPr lang="en-US" sz="2400" baseline="-25000" dirty="0"/>
              <a:t>3  </a:t>
            </a:r>
            <a:r>
              <a:rPr lang="en-US" sz="2400" dirty="0"/>
              <a:t> item having value(1/3=0.333)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                                        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Knapsack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647950"/>
          <a:ext cx="4432300" cy="4210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7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67350" y="2647950"/>
          <a:ext cx="6267450" cy="421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835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WEIGH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73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12"/>
            <a:ext cx="10515600" cy="2021788"/>
          </a:xfrm>
        </p:spPr>
        <p:txBody>
          <a:bodyPr>
            <a:noAutofit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W=16</a:t>
            </a:r>
            <a:br>
              <a:rPr lang="en-US" sz="2400" dirty="0"/>
            </a:br>
            <a:r>
              <a:rPr lang="en-US" sz="2400" dirty="0"/>
              <a:t>Total weight inside the knapsack is 16</a:t>
            </a:r>
            <a:br>
              <a:rPr lang="en-US" sz="2400" dirty="0"/>
            </a:br>
            <a:r>
              <a:rPr lang="en-US" sz="2400" dirty="0"/>
              <a:t> so we stop here</a:t>
            </a:r>
            <a:br>
              <a:rPr lang="en-US" sz="2400" dirty="0"/>
            </a:br>
            <a:r>
              <a:rPr lang="en-US" sz="2400" dirty="0"/>
              <a:t>  TOTAL WEIGHT inside the knapsack is 16.000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Knapsack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647950"/>
          <a:ext cx="4432300" cy="4210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7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67350" y="2647950"/>
          <a:ext cx="6267450" cy="421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835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WEIGH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694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9912"/>
            <a:ext cx="10515600" cy="2021788"/>
          </a:xfrm>
        </p:spPr>
        <p:txBody>
          <a:bodyPr>
            <a:noAutofit/>
          </a:bodyPr>
          <a:lstStyle/>
          <a:p>
            <a:pPr algn="ctr"/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 the maximum benefit is 22.333                                                                    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</a:t>
            </a:r>
            <a:br>
              <a:rPr lang="en-US" sz="2400" dirty="0"/>
            </a:br>
            <a:r>
              <a:rPr lang="en-US" sz="2400" dirty="0"/>
              <a:t>                                                                                 Knapsack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647950"/>
          <a:ext cx="4432300" cy="4210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8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8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8077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32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467350" y="2647950"/>
          <a:ext cx="6267450" cy="421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3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835">
                <a:tc>
                  <a:txBody>
                    <a:bodyPr/>
                    <a:lstStyle/>
                    <a:p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WEIGH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BENIFIT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536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571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Greedy Algorithm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297363"/>
          </a:xfrm>
        </p:spPr>
        <p:txBody>
          <a:bodyPr>
            <a:noAutofit/>
          </a:bodyPr>
          <a:lstStyle/>
          <a:p>
            <a:pPr marL="695325" indent="-695325">
              <a:buFont typeface="Wingdings" pitchFamily="2" charset="2"/>
              <a:buChar char="v"/>
            </a:pPr>
            <a:r>
              <a:rPr lang="en-PH" sz="3200" dirty="0"/>
              <a:t>The optimal solution to the fractional knapsack</a:t>
            </a:r>
          </a:p>
          <a:p>
            <a:pPr marL="695325" indent="-695325">
              <a:buFont typeface="Wingdings" pitchFamily="2" charset="2"/>
              <a:buChar char="v"/>
            </a:pPr>
            <a:r>
              <a:rPr lang="en-PH" sz="3200" dirty="0"/>
              <a:t>Not an optimal solution to the 0-1 knapsack</a:t>
            </a:r>
          </a:p>
        </p:txBody>
      </p:sp>
      <p:sp>
        <p:nvSpPr>
          <p:cNvPr id="5" name="Left Arrow 4">
            <a:hlinkClick r:id="rId3" action="ppaction://hlinksldjump"/>
          </p:cNvPr>
          <p:cNvSpPr/>
          <p:nvPr/>
        </p:nvSpPr>
        <p:spPr>
          <a:xfrm>
            <a:off x="9677400" y="5867400"/>
            <a:ext cx="381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B032-EBA2-404E-8D87-2C10755E2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en-US" sz="6600" dirty="0"/>
          </a:p>
          <a:p>
            <a:pPr marL="0" indent="0" algn="ctr">
              <a:buNone/>
            </a:pPr>
            <a:endParaRPr lang="en-US" altLang="en-US" sz="6600" dirty="0"/>
          </a:p>
          <a:p>
            <a:pPr marL="0" indent="0" algn="ctr">
              <a:buNone/>
            </a:pPr>
            <a:r>
              <a:rPr lang="en-US" altLang="en-US" sz="6600" dirty="0"/>
              <a:t>Huffman Codes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46301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7E2D-0B7C-CDA8-11B1-7D2F5FA5E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 dirty="0"/>
              <a:t>Huffman Codes</a:t>
            </a:r>
            <a:r>
              <a:rPr lang="en-US" altLang="en-US" b="1" dirty="0"/>
              <a:t> Algorithm</a:t>
            </a:r>
            <a:endParaRPr lang="en-US" b="1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5E2B1D3-61B4-E71F-492D-028BF2D46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8953" y="1825625"/>
            <a:ext cx="8511701" cy="4351338"/>
          </a:xfrm>
        </p:spPr>
      </p:pic>
    </p:spTree>
    <p:extLst>
      <p:ext uri="{BB962C8B-B14F-4D97-AF65-F5344CB8AC3E}">
        <p14:creationId xmlns:p14="http://schemas.microsoft.com/office/powerpoint/2010/main" val="2271906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7A95C277-BAF7-4823-9AAB-8A77220B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77813CF-1936-40E9-A3E9-D6A7B04C5601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2CCFB86-8D11-456C-ADB7-B56932158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Huffman Codes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25F7FB86-28A4-42C0-A69D-29FBBE820D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200000"/>
              </a:lnSpc>
            </a:pPr>
            <a:r>
              <a:rPr lang="en-US" altLang="en-US"/>
              <a:t>Widely used technique for data compression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Assume the data to be a sequence of characters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/>
              <a:t>Looking for an effective way of storing the data</a:t>
            </a:r>
          </a:p>
          <a:p>
            <a:pPr eaLnBrk="1" hangingPunct="1">
              <a:lnSpc>
                <a:spcPct val="200000"/>
              </a:lnSpc>
            </a:pPr>
            <a:r>
              <a:rPr lang="en-US" altLang="en-US" b="1" i="1"/>
              <a:t>Binary character code</a:t>
            </a:r>
          </a:p>
          <a:p>
            <a:pPr lvl="1" eaLnBrk="1" hangingPunct="1">
              <a:lnSpc>
                <a:spcPct val="200000"/>
              </a:lnSpc>
            </a:pPr>
            <a:r>
              <a:rPr lang="en-US" altLang="en-US"/>
              <a:t>Uniquely represents a character by a binary string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F9F994C5-B313-4B71-B4D8-44E6DE73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334B167-8A65-453A-9726-808DA0F3D646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9841FF8-1BCC-456C-A619-A9F40E2C0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Fixed-Length Codes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38ED4ED-CC89-41F3-B645-099F23795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9" y="1214439"/>
            <a:ext cx="8669337" cy="54054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altLang="en-US"/>
              <a:t>Data file containing 100,000 characters</a:t>
            </a:r>
          </a:p>
          <a:p>
            <a:pPr eaLnBrk="1" hangingPunct="1">
              <a:lnSpc>
                <a:spcPct val="150000"/>
              </a:lnSpc>
            </a:pPr>
            <a:endParaRPr lang="en-US" altLang="en-US"/>
          </a:p>
          <a:p>
            <a:pPr eaLnBrk="1" hangingPunct="1">
              <a:lnSpc>
                <a:spcPct val="150000"/>
              </a:lnSpc>
            </a:pPr>
            <a:endParaRPr lang="en-US" altLang="en-US"/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3 bits needed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a = 000, b = 001, c = 010, d = 011, e = 100, f = 101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Requires: 100,000 </a:t>
            </a:r>
            <a:r>
              <a:rPr lang="en-US" altLang="en-US">
                <a:sym typeface="Symbol" panose="05050102010706020507" pitchFamily="18" charset="2"/>
              </a:rPr>
              <a:t></a:t>
            </a:r>
            <a:r>
              <a:rPr lang="en-US" altLang="en-US"/>
              <a:t> 3 = 300,000 bits</a:t>
            </a:r>
          </a:p>
        </p:txBody>
      </p:sp>
      <p:graphicFrame>
        <p:nvGraphicFramePr>
          <p:cNvPr id="664580" name="Group 4">
            <a:extLst>
              <a:ext uri="{FF2B5EF4-FFF2-40B4-BE49-F238E27FC236}">
                <a16:creationId xmlns:a16="http://schemas.microsoft.com/office/drawing/2014/main" id="{06DB21D1-69DB-4964-B7D2-DDAF9AB135CC}"/>
              </a:ext>
            </a:extLst>
          </p:cNvPr>
          <p:cNvGraphicFramePr>
            <a:graphicFrameLocks noGrp="1"/>
          </p:cNvGraphicFramePr>
          <p:nvPr/>
        </p:nvGraphicFramePr>
        <p:xfrm>
          <a:off x="2041526" y="2074863"/>
          <a:ext cx="7897813" cy="914400"/>
        </p:xfrm>
        <a:graphic>
          <a:graphicData uri="http://schemas.openxmlformats.org/drawingml/2006/table">
            <a:tbl>
              <a:tblPr/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4900C36-0227-4E0A-A0CB-2647A342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FCEB2F-6BE3-42BB-830F-9B0A881EB4C7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6674DEA-241E-43BD-83A5-9F5E940AEC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Huffman Codes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7D5508A1-BE6E-4ED8-9046-27E188686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Idea: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Use the frequencies of occurrence of characters to build a optimal way of representing each character</a:t>
            </a:r>
          </a:p>
          <a:p>
            <a:pPr eaLnBrk="1" hangingPunct="1">
              <a:lnSpc>
                <a:spcPct val="150000"/>
              </a:lnSpc>
            </a:pPr>
            <a:endParaRPr lang="en-US" altLang="en-US"/>
          </a:p>
          <a:p>
            <a:pPr eaLnBrk="1" hangingPunct="1">
              <a:lnSpc>
                <a:spcPct val="150000"/>
              </a:lnSpc>
            </a:pPr>
            <a:endParaRPr lang="en-US" altLang="en-US"/>
          </a:p>
        </p:txBody>
      </p:sp>
      <p:graphicFrame>
        <p:nvGraphicFramePr>
          <p:cNvPr id="663556" name="Group 4">
            <a:extLst>
              <a:ext uri="{FF2B5EF4-FFF2-40B4-BE49-F238E27FC236}">
                <a16:creationId xmlns:a16="http://schemas.microsoft.com/office/drawing/2014/main" id="{B9921944-266F-4BEC-8653-5F46153A5F07}"/>
              </a:ext>
            </a:extLst>
          </p:cNvPr>
          <p:cNvGraphicFramePr>
            <a:graphicFrameLocks noGrp="1"/>
          </p:cNvGraphicFramePr>
          <p:nvPr/>
        </p:nvGraphicFramePr>
        <p:xfrm>
          <a:off x="2132013" y="3335338"/>
          <a:ext cx="7897812" cy="914400"/>
        </p:xfrm>
        <a:graphic>
          <a:graphicData uri="http://schemas.openxmlformats.org/drawingml/2006/table">
            <a:tbl>
              <a:tblPr/>
              <a:tblGrid>
                <a:gridCol w="33956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7772400" cy="1295400"/>
          </a:xfrm>
        </p:spPr>
        <p:txBody>
          <a:bodyPr/>
          <a:lstStyle/>
          <a:p>
            <a:pPr algn="ctr"/>
            <a:r>
              <a:rPr lang="en-US" altLang="zh-CN" dirty="0">
                <a:ea typeface="SimSun" panose="02010600030101010101" pitchFamily="2" charset="-122"/>
              </a:rPr>
              <a:t>Knapsack problem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6313" y="1905001"/>
            <a:ext cx="7772400" cy="3295650"/>
          </a:xfrm>
        </p:spPr>
        <p:txBody>
          <a:bodyPr>
            <a:noAutofit/>
          </a:bodyPr>
          <a:lstStyle/>
          <a:p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A 1998 study of the Stony Brook University Algorithm Repository showed that, out of 75 algorithmic problems, the knapsack problem was the 18th most popular and the 4th most needed after </a:t>
            </a:r>
            <a:r>
              <a:rPr lang="en-GB" sz="3600" dirty="0" err="1">
                <a:latin typeface="Times New Roman" pitchFamily="18" charset="0"/>
                <a:cs typeface="Times New Roman" pitchFamily="18" charset="0"/>
              </a:rPr>
              <a:t>kd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-trees, suffix trees, and the bin packing problem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265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Content="1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0B766490-5376-485D-999C-A4F76FDC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739789-BC8D-4BD1-AA5D-3A225FC8D19F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F9B8724-B5C9-46B4-ACEB-4C3EAEE3B2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Variable-Length Codes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DD14F18-FF3F-44E1-BF87-3F4351F0C4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3388" y="1214439"/>
            <a:ext cx="8786812" cy="54054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E.g.: </a:t>
            </a:r>
            <a:r>
              <a:rPr lang="en-US" altLang="en-US"/>
              <a:t>Data file containing 100,000 characters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Assign short codewords to frequent characters and long codewords to infrequent characters</a:t>
            </a:r>
          </a:p>
          <a:p>
            <a:pPr eaLnBrk="1" hangingPunct="1"/>
            <a:r>
              <a:rPr lang="en-US" altLang="en-US"/>
              <a:t>a = 0, b = 101, c = 100, d = 111, e = 1101, f = 1100</a:t>
            </a:r>
          </a:p>
          <a:p>
            <a:pPr eaLnBrk="1" hangingPunct="1"/>
            <a:r>
              <a:rPr lang="en-US" altLang="en-US"/>
              <a:t>(45 </a:t>
            </a:r>
            <a:r>
              <a:rPr lang="en-US" altLang="en-US">
                <a:sym typeface="Symbol" panose="05050102010706020507" pitchFamily="18" charset="2"/>
              </a:rPr>
              <a:t> 1 + 13  3 + 12  3 + 16  3 + 9  4 + 5  4) 1,000</a:t>
            </a:r>
          </a:p>
          <a:p>
            <a:pPr eaLnBrk="1" hangingPunct="1">
              <a:buFontTx/>
              <a:buNone/>
            </a:pPr>
            <a:r>
              <a:rPr lang="en-US" altLang="en-US" sz="3200">
                <a:sym typeface="Symbol" panose="05050102010706020507" pitchFamily="18" charset="2"/>
              </a:rPr>
              <a:t>   = 224,000 bits</a:t>
            </a:r>
          </a:p>
        </p:txBody>
      </p:sp>
      <p:graphicFrame>
        <p:nvGraphicFramePr>
          <p:cNvPr id="665604" name="Group 4">
            <a:extLst>
              <a:ext uri="{FF2B5EF4-FFF2-40B4-BE49-F238E27FC236}">
                <a16:creationId xmlns:a16="http://schemas.microsoft.com/office/drawing/2014/main" id="{E9188958-367C-4B64-B24A-640B042FA8FB}"/>
              </a:ext>
            </a:extLst>
          </p:cNvPr>
          <p:cNvGraphicFramePr>
            <a:graphicFrameLocks noGrp="1"/>
          </p:cNvGraphicFramePr>
          <p:nvPr/>
        </p:nvGraphicFramePr>
        <p:xfrm>
          <a:off x="2041526" y="2008188"/>
          <a:ext cx="7897813" cy="914400"/>
        </p:xfrm>
        <a:graphic>
          <a:graphicData uri="http://schemas.openxmlformats.org/drawingml/2006/table">
            <a:tbl>
              <a:tblPr/>
              <a:tblGrid>
                <a:gridCol w="339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0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08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Frequency (thousands)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13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4FD4EC24-35B1-4746-BB4F-02F5F1AA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7A79AF-9B34-4F76-826C-ED018B460A30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16626A9-1FEF-45D6-9889-FB5C718E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Prefix Codes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1A7FFA1D-7B0F-4C7F-9EF1-6380030A11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Prefix codes: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Codes for which no codeword is also a prefix of some other codeword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Better name would be “prefix-free codes”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/>
              <a:t>We can achieve optimal data compression using prefix codes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We will restrict our attention to prefix codes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F8D14649-612E-4EAC-B0E2-430FF3DD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2D1A2C9-E3F4-4852-AE98-F49BE30E4361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19838B4-93D1-4F53-95D0-76BEE70BA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dirty="0"/>
              <a:t>Encoding with Binary Character Codes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9EF40F91-2E60-4E96-A15A-0C85D63240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/>
              <a:t>Encoding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Concatenate the codewords representing each character in the file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</a:rPr>
              <a:t>E.g.</a:t>
            </a:r>
            <a:r>
              <a:rPr lang="en-US" altLang="en-US">
                <a:solidFill>
                  <a:srgbClr val="DD0111"/>
                </a:solidFill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a = 0, b = 101, c = 100, d = 111, e = 1101, f = 1100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abc = 0 </a:t>
            </a:r>
            <a:r>
              <a:rPr lang="en-US" altLang="en-US">
                <a:sym typeface="Symbol" panose="05050102010706020507" pitchFamily="18" charset="2"/>
              </a:rPr>
              <a:t> 101  100 = 0101100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5E16D06A-DD52-4519-897D-1C8A70D1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3B1A6E4-C693-49A5-8DB9-EC98A5023965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497ECC55-4FDE-4657-8100-33671247B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dirty="0"/>
              <a:t>Decoding with Binary Character Codes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5B33115-C58A-4E38-831D-D2819D4C6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229600" cy="5419725"/>
          </a:xfrm>
        </p:spPr>
        <p:txBody>
          <a:bodyPr/>
          <a:lstStyle/>
          <a:p>
            <a:pPr eaLnBrk="1" hangingPunct="1"/>
            <a:r>
              <a:rPr lang="en-US" altLang="en-US"/>
              <a:t>Prefix codes simplify decoding</a:t>
            </a:r>
          </a:p>
          <a:p>
            <a:pPr lvl="1" eaLnBrk="1" hangingPunct="1"/>
            <a:r>
              <a:rPr lang="en-US" altLang="en-US"/>
              <a:t>No codeword is a prefix of another </a:t>
            </a:r>
            <a:r>
              <a:rPr lang="en-US" altLang="en-US">
                <a:sym typeface="Symbol" panose="05050102010706020507" pitchFamily="18" charset="2"/>
              </a:rPr>
              <a:t> the codeword that begins an encoded file is unambiguous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Approach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Identify the initial codeword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Translate it back to the original character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Repeat the process on the remainder of the file</a:t>
            </a:r>
          </a:p>
          <a:p>
            <a:pPr eaLnBrk="1" hangingPunct="1"/>
            <a:r>
              <a:rPr lang="en-US" altLang="en-US">
                <a:solidFill>
                  <a:srgbClr val="DD0111"/>
                </a:solidFill>
                <a:latin typeface="Monotype Corsiva" panose="03010101010201010101" pitchFamily="66" charset="0"/>
                <a:sym typeface="Symbol" panose="05050102010706020507" pitchFamily="18" charset="2"/>
              </a:rPr>
              <a:t>E.g.</a:t>
            </a:r>
            <a:r>
              <a:rPr lang="en-US" altLang="en-US">
                <a:solidFill>
                  <a:srgbClr val="DD0111"/>
                </a:solidFill>
                <a:sym typeface="Symbol" panose="05050102010706020507" pitchFamily="18" charset="2"/>
              </a:rPr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a = 0, b = 101, c = 100, d = 111, e = 1101, f = 1100</a:t>
            </a:r>
          </a:p>
          <a:p>
            <a:pPr lvl="1" eaLnBrk="1" hangingPunct="1"/>
            <a:r>
              <a:rPr lang="en-US" altLang="en-US">
                <a:sym typeface="Symbol" panose="05050102010706020507" pitchFamily="18" charset="2"/>
              </a:rPr>
              <a:t>001011101 = </a:t>
            </a: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20EE33B0-CC4D-4611-92CF-7B4EEB4A3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1" y="5465763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/>
              <a:t>0</a:t>
            </a:r>
          </a:p>
        </p:txBody>
      </p:sp>
      <p:sp>
        <p:nvSpPr>
          <p:cNvPr id="18438" name="Text Box 5">
            <a:extLst>
              <a:ext uri="{FF2B5EF4-FFF2-40B4-BE49-F238E27FC236}">
                <a16:creationId xmlns:a16="http://schemas.microsoft.com/office/drawing/2014/main" id="{A21D253E-BEB5-48CD-8310-A62D4BA9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200" y="5461000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 </a:t>
            </a:r>
            <a:r>
              <a:rPr lang="en-US" altLang="en-US" sz="2400"/>
              <a:t>0</a:t>
            </a:r>
          </a:p>
        </p:txBody>
      </p:sp>
      <p:sp>
        <p:nvSpPr>
          <p:cNvPr id="18439" name="Text Box 6">
            <a:extLst>
              <a:ext uri="{FF2B5EF4-FFF2-40B4-BE49-F238E27FC236}">
                <a16:creationId xmlns:a16="http://schemas.microsoft.com/office/drawing/2014/main" id="{E0327948-BCBC-4AE0-BB73-81ADDD135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5465763"/>
            <a:ext cx="814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</a:t>
            </a:r>
            <a:r>
              <a:rPr lang="en-US" altLang="en-US" i="1"/>
              <a:t> </a:t>
            </a:r>
            <a:r>
              <a:rPr lang="en-US" altLang="en-US" sz="2400"/>
              <a:t>101</a:t>
            </a:r>
          </a:p>
        </p:txBody>
      </p:sp>
      <p:sp>
        <p:nvSpPr>
          <p:cNvPr id="18440" name="Text Box 7">
            <a:extLst>
              <a:ext uri="{FF2B5EF4-FFF2-40B4-BE49-F238E27FC236}">
                <a16:creationId xmlns:a16="http://schemas.microsoft.com/office/drawing/2014/main" id="{2D80BE5E-9D06-49A1-B31E-395A79D45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5" y="5465763"/>
            <a:ext cx="984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</a:t>
            </a:r>
            <a:r>
              <a:rPr lang="en-US" altLang="en-US" i="1"/>
              <a:t> </a:t>
            </a:r>
            <a:r>
              <a:rPr lang="en-US" altLang="en-US" sz="2400"/>
              <a:t>1101</a:t>
            </a:r>
          </a:p>
        </p:txBody>
      </p:sp>
      <p:sp>
        <p:nvSpPr>
          <p:cNvPr id="18441" name="Text Box 8">
            <a:extLst>
              <a:ext uri="{FF2B5EF4-FFF2-40B4-BE49-F238E27FC236}">
                <a16:creationId xmlns:a16="http://schemas.microsoft.com/office/drawing/2014/main" id="{DD2DAA0C-F0B7-4ACD-AEAF-5E60481F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0" y="5461000"/>
            <a:ext cx="106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=</a:t>
            </a:r>
            <a:r>
              <a:rPr lang="en-US" altLang="en-US" i="1"/>
              <a:t> </a:t>
            </a:r>
            <a:r>
              <a:rPr lang="en-US" altLang="en-US" sz="2400"/>
              <a:t>aabe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E13960FE-620C-4FC7-967D-B5A685CB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52E448-B6F7-4462-9192-8C1677480C3B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0C33075-EB10-4363-B8EA-86B95A86E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Prefix Code Representation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3DACE611-EECD-46D0-B61F-9089EB507D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119188"/>
            <a:ext cx="8229600" cy="2589212"/>
          </a:xfrm>
        </p:spPr>
        <p:txBody>
          <a:bodyPr/>
          <a:lstStyle/>
          <a:p>
            <a:pPr eaLnBrk="1" hangingPunct="1"/>
            <a:r>
              <a:rPr lang="en-US" altLang="en-US" sz="2400"/>
              <a:t>Binary tree whose leaves are the given characters</a:t>
            </a:r>
          </a:p>
          <a:p>
            <a:pPr eaLnBrk="1" hangingPunct="1"/>
            <a:r>
              <a:rPr lang="en-US" altLang="en-US" sz="2400"/>
              <a:t>Binary codeword</a:t>
            </a:r>
          </a:p>
          <a:p>
            <a:pPr lvl="1" eaLnBrk="1" hangingPunct="1"/>
            <a:r>
              <a:rPr lang="en-US" altLang="en-US" sz="2000"/>
              <a:t>the path from the root to the character, where 0 means “go to the left child” and 1 means “go to the right child”</a:t>
            </a:r>
          </a:p>
          <a:p>
            <a:pPr eaLnBrk="1" hangingPunct="1"/>
            <a:r>
              <a:rPr lang="en-US" altLang="en-US" sz="2400"/>
              <a:t>Length of the codeword </a:t>
            </a:r>
          </a:p>
          <a:p>
            <a:pPr lvl="1" eaLnBrk="1" hangingPunct="1"/>
            <a:r>
              <a:rPr lang="en-US" altLang="en-US" sz="2000"/>
              <a:t>Length of the path from root to the character leaf (depth of node)</a:t>
            </a:r>
          </a:p>
        </p:txBody>
      </p:sp>
      <p:grpSp>
        <p:nvGrpSpPr>
          <p:cNvPr id="19461" name="Group 4">
            <a:extLst>
              <a:ext uri="{FF2B5EF4-FFF2-40B4-BE49-F238E27FC236}">
                <a16:creationId xmlns:a16="http://schemas.microsoft.com/office/drawing/2014/main" id="{C08AE6EF-9584-487B-84C5-B46F43F6F1B4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3573463"/>
            <a:ext cx="4413250" cy="2506662"/>
            <a:chOff x="54" y="2271"/>
            <a:chExt cx="2780" cy="1579"/>
          </a:xfrm>
        </p:grpSpPr>
        <p:sp>
          <p:nvSpPr>
            <p:cNvPr id="19494" name="Oval 5">
              <a:extLst>
                <a:ext uri="{FF2B5EF4-FFF2-40B4-BE49-F238E27FC236}">
                  <a16:creationId xmlns:a16="http://schemas.microsoft.com/office/drawing/2014/main" id="{D5A2D590-815C-426F-9B14-B3577B2C1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7" y="2271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100</a:t>
              </a:r>
            </a:p>
          </p:txBody>
        </p:sp>
        <p:sp>
          <p:nvSpPr>
            <p:cNvPr id="19495" name="Oval 6">
              <a:extLst>
                <a:ext uri="{FF2B5EF4-FFF2-40B4-BE49-F238E27FC236}">
                  <a16:creationId xmlns:a16="http://schemas.microsoft.com/office/drawing/2014/main" id="{F0AC9861-BE39-42DF-8A39-AC73447AC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65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86</a:t>
              </a:r>
            </a:p>
          </p:txBody>
        </p:sp>
        <p:sp>
          <p:nvSpPr>
            <p:cNvPr id="19496" name="Oval 7">
              <a:extLst>
                <a:ext uri="{FF2B5EF4-FFF2-40B4-BE49-F238E27FC236}">
                  <a16:creationId xmlns:a16="http://schemas.microsoft.com/office/drawing/2014/main" id="{F870026C-38C6-4B8B-84B8-D489D005E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2674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14</a:t>
              </a:r>
            </a:p>
          </p:txBody>
        </p:sp>
        <p:sp>
          <p:nvSpPr>
            <p:cNvPr id="19497" name="Oval 8">
              <a:extLst>
                <a:ext uri="{FF2B5EF4-FFF2-40B4-BE49-F238E27FC236}">
                  <a16:creationId xmlns:a16="http://schemas.microsoft.com/office/drawing/2014/main" id="{5EF6AB4A-331D-4898-90F0-7DA90DEAA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58</a:t>
              </a:r>
            </a:p>
          </p:txBody>
        </p:sp>
        <p:sp>
          <p:nvSpPr>
            <p:cNvPr id="19498" name="Oval 9">
              <a:extLst>
                <a:ext uri="{FF2B5EF4-FFF2-40B4-BE49-F238E27FC236}">
                  <a16:creationId xmlns:a16="http://schemas.microsoft.com/office/drawing/2014/main" id="{1DCD0E8D-EA02-4E8F-9573-4D72A872D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9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28</a:t>
              </a:r>
            </a:p>
          </p:txBody>
        </p:sp>
        <p:sp>
          <p:nvSpPr>
            <p:cNvPr id="19499" name="Oval 10">
              <a:extLst>
                <a:ext uri="{FF2B5EF4-FFF2-40B4-BE49-F238E27FC236}">
                  <a16:creationId xmlns:a16="http://schemas.microsoft.com/office/drawing/2014/main" id="{72DD44FB-6C59-419A-BEF8-36E220C9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" y="3169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14</a:t>
              </a:r>
            </a:p>
          </p:txBody>
        </p:sp>
        <p:sp>
          <p:nvSpPr>
            <p:cNvPr id="19500" name="Rectangle 11">
              <a:extLst>
                <a:ext uri="{FF2B5EF4-FFF2-40B4-BE49-F238E27FC236}">
                  <a16:creationId xmlns:a16="http://schemas.microsoft.com/office/drawing/2014/main" id="{03447EAC-B71B-4281-88F9-57C34FB313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a: 45</a:t>
              </a:r>
            </a:p>
          </p:txBody>
        </p:sp>
        <p:sp>
          <p:nvSpPr>
            <p:cNvPr id="19501" name="Rectangle 12">
              <a:extLst>
                <a:ext uri="{FF2B5EF4-FFF2-40B4-BE49-F238E27FC236}">
                  <a16:creationId xmlns:a16="http://schemas.microsoft.com/office/drawing/2014/main" id="{6B75C205-C7B3-4A2E-9987-AB4E8429C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b: 13</a:t>
              </a:r>
            </a:p>
          </p:txBody>
        </p:sp>
        <p:sp>
          <p:nvSpPr>
            <p:cNvPr id="19502" name="Rectangle 13">
              <a:extLst>
                <a:ext uri="{FF2B5EF4-FFF2-40B4-BE49-F238E27FC236}">
                  <a16:creationId xmlns:a16="http://schemas.microsoft.com/office/drawing/2014/main" id="{724E6D96-F66C-4783-98D8-F9A54A85B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c: 12</a:t>
              </a:r>
            </a:p>
          </p:txBody>
        </p:sp>
        <p:sp>
          <p:nvSpPr>
            <p:cNvPr id="19503" name="Rectangle 14">
              <a:extLst>
                <a:ext uri="{FF2B5EF4-FFF2-40B4-BE49-F238E27FC236}">
                  <a16:creationId xmlns:a16="http://schemas.microsoft.com/office/drawing/2014/main" id="{85802E2E-6FED-4B2F-A25E-54F1F724C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d: 16</a:t>
              </a:r>
            </a:p>
          </p:txBody>
        </p:sp>
        <p:sp>
          <p:nvSpPr>
            <p:cNvPr id="19504" name="Rectangle 15">
              <a:extLst>
                <a:ext uri="{FF2B5EF4-FFF2-40B4-BE49-F238E27FC236}">
                  <a16:creationId xmlns:a16="http://schemas.microsoft.com/office/drawing/2014/main" id="{F09D9BB1-9C0F-434F-A32E-03DD29117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e: 9</a:t>
              </a:r>
            </a:p>
          </p:txBody>
        </p:sp>
        <p:sp>
          <p:nvSpPr>
            <p:cNvPr id="19505" name="Rectangle 16">
              <a:extLst>
                <a:ext uri="{FF2B5EF4-FFF2-40B4-BE49-F238E27FC236}">
                  <a16:creationId xmlns:a16="http://schemas.microsoft.com/office/drawing/2014/main" id="{4D90E242-E73D-4DAE-96A9-C84FA7879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363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f: 5</a:t>
              </a:r>
            </a:p>
          </p:txBody>
        </p:sp>
        <p:sp>
          <p:nvSpPr>
            <p:cNvPr id="19506" name="Line 17">
              <a:extLst>
                <a:ext uri="{FF2B5EF4-FFF2-40B4-BE49-F238E27FC236}">
                  <a16:creationId xmlns:a16="http://schemas.microsoft.com/office/drawing/2014/main" id="{62947F03-A77C-4F28-A76C-CEA578D64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7" y="2505"/>
              <a:ext cx="567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7" name="Line 18">
              <a:extLst>
                <a:ext uri="{FF2B5EF4-FFF2-40B4-BE49-F238E27FC236}">
                  <a16:creationId xmlns:a16="http://schemas.microsoft.com/office/drawing/2014/main" id="{BD0772B5-4569-49DB-8795-577B4C8D91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1" y="2505"/>
              <a:ext cx="567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8" name="Line 19">
              <a:extLst>
                <a:ext uri="{FF2B5EF4-FFF2-40B4-BE49-F238E27FC236}">
                  <a16:creationId xmlns:a16="http://schemas.microsoft.com/office/drawing/2014/main" id="{88ED0E10-1CD2-4CD2-AE17-11E643473B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7" y="2924"/>
              <a:ext cx="26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09" name="Line 20">
              <a:extLst>
                <a:ext uri="{FF2B5EF4-FFF2-40B4-BE49-F238E27FC236}">
                  <a16:creationId xmlns:a16="http://schemas.microsoft.com/office/drawing/2014/main" id="{145C0DDB-6143-4B2D-B1A8-0EC873A90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3" y="2915"/>
              <a:ext cx="257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0" name="Line 21">
              <a:extLst>
                <a:ext uri="{FF2B5EF4-FFF2-40B4-BE49-F238E27FC236}">
                  <a16:creationId xmlns:a16="http://schemas.microsoft.com/office/drawing/2014/main" id="{F05CE651-1235-4462-83AA-3923EE011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54" y="2942"/>
              <a:ext cx="198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1" name="Line 22">
              <a:extLst>
                <a:ext uri="{FF2B5EF4-FFF2-40B4-BE49-F238E27FC236}">
                  <a16:creationId xmlns:a16="http://schemas.microsoft.com/office/drawing/2014/main" id="{6BF240A6-FE9A-485D-B011-FA632698FE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8" y="3450"/>
              <a:ext cx="12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2" name="Line 23">
              <a:extLst>
                <a:ext uri="{FF2B5EF4-FFF2-40B4-BE49-F238E27FC236}">
                  <a16:creationId xmlns:a16="http://schemas.microsoft.com/office/drawing/2014/main" id="{2E310C47-ACA9-4FFF-9F13-6368EFE15C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5" y="3432"/>
              <a:ext cx="117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3" name="Line 24">
              <a:extLst>
                <a:ext uri="{FF2B5EF4-FFF2-40B4-BE49-F238E27FC236}">
                  <a16:creationId xmlns:a16="http://schemas.microsoft.com/office/drawing/2014/main" id="{E5DCAC43-62C1-4935-8409-2B02B7BAA9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1" y="3437"/>
              <a:ext cx="144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4" name="Line 25">
              <a:extLst>
                <a:ext uri="{FF2B5EF4-FFF2-40B4-BE49-F238E27FC236}">
                  <a16:creationId xmlns:a16="http://schemas.microsoft.com/office/drawing/2014/main" id="{F503D131-0695-4E28-B136-82F1607DA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3437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5" name="Line 26">
              <a:extLst>
                <a:ext uri="{FF2B5EF4-FFF2-40B4-BE49-F238E27FC236}">
                  <a16:creationId xmlns:a16="http://schemas.microsoft.com/office/drawing/2014/main" id="{8F252631-5F74-409D-A09C-164D264ACD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06" y="3441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6" name="Line 27">
              <a:extLst>
                <a:ext uri="{FF2B5EF4-FFF2-40B4-BE49-F238E27FC236}">
                  <a16:creationId xmlns:a16="http://schemas.microsoft.com/office/drawing/2014/main" id="{D4B50F40-4B08-4D12-B8F8-7328CD82D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3" y="3441"/>
              <a:ext cx="15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17" name="Text Box 28">
              <a:extLst>
                <a:ext uri="{FF2B5EF4-FFF2-40B4-BE49-F238E27FC236}">
                  <a16:creationId xmlns:a16="http://schemas.microsoft.com/office/drawing/2014/main" id="{17DC2B4B-CA33-4CF5-A415-D408F7A9C1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7" y="238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9518" name="Text Box 29">
              <a:extLst>
                <a:ext uri="{FF2B5EF4-FFF2-40B4-BE49-F238E27FC236}">
                  <a16:creationId xmlns:a16="http://schemas.microsoft.com/office/drawing/2014/main" id="{A49BA25A-A924-42B2-B931-EA12DA81F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" y="28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9519" name="Text Box 30">
              <a:extLst>
                <a:ext uri="{FF2B5EF4-FFF2-40B4-BE49-F238E27FC236}">
                  <a16:creationId xmlns:a16="http://schemas.microsoft.com/office/drawing/2014/main" id="{4BF2FECA-22EA-48B6-A2B8-0406CFBCA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" y="339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9520" name="Text Box 31">
              <a:extLst>
                <a:ext uri="{FF2B5EF4-FFF2-40B4-BE49-F238E27FC236}">
                  <a16:creationId xmlns:a16="http://schemas.microsoft.com/office/drawing/2014/main" id="{A5F963D8-1CA9-4A5E-8ED8-106ACF4C5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0" y="28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9521" name="Text Box 32">
              <a:extLst>
                <a:ext uri="{FF2B5EF4-FFF2-40B4-BE49-F238E27FC236}">
                  <a16:creationId xmlns:a16="http://schemas.microsoft.com/office/drawing/2014/main" id="{4D11531E-9D03-4245-9926-39226F4FB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" y="339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9522" name="Text Box 33">
              <a:extLst>
                <a:ext uri="{FF2B5EF4-FFF2-40B4-BE49-F238E27FC236}">
                  <a16:creationId xmlns:a16="http://schemas.microsoft.com/office/drawing/2014/main" id="{CE06B783-78B8-4CC1-A070-4C4E8672A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" y="339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9523" name="Text Box 34">
              <a:extLst>
                <a:ext uri="{FF2B5EF4-FFF2-40B4-BE49-F238E27FC236}">
                  <a16:creationId xmlns:a16="http://schemas.microsoft.com/office/drawing/2014/main" id="{DFDBB005-B02A-4543-B314-CD669289BF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38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9524" name="Text Box 35">
              <a:extLst>
                <a:ext uri="{FF2B5EF4-FFF2-40B4-BE49-F238E27FC236}">
                  <a16:creationId xmlns:a16="http://schemas.microsoft.com/office/drawing/2014/main" id="{300C54BA-0BB8-4C81-9BB6-995734290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" y="339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9525" name="Text Box 36">
              <a:extLst>
                <a:ext uri="{FF2B5EF4-FFF2-40B4-BE49-F238E27FC236}">
                  <a16:creationId xmlns:a16="http://schemas.microsoft.com/office/drawing/2014/main" id="{4E7AB058-1B8B-4EB8-9396-556FF37BE3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5" y="286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9526" name="Text Box 37">
              <a:extLst>
                <a:ext uri="{FF2B5EF4-FFF2-40B4-BE49-F238E27FC236}">
                  <a16:creationId xmlns:a16="http://schemas.microsoft.com/office/drawing/2014/main" id="{3E4C2074-7682-46DF-9C23-257BDEA5C4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9" y="339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9527" name="Text Box 38">
              <a:extLst>
                <a:ext uri="{FF2B5EF4-FFF2-40B4-BE49-F238E27FC236}">
                  <a16:creationId xmlns:a16="http://schemas.microsoft.com/office/drawing/2014/main" id="{BCD7C214-218E-4C79-B8E9-44A863FE6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39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  <p:grpSp>
        <p:nvGrpSpPr>
          <p:cNvPr id="19462" name="Group 39">
            <a:extLst>
              <a:ext uri="{FF2B5EF4-FFF2-40B4-BE49-F238E27FC236}">
                <a16:creationId xmlns:a16="http://schemas.microsoft.com/office/drawing/2014/main" id="{E674D403-1B57-4093-B1D2-D51083F2C717}"/>
              </a:ext>
            </a:extLst>
          </p:cNvPr>
          <p:cNvGrpSpPr>
            <a:grpSpLocks/>
          </p:cNvGrpSpPr>
          <p:nvPr/>
        </p:nvGrpSpPr>
        <p:grpSpPr bwMode="auto">
          <a:xfrm>
            <a:off x="6638926" y="3573463"/>
            <a:ext cx="3090863" cy="3048000"/>
            <a:chOff x="3222" y="2251"/>
            <a:chExt cx="1947" cy="1920"/>
          </a:xfrm>
        </p:grpSpPr>
        <p:sp>
          <p:nvSpPr>
            <p:cNvPr id="19463" name="Oval 40">
              <a:extLst>
                <a:ext uri="{FF2B5EF4-FFF2-40B4-BE49-F238E27FC236}">
                  <a16:creationId xmlns:a16="http://schemas.microsoft.com/office/drawing/2014/main" id="{902FF5F1-124B-490A-8A0D-2B175615F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2251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100</a:t>
              </a:r>
            </a:p>
          </p:txBody>
        </p:sp>
        <p:sp>
          <p:nvSpPr>
            <p:cNvPr id="19464" name="Rectangle 41">
              <a:extLst>
                <a:ext uri="{FF2B5EF4-FFF2-40B4-BE49-F238E27FC236}">
                  <a16:creationId xmlns:a16="http://schemas.microsoft.com/office/drawing/2014/main" id="{2C8E8509-5851-4DA1-9FEC-630EACDBD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268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a: 45</a:t>
              </a:r>
            </a:p>
          </p:txBody>
        </p:sp>
        <p:sp>
          <p:nvSpPr>
            <p:cNvPr id="19465" name="Line 42">
              <a:extLst>
                <a:ext uri="{FF2B5EF4-FFF2-40B4-BE49-F238E27FC236}">
                  <a16:creationId xmlns:a16="http://schemas.microsoft.com/office/drawing/2014/main" id="{DDC4790A-C9E2-4193-8651-EE371CB201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2" y="2493"/>
              <a:ext cx="126" cy="1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Text Box 43">
              <a:extLst>
                <a:ext uri="{FF2B5EF4-FFF2-40B4-BE49-F238E27FC236}">
                  <a16:creationId xmlns:a16="http://schemas.microsoft.com/office/drawing/2014/main" id="{73558080-8EE5-46E8-92C2-CAE1FFA058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1" y="243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9467" name="Oval 44">
              <a:extLst>
                <a:ext uri="{FF2B5EF4-FFF2-40B4-BE49-F238E27FC236}">
                  <a16:creationId xmlns:a16="http://schemas.microsoft.com/office/drawing/2014/main" id="{CD100469-E00C-439C-88FF-1F07F0DA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6" y="2642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55</a:t>
              </a:r>
            </a:p>
          </p:txBody>
        </p:sp>
        <p:sp>
          <p:nvSpPr>
            <p:cNvPr id="19468" name="Line 45">
              <a:extLst>
                <a:ext uri="{FF2B5EF4-FFF2-40B4-BE49-F238E27FC236}">
                  <a16:creationId xmlns:a16="http://schemas.microsoft.com/office/drawing/2014/main" id="{1EE29896-22CB-4DD6-A61A-83CFC486A0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2493"/>
              <a:ext cx="122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9" name="Text Box 46">
              <a:extLst>
                <a:ext uri="{FF2B5EF4-FFF2-40B4-BE49-F238E27FC236}">
                  <a16:creationId xmlns:a16="http://schemas.microsoft.com/office/drawing/2014/main" id="{DD821010-D5DB-42C5-8711-273F17D0F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" y="243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9470" name="Oval 47">
              <a:extLst>
                <a:ext uri="{FF2B5EF4-FFF2-40B4-BE49-F238E27FC236}">
                  <a16:creationId xmlns:a16="http://schemas.microsoft.com/office/drawing/2014/main" id="{628B6B26-9DFA-4F65-B99D-3BD41DE78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1" y="3027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25</a:t>
              </a:r>
            </a:p>
          </p:txBody>
        </p:sp>
        <p:sp>
          <p:nvSpPr>
            <p:cNvPr id="19471" name="Oval 48">
              <a:extLst>
                <a:ext uri="{FF2B5EF4-FFF2-40B4-BE49-F238E27FC236}">
                  <a16:creationId xmlns:a16="http://schemas.microsoft.com/office/drawing/2014/main" id="{E409BF53-1184-45CB-A0EC-46F08FA8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2" y="3022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30</a:t>
              </a:r>
            </a:p>
          </p:txBody>
        </p:sp>
        <p:sp>
          <p:nvSpPr>
            <p:cNvPr id="19472" name="Text Box 49">
              <a:extLst>
                <a:ext uri="{FF2B5EF4-FFF2-40B4-BE49-F238E27FC236}">
                  <a16:creationId xmlns:a16="http://schemas.microsoft.com/office/drawing/2014/main" id="{37E16E7A-0D69-4AD0-9371-D15B7E2812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5" y="28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9473" name="Text Box 50">
              <a:extLst>
                <a:ext uri="{FF2B5EF4-FFF2-40B4-BE49-F238E27FC236}">
                  <a16:creationId xmlns:a16="http://schemas.microsoft.com/office/drawing/2014/main" id="{CE092A0A-4F56-4416-B258-881A7A5699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6" y="28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9474" name="Rectangle 51">
              <a:extLst>
                <a:ext uri="{FF2B5EF4-FFF2-40B4-BE49-F238E27FC236}">
                  <a16:creationId xmlns:a16="http://schemas.microsoft.com/office/drawing/2014/main" id="{6670AB15-EB6C-4208-9BD8-814108C43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c: 12</a:t>
              </a:r>
            </a:p>
          </p:txBody>
        </p:sp>
        <p:sp>
          <p:nvSpPr>
            <p:cNvPr id="19475" name="Rectangle 52">
              <a:extLst>
                <a:ext uri="{FF2B5EF4-FFF2-40B4-BE49-F238E27FC236}">
                  <a16:creationId xmlns:a16="http://schemas.microsoft.com/office/drawing/2014/main" id="{CB61060C-EA07-4B09-979F-677D21CB8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b: 13</a:t>
              </a:r>
            </a:p>
          </p:txBody>
        </p:sp>
        <p:sp>
          <p:nvSpPr>
            <p:cNvPr id="19476" name="Line 53">
              <a:extLst>
                <a:ext uri="{FF2B5EF4-FFF2-40B4-BE49-F238E27FC236}">
                  <a16:creationId xmlns:a16="http://schemas.microsoft.com/office/drawing/2014/main" id="{70F0A911-719A-4091-8290-D6D4488B2C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7" y="3308"/>
              <a:ext cx="144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7" name="Line 54">
              <a:extLst>
                <a:ext uri="{FF2B5EF4-FFF2-40B4-BE49-F238E27FC236}">
                  <a16:creationId xmlns:a16="http://schemas.microsoft.com/office/drawing/2014/main" id="{4557E3E2-F984-47EF-A4B2-B123122B1B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9" y="3308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8" name="Text Box 55">
              <a:extLst>
                <a:ext uri="{FF2B5EF4-FFF2-40B4-BE49-F238E27FC236}">
                  <a16:creationId xmlns:a16="http://schemas.microsoft.com/office/drawing/2014/main" id="{9C11B942-9EAC-4F0E-BE64-48FAA1BD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3" y="326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9479" name="Text Box 56">
              <a:extLst>
                <a:ext uri="{FF2B5EF4-FFF2-40B4-BE49-F238E27FC236}">
                  <a16:creationId xmlns:a16="http://schemas.microsoft.com/office/drawing/2014/main" id="{7939E22D-CFA7-42EA-83E2-DD1EDB309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5" y="326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9480" name="Line 57">
              <a:extLst>
                <a:ext uri="{FF2B5EF4-FFF2-40B4-BE49-F238E27FC236}">
                  <a16:creationId xmlns:a16="http://schemas.microsoft.com/office/drawing/2014/main" id="{7C086B65-CBBC-40D9-AED7-EF6B816FAF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03" y="2925"/>
              <a:ext cx="261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1" name="Line 58">
              <a:extLst>
                <a:ext uri="{FF2B5EF4-FFF2-40B4-BE49-F238E27FC236}">
                  <a16:creationId xmlns:a16="http://schemas.microsoft.com/office/drawing/2014/main" id="{17DB0C6A-D455-4C84-979D-866EFE0F0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8" y="2912"/>
              <a:ext cx="261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2" name="Oval 59">
              <a:extLst>
                <a:ext uri="{FF2B5EF4-FFF2-40B4-BE49-F238E27FC236}">
                  <a16:creationId xmlns:a16="http://schemas.microsoft.com/office/drawing/2014/main" id="{16E2921E-F0C9-4985-9899-D751F00B4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3490"/>
              <a:ext cx="387" cy="293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14</a:t>
              </a:r>
            </a:p>
          </p:txBody>
        </p:sp>
        <p:sp>
          <p:nvSpPr>
            <p:cNvPr id="19483" name="Rectangle 60">
              <a:extLst>
                <a:ext uri="{FF2B5EF4-FFF2-40B4-BE49-F238E27FC236}">
                  <a16:creationId xmlns:a16="http://schemas.microsoft.com/office/drawing/2014/main" id="{7DCFF5CA-615A-445B-98DA-316107F53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" y="396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f: 5</a:t>
              </a:r>
            </a:p>
          </p:txBody>
        </p:sp>
        <p:sp>
          <p:nvSpPr>
            <p:cNvPr id="19484" name="Rectangle 61">
              <a:extLst>
                <a:ext uri="{FF2B5EF4-FFF2-40B4-BE49-F238E27FC236}">
                  <a16:creationId xmlns:a16="http://schemas.microsoft.com/office/drawing/2014/main" id="{7B43FC1E-D80C-4885-8361-72CF430C9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7" y="396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e: 9</a:t>
              </a:r>
            </a:p>
          </p:txBody>
        </p:sp>
        <p:sp>
          <p:nvSpPr>
            <p:cNvPr id="19485" name="Line 62">
              <a:extLst>
                <a:ext uri="{FF2B5EF4-FFF2-40B4-BE49-F238E27FC236}">
                  <a16:creationId xmlns:a16="http://schemas.microsoft.com/office/drawing/2014/main" id="{50E3472E-9698-43BF-951A-73D9BEE403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04" y="3762"/>
              <a:ext cx="126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6" name="Line 63">
              <a:extLst>
                <a:ext uri="{FF2B5EF4-FFF2-40B4-BE49-F238E27FC236}">
                  <a16:creationId xmlns:a16="http://schemas.microsoft.com/office/drawing/2014/main" id="{6E4E304B-8BBF-461D-A136-67F87760B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1" y="3762"/>
              <a:ext cx="158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7" name="Text Box 64">
              <a:extLst>
                <a:ext uri="{FF2B5EF4-FFF2-40B4-BE49-F238E27FC236}">
                  <a16:creationId xmlns:a16="http://schemas.microsoft.com/office/drawing/2014/main" id="{9DB4682F-22B7-411F-9CC1-D54FAA2ADC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8" y="371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9488" name="Text Box 65">
              <a:extLst>
                <a:ext uri="{FF2B5EF4-FFF2-40B4-BE49-F238E27FC236}">
                  <a16:creationId xmlns:a16="http://schemas.microsoft.com/office/drawing/2014/main" id="{67C40BE6-3BF4-4A04-BFDF-0B8897BFDF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" y="371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19489" name="Rectangle 66">
              <a:extLst>
                <a:ext uri="{FF2B5EF4-FFF2-40B4-BE49-F238E27FC236}">
                  <a16:creationId xmlns:a16="http://schemas.microsoft.com/office/drawing/2014/main" id="{E3F33CDF-7FEC-4023-9E3F-528BA9DF4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3510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d: 16</a:t>
              </a:r>
            </a:p>
          </p:txBody>
        </p:sp>
        <p:sp>
          <p:nvSpPr>
            <p:cNvPr id="19490" name="Text Box 67">
              <a:extLst>
                <a:ext uri="{FF2B5EF4-FFF2-40B4-BE49-F238E27FC236}">
                  <a16:creationId xmlns:a16="http://schemas.microsoft.com/office/drawing/2014/main" id="{9D79363C-988F-4E93-8893-E1FAC64BE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7" y="327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19491" name="Line 68">
              <a:extLst>
                <a:ext uri="{FF2B5EF4-FFF2-40B4-BE49-F238E27FC236}">
                  <a16:creationId xmlns:a16="http://schemas.microsoft.com/office/drawing/2014/main" id="{B150AC9A-9097-451E-A35C-7B37DA4B97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4" y="3294"/>
              <a:ext cx="121" cy="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2" name="Line 69">
              <a:extLst>
                <a:ext uri="{FF2B5EF4-FFF2-40B4-BE49-F238E27FC236}">
                  <a16:creationId xmlns:a16="http://schemas.microsoft.com/office/drawing/2014/main" id="{3FDFBC15-F271-443C-B948-A1F207F53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9" y="3290"/>
              <a:ext cx="112" cy="2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Text Box 70">
              <a:extLst>
                <a:ext uri="{FF2B5EF4-FFF2-40B4-BE49-F238E27FC236}">
                  <a16:creationId xmlns:a16="http://schemas.microsoft.com/office/drawing/2014/main" id="{3C7415F8-52FB-477E-B078-CFC73011E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3" y="327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>
            <a:extLst>
              <a:ext uri="{FF2B5EF4-FFF2-40B4-BE49-F238E27FC236}">
                <a16:creationId xmlns:a16="http://schemas.microsoft.com/office/drawing/2014/main" id="{FE1F3863-2BA6-4DB1-8C6A-29B5A61D1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C115B0B-B903-4CDA-B1BA-D922A3801702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  <p:sp>
        <p:nvSpPr>
          <p:cNvPr id="1028" name="Rectangle 2">
            <a:extLst>
              <a:ext uri="{FF2B5EF4-FFF2-40B4-BE49-F238E27FC236}">
                <a16:creationId xmlns:a16="http://schemas.microsoft.com/office/drawing/2014/main" id="{03263E4C-0600-489C-92E8-000266B9F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Optimal Codes</a:t>
            </a:r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85DE7EBB-D9FE-4B53-811D-23BC1885E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4838" y="1214439"/>
            <a:ext cx="8229600" cy="5348287"/>
          </a:xfrm>
        </p:spPr>
        <p:txBody>
          <a:bodyPr/>
          <a:lstStyle/>
          <a:p>
            <a:pPr eaLnBrk="1" hangingPunct="1"/>
            <a:r>
              <a:rPr lang="en-US" altLang="en-US"/>
              <a:t>An optimal code is always represented by a </a:t>
            </a:r>
            <a:r>
              <a:rPr lang="en-US" altLang="en-US" b="1"/>
              <a:t>full binary tree</a:t>
            </a:r>
          </a:p>
          <a:p>
            <a:pPr lvl="1" eaLnBrk="1" hangingPunct="1"/>
            <a:r>
              <a:rPr lang="en-US" altLang="en-US"/>
              <a:t>Every non-leaf has two children</a:t>
            </a:r>
          </a:p>
          <a:p>
            <a:pPr lvl="1" eaLnBrk="1" hangingPunct="1"/>
            <a:r>
              <a:rPr lang="en-US" altLang="en-US"/>
              <a:t>Fixed-length code is not optimal, variable-length is</a:t>
            </a:r>
          </a:p>
          <a:p>
            <a:pPr eaLnBrk="1" hangingPunct="1"/>
            <a:r>
              <a:rPr lang="en-US" altLang="en-US"/>
              <a:t>How many bits are required to encode a file?</a:t>
            </a:r>
          </a:p>
          <a:p>
            <a:pPr lvl="1" eaLnBrk="1" hangingPunct="1"/>
            <a:r>
              <a:rPr lang="en-US" altLang="en-US"/>
              <a:t>Let 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/>
              <a:t> be the alphabet  of characters</a:t>
            </a:r>
          </a:p>
          <a:p>
            <a:pPr lvl="1" eaLnBrk="1" hangingPunct="1"/>
            <a:r>
              <a:rPr lang="en-US" altLang="en-US"/>
              <a:t>Let </a:t>
            </a:r>
            <a:r>
              <a:rPr lang="en-US" altLang="en-US">
                <a:latin typeface="Comic Sans MS" panose="030F0702030302020204" pitchFamily="66" charset="0"/>
              </a:rPr>
              <a:t>f(c)</a:t>
            </a:r>
            <a:r>
              <a:rPr lang="en-US" altLang="en-US"/>
              <a:t> be the frequency of character 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</a:p>
          <a:p>
            <a:pPr lvl="1" eaLnBrk="1" hangingPunct="1"/>
            <a:r>
              <a:rPr lang="en-US" altLang="en-US"/>
              <a:t>Let </a:t>
            </a:r>
            <a:r>
              <a:rPr lang="en-US" altLang="en-US">
                <a:latin typeface="Comic Sans MS" panose="030F0702030302020204" pitchFamily="66" charset="0"/>
              </a:rPr>
              <a:t>d</a:t>
            </a:r>
            <a:r>
              <a:rPr lang="en-US" altLang="en-US" baseline="-25000">
                <a:latin typeface="Comic Sans MS" panose="030F0702030302020204" pitchFamily="66" charset="0"/>
              </a:rPr>
              <a:t>T</a:t>
            </a:r>
            <a:r>
              <a:rPr lang="en-US" altLang="en-US">
                <a:latin typeface="Comic Sans MS" panose="030F0702030302020204" pitchFamily="66" charset="0"/>
              </a:rPr>
              <a:t>(c)</a:t>
            </a:r>
            <a:r>
              <a:rPr lang="en-US" altLang="en-US"/>
              <a:t> be the depth of </a:t>
            </a:r>
            <a:r>
              <a:rPr lang="en-US" altLang="en-US">
                <a:latin typeface="Comic Sans MS" panose="030F0702030302020204" pitchFamily="66" charset="0"/>
              </a:rPr>
              <a:t>c</a:t>
            </a:r>
            <a:r>
              <a:rPr lang="en-US" altLang="en-US"/>
              <a:t>’s leaf in the tree </a:t>
            </a:r>
            <a:r>
              <a:rPr lang="en-US" altLang="en-US">
                <a:latin typeface="Comic Sans MS" panose="030F0702030302020204" pitchFamily="66" charset="0"/>
              </a:rPr>
              <a:t>T</a:t>
            </a:r>
            <a:r>
              <a:rPr lang="en-US" altLang="en-US"/>
              <a:t> corresponding to a prefix code</a:t>
            </a:r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id="{5374780E-0FCD-42F5-B9B5-1FDA82022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0425" y="5311776"/>
          <a:ext cx="29972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227" imgH="342751" progId="Equation.3">
                  <p:embed/>
                </p:oleObj>
              </mc:Choice>
              <mc:Fallback>
                <p:oleObj name="Equation" r:id="rId2" imgW="1320227" imgH="342751" progId="Equation.3">
                  <p:embed/>
                  <p:pic>
                    <p:nvPicPr>
                      <p:cNvPr id="1026" name="Object 4">
                        <a:extLst>
                          <a:ext uri="{FF2B5EF4-FFF2-40B4-BE49-F238E27FC236}">
                            <a16:creationId xmlns:a16="http://schemas.microsoft.com/office/drawing/2014/main" id="{5374780E-0FCD-42F5-B9B5-1FDA82022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5311776"/>
                        <a:ext cx="29972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Text Box 5">
            <a:extLst>
              <a:ext uri="{FF2B5EF4-FFF2-40B4-BE49-F238E27FC236}">
                <a16:creationId xmlns:a16="http://schemas.microsoft.com/office/drawing/2014/main" id="{2625584F-C4D1-4AE6-80D9-CE5798AC0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713" y="5365751"/>
            <a:ext cx="2101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/>
              <a:t>the cost of tree </a:t>
            </a:r>
            <a:r>
              <a:rPr lang="en-US" altLang="en-US" sz="2000">
                <a:latin typeface="Comic Sans MS" panose="030F0702030302020204" pitchFamily="66" charset="0"/>
              </a:rPr>
              <a:t>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DABCA6C6-B081-4F4E-A37C-9A5CD7D6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1939E50-196D-46F7-815D-AEEDED6419A1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A2538C9-CAF1-4C84-9E2B-D9DF531E0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Constructing a Huffman Code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3891A993-3FEE-433D-A125-049CC8BB0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74839" y="1214439"/>
            <a:ext cx="8593137" cy="540543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A greedy algorithm that constructs an optimal prefix code called a </a:t>
            </a:r>
            <a:r>
              <a:rPr lang="en-US" altLang="en-US" sz="2400" b="1"/>
              <a:t>Huffman code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Assume that: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>
                <a:latin typeface="Comic Sans MS" panose="030F0702030302020204" pitchFamily="66" charset="0"/>
              </a:rPr>
              <a:t>C</a:t>
            </a:r>
            <a:r>
              <a:rPr lang="en-US" altLang="en-US" sz="2000"/>
              <a:t> is a set of </a:t>
            </a:r>
            <a:r>
              <a:rPr lang="en-US" altLang="en-US" sz="2000">
                <a:latin typeface="Comic Sans MS" panose="030F0702030302020204" pitchFamily="66" charset="0"/>
              </a:rPr>
              <a:t>n</a:t>
            </a:r>
            <a:r>
              <a:rPr lang="en-US" altLang="en-US" sz="2000"/>
              <a:t> characters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Each character has a frequency </a:t>
            </a:r>
            <a:r>
              <a:rPr lang="en-US" altLang="en-US" sz="2000">
                <a:latin typeface="Comic Sans MS" panose="030F0702030302020204" pitchFamily="66" charset="0"/>
              </a:rPr>
              <a:t>f(c)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The tree </a:t>
            </a:r>
            <a:r>
              <a:rPr lang="en-US" altLang="en-US" sz="2000">
                <a:latin typeface="Comic Sans MS" panose="030F0702030302020204" pitchFamily="66" charset="0"/>
              </a:rPr>
              <a:t>T</a:t>
            </a:r>
            <a:r>
              <a:rPr lang="en-US" altLang="en-US" sz="2000"/>
              <a:t> is built in a bottom up manner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Idea: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Start with a set of </a:t>
            </a:r>
            <a:r>
              <a:rPr lang="en-US" altLang="en-US" sz="2000">
                <a:latin typeface="Comic Sans MS" panose="030F0702030302020204" pitchFamily="66" charset="0"/>
              </a:rPr>
              <a:t>|C|</a:t>
            </a:r>
            <a:r>
              <a:rPr lang="en-US" altLang="en-US" sz="2000"/>
              <a:t> leaves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At each step, merge the two least frequent objects: the frequency of the new node = sum of two frequencies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Use a min-priority queue </a:t>
            </a:r>
            <a:r>
              <a:rPr lang="en-US" altLang="en-US" sz="2000">
                <a:latin typeface="Comic Sans MS" panose="030F0702030302020204" pitchFamily="66" charset="0"/>
              </a:rPr>
              <a:t>Q</a:t>
            </a:r>
            <a:r>
              <a:rPr lang="en-US" altLang="en-US" sz="2000"/>
              <a:t>, keyed on </a:t>
            </a:r>
            <a:r>
              <a:rPr lang="en-US" altLang="en-US" sz="2000">
                <a:latin typeface="Comic Sans MS" panose="030F0702030302020204" pitchFamily="66" charset="0"/>
              </a:rPr>
              <a:t>f </a:t>
            </a:r>
            <a:r>
              <a:rPr lang="en-US" altLang="en-US" sz="2000"/>
              <a:t>to identify the two least frequent objects </a:t>
            </a:r>
          </a:p>
        </p:txBody>
      </p:sp>
      <p:grpSp>
        <p:nvGrpSpPr>
          <p:cNvPr id="20485" name="Group 4">
            <a:extLst>
              <a:ext uri="{FF2B5EF4-FFF2-40B4-BE49-F238E27FC236}">
                <a16:creationId xmlns:a16="http://schemas.microsoft.com/office/drawing/2014/main" id="{9000E675-62D5-4388-A0F5-39161902E6DA}"/>
              </a:ext>
            </a:extLst>
          </p:cNvPr>
          <p:cNvGrpSpPr>
            <a:grpSpLocks/>
          </p:cNvGrpSpPr>
          <p:nvPr/>
        </p:nvGrpSpPr>
        <p:grpSpPr bwMode="auto">
          <a:xfrm>
            <a:off x="6062663" y="4113213"/>
            <a:ext cx="4025900" cy="334962"/>
            <a:chOff x="2859" y="2591"/>
            <a:chExt cx="2536" cy="211"/>
          </a:xfrm>
        </p:grpSpPr>
        <p:sp>
          <p:nvSpPr>
            <p:cNvPr id="20486" name="Rectangle 5">
              <a:extLst>
                <a:ext uri="{FF2B5EF4-FFF2-40B4-BE49-F238E27FC236}">
                  <a16:creationId xmlns:a16="http://schemas.microsoft.com/office/drawing/2014/main" id="{3463B53D-DF8B-48CA-9397-BD01AFC24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a: 45</a:t>
              </a:r>
            </a:p>
          </p:txBody>
        </p:sp>
        <p:sp>
          <p:nvSpPr>
            <p:cNvPr id="20487" name="Rectangle 6">
              <a:extLst>
                <a:ext uri="{FF2B5EF4-FFF2-40B4-BE49-F238E27FC236}">
                  <a16:creationId xmlns:a16="http://schemas.microsoft.com/office/drawing/2014/main" id="{882605E8-4037-4533-94E6-9858BBDBA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6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c: 12</a:t>
              </a:r>
            </a:p>
          </p:txBody>
        </p:sp>
        <p:sp>
          <p:nvSpPr>
            <p:cNvPr id="20488" name="Rectangle 7">
              <a:extLst>
                <a:ext uri="{FF2B5EF4-FFF2-40B4-BE49-F238E27FC236}">
                  <a16:creationId xmlns:a16="http://schemas.microsoft.com/office/drawing/2014/main" id="{4B8BE393-17F5-45EA-BD80-3499DCA6A9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5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b: 13</a:t>
              </a:r>
            </a:p>
          </p:txBody>
        </p:sp>
        <p:sp>
          <p:nvSpPr>
            <p:cNvPr id="20489" name="Rectangle 8">
              <a:extLst>
                <a:ext uri="{FF2B5EF4-FFF2-40B4-BE49-F238E27FC236}">
                  <a16:creationId xmlns:a16="http://schemas.microsoft.com/office/drawing/2014/main" id="{13F2509E-C388-4498-8646-CF21A46AF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9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f: 5</a:t>
              </a:r>
            </a:p>
          </p:txBody>
        </p:sp>
        <p:sp>
          <p:nvSpPr>
            <p:cNvPr id="20490" name="Rectangle 9">
              <a:extLst>
                <a:ext uri="{FF2B5EF4-FFF2-40B4-BE49-F238E27FC236}">
                  <a16:creationId xmlns:a16="http://schemas.microsoft.com/office/drawing/2014/main" id="{F91EE48F-09F3-40B4-8844-71BE56E24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7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e: 9</a:t>
              </a:r>
            </a:p>
          </p:txBody>
        </p:sp>
        <p:sp>
          <p:nvSpPr>
            <p:cNvPr id="20491" name="Rectangle 10">
              <a:extLst>
                <a:ext uri="{FF2B5EF4-FFF2-40B4-BE49-F238E27FC236}">
                  <a16:creationId xmlns:a16="http://schemas.microsoft.com/office/drawing/2014/main" id="{4E2BAB8D-E261-4440-914C-14B9A1CCA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" y="2591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d: 16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2588A324-F963-45A3-A5BC-1F36A0A66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A9DE7D-8794-499A-BD3A-B3075AA653E6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F86B0E5-A338-4E41-B417-37641B58E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Example</a:t>
            </a:r>
          </a:p>
        </p:txBody>
      </p:sp>
      <p:grpSp>
        <p:nvGrpSpPr>
          <p:cNvPr id="21508" name="Group 3">
            <a:extLst>
              <a:ext uri="{FF2B5EF4-FFF2-40B4-BE49-F238E27FC236}">
                <a16:creationId xmlns:a16="http://schemas.microsoft.com/office/drawing/2014/main" id="{B445F341-CA86-48F6-8D80-C11DAC6429BD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1328738"/>
            <a:ext cx="4025900" cy="334962"/>
            <a:chOff x="276" y="837"/>
            <a:chExt cx="2536" cy="211"/>
          </a:xfrm>
        </p:grpSpPr>
        <p:sp>
          <p:nvSpPr>
            <p:cNvPr id="21629" name="Rectangle 4">
              <a:extLst>
                <a:ext uri="{FF2B5EF4-FFF2-40B4-BE49-F238E27FC236}">
                  <a16:creationId xmlns:a16="http://schemas.microsoft.com/office/drawing/2014/main" id="{7331E18E-738F-4FE9-BB49-F202F6991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a: 45</a:t>
              </a:r>
            </a:p>
          </p:txBody>
        </p:sp>
        <p:sp>
          <p:nvSpPr>
            <p:cNvPr id="21630" name="Rectangle 5">
              <a:extLst>
                <a:ext uri="{FF2B5EF4-FFF2-40B4-BE49-F238E27FC236}">
                  <a16:creationId xmlns:a16="http://schemas.microsoft.com/office/drawing/2014/main" id="{F203152D-F8C5-444B-AEE1-8D530A0D8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c: 12</a:t>
              </a:r>
            </a:p>
          </p:txBody>
        </p:sp>
        <p:sp>
          <p:nvSpPr>
            <p:cNvPr id="21631" name="Rectangle 6">
              <a:extLst>
                <a:ext uri="{FF2B5EF4-FFF2-40B4-BE49-F238E27FC236}">
                  <a16:creationId xmlns:a16="http://schemas.microsoft.com/office/drawing/2014/main" id="{A8FC4396-6DDC-4A42-A32B-08FC85A6F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b: 13</a:t>
              </a:r>
            </a:p>
          </p:txBody>
        </p:sp>
        <p:sp>
          <p:nvSpPr>
            <p:cNvPr id="21632" name="Rectangle 7">
              <a:extLst>
                <a:ext uri="{FF2B5EF4-FFF2-40B4-BE49-F238E27FC236}">
                  <a16:creationId xmlns:a16="http://schemas.microsoft.com/office/drawing/2014/main" id="{F57C19E2-51DF-44A3-B46B-2895B0260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f: 5</a:t>
              </a:r>
            </a:p>
          </p:txBody>
        </p:sp>
        <p:sp>
          <p:nvSpPr>
            <p:cNvPr id="21633" name="Rectangle 8">
              <a:extLst>
                <a:ext uri="{FF2B5EF4-FFF2-40B4-BE49-F238E27FC236}">
                  <a16:creationId xmlns:a16="http://schemas.microsoft.com/office/drawing/2014/main" id="{5B579A4B-DAD1-443C-A97C-D88ADA8CC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e: 9</a:t>
              </a:r>
            </a:p>
          </p:txBody>
        </p:sp>
        <p:sp>
          <p:nvSpPr>
            <p:cNvPr id="21634" name="Rectangle 9">
              <a:extLst>
                <a:ext uri="{FF2B5EF4-FFF2-40B4-BE49-F238E27FC236}">
                  <a16:creationId xmlns:a16="http://schemas.microsoft.com/office/drawing/2014/main" id="{6CD2FB0E-CB65-4A30-99F9-89B8A2C2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837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d: 16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107E320F-6EEE-4156-986D-20FB4106B3C3}"/>
              </a:ext>
            </a:extLst>
          </p:cNvPr>
          <p:cNvGrpSpPr>
            <a:grpSpLocks/>
          </p:cNvGrpSpPr>
          <p:nvPr/>
        </p:nvGrpSpPr>
        <p:grpSpPr bwMode="auto">
          <a:xfrm>
            <a:off x="6367463" y="1270001"/>
            <a:ext cx="3816350" cy="944563"/>
            <a:chOff x="3051" y="800"/>
            <a:chExt cx="2404" cy="595"/>
          </a:xfrm>
        </p:grpSpPr>
        <p:sp>
          <p:nvSpPr>
            <p:cNvPr id="21618" name="Rectangle 11">
              <a:extLst>
                <a:ext uri="{FF2B5EF4-FFF2-40B4-BE49-F238E27FC236}">
                  <a16:creationId xmlns:a16="http://schemas.microsoft.com/office/drawing/2014/main" id="{8D0BAFD6-C26C-4029-BE71-F917E903A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a: 45</a:t>
              </a:r>
            </a:p>
          </p:txBody>
        </p:sp>
        <p:sp>
          <p:nvSpPr>
            <p:cNvPr id="21619" name="Rectangle 12">
              <a:extLst>
                <a:ext uri="{FF2B5EF4-FFF2-40B4-BE49-F238E27FC236}">
                  <a16:creationId xmlns:a16="http://schemas.microsoft.com/office/drawing/2014/main" id="{4C01CBDB-D6B2-4054-B47B-A984C39FE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c: 12</a:t>
              </a:r>
            </a:p>
          </p:txBody>
        </p:sp>
        <p:sp>
          <p:nvSpPr>
            <p:cNvPr id="21620" name="Rectangle 13">
              <a:extLst>
                <a:ext uri="{FF2B5EF4-FFF2-40B4-BE49-F238E27FC236}">
                  <a16:creationId xmlns:a16="http://schemas.microsoft.com/office/drawing/2014/main" id="{9E511157-BDB6-4F5F-82C5-EC64244F5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0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b: 13</a:t>
              </a:r>
            </a:p>
          </p:txBody>
        </p:sp>
        <p:sp>
          <p:nvSpPr>
            <p:cNvPr id="21621" name="Rectangle 14">
              <a:extLst>
                <a:ext uri="{FF2B5EF4-FFF2-40B4-BE49-F238E27FC236}">
                  <a16:creationId xmlns:a16="http://schemas.microsoft.com/office/drawing/2014/main" id="{47B4D4DD-651E-4394-B451-E57F3F44F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4" y="832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d: 16</a:t>
              </a:r>
            </a:p>
          </p:txBody>
        </p:sp>
        <p:sp>
          <p:nvSpPr>
            <p:cNvPr id="21622" name="Oval 15">
              <a:extLst>
                <a:ext uri="{FF2B5EF4-FFF2-40B4-BE49-F238E27FC236}">
                  <a16:creationId xmlns:a16="http://schemas.microsoft.com/office/drawing/2014/main" id="{B5BA7DC8-8D1C-48AB-841F-B4F51BA30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800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14</a:t>
              </a:r>
            </a:p>
          </p:txBody>
        </p:sp>
        <p:sp>
          <p:nvSpPr>
            <p:cNvPr id="21623" name="Line 16">
              <a:extLst>
                <a:ext uri="{FF2B5EF4-FFF2-40B4-BE49-F238E27FC236}">
                  <a16:creationId xmlns:a16="http://schemas.microsoft.com/office/drawing/2014/main" id="{3BE2BBB9-FB45-4E93-A749-C4955CA83C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053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Line 17">
              <a:extLst>
                <a:ext uri="{FF2B5EF4-FFF2-40B4-BE49-F238E27FC236}">
                  <a16:creationId xmlns:a16="http://schemas.microsoft.com/office/drawing/2014/main" id="{29D0ADDA-5BE9-4ACE-87B4-70018768E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058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Rectangle 18">
              <a:extLst>
                <a:ext uri="{FF2B5EF4-FFF2-40B4-BE49-F238E27FC236}">
                  <a16:creationId xmlns:a16="http://schemas.microsoft.com/office/drawing/2014/main" id="{3572FF75-ABB8-4288-8496-8096DC9BA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f: 5</a:t>
              </a:r>
            </a:p>
          </p:txBody>
        </p:sp>
        <p:sp>
          <p:nvSpPr>
            <p:cNvPr id="21626" name="Rectangle 19">
              <a:extLst>
                <a:ext uri="{FF2B5EF4-FFF2-40B4-BE49-F238E27FC236}">
                  <a16:creationId xmlns:a16="http://schemas.microsoft.com/office/drawing/2014/main" id="{ADADE0C4-940C-4C33-A7F5-BC684D89B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2" y="1184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e: 9</a:t>
              </a:r>
            </a:p>
          </p:txBody>
        </p:sp>
        <p:sp>
          <p:nvSpPr>
            <p:cNvPr id="21627" name="Text Box 20">
              <a:extLst>
                <a:ext uri="{FF2B5EF4-FFF2-40B4-BE49-F238E27FC236}">
                  <a16:creationId xmlns:a16="http://schemas.microsoft.com/office/drawing/2014/main" id="{87526959-B7B0-4CC4-A5D7-5A3027739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9" y="9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628" name="Text Box 21">
              <a:extLst>
                <a:ext uri="{FF2B5EF4-FFF2-40B4-BE49-F238E27FC236}">
                  <a16:creationId xmlns:a16="http://schemas.microsoft.com/office/drawing/2014/main" id="{0266F6AB-169E-4119-BD3B-925E115B28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" y="96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0D559592-6D28-4198-8538-2E6FF2607549}"/>
              </a:ext>
            </a:extLst>
          </p:cNvPr>
          <p:cNvGrpSpPr>
            <a:grpSpLocks/>
          </p:cNvGrpSpPr>
          <p:nvPr/>
        </p:nvGrpSpPr>
        <p:grpSpPr bwMode="auto">
          <a:xfrm>
            <a:off x="1849438" y="2322513"/>
            <a:ext cx="3465512" cy="958850"/>
            <a:chOff x="205" y="1463"/>
            <a:chExt cx="2183" cy="604"/>
          </a:xfrm>
        </p:grpSpPr>
        <p:sp>
          <p:nvSpPr>
            <p:cNvPr id="21600" name="Rectangle 23">
              <a:extLst>
                <a:ext uri="{FF2B5EF4-FFF2-40B4-BE49-F238E27FC236}">
                  <a16:creationId xmlns:a16="http://schemas.microsoft.com/office/drawing/2014/main" id="{6930EB18-B9E3-4D5C-B3B1-D0DCDCE40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d: 16</a:t>
              </a:r>
            </a:p>
          </p:txBody>
        </p:sp>
        <p:grpSp>
          <p:nvGrpSpPr>
            <p:cNvPr id="21601" name="Group 24">
              <a:extLst>
                <a:ext uri="{FF2B5EF4-FFF2-40B4-BE49-F238E27FC236}">
                  <a16:creationId xmlns:a16="http://schemas.microsoft.com/office/drawing/2014/main" id="{CF368019-65F9-4E32-9632-F4E6E276D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0" y="1467"/>
              <a:ext cx="820" cy="600"/>
              <a:chOff x="1260" y="1602"/>
              <a:chExt cx="820" cy="600"/>
            </a:xfrm>
          </p:grpSpPr>
          <p:sp>
            <p:nvSpPr>
              <p:cNvPr id="21613" name="Rectangle 25">
                <a:extLst>
                  <a:ext uri="{FF2B5EF4-FFF2-40B4-BE49-F238E27FC236}">
                    <a16:creationId xmlns:a16="http://schemas.microsoft.com/office/drawing/2014/main" id="{FDB63A2B-C826-4EF6-8866-17F740EDB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c: 12</a:t>
                </a:r>
              </a:p>
            </p:txBody>
          </p:sp>
          <p:sp>
            <p:nvSpPr>
              <p:cNvPr id="21614" name="Rectangle 26">
                <a:extLst>
                  <a:ext uri="{FF2B5EF4-FFF2-40B4-BE49-F238E27FC236}">
                    <a16:creationId xmlns:a16="http://schemas.microsoft.com/office/drawing/2014/main" id="{91D8A7CD-BA6E-48F1-9D52-9FED81EAF1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b: 13</a:t>
                </a:r>
              </a:p>
            </p:txBody>
          </p:sp>
          <p:sp>
            <p:nvSpPr>
              <p:cNvPr id="21615" name="Oval 27">
                <a:extLst>
                  <a:ext uri="{FF2B5EF4-FFF2-40B4-BE49-F238E27FC236}">
                    <a16:creationId xmlns:a16="http://schemas.microsoft.com/office/drawing/2014/main" id="{7A44EF18-BF24-421C-8E7F-FFFE5751AB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25</a:t>
                </a:r>
              </a:p>
            </p:txBody>
          </p:sp>
          <p:sp>
            <p:nvSpPr>
              <p:cNvPr id="21616" name="Line 28">
                <a:extLst>
                  <a:ext uri="{FF2B5EF4-FFF2-40B4-BE49-F238E27FC236}">
                    <a16:creationId xmlns:a16="http://schemas.microsoft.com/office/drawing/2014/main" id="{F1334B33-B987-49B1-8DCC-6457FA94E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7" name="Line 29">
                <a:extLst>
                  <a:ext uri="{FF2B5EF4-FFF2-40B4-BE49-F238E27FC236}">
                    <a16:creationId xmlns:a16="http://schemas.microsoft.com/office/drawing/2014/main" id="{578638E8-09A0-4CDE-AC30-B66FEAC5A5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02" name="Rectangle 30">
              <a:extLst>
                <a:ext uri="{FF2B5EF4-FFF2-40B4-BE49-F238E27FC236}">
                  <a16:creationId xmlns:a16="http://schemas.microsoft.com/office/drawing/2014/main" id="{4EA760B6-C7CA-41A0-9D3F-50276015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149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a: 45</a:t>
              </a:r>
            </a:p>
          </p:txBody>
        </p:sp>
        <p:grpSp>
          <p:nvGrpSpPr>
            <p:cNvPr id="21603" name="Group 31">
              <a:extLst>
                <a:ext uri="{FF2B5EF4-FFF2-40B4-BE49-F238E27FC236}">
                  <a16:creationId xmlns:a16="http://schemas.microsoft.com/office/drawing/2014/main" id="{7FD3E199-8657-4108-A6C9-AE1112B7D6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" y="1463"/>
              <a:ext cx="820" cy="595"/>
              <a:chOff x="109" y="1602"/>
              <a:chExt cx="820" cy="595"/>
            </a:xfrm>
          </p:grpSpPr>
          <p:sp>
            <p:nvSpPr>
              <p:cNvPr id="21608" name="Rectangle 32">
                <a:extLst>
                  <a:ext uri="{FF2B5EF4-FFF2-40B4-BE49-F238E27FC236}">
                    <a16:creationId xmlns:a16="http://schemas.microsoft.com/office/drawing/2014/main" id="{33D0ED37-28EF-4D9B-87BD-BEAABCB5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f: 5</a:t>
                </a:r>
              </a:p>
            </p:txBody>
          </p:sp>
          <p:sp>
            <p:nvSpPr>
              <p:cNvPr id="21609" name="Rectangle 33">
                <a:extLst>
                  <a:ext uri="{FF2B5EF4-FFF2-40B4-BE49-F238E27FC236}">
                    <a16:creationId xmlns:a16="http://schemas.microsoft.com/office/drawing/2014/main" id="{5C85BF2E-DA5A-4499-9864-2F07AD16E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e: 9</a:t>
                </a:r>
              </a:p>
            </p:txBody>
          </p:sp>
          <p:sp>
            <p:nvSpPr>
              <p:cNvPr id="21610" name="Oval 34">
                <a:extLst>
                  <a:ext uri="{FF2B5EF4-FFF2-40B4-BE49-F238E27FC236}">
                    <a16:creationId xmlns:a16="http://schemas.microsoft.com/office/drawing/2014/main" id="{48FCBBA9-0E74-4DAE-9C28-2AF79BFF0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14</a:t>
                </a:r>
              </a:p>
            </p:txBody>
          </p:sp>
          <p:sp>
            <p:nvSpPr>
              <p:cNvPr id="21611" name="Line 35">
                <a:extLst>
                  <a:ext uri="{FF2B5EF4-FFF2-40B4-BE49-F238E27FC236}">
                    <a16:creationId xmlns:a16="http://schemas.microsoft.com/office/drawing/2014/main" id="{F2259AE2-6C4B-4E7E-9BCF-448BD1182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2" name="Line 36">
                <a:extLst>
                  <a:ext uri="{FF2B5EF4-FFF2-40B4-BE49-F238E27FC236}">
                    <a16:creationId xmlns:a16="http://schemas.microsoft.com/office/drawing/2014/main" id="{BB4C9130-66DB-494F-B32C-E712AB9816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604" name="Text Box 37">
              <a:extLst>
                <a:ext uri="{FF2B5EF4-FFF2-40B4-BE49-F238E27FC236}">
                  <a16:creationId xmlns:a16="http://schemas.microsoft.com/office/drawing/2014/main" id="{BD5383BF-22AC-4851-9D27-A7236C070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16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605" name="Text Box 38">
              <a:extLst>
                <a:ext uri="{FF2B5EF4-FFF2-40B4-BE49-F238E27FC236}">
                  <a16:creationId xmlns:a16="http://schemas.microsoft.com/office/drawing/2014/main" id="{C461B661-0B2C-4375-B037-C8C736DB7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4" y="165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606" name="Text Box 39">
              <a:extLst>
                <a:ext uri="{FF2B5EF4-FFF2-40B4-BE49-F238E27FC236}">
                  <a16:creationId xmlns:a16="http://schemas.microsoft.com/office/drawing/2014/main" id="{1910B400-4D13-456C-A578-364C828B3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16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1607" name="Text Box 40">
              <a:extLst>
                <a:ext uri="{FF2B5EF4-FFF2-40B4-BE49-F238E27FC236}">
                  <a16:creationId xmlns:a16="http://schemas.microsoft.com/office/drawing/2014/main" id="{617F9FC2-303A-4231-B162-329030AAD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16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7" name="Group 41">
            <a:extLst>
              <a:ext uri="{FF2B5EF4-FFF2-40B4-BE49-F238E27FC236}">
                <a16:creationId xmlns:a16="http://schemas.microsoft.com/office/drawing/2014/main" id="{B30AB5CB-6997-4AB3-92AB-476C36E8BD40}"/>
              </a:ext>
            </a:extLst>
          </p:cNvPr>
          <p:cNvGrpSpPr>
            <a:grpSpLocks/>
          </p:cNvGrpSpPr>
          <p:nvPr/>
        </p:nvGrpSpPr>
        <p:grpSpPr bwMode="auto">
          <a:xfrm>
            <a:off x="6332539" y="2363788"/>
            <a:ext cx="3735387" cy="1543050"/>
            <a:chOff x="3029" y="1489"/>
            <a:chExt cx="2353" cy="972"/>
          </a:xfrm>
        </p:grpSpPr>
        <p:grpSp>
          <p:nvGrpSpPr>
            <p:cNvPr id="21577" name="Group 42">
              <a:extLst>
                <a:ext uri="{FF2B5EF4-FFF2-40B4-BE49-F238E27FC236}">
                  <a16:creationId xmlns:a16="http://schemas.microsoft.com/office/drawing/2014/main" id="{796671AA-5F0F-456D-B8AD-DDA922A9E3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1" y="1866"/>
              <a:ext cx="820" cy="595"/>
              <a:chOff x="109" y="1602"/>
              <a:chExt cx="820" cy="595"/>
            </a:xfrm>
          </p:grpSpPr>
          <p:sp>
            <p:nvSpPr>
              <p:cNvPr id="21595" name="Rectangle 43">
                <a:extLst>
                  <a:ext uri="{FF2B5EF4-FFF2-40B4-BE49-F238E27FC236}">
                    <a16:creationId xmlns:a16="http://schemas.microsoft.com/office/drawing/2014/main" id="{ED4D3657-C046-487D-8ECA-9D26A598B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f: 5</a:t>
                </a:r>
              </a:p>
            </p:txBody>
          </p:sp>
          <p:sp>
            <p:nvSpPr>
              <p:cNvPr id="21596" name="Rectangle 44">
                <a:extLst>
                  <a:ext uri="{FF2B5EF4-FFF2-40B4-BE49-F238E27FC236}">
                    <a16:creationId xmlns:a16="http://schemas.microsoft.com/office/drawing/2014/main" id="{51A052C1-6E11-4B43-A8EA-2F7B74D7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" y="1986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e: 9</a:t>
                </a:r>
              </a:p>
            </p:txBody>
          </p:sp>
          <p:sp>
            <p:nvSpPr>
              <p:cNvPr id="21597" name="Oval 45">
                <a:extLst>
                  <a:ext uri="{FF2B5EF4-FFF2-40B4-BE49-F238E27FC236}">
                    <a16:creationId xmlns:a16="http://schemas.microsoft.com/office/drawing/2014/main" id="{B34FE49E-1375-4E0E-B39B-7DAA19428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14</a:t>
                </a:r>
              </a:p>
            </p:txBody>
          </p:sp>
          <p:sp>
            <p:nvSpPr>
              <p:cNvPr id="21598" name="Line 46">
                <a:extLst>
                  <a:ext uri="{FF2B5EF4-FFF2-40B4-BE49-F238E27FC236}">
                    <a16:creationId xmlns:a16="http://schemas.microsoft.com/office/drawing/2014/main" id="{92F9EE0B-90CE-4D1D-B4C8-A858D2ABD2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7" y="1855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9" name="Line 47">
                <a:extLst>
                  <a:ext uri="{FF2B5EF4-FFF2-40B4-BE49-F238E27FC236}">
                    <a16:creationId xmlns:a16="http://schemas.microsoft.com/office/drawing/2014/main" id="{3D0AC4A5-52B0-47A9-BF9A-1AF687824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5" y="1860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578" name="Group 48">
              <a:extLst>
                <a:ext uri="{FF2B5EF4-FFF2-40B4-BE49-F238E27FC236}">
                  <a16:creationId xmlns:a16="http://schemas.microsoft.com/office/drawing/2014/main" id="{5136A4CC-B2C2-4558-A9CB-63741B9DA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" y="1497"/>
              <a:ext cx="820" cy="600"/>
              <a:chOff x="1260" y="1602"/>
              <a:chExt cx="820" cy="600"/>
            </a:xfrm>
          </p:grpSpPr>
          <p:sp>
            <p:nvSpPr>
              <p:cNvPr id="21590" name="Rectangle 49">
                <a:extLst>
                  <a:ext uri="{FF2B5EF4-FFF2-40B4-BE49-F238E27FC236}">
                    <a16:creationId xmlns:a16="http://schemas.microsoft.com/office/drawing/2014/main" id="{AF70F0CB-CCC1-4326-8103-E0343DB79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0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c: 12</a:t>
                </a:r>
              </a:p>
            </p:txBody>
          </p:sp>
          <p:sp>
            <p:nvSpPr>
              <p:cNvPr id="21591" name="Rectangle 50">
                <a:extLst>
                  <a:ext uri="{FF2B5EF4-FFF2-40B4-BE49-F238E27FC236}">
                    <a16:creationId xmlns:a16="http://schemas.microsoft.com/office/drawing/2014/main" id="{42C3E6F5-A1C5-4FCB-8A3C-939F0F4E1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8" y="1991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b: 13</a:t>
                </a:r>
              </a:p>
            </p:txBody>
          </p:sp>
          <p:sp>
            <p:nvSpPr>
              <p:cNvPr id="21592" name="Oval 51">
                <a:extLst>
                  <a:ext uri="{FF2B5EF4-FFF2-40B4-BE49-F238E27FC236}">
                    <a16:creationId xmlns:a16="http://schemas.microsoft.com/office/drawing/2014/main" id="{C983E7C5-0399-45B7-AEC3-C522E98D2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1602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25</a:t>
                </a:r>
              </a:p>
            </p:txBody>
          </p:sp>
          <p:sp>
            <p:nvSpPr>
              <p:cNvPr id="21593" name="Line 52">
                <a:extLst>
                  <a:ext uri="{FF2B5EF4-FFF2-40B4-BE49-F238E27FC236}">
                    <a16:creationId xmlns:a16="http://schemas.microsoft.com/office/drawing/2014/main" id="{990CB1F6-8576-49BD-AE41-965204DC06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68" y="1860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94" name="Line 53">
                <a:extLst>
                  <a:ext uri="{FF2B5EF4-FFF2-40B4-BE49-F238E27FC236}">
                    <a16:creationId xmlns:a16="http://schemas.microsoft.com/office/drawing/2014/main" id="{8E08CF4F-2677-4D73-BAC7-5E5C08760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56" y="1865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79" name="Rectangle 54">
              <a:extLst>
                <a:ext uri="{FF2B5EF4-FFF2-40B4-BE49-F238E27FC236}">
                  <a16:creationId xmlns:a16="http://schemas.microsoft.com/office/drawing/2014/main" id="{5047FA83-DEA9-42D9-AB26-8AC2904E82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187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d: 16</a:t>
              </a:r>
            </a:p>
          </p:txBody>
        </p:sp>
        <p:sp>
          <p:nvSpPr>
            <p:cNvPr id="21580" name="Oval 55">
              <a:extLst>
                <a:ext uri="{FF2B5EF4-FFF2-40B4-BE49-F238E27FC236}">
                  <a16:creationId xmlns:a16="http://schemas.microsoft.com/office/drawing/2014/main" id="{AFE866A3-6FE8-4A9F-96FD-F3ADD6C5B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4" y="1489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30</a:t>
              </a:r>
            </a:p>
          </p:txBody>
        </p:sp>
        <p:sp>
          <p:nvSpPr>
            <p:cNvPr id="21581" name="Line 56">
              <a:extLst>
                <a:ext uri="{FF2B5EF4-FFF2-40B4-BE49-F238E27FC236}">
                  <a16:creationId xmlns:a16="http://schemas.microsoft.com/office/drawing/2014/main" id="{1FAA7CD2-968D-49FE-9DE9-EE5D8565A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8" y="1742"/>
              <a:ext cx="126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Line 57">
              <a:extLst>
                <a:ext uri="{FF2B5EF4-FFF2-40B4-BE49-F238E27FC236}">
                  <a16:creationId xmlns:a16="http://schemas.microsoft.com/office/drawing/2014/main" id="{2AF130E4-CC73-4DF8-B8AD-5CF082AD1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" y="1747"/>
              <a:ext cx="131" cy="1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Rectangle 58">
              <a:extLst>
                <a:ext uri="{FF2B5EF4-FFF2-40B4-BE49-F238E27FC236}">
                  <a16:creationId xmlns:a16="http://schemas.microsoft.com/office/drawing/2014/main" id="{575F6CB8-37AA-428A-B6C0-7927D9471B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0" y="1529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a: 45</a:t>
              </a:r>
            </a:p>
          </p:txBody>
        </p:sp>
        <p:sp>
          <p:nvSpPr>
            <p:cNvPr id="21584" name="Text Box 59">
              <a:extLst>
                <a:ext uri="{FF2B5EF4-FFF2-40B4-BE49-F238E27FC236}">
                  <a16:creationId xmlns:a16="http://schemas.microsoft.com/office/drawing/2014/main" id="{77D28833-CB58-43F3-BC0B-F310AC082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9" y="166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85" name="Text Box 60">
              <a:extLst>
                <a:ext uri="{FF2B5EF4-FFF2-40B4-BE49-F238E27FC236}">
                  <a16:creationId xmlns:a16="http://schemas.microsoft.com/office/drawing/2014/main" id="{83A4DD66-54B5-496E-AC31-721FAF11C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7" y="16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86" name="Text Box 61">
              <a:extLst>
                <a:ext uri="{FF2B5EF4-FFF2-40B4-BE49-F238E27FC236}">
                  <a16:creationId xmlns:a16="http://schemas.microsoft.com/office/drawing/2014/main" id="{9F059BE7-5BAF-4E3C-A9BA-831BC51CF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0" y="203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87" name="Text Box 62">
              <a:extLst>
                <a:ext uri="{FF2B5EF4-FFF2-40B4-BE49-F238E27FC236}">
                  <a16:creationId xmlns:a16="http://schemas.microsoft.com/office/drawing/2014/main" id="{216C26ED-3EF2-4E9E-9FDF-C5E51B450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5" y="167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1588" name="Text Box 63">
              <a:extLst>
                <a:ext uri="{FF2B5EF4-FFF2-40B4-BE49-F238E27FC236}">
                  <a16:creationId xmlns:a16="http://schemas.microsoft.com/office/drawing/2014/main" id="{B6D9D534-9E98-4CCD-A2B8-66A77D1ADE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" y="164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1589" name="Text Box 64">
              <a:extLst>
                <a:ext uri="{FF2B5EF4-FFF2-40B4-BE49-F238E27FC236}">
                  <a16:creationId xmlns:a16="http://schemas.microsoft.com/office/drawing/2014/main" id="{A4C143B4-8283-469A-824A-E6015BAA5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" y="20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10" name="Group 65">
            <a:extLst>
              <a:ext uri="{FF2B5EF4-FFF2-40B4-BE49-F238E27FC236}">
                <a16:creationId xmlns:a16="http://schemas.microsoft.com/office/drawing/2014/main" id="{7391D561-FC2E-4C5F-9298-D4472A964856}"/>
              </a:ext>
            </a:extLst>
          </p:cNvPr>
          <p:cNvGrpSpPr>
            <a:grpSpLocks/>
          </p:cNvGrpSpPr>
          <p:nvPr/>
        </p:nvGrpSpPr>
        <p:grpSpPr bwMode="auto">
          <a:xfrm>
            <a:off x="2097088" y="4176714"/>
            <a:ext cx="3338512" cy="2185987"/>
            <a:chOff x="361" y="2631"/>
            <a:chExt cx="2103" cy="1377"/>
          </a:xfrm>
        </p:grpSpPr>
        <p:sp>
          <p:nvSpPr>
            <p:cNvPr id="21548" name="Rectangle 66">
              <a:extLst>
                <a:ext uri="{FF2B5EF4-FFF2-40B4-BE49-F238E27FC236}">
                  <a16:creationId xmlns:a16="http://schemas.microsoft.com/office/drawing/2014/main" id="{3A4D3CAA-6B0C-4718-89EB-561691429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2663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a: 45</a:t>
              </a:r>
            </a:p>
          </p:txBody>
        </p:sp>
        <p:grpSp>
          <p:nvGrpSpPr>
            <p:cNvPr id="21549" name="Group 67">
              <a:extLst>
                <a:ext uri="{FF2B5EF4-FFF2-40B4-BE49-F238E27FC236}">
                  <a16:creationId xmlns:a16="http://schemas.microsoft.com/office/drawing/2014/main" id="{BF3010E8-1149-41B1-9CC5-ACCAD12B03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" y="3036"/>
              <a:ext cx="1801" cy="972"/>
              <a:chOff x="335" y="3180"/>
              <a:chExt cx="1801" cy="972"/>
            </a:xfrm>
          </p:grpSpPr>
          <p:grpSp>
            <p:nvGrpSpPr>
              <p:cNvPr id="21561" name="Group 68">
                <a:extLst>
                  <a:ext uri="{FF2B5EF4-FFF2-40B4-BE49-F238E27FC236}">
                    <a16:creationId xmlns:a16="http://schemas.microsoft.com/office/drawing/2014/main" id="{0B90E62B-639E-4E4E-B619-8FC14CC894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21572" name="Rectangle 69">
                  <a:extLst>
                    <a:ext uri="{FF2B5EF4-FFF2-40B4-BE49-F238E27FC236}">
                      <a16:creationId xmlns:a16="http://schemas.microsoft.com/office/drawing/2014/main" id="{584CD93F-142B-410A-AF12-5642792F58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f: 5</a:t>
                  </a:r>
                </a:p>
              </p:txBody>
            </p:sp>
            <p:sp>
              <p:nvSpPr>
                <p:cNvPr id="21573" name="Rectangle 70">
                  <a:extLst>
                    <a:ext uri="{FF2B5EF4-FFF2-40B4-BE49-F238E27FC236}">
                      <a16:creationId xmlns:a16="http://schemas.microsoft.com/office/drawing/2014/main" id="{C2EDE1F4-48C3-424B-B453-722A9FEC4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e: 9</a:t>
                  </a:r>
                </a:p>
              </p:txBody>
            </p:sp>
            <p:sp>
              <p:nvSpPr>
                <p:cNvPr id="21574" name="Oval 71">
                  <a:extLst>
                    <a:ext uri="{FF2B5EF4-FFF2-40B4-BE49-F238E27FC236}">
                      <a16:creationId xmlns:a16="http://schemas.microsoft.com/office/drawing/2014/main" id="{DD541A73-FB1F-4A56-936E-2C0463B951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14</a:t>
                  </a:r>
                </a:p>
              </p:txBody>
            </p:sp>
            <p:sp>
              <p:nvSpPr>
                <p:cNvPr id="21575" name="Line 72">
                  <a:extLst>
                    <a:ext uri="{FF2B5EF4-FFF2-40B4-BE49-F238E27FC236}">
                      <a16:creationId xmlns:a16="http://schemas.microsoft.com/office/drawing/2014/main" id="{33C6EB21-6490-4601-ADD6-47AB0A21A3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6" name="Line 73">
                  <a:extLst>
                    <a:ext uri="{FF2B5EF4-FFF2-40B4-BE49-F238E27FC236}">
                      <a16:creationId xmlns:a16="http://schemas.microsoft.com/office/drawing/2014/main" id="{FD1BA37F-8793-41BD-8A88-B5E405AFE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62" name="Group 74">
                <a:extLst>
                  <a:ext uri="{FF2B5EF4-FFF2-40B4-BE49-F238E27FC236}">
                    <a16:creationId xmlns:a16="http://schemas.microsoft.com/office/drawing/2014/main" id="{3F30C5EF-9484-4E7F-94FE-3449F7971B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21567" name="Rectangle 75">
                  <a:extLst>
                    <a:ext uri="{FF2B5EF4-FFF2-40B4-BE49-F238E27FC236}">
                      <a16:creationId xmlns:a16="http://schemas.microsoft.com/office/drawing/2014/main" id="{9A46B7F6-8ED0-4B50-AB0A-DC7A20522F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c: 12</a:t>
                  </a:r>
                </a:p>
              </p:txBody>
            </p:sp>
            <p:sp>
              <p:nvSpPr>
                <p:cNvPr id="21568" name="Rectangle 76">
                  <a:extLst>
                    <a:ext uri="{FF2B5EF4-FFF2-40B4-BE49-F238E27FC236}">
                      <a16:creationId xmlns:a16="http://schemas.microsoft.com/office/drawing/2014/main" id="{F419CBE8-F2E8-4748-862A-ED47E5297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b: 13</a:t>
                  </a:r>
                </a:p>
              </p:txBody>
            </p:sp>
            <p:sp>
              <p:nvSpPr>
                <p:cNvPr id="21569" name="Oval 77">
                  <a:extLst>
                    <a:ext uri="{FF2B5EF4-FFF2-40B4-BE49-F238E27FC236}">
                      <a16:creationId xmlns:a16="http://schemas.microsoft.com/office/drawing/2014/main" id="{A5467896-6363-4959-B272-369C6FD9C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25</a:t>
                  </a:r>
                </a:p>
              </p:txBody>
            </p:sp>
            <p:sp>
              <p:nvSpPr>
                <p:cNvPr id="21570" name="Line 78">
                  <a:extLst>
                    <a:ext uri="{FF2B5EF4-FFF2-40B4-BE49-F238E27FC236}">
                      <a16:creationId xmlns:a16="http://schemas.microsoft.com/office/drawing/2014/main" id="{EF860E41-1C41-4160-866B-1CE8954AAD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71" name="Line 79">
                  <a:extLst>
                    <a:ext uri="{FF2B5EF4-FFF2-40B4-BE49-F238E27FC236}">
                      <a16:creationId xmlns:a16="http://schemas.microsoft.com/office/drawing/2014/main" id="{D29FAF87-BBFF-4525-B698-D253520A3F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63" name="Rectangle 80">
                <a:extLst>
                  <a:ext uri="{FF2B5EF4-FFF2-40B4-BE49-F238E27FC236}">
                    <a16:creationId xmlns:a16="http://schemas.microsoft.com/office/drawing/2014/main" id="{7821184D-1CE5-407D-987C-60EE359B13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d: 16</a:t>
                </a:r>
              </a:p>
            </p:txBody>
          </p:sp>
          <p:sp>
            <p:nvSpPr>
              <p:cNvPr id="21564" name="Oval 81">
                <a:extLst>
                  <a:ext uri="{FF2B5EF4-FFF2-40B4-BE49-F238E27FC236}">
                    <a16:creationId xmlns:a16="http://schemas.microsoft.com/office/drawing/2014/main" id="{86F7953E-0094-461D-8887-EBC38FE03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30</a:t>
                </a:r>
              </a:p>
            </p:txBody>
          </p:sp>
          <p:sp>
            <p:nvSpPr>
              <p:cNvPr id="21565" name="Line 82">
                <a:extLst>
                  <a:ext uri="{FF2B5EF4-FFF2-40B4-BE49-F238E27FC236}">
                    <a16:creationId xmlns:a16="http://schemas.microsoft.com/office/drawing/2014/main" id="{40FAE414-890F-437A-8C04-9B9B7A8CE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66" name="Line 83">
                <a:extLst>
                  <a:ext uri="{FF2B5EF4-FFF2-40B4-BE49-F238E27FC236}">
                    <a16:creationId xmlns:a16="http://schemas.microsoft.com/office/drawing/2014/main" id="{9B3154AF-7C21-4E2D-AF64-D3EAE02A3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50" name="Oval 84">
              <a:extLst>
                <a:ext uri="{FF2B5EF4-FFF2-40B4-BE49-F238E27FC236}">
                  <a16:creationId xmlns:a16="http://schemas.microsoft.com/office/drawing/2014/main" id="{2BDAFCCF-8708-4E2E-8A63-E93C417C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263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55</a:t>
              </a:r>
            </a:p>
          </p:txBody>
        </p:sp>
        <p:sp>
          <p:nvSpPr>
            <p:cNvPr id="21551" name="Line 85">
              <a:extLst>
                <a:ext uri="{FF2B5EF4-FFF2-40B4-BE49-F238E27FC236}">
                  <a16:creationId xmlns:a16="http://schemas.microsoft.com/office/drawing/2014/main" id="{F50E7A8C-C6DB-40FC-B468-E763A7221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61" y="288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Line 86">
              <a:extLst>
                <a:ext uri="{FF2B5EF4-FFF2-40B4-BE49-F238E27FC236}">
                  <a16:creationId xmlns:a16="http://schemas.microsoft.com/office/drawing/2014/main" id="{36C762EB-543A-4082-AD6F-8E71EE84B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6" y="285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Text Box 87">
              <a:extLst>
                <a:ext uri="{FF2B5EF4-FFF2-40B4-BE49-F238E27FC236}">
                  <a16:creationId xmlns:a16="http://schemas.microsoft.com/office/drawing/2014/main" id="{432531A7-7429-4B61-8623-FAB61D83C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6" y="279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54" name="Text Box 88">
              <a:extLst>
                <a:ext uri="{FF2B5EF4-FFF2-40B4-BE49-F238E27FC236}">
                  <a16:creationId xmlns:a16="http://schemas.microsoft.com/office/drawing/2014/main" id="{CFD0EF42-42A2-4A60-A96C-4A86E0936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" y="32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55" name="Text Box 89">
              <a:extLst>
                <a:ext uri="{FF2B5EF4-FFF2-40B4-BE49-F238E27FC236}">
                  <a16:creationId xmlns:a16="http://schemas.microsoft.com/office/drawing/2014/main" id="{B5C5668B-48A0-47B1-93EC-F05D3D351F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8" y="318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56" name="Text Box 90">
              <a:extLst>
                <a:ext uri="{FF2B5EF4-FFF2-40B4-BE49-F238E27FC236}">
                  <a16:creationId xmlns:a16="http://schemas.microsoft.com/office/drawing/2014/main" id="{753223E8-DE78-48BE-97DE-87999D816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8" y="360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57" name="Text Box 91">
              <a:extLst>
                <a:ext uri="{FF2B5EF4-FFF2-40B4-BE49-F238E27FC236}">
                  <a16:creationId xmlns:a16="http://schemas.microsoft.com/office/drawing/2014/main" id="{C80A12CD-85F4-48CC-B794-8EE2A37C9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" y="277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1558" name="Text Box 92">
              <a:extLst>
                <a:ext uri="{FF2B5EF4-FFF2-40B4-BE49-F238E27FC236}">
                  <a16:creationId xmlns:a16="http://schemas.microsoft.com/office/drawing/2014/main" id="{58A5A6F3-BADB-4A0A-957F-716D49AE7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7" y="318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1559" name="Text Box 93">
              <a:extLst>
                <a:ext uri="{FF2B5EF4-FFF2-40B4-BE49-F238E27FC236}">
                  <a16:creationId xmlns:a16="http://schemas.microsoft.com/office/drawing/2014/main" id="{BF9D0579-D282-400E-937E-1AEAAA0D7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9" y="32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1560" name="Text Box 94">
              <a:extLst>
                <a:ext uri="{FF2B5EF4-FFF2-40B4-BE49-F238E27FC236}">
                  <a16:creationId xmlns:a16="http://schemas.microsoft.com/office/drawing/2014/main" id="{C4BE004E-AA86-4328-BA99-2FC52713D1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2" y="359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  <p:grpSp>
        <p:nvGrpSpPr>
          <p:cNvPr id="14" name="Group 95">
            <a:extLst>
              <a:ext uri="{FF2B5EF4-FFF2-40B4-BE49-F238E27FC236}">
                <a16:creationId xmlns:a16="http://schemas.microsoft.com/office/drawing/2014/main" id="{725B8ADB-0708-4BC5-96BD-1B2EAA9A26F8}"/>
              </a:ext>
            </a:extLst>
          </p:cNvPr>
          <p:cNvGrpSpPr>
            <a:grpSpLocks/>
          </p:cNvGrpSpPr>
          <p:nvPr/>
        </p:nvGrpSpPr>
        <p:grpSpPr bwMode="auto">
          <a:xfrm>
            <a:off x="6813550" y="4087814"/>
            <a:ext cx="3232150" cy="2655887"/>
            <a:chOff x="3332" y="2575"/>
            <a:chExt cx="2036" cy="1673"/>
          </a:xfrm>
        </p:grpSpPr>
        <p:grpSp>
          <p:nvGrpSpPr>
            <p:cNvPr id="21514" name="Group 96">
              <a:extLst>
                <a:ext uri="{FF2B5EF4-FFF2-40B4-BE49-F238E27FC236}">
                  <a16:creationId xmlns:a16="http://schemas.microsoft.com/office/drawing/2014/main" id="{3EE07109-61F5-4981-8277-DA9636564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7" y="3276"/>
              <a:ext cx="1801" cy="972"/>
              <a:chOff x="335" y="3180"/>
              <a:chExt cx="1801" cy="972"/>
            </a:xfrm>
          </p:grpSpPr>
          <p:grpSp>
            <p:nvGrpSpPr>
              <p:cNvPr id="21532" name="Group 97">
                <a:extLst>
                  <a:ext uri="{FF2B5EF4-FFF2-40B4-BE49-F238E27FC236}">
                    <a16:creationId xmlns:a16="http://schemas.microsoft.com/office/drawing/2014/main" id="{F01E3CF5-2725-4760-9051-CFFE3C2338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87" y="3557"/>
                <a:ext cx="820" cy="595"/>
                <a:chOff x="109" y="1602"/>
                <a:chExt cx="820" cy="595"/>
              </a:xfrm>
            </p:grpSpPr>
            <p:sp>
              <p:nvSpPr>
                <p:cNvPr id="21543" name="Rectangle 98">
                  <a:extLst>
                    <a:ext uri="{FF2B5EF4-FFF2-40B4-BE49-F238E27FC236}">
                      <a16:creationId xmlns:a16="http://schemas.microsoft.com/office/drawing/2014/main" id="{55D6A74E-A0D5-45BA-8FFC-4140DECA1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f: 5</a:t>
                  </a:r>
                </a:p>
              </p:txBody>
            </p:sp>
            <p:sp>
              <p:nvSpPr>
                <p:cNvPr id="21544" name="Rectangle 99">
                  <a:extLst>
                    <a:ext uri="{FF2B5EF4-FFF2-40B4-BE49-F238E27FC236}">
                      <a16:creationId xmlns:a16="http://schemas.microsoft.com/office/drawing/2014/main" id="{A43CEBD8-03EE-4C67-9659-268FEA903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986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e: 9</a:t>
                  </a:r>
                </a:p>
              </p:txBody>
            </p:sp>
            <p:sp>
              <p:nvSpPr>
                <p:cNvPr id="21545" name="Oval 100">
                  <a:extLst>
                    <a:ext uri="{FF2B5EF4-FFF2-40B4-BE49-F238E27FC236}">
                      <a16:creationId xmlns:a16="http://schemas.microsoft.com/office/drawing/2014/main" id="{1D2C72A6-CDA7-491B-85B4-58A4FCF14F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14</a:t>
                  </a:r>
                </a:p>
              </p:txBody>
            </p:sp>
            <p:sp>
              <p:nvSpPr>
                <p:cNvPr id="21546" name="Line 101">
                  <a:extLst>
                    <a:ext uri="{FF2B5EF4-FFF2-40B4-BE49-F238E27FC236}">
                      <a16:creationId xmlns:a16="http://schemas.microsoft.com/office/drawing/2014/main" id="{A367231A-D2E0-49F7-8577-530172EFC1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7" y="1855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7" name="Line 102">
                  <a:extLst>
                    <a:ext uri="{FF2B5EF4-FFF2-40B4-BE49-F238E27FC236}">
                      <a16:creationId xmlns:a16="http://schemas.microsoft.com/office/drawing/2014/main" id="{DB1F71EB-BC78-43A1-A822-212C5A1445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5" y="1860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533" name="Group 103">
                <a:extLst>
                  <a:ext uri="{FF2B5EF4-FFF2-40B4-BE49-F238E27FC236}">
                    <a16:creationId xmlns:a16="http://schemas.microsoft.com/office/drawing/2014/main" id="{5079D95F-E1A2-495C-BB2D-B76C4AD504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5" y="3188"/>
                <a:ext cx="820" cy="600"/>
                <a:chOff x="1260" y="1602"/>
                <a:chExt cx="820" cy="600"/>
              </a:xfrm>
            </p:grpSpPr>
            <p:sp>
              <p:nvSpPr>
                <p:cNvPr id="21538" name="Rectangle 104">
                  <a:extLst>
                    <a:ext uri="{FF2B5EF4-FFF2-40B4-BE49-F238E27FC236}">
                      <a16:creationId xmlns:a16="http://schemas.microsoft.com/office/drawing/2014/main" id="{48809846-FD06-48EC-BF90-B6B0EB7904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0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c: 12</a:t>
                  </a:r>
                </a:p>
              </p:txBody>
            </p:sp>
            <p:sp>
              <p:nvSpPr>
                <p:cNvPr id="21539" name="Rectangle 105">
                  <a:extLst>
                    <a:ext uri="{FF2B5EF4-FFF2-40B4-BE49-F238E27FC236}">
                      <a16:creationId xmlns:a16="http://schemas.microsoft.com/office/drawing/2014/main" id="{CC84DCDB-3F15-4599-BD01-598063AC1B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8" y="1991"/>
                  <a:ext cx="392" cy="21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b: 13</a:t>
                  </a:r>
                </a:p>
              </p:txBody>
            </p:sp>
            <p:sp>
              <p:nvSpPr>
                <p:cNvPr id="21540" name="Oval 106">
                  <a:extLst>
                    <a:ext uri="{FF2B5EF4-FFF2-40B4-BE49-F238E27FC236}">
                      <a16:creationId xmlns:a16="http://schemas.microsoft.com/office/drawing/2014/main" id="{9C0E94DC-9127-4A47-961E-30CC2B819C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1602"/>
                  <a:ext cx="329" cy="275"/>
                </a:xfrm>
                <a:prstGeom prst="ellips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 eaLnBrk="1" hangingPunct="1"/>
                  <a:r>
                    <a:rPr lang="en-US" altLang="en-US"/>
                    <a:t>25</a:t>
                  </a:r>
                </a:p>
              </p:txBody>
            </p:sp>
            <p:sp>
              <p:nvSpPr>
                <p:cNvPr id="21541" name="Line 107">
                  <a:extLst>
                    <a:ext uri="{FF2B5EF4-FFF2-40B4-BE49-F238E27FC236}">
                      <a16:creationId xmlns:a16="http://schemas.microsoft.com/office/drawing/2014/main" id="{52A74B05-9568-4EA1-B11B-24785A1889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468" y="1860"/>
                  <a:ext cx="126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42" name="Line 108">
                  <a:extLst>
                    <a:ext uri="{FF2B5EF4-FFF2-40B4-BE49-F238E27FC236}">
                      <a16:creationId xmlns:a16="http://schemas.microsoft.com/office/drawing/2014/main" id="{19C4EDD7-7EAF-441B-BDAA-8161864D2D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56" y="1865"/>
                  <a:ext cx="131" cy="1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34" name="Rectangle 109">
                <a:extLst>
                  <a:ext uri="{FF2B5EF4-FFF2-40B4-BE49-F238E27FC236}">
                    <a16:creationId xmlns:a16="http://schemas.microsoft.com/office/drawing/2014/main" id="{6D0A239B-3C9F-4593-9E2D-8251DC2F8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" y="3564"/>
                <a:ext cx="392" cy="21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d: 16</a:t>
                </a:r>
              </a:p>
            </p:txBody>
          </p:sp>
          <p:sp>
            <p:nvSpPr>
              <p:cNvPr id="21535" name="Oval 110">
                <a:extLst>
                  <a:ext uri="{FF2B5EF4-FFF2-40B4-BE49-F238E27FC236}">
                    <a16:creationId xmlns:a16="http://schemas.microsoft.com/office/drawing/2014/main" id="{1D867A25-2793-4940-93F1-1F1016B03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180"/>
                <a:ext cx="329" cy="275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/>
                  <a:t>30</a:t>
                </a:r>
              </a:p>
            </p:txBody>
          </p:sp>
          <p:sp>
            <p:nvSpPr>
              <p:cNvPr id="21536" name="Line 111">
                <a:extLst>
                  <a:ext uri="{FF2B5EF4-FFF2-40B4-BE49-F238E27FC236}">
                    <a16:creationId xmlns:a16="http://schemas.microsoft.com/office/drawing/2014/main" id="{596BF885-D3BD-48FB-ABCA-1FD4C293DB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24" y="3433"/>
                <a:ext cx="126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37" name="Line 112">
                <a:extLst>
                  <a:ext uri="{FF2B5EF4-FFF2-40B4-BE49-F238E27FC236}">
                    <a16:creationId xmlns:a16="http://schemas.microsoft.com/office/drawing/2014/main" id="{36B54E48-120A-4B50-9BED-EC4A0DF4B3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12" y="3438"/>
                <a:ext cx="131" cy="1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15" name="Oval 113">
              <a:extLst>
                <a:ext uri="{FF2B5EF4-FFF2-40B4-BE49-F238E27FC236}">
                  <a16:creationId xmlns:a16="http://schemas.microsoft.com/office/drawing/2014/main" id="{14308834-5080-4CD1-A62F-43BABEAFE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871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55</a:t>
              </a:r>
            </a:p>
          </p:txBody>
        </p:sp>
        <p:sp>
          <p:nvSpPr>
            <p:cNvPr id="21516" name="Line 114">
              <a:extLst>
                <a:ext uri="{FF2B5EF4-FFF2-40B4-BE49-F238E27FC236}">
                  <a16:creationId xmlns:a16="http://schemas.microsoft.com/office/drawing/2014/main" id="{80890916-B478-47CE-B962-98FC382E75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65" y="3125"/>
              <a:ext cx="270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Line 115">
              <a:extLst>
                <a:ext uri="{FF2B5EF4-FFF2-40B4-BE49-F238E27FC236}">
                  <a16:creationId xmlns:a16="http://schemas.microsoft.com/office/drawing/2014/main" id="{D862B4A1-6B7E-475B-9E7A-DF94E3007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3093"/>
              <a:ext cx="306" cy="2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Rectangle 116">
              <a:extLst>
                <a:ext uri="{FF2B5EF4-FFF2-40B4-BE49-F238E27FC236}">
                  <a16:creationId xmlns:a16="http://schemas.microsoft.com/office/drawing/2014/main" id="{8BE99CD5-41C3-475B-AAD7-12D854217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2" y="2888"/>
              <a:ext cx="392" cy="21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a: 45</a:t>
              </a:r>
            </a:p>
          </p:txBody>
        </p:sp>
        <p:sp>
          <p:nvSpPr>
            <p:cNvPr id="21519" name="Oval 117">
              <a:extLst>
                <a:ext uri="{FF2B5EF4-FFF2-40B4-BE49-F238E27FC236}">
                  <a16:creationId xmlns:a16="http://schemas.microsoft.com/office/drawing/2014/main" id="{A2356135-DF6A-4433-B2E5-8A4F9121E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575"/>
              <a:ext cx="329" cy="2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/>
                <a:t>100</a:t>
              </a:r>
            </a:p>
          </p:txBody>
        </p:sp>
        <p:sp>
          <p:nvSpPr>
            <p:cNvPr id="21520" name="Line 118">
              <a:extLst>
                <a:ext uri="{FF2B5EF4-FFF2-40B4-BE49-F238E27FC236}">
                  <a16:creationId xmlns:a16="http://schemas.microsoft.com/office/drawing/2014/main" id="{93191AF8-A86D-4357-A442-6A039339E0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6" y="2781"/>
              <a:ext cx="320" cy="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Line 119">
              <a:extLst>
                <a:ext uri="{FF2B5EF4-FFF2-40B4-BE49-F238E27FC236}">
                  <a16:creationId xmlns:a16="http://schemas.microsoft.com/office/drawing/2014/main" id="{982773D2-8FF1-468F-B34F-613283B0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2777"/>
              <a:ext cx="270" cy="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Text Box 120">
              <a:extLst>
                <a:ext uri="{FF2B5EF4-FFF2-40B4-BE49-F238E27FC236}">
                  <a16:creationId xmlns:a16="http://schemas.microsoft.com/office/drawing/2014/main" id="{3D3C49B8-F70C-4C94-8EB4-F746C4D4D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8" y="262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23" name="Text Box 121">
              <a:extLst>
                <a:ext uri="{FF2B5EF4-FFF2-40B4-BE49-F238E27FC236}">
                  <a16:creationId xmlns:a16="http://schemas.microsoft.com/office/drawing/2014/main" id="{5569C147-A667-41DD-A8A4-A50275497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2" y="3011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24" name="Text Box 122">
              <a:extLst>
                <a:ext uri="{FF2B5EF4-FFF2-40B4-BE49-F238E27FC236}">
                  <a16:creationId xmlns:a16="http://schemas.microsoft.com/office/drawing/2014/main" id="{A26B71C2-1A93-44B8-BC6E-CC285908AB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345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25" name="Text Box 123">
              <a:extLst>
                <a:ext uri="{FF2B5EF4-FFF2-40B4-BE49-F238E27FC236}">
                  <a16:creationId xmlns:a16="http://schemas.microsoft.com/office/drawing/2014/main" id="{72E3243D-4766-4E93-8136-77E53CAB7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2" y="344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26" name="Text Box 124">
              <a:extLst>
                <a:ext uri="{FF2B5EF4-FFF2-40B4-BE49-F238E27FC236}">
                  <a16:creationId xmlns:a16="http://schemas.microsoft.com/office/drawing/2014/main" id="{5A382DF7-040C-4408-955B-2A8978FDD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" y="381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0</a:t>
              </a:r>
            </a:p>
          </p:txBody>
        </p:sp>
        <p:sp>
          <p:nvSpPr>
            <p:cNvPr id="21527" name="Text Box 125">
              <a:extLst>
                <a:ext uri="{FF2B5EF4-FFF2-40B4-BE49-F238E27FC236}">
                  <a16:creationId xmlns:a16="http://schemas.microsoft.com/office/drawing/2014/main" id="{C387367E-1AB7-419B-8591-A34D744746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6" y="2625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1528" name="Text Box 126">
              <a:extLst>
                <a:ext uri="{FF2B5EF4-FFF2-40B4-BE49-F238E27FC236}">
                  <a16:creationId xmlns:a16="http://schemas.microsoft.com/office/drawing/2014/main" id="{E3FF9A08-32BF-4246-BEB6-C56A2D96C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" y="301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1529" name="Text Box 127">
              <a:extLst>
                <a:ext uri="{FF2B5EF4-FFF2-40B4-BE49-F238E27FC236}">
                  <a16:creationId xmlns:a16="http://schemas.microsoft.com/office/drawing/2014/main" id="{A77A2D92-C3E5-402D-BFEE-4FCEE25AB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0" y="344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1530" name="Text Box 128">
              <a:extLst>
                <a:ext uri="{FF2B5EF4-FFF2-40B4-BE49-F238E27FC236}">
                  <a16:creationId xmlns:a16="http://schemas.microsoft.com/office/drawing/2014/main" id="{EF6BFADC-757C-494E-931E-85D1F2E6CA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" y="344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  <p:sp>
          <p:nvSpPr>
            <p:cNvPr id="21531" name="Text Box 129">
              <a:extLst>
                <a:ext uri="{FF2B5EF4-FFF2-40B4-BE49-F238E27FC236}">
                  <a16:creationId xmlns:a16="http://schemas.microsoft.com/office/drawing/2014/main" id="{AC1283B0-8AFD-47C2-9301-024D6DE7B4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381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7AAC-7833-4A5D-AD0E-F35869C9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 &amp; Web 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EE5F-A3D4-4861-A96C-2F3B079D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 (Chapter 16)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 iii (Chapter 17)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www.geeksforgeeks.org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www.codeforces.com</a:t>
            </a:r>
          </a:p>
        </p:txBody>
      </p:sp>
    </p:spTree>
    <p:extLst>
      <p:ext uri="{BB962C8B-B14F-4D97-AF65-F5344CB8AC3E}">
        <p14:creationId xmlns:p14="http://schemas.microsoft.com/office/powerpoint/2010/main" val="1124982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1AC0-7618-48BB-B82D-7C6A7F89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44846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Knapsack Problem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297363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Given a set of items, each with a mass and a value, determine the number of each item to include in a collection so that the total weight is less than or equal to a given limit and the total value is as large as possible.</a:t>
            </a:r>
          </a:p>
          <a:p>
            <a:pPr algn="just">
              <a:buFont typeface="Wingdings" pitchFamily="2" charset="2"/>
              <a:buChar char="Ø"/>
            </a:pPr>
            <a:r>
              <a:rPr lang="en-GB" sz="3200" dirty="0">
                <a:latin typeface="Times New Roman" pitchFamily="18" charset="0"/>
                <a:cs typeface="Times New Roman" pitchFamily="18" charset="0"/>
              </a:rPr>
              <a:t>  It derives its name from the problem faced by someone who is constrained by a fixed-size knapsack and must fill it with the most valuable items.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22007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ctrTitle"/>
          </p:nvPr>
        </p:nvSpPr>
        <p:spPr>
          <a:xfrm>
            <a:off x="2057400" y="266701"/>
            <a:ext cx="7924800" cy="685799"/>
          </a:xfrm>
        </p:spPr>
        <p:txBody>
          <a:bodyPr>
            <a:normAutofit fontScale="90000"/>
          </a:bodyPr>
          <a:lstStyle/>
          <a:p>
            <a:r>
              <a:rPr lang="en-PH" sz="4400" dirty="0"/>
              <a:t>Knapsack Problem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895600" y="4953000"/>
            <a:ext cx="6400800" cy="1676400"/>
          </a:xfrm>
        </p:spPr>
        <p:txBody>
          <a:bodyPr/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which boxes should be chosen to maximize the amount of money while still keeping the overall weight under or equal to 15 kg?</a:t>
            </a:r>
            <a:r>
              <a:rPr lang="en-GB" dirty="0"/>
              <a:t> </a:t>
            </a:r>
          </a:p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Answer: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3 yellow boxes 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b="1" dirty="0">
                <a:latin typeface="Times New Roman" pitchFamily="18" charset="0"/>
                <a:cs typeface="Times New Roman" pitchFamily="18" charset="0"/>
              </a:rPr>
              <a:t>3 grey boxes</a:t>
            </a:r>
            <a:endParaRPr lang="en-US" dirty="0"/>
          </a:p>
        </p:txBody>
      </p:sp>
      <p:pic>
        <p:nvPicPr>
          <p:cNvPr id="5" name="Picture 2" descr="C:\Users\karthik\Desktop\250px-Knapsack.svg.png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353671"/>
            <a:ext cx="6172200" cy="3581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9325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828801"/>
                <a:ext cx="8229600" cy="2743200"/>
              </a:xfrm>
            </p:spPr>
            <p:txBody>
              <a:bodyPr>
                <a:normAutofit/>
              </a:bodyPr>
              <a:lstStyle/>
              <a:p>
                <a:r>
                  <a:rPr lang="en-PH" sz="3200" dirty="0"/>
                  <a:t>In a </a:t>
                </a:r>
                <a:r>
                  <a:rPr lang="en-PH" sz="3200" b="1" i="1" dirty="0"/>
                  <a:t>knapsack problem </a:t>
                </a:r>
                <a:r>
                  <a:rPr lang="en-PH" sz="3200" dirty="0"/>
                  <a:t>or </a:t>
                </a:r>
                <a:r>
                  <a:rPr lang="en-PH" sz="3200" b="1" i="1" dirty="0"/>
                  <a:t>rucksack problem</a:t>
                </a:r>
                <a:r>
                  <a:rPr lang="en-PH" sz="3200" dirty="0"/>
                  <a:t>,</a:t>
                </a:r>
                <a:r>
                  <a:rPr lang="en-PH" sz="3200" b="1" i="1" dirty="0"/>
                  <a:t> </a:t>
                </a:r>
                <a:r>
                  <a:rPr lang="en-PH" sz="3200" dirty="0"/>
                  <a:t>we are given a set of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𝑛</m:t>
                    </m:r>
                  </m:oMath>
                </a14:m>
                <a:r>
                  <a:rPr lang="en-PH" sz="3200" i="1" dirty="0"/>
                  <a:t> </a:t>
                </a:r>
                <a:r>
                  <a:rPr lang="en-PH" sz="3200" dirty="0"/>
                  <a:t>items, where each item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</a:rPr>
                      <m:t>𝑖</m:t>
                    </m:r>
                  </m:oMath>
                </a14:m>
                <a:r>
                  <a:rPr lang="en-PH" sz="3200" i="1" dirty="0"/>
                  <a:t> </a:t>
                </a:r>
                <a:r>
                  <a:rPr lang="en-PH" sz="3200" dirty="0"/>
                  <a:t>is specified by a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PH" sz="3200" i="1"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r>
                          <a:rPr lang="en-PH" sz="32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3200" dirty="0"/>
                  <a:t> and a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PH" sz="3200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en-PH" sz="3200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PH" sz="3200" dirty="0"/>
                  <a:t>. We are also given a size bound </a:t>
                </a:r>
                <a14:m>
                  <m:oMath xmlns:m="http://schemas.openxmlformats.org/officeDocument/2006/math">
                    <m:r>
                      <a:rPr lang="en-PH" sz="3200" i="1">
                        <a:latin typeface="Cambria Math"/>
                        <a:ea typeface="Cambria Math"/>
                      </a:rPr>
                      <m:t>𝑆</m:t>
                    </m:r>
                  </m:oMath>
                </a14:m>
                <a:r>
                  <a:rPr lang="en-PH" sz="3200" dirty="0"/>
                  <a:t>, the size of our knapsack.</a:t>
                </a:r>
              </a:p>
              <a:p>
                <a:pPr marL="0" indent="0">
                  <a:buNone/>
                </a:pPr>
                <a:endParaRPr lang="en-PH" dirty="0">
                  <a:latin typeface="Arial"/>
                </a:endParaRPr>
              </a:p>
              <a:p>
                <a:pPr marL="0" indent="0">
                  <a:buNone/>
                </a:pPr>
                <a:endParaRPr lang="en-PH" dirty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828801"/>
                <a:ext cx="8229600" cy="2743200"/>
              </a:xfrm>
              <a:blipFill>
                <a:blip r:embed="rId2"/>
                <a:stretch>
                  <a:fillRect l="-1704" t="-4667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48000" y="4511040"/>
          <a:ext cx="6096000" cy="2194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000" b="1" dirty="0">
                          <a:solidFill>
                            <a:schemeClr val="tx2"/>
                          </a:solidFill>
                          <a:latin typeface="+mj-lt"/>
                        </a:rPr>
                        <a:t>Item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b="1">
                          <a:solidFill>
                            <a:schemeClr val="tx2"/>
                          </a:solidFill>
                          <a:latin typeface="+mj-lt"/>
                        </a:rPr>
                        <a:t>Size</a:t>
                      </a:r>
                      <a:endParaRPr lang="en-PH" sz="3000" b="1" dirty="0">
                        <a:solidFill>
                          <a:schemeClr val="tx2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b="1" dirty="0">
                          <a:solidFill>
                            <a:schemeClr val="tx2"/>
                          </a:solidFill>
                          <a:latin typeface="+mj-lt"/>
                        </a:rPr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0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>
                          <a:latin typeface="+mj-lt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>
                          <a:latin typeface="+mj-lt"/>
                        </a:rPr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000" dirty="0">
                          <a:latin typeface="+mj-lt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>
                          <a:latin typeface="+mj-lt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3000" dirty="0">
                          <a:latin typeface="+mj-lt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000" dirty="0">
                          <a:latin typeface="+mj-lt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38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r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Knapsack Problem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297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200" dirty="0"/>
              <a:t>There are two versions of the problem:</a:t>
            </a:r>
          </a:p>
          <a:p>
            <a:pPr marL="971550" indent="-514350">
              <a:buFont typeface="+mj-lt"/>
              <a:buAutoNum type="arabicPeriod"/>
            </a:pPr>
            <a:r>
              <a:rPr lang="en-PH" sz="3200" dirty="0"/>
              <a:t>0-1 Knapsack Problem</a:t>
            </a:r>
          </a:p>
          <a:p>
            <a:pPr marL="971550" indent="-514350">
              <a:buFont typeface="+mj-lt"/>
              <a:buAutoNum type="arabicPeriod"/>
            </a:pPr>
            <a:r>
              <a:rPr lang="en-PH" sz="3200" dirty="0"/>
              <a:t>Fractional Knapsack Problem</a:t>
            </a:r>
          </a:p>
          <a:p>
            <a:pPr marL="1371600" lvl="1" indent="-514350">
              <a:buFont typeface="+mj-lt"/>
              <a:buAutoNum type="romanLcPeriod"/>
            </a:pPr>
            <a:r>
              <a:rPr lang="en-PH" sz="3200" dirty="0"/>
              <a:t>Bounded Knapsack Problem</a:t>
            </a:r>
          </a:p>
          <a:p>
            <a:pPr marL="1371600" lvl="1" indent="-514350">
              <a:buFont typeface="+mj-lt"/>
              <a:buAutoNum type="romanLcPeriod"/>
            </a:pPr>
            <a:r>
              <a:rPr lang="en-PH" sz="3200" dirty="0"/>
              <a:t>Unbounded Knapsack Problem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5338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dir="u"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PH" dirty="0"/>
              <a:t>Solutions to Knapsack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828801"/>
                <a:ext cx="8229600" cy="4297363"/>
              </a:xfrm>
            </p:spPr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PH" sz="3200" dirty="0">
                    <a:hlinkClick r:id="rId2" action="ppaction://hlinksldjump"/>
                  </a:rPr>
                  <a:t>Greedy Algorithm </a:t>
                </a:r>
                <a:r>
                  <a:rPr lang="en-PH" sz="3200" dirty="0"/>
                  <a:t>– keep taking most valuable items until maximum weight is reached or taking the largest value of each item by calculating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i="1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PH" sz="3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PH" sz="3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PH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PH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i="1">
                                <a:latin typeface="Cambria Math"/>
                              </a:rPr>
                              <m:t>𝑣𝑎𝑙𝑢𝑒</m:t>
                            </m:r>
                          </m:e>
                          <m:sub>
                            <m:r>
                              <a:rPr lang="en-PH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PH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PH" sz="3200" i="1">
                                <a:latin typeface="Cambria Math"/>
                              </a:rPr>
                              <m:t>𝑠𝑖𝑧𝑒</m:t>
                            </m:r>
                          </m:e>
                          <m:sub>
                            <m:r>
                              <a:rPr lang="en-PH" sz="3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PH" sz="3200" dirty="0"/>
                  <a:t> 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PH" sz="3200" dirty="0">
                    <a:hlinkClick r:id="rId3" action="ppaction://hlinksldjump"/>
                  </a:rPr>
                  <a:t>Dynamic Programming </a:t>
                </a:r>
                <a:r>
                  <a:rPr lang="en-PH" sz="3200" dirty="0"/>
                  <a:t>– solve each sub problem once and store their solutions in an array</a:t>
                </a:r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828801"/>
                <a:ext cx="8229600" cy="4297363"/>
              </a:xfrm>
              <a:blipFill>
                <a:blip r:embed="rId4"/>
                <a:stretch>
                  <a:fillRect l="-1630" t="-2979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40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problem we have a knapsack that has a weight limit W.</a:t>
            </a:r>
          </a:p>
          <a:p>
            <a:r>
              <a:rPr lang="en-US" dirty="0"/>
              <a:t>There are items i</a:t>
            </a:r>
            <a:r>
              <a:rPr lang="en-US" baseline="-25000" dirty="0"/>
              <a:t>1,</a:t>
            </a:r>
            <a:r>
              <a:rPr lang="en-US" dirty="0"/>
              <a:t>i</a:t>
            </a:r>
            <a:r>
              <a:rPr lang="en-US" baseline="-25000" dirty="0"/>
              <a:t> 2,</a:t>
            </a:r>
            <a:r>
              <a:rPr lang="en-US" dirty="0"/>
              <a:t> ……i</a:t>
            </a:r>
            <a:r>
              <a:rPr lang="en-US" baseline="-25000" dirty="0"/>
              <a:t>n </a:t>
            </a:r>
            <a:r>
              <a:rPr lang="en-US" baseline="30000" dirty="0"/>
              <a:t> </a:t>
            </a:r>
            <a:r>
              <a:rPr lang="en-US" dirty="0"/>
              <a:t> each having weight w</a:t>
            </a:r>
            <a:r>
              <a:rPr lang="en-US" baseline="-25000" dirty="0"/>
              <a:t>1</a:t>
            </a:r>
            <a:r>
              <a:rPr lang="en-US" dirty="0"/>
              <a:t>,w</a:t>
            </a:r>
            <a:r>
              <a:rPr lang="en-US" baseline="-25000" dirty="0"/>
              <a:t>2</a:t>
            </a:r>
            <a:r>
              <a:rPr lang="en-US" dirty="0"/>
              <a:t>…..</a:t>
            </a:r>
            <a:r>
              <a:rPr lang="en-US" dirty="0" err="1"/>
              <a:t>w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 and some benefit(value or profit) associated with it v</a:t>
            </a:r>
            <a:r>
              <a:rPr lang="en-US" baseline="-25000" dirty="0"/>
              <a:t>1,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 ,…….</a:t>
            </a:r>
            <a:r>
              <a:rPr lang="en-US" dirty="0" err="1"/>
              <a:t>v</a:t>
            </a:r>
            <a:r>
              <a:rPr lang="en-US" baseline="-25000" dirty="0" err="1"/>
              <a:t>n.</a:t>
            </a:r>
            <a:endParaRPr lang="en-US" baseline="-25000" dirty="0"/>
          </a:p>
          <a:p>
            <a:r>
              <a:rPr lang="en-US" dirty="0"/>
              <a:t>Our objective is to maximize the benefit such that the total weight inside the knapsack is at most W.</a:t>
            </a:r>
          </a:p>
          <a:p>
            <a:r>
              <a:rPr lang="en-US" dirty="0"/>
              <a:t>And we are also allowed to take an item in fractional part.</a:t>
            </a:r>
          </a:p>
        </p:txBody>
      </p:sp>
    </p:spTree>
    <p:extLst>
      <p:ext uri="{BB962C8B-B14F-4D97-AF65-F5344CB8AC3E}">
        <p14:creationId xmlns:p14="http://schemas.microsoft.com/office/powerpoint/2010/main" val="339082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2412</Words>
  <Application>Microsoft Office PowerPoint</Application>
  <PresentationFormat>Widescreen</PresentationFormat>
  <Paragraphs>861</Paragraphs>
  <Slides>39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SimSun</vt:lpstr>
      <vt:lpstr>Arial</vt:lpstr>
      <vt:lpstr>Calibri</vt:lpstr>
      <vt:lpstr>Calibri Light</vt:lpstr>
      <vt:lpstr>Cambria Math</vt:lpstr>
      <vt:lpstr>Comic Sans MS</vt:lpstr>
      <vt:lpstr>Monotype Corsiva</vt:lpstr>
      <vt:lpstr>Symbol</vt:lpstr>
      <vt:lpstr>Times New Roman</vt:lpstr>
      <vt:lpstr>Wingdings</vt:lpstr>
      <vt:lpstr>Office Theme</vt:lpstr>
      <vt:lpstr>Equation</vt:lpstr>
      <vt:lpstr>Greedy Partial Knapsack, Greedy Huffman Coding</vt:lpstr>
      <vt:lpstr>Knapsack Problem</vt:lpstr>
      <vt:lpstr>Knapsack problem </vt:lpstr>
      <vt:lpstr>Knapsack Problem</vt:lpstr>
      <vt:lpstr>Knapsack Problem</vt:lpstr>
      <vt:lpstr>Knapsack Problem</vt:lpstr>
      <vt:lpstr>Knapsack Problem</vt:lpstr>
      <vt:lpstr>Solutions to Knapsack Problems</vt:lpstr>
      <vt:lpstr>Points to Remember</vt:lpstr>
      <vt:lpstr>PowerPoint Presentation</vt:lpstr>
      <vt:lpstr>Consider the following items and their associated weight and value. W=16</vt:lpstr>
      <vt:lpstr>Steps</vt:lpstr>
      <vt:lpstr>Calculate density W=16</vt:lpstr>
      <vt:lpstr>Now we will pick items such that our benefit is maximum and total weight of the selected items is at most W. W=16</vt:lpstr>
      <vt:lpstr>Now we draw another table to represent knapsack. Our objective is to fill the knapsack with items to get maximum benefit without crossing weight limit W=16.                                            Knapsack</vt:lpstr>
      <vt:lpstr>               W=16 check i5 is WEIGHT(i5)+TOTAL WEIGHT&lt;=W       Total weight inside                                                            1+0&lt;=16                                          knapsack is 0                           1&lt;=16 YES So we take the whole item.                                                                                  Knapsack</vt:lpstr>
      <vt:lpstr>               W=16 check i6 is WEIGHT(i6)+TOTAL WEIGHT&lt;=W       Total weight inside                                                            3+1&lt;=16                                          knapsack is 1.000                      4&lt;=16 YES So we take the whole item.                                                                                  Knapsack</vt:lpstr>
      <vt:lpstr>               W=16 check i4 is WEIGHT(i4)+TOTAL WEIGHT&lt;=W       Total weight inside                                                            5+4&lt;=16                                          knapsack is 4.000                      9&lt;=16 YES So we take the whole item.                                                                                  Knapsack</vt:lpstr>
      <vt:lpstr>               W=16 check i1 is WEIGHT(i1)+TOTAL WEIGHT&lt;=W       Total weight inside                                                            6+9&lt;=16                                          knapsack is 9.000                      15&lt;=16 YES So we take the whole item.                                                                                  Knapsack</vt:lpstr>
      <vt:lpstr>               W=16 check i3 is WEIGHT(i3)+TOTAL WEIGHT&lt;=W       Total weight inside                                                          3+15&lt;=16                                          knapsack is 15.000                      18&lt;=16 NO So we take the fractional part.                                                                                  Knapsack</vt:lpstr>
      <vt:lpstr>We will fill the knapsack with 1 weight of i3   item having value(1/3=0.333)                                                                                                                                                                                                   Knapsack</vt:lpstr>
      <vt:lpstr>  W=16 Total weight inside the knapsack is 16  so we stop here   TOTAL WEIGHT inside the knapsack is 16.000                                                                                                                                                Knapsack</vt:lpstr>
      <vt:lpstr>  So the maximum benefit is 22.333                                                                                                                                                                                                                                Knapsack</vt:lpstr>
      <vt:lpstr>Greedy Algorithm</vt:lpstr>
      <vt:lpstr>PowerPoint Presentation</vt:lpstr>
      <vt:lpstr>Huffman Codes Algorithm</vt:lpstr>
      <vt:lpstr>Huffman Codes</vt:lpstr>
      <vt:lpstr>Fixed-Length Codes</vt:lpstr>
      <vt:lpstr>Huffman Codes</vt:lpstr>
      <vt:lpstr>Variable-Length Codes</vt:lpstr>
      <vt:lpstr>Prefix Codes</vt:lpstr>
      <vt:lpstr>Encoding with Binary Character Codes</vt:lpstr>
      <vt:lpstr>Decoding with Binary Character Codes</vt:lpstr>
      <vt:lpstr>Prefix Code Representation</vt:lpstr>
      <vt:lpstr>Optimal Codes</vt:lpstr>
      <vt:lpstr>Constructing a Huffman Code</vt:lpstr>
      <vt:lpstr>Example</vt:lpstr>
      <vt:lpstr>Textbooks &amp; Web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and Recursion Euclid’s Greatest Common Divisor(GCD) Algorithm</dc:title>
  <dc:creator>Dell</dc:creator>
  <cp:lastModifiedBy>Dr. Moushumi Zaman Bonny</cp:lastModifiedBy>
  <cp:revision>11</cp:revision>
  <dcterms:created xsi:type="dcterms:W3CDTF">2020-05-01T19:19:11Z</dcterms:created>
  <dcterms:modified xsi:type="dcterms:W3CDTF">2024-02-20T03:37:53Z</dcterms:modified>
</cp:coreProperties>
</file>