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sldIdLst>
    <p:sldId id="256" r:id="rId5"/>
    <p:sldId id="257" r:id="rId6"/>
    <p:sldId id="266" r:id="rId7"/>
    <p:sldId id="415" r:id="rId8"/>
    <p:sldId id="416" r:id="rId9"/>
    <p:sldId id="258" r:id="rId10"/>
    <p:sldId id="441" r:id="rId11"/>
    <p:sldId id="442" r:id="rId12"/>
    <p:sldId id="351" r:id="rId13"/>
    <p:sldId id="353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430" r:id="rId24"/>
    <p:sldId id="443" r:id="rId25"/>
    <p:sldId id="462" r:id="rId26"/>
    <p:sldId id="410" r:id="rId27"/>
    <p:sldId id="264" r:id="rId28"/>
    <p:sldId id="26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724"/>
  </p:normalViewPr>
  <p:slideViewPr>
    <p:cSldViewPr snapToGrid="0" snapToObjects="1">
      <p:cViewPr varScale="1">
        <p:scale>
          <a:sx n="93" d="100"/>
          <a:sy n="93" d="100"/>
        </p:scale>
        <p:origin x="1426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76EB6-66C3-4217-A7CF-B9D926E6FE9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0E746-BBEB-409A-A855-6D2029031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45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greedy_algorithms.htm" TargetMode="External"/><Relationship Id="rId2" Type="http://schemas.openxmlformats.org/officeDocument/2006/relationships/hyperlink" Target="https://www.geeksforgeeks.org/fractional-knapsack-problem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0829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39088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36822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51030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Summer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Pritam Khan Boni; </a:t>
                      </a:r>
                      <a:r>
                        <a:rPr lang="en-US" i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pritam.khan@aiub.edu</a:t>
                      </a:r>
                      <a:endParaRPr lang="en-US" i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-80207" y="478966"/>
            <a:ext cx="9131836" cy="40363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400" b="1" u="sng" spc="20" dirty="0">
                <a:latin typeface="Calibri"/>
                <a:cs typeface="Calibri"/>
              </a:rPr>
              <a:t>Fractional knapsack</a:t>
            </a:r>
            <a:r>
              <a:rPr sz="2400" b="1" u="sng" spc="-79" dirty="0">
                <a:latin typeface="Calibri"/>
                <a:cs typeface="Calibri"/>
              </a:rPr>
              <a:t> </a:t>
            </a:r>
            <a:r>
              <a:rPr sz="2400" b="1" u="sng" spc="-69" dirty="0">
                <a:latin typeface="Calibri"/>
                <a:cs typeface="Calibri"/>
              </a:rPr>
              <a:t>problem</a:t>
            </a:r>
            <a:endParaRPr sz="2400" b="1" u="sng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3" name="object 13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90" y="983874"/>
            <a:ext cx="8444300" cy="571557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65398" y="2848102"/>
            <a:ext cx="8009050" cy="542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5" name="Rectangle 14"/>
          <p:cNvSpPr/>
          <p:nvPr/>
        </p:nvSpPr>
        <p:spPr>
          <a:xfrm>
            <a:off x="590197" y="3345367"/>
            <a:ext cx="8009050" cy="542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6" name="Rectangle 15"/>
          <p:cNvSpPr/>
          <p:nvPr/>
        </p:nvSpPr>
        <p:spPr>
          <a:xfrm>
            <a:off x="618074" y="3907557"/>
            <a:ext cx="8009050" cy="701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7" name="Rectangle 16"/>
          <p:cNvSpPr/>
          <p:nvPr/>
        </p:nvSpPr>
        <p:spPr>
          <a:xfrm>
            <a:off x="557666" y="4704383"/>
            <a:ext cx="8009050" cy="701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8" name="Rectangle 17"/>
          <p:cNvSpPr/>
          <p:nvPr/>
        </p:nvSpPr>
        <p:spPr>
          <a:xfrm>
            <a:off x="501914" y="5543026"/>
            <a:ext cx="8009050" cy="701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19" name="Rectangle 18"/>
          <p:cNvSpPr/>
          <p:nvPr/>
        </p:nvSpPr>
        <p:spPr>
          <a:xfrm>
            <a:off x="494951" y="6351465"/>
            <a:ext cx="8009050" cy="506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195" y="886923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</a:t>
            </a:r>
            <a:r>
              <a:rPr sz="2774" b="1" u="sng" spc="-79" dirty="0">
                <a:latin typeface="Calibri"/>
                <a:cs typeface="Calibri"/>
              </a:rPr>
              <a:t> </a:t>
            </a:r>
            <a:r>
              <a:rPr sz="2774" b="1" u="sng" spc="-69" dirty="0">
                <a:latin typeface="Calibri"/>
                <a:cs typeface="Calibri"/>
              </a:rPr>
              <a:t>problem</a:t>
            </a:r>
            <a:endParaRPr sz="2774" b="1" u="sng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267290" y="3318070"/>
            <a:ext cx="24574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75"/>
              </a:spcBef>
            </a:pPr>
            <a:fld id="{81D60167-4931-47E6-BA6A-407CBD079E47}" type="slidenum">
              <a:rPr lang="en-US" spc="-5" smtClean="0"/>
              <a:pPr marL="38100">
                <a:spcBef>
                  <a:spcPts val="175"/>
                </a:spcBef>
              </a:pPr>
              <a:t>11</a:t>
            </a:fld>
            <a:r>
              <a:rPr lang="en-US" spc="-95"/>
              <a:t> </a:t>
            </a:r>
            <a:r>
              <a:rPr lang="en-US" spc="160"/>
              <a:t>/</a:t>
            </a:r>
            <a:r>
              <a:rPr lang="en-US" spc="-95"/>
              <a:t> </a:t>
            </a:r>
            <a:r>
              <a:rPr lang="en-US" spc="-5"/>
              <a:t>38</a:t>
            </a:r>
            <a:endParaRPr spc="-1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74" y="2069984"/>
            <a:ext cx="8401691" cy="213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46266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493034"/>
            <a:ext cx="9131836" cy="40363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400" b="1" u="sng" spc="20" dirty="0">
                <a:latin typeface="Calibri"/>
                <a:cs typeface="Calibri"/>
              </a:rPr>
              <a:t>Fractional knapsack </a:t>
            </a:r>
            <a:r>
              <a:rPr sz="2400" b="1" u="sng" spc="-10" dirty="0">
                <a:latin typeface="Calibri"/>
                <a:cs typeface="Calibri"/>
              </a:rPr>
              <a:t>in</a:t>
            </a:r>
            <a:r>
              <a:rPr sz="2400" b="1" u="sng" spc="218" dirty="0">
                <a:latin typeface="Calibri"/>
                <a:cs typeface="Calibri"/>
              </a:rPr>
              <a:t> </a:t>
            </a:r>
            <a:r>
              <a:rPr sz="2400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667378" y="1064637"/>
            <a:ext cx="6342077" cy="26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12647"/>
              </p:ext>
            </p:extLst>
          </p:nvPr>
        </p:nvGraphicFramePr>
        <p:xfrm>
          <a:off x="3039428" y="4035196"/>
          <a:ext cx="3051495" cy="1755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92410" y="6014677"/>
            <a:ext cx="451747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9" dirty="0">
                <a:latin typeface="Tahoma"/>
                <a:cs typeface="Tahoma"/>
              </a:rPr>
              <a:t>Calculate </a:t>
            </a:r>
            <a:r>
              <a:rPr sz="2180" spc="-40" dirty="0">
                <a:latin typeface="Tahoma"/>
                <a:cs typeface="Tahoma"/>
              </a:rPr>
              <a:t>benefit/kg </a:t>
            </a:r>
            <a:r>
              <a:rPr sz="2180" spc="-109" dirty="0">
                <a:latin typeface="Tahoma"/>
                <a:cs typeface="Tahoma"/>
              </a:rPr>
              <a:t>– </a:t>
            </a:r>
            <a:r>
              <a:rPr sz="2180" spc="-79" dirty="0">
                <a:latin typeface="Tahoma"/>
                <a:cs typeface="Tahoma"/>
              </a:rPr>
              <a:t>the </a:t>
            </a:r>
            <a:r>
              <a:rPr sz="2180" spc="-99" dirty="0">
                <a:solidFill>
                  <a:srgbClr val="0000FF"/>
                </a:solidFill>
                <a:latin typeface="Tahoma"/>
                <a:cs typeface="Tahoma"/>
              </a:rPr>
              <a:t>value</a:t>
            </a:r>
            <a:r>
              <a:rPr sz="2180" spc="426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80" spc="-99" dirty="0">
                <a:solidFill>
                  <a:srgbClr val="0000FF"/>
                </a:solidFill>
                <a:latin typeface="Tahoma"/>
                <a:cs typeface="Tahoma"/>
              </a:rPr>
              <a:t>index</a:t>
            </a:r>
            <a:r>
              <a:rPr sz="2180" spc="-99" dirty="0">
                <a:latin typeface="Tahoma"/>
                <a:cs typeface="Tahoma"/>
              </a:rPr>
              <a:t>.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4267290" y="3318070"/>
            <a:ext cx="24574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75"/>
              </a:spcBef>
            </a:pPr>
            <a:fld id="{81D60167-4931-47E6-BA6A-407CBD079E47}" type="slidenum">
              <a:rPr lang="en-US" spc="-5" smtClean="0"/>
              <a:pPr marL="38100">
                <a:spcBef>
                  <a:spcPts val="175"/>
                </a:spcBef>
              </a:pPr>
              <a:t>12</a:t>
            </a:fld>
            <a:r>
              <a:rPr lang="en-US" spc="-95"/>
              <a:t> </a:t>
            </a:r>
            <a:r>
              <a:rPr lang="en-US" spc="160"/>
              <a:t>/</a:t>
            </a:r>
            <a:r>
              <a:rPr lang="en-US" spc="-95"/>
              <a:t> </a:t>
            </a:r>
            <a:r>
              <a:rPr lang="en-US" spc="-5"/>
              <a:t>38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194353817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732181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300443"/>
            <a:ext cx="6342077" cy="26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937322"/>
              </p:ext>
            </p:extLst>
          </p:nvPr>
        </p:nvGraphicFramePr>
        <p:xfrm>
          <a:off x="2225883" y="4031849"/>
          <a:ext cx="4678540" cy="1755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971866" y="6032526"/>
            <a:ext cx="4053141" cy="839756"/>
          </a:xfrm>
          <a:prstGeom prst="rect">
            <a:avLst/>
          </a:prstGeom>
        </p:spPr>
        <p:txBody>
          <a:bodyPr vert="horz" wrap="square" lIns="0" tIns="64174" rIns="0" bIns="0" rtlCol="0">
            <a:spAutoFit/>
          </a:bodyPr>
          <a:lstStyle/>
          <a:p>
            <a:pPr marL="25168">
              <a:spcBef>
                <a:spcPts val="503"/>
              </a:spcBef>
            </a:pPr>
            <a:r>
              <a:rPr sz="2180" spc="-59" dirty="0">
                <a:latin typeface="Tahoma"/>
                <a:cs typeface="Tahoma"/>
              </a:rPr>
              <a:t>Sort </a:t>
            </a:r>
            <a:r>
              <a:rPr sz="2180" spc="-129" dirty="0">
                <a:latin typeface="Tahoma"/>
                <a:cs typeface="Tahoma"/>
              </a:rPr>
              <a:t>by </a:t>
            </a:r>
            <a:r>
              <a:rPr sz="2180" spc="-99" dirty="0">
                <a:solidFill>
                  <a:srgbClr val="0000FF"/>
                </a:solidFill>
                <a:latin typeface="Tahoma"/>
                <a:cs typeface="Tahoma"/>
              </a:rPr>
              <a:t>non-increasing </a:t>
            </a:r>
            <a:r>
              <a:rPr sz="2180" spc="-99" dirty="0">
                <a:latin typeface="Tahoma"/>
                <a:cs typeface="Tahoma"/>
              </a:rPr>
              <a:t>value</a:t>
            </a:r>
            <a:r>
              <a:rPr sz="2180" spc="386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index.</a:t>
            </a:r>
            <a:endParaRPr sz="2180" dirty="0">
              <a:latin typeface="Tahoma"/>
              <a:cs typeface="Tahoma"/>
            </a:endParaRPr>
          </a:p>
          <a:p>
            <a:pPr marL="2234882">
              <a:spcBef>
                <a:spcPts val="1982"/>
              </a:spcBef>
            </a:pPr>
            <a:r>
              <a:rPr sz="1189" b="1" spc="-79" dirty="0">
                <a:solidFill>
                  <a:srgbClr val="FFFFFF"/>
                </a:solidFill>
                <a:latin typeface="Arial"/>
                <a:cs typeface="Arial"/>
              </a:rPr>
              <a:t>Licensed</a:t>
            </a:r>
            <a:r>
              <a:rPr sz="1189" b="1" spc="8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under</a:t>
            </a:r>
            <a:endParaRPr sz="1189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5" name="object 15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7877738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732181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274445"/>
            <a:ext cx="6342077" cy="2627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65431"/>
              </p:ext>
            </p:extLst>
          </p:nvPr>
        </p:nvGraphicFramePr>
        <p:xfrm>
          <a:off x="2225883" y="3963647"/>
          <a:ext cx="4678540" cy="1755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92411" y="6030911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0685" y="6059728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7" name="object 17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4172814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816585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379849"/>
            <a:ext cx="5803503" cy="2319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16621"/>
              </p:ext>
            </p:extLst>
          </p:nvPr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54452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84440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38206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 dirty="0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81930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0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7007125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633702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8" y="1464257"/>
            <a:ext cx="5522408" cy="2260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86965"/>
              </p:ext>
            </p:extLst>
          </p:nvPr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4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 dirty="0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200</a:t>
            </a:r>
            <a:r>
              <a:rPr sz="2180" spc="-7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1157885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929125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830012"/>
            <a:ext cx="5381731" cy="18932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142809"/>
              </p:ext>
            </p:extLst>
          </p:nvPr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1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 dirty="0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440</a:t>
            </a:r>
            <a:r>
              <a:rPr sz="2180" spc="-7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553914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5" y="563366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</a:t>
            </a:r>
            <a:r>
              <a:rPr lang="en-US" sz="2774" b="1" u="sng" spc="20" dirty="0">
                <a:latin typeface="Calibri"/>
                <a:cs typeface="Calibri"/>
              </a:rPr>
              <a:t>l</a:t>
            </a:r>
            <a:r>
              <a:rPr sz="2774" b="1" u="sng" spc="20" dirty="0">
                <a:latin typeface="Calibri"/>
                <a:cs typeface="Calibri"/>
              </a:rPr>
              <a:t>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1398897" y="1168829"/>
            <a:ext cx="6342077" cy="262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18994"/>
              </p:ext>
            </p:extLst>
          </p:nvPr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0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 dirty="0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510</a:t>
            </a:r>
            <a:r>
              <a:rPr sz="2180" spc="-7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4310630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84077" y="1"/>
            <a:ext cx="1298616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189" b="1" spc="-59" dirty="0">
                <a:solidFill>
                  <a:srgbClr val="FFFFFF"/>
                </a:solidFill>
                <a:latin typeface="Arial"/>
                <a:cs typeface="Arial"/>
              </a:rPr>
              <a:t>Greedy</a:t>
            </a:r>
            <a:r>
              <a:rPr sz="1189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5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endParaRPr sz="118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136482" y="521164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spc="20" dirty="0">
                <a:latin typeface="Calibri"/>
                <a:cs typeface="Calibri"/>
              </a:rPr>
              <a:t>Fractional knapsack </a:t>
            </a:r>
            <a:r>
              <a:rPr sz="2774" b="1" u="sng" spc="-10" dirty="0">
                <a:latin typeface="Calibri"/>
                <a:cs typeface="Calibri"/>
              </a:rPr>
              <a:t>in</a:t>
            </a:r>
            <a:r>
              <a:rPr sz="2774" b="1" u="sng" spc="218" dirty="0">
                <a:latin typeface="Calibri"/>
                <a:cs typeface="Calibri"/>
              </a:rPr>
              <a:t> </a:t>
            </a:r>
            <a:r>
              <a:rPr sz="2774" b="1" u="sng" dirty="0">
                <a:latin typeface="Calibri"/>
                <a:cs typeface="Calibri"/>
              </a:rPr>
              <a:t>action</a:t>
            </a:r>
          </a:p>
        </p:txBody>
      </p:sp>
      <p:sp>
        <p:nvSpPr>
          <p:cNvPr id="8" name="object 8"/>
          <p:cNvSpPr/>
          <p:nvPr/>
        </p:nvSpPr>
        <p:spPr>
          <a:xfrm>
            <a:off x="3312104" y="1239169"/>
            <a:ext cx="4481398" cy="2441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20615"/>
              </p:ext>
            </p:extLst>
          </p:nvPr>
        </p:nvGraphicFramePr>
        <p:xfrm>
          <a:off x="712568" y="3866628"/>
          <a:ext cx="5803502" cy="1755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6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65" dirty="0">
                          <a:latin typeface="Tahoma"/>
                          <a:cs typeface="Tahoma"/>
                        </a:rPr>
                        <a:t>Item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Benefit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0" dirty="0">
                          <a:latin typeface="Tahoma"/>
                          <a:cs typeface="Tahoma"/>
                        </a:rPr>
                        <a:t>Weight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35" dirty="0">
                          <a:latin typeface="Tahoma"/>
                          <a:cs typeface="Tahoma"/>
                        </a:rPr>
                        <a:t>Value</a:t>
                      </a:r>
                      <a:r>
                        <a:rPr sz="22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50" dirty="0">
                          <a:latin typeface="Tahoma"/>
                          <a:cs typeface="Tahoma"/>
                        </a:rPr>
                        <a:t>index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Chosen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B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200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02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D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80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140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70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2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dirty="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150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22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latin typeface="Tahoma"/>
                          <a:cs typeface="Tahoma"/>
                        </a:rPr>
                        <a:t>kg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2200" spc="-55" dirty="0">
                          <a:latin typeface="Tahoma"/>
                          <a:cs typeface="Tahoma"/>
                        </a:rPr>
                        <a:t>30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190"/>
                        </a:lnSpc>
                      </a:pPr>
                      <a:r>
                        <a:rPr sz="2200" spc="-5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0</a:t>
                      </a:r>
                      <a:r>
                        <a:rPr sz="2200" spc="-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200" spc="-45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kg</a:t>
                      </a:r>
                      <a:endParaRPr sz="2200" dirty="0">
                        <a:latin typeface="Tahoma"/>
                        <a:cs typeface="Tahoma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470958" y="4144674"/>
            <a:ext cx="951312" cy="157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692411" y="5725107"/>
            <a:ext cx="210773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50" dirty="0">
                <a:latin typeface="Tahoma"/>
                <a:cs typeface="Tahoma"/>
              </a:rPr>
              <a:t>Maximum</a:t>
            </a:r>
            <a:r>
              <a:rPr sz="2180" spc="-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weight: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0685" y="5753925"/>
            <a:ext cx="661891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278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7165" y="5725107"/>
            <a:ext cx="132881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latin typeface="Tahoma"/>
                <a:cs typeface="Tahoma"/>
              </a:rPr>
              <a:t>Remaining: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7153" y="5753925"/>
            <a:ext cx="752492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0</a:t>
            </a:r>
            <a:r>
              <a:rPr sz="2180" spc="-6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63658" y="5725107"/>
            <a:ext cx="94124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69" dirty="0">
                <a:latin typeface="Tahoma"/>
                <a:cs typeface="Tahoma"/>
              </a:rPr>
              <a:t>Benefit: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07386" y="5753925"/>
            <a:ext cx="1026810" cy="333425"/>
          </a:xfrm>
          <a:prstGeom prst="rect">
            <a:avLst/>
          </a:prstGeom>
          <a:solidFill>
            <a:srgbClr val="FFF200"/>
          </a:solidFill>
          <a:ln w="5054">
            <a:solidFill>
              <a:srgbClr val="0000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140">
              <a:lnSpc>
                <a:spcPts val="2566"/>
              </a:lnSpc>
            </a:pPr>
            <a:r>
              <a:rPr sz="2180" spc="-109" dirty="0">
                <a:latin typeface="Tahoma"/>
                <a:cs typeface="Tahoma"/>
              </a:rPr>
              <a:t>510</a:t>
            </a:r>
            <a:r>
              <a:rPr sz="2180" spc="-79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kg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2" name="object 22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7971959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Optimization Problem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Greedy Algorithm.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Fractional knapsack Problem.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29" y="1616978"/>
            <a:ext cx="8503502" cy="42280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86880" y="543055"/>
            <a:ext cx="775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289">
              <a:spcBef>
                <a:spcPts val="1278"/>
              </a:spcBef>
            </a:pPr>
            <a:r>
              <a:rPr lang="en-US" sz="2400" b="1" u="sng" spc="20" dirty="0">
                <a:cs typeface="Calibri"/>
              </a:rPr>
              <a:t>Fractional knapsack </a:t>
            </a:r>
            <a:r>
              <a:rPr lang="en-US" sz="2400" b="1" u="sng" spc="-50" dirty="0">
                <a:cs typeface="Calibri"/>
              </a:rPr>
              <a:t>greedy</a:t>
            </a:r>
            <a:r>
              <a:rPr lang="en-US" sz="2400" b="1" u="sng" spc="268" dirty="0">
                <a:cs typeface="Calibri"/>
              </a:rPr>
              <a:t> </a:t>
            </a:r>
            <a:r>
              <a:rPr lang="en-US" sz="2400" b="1" u="sng" spc="-20" dirty="0">
                <a:cs typeface="Calibri"/>
              </a:rPr>
              <a:t>algorithm</a:t>
            </a:r>
            <a:endParaRPr lang="en-US" sz="2400" b="1" u="sng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3242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E99F117D-CE41-4081-9FB3-6B6A186079EF}"/>
              </a:ext>
            </a:extLst>
          </p:cNvPr>
          <p:cNvSpPr txBox="1">
            <a:spLocks noChangeArrowheads="1"/>
          </p:cNvSpPr>
          <p:nvPr/>
        </p:nvSpPr>
        <p:spPr>
          <a:xfrm>
            <a:off x="343949" y="1346854"/>
            <a:ext cx="8456103" cy="5436066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sz="9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spcBef>
                <a:spcPts val="1189"/>
              </a:spcBef>
            </a:pPr>
            <a:r>
              <a:rPr lang="en-US" sz="2400" b="1" kern="0" dirty="0">
                <a:latin typeface="+mn-lt"/>
              </a:rPr>
              <a:t>Running time: </a:t>
            </a:r>
          </a:p>
          <a:p>
            <a:pPr algn="just">
              <a:lnSpc>
                <a:spcPct val="80000"/>
              </a:lnSpc>
              <a:spcBef>
                <a:spcPts val="1189"/>
              </a:spcBef>
            </a:pPr>
            <a:r>
              <a:rPr lang="en-US" sz="2400" kern="0" dirty="0">
                <a:latin typeface="+mn-lt"/>
              </a:rPr>
              <a:t>Given a collection S of n items, such that each item </a:t>
            </a:r>
            <a:r>
              <a:rPr lang="en-US" sz="2400" kern="0" dirty="0" err="1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 has a benefit b</a:t>
            </a:r>
            <a:r>
              <a:rPr lang="en-US" sz="2400" kern="0" baseline="-25000" dirty="0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 and weight </a:t>
            </a:r>
            <a:r>
              <a:rPr lang="en-US" sz="2400" kern="0" dirty="0" err="1">
                <a:latin typeface="+mn-lt"/>
              </a:rPr>
              <a:t>w</a:t>
            </a:r>
            <a:r>
              <a:rPr lang="en-US" sz="2400" kern="0" baseline="-25000" dirty="0" err="1">
                <a:latin typeface="+mn-lt"/>
              </a:rPr>
              <a:t>i</a:t>
            </a:r>
            <a:r>
              <a:rPr lang="en-US" sz="2400" kern="0" dirty="0">
                <a:latin typeface="+mn-lt"/>
              </a:rPr>
              <a:t>, we can construct a maximum-benefit subset of S, allowing for fractional amounts, that has a total weight W in </a:t>
            </a:r>
            <a:r>
              <a:rPr lang="en-US" sz="2400" kern="0" dirty="0">
                <a:solidFill>
                  <a:srgbClr val="CC0000"/>
                </a:solidFill>
                <a:latin typeface="+mn-lt"/>
              </a:rPr>
              <a:t>O(</a:t>
            </a:r>
            <a:r>
              <a:rPr lang="en-US" sz="2400" kern="0" dirty="0" err="1">
                <a:solidFill>
                  <a:srgbClr val="CC0000"/>
                </a:solidFill>
                <a:latin typeface="+mn-lt"/>
              </a:rPr>
              <a:t>nlogn</a:t>
            </a:r>
            <a:r>
              <a:rPr lang="en-US" sz="2400" kern="0" dirty="0">
                <a:solidFill>
                  <a:srgbClr val="CC0000"/>
                </a:solidFill>
                <a:latin typeface="+mn-lt"/>
              </a:rPr>
              <a:t>)</a:t>
            </a:r>
            <a:r>
              <a:rPr lang="en-US" sz="2400" kern="0" dirty="0">
                <a:latin typeface="+mn-lt"/>
              </a:rPr>
              <a:t> time. (how?)</a:t>
            </a:r>
          </a:p>
          <a:p>
            <a:pPr lvl="1" algn="just">
              <a:lnSpc>
                <a:spcPct val="80000"/>
              </a:lnSpc>
              <a:spcBef>
                <a:spcPts val="1189"/>
              </a:spcBef>
            </a:pPr>
            <a:r>
              <a:rPr lang="en-US" sz="2400" kern="0" dirty="0">
                <a:solidFill>
                  <a:sysClr val="windowText" lastClr="000000"/>
                </a:solidFill>
              </a:rPr>
              <a:t>Use heap-based priority queue to store S</a:t>
            </a:r>
          </a:p>
          <a:p>
            <a:pPr lvl="1" algn="just">
              <a:lnSpc>
                <a:spcPct val="80000"/>
              </a:lnSpc>
              <a:spcBef>
                <a:spcPts val="1189"/>
              </a:spcBef>
            </a:pPr>
            <a:r>
              <a:rPr lang="en-US" sz="2400" kern="0" dirty="0">
                <a:solidFill>
                  <a:sysClr val="windowText" lastClr="000000"/>
                </a:solidFill>
              </a:rPr>
              <a:t>Removing the item with the highest value takes O(</a:t>
            </a:r>
            <a:r>
              <a:rPr lang="en-US" sz="2400" kern="0" dirty="0" err="1">
                <a:solidFill>
                  <a:sysClr val="windowText" lastClr="000000"/>
                </a:solidFill>
              </a:rPr>
              <a:t>logn</a:t>
            </a:r>
            <a:r>
              <a:rPr lang="en-US" sz="2400" kern="0" dirty="0">
                <a:solidFill>
                  <a:sysClr val="windowText" lastClr="000000"/>
                </a:solidFill>
              </a:rPr>
              <a:t>) time</a:t>
            </a:r>
          </a:p>
          <a:p>
            <a:pPr lvl="1" algn="just">
              <a:lnSpc>
                <a:spcPct val="80000"/>
              </a:lnSpc>
              <a:spcBef>
                <a:spcPts val="1189"/>
              </a:spcBef>
            </a:pPr>
            <a:r>
              <a:rPr lang="en-US" sz="2400" kern="0" dirty="0">
                <a:solidFill>
                  <a:sysClr val="windowText" lastClr="000000"/>
                </a:solidFill>
              </a:rPr>
              <a:t>In the worst case, need to remove all items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8ECF9-BB43-41B7-BCBD-B2F6B058EC7B}"/>
              </a:ext>
            </a:extLst>
          </p:cNvPr>
          <p:cNvSpPr txBox="1"/>
          <p:nvPr/>
        </p:nvSpPr>
        <p:spPr>
          <a:xfrm>
            <a:off x="-186880" y="543055"/>
            <a:ext cx="775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289">
              <a:spcBef>
                <a:spcPts val="1278"/>
              </a:spcBef>
            </a:pPr>
            <a:r>
              <a:rPr lang="en-US" sz="2400" b="1" u="sng" spc="20" dirty="0">
                <a:cs typeface="Calibri"/>
              </a:rPr>
              <a:t>Fractional knapsack </a:t>
            </a:r>
            <a:r>
              <a:rPr lang="en-US" sz="2400" b="1" u="sng" spc="-20" dirty="0">
                <a:cs typeface="Calibri"/>
              </a:rPr>
              <a:t>algorithm</a:t>
            </a:r>
            <a:endParaRPr lang="en-US" sz="2400" b="1" u="sng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0424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AB6B8-0A78-4CFE-8632-0E61435A79B4}"/>
              </a:ext>
            </a:extLst>
          </p:cNvPr>
          <p:cNvSpPr txBox="1"/>
          <p:nvPr/>
        </p:nvSpPr>
        <p:spPr>
          <a:xfrm>
            <a:off x="3165232" y="984738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Exercise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2BA205-F9A7-4381-B7C0-55651E140598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652953"/>
            <a:ext cx="8634046" cy="2004647"/>
          </a:xfrm>
          <a:prstGeom prst="rect">
            <a:avLst/>
          </a:prstGeom>
          <a:noFill/>
          <a:ln/>
        </p:spPr>
        <p:txBody>
          <a:bodyPr vert="horz" lIns="90488" tIns="44450" rIns="90488" bIns="4445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>
                <a:solidFill>
                  <a:srgbClr val="333333"/>
                </a:solidFill>
                <a:latin typeface="+mn-lt"/>
              </a:rPr>
              <a:t>Assume that we have a knapsack with max weight capacity, W = 16.</a:t>
            </a:r>
            <a:br>
              <a:rPr lang="en-US" sz="2400">
                <a:solidFill>
                  <a:srgbClr val="333333"/>
                </a:solidFill>
                <a:latin typeface="+mn-lt"/>
              </a:rPr>
            </a:br>
            <a:r>
              <a:rPr lang="en-US" sz="2400">
                <a:solidFill>
                  <a:srgbClr val="333333"/>
                </a:solidFill>
                <a:latin typeface="+mn-lt"/>
              </a:rPr>
              <a:t>our objective is to fill the knapsack with items such that the benefit (value or profit) is maximum.</a:t>
            </a:r>
            <a:br>
              <a:rPr lang="en-US" sz="2400">
                <a:solidFill>
                  <a:srgbClr val="333333"/>
                </a:solidFill>
                <a:latin typeface="+mn-lt"/>
              </a:rPr>
            </a:br>
            <a:r>
              <a:rPr lang="en-US" sz="2400">
                <a:solidFill>
                  <a:srgbClr val="333333"/>
                </a:solidFill>
                <a:latin typeface="+mn-lt"/>
              </a:rPr>
              <a:t>Consider the following items and their associated weight and value</a:t>
            </a:r>
            <a:br>
              <a:rPr lang="en-US" sz="2400">
                <a:solidFill>
                  <a:srgbClr val="333333"/>
                </a:solidFill>
                <a:latin typeface="+mn-lt"/>
              </a:rPr>
            </a:br>
            <a:br>
              <a:rPr lang="en-US" sz="2400">
                <a:solidFill>
                  <a:srgbClr val="333333"/>
                </a:solidFill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7812EE-1AB5-4383-A058-773F42779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954678"/>
              </p:ext>
            </p:extLst>
          </p:nvPr>
        </p:nvGraphicFramePr>
        <p:xfrm>
          <a:off x="2511083" y="3276600"/>
          <a:ext cx="3429000" cy="305307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752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</a:rPr>
                        <a:t>ITEM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WEIGHT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</a:rPr>
                        <a:t>VALUE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37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355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38009" y="507102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b="1" u="sng" dirty="0">
                <a:latin typeface="Calibri"/>
                <a:cs typeface="Calibri"/>
              </a:rPr>
              <a:t>Conclusion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24" name="object 24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9" y="1004769"/>
            <a:ext cx="8755528" cy="557048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92077" y="1918982"/>
            <a:ext cx="8755610" cy="755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25" name="Rectangle 24"/>
          <p:cNvSpPr/>
          <p:nvPr/>
        </p:nvSpPr>
        <p:spPr>
          <a:xfrm>
            <a:off x="192948" y="2785501"/>
            <a:ext cx="8315839" cy="1096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26" name="Rectangle 25"/>
          <p:cNvSpPr/>
          <p:nvPr/>
        </p:nvSpPr>
        <p:spPr>
          <a:xfrm>
            <a:off x="195865" y="3847777"/>
            <a:ext cx="8315839" cy="598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27" name="Rectangle 26"/>
          <p:cNvSpPr/>
          <p:nvPr/>
        </p:nvSpPr>
        <p:spPr>
          <a:xfrm>
            <a:off x="192947" y="4547031"/>
            <a:ext cx="8456103" cy="693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  <p:sp>
        <p:nvSpPr>
          <p:cNvPr id="28" name="Rectangle 27"/>
          <p:cNvSpPr/>
          <p:nvPr/>
        </p:nvSpPr>
        <p:spPr>
          <a:xfrm>
            <a:off x="192946" y="5415873"/>
            <a:ext cx="8754740" cy="1159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67"/>
          </a:p>
        </p:txBody>
      </p:sp>
    </p:spTree>
    <p:extLst>
      <p:ext uri="{BB962C8B-B14F-4D97-AF65-F5344CB8AC3E}">
        <p14:creationId xmlns:p14="http://schemas.microsoft.com/office/powerpoint/2010/main" val="37349448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11996" y="1535564"/>
            <a:ext cx="858991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en-US" sz="1600" b="1" i="1" dirty="0"/>
              <a:t>Introduction to Algorithms, Thomas H. </a:t>
            </a:r>
            <a:r>
              <a:rPr lang="en-US" sz="1600" b="1" i="1" dirty="0" err="1"/>
              <a:t>Cormen</a:t>
            </a:r>
            <a:r>
              <a:rPr lang="en-US" sz="1600" b="1" i="1" dirty="0"/>
              <a:t>, </a:t>
            </a:r>
            <a:r>
              <a:rPr lang="en-US" sz="1600" b="1" i="1" dirty="0" err="1"/>
              <a:t>Charle</a:t>
            </a:r>
            <a:r>
              <a:rPr lang="en-US" sz="1600" b="1" i="1" dirty="0"/>
              <a:t> E. </a:t>
            </a:r>
            <a:r>
              <a:rPr lang="en-US" sz="1600" b="1" i="1" dirty="0" err="1"/>
              <a:t>Leiserson</a:t>
            </a:r>
            <a:r>
              <a:rPr lang="en-US" sz="1600" b="1" i="1" dirty="0"/>
              <a:t>, </a:t>
            </a:r>
          </a:p>
          <a:p>
            <a:pPr algn="just">
              <a:defRPr/>
            </a:pPr>
            <a:r>
              <a:rPr lang="en-US" sz="1600" b="1" i="1" dirty="0"/>
              <a:t>Ronald L. </a:t>
            </a:r>
            <a:r>
              <a:rPr lang="en-US" sz="1600" b="1" i="1" dirty="0" err="1"/>
              <a:t>Rivest</a:t>
            </a:r>
            <a:r>
              <a:rPr lang="en-US" sz="1600" b="1" i="1" dirty="0"/>
              <a:t>, Clifford Stein (CLRS).</a:t>
            </a:r>
          </a:p>
          <a:p>
            <a:pPr algn="just">
              <a:defRPr/>
            </a:pPr>
            <a:endParaRPr lang="en-US" sz="1600" b="1" i="1" dirty="0"/>
          </a:p>
          <a:p>
            <a:pPr algn="just">
              <a:defRPr/>
            </a:pPr>
            <a:r>
              <a:rPr lang="en-US" sz="1600" b="1" i="1" dirty="0"/>
              <a:t>Fundamental of Computer Algorithms, Ellis Horowitz, Sartaj </a:t>
            </a:r>
            <a:r>
              <a:rPr lang="en-US" sz="1600" b="1" i="1" dirty="0" err="1"/>
              <a:t>Sahni</a:t>
            </a:r>
            <a:r>
              <a:rPr lang="en-US" sz="1600" b="1" i="1" dirty="0"/>
              <a:t>, </a:t>
            </a:r>
            <a:r>
              <a:rPr lang="en-US" sz="1600" b="1" i="1" dirty="0" err="1"/>
              <a:t>Sanguthevar</a:t>
            </a:r>
            <a:r>
              <a:rPr lang="en-US" sz="1600" b="1" i="1" dirty="0"/>
              <a:t> </a:t>
            </a:r>
            <a:r>
              <a:rPr lang="en-US" sz="1600" b="1" i="1" dirty="0" err="1"/>
              <a:t>Rajasekaran</a:t>
            </a:r>
            <a:r>
              <a:rPr lang="en-US" sz="1600" b="1" i="1" dirty="0"/>
              <a:t> (HSR)</a:t>
            </a:r>
            <a:endParaRPr lang="en-US" sz="1600" b="1" dirty="0"/>
          </a:p>
          <a:p>
            <a:pPr algn="just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426D5D-55E3-4AEF-AD8F-73AD0B7A63A6}"/>
              </a:ext>
            </a:extLst>
          </p:cNvPr>
          <p:cNvSpPr txBox="1"/>
          <p:nvPr/>
        </p:nvSpPr>
        <p:spPr>
          <a:xfrm>
            <a:off x="633046" y="2307099"/>
            <a:ext cx="6666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2"/>
              </a:rPr>
              <a:t>https://www.geeksforgeeks.org/fractional-knapsack-problem/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1569B-1787-4DD9-A39C-51710F014347}"/>
              </a:ext>
            </a:extLst>
          </p:cNvPr>
          <p:cNvSpPr txBox="1"/>
          <p:nvPr/>
        </p:nvSpPr>
        <p:spPr>
          <a:xfrm>
            <a:off x="196945" y="1561515"/>
            <a:ext cx="9034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3"/>
              </a:rPr>
              <a:t>https://www.tutorialspoint.com/data_structures_algorithms/greedy_algorithms.htm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3C1E54-99A9-4F06-9707-5539D3F079D1}"/>
              </a:ext>
            </a:extLst>
          </p:cNvPr>
          <p:cNvSpPr txBox="1">
            <a:spLocks noChangeArrowheads="1"/>
          </p:cNvSpPr>
          <p:nvPr/>
        </p:nvSpPr>
        <p:spPr>
          <a:xfrm>
            <a:off x="38685" y="2171115"/>
            <a:ext cx="8894299" cy="2298354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itchFamily="34" charset="0"/>
              <a:buChar char="•"/>
            </a:pPr>
            <a:r>
              <a:rPr lang="en-US" dirty="0"/>
              <a:t>An </a:t>
            </a:r>
            <a:r>
              <a:rPr lang="en-US" dirty="0">
                <a:solidFill>
                  <a:schemeClr val="tx2"/>
                </a:solidFill>
              </a:rPr>
              <a:t>optimization problem</a:t>
            </a:r>
            <a:r>
              <a:rPr lang="en-US" dirty="0"/>
              <a:t> is one in which you want to find, not just </a:t>
            </a:r>
            <a:r>
              <a:rPr lang="en-US" i="1" dirty="0"/>
              <a:t>a</a:t>
            </a:r>
            <a:r>
              <a:rPr lang="en-US" dirty="0"/>
              <a:t> solution, but the </a:t>
            </a:r>
            <a:r>
              <a:rPr lang="en-US" i="1" dirty="0"/>
              <a:t>best</a:t>
            </a:r>
            <a:r>
              <a:rPr lang="en-US" dirty="0"/>
              <a:t> solution</a:t>
            </a:r>
          </a:p>
          <a:p>
            <a:pPr lvl="1"/>
            <a:r>
              <a:rPr lang="en-US" sz="2000" u="sng" dirty="0">
                <a:cs typeface="Times New Roman" pitchFamily="18" charset="0"/>
              </a:rPr>
              <a:t>Example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u="sng" dirty="0">
                <a:cs typeface="Times New Roman" pitchFamily="18" charset="0"/>
              </a:rPr>
              <a:t>Graph coloring </a:t>
            </a:r>
            <a:r>
              <a:rPr lang="en-US" sz="2000" i="1" u="sng" dirty="0">
                <a:cs typeface="Times New Roman" pitchFamily="18" charset="0"/>
              </a:rPr>
              <a:t>optimization problem</a:t>
            </a:r>
            <a:r>
              <a:rPr lang="en-US" sz="2000" dirty="0">
                <a:cs typeface="Times New Roman" pitchFamily="18" charset="0"/>
              </a:rPr>
              <a:t> given an undirected graph, G= (V,E), what is the minimum number of colors required to assign “colors” to each vertex in such a way that no two adjacent vertices have the same color</a:t>
            </a:r>
          </a:p>
          <a:p>
            <a:pPr lvl="1">
              <a:buFont typeface="Arial" pitchFamily="34" charset="0"/>
              <a:buChar char="•"/>
            </a:pPr>
            <a:endParaRPr lang="en-US" sz="2000" dirty="0"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u="sng" dirty="0">
                <a:cs typeface="Times New Roman" pitchFamily="18" charset="0"/>
              </a:rPr>
              <a:t>Path </a:t>
            </a:r>
            <a:r>
              <a:rPr lang="en-US" sz="2000" i="1" u="sng" dirty="0">
                <a:cs typeface="Times New Roman" pitchFamily="18" charset="0"/>
              </a:rPr>
              <a:t>optimization problem</a:t>
            </a:r>
            <a:r>
              <a:rPr lang="en-US" sz="2000" dirty="0">
                <a:cs typeface="Times New Roman" pitchFamily="18" charset="0"/>
              </a:rPr>
              <a:t>: Find the shortest path(s) from u to v in a given graph G.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86A62A-249F-4175-A79A-0B0127E554EC}"/>
              </a:ext>
            </a:extLst>
          </p:cNvPr>
          <p:cNvGrpSpPr/>
          <p:nvPr/>
        </p:nvGrpSpPr>
        <p:grpSpPr>
          <a:xfrm>
            <a:off x="2897051" y="4579082"/>
            <a:ext cx="3419344" cy="1371552"/>
            <a:chOff x="1839817" y="4335846"/>
            <a:chExt cx="6444867" cy="18519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EF7FB1-7174-44C2-AB2A-04FA4D475BE3}"/>
                </a:ext>
              </a:extLst>
            </p:cNvPr>
            <p:cNvSpPr/>
            <p:nvPr/>
          </p:nvSpPr>
          <p:spPr>
            <a:xfrm>
              <a:off x="1839817" y="4384713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17" dirty="0"/>
                <a:t>a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33FBC35-FA03-43D2-951A-BF051A66057B}"/>
                </a:ext>
              </a:extLst>
            </p:cNvPr>
            <p:cNvSpPr/>
            <p:nvPr/>
          </p:nvSpPr>
          <p:spPr>
            <a:xfrm>
              <a:off x="3798983" y="4393894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17" dirty="0"/>
                <a:t>b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FE68532-1227-4EC1-AD6F-07AEBF7B7F53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2379643" y="4643610"/>
              <a:ext cx="1419340" cy="918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AE2FD9-8546-4BBB-8CAE-FD148F2D62CF}"/>
                </a:ext>
              </a:extLst>
            </p:cNvPr>
            <p:cNvSpPr/>
            <p:nvPr/>
          </p:nvSpPr>
          <p:spPr>
            <a:xfrm>
              <a:off x="2915798" y="5670015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17" dirty="0"/>
                <a:t>c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A48FDA5-48DC-478D-86FF-7999BA450978}"/>
                </a:ext>
              </a:extLst>
            </p:cNvPr>
            <p:cNvSpPr/>
            <p:nvPr/>
          </p:nvSpPr>
          <p:spPr>
            <a:xfrm>
              <a:off x="4777648" y="5284425"/>
              <a:ext cx="539826" cy="5177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17" dirty="0"/>
                <a:t>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9CC316-3C12-407F-A4DB-AF41CC0C7445}"/>
                </a:ext>
              </a:extLst>
            </p:cNvPr>
            <p:cNvCxnSpPr>
              <a:stCxn id="9" idx="5"/>
              <a:endCxn id="12" idx="1"/>
            </p:cNvCxnSpPr>
            <p:nvPr/>
          </p:nvCxnSpPr>
          <p:spPr>
            <a:xfrm rot="16200000" flipH="1">
              <a:off x="2188137" y="4939126"/>
              <a:ext cx="919167" cy="69426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BA8804E-C3B1-48DD-B9F4-534E60F43DC2}"/>
                </a:ext>
              </a:extLst>
            </p:cNvPr>
            <p:cNvCxnSpPr>
              <a:stCxn id="10" idx="3"/>
              <a:endCxn id="12" idx="7"/>
            </p:cNvCxnSpPr>
            <p:nvPr/>
          </p:nvCxnSpPr>
          <p:spPr>
            <a:xfrm rot="5400000">
              <a:off x="3172311" y="5040116"/>
              <a:ext cx="909986" cy="50147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2EB2833-6BA8-4D96-8C01-61CA4AC06E3A}"/>
                </a:ext>
              </a:extLst>
            </p:cNvPr>
            <p:cNvCxnSpPr>
              <a:stCxn id="12" idx="6"/>
              <a:endCxn id="13" idx="2"/>
            </p:cNvCxnSpPr>
            <p:nvPr/>
          </p:nvCxnSpPr>
          <p:spPr>
            <a:xfrm flipV="1">
              <a:off x="3455624" y="5543322"/>
              <a:ext cx="1322024" cy="38559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A970CC1-6359-4B4F-A970-135C2E9326E5}"/>
                </a:ext>
              </a:extLst>
            </p:cNvPr>
            <p:cNvCxnSpPr>
              <a:stCxn id="10" idx="5"/>
              <a:endCxn id="13" idx="1"/>
            </p:cNvCxnSpPr>
            <p:nvPr/>
          </p:nvCxnSpPr>
          <p:spPr>
            <a:xfrm rot="16200000" flipH="1">
              <a:off x="4296030" y="4799580"/>
              <a:ext cx="524396" cy="59695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79F269-EE94-4C10-9529-82A4E101E77C}"/>
                </a:ext>
              </a:extLst>
            </p:cNvPr>
            <p:cNvSpPr txBox="1"/>
            <p:nvPr/>
          </p:nvSpPr>
          <p:spPr>
            <a:xfrm>
              <a:off x="6081311" y="4335846"/>
              <a:ext cx="2203373" cy="1785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Find all the </a:t>
              </a:r>
              <a:r>
                <a:rPr lang="en-US" sz="1050" b="1" dirty="0"/>
                <a:t>shortest</a:t>
              </a:r>
              <a:r>
                <a:rPr lang="en-US" sz="1050" dirty="0"/>
                <a:t> paths from a to d:</a:t>
              </a:r>
            </a:p>
            <a:p>
              <a:r>
                <a:rPr lang="en-US" sz="1050" dirty="0"/>
                <a:t>a →b →d</a:t>
              </a:r>
            </a:p>
            <a:p>
              <a:r>
                <a:rPr lang="en-US" sz="1050" dirty="0"/>
                <a:t>a →c →d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567" b="1" dirty="0"/>
              <a:t>  Greedy Algorithm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92948" y="1918889"/>
            <a:ext cx="8607103" cy="6298035"/>
          </a:xfrm>
        </p:spPr>
        <p:txBody>
          <a:bodyPr>
            <a:noAutofit/>
          </a:bodyPr>
          <a:lstStyle/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81" dirty="0"/>
              <a:t>Solves an optimization problem</a:t>
            </a:r>
          </a:p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81" dirty="0">
                <a:latin typeface="Arial" panose="020B0604020202020204" pitchFamily="34" charset="0"/>
                <a:cs typeface="Arial" panose="020B0604020202020204" pitchFamily="34" charset="0"/>
              </a:rPr>
              <a:t>For many optimization problems, greedy algorithm can be used. (not always)</a:t>
            </a:r>
          </a:p>
          <a:p>
            <a:pPr marL="342616" lvl="1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81" dirty="0">
                <a:latin typeface="Arial" panose="020B0604020202020204" pitchFamily="34" charset="0"/>
                <a:cs typeface="Arial" panose="020B0604020202020204" pitchFamily="34" charset="0"/>
              </a:rPr>
              <a:t>Greedy algorithm for optimization problems typically </a:t>
            </a:r>
            <a:r>
              <a:rPr lang="en-US" altLang="en-US" sz="208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through a sequence of steps, with a set of choices at each step</a:t>
            </a:r>
            <a:r>
              <a:rPr lang="en-US" altLang="en-US" sz="208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8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choice does not depend on evaluating potential future choices or pre-solving repeatedly occurring </a:t>
            </a:r>
            <a:r>
              <a:rPr lang="en-US" altLang="en-US" sz="208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subproblems</a:t>
            </a:r>
            <a:r>
              <a:rPr lang="en-US" altLang="en-US" sz="2081" dirty="0">
                <a:latin typeface="Arial" panose="020B0604020202020204" pitchFamily="34" charset="0"/>
                <a:cs typeface="Arial" panose="020B0604020202020204" pitchFamily="34" charset="0"/>
              </a:rPr>
              <a:t> (a.k.a., </a:t>
            </a:r>
            <a:r>
              <a:rPr lang="en-US" altLang="en-US" sz="2081" i="1" dirty="0">
                <a:latin typeface="Arial" panose="020B0604020202020204" pitchFamily="34" charset="0"/>
                <a:cs typeface="Arial" panose="020B0604020202020204" pitchFamily="34" charset="0"/>
              </a:rPr>
              <a:t>overlapping</a:t>
            </a:r>
            <a:r>
              <a:rPr lang="en-US" altLang="en-US" sz="208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81" i="1" dirty="0" err="1">
                <a:latin typeface="Arial" panose="020B0604020202020204" pitchFamily="34" charset="0"/>
                <a:cs typeface="Arial" panose="020B0604020202020204" pitchFamily="34" charset="0"/>
              </a:rPr>
              <a:t>subproblems</a:t>
            </a:r>
            <a:r>
              <a:rPr lang="en-US" altLang="en-US" sz="2081" dirty="0">
                <a:latin typeface="Arial" panose="020B0604020202020204" pitchFamily="34" charset="0"/>
                <a:cs typeface="Arial" panose="020B0604020202020204" pitchFamily="34" charset="0"/>
              </a:rPr>
              <a:t>). With each step, the original problem is reduced to a smaller problem.</a:t>
            </a:r>
          </a:p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81" dirty="0">
                <a:latin typeface="Arial" panose="020B0604020202020204" pitchFamily="34" charset="0"/>
                <a:cs typeface="Arial" panose="020B0604020202020204" pitchFamily="34" charset="0"/>
              </a:rPr>
              <a:t>Greedy algorithm always makes the choice that looks best at the moment.</a:t>
            </a:r>
          </a:p>
          <a:p>
            <a:pPr marL="342616" indent="-342616" algn="just">
              <a:spcBef>
                <a:spcPts val="1189"/>
              </a:spcBef>
              <a:buFont typeface="Arial" panose="020B0604020202020204" pitchFamily="34" charset="0"/>
              <a:buChar char="•"/>
            </a:pPr>
            <a:r>
              <a:rPr lang="en-US" altLang="en-US" sz="2081" dirty="0">
                <a:latin typeface="Arial" panose="020B0604020202020204" pitchFamily="34" charset="0"/>
                <a:cs typeface="Arial" panose="020B0604020202020204" pitchFamily="34" charset="0"/>
              </a:rPr>
              <a:t>It makes a </a:t>
            </a:r>
            <a:r>
              <a:rPr lang="en-US" altLang="en-US" sz="208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locally optimal choice</a:t>
            </a:r>
            <a:r>
              <a:rPr lang="en-US" altLang="en-US" sz="2081" dirty="0">
                <a:latin typeface="Arial" panose="020B0604020202020204" pitchFamily="34" charset="0"/>
                <a:cs typeface="Arial" panose="020B0604020202020204" pitchFamily="34" charset="0"/>
              </a:rPr>
              <a:t> in the hope that this choice will lead to a globally optimal solution.</a:t>
            </a:r>
          </a:p>
          <a:p>
            <a:pPr lvl="1" algn="just">
              <a:spcBef>
                <a:spcPts val="1189"/>
              </a:spcBef>
            </a:pPr>
            <a:endParaRPr lang="en-US" altLang="en-US" sz="1982" dirty="0"/>
          </a:p>
        </p:txBody>
      </p:sp>
    </p:spTree>
    <p:extLst>
      <p:ext uri="{BB962C8B-B14F-4D97-AF65-F5344CB8AC3E}">
        <p14:creationId xmlns:p14="http://schemas.microsoft.com/office/powerpoint/2010/main" val="173544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95" y="244914"/>
            <a:ext cx="9131457" cy="516510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/>
          <p:nvPr/>
        </p:nvSpPr>
        <p:spPr>
          <a:xfrm>
            <a:off x="4195" y="732177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spc="40" dirty="0">
                <a:latin typeface="Calibri"/>
                <a:cs typeface="Calibri"/>
              </a:rPr>
              <a:t>Optimal</a:t>
            </a:r>
            <a:r>
              <a:rPr sz="2774" spc="287" dirty="0">
                <a:latin typeface="Calibri"/>
                <a:cs typeface="Calibri"/>
              </a:rPr>
              <a:t> </a:t>
            </a:r>
            <a:r>
              <a:rPr sz="2774" spc="20" dirty="0">
                <a:latin typeface="Calibri"/>
                <a:cs typeface="Calibri"/>
              </a:rPr>
              <a:t>Solution</a:t>
            </a:r>
            <a:endParaRPr sz="2774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5938" y="1635694"/>
            <a:ext cx="8107641" cy="5011438"/>
          </a:xfrm>
          <a:prstGeom prst="rect">
            <a:avLst/>
          </a:prstGeom>
        </p:spPr>
        <p:txBody>
          <a:bodyPr vert="horz" wrap="square" lIns="0" tIns="184977" rIns="0" bIns="0" rtlCol="0">
            <a:spAutoFit/>
          </a:bodyPr>
          <a:lstStyle/>
          <a:p>
            <a:pPr marL="25168" algn="just">
              <a:spcBef>
                <a:spcPts val="1457"/>
              </a:spcBef>
            </a:pPr>
            <a:r>
              <a:rPr lang="en-US" sz="2774" spc="-20" dirty="0">
                <a:latin typeface="+mj-lt"/>
                <a:cs typeface="Times New Roman" panose="02020603050405020304" pitchFamily="18" charset="0"/>
              </a:rPr>
              <a:t>       </a:t>
            </a:r>
            <a:r>
              <a:rPr sz="2774" b="1" spc="-20" dirty="0">
                <a:latin typeface="+mj-lt"/>
                <a:cs typeface="Times New Roman" panose="02020603050405020304" pitchFamily="18" charset="0"/>
              </a:rPr>
              <a:t>What </a:t>
            </a:r>
            <a:r>
              <a:rPr sz="2774" b="1" spc="-69" dirty="0">
                <a:latin typeface="+mj-lt"/>
                <a:cs typeface="Times New Roman" panose="02020603050405020304" pitchFamily="18" charset="0"/>
              </a:rPr>
              <a:t>is </a:t>
            </a:r>
            <a:r>
              <a:rPr sz="2774" b="1" spc="-109" dirty="0">
                <a:latin typeface="+mj-lt"/>
                <a:cs typeface="Times New Roman" panose="02020603050405020304" pitchFamily="18" charset="0"/>
              </a:rPr>
              <a:t>an </a:t>
            </a:r>
            <a:r>
              <a:rPr sz="2774" b="1" spc="-30" dirty="0">
                <a:latin typeface="+mj-lt"/>
                <a:cs typeface="Times New Roman" panose="02020603050405020304" pitchFamily="18" charset="0"/>
              </a:rPr>
              <a:t>Optimal</a:t>
            </a:r>
            <a:r>
              <a:rPr sz="2774" b="1" spc="317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774" b="1" spc="-40" dirty="0">
                <a:latin typeface="+mj-lt"/>
                <a:cs typeface="Times New Roman" panose="02020603050405020304" pitchFamily="18" charset="0"/>
              </a:rPr>
              <a:t>Solution?</a:t>
            </a:r>
            <a:endParaRPr sz="2774" b="1" dirty="0">
              <a:latin typeface="+mj-lt"/>
              <a:cs typeface="Times New Roman" panose="02020603050405020304" pitchFamily="18" charset="0"/>
            </a:endParaRPr>
          </a:p>
          <a:p>
            <a:pPr marL="1140092" indent="-566271" algn="just">
              <a:spcBef>
                <a:spcPts val="1248"/>
              </a:spcBef>
              <a:buFont typeface="Courier New" panose="02070309020205020404" pitchFamily="49" charset="0"/>
              <a:buChar char="o"/>
            </a:pPr>
            <a:r>
              <a:rPr sz="2774" spc="-89" dirty="0">
                <a:latin typeface="+mj-lt"/>
                <a:cs typeface="Times New Roman" panose="02020603050405020304" pitchFamily="18" charset="0"/>
              </a:rPr>
              <a:t>Given </a:t>
            </a:r>
            <a:r>
              <a:rPr sz="2774" spc="-109" dirty="0">
                <a:latin typeface="+mj-lt"/>
                <a:cs typeface="Times New Roman" panose="02020603050405020304" pitchFamily="18" charset="0"/>
              </a:rPr>
              <a:t>a problem, </a:t>
            </a:r>
            <a:r>
              <a:rPr sz="2774" spc="-139" dirty="0">
                <a:latin typeface="+mj-lt"/>
                <a:cs typeface="Times New Roman" panose="02020603050405020304" pitchFamily="18" charset="0"/>
              </a:rPr>
              <a:t>more </a:t>
            </a:r>
            <a:r>
              <a:rPr sz="2774" spc="-69" dirty="0">
                <a:latin typeface="+mj-lt"/>
                <a:cs typeface="Times New Roman" panose="02020603050405020304" pitchFamily="18" charset="0"/>
              </a:rPr>
              <a:t>than </a:t>
            </a:r>
            <a:r>
              <a:rPr sz="2774" spc="-139" dirty="0">
                <a:latin typeface="+mj-lt"/>
                <a:cs typeface="Times New Roman" panose="02020603050405020304" pitchFamily="18" charset="0"/>
              </a:rPr>
              <a:t>one </a:t>
            </a:r>
            <a:r>
              <a:rPr sz="2774" spc="-59" dirty="0">
                <a:latin typeface="+mj-lt"/>
                <a:cs typeface="Times New Roman" panose="02020603050405020304" pitchFamily="18" charset="0"/>
              </a:rPr>
              <a:t>solution</a:t>
            </a:r>
            <a:r>
              <a:rPr sz="2774" spc="-198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774" spc="-69" dirty="0">
                <a:latin typeface="+mj-lt"/>
                <a:cs typeface="Times New Roman" panose="02020603050405020304" pitchFamily="18" charset="0"/>
              </a:rPr>
              <a:t>exist</a:t>
            </a:r>
            <a:endParaRPr sz="2774" dirty="0">
              <a:latin typeface="+mj-lt"/>
              <a:cs typeface="Times New Roman" panose="02020603050405020304" pitchFamily="18" charset="0"/>
            </a:endParaRPr>
          </a:p>
          <a:p>
            <a:pPr marL="1140092" marR="10067" indent="-566271" algn="just">
              <a:lnSpc>
                <a:spcPct val="102600"/>
              </a:lnSpc>
              <a:spcBef>
                <a:spcPts val="595"/>
              </a:spcBef>
              <a:buFont typeface="Courier New" panose="02070309020205020404" pitchFamily="49" charset="0"/>
              <a:buChar char="o"/>
            </a:pPr>
            <a:r>
              <a:rPr sz="2774" spc="-79" dirty="0">
                <a:latin typeface="+mj-lt"/>
                <a:cs typeface="Times New Roman" panose="02020603050405020304" pitchFamily="18" charset="0"/>
              </a:rPr>
              <a:t>One </a:t>
            </a:r>
            <a:r>
              <a:rPr sz="2774" spc="-69" dirty="0">
                <a:latin typeface="+mj-lt"/>
                <a:cs typeface="Times New Roman" panose="02020603050405020304" pitchFamily="18" charset="0"/>
              </a:rPr>
              <a:t>of </a:t>
            </a:r>
            <a:r>
              <a:rPr sz="2774" spc="-79" dirty="0">
                <a:latin typeface="+mj-lt"/>
                <a:cs typeface="Times New Roman" panose="02020603050405020304" pitchFamily="18" charset="0"/>
              </a:rPr>
              <a:t>the </a:t>
            </a:r>
            <a:r>
              <a:rPr sz="2774" spc="-59" dirty="0">
                <a:latin typeface="+mj-lt"/>
                <a:cs typeface="Times New Roman" panose="02020603050405020304" pitchFamily="18" charset="0"/>
              </a:rPr>
              <a:t>solution </a:t>
            </a:r>
            <a:r>
              <a:rPr sz="2774" spc="-69" dirty="0">
                <a:latin typeface="+mj-lt"/>
                <a:cs typeface="Times New Roman" panose="02020603050405020304" pitchFamily="18" charset="0"/>
              </a:rPr>
              <a:t>is </a:t>
            </a:r>
            <a:r>
              <a:rPr sz="2774" spc="-89" dirty="0">
                <a:latin typeface="+mj-lt"/>
                <a:cs typeface="Times New Roman" panose="02020603050405020304" pitchFamily="18" charset="0"/>
              </a:rPr>
              <a:t>the best </a:t>
            </a:r>
            <a:r>
              <a:rPr sz="2774" spc="-139" dirty="0">
                <a:latin typeface="+mj-lt"/>
                <a:cs typeface="Times New Roman" panose="02020603050405020304" pitchFamily="18" charset="0"/>
              </a:rPr>
              <a:t>based </a:t>
            </a:r>
            <a:r>
              <a:rPr sz="2774" spc="-109" dirty="0">
                <a:latin typeface="+mj-lt"/>
                <a:cs typeface="Times New Roman" panose="02020603050405020304" pitchFamily="18" charset="0"/>
              </a:rPr>
              <a:t>on </a:t>
            </a:r>
            <a:r>
              <a:rPr sz="2774" spc="-139" dirty="0">
                <a:latin typeface="+mj-lt"/>
                <a:cs typeface="Times New Roman" panose="02020603050405020304" pitchFamily="18" charset="0"/>
              </a:rPr>
              <a:t>some </a:t>
            </a:r>
            <a:r>
              <a:rPr sz="2774" spc="-99" dirty="0">
                <a:latin typeface="+mj-lt"/>
                <a:cs typeface="Times New Roman" panose="02020603050405020304" pitchFamily="18" charset="0"/>
              </a:rPr>
              <a:t>given  </a:t>
            </a:r>
            <a:r>
              <a:rPr sz="2774" spc="-69" dirty="0">
                <a:latin typeface="+mj-lt"/>
                <a:cs typeface="Times New Roman" panose="02020603050405020304" pitchFamily="18" charset="0"/>
              </a:rPr>
              <a:t>constraints, </a:t>
            </a:r>
            <a:r>
              <a:rPr sz="2774" spc="-30" dirty="0">
                <a:latin typeface="+mj-lt"/>
                <a:cs typeface="Times New Roman" panose="02020603050405020304" pitchFamily="18" charset="0"/>
              </a:rPr>
              <a:t>that </a:t>
            </a:r>
            <a:r>
              <a:rPr sz="2774" spc="-59" dirty="0">
                <a:latin typeface="+mj-lt"/>
                <a:cs typeface="Times New Roman" panose="02020603050405020304" pitchFamily="18" charset="0"/>
              </a:rPr>
              <a:t>solution </a:t>
            </a:r>
            <a:r>
              <a:rPr sz="2774" spc="-69" dirty="0">
                <a:latin typeface="+mj-lt"/>
                <a:cs typeface="Times New Roman" panose="02020603050405020304" pitchFamily="18" charset="0"/>
              </a:rPr>
              <a:t>is called </a:t>
            </a:r>
            <a:r>
              <a:rPr sz="2774" spc="-89" dirty="0">
                <a:latin typeface="+mj-lt"/>
                <a:cs typeface="Times New Roman" panose="02020603050405020304" pitchFamily="18" charset="0"/>
              </a:rPr>
              <a:t>the </a:t>
            </a:r>
            <a:r>
              <a:rPr sz="2774" spc="-50" dirty="0">
                <a:latin typeface="+mj-lt"/>
                <a:cs typeface="Times New Roman" panose="02020603050405020304" pitchFamily="18" charset="0"/>
              </a:rPr>
              <a:t>optimal</a:t>
            </a:r>
            <a:r>
              <a:rPr sz="2774" spc="50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774" spc="-59" dirty="0">
                <a:latin typeface="+mj-lt"/>
                <a:cs typeface="Times New Roman" panose="02020603050405020304" pitchFamily="18" charset="0"/>
              </a:rPr>
              <a:t>solution</a:t>
            </a:r>
            <a:endParaRPr lang="en-US" sz="2774" spc="-59" dirty="0">
              <a:latin typeface="+mj-lt"/>
              <a:cs typeface="Times New Roman" panose="02020603050405020304" pitchFamily="18" charset="0"/>
            </a:endParaRPr>
          </a:p>
          <a:p>
            <a:pPr marL="573821" marR="10067" algn="just">
              <a:lnSpc>
                <a:spcPct val="102600"/>
              </a:lnSpc>
              <a:spcBef>
                <a:spcPts val="595"/>
              </a:spcBef>
            </a:pPr>
            <a:endParaRPr lang="en-US" sz="198" spc="-20" dirty="0">
              <a:cs typeface="Times New Roman" panose="02020603050405020304" pitchFamily="18" charset="0"/>
            </a:endParaRPr>
          </a:p>
          <a:p>
            <a:pPr marL="573821" marR="10067" algn="just">
              <a:lnSpc>
                <a:spcPct val="102600"/>
              </a:lnSpc>
              <a:spcBef>
                <a:spcPts val="595"/>
              </a:spcBef>
            </a:pPr>
            <a:r>
              <a:rPr lang="en-US" sz="2774" b="1" spc="-20" dirty="0">
                <a:cs typeface="Times New Roman" panose="02020603050405020304" pitchFamily="18" charset="0"/>
              </a:rPr>
              <a:t>What </a:t>
            </a:r>
            <a:r>
              <a:rPr lang="en-US" sz="2774" b="1" spc="-69" dirty="0">
                <a:cs typeface="Times New Roman" panose="02020603050405020304" pitchFamily="18" charset="0"/>
              </a:rPr>
              <a:t>is </a:t>
            </a:r>
            <a:r>
              <a:rPr lang="en-US" sz="2774" b="1" spc="-59" dirty="0">
                <a:cs typeface="Times New Roman" panose="02020603050405020304" pitchFamily="18" charset="0"/>
              </a:rPr>
              <a:t>Global </a:t>
            </a:r>
            <a:r>
              <a:rPr lang="en-US" sz="2774" b="1" spc="-30" dirty="0">
                <a:cs typeface="Times New Roman" panose="02020603050405020304" pitchFamily="18" charset="0"/>
              </a:rPr>
              <a:t>Optimal</a:t>
            </a:r>
            <a:r>
              <a:rPr lang="en-US" sz="2774" b="1" spc="268" dirty="0">
                <a:cs typeface="Times New Roman" panose="02020603050405020304" pitchFamily="18" charset="0"/>
              </a:rPr>
              <a:t> </a:t>
            </a:r>
            <a:r>
              <a:rPr lang="en-US" sz="2774" b="1" spc="-40" dirty="0">
                <a:cs typeface="Times New Roman" panose="02020603050405020304" pitchFamily="18" charset="0"/>
              </a:rPr>
              <a:t>Solution?</a:t>
            </a:r>
          </a:p>
          <a:p>
            <a:pPr marL="1140092" marR="10067" indent="-566271" algn="just">
              <a:lnSpc>
                <a:spcPct val="102600"/>
              </a:lnSpc>
              <a:spcBef>
                <a:spcPts val="595"/>
              </a:spcBef>
              <a:buFont typeface="Courier New" panose="02070309020205020404" pitchFamily="49" charset="0"/>
              <a:buChar char="o"/>
            </a:pPr>
            <a:r>
              <a:rPr lang="en-US" sz="2774" spc="-30" dirty="0">
                <a:cs typeface="Times New Roman" panose="02020603050405020304" pitchFamily="18" charset="0"/>
              </a:rPr>
              <a:t>Optimal </a:t>
            </a:r>
            <a:r>
              <a:rPr lang="en-US" sz="2774" spc="-50" dirty="0">
                <a:cs typeface="Times New Roman" panose="02020603050405020304" pitchFamily="18" charset="0"/>
              </a:rPr>
              <a:t>Solution </a:t>
            </a:r>
            <a:r>
              <a:rPr lang="en-US" sz="2774" spc="-30" dirty="0">
                <a:cs typeface="Times New Roman" panose="02020603050405020304" pitchFamily="18" charset="0"/>
              </a:rPr>
              <a:t>to </a:t>
            </a:r>
            <a:r>
              <a:rPr lang="en-US" sz="2774" spc="-79" dirty="0">
                <a:cs typeface="Times New Roman" panose="02020603050405020304" pitchFamily="18" charset="0"/>
              </a:rPr>
              <a:t>the main </a:t>
            </a:r>
            <a:r>
              <a:rPr lang="en-US" sz="2774" spc="-109" dirty="0">
                <a:cs typeface="Times New Roman" panose="02020603050405020304" pitchFamily="18" charset="0"/>
              </a:rPr>
              <a:t>problem</a:t>
            </a:r>
            <a:r>
              <a:rPr lang="en-US" sz="2774" spc="-20" dirty="0">
                <a:latin typeface="+mj-lt"/>
                <a:cs typeface="Times New Roman" panose="02020603050405020304" pitchFamily="18" charset="0"/>
              </a:rPr>
              <a:t>       </a:t>
            </a:r>
          </a:p>
          <a:p>
            <a:pPr marL="25168" marR="1883792" indent="548653" algn="just">
              <a:lnSpc>
                <a:spcPct val="125299"/>
              </a:lnSpc>
            </a:pPr>
            <a:endParaRPr lang="en-US" sz="1189" b="1" spc="-20" dirty="0">
              <a:latin typeface="+mj-lt"/>
              <a:cs typeface="Times New Roman" panose="02020603050405020304" pitchFamily="18" charset="0"/>
            </a:endParaRPr>
          </a:p>
          <a:p>
            <a:pPr marL="25168" marR="1883792" indent="548653" algn="just">
              <a:lnSpc>
                <a:spcPct val="125299"/>
              </a:lnSpc>
            </a:pPr>
            <a:r>
              <a:rPr sz="2774" b="1" spc="-20" dirty="0">
                <a:latin typeface="+mj-lt"/>
                <a:cs typeface="Times New Roman" panose="02020603050405020304" pitchFamily="18" charset="0"/>
              </a:rPr>
              <a:t>What </a:t>
            </a:r>
            <a:r>
              <a:rPr sz="2774" b="1" spc="-69" dirty="0">
                <a:latin typeface="+mj-lt"/>
                <a:cs typeface="Times New Roman" panose="02020603050405020304" pitchFamily="18" charset="0"/>
              </a:rPr>
              <a:t>is </a:t>
            </a:r>
            <a:r>
              <a:rPr sz="2774" b="1" spc="-40" dirty="0">
                <a:latin typeface="+mj-lt"/>
                <a:cs typeface="Times New Roman" panose="02020603050405020304" pitchFamily="18" charset="0"/>
              </a:rPr>
              <a:t>local </a:t>
            </a:r>
            <a:r>
              <a:rPr sz="2774" b="1" spc="-30" dirty="0">
                <a:latin typeface="+mj-lt"/>
                <a:cs typeface="Times New Roman" panose="02020603050405020304" pitchFamily="18" charset="0"/>
              </a:rPr>
              <a:t>Optimal</a:t>
            </a:r>
            <a:r>
              <a:rPr sz="2774" b="1" spc="238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774" b="1" spc="-50" dirty="0">
                <a:latin typeface="+mj-lt"/>
                <a:cs typeface="Times New Roman" panose="02020603050405020304" pitchFamily="18" charset="0"/>
              </a:rPr>
              <a:t>Solution?</a:t>
            </a:r>
            <a:endParaRPr sz="2774" b="1" dirty="0">
              <a:latin typeface="+mj-lt"/>
              <a:cs typeface="Times New Roman" panose="02020603050405020304" pitchFamily="18" charset="0"/>
            </a:endParaRPr>
          </a:p>
          <a:p>
            <a:pPr marL="1140092" indent="-566271" algn="just">
              <a:spcBef>
                <a:spcPts val="654"/>
              </a:spcBef>
              <a:buFont typeface="Courier New" panose="02070309020205020404" pitchFamily="49" charset="0"/>
              <a:buChar char="o"/>
            </a:pPr>
            <a:r>
              <a:rPr lang="en-US" sz="2774" spc="-30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774" spc="-30" dirty="0">
                <a:latin typeface="+mj-lt"/>
                <a:cs typeface="Times New Roman" panose="02020603050405020304" pitchFamily="18" charset="0"/>
              </a:rPr>
              <a:t>Optimal </a:t>
            </a:r>
            <a:r>
              <a:rPr sz="2774" spc="-50" dirty="0">
                <a:latin typeface="+mj-lt"/>
                <a:cs typeface="Times New Roman" panose="02020603050405020304" pitchFamily="18" charset="0"/>
              </a:rPr>
              <a:t>Solution </a:t>
            </a:r>
            <a:r>
              <a:rPr sz="2774" spc="-30" dirty="0">
                <a:latin typeface="+mj-lt"/>
                <a:cs typeface="Times New Roman" panose="02020603050405020304" pitchFamily="18" charset="0"/>
              </a:rPr>
              <a:t>to </a:t>
            </a:r>
            <a:r>
              <a:rPr sz="2774" spc="-79" dirty="0">
                <a:latin typeface="+mj-lt"/>
                <a:cs typeface="Times New Roman" panose="02020603050405020304" pitchFamily="18" charset="0"/>
              </a:rPr>
              <a:t>the</a:t>
            </a:r>
            <a:r>
              <a:rPr sz="2774" spc="226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774" spc="-119" dirty="0">
                <a:latin typeface="+mj-lt"/>
                <a:cs typeface="Times New Roman" panose="02020603050405020304" pitchFamily="18" charset="0"/>
              </a:rPr>
              <a:t>sub</a:t>
            </a:r>
            <a:r>
              <a:rPr lang="en-US" sz="2774" spc="-119" dirty="0">
                <a:latin typeface="+mj-lt"/>
                <a:cs typeface="Times New Roman" panose="02020603050405020304" pitchFamily="18" charset="0"/>
              </a:rPr>
              <a:t>-</a:t>
            </a:r>
            <a:r>
              <a:rPr sz="2774" spc="-119" dirty="0">
                <a:latin typeface="+mj-lt"/>
                <a:cs typeface="Times New Roman" panose="02020603050405020304" pitchFamily="18" charset="0"/>
              </a:rPr>
              <a:t>problems</a:t>
            </a:r>
            <a:endParaRPr sz="2774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4267290" y="3318070"/>
            <a:ext cx="24574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75"/>
              </a:spcBef>
            </a:pPr>
            <a:fld id="{81D60167-4931-47E6-BA6A-407CBD079E47}" type="slidenum">
              <a:rPr lang="en-US" spc="-5" smtClean="0"/>
              <a:pPr marL="38100">
                <a:spcBef>
                  <a:spcPts val="175"/>
                </a:spcBef>
              </a:pPr>
              <a:t>5</a:t>
            </a:fld>
            <a:r>
              <a:rPr lang="en-US" spc="-95"/>
              <a:t> </a:t>
            </a:r>
            <a:r>
              <a:rPr lang="en-US" spc="160"/>
              <a:t>/</a:t>
            </a:r>
            <a:r>
              <a:rPr lang="en-US" spc="-95"/>
              <a:t> </a:t>
            </a:r>
            <a:r>
              <a:rPr lang="en-US" spc="-5"/>
              <a:t>38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Greedy Algorithms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-45463" y="1795817"/>
            <a:ext cx="47652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3410" lvl="1" indent="-17289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Activity Selection Problem</a:t>
            </a:r>
          </a:p>
          <a:p>
            <a:pPr marL="403410" lvl="1" indent="-17289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Coin Changing Problem</a:t>
            </a:r>
          </a:p>
          <a:p>
            <a:pPr marL="403410" lvl="1" indent="-17289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Job Scheduling Problem</a:t>
            </a:r>
          </a:p>
          <a:p>
            <a:pPr marL="403410" lvl="1" indent="-17289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Fractional Knapsack Problem</a:t>
            </a:r>
          </a:p>
          <a:p>
            <a:pPr marL="403410" lvl="1" indent="-17289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Dijkstra’s Shortest Path Problem</a:t>
            </a:r>
          </a:p>
          <a:p>
            <a:pPr marL="403410" lvl="1" indent="-172890"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Minimum Spanning Tree Problem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1487D1-D126-423F-8D71-2CFF10D820B1}"/>
              </a:ext>
            </a:extLst>
          </p:cNvPr>
          <p:cNvSpPr/>
          <p:nvPr/>
        </p:nvSpPr>
        <p:spPr>
          <a:xfrm>
            <a:off x="61703" y="613673"/>
            <a:ext cx="3395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lang="en-US" sz="2000" b="1" u="sng" spc="10" dirty="0">
                <a:cs typeface="Calibri"/>
              </a:rPr>
              <a:t>Fractional knapsack</a:t>
            </a:r>
            <a:r>
              <a:rPr lang="en-US" sz="2000" b="1" u="sng" spc="-40" dirty="0">
                <a:cs typeface="Calibri"/>
              </a:rPr>
              <a:t> </a:t>
            </a:r>
            <a:r>
              <a:rPr lang="en-US" sz="2000" b="1" u="sng" spc="-35" dirty="0">
                <a:cs typeface="Calibri"/>
              </a:rPr>
              <a:t>problem</a:t>
            </a:r>
            <a:endParaRPr lang="en-US" sz="2000" b="1" u="sng" dirty="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AEE96-FF67-4B47-B5EC-5CAF1E55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9" y="1264368"/>
            <a:ext cx="8693651" cy="28011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94EA2C-DD7A-4E20-914B-D652E375C4CA}"/>
              </a:ext>
            </a:extLst>
          </p:cNvPr>
          <p:cNvSpPr/>
          <p:nvPr/>
        </p:nvSpPr>
        <p:spPr>
          <a:xfrm>
            <a:off x="393895" y="2644726"/>
            <a:ext cx="6428936" cy="520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2AB452-1101-47EF-9EA6-72594D4A351E}"/>
              </a:ext>
            </a:extLst>
          </p:cNvPr>
          <p:cNvSpPr/>
          <p:nvPr/>
        </p:nvSpPr>
        <p:spPr>
          <a:xfrm>
            <a:off x="365760" y="3165231"/>
            <a:ext cx="7990449" cy="520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683B38-8E68-4BB3-8A59-A14330690F49}"/>
              </a:ext>
            </a:extLst>
          </p:cNvPr>
          <p:cNvSpPr/>
          <p:nvPr/>
        </p:nvSpPr>
        <p:spPr>
          <a:xfrm>
            <a:off x="365760" y="3692770"/>
            <a:ext cx="7990449" cy="372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bject 25">
            <a:extLst>
              <a:ext uri="{FF2B5EF4-FFF2-40B4-BE49-F238E27FC236}">
                <a16:creationId xmlns:a16="http://schemas.microsoft.com/office/drawing/2014/main" id="{E91CF198-248B-462B-B3E3-AD6C0CAEABD0}"/>
              </a:ext>
            </a:extLst>
          </p:cNvPr>
          <p:cNvSpPr txBox="1"/>
          <p:nvPr/>
        </p:nvSpPr>
        <p:spPr>
          <a:xfrm>
            <a:off x="4250937" y="6806859"/>
            <a:ext cx="262255" cy="13462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r>
              <a:rPr sz="6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DEB5C6-F451-4CA5-AEED-5FA2144C0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8" y="4228564"/>
            <a:ext cx="8102070" cy="20337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826D971-B95F-46F9-9503-03CCC604A602}"/>
              </a:ext>
            </a:extLst>
          </p:cNvPr>
          <p:cNvSpPr/>
          <p:nvPr/>
        </p:nvSpPr>
        <p:spPr>
          <a:xfrm>
            <a:off x="320845" y="4868308"/>
            <a:ext cx="7585197" cy="427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029C03-4AD7-4A1C-94FA-51713C639C3B}"/>
              </a:ext>
            </a:extLst>
          </p:cNvPr>
          <p:cNvSpPr/>
          <p:nvPr/>
        </p:nvSpPr>
        <p:spPr>
          <a:xfrm>
            <a:off x="320846" y="5295363"/>
            <a:ext cx="5911142" cy="616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8313DF-2BA9-4981-AB84-94DB99F98B12}"/>
              </a:ext>
            </a:extLst>
          </p:cNvPr>
          <p:cNvSpPr/>
          <p:nvPr/>
        </p:nvSpPr>
        <p:spPr>
          <a:xfrm>
            <a:off x="188717" y="6074903"/>
            <a:ext cx="5157005" cy="427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2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CD0FFA-6290-4F2D-BEC8-4FF770208E08}"/>
              </a:ext>
            </a:extLst>
          </p:cNvPr>
          <p:cNvSpPr/>
          <p:nvPr/>
        </p:nvSpPr>
        <p:spPr>
          <a:xfrm>
            <a:off x="61703" y="613673"/>
            <a:ext cx="3395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7005">
              <a:lnSpc>
                <a:spcPct val="100000"/>
              </a:lnSpc>
              <a:spcBef>
                <a:spcPts val="135"/>
              </a:spcBef>
            </a:pPr>
            <a:r>
              <a:rPr lang="en-US" sz="2000" b="1" u="sng" spc="10" dirty="0">
                <a:cs typeface="Calibri"/>
              </a:rPr>
              <a:t>Fractional knapsack</a:t>
            </a:r>
            <a:r>
              <a:rPr lang="en-US" sz="2000" b="1" u="sng" spc="-40" dirty="0">
                <a:cs typeface="Calibri"/>
              </a:rPr>
              <a:t> </a:t>
            </a:r>
            <a:r>
              <a:rPr lang="en-US" sz="2000" b="1" u="sng" spc="-35" dirty="0">
                <a:cs typeface="Calibri"/>
              </a:rPr>
              <a:t>problem</a:t>
            </a:r>
            <a:endParaRPr lang="en-US" sz="2000" b="1" u="sng" dirty="0">
              <a:cs typeface="Calibri"/>
            </a:endParaRPr>
          </a:p>
        </p:txBody>
      </p:sp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6CC9BA06-506C-4F0B-9F3B-4FBE82201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489329"/>
              </p:ext>
            </p:extLst>
          </p:nvPr>
        </p:nvGraphicFramePr>
        <p:xfrm>
          <a:off x="1531669" y="1220889"/>
          <a:ext cx="4292355" cy="945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8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38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65" dirty="0">
                          <a:latin typeface="Tahoma"/>
                          <a:cs typeface="Tahoma"/>
                        </a:rPr>
                        <a:t>Item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30" dirty="0">
                          <a:latin typeface="Tahoma"/>
                          <a:cs typeface="Tahoma"/>
                        </a:rPr>
                        <a:t>Benefit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30" dirty="0">
                          <a:latin typeface="Tahoma"/>
                          <a:cs typeface="Tahoma"/>
                        </a:rPr>
                        <a:t>Weight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8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A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25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18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kg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71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B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10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kg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8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C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24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15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kg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9">
            <a:extLst>
              <a:ext uri="{FF2B5EF4-FFF2-40B4-BE49-F238E27FC236}">
                <a16:creationId xmlns:a16="http://schemas.microsoft.com/office/drawing/2014/main" id="{63169AF8-9B97-4480-BC5E-B9248CAE31C4}"/>
              </a:ext>
            </a:extLst>
          </p:cNvPr>
          <p:cNvSpPr txBox="1"/>
          <p:nvPr/>
        </p:nvSpPr>
        <p:spPr>
          <a:xfrm>
            <a:off x="347294" y="1340566"/>
            <a:ext cx="947419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0" dirty="0">
                <a:cs typeface="Tahoma"/>
              </a:rPr>
              <a:t>Capacity</a:t>
            </a:r>
            <a:r>
              <a:rPr sz="2000" spc="-20" dirty="0">
                <a:cs typeface="Tahoma"/>
              </a:rPr>
              <a:t> </a:t>
            </a:r>
            <a:r>
              <a:rPr sz="2000" spc="-10" dirty="0">
                <a:cs typeface="Tahoma"/>
              </a:rPr>
              <a:t>W=20</a:t>
            </a:r>
            <a:endParaRPr sz="2000" dirty="0"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2EF48-90F2-42BF-9F3C-094E47182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21" y="2511573"/>
            <a:ext cx="8545745" cy="40580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31F7E1-E426-456E-9CD8-E0CA2F0E0FAD}"/>
              </a:ext>
            </a:extLst>
          </p:cNvPr>
          <p:cNvSpPr/>
          <p:nvPr/>
        </p:nvSpPr>
        <p:spPr>
          <a:xfrm>
            <a:off x="347294" y="3429000"/>
            <a:ext cx="8093321" cy="2352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FD68D-2128-48FF-8850-5E66C4B44845}"/>
              </a:ext>
            </a:extLst>
          </p:cNvPr>
          <p:cNvSpPr/>
          <p:nvPr/>
        </p:nvSpPr>
        <p:spPr>
          <a:xfrm>
            <a:off x="344953" y="3722076"/>
            <a:ext cx="8095662" cy="65297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CBA3C-7814-4292-80F1-1808D25D127D}"/>
              </a:ext>
            </a:extLst>
          </p:cNvPr>
          <p:cNvSpPr/>
          <p:nvPr/>
        </p:nvSpPr>
        <p:spPr>
          <a:xfrm>
            <a:off x="359019" y="4425455"/>
            <a:ext cx="8093321" cy="2352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33F6FD-B18B-4538-B79F-5AE5B87863B8}"/>
              </a:ext>
            </a:extLst>
          </p:cNvPr>
          <p:cNvSpPr/>
          <p:nvPr/>
        </p:nvSpPr>
        <p:spPr>
          <a:xfrm>
            <a:off x="359018" y="4706821"/>
            <a:ext cx="8093321" cy="2352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A089AB-FED7-4491-8DCE-A695AE66C5FF}"/>
              </a:ext>
            </a:extLst>
          </p:cNvPr>
          <p:cNvSpPr/>
          <p:nvPr/>
        </p:nvSpPr>
        <p:spPr>
          <a:xfrm>
            <a:off x="370741" y="5028025"/>
            <a:ext cx="8095662" cy="65297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71CB0-65A2-4864-AE81-9094F732ECC5}"/>
              </a:ext>
            </a:extLst>
          </p:cNvPr>
          <p:cNvSpPr/>
          <p:nvPr/>
        </p:nvSpPr>
        <p:spPr>
          <a:xfrm>
            <a:off x="384814" y="5548534"/>
            <a:ext cx="8095662" cy="65297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54C0D3-9957-43AA-8904-7D501CFD0B60}"/>
              </a:ext>
            </a:extLst>
          </p:cNvPr>
          <p:cNvSpPr/>
          <p:nvPr/>
        </p:nvSpPr>
        <p:spPr>
          <a:xfrm>
            <a:off x="398883" y="6308186"/>
            <a:ext cx="8093321" cy="2352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4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195" y="858791"/>
            <a:ext cx="913183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u="sng" spc="20" dirty="0">
                <a:latin typeface="Calibri"/>
                <a:cs typeface="Calibri"/>
              </a:rPr>
              <a:t>Fractional knapsack</a:t>
            </a:r>
            <a:r>
              <a:rPr sz="2774" u="sng" spc="-79" dirty="0">
                <a:latin typeface="Calibri"/>
                <a:cs typeface="Calibri"/>
              </a:rPr>
              <a:t> </a:t>
            </a:r>
            <a:r>
              <a:rPr sz="2774" u="sng" spc="-69" dirty="0">
                <a:latin typeface="Calibri"/>
                <a:cs typeface="Calibri"/>
              </a:rPr>
              <a:t>problem</a:t>
            </a:r>
            <a:endParaRPr sz="2774" u="sng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462595" y="3318070"/>
            <a:ext cx="5435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40"/>
              <a:t>Licensed</a:t>
            </a:r>
            <a:r>
              <a:rPr lang="en-US" spc="5"/>
              <a:t> </a:t>
            </a:r>
            <a:r>
              <a:rPr lang="en-US" spc="-30"/>
              <a:t>under</a:t>
            </a:r>
            <a:endParaRPr spc="-59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2399296" y="3318070"/>
            <a:ext cx="762635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1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68">
              <a:spcBef>
                <a:spcPts val="347"/>
              </a:spcBef>
            </a:pPr>
            <a:r>
              <a:rPr lang="en-US" spc="-25"/>
              <a:t>CSE </a:t>
            </a:r>
            <a:r>
              <a:rPr lang="en-US" spc="-10"/>
              <a:t>221:</a:t>
            </a:r>
            <a:r>
              <a:rPr lang="en-US" spc="5"/>
              <a:t> </a:t>
            </a:r>
            <a:r>
              <a:rPr lang="en-US" spc="-25"/>
              <a:t>Algorithms</a:t>
            </a:r>
            <a:endParaRPr spc="-50" dirty="0"/>
          </a:p>
        </p:txBody>
      </p:sp>
      <p:sp>
        <p:nvSpPr>
          <p:cNvPr id="14" name="object 14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189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8" y="3353887"/>
            <a:ext cx="8604241" cy="2434905"/>
          </a:xfrm>
          <a:prstGeom prst="rect">
            <a:avLst/>
          </a:prstGeom>
        </p:spPr>
      </p:pic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7D65A073-259D-4CBB-BD52-B13E366E6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67656"/>
              </p:ext>
            </p:extLst>
          </p:nvPr>
        </p:nvGraphicFramePr>
        <p:xfrm>
          <a:off x="1531669" y="1586650"/>
          <a:ext cx="4292355" cy="945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8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38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65" dirty="0">
                          <a:latin typeface="Tahoma"/>
                          <a:cs typeface="Tahoma"/>
                        </a:rPr>
                        <a:t>Item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30" dirty="0">
                          <a:latin typeface="Tahoma"/>
                          <a:cs typeface="Tahoma"/>
                        </a:rPr>
                        <a:t>Benefit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30" dirty="0">
                          <a:latin typeface="Tahoma"/>
                          <a:cs typeface="Tahoma"/>
                        </a:rPr>
                        <a:t>Weight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8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A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25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18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kg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371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B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10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kg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88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C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24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ctr">
                        <a:lnSpc>
                          <a:spcPts val="1190"/>
                        </a:lnSpc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15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kg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12A976-0E26-44CC-A66C-70765014B8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CB5A380-3D5C-4FC6-B6C6-D5E97FA4EA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7225D9-C659-408B-BD9A-C68E2B189C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426</TotalTime>
  <Words>1151</Words>
  <Application>Microsoft Office PowerPoint</Application>
  <PresentationFormat>On-screen Show (4:3)</PresentationFormat>
  <Paragraphs>392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Corbel</vt:lpstr>
      <vt:lpstr>Courier New</vt:lpstr>
      <vt:lpstr>Tahoma</vt:lpstr>
      <vt:lpstr>Wingdings</vt:lpstr>
      <vt:lpstr>Spectrum</vt:lpstr>
      <vt:lpstr>Greedy Algorithm</vt:lpstr>
      <vt:lpstr>Lecture Outline</vt:lpstr>
      <vt:lpstr>Optimization Problems</vt:lpstr>
      <vt:lpstr>  Greedy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Pritam Khan Boni</cp:lastModifiedBy>
  <cp:revision>38</cp:revision>
  <dcterms:created xsi:type="dcterms:W3CDTF">2018-12-10T17:20:29Z</dcterms:created>
  <dcterms:modified xsi:type="dcterms:W3CDTF">2023-07-06T02:58:47Z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