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42" r:id="rId3"/>
    <p:sldId id="840" r:id="rId4"/>
    <p:sldId id="828" r:id="rId5"/>
    <p:sldId id="850" r:id="rId6"/>
    <p:sldId id="851" r:id="rId7"/>
    <p:sldId id="852" r:id="rId8"/>
    <p:sldId id="853" r:id="rId9"/>
    <p:sldId id="854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855" r:id="rId27"/>
    <p:sldId id="284" r:id="rId28"/>
    <p:sldId id="273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1643F-B085-4AD6-A3F8-6BEA3A06B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DFBB48-87C2-446F-B954-1D1D636EE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3FE34-879B-412D-95C9-51E2978C2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CD351-AAC6-48AB-A5DF-581C145B1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689F18-BEB5-4AF1-AB3E-4A4EA43E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5615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D29B-8DE0-473C-B36D-5E11E266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D5242C-9FF0-4DF7-96E1-C64665678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6876-4D18-4340-9BD9-8B018F8E3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9F739A-8607-4194-B346-CF6D18A5A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06919-238E-4E8C-8993-5A672F17D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08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A900F8-BBB8-4B3D-8A3F-4FB95ED31B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42BA2F-9DCD-412A-8B39-C8E952BED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AECB6-AFCC-43ED-B3FB-0A3D0764C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1351F-E2AC-4A6E-93E4-F50D4A363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04C0D2-B7AD-45EB-AB67-86C47F44C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73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135C5-AC5F-4EB4-9152-31B5200D7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9C8C6-FCAD-42C5-8114-0CCF2346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8AE34-0365-49CB-9DC9-1602BF860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10673-D816-4EF1-9B37-900844C15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76AF6-6F94-46B4-9110-AF463215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847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F0A0-E34A-40CE-B8B0-3513CB71B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86160-9430-4722-9C18-EFCAB3243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A71152-3C62-43F3-B575-F25BE5EE5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DFE1-1D7E-4AA3-9611-AF6F38184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2F8D6A-719E-4064-AD83-8834767F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0962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C5796-9600-43EB-98CB-64A656C71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550FF6-2A75-4869-BBED-09A8298A8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B5DDF2-5FC1-4CAD-A526-D6BA1C0EF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41616-2503-4579-84B7-B34EA11D7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2EB5C-44CB-4F01-A232-65A275924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43013E-2D03-415D-AE66-57D16A6FA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28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CAF4-5BA3-4FD1-B8FE-AEA8E0C44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D75E4-59F9-42B1-AF6D-AE9964A0C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4683-27FE-4881-8281-0B3A91CB5D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223D1A-2D76-4472-A203-6C7741922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77C3B-DBA8-47F7-B1D1-22ECC5A396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E1A450-4838-4211-A2D1-A972D94BE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8093-9B70-4A7C-AB00-1D2273C85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1D3D97-8E06-4CA2-91D9-D1D091569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882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7E52-2CCB-4B1D-98CA-B7760AF7B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0D3D28-FA5A-4FD8-8877-0658D5BF3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46F13-DB48-4738-915E-91CBCA1DC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63E704-F323-470A-8B70-829484A8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92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444CE6-0350-41F1-8A3F-B26379FE1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04C661-36D2-4064-92B6-67D4EB622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8A5524-DDA9-47EF-80AD-BA2095EC1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502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D0C63-EC3A-404A-A2DD-F29D48F0B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920AE-7C64-4832-80E6-98313EB146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EEB9C3-68AC-4615-A5E3-5324D2187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183207-5FAD-4919-B3A5-CE56F021F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2971E2-67A4-40C7-93B2-4946F574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A4577-0B88-405A-8A9F-B4B33E440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6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F1814-9FF3-4253-8CD6-8403C815F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375E3A-7B10-4D4F-91AF-82230BBA1D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EFEC2-2134-4CCD-ABCB-9455BBE8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A6A95-4FF7-4605-A987-2F7EDC65D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29DA4-17D6-4B8C-840C-EB4D3315C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3B550D-9A07-4752-B286-F0C34929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21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79B091-F91A-4FAD-AB4E-B9E28A855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84F69-983A-4A33-99AF-8EAF6EFD6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AA13A-6009-45C5-95B6-4860C28A37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01F1FC-804E-46A4-80CD-3C2CD99C3491}" type="datetimeFigureOut">
              <a:rPr lang="en-US" smtClean="0"/>
              <a:t>10/14/2023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43360-8F74-4589-BB3F-9D804C25B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EE7EC2-8763-4F55-BDA7-9FFCF9337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BCBD65-90AE-4001-AC62-A5BB8349E9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449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58B69-B0E0-43A5-9291-67A677AA37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7531" y="1269247"/>
            <a:ext cx="9476936" cy="211882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Greedy Approach, Greedy Coin Change, Greedy Bin Packing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78902DA-FA0B-4C1C-9F41-59488E5D883D}"/>
              </a:ext>
            </a:extLst>
          </p:cNvPr>
          <p:cNvSpPr txBox="1">
            <a:spLocks/>
          </p:cNvSpPr>
          <p:nvPr/>
        </p:nvSpPr>
        <p:spPr>
          <a:xfrm>
            <a:off x="4646386" y="3616816"/>
            <a:ext cx="2899226" cy="4658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917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52400"/>
            <a:ext cx="8915400" cy="6324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97322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6401" y="20782"/>
            <a:ext cx="8575287" cy="6456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0110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152400"/>
            <a:ext cx="8177582" cy="601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231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76200"/>
            <a:ext cx="8585145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8895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81000"/>
            <a:ext cx="7924800" cy="618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79076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685800"/>
            <a:ext cx="7131326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89571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0782"/>
            <a:ext cx="8382000" cy="63800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09340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81001"/>
            <a:ext cx="6911872" cy="57681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038121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304801"/>
            <a:ext cx="7015740" cy="56300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61532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52400"/>
            <a:ext cx="7590536" cy="5930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13618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>
            <a:extLst>
              <a:ext uri="{FF2B5EF4-FFF2-40B4-BE49-F238E27FC236}">
                <a16:creationId xmlns:a16="http://schemas.microsoft.com/office/drawing/2014/main" id="{3E58CBE8-B74B-4AA1-9176-99114751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59B4CEB3-7E74-4E33-9356-C6ECF48FFCF3}" type="slidenum">
              <a:rPr lang="en-US" altLang="en-US"/>
              <a:pPr eaLnBrk="1" hangingPunct="1"/>
              <a:t>2</a:t>
            </a:fld>
            <a:endParaRPr lang="en-US" altLang="en-US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91FE119E-19C3-4A02-8508-399E7853A2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Greedy Algorithm</a:t>
            </a:r>
          </a:p>
        </p:txBody>
      </p:sp>
      <p:sp>
        <p:nvSpPr>
          <p:cNvPr id="710659" name="Rectangle 3">
            <a:extLst>
              <a:ext uri="{FF2B5EF4-FFF2-40B4-BE49-F238E27FC236}">
                <a16:creationId xmlns:a16="http://schemas.microsoft.com/office/drawing/2014/main" id="{08681164-5982-4C19-BB81-9C8B67B804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Greedy algorithms make the choice that looks best at the moment.  </a:t>
            </a:r>
          </a:p>
          <a:p>
            <a:pPr eaLnBrk="1" hangingPunct="1"/>
            <a:r>
              <a:rPr lang="en-US" altLang="en-US"/>
              <a:t>This </a:t>
            </a:r>
            <a:r>
              <a:rPr lang="en-US" altLang="en-US">
                <a:solidFill>
                  <a:srgbClr val="CC0000"/>
                </a:solidFill>
              </a:rPr>
              <a:t>locally optimal</a:t>
            </a:r>
            <a:r>
              <a:rPr lang="en-US" altLang="en-US"/>
              <a:t> choice may lead to a globally optimal solution (i.e. an optimal solution to the entire problem).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29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381000"/>
            <a:ext cx="7219950" cy="564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02684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1" y="228601"/>
            <a:ext cx="7653337" cy="5813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01445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1" y="228600"/>
            <a:ext cx="8214791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90979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536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81000"/>
            <a:ext cx="8244110" cy="5639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890347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638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52401"/>
            <a:ext cx="8001000" cy="6260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428836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741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28600"/>
            <a:ext cx="8001000" cy="62338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9531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843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533400"/>
            <a:ext cx="8617736" cy="5549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83680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07AAC-7833-4A5D-AD0E-F35869C91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Textbooks &amp; Web References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E5F-A3D4-4861-A96C-2F3B079D00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Text Book (Chapter 16 and 35)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 book iii (Chapter 17)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www.geeksforgeeks.org</a:t>
            </a:r>
          </a:p>
        </p:txBody>
      </p:sp>
    </p:spTree>
    <p:extLst>
      <p:ext uri="{BB962C8B-B14F-4D97-AF65-F5344CB8AC3E}">
        <p14:creationId xmlns:p14="http://schemas.microsoft.com/office/powerpoint/2010/main" val="11249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31AC0-7618-48BB-B82D-7C6A7F89F4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</a:p>
          <a:p>
            <a:pPr marL="0" indent="0" algn="ctr">
              <a:buNone/>
            </a:pP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question?</a:t>
            </a:r>
          </a:p>
        </p:txBody>
      </p:sp>
    </p:spTree>
    <p:extLst>
      <p:ext uri="{BB962C8B-B14F-4D97-AF65-F5344CB8AC3E}">
        <p14:creationId xmlns:p14="http://schemas.microsoft.com/office/powerpoint/2010/main" val="3448464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6266B64C-598A-4627-B7D4-01754ABD2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672D2F51-FC29-4265-BF59-648E2FE83E38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B67EEA97-6321-42ED-91F4-D993AB7229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sz="3600" dirty="0"/>
              <a:t>When can we use Greedy algorithms?</a:t>
            </a:r>
          </a:p>
        </p:txBody>
      </p:sp>
      <p:sp>
        <p:nvSpPr>
          <p:cNvPr id="708611" name="Text Box 3">
            <a:extLst>
              <a:ext uri="{FF2B5EF4-FFF2-40B4-BE49-F238E27FC236}">
                <a16:creationId xmlns:a16="http://schemas.microsoft.com/office/drawing/2014/main" id="{7D7F370E-D54E-4622-8CE6-2C16E6B79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65326" y="1641475"/>
            <a:ext cx="8321675" cy="2677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400">
                <a:latin typeface="Times New Roman" panose="02020603050405020304" pitchFamily="18" charset="0"/>
              </a:rPr>
              <a:t>We can use a greedy algorithm when the following are true:</a:t>
            </a:r>
          </a:p>
          <a:p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2400" b="1">
                <a:latin typeface="Times New Roman" panose="02020603050405020304" pitchFamily="18" charset="0"/>
              </a:rPr>
              <a:t>The greedy choice property: </a:t>
            </a:r>
            <a:r>
              <a:rPr lang="en-US" altLang="en-US" sz="2400">
                <a:latin typeface="Times New Roman" panose="02020603050405020304" pitchFamily="18" charset="0"/>
              </a:rPr>
              <a:t> A globally optimal solution can be arrived at by making a locally optimal (greedy) choice.</a:t>
            </a:r>
          </a:p>
          <a:p>
            <a:pPr>
              <a:buFont typeface="Times" panose="02020603050405020304" pitchFamily="18" charset="0"/>
              <a:buAutoNum type="arabicParenR"/>
            </a:pPr>
            <a:endParaRPr lang="en-US" altLang="en-US" sz="2400">
              <a:latin typeface="Times New Roman" panose="02020603050405020304" pitchFamily="18" charset="0"/>
            </a:endParaRPr>
          </a:p>
          <a:p>
            <a:pPr>
              <a:buFont typeface="Times" panose="02020603050405020304" pitchFamily="18" charset="0"/>
              <a:buAutoNum type="arabicParenR"/>
            </a:pPr>
            <a:r>
              <a:rPr lang="en-US" altLang="en-US" sz="2400" b="1">
                <a:latin typeface="Times New Roman" panose="02020603050405020304" pitchFamily="18" charset="0"/>
              </a:rPr>
              <a:t>The optimal substructure property:</a:t>
            </a:r>
            <a:r>
              <a:rPr lang="en-US" altLang="en-US" sz="2400">
                <a:latin typeface="Times New Roman" panose="02020603050405020304" pitchFamily="18" charset="0"/>
              </a:rPr>
              <a:t>  The optimal solution contains within </a:t>
            </a:r>
            <a:r>
              <a:rPr lang="en-US" altLang="en-US" sz="2400">
                <a:solidFill>
                  <a:srgbClr val="CC0000"/>
                </a:solidFill>
                <a:latin typeface="Times New Roman" panose="02020603050405020304" pitchFamily="18" charset="0"/>
              </a:rPr>
              <a:t>its optimal solutions to subproblems</a:t>
            </a:r>
            <a:r>
              <a:rPr lang="en-US" altLang="en-US" sz="2400">
                <a:latin typeface="Times New Roman" panose="02020603050405020304" pitchFamily="18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86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8611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>
            <a:extLst>
              <a:ext uri="{FF2B5EF4-FFF2-40B4-BE49-F238E27FC236}">
                <a16:creationId xmlns:a16="http://schemas.microsoft.com/office/drawing/2014/main" id="{C44DFCD1-3030-4580-B66F-A8A9D5A65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A67C698-899B-4FF3-B55B-4EEAE1957B6A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3BB37134-C75A-4C65-8F6A-2B8A8C2BDA9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Designing Greedy Algorithms</a:t>
            </a:r>
          </a:p>
        </p:txBody>
      </p:sp>
      <p:sp>
        <p:nvSpPr>
          <p:cNvPr id="679939" name="Rectangle 3">
            <a:extLst>
              <a:ext uri="{FF2B5EF4-FFF2-40B4-BE49-F238E27FC236}">
                <a16:creationId xmlns:a16="http://schemas.microsoft.com/office/drawing/2014/main" id="{EE945050-A09A-4F5A-919A-21000790EC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8313" y="1200150"/>
            <a:ext cx="8793162" cy="5348288"/>
          </a:xfrm>
        </p:spPr>
        <p:txBody>
          <a:bodyPr/>
          <a:lstStyle/>
          <a:p>
            <a:pPr marL="533400" indent="-533400">
              <a:lnSpc>
                <a:spcPct val="120000"/>
              </a:lnSpc>
              <a:buFontTx/>
              <a:buAutoNum type="arabicPeriod"/>
            </a:pPr>
            <a:r>
              <a:rPr lang="en-US" altLang="en-US"/>
              <a:t>Cast the optimization problem as one for which: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/>
              <a:t>we make a choice and are left with only one subproblem to solve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GREEDY CHOICE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/>
              <a:t>that there is always an optimal solution to the original problem that makes the greedy choice</a:t>
            </a:r>
          </a:p>
          <a:p>
            <a:pPr marL="533400" indent="-533400">
              <a:lnSpc>
                <a:spcPct val="120000"/>
              </a:lnSpc>
              <a:buFontTx/>
              <a:buAutoNum type="arabicPeriod" startAt="2"/>
            </a:pPr>
            <a:r>
              <a:rPr lang="en-US" altLang="en-US"/>
              <a:t>Prove the </a:t>
            </a:r>
            <a:r>
              <a:rPr lang="en-US" altLang="en-US">
                <a:solidFill>
                  <a:srgbClr val="CC0000"/>
                </a:solidFill>
              </a:rPr>
              <a:t>OPTIMAL SUBSTRUCTURE</a:t>
            </a:r>
            <a:r>
              <a:rPr lang="en-US" altLang="en-US"/>
              <a:t>:</a:t>
            </a:r>
          </a:p>
          <a:p>
            <a:pPr marL="914400" lvl="1" indent="-457200">
              <a:lnSpc>
                <a:spcPct val="120000"/>
              </a:lnSpc>
              <a:buFontTx/>
              <a:buChar char="•"/>
            </a:pPr>
            <a:r>
              <a:rPr lang="en-US" altLang="en-US"/>
              <a:t>the greedy choice + an optimal solution to the resulting subproblem leads to an optimal solution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>
            <a:extLst>
              <a:ext uri="{FF2B5EF4-FFF2-40B4-BE49-F238E27FC236}">
                <a16:creationId xmlns:a16="http://schemas.microsoft.com/office/drawing/2014/main" id="{836C374E-11FA-4FF0-A0B3-D39AF15E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1AC71F7-C49D-42CB-A4B2-88378DE7D156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C13BDCC8-0578-4A7B-A469-86F4CD87A0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Example: Making Change</a:t>
            </a:r>
          </a:p>
        </p:txBody>
      </p:sp>
      <p:sp>
        <p:nvSpPr>
          <p:cNvPr id="718851" name="Rectangle 3">
            <a:extLst>
              <a:ext uri="{FF2B5EF4-FFF2-40B4-BE49-F238E27FC236}">
                <a16:creationId xmlns:a16="http://schemas.microsoft.com/office/drawing/2014/main" id="{64C2F4F7-3B6A-4F71-84CC-D67C2100E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Instance: amount (in cents) to return to customer</a:t>
            </a:r>
          </a:p>
          <a:p>
            <a:pPr eaLnBrk="1" hangingPunct="1"/>
            <a:r>
              <a:rPr lang="en-US" altLang="en-US"/>
              <a:t>Problem: do this using fewest number of coins</a:t>
            </a:r>
          </a:p>
          <a:p>
            <a:pPr eaLnBrk="1" hangingPunct="1"/>
            <a:r>
              <a:rPr lang="en-US" altLang="en-US"/>
              <a:t>Example:</a:t>
            </a:r>
          </a:p>
          <a:p>
            <a:pPr lvl="1" eaLnBrk="1" hangingPunct="1"/>
            <a:r>
              <a:rPr lang="en-US" altLang="en-US"/>
              <a:t>Assume that we have an unlimited number of coins of various denominations:</a:t>
            </a:r>
          </a:p>
          <a:p>
            <a:pPr lvl="3" eaLnBrk="1" hangingPunct="1"/>
            <a:r>
              <a:rPr lang="en-US" altLang="en-US">
                <a:solidFill>
                  <a:srgbClr val="CC0000"/>
                </a:solidFill>
              </a:rPr>
              <a:t>1c (pennies), 5c (nickels), 10c (dimes), 25c (quarters), 1$ (loonies)</a:t>
            </a:r>
          </a:p>
          <a:p>
            <a:pPr lvl="1" eaLnBrk="1" hangingPunct="1"/>
            <a:r>
              <a:rPr lang="en-US" altLang="en-US"/>
              <a:t>Objective: Pay out a given sum $5.64 with the smallest number of coins possible.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DB1E8532-934B-4B4D-A6BF-5885E956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790170E0-6492-4D72-A17E-CD47727A6F67}" type="slidenum">
              <a:rPr lang="en-US" altLang="en-US"/>
              <a:pPr eaLnBrk="1" hangingPunct="1"/>
              <a:t>6</a:t>
            </a:fld>
            <a:endParaRPr lang="en-US" altLang="en-US"/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3A03B312-C333-4C73-9575-648DF4CB86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76400" y="152401"/>
            <a:ext cx="8839200" cy="557213"/>
          </a:xfrm>
        </p:spPr>
        <p:txBody>
          <a:bodyPr>
            <a:normAutofit fontScale="90000"/>
          </a:bodyPr>
          <a:lstStyle/>
          <a:p>
            <a:pPr algn="ctr" eaLnBrk="1" hangingPunct="1"/>
            <a:r>
              <a:rPr lang="en-US" altLang="en-US" dirty="0">
                <a:solidFill>
                  <a:schemeClr val="tx1"/>
                </a:solidFill>
              </a:rPr>
              <a:t>The Coin Changing Problem</a:t>
            </a:r>
            <a:endParaRPr lang="en-CA" altLang="en-US" dirty="0">
              <a:solidFill>
                <a:schemeClr val="tx1"/>
              </a:solidFill>
            </a:endParaRPr>
          </a:p>
        </p:txBody>
      </p:sp>
      <p:sp>
        <p:nvSpPr>
          <p:cNvPr id="719875" name="Rectangle 3">
            <a:extLst>
              <a:ext uri="{FF2B5EF4-FFF2-40B4-BE49-F238E27FC236}">
                <a16:creationId xmlns:a16="http://schemas.microsoft.com/office/drawing/2014/main" id="{9D2AA468-2318-4373-B3B4-6566DCBAA3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76400" y="1295400"/>
            <a:ext cx="8991600" cy="53276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/>
              <a:t>Assume that we have an unlimited number of coins of various denominations: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>
                <a:solidFill>
                  <a:srgbClr val="CC0000"/>
                </a:solidFill>
              </a:rPr>
              <a:t>1c (pennies), 5c (nickels), 10c (dimes), 25c (quarters), 1$ (loonies)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/>
              <a:t>Objective: Pay out a given sum </a:t>
            </a:r>
            <a:r>
              <a:rPr lang="en-US" altLang="en-US" sz="2400" i="1">
                <a:latin typeface="Times New Roman" panose="02020603050405020304" pitchFamily="18" charset="0"/>
              </a:rPr>
              <a:t>S</a:t>
            </a:r>
            <a:r>
              <a:rPr lang="en-US" altLang="en-US" sz="2400"/>
              <a:t> with the smallest number of coins possible.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/>
          </a:p>
          <a:p>
            <a:pPr eaLnBrk="1" hangingPunct="1">
              <a:lnSpc>
                <a:spcPct val="90000"/>
              </a:lnSpc>
            </a:pPr>
            <a:r>
              <a:rPr lang="en-US" altLang="en-US" sz="2400" u="sng"/>
              <a:t>The greedy coin changing algorithm</a:t>
            </a:r>
            <a:r>
              <a:rPr lang="en-US" altLang="en-US" sz="2400"/>
              <a:t>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en-US" sz="1800"/>
              <a:t>This is a </a:t>
            </a:r>
            <a:r>
              <a:rPr lang="en-US" altLang="en-US" sz="1800">
                <a:sym typeface="Symbol" panose="05050102010706020507" pitchFamily="18" charset="2"/>
              </a:rPr>
              <a:t></a:t>
            </a:r>
            <a:r>
              <a:rPr lang="en-US" altLang="en-US" sz="1800"/>
              <a:t>(</a:t>
            </a:r>
            <a:r>
              <a:rPr lang="en-US" altLang="en-US" sz="1800" i="1">
                <a:latin typeface="Times New Roman" panose="02020603050405020304" pitchFamily="18" charset="0"/>
              </a:rPr>
              <a:t>m</a:t>
            </a:r>
            <a:r>
              <a:rPr lang="en-US" altLang="en-US" sz="1800"/>
              <a:t>) algorithm where </a:t>
            </a:r>
            <a:r>
              <a:rPr lang="en-US" altLang="en-US" sz="1800" i="1">
                <a:latin typeface="Times New Roman" panose="02020603050405020304" pitchFamily="18" charset="0"/>
              </a:rPr>
              <a:t>m</a:t>
            </a:r>
            <a:r>
              <a:rPr lang="en-US" altLang="en-US" sz="1800"/>
              <a:t> = number of denominations.</a:t>
            </a:r>
          </a:p>
          <a:p>
            <a:pPr lvl="2" eaLnBrk="1" hangingPunct="1">
              <a:lnSpc>
                <a:spcPct val="90000"/>
              </a:lnSpc>
            </a:pPr>
            <a:endParaRPr lang="en-US" altLang="en-US" sz="1800"/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while S &gt; 0 do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c := value of the largest coin no larger than S;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num := S /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pay out num coins of value c;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en-US" sz="1800" b="1">
                <a:latin typeface="Courier New" panose="02070309020205020404" pitchFamily="49" charset="0"/>
              </a:rPr>
              <a:t>   S := S - num*c;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8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>
            <a:extLst>
              <a:ext uri="{FF2B5EF4-FFF2-40B4-BE49-F238E27FC236}">
                <a16:creationId xmlns:a16="http://schemas.microsoft.com/office/drawing/2014/main" id="{ED461879-A6E0-4C7F-A5EA-12EC2FCD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41C39ABE-988B-4519-AD69-02BA9763E95A}" type="slidenum">
              <a:rPr lang="en-US" altLang="en-US"/>
              <a:pPr eaLnBrk="1" hangingPunct="1"/>
              <a:t>7</a:t>
            </a:fld>
            <a:endParaRPr lang="en-US" altLang="en-US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376B1546-AEFE-426E-A4F9-C775767AC2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>
                <a:solidFill>
                  <a:schemeClr val="accent2"/>
                </a:solidFill>
              </a:rPr>
              <a:t>Example: Making Change</a:t>
            </a:r>
          </a:p>
        </p:txBody>
      </p:sp>
      <p:sp>
        <p:nvSpPr>
          <p:cNvPr id="720899" name="Rectangle 3">
            <a:extLst>
              <a:ext uri="{FF2B5EF4-FFF2-40B4-BE49-F238E27FC236}">
                <a16:creationId xmlns:a16="http://schemas.microsoft.com/office/drawing/2014/main" id="{7E2660C1-D0AC-49A0-9ABD-4DA81BC7603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52600" y="1268414"/>
            <a:ext cx="8610600" cy="5284787"/>
          </a:xfrm>
        </p:spPr>
        <p:txBody>
          <a:bodyPr/>
          <a:lstStyle/>
          <a:p>
            <a:pPr eaLnBrk="1" hangingPunct="1"/>
            <a:r>
              <a:rPr lang="en-US" altLang="en-US"/>
              <a:t>E.g.: </a:t>
            </a:r>
          </a:p>
          <a:p>
            <a:pPr eaLnBrk="1" hangingPunct="1">
              <a:buFontTx/>
              <a:buNone/>
            </a:pPr>
            <a:r>
              <a:rPr lang="en-US" altLang="en-US"/>
              <a:t>	$5.64 = 	  $2 +$2 + $1 + </a:t>
            </a:r>
            <a:br>
              <a:rPr lang="en-US" altLang="en-US"/>
            </a:br>
            <a:r>
              <a:rPr lang="en-US" altLang="en-US"/>
              <a:t>              .25 + .25 + .10 + </a:t>
            </a:r>
            <a:br>
              <a:rPr lang="en-US" altLang="en-US"/>
            </a:br>
            <a:r>
              <a:rPr lang="en-US" altLang="en-US"/>
              <a:t>              .01 + .01 + .01 +.01</a:t>
            </a:r>
            <a:br>
              <a:rPr lang="en-US" altLang="en-US"/>
            </a:br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0899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>
            <a:extLst>
              <a:ext uri="{FF2B5EF4-FFF2-40B4-BE49-F238E27FC236}">
                <a16:creationId xmlns:a16="http://schemas.microsoft.com/office/drawing/2014/main" id="{576024A8-7CA9-4912-AB72-1E7F041C8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B30A3D7E-2763-4B94-AC6E-F82EED7F5704}" type="slidenum">
              <a:rPr lang="en-US" altLang="en-US"/>
              <a:pPr eaLnBrk="1" hangingPunct="1"/>
              <a:t>8</a:t>
            </a:fld>
            <a:endParaRPr lang="en-US" altLang="en-US"/>
          </a:p>
        </p:txBody>
      </p:sp>
      <p:sp>
        <p:nvSpPr>
          <p:cNvPr id="13315" name="Rectangle 2">
            <a:extLst>
              <a:ext uri="{FF2B5EF4-FFF2-40B4-BE49-F238E27FC236}">
                <a16:creationId xmlns:a16="http://schemas.microsoft.com/office/drawing/2014/main" id="{7D789032-7BB9-43C1-9E2C-6095C067FC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US" altLang="en-US" dirty="0"/>
              <a:t>Making Change – A big problem</a:t>
            </a: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4A55F66B-4064-4759-B6F7-2DFD7E14A7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solidFill>
                  <a:schemeClr val="tx2"/>
                </a:solidFill>
              </a:rPr>
              <a:t>Example 2:</a:t>
            </a:r>
            <a:r>
              <a:rPr lang="en-US" altLang="en-US"/>
              <a:t> Coins are valued $.30, $.20, $.05, $.01</a:t>
            </a:r>
          </a:p>
          <a:p>
            <a:pPr lvl="1" eaLnBrk="1" hangingPunct="1"/>
            <a:r>
              <a:rPr lang="en-US" altLang="en-US"/>
              <a:t>Does not have greedy-choice property, since $.40 is best made with two $.20’s, but the greedy solution will pick three coins (which ones?)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-14288"/>
            <a:ext cx="8839200" cy="6567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87232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505</Words>
  <Application>Microsoft Office PowerPoint</Application>
  <PresentationFormat>Widescreen</PresentationFormat>
  <Paragraphs>57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Calibri</vt:lpstr>
      <vt:lpstr>Calibri Light</vt:lpstr>
      <vt:lpstr>Courier New</vt:lpstr>
      <vt:lpstr>Times</vt:lpstr>
      <vt:lpstr>Times New Roman</vt:lpstr>
      <vt:lpstr>Office Theme</vt:lpstr>
      <vt:lpstr>Introduction to Greedy Approach, Greedy Coin Change, Greedy Bin Packing</vt:lpstr>
      <vt:lpstr>Greedy Algorithm</vt:lpstr>
      <vt:lpstr>When can we use Greedy algorithms?</vt:lpstr>
      <vt:lpstr>Designing Greedy Algorithms</vt:lpstr>
      <vt:lpstr>Example: Making Change</vt:lpstr>
      <vt:lpstr>The Coin Changing Problem</vt:lpstr>
      <vt:lpstr>Example: Making Change</vt:lpstr>
      <vt:lpstr>Making Change – A big problem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Textbooks &amp; Web 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 and Recursion Euclid’s Greatest Common Divisor(GCD) Algorithm</dc:title>
  <dc:creator>Dell</dc:creator>
  <cp:lastModifiedBy>Dr. Moushumi Zaman Bonny</cp:lastModifiedBy>
  <cp:revision>6</cp:revision>
  <dcterms:created xsi:type="dcterms:W3CDTF">2020-05-01T19:19:11Z</dcterms:created>
  <dcterms:modified xsi:type="dcterms:W3CDTF">2023-10-14T07:45:04Z</dcterms:modified>
</cp:coreProperties>
</file>