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9" r:id="rId5"/>
  </p:sldMasterIdLst>
  <p:notesMasterIdLst>
    <p:notesMasterId r:id="rId57"/>
  </p:notesMasterIdLst>
  <p:sldIdLst>
    <p:sldId id="256" r:id="rId6"/>
    <p:sldId id="257" r:id="rId7"/>
    <p:sldId id="301" r:id="rId8"/>
    <p:sldId id="321" r:id="rId9"/>
    <p:sldId id="302" r:id="rId10"/>
    <p:sldId id="325" r:id="rId11"/>
    <p:sldId id="326" r:id="rId12"/>
    <p:sldId id="327" r:id="rId13"/>
    <p:sldId id="322" r:id="rId14"/>
    <p:sldId id="346" r:id="rId15"/>
    <p:sldId id="323" r:id="rId16"/>
    <p:sldId id="324" r:id="rId17"/>
    <p:sldId id="347" r:id="rId18"/>
    <p:sldId id="338" r:id="rId19"/>
    <p:sldId id="304" r:id="rId20"/>
    <p:sldId id="308" r:id="rId21"/>
    <p:sldId id="309" r:id="rId22"/>
    <p:sldId id="339" r:id="rId23"/>
    <p:sldId id="340" r:id="rId24"/>
    <p:sldId id="306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55" r:id="rId33"/>
    <p:sldId id="356" r:id="rId34"/>
    <p:sldId id="276" r:id="rId35"/>
    <p:sldId id="277" r:id="rId36"/>
    <p:sldId id="278" r:id="rId37"/>
    <p:sldId id="312" r:id="rId38"/>
    <p:sldId id="313" r:id="rId39"/>
    <p:sldId id="314" r:id="rId40"/>
    <p:sldId id="315" r:id="rId41"/>
    <p:sldId id="284" r:id="rId42"/>
    <p:sldId id="316" r:id="rId43"/>
    <p:sldId id="285" r:id="rId44"/>
    <p:sldId id="310" r:id="rId45"/>
    <p:sldId id="311" r:id="rId46"/>
    <p:sldId id="286" r:id="rId47"/>
    <p:sldId id="334" r:id="rId48"/>
    <p:sldId id="329" r:id="rId49"/>
    <p:sldId id="330" r:id="rId50"/>
    <p:sldId id="333" r:id="rId51"/>
    <p:sldId id="317" r:id="rId52"/>
    <p:sldId id="335" r:id="rId53"/>
    <p:sldId id="282" r:id="rId54"/>
    <p:sldId id="264" r:id="rId55"/>
    <p:sldId id="265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724"/>
  </p:normalViewPr>
  <p:slideViewPr>
    <p:cSldViewPr snapToGrid="0" snapToObjects="1">
      <p:cViewPr varScale="1">
        <p:scale>
          <a:sx n="86" d="100"/>
          <a:sy n="86" d="100"/>
        </p:scale>
        <p:origin x="1421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61" Type="http://schemas.openxmlformats.org/officeDocument/2006/relationships/tableStyles" Target="tableStyles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0C07E-1733-4A97-A64B-1A497D424DBD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7B998-03AE-47DE-81ED-44B2F55A6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3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CC91E0-E107-450A-8089-FF7C4A0920A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AB712F-0BD9-41F9-809A-BFBB7D253B6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8047B4-8A00-44C5-95C6-A901B8A7EC2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BE3B6D-066F-4DFC-9A01-DB198B261795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1959B2-DAC0-48B5-8439-B068C2BA54E9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A3FB30-F9E3-4B37-9F50-B46E4E714F4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7D6651-A04D-4034-B6CF-29A60406748D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EDC55D-0328-4CB7-A7D3-C3243383399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39B9A-40F6-444C-A6EC-F21CC08FB2F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E6547B-C59C-47D9-98FA-2E36BBAE62A8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778605-101F-4E85-B3D8-E90158FA3B5E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DCA9A1-60A4-49B0-9949-51F9CBA93260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5EAC2A-77AF-484F-A828-5519F8EC03D4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3924B-DD63-436E-8AC4-898FE7919104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E37B6-90E2-4E92-83A1-EBF30F701DAA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B263DE-2196-4D63-B92A-2B7AFA2CE43A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6A94E4-54A2-4DA6-B55B-855E334F7489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406646-1B2C-44D2-99C4-C8A006CBF824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9C5ABB-EF96-49F5-941D-DAFA0CFC4E70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6E0CD1-ECD9-4D00-BFAE-85BC0054EA08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6F79F7-5BB9-447F-BDF7-E7F0D38113B0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4BC2B9-0750-43BB-8473-934BEB0A6EE9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A0537C-712D-4B4F-9856-997CEB9573C1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46EE96-9A3B-42D6-B859-BE9BC209050E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97460D-8C69-4A9A-A876-DEFCEC2EE93D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B33EF7-1BF5-49C0-80BE-B545C995B881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D23E7-CF0D-483D-906C-AE3FF15AB45B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2942A07-8EC6-45BF-BCBF-75F8170C1CC0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8B0571-5200-4789-B832-E5D47837DFA6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C0B191-3DEA-4E05-8A4E-2C5B3EF9ABD8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17C20D-9501-4B9D-9A40-1E770D6C3DA8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DD2CA40-BBD1-401E-BD0A-7C6C0E878BCF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3E61AA5-E992-4C55-B9C4-E885CA72EB6E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D00011-BCEB-4928-9AB8-14B7B2C4A167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BAEEB6-F249-4F9C-980B-043D8987DE6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E14E9B-AAE1-48FA-9A94-4108BBBB82D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BD36D2-09B0-4557-8C0A-7191419AC16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AEE1C3-1642-4082-92AD-119CC6BE88C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60325"/>
            <a:ext cx="904875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019177"/>
            <a:ext cx="4465637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8D1C14C-2660-4842-B539-08CBCE269A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0842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60325"/>
            <a:ext cx="904875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019177"/>
            <a:ext cx="4465637" cy="2652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24288"/>
            <a:ext cx="4465637" cy="2652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B486457-D13B-4BCA-A049-3EB993D50F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8424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609602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5996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 algn="ctr">
              <a:defRPr b="1">
                <a:solidFill>
                  <a:schemeClr val="tx1"/>
                </a:solidFill>
              </a:defRPr>
            </a:lvl1pPr>
          </a:lstStyle>
          <a:p>
            <a:r>
              <a:rPr lang="fi-FI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39925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4E761B0A-31CC-418A-8C1A-6709BB20A6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137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91" indent="0">
              <a:buNone/>
              <a:defRPr sz="1350"/>
            </a:lvl2pPr>
            <a:lvl3pPr marL="685983" indent="0">
              <a:buNone/>
              <a:defRPr sz="1200"/>
            </a:lvl3pPr>
            <a:lvl4pPr marL="1028974" indent="0">
              <a:buNone/>
              <a:defRPr sz="1050"/>
            </a:lvl4pPr>
            <a:lvl5pPr marL="1371966" indent="0">
              <a:buNone/>
              <a:defRPr sz="1050"/>
            </a:lvl5pPr>
            <a:lvl6pPr marL="1714957" indent="0">
              <a:buNone/>
              <a:defRPr sz="1050"/>
            </a:lvl6pPr>
            <a:lvl7pPr marL="2057949" indent="0">
              <a:buNone/>
              <a:defRPr sz="1050"/>
            </a:lvl7pPr>
            <a:lvl8pPr marL="2400940" indent="0">
              <a:buNone/>
              <a:defRPr sz="1050"/>
            </a:lvl8pPr>
            <a:lvl9pPr marL="2743932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DCDA405-B028-430E-84AA-7FC67503FE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63165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019177"/>
            <a:ext cx="4465637" cy="5457825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C0CCC088-746E-42C4-958B-F9086517F6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63848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CF48ACED-94E2-45CC-982F-B83C2BD2C1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9799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551C1D23-D5AC-430B-B144-A898E110F2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55498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B27F2D83-A9A4-4FDC-923E-FCA647165C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5706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1"/>
            </a:lvl1pPr>
            <a:lvl2pPr>
              <a:defRPr sz="2101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0A05F34A-BBF5-4D1D-8CA1-B04955C160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51571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409CD2E4-4121-4CD1-AB43-97F8C6898F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33833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E0F8F92E-6093-4DA0-9BB3-7D29D1891B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4774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2126" y="60327"/>
            <a:ext cx="2270125" cy="64166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575" y="60327"/>
            <a:ext cx="6661150" cy="6416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F6DF6FD8-15C2-4FC4-835A-D9810DD41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27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60325"/>
            <a:ext cx="904875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019177"/>
            <a:ext cx="4465637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8D1C14C-2660-4842-B539-08CBCE269A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355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" y="60325"/>
            <a:ext cx="904875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8575" y="1019177"/>
            <a:ext cx="4465638" cy="5457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019177"/>
            <a:ext cx="4465637" cy="2652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24288"/>
            <a:ext cx="4465637" cy="2652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9B486457-D13B-4BCA-A049-3EB993D50F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275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0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638" y="60325"/>
            <a:ext cx="9048725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8583" y="1019176"/>
            <a:ext cx="9083263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8583" y="6584950"/>
            <a:ext cx="164825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50"/>
            </a:lvl1pPr>
          </a:lstStyle>
          <a:p>
            <a:pPr>
              <a:defRPr/>
            </a:pPr>
            <a:r>
              <a:rPr lang="en-US"/>
              <a:t>Sajib Hasan</a:t>
            </a:r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6504" y="6584950"/>
            <a:ext cx="289635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/>
            </a:lvl1pPr>
          </a:lstStyle>
          <a:p>
            <a:pPr>
              <a:defRPr/>
            </a:pPr>
            <a:r>
              <a:rPr lang="en-US"/>
              <a:t>AIUB::CSC2105::Algorithms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69199" y="6584950"/>
            <a:ext cx="251406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/>
            </a:lvl1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748E135C-0321-4EA8-BA6C-699BDA0DC2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0" y="6564313"/>
            <a:ext cx="91440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61783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5pPr>
      <a:lvl6pPr marL="342991" algn="ctr" rtl="0" fontAlgn="base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6pPr>
      <a:lvl7pPr marL="685983" algn="ctr" rtl="0" fontAlgn="base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7pPr>
      <a:lvl8pPr marL="1028974" algn="ctr" rtl="0" fontAlgn="base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8pPr>
      <a:lvl9pPr marL="1371966" algn="ctr" rtl="0" fontAlgn="base">
        <a:spcBef>
          <a:spcPct val="0"/>
        </a:spcBef>
        <a:spcAft>
          <a:spcPct val="0"/>
        </a:spcAft>
        <a:defRPr sz="3301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Book Antiqua" pitchFamily="18" charset="0"/>
          <a:cs typeface="Arial" pitchFamily="34" charset="0"/>
        </a:defRPr>
      </a:lvl9pPr>
    </p:titleStyle>
    <p:bodyStyle>
      <a:lvl1pPr marL="257244" indent="-257244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240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557361" indent="-21437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2101">
          <a:solidFill>
            <a:schemeClr val="tx1"/>
          </a:solidFill>
          <a:latin typeface="+mn-lt"/>
          <a:cs typeface="+mn-cs"/>
        </a:defRPr>
      </a:lvl2pPr>
      <a:lvl3pPr marL="857479" indent="-171496" algn="l" rtl="0" eaLnBrk="0" fontAlgn="base" hangingPunct="0">
        <a:spcBef>
          <a:spcPct val="20000"/>
        </a:spcBef>
        <a:spcAft>
          <a:spcPct val="0"/>
        </a:spcAft>
        <a:buBlip>
          <a:blip r:embed="rId17"/>
        </a:buBlip>
        <a:defRPr sz="1800">
          <a:solidFill>
            <a:schemeClr val="tx1"/>
          </a:solidFill>
          <a:latin typeface="+mn-lt"/>
          <a:cs typeface="+mn-cs"/>
        </a:defRPr>
      </a:lvl3pPr>
      <a:lvl4pPr marL="1200470" indent="-171496" algn="l" rtl="0" eaLnBrk="0" fontAlgn="base" hangingPunct="0">
        <a:spcBef>
          <a:spcPct val="20000"/>
        </a:spcBef>
        <a:spcAft>
          <a:spcPct val="0"/>
        </a:spcAft>
        <a:buBlip>
          <a:blip r:embed="rId18"/>
        </a:buBlip>
        <a:defRPr sz="1500">
          <a:solidFill>
            <a:schemeClr val="tx1"/>
          </a:solidFill>
          <a:latin typeface="+mn-lt"/>
          <a:cs typeface="+mn-cs"/>
        </a:defRPr>
      </a:lvl4pPr>
      <a:lvl5pPr marL="1543461" indent="-171496" algn="l" rtl="0" eaLnBrk="0" fontAlgn="base" hangingPunct="0">
        <a:spcBef>
          <a:spcPct val="20000"/>
        </a:spcBef>
        <a:spcAft>
          <a:spcPct val="0"/>
        </a:spcAft>
        <a:buBlip>
          <a:blip r:embed="rId19"/>
        </a:buBlip>
        <a:defRPr sz="1500">
          <a:solidFill>
            <a:schemeClr val="tx1"/>
          </a:solidFill>
          <a:latin typeface="+mn-lt"/>
          <a:cs typeface="+mn-cs"/>
        </a:defRPr>
      </a:lvl5pPr>
      <a:lvl6pPr marL="1886453" indent="-171496" algn="l" rtl="0" fontAlgn="base">
        <a:spcBef>
          <a:spcPct val="20000"/>
        </a:spcBef>
        <a:spcAft>
          <a:spcPct val="0"/>
        </a:spcAft>
        <a:buBlip>
          <a:blip r:embed="rId19"/>
        </a:buBlip>
        <a:defRPr sz="1500">
          <a:solidFill>
            <a:schemeClr val="tx1"/>
          </a:solidFill>
          <a:latin typeface="+mn-lt"/>
          <a:cs typeface="+mn-cs"/>
        </a:defRPr>
      </a:lvl6pPr>
      <a:lvl7pPr marL="2229444" indent="-171496" algn="l" rtl="0" fontAlgn="base">
        <a:spcBef>
          <a:spcPct val="20000"/>
        </a:spcBef>
        <a:spcAft>
          <a:spcPct val="0"/>
        </a:spcAft>
        <a:buBlip>
          <a:blip r:embed="rId19"/>
        </a:buBlip>
        <a:defRPr sz="1500">
          <a:solidFill>
            <a:schemeClr val="tx1"/>
          </a:solidFill>
          <a:latin typeface="+mn-lt"/>
          <a:cs typeface="+mn-cs"/>
        </a:defRPr>
      </a:lvl7pPr>
      <a:lvl8pPr marL="2572436" indent="-171496" algn="l" rtl="0" fontAlgn="base">
        <a:spcBef>
          <a:spcPct val="20000"/>
        </a:spcBef>
        <a:spcAft>
          <a:spcPct val="0"/>
        </a:spcAft>
        <a:buBlip>
          <a:blip r:embed="rId19"/>
        </a:buBlip>
        <a:defRPr sz="1500">
          <a:solidFill>
            <a:schemeClr val="tx1"/>
          </a:solidFill>
          <a:latin typeface="+mn-lt"/>
          <a:cs typeface="+mn-cs"/>
        </a:defRPr>
      </a:lvl8pPr>
      <a:lvl9pPr marL="2915427" indent="-171496" algn="l" rtl="0" fontAlgn="base">
        <a:spcBef>
          <a:spcPct val="20000"/>
        </a:spcBef>
        <a:spcAft>
          <a:spcPct val="0"/>
        </a:spcAft>
        <a:buBlip>
          <a:blip r:embed="rId19"/>
        </a:buBlip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0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9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rsonal.kent.edu/~rmuhamma/Algorithms/MyAlgorithms/Dynamic/chainMatrixMult.htm" TargetMode="External"/><Relationship Id="rId2" Type="http://schemas.openxmlformats.org/officeDocument/2006/relationships/hyperlink" Target="https://www.radford.edu/~nokie/classes/360/dp-matrix-parens.html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ics.uci.edu/~eppstein/161/960229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5899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588516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53725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384699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2019-202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Pritam Khan Boni, pritam.khan@aiub.edu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en-US" sz="2800" kern="1200" dirty="0">
                <a:solidFill>
                  <a:schemeClr val="tx1"/>
                </a:solidFill>
              </a:rPr>
              <a:t>MCM: </a:t>
            </a:r>
            <a:r>
              <a:rPr lang="en-US" sz="2800" kern="1200" dirty="0" err="1">
                <a:solidFill>
                  <a:schemeClr val="tx1"/>
                </a:solidFill>
              </a:rPr>
              <a:t>Parenthesization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6437" y="1428229"/>
            <a:ext cx="3372728" cy="4258784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Some Preliminaries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Matrix multiplication is </a:t>
            </a:r>
            <a:r>
              <a:rPr lang="en-US" sz="1500" b="1" i="1" dirty="0"/>
              <a:t>associative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=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The</a:t>
            </a:r>
            <a:r>
              <a:rPr lang="en-US" sz="1500" b="1" dirty="0"/>
              <a:t> </a:t>
            </a:r>
            <a:r>
              <a:rPr lang="en-US" sz="1500" b="1" dirty="0" err="1"/>
              <a:t>parenthesization</a:t>
            </a:r>
            <a:r>
              <a:rPr lang="en-US" sz="1500" dirty="0">
                <a:effectLst/>
              </a:rPr>
              <a:t> matters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Consider </a:t>
            </a:r>
            <a:r>
              <a:rPr lang="en-US" sz="1500" b="1" i="1" dirty="0"/>
              <a:t>A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B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C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D</a:t>
            </a:r>
            <a:r>
              <a:rPr lang="en-US" sz="1500" i="1" dirty="0">
                <a:effectLst/>
              </a:rPr>
              <a:t>, </a:t>
            </a:r>
            <a:r>
              <a:rPr lang="en-US" sz="1500" dirty="0">
                <a:effectLst/>
              </a:rPr>
              <a:t>where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350" dirty="0"/>
              <a:t>,</a:t>
            </a:r>
            <a:r>
              <a:rPr lang="en-US" sz="1350" dirty="0">
                <a:latin typeface="Symbol" pitchFamily="18" charset="2"/>
              </a:rPr>
              <a:t>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350" dirty="0"/>
              <a:t>,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350" dirty="0"/>
              <a:t>,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25</a:t>
            </a:r>
            <a:endParaRPr lang="en-US" sz="1350" b="1" dirty="0">
              <a:effectLst>
                <a:outerShdw blurRad="38100" dist="38100" dir="2700000" algn="tl">
                  <a:srgbClr val="C0C0C0"/>
                </a:outerShdw>
              </a:effectLst>
              <a:latin typeface="Symbol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Costs: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1200 + 12000 + 7500 = 20700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CD</a:t>
            </a:r>
            <a:r>
              <a:rPr lang="en-US" sz="1350" dirty="0"/>
              <a:t>)</a:t>
            </a:r>
            <a:r>
              <a:rPr lang="en-US" sz="1350" dirty="0">
                <a:latin typeface="Symbol" pitchFamily="18" charset="2"/>
              </a:rPr>
              <a:t>)</a:t>
            </a:r>
          </a:p>
        </p:txBody>
      </p:sp>
      <p:sp>
        <p:nvSpPr>
          <p:cNvPr id="32777" name="Line 7"/>
          <p:cNvSpPr>
            <a:spLocks noChangeShapeType="1"/>
          </p:cNvSpPr>
          <p:nvPr/>
        </p:nvSpPr>
        <p:spPr bwMode="auto">
          <a:xfrm rot="20952218" flipH="1">
            <a:off x="6257174" y="3387318"/>
            <a:ext cx="895583" cy="122428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78" name="Line 8"/>
          <p:cNvSpPr>
            <a:spLocks noChangeShapeType="1"/>
          </p:cNvSpPr>
          <p:nvPr/>
        </p:nvSpPr>
        <p:spPr bwMode="auto">
          <a:xfrm rot="-647782">
            <a:off x="6320293" y="2114208"/>
            <a:ext cx="513293" cy="101229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79" name="Line 9"/>
          <p:cNvSpPr>
            <a:spLocks noChangeShapeType="1"/>
          </p:cNvSpPr>
          <p:nvPr/>
        </p:nvSpPr>
        <p:spPr bwMode="auto">
          <a:xfrm rot="20952218" flipH="1">
            <a:off x="7128939" y="2299994"/>
            <a:ext cx="827700" cy="65739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94" name="Oval 11"/>
          <p:cNvSpPr>
            <a:spLocks noChangeArrowheads="1"/>
          </p:cNvSpPr>
          <p:nvPr/>
        </p:nvSpPr>
        <p:spPr bwMode="auto">
          <a:xfrm>
            <a:off x="6596591" y="2228538"/>
            <a:ext cx="914638" cy="569267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40x10x25</a:t>
            </a:r>
          </a:p>
        </p:txBody>
      </p:sp>
      <p:sp>
        <p:nvSpPr>
          <p:cNvPr id="32795" name="Text Box 12"/>
          <p:cNvSpPr txBox="1">
            <a:spLocks noChangeArrowheads="1"/>
          </p:cNvSpPr>
          <p:nvPr/>
        </p:nvSpPr>
        <p:spPr bwMode="auto">
          <a:xfrm>
            <a:off x="6294093" y="3064574"/>
            <a:ext cx="1525588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(CD)=40x25</a:t>
            </a:r>
          </a:p>
        </p:txBody>
      </p:sp>
      <p:sp>
        <p:nvSpPr>
          <p:cNvPr id="32792" name="Oval 14"/>
          <p:cNvSpPr>
            <a:spLocks noChangeArrowheads="1"/>
          </p:cNvSpPr>
          <p:nvPr/>
        </p:nvSpPr>
        <p:spPr bwMode="auto">
          <a:xfrm>
            <a:off x="5315145" y="3714825"/>
            <a:ext cx="1273109" cy="527585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30x40x25</a:t>
            </a:r>
          </a:p>
        </p:txBody>
      </p:sp>
      <p:sp>
        <p:nvSpPr>
          <p:cNvPr id="32793" name="Text Box 15"/>
          <p:cNvSpPr txBox="1">
            <a:spLocks noChangeArrowheads="1"/>
          </p:cNvSpPr>
          <p:nvPr/>
        </p:nvSpPr>
        <p:spPr bwMode="auto">
          <a:xfrm>
            <a:off x="5073385" y="4686628"/>
            <a:ext cx="1818558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((AB)(CD))=30x25</a:t>
            </a:r>
          </a:p>
        </p:txBody>
      </p:sp>
      <p:sp>
        <p:nvSpPr>
          <p:cNvPr id="32782" name="Text Box 16"/>
          <p:cNvSpPr txBox="1">
            <a:spLocks noChangeArrowheads="1"/>
          </p:cNvSpPr>
          <p:nvPr/>
        </p:nvSpPr>
        <p:spPr bwMode="auto">
          <a:xfrm>
            <a:off x="6071388" y="1942714"/>
            <a:ext cx="878910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C=40x10</a:t>
            </a:r>
          </a:p>
        </p:txBody>
      </p:sp>
      <p:sp>
        <p:nvSpPr>
          <p:cNvPr id="32783" name="Line 17"/>
          <p:cNvSpPr>
            <a:spLocks noChangeShapeType="1"/>
          </p:cNvSpPr>
          <p:nvPr/>
        </p:nvSpPr>
        <p:spPr bwMode="auto">
          <a:xfrm rot="-647782">
            <a:off x="4993592" y="3268224"/>
            <a:ext cx="353707" cy="148271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84" name="Text Box 18"/>
          <p:cNvSpPr txBox="1">
            <a:spLocks noChangeArrowheads="1"/>
          </p:cNvSpPr>
          <p:nvPr/>
        </p:nvSpPr>
        <p:spPr bwMode="auto">
          <a:xfrm>
            <a:off x="7126557" y="1942714"/>
            <a:ext cx="880101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D=10x25</a:t>
            </a:r>
          </a:p>
        </p:txBody>
      </p:sp>
      <p:sp>
        <p:nvSpPr>
          <p:cNvPr id="32790" name="Oval 20"/>
          <p:cNvSpPr>
            <a:spLocks noChangeArrowheads="1"/>
          </p:cNvSpPr>
          <p:nvPr/>
        </p:nvSpPr>
        <p:spPr bwMode="auto">
          <a:xfrm>
            <a:off x="4491017" y="2228538"/>
            <a:ext cx="808645" cy="527585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30x1x40</a:t>
            </a:r>
          </a:p>
        </p:txBody>
      </p:sp>
      <p:sp>
        <p:nvSpPr>
          <p:cNvPr id="32791" name="Text Box 21"/>
          <p:cNvSpPr txBox="1">
            <a:spLocks noChangeArrowheads="1"/>
          </p:cNvSpPr>
          <p:nvPr/>
        </p:nvSpPr>
        <p:spPr bwMode="auto">
          <a:xfrm>
            <a:off x="4311186" y="3070529"/>
            <a:ext cx="1155207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(AB)=30x40</a:t>
            </a:r>
          </a:p>
        </p:txBody>
      </p:sp>
      <p:sp>
        <p:nvSpPr>
          <p:cNvPr id="32786" name="Line 22"/>
          <p:cNvSpPr>
            <a:spLocks noChangeShapeType="1"/>
          </p:cNvSpPr>
          <p:nvPr/>
        </p:nvSpPr>
        <p:spPr bwMode="auto">
          <a:xfrm rot="-647782">
            <a:off x="4300468" y="2203529"/>
            <a:ext cx="421591" cy="89320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87" name="Line 23"/>
          <p:cNvSpPr>
            <a:spLocks noChangeShapeType="1"/>
          </p:cNvSpPr>
          <p:nvPr/>
        </p:nvSpPr>
        <p:spPr bwMode="auto">
          <a:xfrm rot="20952218" flipH="1">
            <a:off x="5010265" y="2282130"/>
            <a:ext cx="590704" cy="706224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2788" name="Text Box 24"/>
          <p:cNvSpPr txBox="1">
            <a:spLocks noChangeArrowheads="1"/>
          </p:cNvSpPr>
          <p:nvPr/>
        </p:nvSpPr>
        <p:spPr bwMode="auto">
          <a:xfrm>
            <a:off x="3947951" y="1967724"/>
            <a:ext cx="890819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A=30 x 1</a:t>
            </a:r>
          </a:p>
        </p:txBody>
      </p:sp>
      <p:sp>
        <p:nvSpPr>
          <p:cNvPr id="32789" name="Text Box 25"/>
          <p:cNvSpPr txBox="1">
            <a:spLocks noChangeArrowheads="1"/>
          </p:cNvSpPr>
          <p:nvPr/>
        </p:nvSpPr>
        <p:spPr bwMode="auto">
          <a:xfrm>
            <a:off x="5073384" y="1942714"/>
            <a:ext cx="881292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B=1 x 40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538687" y="4468687"/>
            <a:ext cx="72409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=1200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171075" y="4468687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296122" y="4478214"/>
            <a:ext cx="684787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10000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980910" y="4478214"/>
            <a:ext cx="748379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30000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519214" y="4468687"/>
            <a:ext cx="9146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 41200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833235" y="4468687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7" grpId="0" animBg="1"/>
      <p:bldP spid="32778" grpId="0" animBg="1"/>
      <p:bldP spid="32779" grpId="0" animBg="1"/>
      <p:bldP spid="32794" grpId="0" animBg="1"/>
      <p:bldP spid="32795" grpId="0" animBg="1"/>
      <p:bldP spid="32792" grpId="0" animBg="1"/>
      <p:bldP spid="32793" grpId="0" animBg="1"/>
      <p:bldP spid="32782" grpId="0" animBg="1"/>
      <p:bldP spid="32783" grpId="0" animBg="1"/>
      <p:bldP spid="32784" grpId="0" animBg="1"/>
      <p:bldP spid="32790" grpId="0" animBg="1"/>
      <p:bldP spid="32791" grpId="0" animBg="1"/>
      <p:bldP spid="32786" grpId="0" animBg="1"/>
      <p:bldP spid="32787" grpId="0" animBg="1"/>
      <p:bldP spid="32788" grpId="0" animBg="1"/>
      <p:bldP spid="32789" grpId="0" animBg="1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en-US" sz="2800" kern="1200" dirty="0">
                <a:solidFill>
                  <a:schemeClr val="tx1"/>
                </a:solidFill>
              </a:rPr>
              <a:t>MCM: </a:t>
            </a:r>
            <a:r>
              <a:rPr lang="en-US" sz="2800" kern="1200" dirty="0" err="1">
                <a:solidFill>
                  <a:schemeClr val="tx1"/>
                </a:solidFill>
              </a:rPr>
              <a:t>Parenthesization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6437" y="1428229"/>
            <a:ext cx="3429893" cy="4258784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Some Preliminaries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Matrix multiplication is </a:t>
            </a:r>
            <a:r>
              <a:rPr lang="en-US" sz="1500" b="1" i="1" dirty="0"/>
              <a:t>associative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=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The</a:t>
            </a:r>
            <a:r>
              <a:rPr lang="en-US" sz="1500" b="1" dirty="0"/>
              <a:t> </a:t>
            </a:r>
            <a:r>
              <a:rPr lang="en-US" sz="1500" b="1" dirty="0" err="1"/>
              <a:t>parenthesization</a:t>
            </a:r>
            <a:r>
              <a:rPr lang="en-US" sz="1500" dirty="0">
                <a:effectLst/>
              </a:rPr>
              <a:t> matters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Consider </a:t>
            </a:r>
            <a:r>
              <a:rPr lang="en-US" sz="1500" b="1" i="1" dirty="0"/>
              <a:t>A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B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C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D</a:t>
            </a:r>
            <a:r>
              <a:rPr lang="en-US" sz="1500" i="1" dirty="0">
                <a:effectLst/>
              </a:rPr>
              <a:t>, </a:t>
            </a:r>
            <a:r>
              <a:rPr lang="en-US" sz="1500" dirty="0">
                <a:effectLst/>
              </a:rPr>
              <a:t>where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350" dirty="0"/>
              <a:t>,</a:t>
            </a:r>
            <a:r>
              <a:rPr lang="en-US" sz="1350" dirty="0">
                <a:latin typeface="Symbol" pitchFamily="18" charset="2"/>
              </a:rPr>
              <a:t>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350" dirty="0"/>
              <a:t>,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350" dirty="0"/>
              <a:t>,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25</a:t>
            </a:r>
            <a:endParaRPr lang="en-US" sz="1350" b="1" dirty="0">
              <a:effectLst>
                <a:outerShdw blurRad="38100" dist="38100" dir="2700000" algn="tl">
                  <a:srgbClr val="C0C0C0"/>
                </a:outerShdw>
              </a:effectLst>
              <a:latin typeface="Symbol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Costs: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1200 + 12000 + 7500 = 20700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CD</a:t>
            </a:r>
            <a:r>
              <a:rPr lang="en-US" sz="1350" dirty="0"/>
              <a:t>)</a:t>
            </a:r>
            <a:r>
              <a:rPr lang="en-US" sz="1350" dirty="0">
                <a:latin typeface="Symbol" pitchFamily="18" charset="2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1200 + 10000 + 30000 = 41200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i="1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dirty="0"/>
              <a:t>))</a:t>
            </a:r>
            <a:endParaRPr lang="en-US" sz="1350" dirty="0">
              <a:latin typeface="Symbol" pitchFamily="18" charset="2"/>
            </a:endParaRPr>
          </a:p>
        </p:txBody>
      </p:sp>
      <p:sp>
        <p:nvSpPr>
          <p:cNvPr id="58375" name="Text Box 5"/>
          <p:cNvSpPr txBox="1">
            <a:spLocks noChangeArrowheads="1"/>
          </p:cNvSpPr>
          <p:nvPr/>
        </p:nvSpPr>
        <p:spPr bwMode="auto">
          <a:xfrm>
            <a:off x="6001123" y="3200341"/>
            <a:ext cx="17149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983" fontAlgn="base">
              <a:spcBef>
                <a:spcPct val="50000"/>
              </a:spcBef>
              <a:spcAft>
                <a:spcPct val="0"/>
              </a:spcAft>
            </a:pPr>
            <a:endParaRPr lang="en-US" altLang="en-US" sz="135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3801" name="Line 47"/>
          <p:cNvSpPr>
            <a:spLocks noChangeShapeType="1"/>
          </p:cNvSpPr>
          <p:nvPr/>
        </p:nvSpPr>
        <p:spPr bwMode="auto">
          <a:xfrm rot="-647782">
            <a:off x="5468775" y="3841064"/>
            <a:ext cx="385863" cy="106588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02" name="Line 48"/>
          <p:cNvSpPr>
            <a:spLocks noChangeShapeType="1"/>
          </p:cNvSpPr>
          <p:nvPr/>
        </p:nvSpPr>
        <p:spPr bwMode="auto">
          <a:xfrm rot="20952218" flipH="1">
            <a:off x="6265510" y="3936338"/>
            <a:ext cx="622859" cy="87176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03" name="Line 49"/>
          <p:cNvSpPr>
            <a:spLocks noChangeShapeType="1"/>
          </p:cNvSpPr>
          <p:nvPr/>
        </p:nvSpPr>
        <p:spPr bwMode="auto">
          <a:xfrm rot="-647782">
            <a:off x="6032087" y="2685857"/>
            <a:ext cx="515675" cy="99324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04" name="Line 50"/>
          <p:cNvSpPr>
            <a:spLocks noChangeShapeType="1"/>
          </p:cNvSpPr>
          <p:nvPr/>
        </p:nvSpPr>
        <p:spPr bwMode="auto">
          <a:xfrm rot="20952218" flipH="1">
            <a:off x="6943152" y="2808523"/>
            <a:ext cx="653824" cy="72885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18" name="Oval 52"/>
          <p:cNvSpPr>
            <a:spLocks noChangeArrowheads="1"/>
          </p:cNvSpPr>
          <p:nvPr/>
        </p:nvSpPr>
        <p:spPr bwMode="auto">
          <a:xfrm>
            <a:off x="5658134" y="1771218"/>
            <a:ext cx="826509" cy="456129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1x40x10</a:t>
            </a:r>
          </a:p>
        </p:txBody>
      </p:sp>
      <p:sp>
        <p:nvSpPr>
          <p:cNvPr id="33819" name="Text Box 53"/>
          <p:cNvSpPr txBox="1">
            <a:spLocks noChangeArrowheads="1"/>
          </p:cNvSpPr>
          <p:nvPr/>
        </p:nvSpPr>
        <p:spPr bwMode="auto">
          <a:xfrm>
            <a:off x="5484257" y="2492926"/>
            <a:ext cx="1179026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(BC)=1 x10</a:t>
            </a:r>
          </a:p>
        </p:txBody>
      </p:sp>
      <p:sp>
        <p:nvSpPr>
          <p:cNvPr id="33806" name="Line 54"/>
          <p:cNvSpPr>
            <a:spLocks noChangeShapeType="1"/>
          </p:cNvSpPr>
          <p:nvPr/>
        </p:nvSpPr>
        <p:spPr bwMode="auto">
          <a:xfrm rot="-647782">
            <a:off x="5450911" y="1756927"/>
            <a:ext cx="431119" cy="77172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07" name="Line 55"/>
          <p:cNvSpPr>
            <a:spLocks noChangeShapeType="1"/>
          </p:cNvSpPr>
          <p:nvPr/>
        </p:nvSpPr>
        <p:spPr bwMode="auto">
          <a:xfrm rot="20952218" flipH="1">
            <a:off x="6197627" y="1811710"/>
            <a:ext cx="604995" cy="61095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816" name="Oval 57"/>
          <p:cNvSpPr>
            <a:spLocks noChangeArrowheads="1"/>
          </p:cNvSpPr>
          <p:nvPr/>
        </p:nvSpPr>
        <p:spPr bwMode="auto">
          <a:xfrm>
            <a:off x="6286947" y="2800186"/>
            <a:ext cx="914638" cy="491857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1x10x25</a:t>
            </a:r>
          </a:p>
        </p:txBody>
      </p:sp>
      <p:sp>
        <p:nvSpPr>
          <p:cNvPr id="33817" name="Text Box 58"/>
          <p:cNvSpPr txBox="1">
            <a:spLocks noChangeArrowheads="1"/>
          </p:cNvSpPr>
          <p:nvPr/>
        </p:nvSpPr>
        <p:spPr bwMode="auto">
          <a:xfrm>
            <a:off x="6011841" y="3632651"/>
            <a:ext cx="1557743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((BC)D)=1x25</a:t>
            </a:r>
          </a:p>
        </p:txBody>
      </p:sp>
      <p:sp>
        <p:nvSpPr>
          <p:cNvPr id="33814" name="Oval 60"/>
          <p:cNvSpPr>
            <a:spLocks noChangeArrowheads="1"/>
          </p:cNvSpPr>
          <p:nvPr/>
        </p:nvSpPr>
        <p:spPr bwMode="auto">
          <a:xfrm>
            <a:off x="5667661" y="4001840"/>
            <a:ext cx="847946" cy="456128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30x1x25</a:t>
            </a:r>
          </a:p>
        </p:txBody>
      </p:sp>
      <p:sp>
        <p:nvSpPr>
          <p:cNvPr id="33815" name="Text Box 61"/>
          <p:cNvSpPr txBox="1">
            <a:spLocks noChangeArrowheads="1"/>
          </p:cNvSpPr>
          <p:nvPr/>
        </p:nvSpPr>
        <p:spPr bwMode="auto">
          <a:xfrm>
            <a:off x="5277034" y="4868842"/>
            <a:ext cx="1856668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(A((BC)D))=30x25</a:t>
            </a:r>
          </a:p>
        </p:txBody>
      </p:sp>
      <p:sp>
        <p:nvSpPr>
          <p:cNvPr id="33810" name="Text Box 62"/>
          <p:cNvSpPr txBox="1">
            <a:spLocks noChangeArrowheads="1"/>
          </p:cNvSpPr>
          <p:nvPr/>
        </p:nvSpPr>
        <p:spPr bwMode="auto">
          <a:xfrm>
            <a:off x="4857825" y="3646942"/>
            <a:ext cx="909874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A=30 x 1</a:t>
            </a:r>
          </a:p>
        </p:txBody>
      </p:sp>
      <p:sp>
        <p:nvSpPr>
          <p:cNvPr id="33811" name="Text Box 63"/>
          <p:cNvSpPr txBox="1">
            <a:spLocks noChangeArrowheads="1"/>
          </p:cNvSpPr>
          <p:nvPr/>
        </p:nvSpPr>
        <p:spPr bwMode="auto">
          <a:xfrm>
            <a:off x="4978110" y="1496113"/>
            <a:ext cx="897965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B=1 x40</a:t>
            </a:r>
          </a:p>
        </p:txBody>
      </p:sp>
      <p:sp>
        <p:nvSpPr>
          <p:cNvPr id="33812" name="Text Box 64"/>
          <p:cNvSpPr txBox="1">
            <a:spLocks noChangeArrowheads="1"/>
          </p:cNvSpPr>
          <p:nvPr/>
        </p:nvSpPr>
        <p:spPr bwMode="auto">
          <a:xfrm>
            <a:off x="6235737" y="1485394"/>
            <a:ext cx="897965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C=40x10</a:t>
            </a:r>
          </a:p>
        </p:txBody>
      </p:sp>
      <p:sp>
        <p:nvSpPr>
          <p:cNvPr id="33813" name="Text Box 65"/>
          <p:cNvSpPr txBox="1">
            <a:spLocks noChangeArrowheads="1"/>
          </p:cNvSpPr>
          <p:nvPr/>
        </p:nvSpPr>
        <p:spPr bwMode="auto">
          <a:xfrm>
            <a:off x="6932435" y="2477444"/>
            <a:ext cx="897965" cy="46166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D=10x25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633963" y="5006989"/>
            <a:ext cx="62881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=400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067464" y="5006989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215140" y="5006989"/>
            <a:ext cx="62881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250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685559" y="5006989"/>
            <a:ext cx="628814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750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3039267" y="5004608"/>
            <a:ext cx="9146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 1400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2547411" y="5005798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1" grpId="0" animBg="1"/>
      <p:bldP spid="33802" grpId="0" animBg="1"/>
      <p:bldP spid="33803" grpId="0" animBg="1"/>
      <p:bldP spid="33804" grpId="0" animBg="1"/>
      <p:bldP spid="33818" grpId="0" animBg="1"/>
      <p:bldP spid="33819" grpId="0" animBg="1"/>
      <p:bldP spid="33806" grpId="0" animBg="1"/>
      <p:bldP spid="33807" grpId="0" animBg="1"/>
      <p:bldP spid="33816" grpId="0" animBg="1"/>
      <p:bldP spid="33817" grpId="0" animBg="1"/>
      <p:bldP spid="33814" grpId="0" animBg="1"/>
      <p:bldP spid="33815" grpId="0" animBg="1"/>
      <p:bldP spid="33810" grpId="0" animBg="1"/>
      <p:bldP spid="33811" grpId="0" animBg="1"/>
      <p:bldP spid="33812" grpId="0" animBg="1"/>
      <p:bldP spid="33813" grpId="0" animBg="1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3462" y="305542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MCM: </a:t>
            </a:r>
            <a:r>
              <a:rPr lang="en-US" sz="2800" b="1" dirty="0" err="1">
                <a:solidFill>
                  <a:schemeClr val="tx1"/>
                </a:solidFill>
              </a:rPr>
              <a:t>Parenthesization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5044" y="1548018"/>
            <a:ext cx="4572000" cy="518408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/>
              <a:t>Some Preliminaries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/>
              <a:t>Matrix multiplication is </a:t>
            </a:r>
            <a:r>
              <a:rPr lang="en-US" sz="1500" b="1" i="1" dirty="0"/>
              <a:t>associative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=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/>
              <a:t>The</a:t>
            </a:r>
            <a:r>
              <a:rPr lang="en-US" sz="1500" b="1" dirty="0"/>
              <a:t> </a:t>
            </a:r>
            <a:r>
              <a:rPr lang="en-US" sz="1500" b="1" dirty="0" err="1"/>
              <a:t>parenthesization</a:t>
            </a:r>
            <a:r>
              <a:rPr lang="en-US" sz="1500" dirty="0"/>
              <a:t> matters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/>
              <a:t>Consider </a:t>
            </a:r>
            <a:r>
              <a:rPr lang="en-US" sz="1500" b="1" i="1" dirty="0"/>
              <a:t>A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B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C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D</a:t>
            </a:r>
            <a:r>
              <a:rPr lang="en-US" sz="1500" i="1" dirty="0"/>
              <a:t>, </a:t>
            </a:r>
            <a:r>
              <a:rPr lang="en-US" sz="1500" dirty="0"/>
              <a:t>where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350" dirty="0"/>
              <a:t>,</a:t>
            </a:r>
            <a:r>
              <a:rPr lang="en-US" sz="1350" dirty="0">
                <a:latin typeface="Symbol" pitchFamily="18" charset="2"/>
              </a:rPr>
              <a:t>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350" dirty="0"/>
              <a:t>,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350" dirty="0"/>
              <a:t>,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25</a:t>
            </a:r>
            <a:endParaRPr lang="en-US" sz="1350" b="1" dirty="0">
              <a:effectLst>
                <a:outerShdw blurRad="38100" dist="38100" dir="2700000" algn="tl">
                  <a:srgbClr val="C0C0C0"/>
                </a:outerShdw>
              </a:effectLst>
              <a:latin typeface="Symbol" pitchFamily="18" charset="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/>
              <a:t>Costs: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1200 + 12000 + 7500 = 20700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CD</a:t>
            </a:r>
            <a:r>
              <a:rPr lang="en-US" sz="1350" dirty="0"/>
              <a:t>)</a:t>
            </a:r>
            <a:r>
              <a:rPr lang="en-US" sz="1350" dirty="0">
                <a:latin typeface="Symbol" pitchFamily="18" charset="2"/>
              </a:rPr>
              <a:t>)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1200 + 10000 + 30000 = 41200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i="1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dirty="0"/>
              <a:t>))</a:t>
            </a:r>
            <a:r>
              <a:rPr lang="en-US" sz="1350" dirty="0">
                <a:latin typeface="Symbol" pitchFamily="18" charset="2"/>
              </a:rPr>
              <a:t>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350" dirty="0">
                <a:latin typeface="Symbol" pitchFamily="18" charset="2"/>
              </a:rPr>
              <a:t>= </a:t>
            </a:r>
            <a:r>
              <a:rPr lang="en-US" sz="1350" dirty="0"/>
              <a:t>400 + 250 + 750 = 1400</a:t>
            </a:r>
          </a:p>
        </p:txBody>
      </p:sp>
      <p:sp>
        <p:nvSpPr>
          <p:cNvPr id="131076" name="Text Box 4"/>
          <p:cNvSpPr txBox="1">
            <a:spLocks noChangeArrowheads="1"/>
          </p:cNvSpPr>
          <p:nvPr/>
        </p:nvSpPr>
        <p:spPr bwMode="auto">
          <a:xfrm>
            <a:off x="4400506" y="1598613"/>
            <a:ext cx="4173582" cy="3395545"/>
          </a:xfrm>
          <a:prstGeom prst="rect">
            <a:avLst/>
          </a:prstGeom>
          <a:solidFill>
            <a:srgbClr val="CCCAC6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We need to optimally parenthesize 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None/>
              <a:defRPr/>
            </a:pP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…T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n</a:t>
            </a:r>
            <a:r>
              <a:rPr lang="en-US" sz="1350" dirty="0">
                <a:latin typeface="Times New Roman" pitchFamily="18" charset="0"/>
              </a:rPr>
              <a:t>, where </a:t>
            </a:r>
            <a:r>
              <a:rPr lang="en-US" sz="135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lang="en-US" sz="1350" dirty="0">
                <a:latin typeface="Times New Roman" pitchFamily="18" charset="0"/>
              </a:rPr>
              <a:t> is a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i-1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i</a:t>
            </a:r>
            <a:r>
              <a:rPr lang="en-US" sz="1350" dirty="0">
                <a:latin typeface="Times New Roman" pitchFamily="18" charset="0"/>
              </a:rPr>
              <a:t> matrix.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According to the given example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dirty="0">
                <a:latin typeface="Times New Roman" pitchFamily="18" charset="0"/>
              </a:rPr>
              <a:t> = {30, 1, 40, 10, 25 } 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x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where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1-1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baseline="-25000" dirty="0"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0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dirty="0">
                <a:latin typeface="Times New Roman" pitchFamily="18" charset="0"/>
              </a:rPr>
              <a:t> = 30 x 1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2-1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 = 1 x 40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3-1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 = 40 x 10</a:t>
            </a:r>
          </a:p>
          <a:p>
            <a:pPr lvl="2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4-1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dirty="0">
                <a:latin typeface="Times New Roman" pitchFamily="18" charset="0"/>
              </a:rPr>
              <a:t> =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 x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d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dirty="0">
                <a:latin typeface="Times New Roman" pitchFamily="18" charset="0"/>
              </a:rPr>
              <a:t> = 10 x 25</a:t>
            </a:r>
          </a:p>
          <a:p>
            <a:pPr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latin typeface="Times New Roman" pitchFamily="18" charset="0"/>
              </a:rPr>
              <a:t>Costs: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((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)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)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baseline="-25000" dirty="0">
                <a:latin typeface="Times New Roman" pitchFamily="18" charset="0"/>
              </a:rPr>
              <a:t> </a:t>
            </a:r>
            <a:r>
              <a:rPr lang="en-US" sz="1350" dirty="0">
                <a:latin typeface="Times New Roman" pitchFamily="18" charset="0"/>
              </a:rPr>
              <a:t>= 20700</a:t>
            </a:r>
            <a:endParaRPr lang="en-US" sz="1350" baseline="-25000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(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dirty="0">
                <a:latin typeface="Times New Roman" pitchFamily="18" charset="0"/>
              </a:rPr>
              <a:t>) (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dirty="0">
                <a:latin typeface="Times New Roman" pitchFamily="18" charset="0"/>
              </a:rPr>
              <a:t>) = 41200</a:t>
            </a:r>
          </a:p>
          <a:p>
            <a:pPr lvl="1" eaLnBrk="1" hangingPunct="1">
              <a:lnSpc>
                <a:spcPct val="90000"/>
              </a:lnSpc>
              <a:spcBef>
                <a:spcPct val="35000"/>
              </a:spcBef>
              <a:buClr>
                <a:schemeClr val="tx1"/>
              </a:buClr>
              <a:buSzPct val="60000"/>
              <a:buFont typeface="Wingdings" pitchFamily="2" charset="2"/>
              <a:buChar char="n"/>
              <a:defRPr/>
            </a:pPr>
            <a:r>
              <a:rPr lang="en-US" sz="1350" dirty="0">
                <a:latin typeface="Times New Roman" pitchFamily="18" charset="0"/>
              </a:rPr>
              <a:t>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1</a:t>
            </a:r>
            <a:r>
              <a:rPr lang="en-US" sz="1350" dirty="0">
                <a:latin typeface="Times New Roman" pitchFamily="18" charset="0"/>
              </a:rPr>
              <a:t> ((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 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3</a:t>
            </a:r>
            <a:r>
              <a:rPr lang="en-US" sz="1350" dirty="0">
                <a:latin typeface="Times New Roman" pitchFamily="18" charset="0"/>
              </a:rPr>
              <a:t>) </a:t>
            </a:r>
            <a:r>
              <a:rPr lang="en-US" sz="135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T</a:t>
            </a:r>
            <a:r>
              <a:rPr lang="en-US" sz="1350" b="1" baseline="-25000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4</a:t>
            </a:r>
            <a:r>
              <a:rPr lang="en-US" sz="1350" dirty="0">
                <a:latin typeface="Times New Roman" pitchFamily="18" charset="0"/>
              </a:rPr>
              <a:t>) = 1400</a:t>
            </a:r>
          </a:p>
        </p:txBody>
      </p:sp>
      <p:sp>
        <p:nvSpPr>
          <p:cNvPr id="60424" name="Text Box 5"/>
          <p:cNvSpPr txBox="1">
            <a:spLocks noChangeArrowheads="1"/>
          </p:cNvSpPr>
          <p:nvPr/>
        </p:nvSpPr>
        <p:spPr bwMode="auto">
          <a:xfrm>
            <a:off x="6001123" y="3200341"/>
            <a:ext cx="17149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altLang="en-US" sz="135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en-US" sz="2800" kern="1200" dirty="0">
                <a:solidFill>
                  <a:schemeClr val="tx1"/>
                </a:solidFill>
              </a:rPr>
              <a:t>MCM: </a:t>
            </a:r>
            <a:r>
              <a:rPr lang="en-US" sz="2800" kern="1200" dirty="0" err="1">
                <a:solidFill>
                  <a:schemeClr val="tx1"/>
                </a:solidFill>
              </a:rPr>
              <a:t>Parenthesization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1548" y="1019176"/>
            <a:ext cx="8820298" cy="5457825"/>
          </a:xfrm>
        </p:spPr>
        <p:txBody>
          <a:bodyPr/>
          <a:lstStyle/>
          <a:p>
            <a:pPr eaLnBrk="1" hangingPunct="1">
              <a:defRPr/>
            </a:pPr>
            <a:r>
              <a:rPr lang="en-US" sz="2101" dirty="0">
                <a:effectLst/>
              </a:rPr>
              <a:t>Let the number of different </a:t>
            </a:r>
            <a:r>
              <a:rPr lang="en-US" sz="2101" dirty="0" err="1">
                <a:effectLst/>
              </a:rPr>
              <a:t>parenthesizations</a:t>
            </a:r>
            <a:r>
              <a:rPr lang="en-US" sz="2101" dirty="0">
                <a:effectLst/>
              </a:rPr>
              <a:t>, </a:t>
            </a:r>
            <a:r>
              <a:rPr lang="en-US" sz="2101" dirty="0">
                <a:effectLst/>
                <a:latin typeface="Courier New" pitchFamily="49" charset="0"/>
                <a:cs typeface="Courier New" pitchFamily="49" charset="0"/>
              </a:rPr>
              <a:t>P(n)</a:t>
            </a:r>
            <a:r>
              <a:rPr lang="en-US" sz="2101" dirty="0">
                <a:effectLst/>
              </a:rPr>
              <a:t>.</a:t>
            </a:r>
          </a:p>
          <a:p>
            <a:pPr eaLnBrk="1" hangingPunct="1">
              <a:defRPr/>
            </a:pPr>
            <a:endParaRPr lang="en-US" sz="900" dirty="0">
              <a:effectLst/>
            </a:endParaRPr>
          </a:p>
          <a:p>
            <a:pPr eaLnBrk="1" hangingPunct="1">
              <a:defRPr/>
            </a:pPr>
            <a:r>
              <a:rPr lang="en-US" sz="2101" dirty="0">
                <a:effectLst/>
              </a:rPr>
              <a:t>Then,</a:t>
            </a:r>
          </a:p>
          <a:p>
            <a:pPr eaLnBrk="1" hangingPunct="1">
              <a:defRPr/>
            </a:pPr>
            <a:endParaRPr lang="en-US" sz="2101" dirty="0">
              <a:effectLst/>
            </a:endParaRPr>
          </a:p>
          <a:p>
            <a:pPr eaLnBrk="1" hangingPunct="1">
              <a:defRPr/>
            </a:pPr>
            <a:r>
              <a:rPr lang="en-US" sz="2101" dirty="0">
                <a:effectLst/>
              </a:rPr>
              <a:t>Using </a:t>
            </a:r>
            <a:r>
              <a:rPr lang="en-US" sz="2101" b="1" i="1" dirty="0"/>
              <a:t>Generating Function</a:t>
            </a:r>
            <a:r>
              <a:rPr lang="en-US" sz="2101" dirty="0">
                <a:effectLst/>
              </a:rPr>
              <a:t> we have,</a:t>
            </a:r>
          </a:p>
          <a:p>
            <a:pPr lvl="1" eaLnBrk="1" hangingPunct="1"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P(n) = C(n-1)</a:t>
            </a:r>
            <a:r>
              <a:rPr lang="en-US" sz="1800" dirty="0"/>
              <a:t>, the (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n-1)</a:t>
            </a:r>
            <a:r>
              <a:rPr lang="en-US" sz="1800" baseline="30000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800" dirty="0"/>
              <a:t> </a:t>
            </a:r>
            <a:r>
              <a:rPr lang="en-US" sz="1800" b="1" i="1" dirty="0"/>
              <a:t>Catalan Number</a:t>
            </a:r>
            <a:r>
              <a:rPr lang="en-US" sz="1800" dirty="0"/>
              <a:t> where</a:t>
            </a:r>
          </a:p>
          <a:p>
            <a:pPr eaLnBrk="1" hangingPunct="1">
              <a:defRPr/>
            </a:pPr>
            <a:endParaRPr lang="en-US" sz="2101" dirty="0">
              <a:effectLst/>
            </a:endParaRPr>
          </a:p>
          <a:p>
            <a:pPr eaLnBrk="1" hangingPunct="1">
              <a:defRPr/>
            </a:pPr>
            <a:endParaRPr lang="en-US" sz="2101" dirty="0">
              <a:effectLst/>
            </a:endParaRPr>
          </a:p>
          <a:p>
            <a:pPr eaLnBrk="1" hangingPunct="1">
              <a:defRPr/>
            </a:pPr>
            <a:r>
              <a:rPr lang="en-US" sz="2101" dirty="0">
                <a:effectLst/>
              </a:rPr>
              <a:t>Exhaustively checking all possible </a:t>
            </a:r>
            <a:r>
              <a:rPr lang="en-US" sz="2101" dirty="0" err="1">
                <a:effectLst/>
              </a:rPr>
              <a:t>parenthesizations</a:t>
            </a:r>
            <a:r>
              <a:rPr lang="en-US" sz="2101" dirty="0">
                <a:effectLst/>
              </a:rPr>
              <a:t> take exponential time!</a:t>
            </a:r>
          </a:p>
          <a:p>
            <a:pPr eaLnBrk="1" hangingPunct="1">
              <a:defRPr/>
            </a:pPr>
            <a:endParaRPr lang="en-US" sz="2101" dirty="0"/>
          </a:p>
        </p:txBody>
      </p:sp>
      <p:graphicFrame>
        <p:nvGraphicFramePr>
          <p:cNvPr id="6247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830144"/>
              </p:ext>
            </p:extLst>
          </p:nvPr>
        </p:nvGraphicFramePr>
        <p:xfrm>
          <a:off x="1849523" y="3200340"/>
          <a:ext cx="4595818" cy="4573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98700" imgH="279400" progId="Equation.3">
                  <p:embed/>
                </p:oleObj>
              </mc:Choice>
              <mc:Fallback>
                <p:oleObj name="Equation" r:id="rId2" imgW="2298700" imgH="279400" progId="Equation.3">
                  <p:embed/>
                  <p:pic>
                    <p:nvPicPr>
                      <p:cNvPr id="6247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523" y="3200340"/>
                        <a:ext cx="4595818" cy="4573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011619"/>
              </p:ext>
            </p:extLst>
          </p:nvPr>
        </p:nvGraphicFramePr>
        <p:xfrm>
          <a:off x="1361690" y="1314956"/>
          <a:ext cx="4299276" cy="99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41600" imgH="609600" progId="Equation.3">
                  <p:embed/>
                </p:oleObj>
              </mc:Choice>
              <mc:Fallback>
                <p:oleObj name="Equation" r:id="rId4" imgW="2641600" imgH="609600" progId="Equation.3">
                  <p:embed/>
                  <p:pic>
                    <p:nvPicPr>
                      <p:cNvPr id="6247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1690" y="1314956"/>
                        <a:ext cx="4299276" cy="993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84314" y="557695"/>
            <a:ext cx="9051235" cy="47625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1: Characterize Optimal Sub-structure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8538" y="1543049"/>
            <a:ext cx="8812695" cy="51482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z="1800" dirty="0"/>
              <a:t>Let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be the </a:t>
            </a:r>
            <a:r>
              <a:rPr lang="en-US" sz="1800" i="1" dirty="0"/>
              <a:t>minimum </a:t>
            </a:r>
            <a:r>
              <a:rPr lang="en-US" sz="1800" dirty="0"/>
              <a:t>number of multiplications necessary to compute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i..j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x … x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1800" dirty="0"/>
              <a:t>Key observations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500" dirty="0"/>
              <a:t>The outermost parenthesis partitions the chain of matrices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at some 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≤ 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 &lt; 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):  (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)(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k+1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500" dirty="0"/>
              <a:t>The optimal </a:t>
            </a:r>
            <a:r>
              <a:rPr lang="en-US" sz="1500" dirty="0" err="1"/>
              <a:t>parenthesization</a:t>
            </a:r>
            <a:r>
              <a:rPr lang="en-US" sz="1500" dirty="0"/>
              <a:t> </a:t>
            </a:r>
            <a:r>
              <a:rPr lang="en-US" sz="1500" dirty="0">
                <a:cs typeface="Courier New" pitchFamily="49" charset="0"/>
              </a:rPr>
              <a:t>of matrices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5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is also optimal on either side of 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dirty="0"/>
              <a:t>; i.e., for matrices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k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500" dirty="0"/>
              <a:t>and 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k+1, 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  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500" dirty="0"/>
              <a:t>Within the optimal </a:t>
            </a:r>
            <a:r>
              <a:rPr lang="en-US" sz="1500" dirty="0" err="1"/>
              <a:t>parenthesization</a:t>
            </a:r>
            <a:r>
              <a:rPr lang="en-US" sz="1500" dirty="0"/>
              <a:t>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i..j</a:t>
            </a:r>
            <a:r>
              <a:rPr lang="en-US" sz="1500" dirty="0"/>
              <a:t>,</a:t>
            </a:r>
          </a:p>
          <a:p>
            <a:pPr lvl="1" eaLnBrk="1" hangingPunct="1">
              <a:lnSpc>
                <a:spcPct val="140000"/>
              </a:lnSpc>
              <a:buFontTx/>
              <a:buNone/>
              <a:defRPr/>
            </a:pPr>
            <a:r>
              <a:rPr lang="en-US" sz="1500" dirty="0"/>
              <a:t>		(a) the </a:t>
            </a:r>
            <a:r>
              <a:rPr lang="en-US" sz="1500" dirty="0" err="1"/>
              <a:t>parenthesization</a:t>
            </a:r>
            <a:r>
              <a:rPr lang="en-US" sz="1500" dirty="0"/>
              <a:t>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i..k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must be optimal</a:t>
            </a:r>
          </a:p>
          <a:p>
            <a:pPr lvl="1" eaLnBrk="1" hangingPunct="1">
              <a:lnSpc>
                <a:spcPct val="140000"/>
              </a:lnSpc>
              <a:buFontTx/>
              <a:buNone/>
              <a:defRPr/>
            </a:pPr>
            <a:r>
              <a:rPr lang="en-US" sz="1500" dirty="0"/>
              <a:t>		(b) the </a:t>
            </a:r>
            <a:r>
              <a:rPr lang="en-US" sz="1500" dirty="0" err="1"/>
              <a:t>parenthesization</a:t>
            </a:r>
            <a:r>
              <a:rPr lang="en-US" sz="1500" dirty="0"/>
              <a:t>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k+1..j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must be optimal</a:t>
            </a:r>
          </a:p>
          <a:p>
            <a:pPr lvl="2" eaLnBrk="1" hangingPunct="1">
              <a:lnSpc>
                <a:spcPct val="140000"/>
              </a:lnSpc>
              <a:defRPr/>
            </a:pPr>
            <a:r>
              <a:rPr lang="en-US" sz="1350" dirty="0"/>
              <a:t>Why?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291548" y="539819"/>
            <a:ext cx="8984974" cy="392113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2: Recursive (Recurrence) Formulation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78296" y="1314450"/>
            <a:ext cx="8865704" cy="5376862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spcBef>
                <a:spcPct val="55000"/>
              </a:spcBef>
              <a:defRPr/>
            </a:pPr>
            <a:r>
              <a:rPr lang="en-US" sz="1500" dirty="0"/>
              <a:t>Need to find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1..n</a:t>
            </a:r>
          </a:p>
          <a:p>
            <a:pPr>
              <a:lnSpc>
                <a:spcPct val="140000"/>
              </a:lnSpc>
              <a:spcBef>
                <a:spcPts val="450"/>
              </a:spcBef>
              <a:defRPr/>
            </a:pPr>
            <a:r>
              <a:rPr lang="en-US" sz="1350" dirty="0"/>
              <a:t>Let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M(</a:t>
            </a:r>
            <a:r>
              <a:rPr lang="en-US" sz="135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, j)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/>
              <a:t>= minimum # of scalar multiplications needed to compute 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350" b="1" baseline="-25000" dirty="0">
                <a:latin typeface="Courier New" pitchFamily="49" charset="0"/>
                <a:cs typeface="Courier New" pitchFamily="49" charset="0"/>
              </a:rPr>
              <a:t>i..j</a:t>
            </a:r>
          </a:p>
          <a:p>
            <a:pPr>
              <a:lnSpc>
                <a:spcPct val="140000"/>
              </a:lnSpc>
              <a:spcBef>
                <a:spcPts val="450"/>
              </a:spcBef>
              <a:defRPr/>
            </a:pPr>
            <a:r>
              <a:rPr lang="en-US" sz="1350" dirty="0"/>
              <a:t>Since 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350" b="1" baseline="-25000" dirty="0">
                <a:latin typeface="Courier New" pitchFamily="49" charset="0"/>
                <a:cs typeface="Courier New" pitchFamily="49" charset="0"/>
              </a:rPr>
              <a:t>i..j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/>
              <a:t>can be obtained by breaking it into 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350" b="1" baseline="-25000" dirty="0">
                <a:latin typeface="Courier New" pitchFamily="49" charset="0"/>
                <a:cs typeface="Courier New" pitchFamily="49" charset="0"/>
              </a:rPr>
              <a:t>i..k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/>
              <a:t>&amp; </a:t>
            </a:r>
            <a:r>
              <a:rPr lang="en-US" sz="135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350" b="1" baseline="-25000" dirty="0">
                <a:latin typeface="Courier New" pitchFamily="49" charset="0"/>
                <a:cs typeface="Courier New" pitchFamily="49" charset="0"/>
              </a:rPr>
              <a:t>k+1..j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/>
              <a:t>, we have</a:t>
            </a:r>
          </a:p>
          <a:p>
            <a:pPr eaLnBrk="1" hangingPunct="1">
              <a:lnSpc>
                <a:spcPct val="140000"/>
              </a:lnSpc>
              <a:spcBef>
                <a:spcPct val="55000"/>
              </a:spcBef>
              <a:buFontTx/>
              <a:buNone/>
              <a:defRPr/>
            </a:pPr>
            <a:endParaRPr lang="en-US" sz="1500" dirty="0"/>
          </a:p>
          <a:p>
            <a:pPr>
              <a:lnSpc>
                <a:spcPct val="140000"/>
              </a:lnSpc>
              <a:spcBef>
                <a:spcPts val="1350"/>
              </a:spcBef>
              <a:defRPr/>
            </a:pPr>
            <a:endParaRPr lang="en-US" sz="1500" dirty="0"/>
          </a:p>
          <a:p>
            <a:pPr>
              <a:lnSpc>
                <a:spcPct val="140000"/>
              </a:lnSpc>
              <a:spcBef>
                <a:spcPts val="1350"/>
              </a:spcBef>
              <a:defRPr/>
            </a:pPr>
            <a:r>
              <a:rPr lang="en-US" sz="1500" dirty="0"/>
              <a:t>Note: The sizes of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i..k</a:t>
            </a:r>
            <a:r>
              <a:rPr lang="en-US" sz="1500" dirty="0">
                <a:cs typeface="Courier New" pitchFamily="49" charset="0"/>
              </a:rPr>
              <a:t> is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i-1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and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k+1..j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is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, </a:t>
            </a:r>
          </a:p>
          <a:p>
            <a:pPr>
              <a:lnSpc>
                <a:spcPct val="140000"/>
              </a:lnSpc>
              <a:spcBef>
                <a:spcPts val="450"/>
              </a:spcBef>
              <a:buNone/>
              <a:defRPr/>
            </a:pPr>
            <a:r>
              <a:rPr lang="en-US" sz="1500" dirty="0"/>
              <a:t>    and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i..k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k+1..j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is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x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after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500" b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scalar multiplications.</a:t>
            </a:r>
          </a:p>
          <a:p>
            <a:pPr eaLnBrk="1" hangingPunct="1">
              <a:lnSpc>
                <a:spcPct val="140000"/>
              </a:lnSpc>
              <a:spcBef>
                <a:spcPct val="35000"/>
              </a:spcBef>
              <a:defRPr/>
            </a:pPr>
            <a:r>
              <a:rPr lang="en-US" sz="1500" dirty="0"/>
              <a:t>Let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j)</a:t>
            </a:r>
            <a:r>
              <a:rPr lang="en-US" sz="1500" dirty="0"/>
              <a:t> be the </a:t>
            </a:r>
            <a:r>
              <a:rPr lang="en-US" sz="1500" dirty="0">
                <a:cs typeface="Courier New" pitchFamily="49" charset="0"/>
              </a:rPr>
              <a:t>value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dirty="0"/>
              <a:t> where the optimal split occurs</a:t>
            </a:r>
          </a:p>
          <a:p>
            <a:pPr eaLnBrk="1" hangingPunct="1">
              <a:lnSpc>
                <a:spcPct val="140000"/>
              </a:lnSpc>
              <a:spcBef>
                <a:spcPct val="35000"/>
              </a:spcBef>
              <a:defRPr/>
            </a:pPr>
            <a:r>
              <a:rPr lang="en-US" sz="1500" dirty="0"/>
              <a:t>A direct recursive implementation is exponential – a lot of duplicated work.</a:t>
            </a:r>
          </a:p>
          <a:p>
            <a:pPr eaLnBrk="1" hangingPunct="1">
              <a:lnSpc>
                <a:spcPct val="140000"/>
              </a:lnSpc>
              <a:spcBef>
                <a:spcPct val="35000"/>
              </a:spcBef>
              <a:defRPr/>
            </a:pPr>
            <a:r>
              <a:rPr lang="en-US" sz="1500" dirty="0"/>
              <a:t>But there are only few different </a:t>
            </a:r>
            <a:r>
              <a:rPr lang="en-US" sz="1500" dirty="0" err="1"/>
              <a:t>subproblems</a:t>
            </a:r>
            <a:r>
              <a:rPr lang="en-US" sz="1500" dirty="0"/>
              <a:t>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5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i="1" dirty="0"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500" dirty="0"/>
              <a:t>one solution for each choice of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dirty="0"/>
              <a:t>and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&lt; j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500" dirty="0"/>
              <a:t>.</a:t>
            </a:r>
          </a:p>
        </p:txBody>
      </p:sp>
      <p:graphicFrame>
        <p:nvGraphicFramePr>
          <p:cNvPr id="65543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413064352"/>
              </p:ext>
            </p:extLst>
          </p:nvPr>
        </p:nvGraphicFramePr>
        <p:xfrm>
          <a:off x="901148" y="2525713"/>
          <a:ext cx="607377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559300" imgH="584200" progId="Equation.3">
                  <p:embed/>
                </p:oleObj>
              </mc:Choice>
              <mc:Fallback>
                <p:oleObj name="Equation" r:id="rId3" imgW="4559300" imgH="584200" progId="Equation.3">
                  <p:embed/>
                  <p:pic>
                    <p:nvPicPr>
                      <p:cNvPr id="6554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148" y="2525713"/>
                        <a:ext cx="6073775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512555" y="591309"/>
            <a:ext cx="9024730" cy="41275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MCM::Step 2: Recursive (Recurrence) Formulation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C0511DE-2B80-4029-BF55-A837E0DDA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93819"/>
            <a:ext cx="8839200" cy="49387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Recursive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-Matrix-Chain(</a:t>
            </a:r>
            <a:r>
              <a:rPr kumimoji="0" lang="fr-FR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fr-FR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fr-FR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fr-F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then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	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0;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	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=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/>
              </a:rPr>
              <a:t>∞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Arial"/>
              </a:rPr>
              <a:t>;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for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to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-1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5 		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Recursive-Matrix-Chain(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+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	    Recursive-Matrix-Chain(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k+1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 + 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d</a:t>
            </a:r>
            <a:r>
              <a:rPr kumimoji="0" 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i-1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kumimoji="0" 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</a:t>
            </a:r>
            <a:r>
              <a:rPr kumimoji="0" lang="en-US" sz="2400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 		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then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lain" startAt="7"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       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=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q ;</a:t>
            </a: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           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= k ;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8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return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</a:t>
            </a: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j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92941" y="484257"/>
            <a:ext cx="9048750" cy="6286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MCM :: Step 2: Recursive (Recurrence) Formulation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1790" y="1428750"/>
            <a:ext cx="8892209" cy="5144328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2101" b="1" dirty="0"/>
              <a:t>Overlapping </a:t>
            </a:r>
            <a:r>
              <a:rPr lang="en-US" sz="2101" b="1" dirty="0" err="1"/>
              <a:t>Subproblems</a:t>
            </a:r>
            <a:endParaRPr lang="en-US" sz="2101" b="1" dirty="0"/>
          </a:p>
          <a:p>
            <a:pPr eaLnBrk="1" hangingPunct="1">
              <a:lnSpc>
                <a:spcPct val="120000"/>
              </a:lnSpc>
              <a:defRPr/>
            </a:pPr>
            <a:r>
              <a:rPr lang="en-US" sz="2101" dirty="0"/>
              <a:t>Let T(n) be the time complexity of                                                    </a:t>
            </a:r>
            <a:r>
              <a:rPr lang="fr-FR" sz="2101" b="1" dirty="0" err="1">
                <a:latin typeface="Courier New" pitchFamily="49" charset="0"/>
                <a:cs typeface="Courier New" pitchFamily="49" charset="0"/>
              </a:rPr>
              <a:t>Recursive</a:t>
            </a:r>
            <a:r>
              <a:rPr lang="fr-FR" sz="2101" b="1" dirty="0">
                <a:latin typeface="Courier New" pitchFamily="49" charset="0"/>
                <a:cs typeface="Courier New" pitchFamily="49" charset="0"/>
              </a:rPr>
              <a:t>-Matrix-Chain(d, 1, n)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101" dirty="0"/>
              <a:t>For n &gt; 1, we have</a:t>
            </a:r>
          </a:p>
          <a:p>
            <a:pPr lvl="1" eaLnBrk="1" hangingPunct="1">
              <a:lnSpc>
                <a:spcPct val="120000"/>
              </a:lnSpc>
              <a:spcBef>
                <a:spcPct val="60000"/>
              </a:spcBef>
              <a:buFontTx/>
              <a:buNone/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T(n)= </a:t>
            </a:r>
            <a:r>
              <a:rPr lang="en-US" sz="1800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i="1" dirty="0"/>
              <a:t>	</a:t>
            </a:r>
            <a:endParaRPr lang="en-US" sz="1800" dirty="0"/>
          </a:p>
          <a:p>
            <a:pPr lvl="1" eaLnBrk="1" hangingPunct="1">
              <a:lnSpc>
                <a:spcPct val="12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800" dirty="0"/>
              <a:t>a) </a:t>
            </a:r>
            <a:r>
              <a:rPr lang="en-US" sz="1800" b="1" dirty="0">
                <a:solidFill>
                  <a:srgbClr val="FF9900"/>
                </a:solidFill>
              </a:rPr>
              <a:t>1</a:t>
            </a:r>
            <a:r>
              <a:rPr lang="en-US" sz="1800" dirty="0"/>
              <a:t> is used to cover the cost of lines 1-3, and 8</a:t>
            </a:r>
          </a:p>
          <a:p>
            <a:pPr lvl="1" eaLnBrk="1" hangingPunct="1">
              <a:lnSpc>
                <a:spcPct val="120000"/>
              </a:lnSpc>
              <a:buFontTx/>
              <a:buNone/>
              <a:defRPr/>
            </a:pPr>
            <a:r>
              <a:rPr lang="en-US" sz="1800" dirty="0"/>
              <a:t>b) </a:t>
            </a:r>
            <a:r>
              <a:rPr lang="en-US" sz="1800" dirty="0">
                <a:solidFill>
                  <a:srgbClr val="000000"/>
                </a:solidFill>
              </a:rPr>
              <a:t>1</a:t>
            </a:r>
            <a:r>
              <a:rPr lang="en-US" sz="1800" dirty="0"/>
              <a:t> is used to cover the cost of lines 6-7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101" dirty="0"/>
              <a:t>Using substitution, we can show that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T(n) ≥ 2</a:t>
            </a:r>
            <a:r>
              <a:rPr lang="en-US" sz="2101" b="1" baseline="30000" dirty="0">
                <a:latin typeface="Courier New" pitchFamily="49" charset="0"/>
                <a:cs typeface="Courier New" pitchFamily="49" charset="0"/>
              </a:rPr>
              <a:t>n-1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101" dirty="0"/>
              <a:t>Hence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T(n) = Ω(2</a:t>
            </a:r>
            <a:r>
              <a:rPr lang="en-US" sz="2101" b="1" baseline="300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eaLnBrk="1" hangingPunct="1">
              <a:defRPr/>
            </a:pPr>
            <a:endParaRPr lang="en-US" sz="2101" b="1" dirty="0"/>
          </a:p>
        </p:txBody>
      </p:sp>
      <p:graphicFrame>
        <p:nvGraphicFramePr>
          <p:cNvPr id="69639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662574378"/>
              </p:ext>
            </p:extLst>
          </p:nvPr>
        </p:nvGraphicFramePr>
        <p:xfrm>
          <a:off x="2088044" y="3554068"/>
          <a:ext cx="26098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90700" imgH="431800" progId="Equation.3">
                  <p:embed/>
                </p:oleObj>
              </mc:Choice>
              <mc:Fallback>
                <p:oleObj name="Equation" r:id="rId3" imgW="1790700" imgH="431800" progId="Equation.3">
                  <p:embed/>
                  <p:pic>
                    <p:nvPicPr>
                      <p:cNvPr id="6963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8044" y="3554068"/>
                        <a:ext cx="26098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14329" y="538599"/>
            <a:ext cx="9144000" cy="5270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3: Computing Optimal Costs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42934"/>
            <a:ext cx="9144000" cy="4472066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1800" dirty="0"/>
              <a:t>To compute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i..j</a:t>
            </a:r>
            <a:r>
              <a:rPr lang="en-US" sz="1800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we need only values for </a:t>
            </a:r>
            <a:r>
              <a:rPr lang="en-US" sz="1800" dirty="0" err="1"/>
              <a:t>subproblems</a:t>
            </a:r>
            <a:r>
              <a:rPr lang="en-US" sz="1800" dirty="0"/>
              <a:t> of length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-j</a:t>
            </a:r>
            <a:r>
              <a:rPr lang="en-US" sz="1800" i="1" dirty="0">
                <a:cs typeface="Courier New" pitchFamily="49" charset="0"/>
              </a:rPr>
              <a:t>.</a:t>
            </a:r>
            <a:r>
              <a:rPr lang="en-US" sz="1800" dirty="0"/>
              <a:t>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1800" dirty="0"/>
              <a:t>Solve </a:t>
            </a:r>
            <a:r>
              <a:rPr lang="en-US" sz="1800" dirty="0" err="1"/>
              <a:t>subproblems</a:t>
            </a:r>
            <a:r>
              <a:rPr lang="en-US" sz="1800" dirty="0"/>
              <a:t> in the </a:t>
            </a:r>
            <a:r>
              <a:rPr lang="en-US" sz="1800" b="1" i="1" dirty="0"/>
              <a:t>increasing length</a:t>
            </a:r>
            <a:r>
              <a:rPr lang="en-US" sz="1800" dirty="0"/>
              <a:t> of </a:t>
            </a:r>
            <a:r>
              <a:rPr lang="en-US" sz="1800" dirty="0" err="1"/>
              <a:t>subproblems</a:t>
            </a:r>
            <a:r>
              <a:rPr lang="en-US" sz="1800" dirty="0"/>
              <a:t>: first </a:t>
            </a:r>
            <a:r>
              <a:rPr lang="en-US" sz="1800" dirty="0" err="1"/>
              <a:t>subproblems</a:t>
            </a:r>
            <a:r>
              <a:rPr lang="en-US" sz="1800" dirty="0"/>
              <a:t> of length 2, then of length 3 and so on.</a:t>
            </a:r>
          </a:p>
        </p:txBody>
      </p:sp>
      <p:grpSp>
        <p:nvGrpSpPr>
          <p:cNvPr id="71687" name="Group 4"/>
          <p:cNvGrpSpPr>
            <a:grpSpLocks/>
          </p:cNvGrpSpPr>
          <p:nvPr/>
        </p:nvGrpSpPr>
        <p:grpSpPr bwMode="auto">
          <a:xfrm>
            <a:off x="2480719" y="3053856"/>
            <a:ext cx="4083716" cy="2679604"/>
            <a:chOff x="884" y="1506"/>
            <a:chExt cx="3429" cy="2250"/>
          </a:xfrm>
        </p:grpSpPr>
        <p:sp>
          <p:nvSpPr>
            <p:cNvPr id="71693" name="Line 5"/>
            <p:cNvSpPr>
              <a:spLocks noChangeShapeType="1"/>
            </p:cNvSpPr>
            <p:nvPr/>
          </p:nvSpPr>
          <p:spPr bwMode="auto">
            <a:xfrm flipV="1">
              <a:off x="1152" y="3072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4" name="Line 6"/>
            <p:cNvSpPr>
              <a:spLocks noChangeShapeType="1"/>
            </p:cNvSpPr>
            <p:nvPr/>
          </p:nvSpPr>
          <p:spPr bwMode="auto">
            <a:xfrm flipV="1">
              <a:off x="2736" y="2400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5" name="Line 7"/>
            <p:cNvSpPr>
              <a:spLocks noChangeShapeType="1"/>
            </p:cNvSpPr>
            <p:nvPr/>
          </p:nvSpPr>
          <p:spPr bwMode="auto">
            <a:xfrm flipV="1">
              <a:off x="1680" y="2400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6" name="Line 8"/>
            <p:cNvSpPr>
              <a:spLocks noChangeShapeType="1"/>
            </p:cNvSpPr>
            <p:nvPr/>
          </p:nvSpPr>
          <p:spPr bwMode="auto">
            <a:xfrm flipV="1">
              <a:off x="3168" y="3072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7" name="Line 9"/>
            <p:cNvSpPr>
              <a:spLocks noChangeShapeType="1"/>
            </p:cNvSpPr>
            <p:nvPr/>
          </p:nvSpPr>
          <p:spPr bwMode="auto">
            <a:xfrm flipV="1">
              <a:off x="2160" y="3072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8" name="Line 10"/>
            <p:cNvSpPr>
              <a:spLocks noChangeShapeType="1"/>
            </p:cNvSpPr>
            <p:nvPr/>
          </p:nvSpPr>
          <p:spPr bwMode="auto">
            <a:xfrm flipH="1" flipV="1">
              <a:off x="2784" y="1746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9" name="Line 11"/>
            <p:cNvSpPr>
              <a:spLocks noChangeShapeType="1"/>
            </p:cNvSpPr>
            <p:nvPr/>
          </p:nvSpPr>
          <p:spPr bwMode="auto">
            <a:xfrm flipV="1">
              <a:off x="2160" y="1746"/>
              <a:ext cx="432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0" name="Line 12"/>
            <p:cNvSpPr>
              <a:spLocks noChangeShapeType="1"/>
            </p:cNvSpPr>
            <p:nvPr/>
          </p:nvSpPr>
          <p:spPr bwMode="auto">
            <a:xfrm flipH="1" flipV="1">
              <a:off x="2208" y="2400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1" name="Line 13"/>
            <p:cNvSpPr>
              <a:spLocks noChangeShapeType="1"/>
            </p:cNvSpPr>
            <p:nvPr/>
          </p:nvSpPr>
          <p:spPr bwMode="auto">
            <a:xfrm flipH="1" flipV="1">
              <a:off x="3237" y="2400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2" name="Line 14"/>
            <p:cNvSpPr>
              <a:spLocks noChangeShapeType="1"/>
            </p:cNvSpPr>
            <p:nvPr/>
          </p:nvSpPr>
          <p:spPr bwMode="auto">
            <a:xfrm flipH="1" flipV="1">
              <a:off x="1776" y="3072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3" name="Line 15"/>
            <p:cNvSpPr>
              <a:spLocks noChangeShapeType="1"/>
            </p:cNvSpPr>
            <p:nvPr/>
          </p:nvSpPr>
          <p:spPr bwMode="auto">
            <a:xfrm flipH="1" flipV="1">
              <a:off x="2688" y="3072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4" name="Line 16"/>
            <p:cNvSpPr>
              <a:spLocks noChangeShapeType="1"/>
            </p:cNvSpPr>
            <p:nvPr/>
          </p:nvSpPr>
          <p:spPr bwMode="auto">
            <a:xfrm flipH="1" flipV="1">
              <a:off x="3681" y="3072"/>
              <a:ext cx="33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705" name="Text Box 17"/>
            <p:cNvSpPr txBox="1">
              <a:spLocks noChangeArrowheads="1"/>
            </p:cNvSpPr>
            <p:nvPr/>
          </p:nvSpPr>
          <p:spPr bwMode="auto">
            <a:xfrm>
              <a:off x="2447" y="1506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1..4</a:t>
              </a:r>
            </a:p>
          </p:txBody>
        </p:sp>
        <p:sp>
          <p:nvSpPr>
            <p:cNvPr id="71706" name="Text Box 18"/>
            <p:cNvSpPr txBox="1">
              <a:spLocks noChangeArrowheads="1"/>
            </p:cNvSpPr>
            <p:nvPr/>
          </p:nvSpPr>
          <p:spPr bwMode="auto">
            <a:xfrm>
              <a:off x="2909" y="2178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2..4</a:t>
              </a:r>
            </a:p>
          </p:txBody>
        </p:sp>
        <p:sp>
          <p:nvSpPr>
            <p:cNvPr id="71707" name="Text Box 19"/>
            <p:cNvSpPr txBox="1">
              <a:spLocks noChangeArrowheads="1"/>
            </p:cNvSpPr>
            <p:nvPr/>
          </p:nvSpPr>
          <p:spPr bwMode="auto">
            <a:xfrm>
              <a:off x="1892" y="2169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1..3</a:t>
              </a:r>
            </a:p>
          </p:txBody>
        </p:sp>
        <p:sp>
          <p:nvSpPr>
            <p:cNvPr id="71708" name="Text Box 20"/>
            <p:cNvSpPr txBox="1">
              <a:spLocks noChangeArrowheads="1"/>
            </p:cNvSpPr>
            <p:nvPr/>
          </p:nvSpPr>
          <p:spPr bwMode="auto">
            <a:xfrm>
              <a:off x="3380" y="2832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3..4</a:t>
              </a:r>
            </a:p>
          </p:txBody>
        </p:sp>
        <p:sp>
          <p:nvSpPr>
            <p:cNvPr id="71709" name="Text Box 21"/>
            <p:cNvSpPr txBox="1">
              <a:spLocks noChangeArrowheads="1"/>
            </p:cNvSpPr>
            <p:nvPr/>
          </p:nvSpPr>
          <p:spPr bwMode="auto">
            <a:xfrm>
              <a:off x="2420" y="2832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2..3</a:t>
              </a:r>
            </a:p>
          </p:txBody>
        </p:sp>
        <p:sp>
          <p:nvSpPr>
            <p:cNvPr id="71710" name="Text Box 22"/>
            <p:cNvSpPr txBox="1">
              <a:spLocks noChangeArrowheads="1"/>
            </p:cNvSpPr>
            <p:nvPr/>
          </p:nvSpPr>
          <p:spPr bwMode="auto">
            <a:xfrm>
              <a:off x="1412" y="2832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1..2</a:t>
              </a:r>
            </a:p>
          </p:txBody>
        </p:sp>
        <p:sp>
          <p:nvSpPr>
            <p:cNvPr id="71711" name="Text Box 23"/>
            <p:cNvSpPr txBox="1">
              <a:spLocks noChangeArrowheads="1"/>
            </p:cNvSpPr>
            <p:nvPr/>
          </p:nvSpPr>
          <p:spPr bwMode="auto">
            <a:xfrm>
              <a:off x="3812" y="3504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4..4</a:t>
              </a:r>
            </a:p>
          </p:txBody>
        </p:sp>
        <p:sp>
          <p:nvSpPr>
            <p:cNvPr id="71712" name="Text Box 24"/>
            <p:cNvSpPr txBox="1">
              <a:spLocks noChangeArrowheads="1"/>
            </p:cNvSpPr>
            <p:nvPr/>
          </p:nvSpPr>
          <p:spPr bwMode="auto">
            <a:xfrm>
              <a:off x="2852" y="3504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3..3</a:t>
              </a:r>
            </a:p>
          </p:txBody>
        </p:sp>
        <p:sp>
          <p:nvSpPr>
            <p:cNvPr id="71713" name="Text Box 25"/>
            <p:cNvSpPr txBox="1">
              <a:spLocks noChangeArrowheads="1"/>
            </p:cNvSpPr>
            <p:nvPr/>
          </p:nvSpPr>
          <p:spPr bwMode="auto">
            <a:xfrm>
              <a:off x="1892" y="3504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2..2</a:t>
              </a:r>
            </a:p>
          </p:txBody>
        </p:sp>
        <p:sp>
          <p:nvSpPr>
            <p:cNvPr id="71714" name="Text Box 26"/>
            <p:cNvSpPr txBox="1">
              <a:spLocks noChangeArrowheads="1"/>
            </p:cNvSpPr>
            <p:nvPr/>
          </p:nvSpPr>
          <p:spPr bwMode="auto">
            <a:xfrm>
              <a:off x="884" y="3504"/>
              <a:ext cx="501" cy="25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en-US" sz="135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>
                  <a:latin typeface="Courier New" pitchFamily="49" charset="0"/>
                  <a:cs typeface="Courier New" pitchFamily="49" charset="0"/>
                </a:rPr>
                <a:t>1..1</a:t>
              </a:r>
            </a:p>
          </p:txBody>
        </p:sp>
      </p:grpSp>
      <p:sp>
        <p:nvSpPr>
          <p:cNvPr id="71688" name="Text Box 27"/>
          <p:cNvSpPr txBox="1">
            <a:spLocks noChangeArrowheads="1"/>
          </p:cNvSpPr>
          <p:nvPr/>
        </p:nvSpPr>
        <p:spPr bwMode="auto">
          <a:xfrm>
            <a:off x="1485097" y="3059810"/>
            <a:ext cx="1086133" cy="262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350" b="1" dirty="0">
                <a:latin typeface="Times New Roman" pitchFamily="18" charset="0"/>
              </a:rPr>
              <a:t>Length = 4</a:t>
            </a:r>
          </a:p>
          <a:p>
            <a:pPr eaLnBrk="1" hangingPunct="1">
              <a:spcBef>
                <a:spcPct val="50000"/>
              </a:spcBef>
            </a:pPr>
            <a:endParaRPr lang="en-US" altLang="en-US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350" b="1" dirty="0">
                <a:latin typeface="Times New Roman" pitchFamily="18" charset="0"/>
              </a:rPr>
              <a:t>Length = 3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101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350" b="1" dirty="0">
                <a:latin typeface="Times New Roman" pitchFamily="18" charset="0"/>
              </a:rPr>
              <a:t>Length = 2</a:t>
            </a:r>
          </a:p>
          <a:p>
            <a:pPr eaLnBrk="1" hangingPunct="1">
              <a:spcBef>
                <a:spcPct val="50000"/>
              </a:spcBef>
            </a:pPr>
            <a:endParaRPr lang="en-US" altLang="en-US" sz="2101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1350" b="1" dirty="0">
                <a:latin typeface="Times New Roman" pitchFamily="18" charset="0"/>
              </a:rPr>
              <a:t>Length = 1</a:t>
            </a:r>
          </a:p>
        </p:txBody>
      </p:sp>
      <p:grpSp>
        <p:nvGrpSpPr>
          <p:cNvPr id="71689" name="Group 34"/>
          <p:cNvGrpSpPr>
            <a:grpSpLocks/>
          </p:cNvGrpSpPr>
          <p:nvPr/>
        </p:nvGrpSpPr>
        <p:grpSpPr bwMode="auto">
          <a:xfrm>
            <a:off x="6058288" y="3239642"/>
            <a:ext cx="1886441" cy="1723164"/>
            <a:chOff x="6553200" y="3176588"/>
            <a:chExt cx="2514600" cy="2297220"/>
          </a:xfrm>
        </p:grpSpPr>
        <p:sp>
          <p:nvSpPr>
            <p:cNvPr id="71690" name="Text Box 29"/>
            <p:cNvSpPr txBox="1">
              <a:spLocks noChangeArrowheads="1"/>
            </p:cNvSpPr>
            <p:nvPr/>
          </p:nvSpPr>
          <p:spPr bwMode="auto">
            <a:xfrm>
              <a:off x="6553200" y="3176588"/>
              <a:ext cx="2514600" cy="2297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Times New Roman" pitchFamily="18" charset="0"/>
                </a:rPr>
                <a:t>An Example: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     (T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(T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=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     ((T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)T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endParaRPr lang="en-US" altLang="en-US" sz="135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    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2..2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3..4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</a:t>
              </a:r>
              <a:endParaRPr lang="en-US" altLang="en-US" sz="1350" baseline="-25000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2..4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=   </a:t>
              </a:r>
            </a:p>
            <a:p>
              <a:pPr eaLnBrk="1" hangingPunct="1">
                <a:lnSpc>
                  <a:spcPct val="80000"/>
                </a:lnSpc>
                <a:spcBef>
                  <a:spcPct val="20000"/>
                </a:spcBef>
              </a:pP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    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2..3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 T</a:t>
              </a:r>
              <a:r>
                <a:rPr lang="en-US" altLang="en-US" sz="1350" baseline="-25000" dirty="0">
                  <a:latin typeface="Courier New" pitchFamily="49" charset="0"/>
                  <a:cs typeface="Courier New" pitchFamily="49" charset="0"/>
                </a:rPr>
                <a:t>4..4</a:t>
              </a:r>
              <a:r>
                <a:rPr lang="en-US" altLang="en-US" sz="1350" dirty="0">
                  <a:latin typeface="Courier New" pitchFamily="49" charset="0"/>
                  <a:cs typeface="Courier New" pitchFamily="49" charset="0"/>
                </a:rPr>
                <a:t> </a:t>
              </a:r>
            </a:p>
          </p:txBody>
        </p:sp>
        <p:sp>
          <p:nvSpPr>
            <p:cNvPr id="71691" name="Line 30"/>
            <p:cNvSpPr>
              <a:spLocks noChangeShapeType="1"/>
            </p:cNvSpPr>
            <p:nvPr/>
          </p:nvSpPr>
          <p:spPr bwMode="auto">
            <a:xfrm>
              <a:off x="7605252" y="3543300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1692" name="Line 31"/>
            <p:cNvSpPr>
              <a:spLocks noChangeShapeType="1"/>
            </p:cNvSpPr>
            <p:nvPr/>
          </p:nvSpPr>
          <p:spPr bwMode="auto">
            <a:xfrm>
              <a:off x="7435644" y="4624388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35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315912" y="527050"/>
            <a:ext cx="9143999" cy="550173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3: Computing the Optimal Costs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28750"/>
            <a:ext cx="9144000" cy="4527550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2101" b="1" dirty="0"/>
              <a:t>Idea:</a:t>
            </a:r>
            <a:r>
              <a:rPr lang="en-US" sz="2101" dirty="0"/>
              <a:t> store the optimal cost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M(</a:t>
            </a:r>
            <a:r>
              <a:rPr lang="en-US" sz="2101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, j)</a:t>
            </a:r>
            <a:r>
              <a:rPr lang="en-US" sz="2101" i="1" dirty="0"/>
              <a:t> </a:t>
            </a:r>
            <a:r>
              <a:rPr lang="en-US" sz="2101" dirty="0"/>
              <a:t>for each </a:t>
            </a:r>
            <a:r>
              <a:rPr lang="en-US" sz="2101" dirty="0" err="1"/>
              <a:t>subproblem</a:t>
            </a:r>
            <a:r>
              <a:rPr lang="en-US" sz="2101" dirty="0"/>
              <a:t> in a 2d array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1..n,1..n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1800" dirty="0"/>
              <a:t>Trivially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M(</a:t>
            </a:r>
            <a:r>
              <a:rPr lang="en-US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0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1≤ </a:t>
            </a:r>
            <a:r>
              <a:rPr lang="en-US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≤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</a:p>
          <a:p>
            <a:pPr lvl="1"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1800" dirty="0"/>
              <a:t>To compute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M(</a:t>
            </a:r>
            <a:r>
              <a:rPr lang="en-US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j)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en-US" sz="1800" dirty="0"/>
              <a:t> where </a:t>
            </a:r>
            <a:r>
              <a:rPr lang="en-US" sz="18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– j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800" dirty="0"/>
              <a:t>, we need only values of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i="1" dirty="0"/>
              <a:t> </a:t>
            </a:r>
            <a:r>
              <a:rPr lang="en-US" sz="1800" dirty="0"/>
              <a:t>for </a:t>
            </a:r>
            <a:r>
              <a:rPr lang="en-US" sz="1800" dirty="0" err="1"/>
              <a:t>subproblems</a:t>
            </a:r>
            <a:r>
              <a:rPr lang="en-US" sz="1800" dirty="0"/>
              <a:t> of length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800" i="1" dirty="0"/>
              <a:t>.</a:t>
            </a:r>
          </a:p>
          <a:p>
            <a:pPr lvl="1"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1800" dirty="0"/>
              <a:t>Thus we have to solve </a:t>
            </a:r>
            <a:r>
              <a:rPr lang="en-US" sz="1800" dirty="0" err="1"/>
              <a:t>subproblems</a:t>
            </a:r>
            <a:r>
              <a:rPr lang="en-US" sz="1800" dirty="0"/>
              <a:t> in the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increasing length</a:t>
            </a:r>
            <a:r>
              <a:rPr lang="en-US" sz="1800" dirty="0"/>
              <a:t> of </a:t>
            </a:r>
            <a:r>
              <a:rPr lang="en-US" sz="1800" dirty="0" err="1"/>
              <a:t>subproblems</a:t>
            </a:r>
            <a:r>
              <a:rPr lang="en-US" sz="1800" dirty="0"/>
              <a:t>: first </a:t>
            </a:r>
            <a:r>
              <a:rPr lang="en-US" sz="1800" dirty="0" err="1"/>
              <a:t>subproblems</a:t>
            </a:r>
            <a:r>
              <a:rPr lang="en-US" sz="1800" dirty="0"/>
              <a:t> of length 2, then of length 3 and so on.  </a:t>
            </a:r>
            <a:r>
              <a:rPr lang="en-US" sz="1800" i="1" dirty="0"/>
              <a:t> </a:t>
            </a:r>
            <a:endParaRPr lang="en-US" sz="1800" dirty="0"/>
          </a:p>
          <a:p>
            <a:pPr eaLnBrk="1" hangingPunct="1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US" sz="2101" dirty="0"/>
              <a:t>To reconstruct an optimal </a:t>
            </a:r>
            <a:r>
              <a:rPr lang="en-US" sz="2101" dirty="0" err="1"/>
              <a:t>parenthesization</a:t>
            </a:r>
            <a:r>
              <a:rPr lang="en-US" sz="2101" dirty="0"/>
              <a:t> for each pair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1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, j)</a:t>
            </a:r>
            <a:r>
              <a:rPr lang="en-US" sz="2101" dirty="0"/>
              <a:t> we record in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101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, j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101" dirty="0"/>
              <a:t> the optimal split into two </a:t>
            </a:r>
            <a:r>
              <a:rPr lang="en-US" sz="2101" dirty="0" err="1"/>
              <a:t>subproblems</a:t>
            </a:r>
            <a:r>
              <a:rPr lang="en-US" sz="2101" dirty="0"/>
              <a:t> 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1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, k)</a:t>
            </a:r>
            <a:r>
              <a:rPr lang="en-US" sz="2101" i="1" dirty="0"/>
              <a:t> </a:t>
            </a:r>
            <a:r>
              <a:rPr lang="en-US" sz="2101" dirty="0"/>
              <a:t>and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1" b="1" i="1" dirty="0">
                <a:latin typeface="Courier New" pitchFamily="49" charset="0"/>
                <a:cs typeface="Courier New" pitchFamily="49" charset="0"/>
              </a:rPr>
              <a:t>k+1, j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1" i="1" dirty="0"/>
              <a:t> </a:t>
            </a:r>
            <a:endParaRPr lang="en-US" sz="2101" dirty="0">
              <a:latin typeface="Symbol" pitchFamily="18" charset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Matrix Chain Multiplication (MCM)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Longest Common Subsequence (LCS)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67999" y="663575"/>
            <a:ext cx="8680174" cy="47625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3: Computing the Optimal Costs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7564" y="1600199"/>
            <a:ext cx="8454887" cy="489336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]-1               </a:t>
            </a:r>
            <a:r>
              <a:rPr lang="en-US" sz="1600" dirty="0">
                <a:cs typeface="Courier New" pitchFamily="49" charset="0"/>
              </a:rPr>
              <a:t>//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dirty="0">
                <a:cs typeface="Courier New" pitchFamily="49" charset="0"/>
              </a:rPr>
              <a:t> is the array of matrix sizes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0                 </a:t>
            </a:r>
            <a:r>
              <a:rPr lang="en-US" sz="1600" dirty="0">
                <a:cs typeface="Courier New" pitchFamily="49" charset="0"/>
              </a:rPr>
              <a:t>// no multiplication for 1 matrix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do             </a:t>
            </a:r>
            <a:r>
              <a:rPr lang="en-US" sz="1600" dirty="0">
                <a:cs typeface="Courier New" pitchFamily="49" charset="0"/>
              </a:rPr>
              <a:t>// </a:t>
            </a:r>
            <a:r>
              <a:rPr lang="en-US" sz="1600" dirty="0" err="1">
                <a:cs typeface="Courier New" pitchFamily="49" charset="0"/>
              </a:rPr>
              <a:t>len</a:t>
            </a:r>
            <a:r>
              <a:rPr lang="en-US" sz="1600" dirty="0">
                <a:cs typeface="Courier New" pitchFamily="49" charset="0"/>
              </a:rPr>
              <a:t> is length of sub-chain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+1 do          </a:t>
            </a:r>
            <a:r>
              <a:rPr lang="en-US" sz="1600" dirty="0">
                <a:cs typeface="Courier New" pitchFamily="49" charset="0"/>
              </a:rPr>
              <a:t>//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cs typeface="Courier New" pitchFamily="49" charset="0"/>
              </a:rPr>
              <a:t>: start of sub-chain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-1                    </a:t>
            </a:r>
            <a:r>
              <a:rPr lang="en-US" sz="1600" dirty="0">
                <a:cs typeface="Courier New" pitchFamily="49" charset="0"/>
              </a:rPr>
              <a:t>//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dirty="0">
                <a:cs typeface="Courier New" pitchFamily="49" charset="0"/>
              </a:rPr>
              <a:t>: end of sub-chain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07 	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dirty="0">
                <a:latin typeface="Courier New" pitchFamily="49" charset="0"/>
              </a:rPr>
              <a:t>∞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08 	  for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09 	 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i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i="1" baseline="-25000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600" b="1" i="1" baseline="-250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11 		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q</a:t>
            </a:r>
          </a:p>
          <a:p>
            <a:pPr eaLnBrk="1" hangingPunct="1">
              <a:lnSpc>
                <a:spcPct val="85000"/>
              </a:lnSpc>
              <a:spcBef>
                <a:spcPct val="30000"/>
              </a:spcBef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12 		   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600" b="1" i="1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k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>
                <a:latin typeface="Courier New" pitchFamily="49" charset="0"/>
                <a:cs typeface="Courier New" pitchFamily="49" charset="0"/>
              </a:rPr>
              <a:t>s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Time complexity = O(n3 )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4396" y="605044"/>
            <a:ext cx="6788150" cy="52705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3: Computing the Optimal Costs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87896" y="1474304"/>
            <a:ext cx="7355352" cy="45989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z="1800" dirty="0"/>
              <a:t>After the execution: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M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1,n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8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contains the value of an optimal solution and </a:t>
            </a:r>
            <a:r>
              <a:rPr lang="en-US" sz="1800" i="1" dirty="0"/>
              <a:t>s </a:t>
            </a:r>
            <a:r>
              <a:rPr lang="en-US" sz="1800" dirty="0"/>
              <a:t>contains optimal subdivisions (choices of 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800" dirty="0"/>
              <a:t>) of any </a:t>
            </a:r>
            <a:r>
              <a:rPr lang="en-US" sz="1800" dirty="0" err="1"/>
              <a:t>subproblem</a:t>
            </a:r>
            <a:r>
              <a:rPr lang="en-US" sz="1800" dirty="0"/>
              <a:t> into two sub-</a:t>
            </a:r>
            <a:r>
              <a:rPr lang="en-US" sz="1800" dirty="0" err="1"/>
              <a:t>subproblems</a:t>
            </a:r>
            <a:endParaRPr lang="en-US" sz="1800" dirty="0"/>
          </a:p>
          <a:p>
            <a:pPr eaLnBrk="1" hangingPunct="1">
              <a:defRPr/>
            </a:pPr>
            <a:r>
              <a:rPr lang="en-US" sz="1800" dirty="0"/>
              <a:t>Let us run the algorithm on the six matrices:</a:t>
            </a:r>
          </a:p>
          <a:p>
            <a:pPr lvl="1" eaLnBrk="1" hangingPunct="1">
              <a:buFontTx/>
              <a:buNone/>
              <a:defRPr/>
            </a:pPr>
            <a:endParaRPr lang="en-US" sz="18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lvl="1" eaLnBrk="1" hangingPunct="1">
              <a:buFontTx/>
              <a:buNone/>
              <a:defRPr/>
            </a:pPr>
            <a:endParaRPr lang="en-US" sz="1500" dirty="0"/>
          </a:p>
          <a:p>
            <a:pPr algn="ctr" eaLnBrk="1" hangingPunct="1"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d={ 30, 35, 15, 5, 10, 20, 25 }</a:t>
            </a:r>
          </a:p>
          <a:p>
            <a:pPr eaLnBrk="1" hangingPunct="1">
              <a:defRPr/>
            </a:pPr>
            <a:r>
              <a:rPr lang="en-US" sz="1800" dirty="0"/>
              <a:t>See CLRS Figure 15.3</a:t>
            </a:r>
          </a:p>
        </p:txBody>
      </p:sp>
      <p:graphicFrame>
        <p:nvGraphicFramePr>
          <p:cNvPr id="21574" name="Group 70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536615026"/>
              </p:ext>
            </p:extLst>
          </p:nvPr>
        </p:nvGraphicFramePr>
        <p:xfrm>
          <a:off x="3068597" y="2890804"/>
          <a:ext cx="2034118" cy="2080708"/>
        </p:xfrm>
        <a:graphic>
          <a:graphicData uri="http://schemas.openxmlformats.org/drawingml/2006/table">
            <a:tbl>
              <a:tblPr/>
              <a:tblGrid>
                <a:gridCol w="833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Times New Roman" pitchFamily="18" charset="0"/>
                        </a:rPr>
                        <a:t>Matrix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itchFamily="34" charset="0"/>
                          <a:cs typeface="Arial" pitchFamily="34" charset="0"/>
                        </a:rPr>
                        <a:t>Dimension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T1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30 X 35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T2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35 X 15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T3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15 X 5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T4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5 X 10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T5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10 X 20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2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T6</a:t>
                      </a:r>
                    </a:p>
                  </a:txBody>
                  <a:tcPr marL="68598" marR="68598" marT="34292" marB="3429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Courier New" pitchFamily="49" charset="0"/>
                          <a:cs typeface="Courier New" pitchFamily="49" charset="0"/>
                        </a:rPr>
                        <a:t>20 X 25</a:t>
                      </a:r>
                    </a:p>
                  </a:txBody>
                  <a:tcPr marL="68598" marR="68598" marT="34292" marB="3429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597557"/>
              </p:ext>
            </p:extLst>
          </p:nvPr>
        </p:nvGraphicFramePr>
        <p:xfrm>
          <a:off x="5324673" y="4429656"/>
          <a:ext cx="2350908" cy="16536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37547" y="1925054"/>
            <a:ext cx="4265777" cy="2871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564835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39297585"/>
              </p:ext>
            </p:extLst>
          </p:nvPr>
        </p:nvGraphicFramePr>
        <p:xfrm>
          <a:off x="4521387" y="1477764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603773"/>
              </p:ext>
            </p:extLst>
          </p:nvPr>
        </p:nvGraphicFramePr>
        <p:xfrm>
          <a:off x="4521387" y="2408805"/>
          <a:ext cx="3601387" cy="165366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956475"/>
              </p:ext>
            </p:extLst>
          </p:nvPr>
        </p:nvGraphicFramePr>
        <p:xfrm>
          <a:off x="5580775" y="4461330"/>
          <a:ext cx="2350908" cy="16536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08285" y="1798215"/>
            <a:ext cx="4012562" cy="333926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056021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49586394"/>
              </p:ext>
            </p:extLst>
          </p:nvPr>
        </p:nvGraphicFramePr>
        <p:xfrm>
          <a:off x="4626887" y="1475967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223729"/>
              </p:ext>
            </p:extLst>
          </p:nvPr>
        </p:nvGraphicFramePr>
        <p:xfrm>
          <a:off x="4905272" y="2396670"/>
          <a:ext cx="3601387" cy="165366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535927"/>
              </p:ext>
            </p:extLst>
          </p:nvPr>
        </p:nvGraphicFramePr>
        <p:xfrm>
          <a:off x="6342554" y="4758671"/>
          <a:ext cx="2350908" cy="1653666"/>
        </p:xfrm>
        <a:graphic>
          <a:graphicData uri="http://schemas.openxmlformats.org/drawingml/2006/table">
            <a:tbl>
              <a:tblPr/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99699" y="1485394"/>
            <a:ext cx="4486632" cy="240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2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20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2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20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20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20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20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2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429893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03488823"/>
              </p:ext>
            </p:extLst>
          </p:nvPr>
        </p:nvGraphicFramePr>
        <p:xfrm>
          <a:off x="4986821" y="1468508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9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006064"/>
              </p:ext>
            </p:extLst>
          </p:nvPr>
        </p:nvGraphicFramePr>
        <p:xfrm>
          <a:off x="5364409" y="2457197"/>
          <a:ext cx="3601387" cy="182130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1370767" y="4400803"/>
            <a:ext cx="6631127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350" dirty="0" err="1"/>
              <a:t>len</a:t>
            </a:r>
            <a:r>
              <a:rPr lang="en-US" altLang="en-US" sz="1350" dirty="0"/>
              <a:t>=2, [</a:t>
            </a:r>
            <a:r>
              <a:rPr lang="en-US" altLang="en-US" sz="1350" dirty="0" err="1"/>
              <a:t>i,j</a:t>
            </a:r>
            <a:r>
              <a:rPr lang="en-US" altLang="en-US" sz="1350" dirty="0"/>
              <a:t>]=[1,2] to [5,6], k = 1 to 5</a:t>
            </a:r>
          </a:p>
          <a:p>
            <a:pPr eaLnBrk="1" hangingPunct="1"/>
            <a:r>
              <a:rPr lang="en-US" altLang="en-US" sz="1350" dirty="0"/>
              <a:t>M[1,2] =  M[1,1]+M[2,2]+d</a:t>
            </a:r>
            <a:r>
              <a:rPr lang="en-US" altLang="en-US" sz="1350" baseline="-25000" dirty="0"/>
              <a:t>0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1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 = 0+0+30*35*15 = 15750;</a:t>
            </a:r>
          </a:p>
          <a:p>
            <a:pPr eaLnBrk="1" hangingPunct="1"/>
            <a:r>
              <a:rPr lang="en-US" altLang="en-US" sz="1350" dirty="0"/>
              <a:t>M[2,3] =  M[2,2]+M[3,3]+d</a:t>
            </a:r>
            <a:r>
              <a:rPr lang="en-US" altLang="en-US" sz="1350" baseline="-25000" dirty="0"/>
              <a:t>1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 = 0+0+35*15* 5 = 2625;</a:t>
            </a:r>
          </a:p>
          <a:p>
            <a:pPr eaLnBrk="1" hangingPunct="1"/>
            <a:r>
              <a:rPr lang="en-US" altLang="en-US" sz="1350" dirty="0"/>
              <a:t>M[3,4] =  M[3,3]+M[4,4]+d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 = 0+0+15* 5*10 = 750;</a:t>
            </a:r>
          </a:p>
          <a:p>
            <a:pPr eaLnBrk="1" hangingPunct="1"/>
            <a:r>
              <a:rPr lang="en-US" altLang="en-US" sz="1350" dirty="0"/>
              <a:t>M[4,5] =  M[4,4]+M[5,5]+d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5</a:t>
            </a:r>
            <a:r>
              <a:rPr lang="en-US" altLang="en-US" sz="1350" dirty="0"/>
              <a:t> = 0+0+ 5*10*20 = 1000;</a:t>
            </a:r>
          </a:p>
          <a:p>
            <a:pPr eaLnBrk="1" hangingPunct="1"/>
            <a:r>
              <a:rPr lang="en-US" altLang="en-US" sz="1350" dirty="0"/>
              <a:t>M[5,6] =  M[5,5]+M[6,6]+d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5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6</a:t>
            </a:r>
            <a:r>
              <a:rPr lang="en-US" altLang="en-US" sz="1350" dirty="0"/>
              <a:t> = 0+0+10*20*25 = 5000;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120578"/>
              </p:ext>
            </p:extLst>
          </p:nvPr>
        </p:nvGraphicFramePr>
        <p:xfrm>
          <a:off x="6475122" y="4750943"/>
          <a:ext cx="2350908" cy="1653666"/>
        </p:xfrm>
        <a:graphic>
          <a:graphicData uri="http://schemas.openxmlformats.org/drawingml/2006/table">
            <a:tbl>
              <a:tblPr/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21637" y="1446240"/>
            <a:ext cx="3429893" cy="240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05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05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2866030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85331320"/>
              </p:ext>
            </p:extLst>
          </p:nvPr>
        </p:nvGraphicFramePr>
        <p:xfrm>
          <a:off x="4991812" y="1754326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9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763832"/>
              </p:ext>
            </p:extLst>
          </p:nvPr>
        </p:nvGraphicFramePr>
        <p:xfrm>
          <a:off x="5347905" y="2685856"/>
          <a:ext cx="3601387" cy="182130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194708" y="3714825"/>
            <a:ext cx="5153197" cy="1962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350" dirty="0" err="1"/>
              <a:t>len</a:t>
            </a:r>
            <a:r>
              <a:rPr lang="en-US" altLang="en-US" sz="1350" dirty="0"/>
              <a:t>=3, [</a:t>
            </a:r>
            <a:r>
              <a:rPr lang="en-US" altLang="en-US" sz="1350" dirty="0" err="1"/>
              <a:t>i,j</a:t>
            </a:r>
            <a:r>
              <a:rPr lang="en-US" altLang="en-US" sz="1350" dirty="0"/>
              <a:t>]=[1,3] to [4,6], k = [1,2] to [4,5]</a:t>
            </a:r>
          </a:p>
          <a:p>
            <a:pPr eaLnBrk="1" hangingPunct="1"/>
            <a:r>
              <a:rPr lang="en-US" altLang="en-US" sz="1350" dirty="0"/>
              <a:t>M[1,3] =  M[1,1]+M[2,3]+d</a:t>
            </a:r>
            <a:r>
              <a:rPr lang="en-US" altLang="en-US" sz="1350" baseline="-25000" dirty="0"/>
              <a:t>0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1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 = 0+ 2625 +30*35*5 =7875;</a:t>
            </a:r>
          </a:p>
          <a:p>
            <a:pPr eaLnBrk="1" hangingPunct="1"/>
            <a:r>
              <a:rPr lang="en-US" altLang="en-US" sz="1350" dirty="0"/>
              <a:t>           =  M[1,2]+M[3,3]+d</a:t>
            </a:r>
            <a:r>
              <a:rPr lang="en-US" altLang="en-US" sz="1350" baseline="-25000" dirty="0"/>
              <a:t>0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 = 15750 + 0+30*15*5 =</a:t>
            </a:r>
            <a:r>
              <a:rPr lang="en-US" altLang="en-US" sz="1350"/>
              <a:t>18000;</a:t>
            </a:r>
          </a:p>
          <a:p>
            <a:pPr eaLnBrk="1" hangingPunct="1"/>
            <a:r>
              <a:rPr lang="en-US" altLang="en-US" sz="1350"/>
              <a:t>M</a:t>
            </a:r>
            <a:r>
              <a:rPr lang="en-US" altLang="en-US" sz="1350" dirty="0"/>
              <a:t>[2,4] =  M[2,2]+M[3,4]+d</a:t>
            </a:r>
            <a:r>
              <a:rPr lang="en-US" altLang="en-US" sz="1350" baseline="-25000" dirty="0"/>
              <a:t>1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 = 0+750+35*15*10 = 6000;</a:t>
            </a:r>
          </a:p>
          <a:p>
            <a:pPr eaLnBrk="1" hangingPunct="1"/>
            <a:r>
              <a:rPr lang="en-US" altLang="en-US" sz="1350" dirty="0"/>
              <a:t>           =  M[2,3]+M[4,4]+d</a:t>
            </a:r>
            <a:r>
              <a:rPr lang="en-US" altLang="en-US" sz="1350" baseline="-25000" dirty="0"/>
              <a:t>1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 = 2625+0+35*5*10 = 4375;</a:t>
            </a:r>
          </a:p>
          <a:p>
            <a:pPr eaLnBrk="1" hangingPunct="1"/>
            <a:r>
              <a:rPr lang="en-US" altLang="en-US" sz="1350" dirty="0"/>
              <a:t>M[3,5] =  M[3,3]+M[4,5]+d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5</a:t>
            </a:r>
            <a:r>
              <a:rPr lang="en-US" altLang="en-US" sz="1350" dirty="0"/>
              <a:t> = 0+1000+15* 5*20 = 2500;</a:t>
            </a:r>
          </a:p>
          <a:p>
            <a:pPr eaLnBrk="1" hangingPunct="1"/>
            <a:r>
              <a:rPr lang="en-US" altLang="en-US" sz="1350" dirty="0"/>
              <a:t>           =  M[3,4]+M[5,5]+d</a:t>
            </a:r>
            <a:r>
              <a:rPr lang="en-US" altLang="en-US" sz="1350" baseline="-25000" dirty="0"/>
              <a:t>2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5</a:t>
            </a:r>
            <a:r>
              <a:rPr lang="en-US" altLang="en-US" sz="1350" dirty="0"/>
              <a:t> = 750+0+15*10*20 = 3750;</a:t>
            </a:r>
          </a:p>
          <a:p>
            <a:pPr eaLnBrk="1" hangingPunct="1"/>
            <a:r>
              <a:rPr lang="en-US" altLang="en-US" sz="1350" dirty="0"/>
              <a:t>M[4,6] =  M[4,4]+M[5,6]+d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4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6</a:t>
            </a:r>
            <a:r>
              <a:rPr lang="en-US" altLang="en-US" sz="1350" dirty="0"/>
              <a:t> = 0+5000+ 5*10*25 = 6250;</a:t>
            </a:r>
          </a:p>
          <a:p>
            <a:pPr eaLnBrk="1" hangingPunct="1"/>
            <a:r>
              <a:rPr lang="en-US" altLang="en-US" sz="1350" dirty="0"/>
              <a:t>           = M[4,5]+M[6,6]+d</a:t>
            </a:r>
            <a:r>
              <a:rPr lang="en-US" altLang="en-US" sz="1350" baseline="-25000" dirty="0"/>
              <a:t>3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5</a:t>
            </a:r>
            <a:r>
              <a:rPr lang="en-US" altLang="en-US" sz="1350" dirty="0"/>
              <a:t>*d</a:t>
            </a:r>
            <a:r>
              <a:rPr lang="en-US" altLang="en-US" sz="1350" baseline="-25000" dirty="0"/>
              <a:t>6</a:t>
            </a:r>
            <a:r>
              <a:rPr lang="en-US" altLang="en-US" sz="1350" dirty="0"/>
              <a:t> = 1000+0+ 5*20*25 = 3500;</a:t>
            </a:r>
          </a:p>
        </p:txBody>
      </p:sp>
    </p:spTree>
    <p:extLst>
      <p:ext uri="{BB962C8B-B14F-4D97-AF65-F5344CB8AC3E}">
        <p14:creationId xmlns:p14="http://schemas.microsoft.com/office/powerpoint/2010/main" val="3039844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210726"/>
              </p:ext>
            </p:extLst>
          </p:nvPr>
        </p:nvGraphicFramePr>
        <p:xfrm>
          <a:off x="6144034" y="4826983"/>
          <a:ext cx="2350908" cy="1653666"/>
        </p:xfrm>
        <a:graphic>
          <a:graphicData uri="http://schemas.openxmlformats.org/drawingml/2006/table">
            <a:tbl>
              <a:tblPr/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256437" y="1485394"/>
            <a:ext cx="3429893" cy="240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050" b="1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05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05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05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05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05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05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050" b="1" i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098042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54353570"/>
              </p:ext>
            </p:extLst>
          </p:nvPr>
        </p:nvGraphicFramePr>
        <p:xfrm>
          <a:off x="5008316" y="1443331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9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7241024"/>
              </p:ext>
            </p:extLst>
          </p:nvPr>
        </p:nvGraphicFramePr>
        <p:xfrm>
          <a:off x="5364409" y="2863014"/>
          <a:ext cx="3601387" cy="182130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7125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296835" y="4288030"/>
            <a:ext cx="534909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200" dirty="0" err="1"/>
              <a:t>len</a:t>
            </a:r>
            <a:r>
              <a:rPr lang="en-US" altLang="en-US" sz="1200" dirty="0"/>
              <a:t>=4, [</a:t>
            </a:r>
            <a:r>
              <a:rPr lang="en-US" altLang="en-US" sz="1200" dirty="0" err="1"/>
              <a:t>i,j</a:t>
            </a:r>
            <a:r>
              <a:rPr lang="en-US" altLang="en-US" sz="1200" dirty="0"/>
              <a:t>]=[1,4] to [3,6], k = [1,2,3] to [3,4,5]</a:t>
            </a:r>
          </a:p>
          <a:p>
            <a:pPr eaLnBrk="1" hangingPunct="1"/>
            <a:r>
              <a:rPr lang="en-US" altLang="en-US" sz="1200" dirty="0"/>
              <a:t>M[1,4] =  M[1,1]+M[2,4]+d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 = 0+ 4375+30*35*10 =14875;</a:t>
            </a:r>
          </a:p>
          <a:p>
            <a:pPr eaLnBrk="1" hangingPunct="1"/>
            <a:r>
              <a:rPr lang="en-US" altLang="en-US" sz="1200" dirty="0"/>
              <a:t>           =  M[1,2]+M[3,4]+d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 = 15750+750+30*15*10 =21000;</a:t>
            </a:r>
          </a:p>
          <a:p>
            <a:pPr eaLnBrk="1" hangingPunct="1"/>
            <a:r>
              <a:rPr lang="en-US" altLang="en-US" sz="1200" dirty="0"/>
              <a:t>           =  M[1,3]+M[4,4]+d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 = 7875+ 0+30*5*10 =9375;</a:t>
            </a:r>
          </a:p>
          <a:p>
            <a:pPr eaLnBrk="1" hangingPunct="1"/>
            <a:r>
              <a:rPr lang="en-US" altLang="en-US" sz="1200" dirty="0"/>
              <a:t>M[2,5] =  M[2,2]+M[3,5]+d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0+2500+35*15*20 = 13000;</a:t>
            </a:r>
          </a:p>
          <a:p>
            <a:pPr eaLnBrk="1" hangingPunct="1"/>
            <a:r>
              <a:rPr lang="en-US" altLang="en-US" sz="1200" dirty="0"/>
              <a:t>           =  M[2,3]+M[4,5]+d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2625+1000+35*5*20 = 7125;</a:t>
            </a:r>
          </a:p>
          <a:p>
            <a:pPr eaLnBrk="1" hangingPunct="1"/>
            <a:r>
              <a:rPr lang="en-US" altLang="en-US" sz="1200" dirty="0"/>
              <a:t>           =  M[2,4]+M[4,5]+d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4375+1000+35*10*20 = 12375;</a:t>
            </a:r>
          </a:p>
          <a:p>
            <a:pPr eaLnBrk="1" hangingPunct="1"/>
            <a:r>
              <a:rPr lang="en-US" altLang="en-US" sz="1200" dirty="0"/>
              <a:t>M[3,6] =  M[3,3]+M[4,6]+d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0+3500+15* 5*25 = 5375;</a:t>
            </a:r>
          </a:p>
          <a:p>
            <a:pPr eaLnBrk="1" hangingPunct="1"/>
            <a:r>
              <a:rPr lang="en-US" altLang="en-US" sz="1200" dirty="0"/>
              <a:t>           =  M[3,4]+M[5,6]+d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750+5000+15* 10*25 = 9500;</a:t>
            </a:r>
          </a:p>
          <a:p>
            <a:pPr eaLnBrk="1" hangingPunct="1"/>
            <a:r>
              <a:rPr lang="en-US" altLang="en-US" sz="1200" dirty="0"/>
              <a:t>           =  M[3,5]+M[6,6]+d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2500+0+15* 20*25 = 10000;</a:t>
            </a:r>
          </a:p>
        </p:txBody>
      </p:sp>
    </p:spTree>
    <p:extLst>
      <p:ext uri="{BB962C8B-B14F-4D97-AF65-F5344CB8AC3E}">
        <p14:creationId xmlns:p14="http://schemas.microsoft.com/office/powerpoint/2010/main" val="3869535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880741"/>
              </p:ext>
            </p:extLst>
          </p:nvPr>
        </p:nvGraphicFramePr>
        <p:xfrm>
          <a:off x="6287286" y="4642318"/>
          <a:ext cx="2350908" cy="1653666"/>
        </p:xfrm>
        <a:graphic>
          <a:graphicData uri="http://schemas.openxmlformats.org/drawingml/2006/table">
            <a:tbl>
              <a:tblPr/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19458" y="1825919"/>
            <a:ext cx="3429893" cy="240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05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05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220872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88549639"/>
              </p:ext>
            </p:extLst>
          </p:nvPr>
        </p:nvGraphicFramePr>
        <p:xfrm>
          <a:off x="4991812" y="1543991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9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8705"/>
              </p:ext>
            </p:extLst>
          </p:nvPr>
        </p:nvGraphicFramePr>
        <p:xfrm>
          <a:off x="5347905" y="2595918"/>
          <a:ext cx="3601387" cy="182130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7125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296835" y="4495443"/>
            <a:ext cx="5349095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200" dirty="0" err="1"/>
              <a:t>len</a:t>
            </a:r>
            <a:r>
              <a:rPr lang="en-US" altLang="en-US" sz="1200" dirty="0"/>
              <a:t>=5, [</a:t>
            </a:r>
            <a:r>
              <a:rPr lang="en-US" altLang="en-US" sz="1200" dirty="0" err="1"/>
              <a:t>i,j</a:t>
            </a:r>
            <a:r>
              <a:rPr lang="en-US" altLang="en-US" sz="1200" dirty="0"/>
              <a:t>]=[1,5] to [2,6], k = [1,2,3,4] to [2,3,4,5]</a:t>
            </a:r>
          </a:p>
          <a:p>
            <a:pPr eaLnBrk="1" hangingPunct="1"/>
            <a:r>
              <a:rPr lang="en-US" altLang="en-US" sz="1200" dirty="0"/>
              <a:t>M[1,5] =  M[1,1]+M[2,5]+d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0+ 7125+30*35*20 = 28125;</a:t>
            </a:r>
          </a:p>
          <a:p>
            <a:pPr eaLnBrk="1" hangingPunct="1"/>
            <a:r>
              <a:rPr lang="en-US" altLang="en-US" sz="1200" dirty="0"/>
              <a:t>           =  M[1,2]+M[3,5]+d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15750+ 2500+30*15*20 = 27250;</a:t>
            </a:r>
          </a:p>
          <a:p>
            <a:pPr eaLnBrk="1" hangingPunct="1"/>
            <a:r>
              <a:rPr lang="en-US" altLang="en-US" sz="1200" dirty="0"/>
              <a:t>           =  M[1,3]+M[4,5]+d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7875+ 1000+30*5*20 = 11875;</a:t>
            </a:r>
          </a:p>
          <a:p>
            <a:pPr eaLnBrk="1" hangingPunct="1"/>
            <a:r>
              <a:rPr lang="en-US" altLang="en-US" sz="1200" dirty="0"/>
              <a:t>           =  M[1,4]+M[5,5]+d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 = 9375+ 0+30*10*20 = 15375;</a:t>
            </a:r>
          </a:p>
          <a:p>
            <a:pPr eaLnBrk="1" hangingPunct="1"/>
            <a:r>
              <a:rPr lang="en-US" altLang="en-US" sz="1200" dirty="0"/>
              <a:t>M[2,6] =  M[2,2]+M[3,6]+d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0+5375+35*15*25 = 18500;</a:t>
            </a:r>
          </a:p>
          <a:p>
            <a:pPr eaLnBrk="1" hangingPunct="1"/>
            <a:r>
              <a:rPr lang="en-US" altLang="en-US" sz="1200" dirty="0"/>
              <a:t>           =  M[2,3]+M[4,6]+d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2625+3500+35*5*25 = 10500;</a:t>
            </a:r>
          </a:p>
          <a:p>
            <a:pPr eaLnBrk="1" hangingPunct="1"/>
            <a:r>
              <a:rPr lang="en-US" altLang="en-US" sz="1200" dirty="0"/>
              <a:t>           =  M[2,4]+M[5,6]+d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4375+5000+35*10*25 = 18125;</a:t>
            </a:r>
          </a:p>
          <a:p>
            <a:pPr eaLnBrk="1" hangingPunct="1"/>
            <a:r>
              <a:rPr lang="en-US" altLang="en-US" sz="1200" dirty="0"/>
              <a:t>           =  M[2,5]+M[6,6]+d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0+5375+35*20*25 = 22875;</a:t>
            </a:r>
          </a:p>
        </p:txBody>
      </p:sp>
    </p:spTree>
    <p:extLst>
      <p:ext uri="{BB962C8B-B14F-4D97-AF65-F5344CB8AC3E}">
        <p14:creationId xmlns:p14="http://schemas.microsoft.com/office/powerpoint/2010/main" val="925148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859903"/>
              </p:ext>
            </p:extLst>
          </p:nvPr>
        </p:nvGraphicFramePr>
        <p:xfrm>
          <a:off x="6144034" y="4739677"/>
          <a:ext cx="2350908" cy="1653666"/>
        </p:xfrm>
        <a:graphic>
          <a:graphicData uri="http://schemas.openxmlformats.org/drawingml/2006/table">
            <a:tbl>
              <a:tblPr/>
              <a:tblGrid>
                <a:gridCol w="33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5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16789" y="2094327"/>
            <a:ext cx="3429893" cy="2400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normAutofit/>
          </a:bodyPr>
          <a:lstStyle/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Matrix-Chain-Order(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endParaRPr lang="en-US" sz="105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01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]-1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02 for 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03   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0</a:t>
            </a:r>
            <a:endParaRPr lang="en-US" sz="1050" dirty="0"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04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2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05    for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1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 do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06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endParaRPr lang="en-US" sz="105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07 	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∞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08 	      for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to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 do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09 	   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]+M[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+1,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]+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-1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050" b="1" i="1" baseline="-25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050" b="1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10 	        if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then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11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q</a:t>
            </a:r>
          </a:p>
          <a:p>
            <a:pPr marL="257244" indent="-257244">
              <a:lnSpc>
                <a:spcPct val="65000"/>
              </a:lnSpc>
              <a:spcBef>
                <a:spcPct val="30000"/>
              </a:spcBef>
              <a:defRPr/>
            </a:pP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12 		    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05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050" b="1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050" b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050" b="1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</a:p>
          <a:p>
            <a:pPr marL="257244" indent="-257244">
              <a:lnSpc>
                <a:spcPct val="60000"/>
              </a:lnSpc>
              <a:spcBef>
                <a:spcPct val="20000"/>
              </a:spcBef>
              <a:defRPr/>
            </a:pP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13 return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0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05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s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0" y="901700"/>
            <a:ext cx="3261815" cy="3556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Simulation-MCM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48519494"/>
              </p:ext>
            </p:extLst>
          </p:nvPr>
        </p:nvGraphicFramePr>
        <p:xfrm>
          <a:off x="4572000" y="1443331"/>
          <a:ext cx="3957480" cy="56385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4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808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601" marR="68601" marT="34284" marB="34284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08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d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35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</a:p>
                  </a:txBody>
                  <a:tcPr marL="68601" marR="68601" marT="34284" marB="3428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itchFamily="49" charset="0"/>
                          <a:cs typeface="Courier New" pitchFamily="49" charset="0"/>
                        </a:rPr>
                        <a:t>25</a:t>
                      </a:r>
                    </a:p>
                  </a:txBody>
                  <a:tcPr marL="68601" marR="68601" marT="34284" marB="3428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9435" name="Group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569150"/>
              </p:ext>
            </p:extLst>
          </p:nvPr>
        </p:nvGraphicFramePr>
        <p:xfrm>
          <a:off x="5186363" y="2518347"/>
          <a:ext cx="3601387" cy="1821306"/>
        </p:xfrm>
        <a:graphic>
          <a:graphicData uri="http://schemas.openxmlformats.org/drawingml/2006/table">
            <a:tbl>
              <a:tblPr/>
              <a:tblGrid>
                <a:gridCol w="181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3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2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83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11875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15125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2625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7125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750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5375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3500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5000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68598" marR="68598" marT="34299" marB="34299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1064" name="Text Box 168"/>
          <p:cNvSpPr txBox="1">
            <a:spLocks noChangeArrowheads="1"/>
          </p:cNvSpPr>
          <p:nvPr/>
        </p:nvSpPr>
        <p:spPr bwMode="auto">
          <a:xfrm>
            <a:off x="194708" y="4690211"/>
            <a:ext cx="5349095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200" dirty="0" err="1"/>
              <a:t>len</a:t>
            </a:r>
            <a:r>
              <a:rPr lang="en-US" altLang="en-US" sz="1200" dirty="0"/>
              <a:t>=6, [</a:t>
            </a:r>
            <a:r>
              <a:rPr lang="en-US" altLang="en-US" sz="1200" dirty="0" err="1"/>
              <a:t>i,j</a:t>
            </a:r>
            <a:r>
              <a:rPr lang="en-US" altLang="en-US" sz="1200" dirty="0"/>
              <a:t>]=[1,6], k = [1,2,3,4,5]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M[1,6] =  M[1,1]+M[2,6]+d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1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0+ 10500+30*35*25 = 36750;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           =  M[1,2]+M[3,6]+d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2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15750+ 5375+30*15*25 = 32375;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           =  M[1,3]+M[4,6]+d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3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7875+ 3500+30*5*25 = 15125;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           =  M[1,4]+M[5,6]+d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4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9375+ 5000+30*10*25 = 21875;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1200" dirty="0"/>
              <a:t>           =  M[1,5]+M[6,6]+d</a:t>
            </a:r>
            <a:r>
              <a:rPr lang="en-US" altLang="en-US" sz="1200" baseline="-25000" dirty="0"/>
              <a:t>0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5</a:t>
            </a:r>
            <a:r>
              <a:rPr lang="en-US" altLang="en-US" sz="1200" dirty="0"/>
              <a:t>*d</a:t>
            </a:r>
            <a:r>
              <a:rPr lang="en-US" altLang="en-US" sz="1200" baseline="-25000" dirty="0"/>
              <a:t>6</a:t>
            </a:r>
            <a:r>
              <a:rPr lang="en-US" altLang="en-US" sz="1200" dirty="0"/>
              <a:t> = 11875+ 0+30*20*25 = 26875;</a:t>
            </a:r>
          </a:p>
        </p:txBody>
      </p:sp>
    </p:spTree>
    <p:extLst>
      <p:ext uri="{BB962C8B-B14F-4D97-AF65-F5344CB8AC3E}">
        <p14:creationId xmlns:p14="http://schemas.microsoft.com/office/powerpoint/2010/main" val="1261001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901700"/>
            <a:ext cx="7874758" cy="350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MCM :: Step 4: Constructing Optimal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79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655092" y="1835624"/>
                <a:ext cx="6861175" cy="4343400"/>
              </a:xfrm>
            </p:spPr>
            <p:txBody>
              <a:bodyPr>
                <a:normAutofit fontScale="85000" lnSpcReduction="20000"/>
              </a:bodyPr>
              <a:lstStyle/>
              <a:p>
                <a:pPr eaLnBrk="1" hangingPunct="1">
                  <a:defRPr/>
                </a:pPr>
                <a:r>
                  <a:rPr lang="en-US" sz="3001" dirty="0"/>
                  <a:t>To get the optimal solution </a:t>
                </a:r>
                <a:r>
                  <a:rPr lang="en-US" sz="3001" dirty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sz="3001" baseline="-25000" dirty="0">
                    <a:latin typeface="Courier New" pitchFamily="49" charset="0"/>
                    <a:cs typeface="Courier New" pitchFamily="49" charset="0"/>
                  </a:rPr>
                  <a:t>1..6</a:t>
                </a:r>
                <a:r>
                  <a:rPr lang="en-US" sz="3001" dirty="0"/>
                  <a:t>, </a:t>
                </a:r>
                <a:r>
                  <a:rPr lang="en-US" sz="3001" dirty="0">
                    <a:latin typeface="Courier New" pitchFamily="49" charset="0"/>
                    <a:cs typeface="Courier New" pitchFamily="49" charset="0"/>
                  </a:rPr>
                  <a:t>s[]</a:t>
                </a:r>
                <a:r>
                  <a:rPr lang="en-US" sz="3001" dirty="0"/>
                  <a:t> is used as follows:</a:t>
                </a:r>
              </a:p>
              <a:p>
                <a:pPr eaLnBrk="1" hangingPunct="1">
                  <a:buFontTx/>
                  <a:buNone/>
                  <a:defRPr/>
                </a:pPr>
                <a:r>
                  <a:rPr lang="en-US" sz="3001" dirty="0"/>
                  <a:t>	</a:t>
                </a:r>
                <a:r>
                  <a:rPr lang="en-US" sz="2701" dirty="0">
                    <a:latin typeface="Courier New" pitchFamily="49" charset="0"/>
                    <a:cs typeface="Courier New" pitchFamily="49" charset="0"/>
                  </a:rPr>
                  <a:t>T</a:t>
                </a:r>
                <a:r>
                  <a:rPr lang="en-US" sz="2701" baseline="-25000" dirty="0">
                    <a:latin typeface="Courier New" pitchFamily="49" charset="0"/>
                    <a:cs typeface="Courier New" pitchFamily="49" charset="0"/>
                  </a:rPr>
                  <a:t>1..6</a:t>
                </a:r>
              </a:p>
              <a:p>
                <a:pPr eaLnBrk="1" hangingPunct="1">
                  <a:buFontTx/>
                  <a:buNone/>
                  <a:defRPr/>
                </a:pPr>
                <a:r>
                  <a:rPr lang="en-US" sz="2701" dirty="0">
                    <a:latin typeface="Courier New" pitchFamily="49" charset="0"/>
                    <a:cs typeface="Courier New" pitchFamily="49" charset="0"/>
                  </a:rPr>
                  <a:t>	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 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1..3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4..6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)          ;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since </a:t>
                </a:r>
                <a:r>
                  <a:rPr lang="en-US" sz="1800" b="1" dirty="0">
                    <a:latin typeface="Courier New" pitchFamily="49" charset="0"/>
                    <a:cs typeface="Courier New" pitchFamily="49" charset="0"/>
                  </a:rPr>
                  <a:t>s[1,6] = 3</a:t>
                </a:r>
              </a:p>
              <a:p>
                <a:pPr eaLnBrk="1" hangingPunct="1">
                  <a:buFontTx/>
                  <a:buNone/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	= ((T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1..1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2..3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)(T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4..5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6..6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))  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            ;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since </a:t>
                </a:r>
                <a:r>
                  <a:rPr lang="en-US" sz="1800" b="1" dirty="0">
                    <a:latin typeface="Courier New" pitchFamily="49" charset="0"/>
                    <a:cs typeface="Courier New" pitchFamily="49" charset="0"/>
                  </a:rPr>
                  <a:t>s[1,3] =1</a:t>
                </a:r>
                <a:r>
                  <a:rPr lang="en-US" sz="1800" dirty="0">
                    <a:latin typeface="Courier New" pitchFamily="49" charset="0"/>
                    <a:cs typeface="Courier New" pitchFamily="49" charset="0"/>
                  </a:rPr>
                  <a:t> and </a:t>
                </a:r>
                <a:r>
                  <a:rPr lang="en-US" sz="1800" b="1" dirty="0">
                    <a:latin typeface="Courier New" pitchFamily="49" charset="0"/>
                    <a:cs typeface="Courier New" pitchFamily="49" charset="0"/>
                  </a:rPr>
                  <a:t>s[4,6]=5</a:t>
                </a:r>
              </a:p>
              <a:p>
                <a:pPr eaLnBrk="1" hangingPunct="1">
                  <a:buFontTx/>
                  <a:buNone/>
                  <a:defRPr/>
                </a:pP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	=((T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1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2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3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))((T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4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5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)T</a:t>
                </a:r>
                <a:r>
                  <a:rPr lang="en-US" baseline="-25000" dirty="0">
                    <a:latin typeface="Courier New" pitchFamily="49" charset="0"/>
                    <a:cs typeface="Courier New" pitchFamily="49" charset="0"/>
                  </a:rPr>
                  <a:t>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))</a:t>
                </a:r>
              </a:p>
              <a:p>
                <a:pPr eaLnBrk="1" hangingPunct="1">
                  <a:buFontTx/>
                  <a:buNone/>
                  <a:defRPr/>
                </a:pPr>
                <a:endParaRPr lang="en-US" dirty="0"/>
              </a:p>
              <a:p>
                <a:pPr algn="ctr" eaLnBrk="1" hangingPunct="1">
                  <a:buFontTx/>
                  <a:buNone/>
                  <a:defRPr/>
                </a:pPr>
                <a:r>
                  <a:rPr lang="en-US" sz="3001" dirty="0"/>
                  <a:t>MCM can be solved in </a:t>
                </a:r>
                <a:r>
                  <a:rPr lang="en-US" sz="3001" dirty="0">
                    <a:latin typeface="Courier New" pitchFamily="49" charset="0"/>
                    <a:cs typeface="Courier New" pitchFamily="49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1" i="1" dirty="0">
                            <a:latin typeface="Cambria Math" panose="02040503050406030204" pitchFamily="18" charset="0"/>
                            <a:cs typeface="Courier New" pitchFamily="49" charset="0"/>
                          </a:rPr>
                        </m:ctrlPr>
                      </m:sSupPr>
                      <m:e>
                        <m:r>
                          <a:rPr lang="en-US" sz="3001" i="1" dirty="0">
                            <a:latin typeface="Cambria Math"/>
                            <a:cs typeface="Courier New" pitchFamily="49" charset="0"/>
                          </a:rPr>
                          <m:t>𝑛</m:t>
                        </m:r>
                      </m:e>
                      <m:sup>
                        <m:r>
                          <a:rPr lang="en-US" sz="3001" i="1" dirty="0">
                            <a:latin typeface="Cambria Math"/>
                            <a:cs typeface="Courier New" pitchFamily="49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3001" dirty="0">
                    <a:latin typeface="Courier New" pitchFamily="49" charset="0"/>
                    <a:cs typeface="Courier New" pitchFamily="49" charset="0"/>
                  </a:rPr>
                  <a:t>)</a:t>
                </a:r>
                <a:r>
                  <a:rPr lang="en-US" sz="3001" dirty="0"/>
                  <a:t> time</a:t>
                </a:r>
              </a:p>
            </p:txBody>
          </p:sp>
        </mc:Choice>
        <mc:Fallback xmlns="">
          <p:sp>
            <p:nvSpPr>
              <p:cNvPr id="757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655092" y="1835624"/>
                <a:ext cx="6861175" cy="4343400"/>
              </a:xfrm>
              <a:blipFill>
                <a:blip r:embed="rId3"/>
                <a:stretch>
                  <a:fillRect l="-1066" t="-2805" r="-1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89744"/>
            <a:ext cx="9048750" cy="6286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Review: Matrix Multiplication</a:t>
            </a:r>
          </a:p>
        </p:txBody>
      </p:sp>
      <p:pic>
        <p:nvPicPr>
          <p:cNvPr id="41991" name="Picture 4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531306" y="4617244"/>
            <a:ext cx="1657350" cy="493712"/>
          </a:xfrm>
          <a:noFill/>
        </p:spPr>
      </p:pic>
      <p:pic>
        <p:nvPicPr>
          <p:cNvPr id="41992" name="Picture 6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8089900" y="4013200"/>
            <a:ext cx="1054100" cy="1701800"/>
          </a:xfrm>
          <a:noFill/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CE41AEAF-9CE9-44E0-9F8C-04A51ED12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7" y="1143000"/>
            <a:ext cx="7604125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6"/>
              </a:buBlip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7"/>
              </a:buBlip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8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9"/>
              </a:buBlip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Matrix-Multiply(A,B):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columns[A] != rows[B] then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2 	   error "incompatible dimensions"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3 	else{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5	   for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1 to rows[A] do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6 	      for j = 1 to columns[B] do{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7 	         C[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i,j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= 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8 		   for k = 1 to columns[A] do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9 		      C[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i,j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 = C[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i,j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]+A[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i,k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]*B[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k,j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]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10	      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11	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12 	return C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5"/>
              </a:buBlip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/>
                <a:ea typeface="+mn-ea"/>
                <a:cs typeface="Arial"/>
              </a:rPr>
              <a:t>Time complexity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=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O(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pqr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)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6"/>
              </a:buBlip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where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|A|=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p×q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</a:rPr>
              <a:t>and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|B|=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q×r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5195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Matrix Chain Multiplication Problem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68490" y="1883392"/>
            <a:ext cx="8205598" cy="424277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Running time	</a:t>
            </a:r>
          </a:p>
          <a:p>
            <a:pPr lvl="1" eaLnBrk="1" hangingPunct="1">
              <a:defRPr/>
            </a:pPr>
            <a:r>
              <a:rPr lang="en-US" dirty="0"/>
              <a:t>It is easy to see that it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i="1" baseline="30000" dirty="0"/>
              <a:t>3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(three nested loops)</a:t>
            </a:r>
          </a:p>
          <a:p>
            <a:pPr lvl="1" eaLnBrk="1" hangingPunct="1">
              <a:defRPr/>
            </a:pPr>
            <a:r>
              <a:rPr lang="en-US" dirty="0"/>
              <a:t>It turns out it is also </a:t>
            </a:r>
            <a:r>
              <a:rPr lang="en-US" dirty="0">
                <a:latin typeface="Symbol" pitchFamily="18" charset="2"/>
              </a:rPr>
              <a:t>W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i="1" baseline="30000" dirty="0"/>
              <a:t>3</a:t>
            </a:r>
            <a:r>
              <a:rPr lang="en-US" dirty="0"/>
              <a:t>)</a:t>
            </a:r>
          </a:p>
          <a:p>
            <a:pPr eaLnBrk="1" hangingPunct="1">
              <a:defRPr/>
            </a:pPr>
            <a:r>
              <a:rPr lang="en-US" dirty="0"/>
              <a:t>Thus, a reduction from exponential time to polynomial time.</a:t>
            </a:r>
          </a:p>
          <a:p>
            <a:pPr eaLnBrk="1" hangingPunct="1">
              <a:buFontTx/>
              <a:buNone/>
              <a:defRPr/>
            </a:pPr>
            <a:endParaRPr lang="en-US" dirty="0"/>
          </a:p>
          <a:p>
            <a:pPr lvl="1" eaLnBrk="1" hangingPunct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77919"/>
            <a:ext cx="8802806" cy="350838"/>
          </a:xfrm>
          <a:noFill/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Memoization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2608" y="1371600"/>
            <a:ext cx="8044663" cy="5319712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defRPr/>
            </a:pPr>
            <a:r>
              <a:rPr lang="en-US" sz="1800" b="1" i="1" dirty="0" err="1"/>
              <a:t>Memoization</a:t>
            </a:r>
            <a:r>
              <a:rPr lang="en-US" sz="1800" b="1" i="1" dirty="0"/>
              <a:t> </a:t>
            </a:r>
            <a:r>
              <a:rPr lang="en-US" sz="1800" b="1" dirty="0"/>
              <a:t>is one way to deal with overlapping subproblems</a:t>
            </a:r>
          </a:p>
          <a:p>
            <a:pPr lvl="1" eaLnBrk="1" hangingPunct="1">
              <a:lnSpc>
                <a:spcPct val="65000"/>
              </a:lnSpc>
              <a:spcBef>
                <a:spcPct val="40000"/>
              </a:spcBef>
              <a:defRPr/>
            </a:pPr>
            <a:r>
              <a:rPr lang="en-US" sz="1500" dirty="0"/>
              <a:t>After computing the solution to a subproblem, store it in a table</a:t>
            </a:r>
          </a:p>
          <a:p>
            <a:pPr lvl="1" eaLnBrk="1" hangingPunct="1">
              <a:lnSpc>
                <a:spcPct val="65000"/>
              </a:lnSpc>
              <a:spcBef>
                <a:spcPct val="40000"/>
              </a:spcBef>
              <a:defRPr/>
            </a:pPr>
            <a:r>
              <a:rPr lang="en-US" sz="1500" dirty="0"/>
              <a:t>Subsequent calls just do a table lookup</a:t>
            </a:r>
          </a:p>
          <a:p>
            <a:pPr eaLnBrk="1" hangingPunct="1">
              <a:lnSpc>
                <a:spcPct val="65000"/>
              </a:lnSpc>
              <a:spcBef>
                <a:spcPct val="40000"/>
              </a:spcBef>
              <a:defRPr/>
            </a:pPr>
            <a:r>
              <a:rPr lang="en-US" sz="1800" b="1" dirty="0"/>
              <a:t>Can modify recursive algorithm to use </a:t>
            </a:r>
            <a:r>
              <a:rPr lang="en-US" sz="1800" b="1" dirty="0" err="1"/>
              <a:t>memoziation</a:t>
            </a:r>
            <a:endParaRPr lang="en-US" sz="1800" b="1" dirty="0"/>
          </a:p>
          <a:p>
            <a:pPr eaLnBrk="1" hangingPunct="1">
              <a:spcBef>
                <a:spcPct val="40000"/>
              </a:spcBef>
              <a:defRPr/>
            </a:pPr>
            <a:r>
              <a:rPr lang="en-US" sz="1800" b="1" dirty="0"/>
              <a:t>If we prefer recursion we can structure our algorithm as a recursive algorithm</a:t>
            </a:r>
            <a:r>
              <a:rPr lang="en-US" sz="1800" dirty="0"/>
              <a:t>:</a:t>
            </a:r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675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b="1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endParaRPr lang="en-US" sz="1800" b="1" dirty="0"/>
          </a:p>
          <a:p>
            <a:pPr eaLnBrk="1" hangingPunct="1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800" b="1" dirty="0"/>
              <a:t>Initialize all elements to </a:t>
            </a:r>
            <a:r>
              <a:rPr lang="en-US" sz="1800" b="1" dirty="0">
                <a:latin typeface="Symbol" pitchFamily="18" charset="2"/>
              </a:rPr>
              <a:t>¥ </a:t>
            </a:r>
            <a:r>
              <a:rPr lang="en-US" sz="1800" b="1" dirty="0"/>
              <a:t>and call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MemoMCM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87047" name="Text Box 4"/>
          <p:cNvSpPr txBox="1">
            <a:spLocks noChangeArrowheads="1"/>
          </p:cNvSpPr>
          <p:nvPr/>
        </p:nvSpPr>
        <p:spPr bwMode="auto">
          <a:xfrm>
            <a:off x="2117483" y="3452819"/>
            <a:ext cx="5003119" cy="216982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342991" indent="-342991"/>
            <a:r>
              <a:rPr lang="en-US" altLang="en-US" sz="1350" b="1">
                <a:latin typeface="Courier New" pitchFamily="49" charset="0"/>
              </a:rPr>
              <a:t>MemoMCM</a:t>
            </a:r>
            <a:r>
              <a:rPr lang="en-US" altLang="en-US" sz="1350">
                <a:latin typeface="Courier New" pitchFamily="49" charset="0"/>
              </a:rPr>
              <a:t>(i,j)</a:t>
            </a:r>
            <a:endParaRPr lang="en-GB" altLang="en-US" sz="1350">
              <a:latin typeface="Courier New" pitchFamily="49" charset="0"/>
            </a:endParaRPr>
          </a:p>
          <a:p>
            <a:pPr marL="342991" indent="-342991">
              <a:buFontTx/>
              <a:buAutoNum type="arabicPeriod"/>
            </a:pPr>
            <a:r>
              <a:rPr lang="en-US" altLang="en-US" sz="1350">
                <a:latin typeface="Courier New" pitchFamily="49" charset="0"/>
              </a:rPr>
              <a:t> </a:t>
            </a:r>
            <a:r>
              <a:rPr lang="en-US" altLang="en-US" sz="1350" b="1">
                <a:latin typeface="Courier New" pitchFamily="49" charset="0"/>
              </a:rPr>
              <a:t>if </a:t>
            </a:r>
            <a:r>
              <a:rPr lang="en-US" altLang="en-US" sz="1350">
                <a:latin typeface="Courier New" pitchFamily="49" charset="0"/>
              </a:rPr>
              <a:t>i = j </a:t>
            </a:r>
            <a:r>
              <a:rPr lang="en-US" altLang="en-US" sz="1350" b="1">
                <a:latin typeface="Courier New" pitchFamily="49" charset="0"/>
              </a:rPr>
              <a:t>then</a:t>
            </a:r>
            <a:r>
              <a:rPr lang="en-GB" altLang="en-US" sz="1350">
                <a:latin typeface="Courier New" pitchFamily="49" charset="0"/>
              </a:rPr>
              <a:t> </a:t>
            </a:r>
            <a:r>
              <a:rPr lang="en-GB" altLang="en-US" sz="1350" b="1">
                <a:latin typeface="Courier New" pitchFamily="49" charset="0"/>
              </a:rPr>
              <a:t>return </a:t>
            </a:r>
            <a:r>
              <a:rPr lang="en-GB" altLang="en-US" sz="1350">
                <a:latin typeface="Courier New" pitchFamily="49" charset="0"/>
              </a:rPr>
              <a:t>0</a:t>
            </a:r>
          </a:p>
          <a:p>
            <a:pPr marL="342991" indent="-342991">
              <a:buFontTx/>
              <a:buAutoNum type="arabicPeriod"/>
            </a:pPr>
            <a:r>
              <a:rPr lang="en-US" altLang="en-US" sz="1350">
                <a:latin typeface="Courier New" pitchFamily="49" charset="0"/>
              </a:rPr>
              <a:t> </a:t>
            </a:r>
            <a:r>
              <a:rPr lang="en-US" altLang="en-US" sz="1350" b="1">
                <a:latin typeface="Courier New" pitchFamily="49" charset="0"/>
              </a:rPr>
              <a:t>else if </a:t>
            </a:r>
            <a:r>
              <a:rPr lang="en-US" altLang="en-US" sz="1350">
                <a:latin typeface="Courier New" pitchFamily="49" charset="0"/>
              </a:rPr>
              <a:t>M[i,j] &lt; </a:t>
            </a:r>
            <a:r>
              <a:rPr lang="en-GB" altLang="en-US" sz="1350">
                <a:latin typeface="Symbol" pitchFamily="18" charset="2"/>
              </a:rPr>
              <a:t>¥</a:t>
            </a:r>
            <a:r>
              <a:rPr lang="en-GB" altLang="en-US" sz="1350">
                <a:latin typeface="Courier New" pitchFamily="49" charset="0"/>
              </a:rPr>
              <a:t> </a:t>
            </a:r>
            <a:r>
              <a:rPr lang="en-US" altLang="en-US" sz="1350" b="1">
                <a:latin typeface="Courier New" pitchFamily="49" charset="0"/>
              </a:rPr>
              <a:t>then </a:t>
            </a:r>
            <a:r>
              <a:rPr lang="en-US" altLang="en-US" sz="1350">
                <a:latin typeface="Courier New" pitchFamily="49" charset="0"/>
              </a:rPr>
              <a:t>return M[i,j] </a:t>
            </a:r>
            <a:endParaRPr lang="en-GB" altLang="en-US" sz="1350">
              <a:latin typeface="Courier New" pitchFamily="49" charset="0"/>
            </a:endParaRPr>
          </a:p>
          <a:p>
            <a:pPr marL="342991" indent="-342991">
              <a:buFontTx/>
              <a:buAutoNum type="arabicPeriod"/>
            </a:pPr>
            <a:r>
              <a:rPr lang="en-GB" altLang="en-US" sz="1350">
                <a:latin typeface="Courier New" pitchFamily="49" charset="0"/>
              </a:rPr>
              <a:t> </a:t>
            </a:r>
            <a:r>
              <a:rPr lang="en-GB" altLang="en-US" sz="1350" b="1">
                <a:latin typeface="Courier New" pitchFamily="49" charset="0"/>
              </a:rPr>
              <a:t>else for</a:t>
            </a:r>
            <a:r>
              <a:rPr lang="en-GB" altLang="en-US" sz="1350">
                <a:latin typeface="Courier New" pitchFamily="49" charset="0"/>
              </a:rPr>
              <a:t> k := </a:t>
            </a:r>
            <a:r>
              <a:rPr lang="en-US" altLang="en-US" sz="1350">
                <a:latin typeface="Courier New" pitchFamily="49" charset="0"/>
              </a:rPr>
              <a:t>i </a:t>
            </a:r>
            <a:r>
              <a:rPr lang="en-US" altLang="en-US" sz="1350" b="1">
                <a:latin typeface="Courier New" pitchFamily="49" charset="0"/>
              </a:rPr>
              <a:t>to</a:t>
            </a:r>
            <a:r>
              <a:rPr lang="en-US" altLang="en-US" sz="1350">
                <a:latin typeface="Courier New" pitchFamily="49" charset="0"/>
              </a:rPr>
              <a:t> j-1 </a:t>
            </a:r>
            <a:r>
              <a:rPr lang="en-US" altLang="en-US" sz="1350" b="1">
                <a:latin typeface="Courier New" pitchFamily="49" charset="0"/>
              </a:rPr>
              <a:t>do</a:t>
            </a:r>
            <a:endParaRPr lang="en-GB" altLang="en-US" sz="1350">
              <a:latin typeface="Courier New" pitchFamily="49" charset="0"/>
            </a:endParaRPr>
          </a:p>
          <a:p>
            <a:pPr marL="342991" indent="-342991">
              <a:buFontTx/>
              <a:buAutoNum type="arabicPeriod"/>
            </a:pPr>
            <a:r>
              <a:rPr lang="en-US" altLang="en-US" sz="1350">
                <a:latin typeface="Courier New" pitchFamily="49" charset="0"/>
              </a:rPr>
              <a:t>        q := </a:t>
            </a:r>
            <a:r>
              <a:rPr lang="en-GB" altLang="en-US" sz="1350">
                <a:latin typeface="Courier New" pitchFamily="49" charset="0"/>
              </a:rPr>
              <a:t> </a:t>
            </a:r>
            <a:r>
              <a:rPr lang="en-US" altLang="en-US" sz="1350" b="1">
                <a:latin typeface="Courier New" pitchFamily="49" charset="0"/>
              </a:rPr>
              <a:t>MemoMCM</a:t>
            </a:r>
            <a:r>
              <a:rPr lang="en-US" altLang="en-US" sz="1350">
                <a:latin typeface="Courier New" pitchFamily="49" charset="0"/>
              </a:rPr>
              <a:t>(i,k)+ 				             </a:t>
            </a:r>
            <a:r>
              <a:rPr lang="en-US" altLang="en-US" sz="1350" b="1">
                <a:latin typeface="Courier New" pitchFamily="49" charset="0"/>
              </a:rPr>
              <a:t>MemoMCM</a:t>
            </a:r>
            <a:r>
              <a:rPr lang="en-US" altLang="en-US" sz="1350">
                <a:latin typeface="Courier New" pitchFamily="49" charset="0"/>
              </a:rPr>
              <a:t>(k+1,j) + d</a:t>
            </a:r>
            <a:r>
              <a:rPr lang="en-US" altLang="en-US" sz="1350" baseline="-25000">
                <a:latin typeface="Courier New" pitchFamily="49" charset="0"/>
              </a:rPr>
              <a:t>i-1</a:t>
            </a:r>
            <a:r>
              <a:rPr lang="en-US" altLang="en-US" sz="1350">
                <a:latin typeface="Courier New" pitchFamily="49" charset="0"/>
              </a:rPr>
              <a:t>d</a:t>
            </a:r>
            <a:r>
              <a:rPr lang="en-US" altLang="en-US" sz="1350" baseline="-25000">
                <a:latin typeface="Courier New" pitchFamily="49" charset="0"/>
              </a:rPr>
              <a:t>k</a:t>
            </a:r>
            <a:r>
              <a:rPr lang="en-US" altLang="en-US" sz="1350">
                <a:latin typeface="Courier New" pitchFamily="49" charset="0"/>
              </a:rPr>
              <a:t>d</a:t>
            </a:r>
            <a:r>
              <a:rPr lang="en-US" altLang="en-US" sz="1350" baseline="-25000">
                <a:latin typeface="Courier New" pitchFamily="49" charset="0"/>
              </a:rPr>
              <a:t>j</a:t>
            </a:r>
          </a:p>
          <a:p>
            <a:pPr marL="342991" indent="-342991">
              <a:buFontTx/>
              <a:buAutoNum type="arabicPeriod"/>
            </a:pPr>
            <a:r>
              <a:rPr lang="en-US" altLang="en-US" sz="1350">
                <a:latin typeface="Courier New" pitchFamily="49" charset="0"/>
              </a:rPr>
              <a:t>	        </a:t>
            </a:r>
            <a:r>
              <a:rPr lang="en-US" altLang="en-US" sz="1350" b="1">
                <a:latin typeface="Courier New" pitchFamily="49" charset="0"/>
              </a:rPr>
              <a:t>if</a:t>
            </a:r>
            <a:r>
              <a:rPr lang="en-US" altLang="en-US" sz="1350">
                <a:latin typeface="Courier New" pitchFamily="49" charset="0"/>
              </a:rPr>
              <a:t> q &lt; M[i,j] </a:t>
            </a:r>
            <a:r>
              <a:rPr lang="en-US" altLang="en-US" sz="1350" b="1">
                <a:latin typeface="Courier New" pitchFamily="49" charset="0"/>
              </a:rPr>
              <a:t>then</a:t>
            </a:r>
          </a:p>
          <a:p>
            <a:pPr marL="342991" indent="-342991">
              <a:buFontTx/>
              <a:buAutoNum type="arabicPeriod"/>
            </a:pPr>
            <a:r>
              <a:rPr lang="en-US" altLang="en-US" sz="1350">
                <a:latin typeface="Courier New" pitchFamily="49" charset="0"/>
              </a:rPr>
              <a:t>	           M[i,j] :=</a:t>
            </a:r>
            <a:r>
              <a:rPr lang="en-GB" altLang="en-US" sz="1350">
                <a:latin typeface="Courier New" pitchFamily="49" charset="0"/>
              </a:rPr>
              <a:t> </a:t>
            </a:r>
            <a:r>
              <a:rPr lang="en-US" altLang="en-US" sz="1350">
                <a:latin typeface="Courier New" pitchFamily="49" charset="0"/>
              </a:rPr>
              <a:t>q</a:t>
            </a:r>
          </a:p>
          <a:p>
            <a:pPr marL="342991" indent="-342991">
              <a:buFontTx/>
              <a:buAutoNum type="arabicPeriod"/>
            </a:pPr>
            <a:r>
              <a:rPr lang="en-GB" altLang="en-US" sz="1350">
                <a:latin typeface="Courier New" pitchFamily="49" charset="0"/>
              </a:rPr>
              <a:t>	</a:t>
            </a:r>
            <a:r>
              <a:rPr lang="en-GB" altLang="en-US" sz="1350" b="1">
                <a:latin typeface="Courier New" pitchFamily="49" charset="0"/>
              </a:rPr>
              <a:t>return </a:t>
            </a:r>
            <a:r>
              <a:rPr lang="en-GB" altLang="en-US" sz="1350">
                <a:latin typeface="Courier New" pitchFamily="49" charset="0"/>
              </a:rPr>
              <a:t>M[i,j] 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6869"/>
            <a:ext cx="914400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Memoization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3202" y="1749774"/>
            <a:ext cx="8574088" cy="3992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err="1"/>
              <a:t>Memoization</a:t>
            </a:r>
            <a:r>
              <a:rPr lang="en-US" dirty="0"/>
              <a:t>:</a:t>
            </a:r>
          </a:p>
          <a:p>
            <a:pPr lvl="1" eaLnBrk="1" hangingPunct="1">
              <a:defRPr/>
            </a:pPr>
            <a:r>
              <a:rPr lang="en-US" dirty="0"/>
              <a:t>Solve the problem in a 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top-down</a:t>
            </a:r>
            <a:r>
              <a:rPr lang="en-US" dirty="0"/>
              <a:t> fashion, but record the solutions to subproblems in a table.</a:t>
            </a:r>
          </a:p>
          <a:p>
            <a:pPr eaLnBrk="1" hangingPunct="1">
              <a:defRPr/>
            </a:pPr>
            <a:r>
              <a:rPr lang="en-US" dirty="0"/>
              <a:t>Pros and cons:</a:t>
            </a:r>
          </a:p>
          <a:p>
            <a:pPr lvl="1" eaLnBrk="1" hangingPunct="1">
              <a:defRPr/>
            </a:pPr>
            <a:r>
              <a:rPr lang="en-US" dirty="0">
                <a:latin typeface="Wingdings" pitchFamily="2" charset="2"/>
              </a:rPr>
              <a:t>L</a:t>
            </a:r>
            <a:r>
              <a:rPr lang="en-US" dirty="0"/>
              <a:t> Recursion is usually slower than loops and uses stack space</a:t>
            </a:r>
          </a:p>
          <a:p>
            <a:pPr lvl="1" eaLnBrk="1" hangingPunct="1">
              <a:defRPr/>
            </a:pPr>
            <a:r>
              <a:rPr lang="en-US" dirty="0">
                <a:latin typeface="Wingdings" pitchFamily="2" charset="2"/>
              </a:rPr>
              <a:t>J</a:t>
            </a:r>
            <a:r>
              <a:rPr lang="en-US" dirty="0"/>
              <a:t> Easier to understand</a:t>
            </a:r>
          </a:p>
          <a:p>
            <a:pPr lvl="1" eaLnBrk="1" hangingPunct="1">
              <a:defRPr/>
            </a:pPr>
            <a:r>
              <a:rPr lang="en-US" dirty="0">
                <a:latin typeface="Wingdings" pitchFamily="2" charset="2"/>
              </a:rPr>
              <a:t>J</a:t>
            </a:r>
            <a:r>
              <a:rPr lang="en-US" dirty="0"/>
              <a:t> If not all subproblems need to be solved, you are sure that only the necessary ones are solved </a:t>
            </a:r>
            <a:r>
              <a:rPr lang="en-US" dirty="0">
                <a:latin typeface="Wingdings" pitchFamily="2" charset="2"/>
              </a:rPr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433435" y="346869"/>
            <a:ext cx="914400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Longest Common Subsequence The Problem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71061" y="1392072"/>
            <a:ext cx="8339504" cy="5299240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sz="1800" dirty="0"/>
              <a:t>Given two sequences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X = &lt; x</a:t>
            </a:r>
            <a:r>
              <a:rPr lang="en-US" sz="1500" b="1" i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x</a:t>
            </a:r>
            <a:r>
              <a:rPr lang="en-US" sz="1500" b="1" i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… ,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500" b="1" i="1" baseline="-250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Z = &lt; z</a:t>
            </a:r>
            <a:r>
              <a:rPr lang="en-US" sz="1500" b="1" i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z</a:t>
            </a:r>
            <a:r>
              <a:rPr lang="en-US" sz="1500" b="1" i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, … , 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500" b="1" i="1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500" b="1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5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dirty="0"/>
              <a:t> is a </a:t>
            </a:r>
            <a:r>
              <a:rPr lang="en-US" sz="1800" b="1" i="1" dirty="0"/>
              <a:t>subsequence</a:t>
            </a:r>
            <a:r>
              <a:rPr lang="en-US" sz="1800" dirty="0"/>
              <a:t> of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dirty="0"/>
              <a:t> if 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500" b="1" i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 = x</a:t>
            </a:r>
            <a:r>
              <a:rPr lang="en-US" sz="1500" b="1" i="1" baseline="-25000" dirty="0">
                <a:latin typeface="Courier New" pitchFamily="49" charset="0"/>
                <a:cs typeface="Courier New" pitchFamily="49" charset="0"/>
              </a:rPr>
              <a:t>i( j )</a:t>
            </a:r>
            <a:r>
              <a:rPr lang="en-US" sz="1500" dirty="0"/>
              <a:t> for all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j = 1, … , k</a:t>
            </a:r>
            <a:r>
              <a:rPr lang="en-US" sz="1500" b="1" dirty="0"/>
              <a:t> 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dirty="0"/>
              <a:t>where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(1),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(2),…,</a:t>
            </a:r>
            <a:r>
              <a:rPr lang="en-US" sz="15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(k)&gt;</a:t>
            </a:r>
            <a:r>
              <a:rPr lang="en-US" sz="1500" dirty="0"/>
              <a:t> is </a:t>
            </a:r>
            <a:r>
              <a:rPr lang="en-US" sz="1500" b="1" i="1" dirty="0"/>
              <a:t>strictly increasing</a:t>
            </a:r>
            <a:r>
              <a:rPr lang="en-US" sz="1500" dirty="0"/>
              <a:t> (but not required to be consecutive)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1800" dirty="0"/>
              <a:t>Examples: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dirty="0"/>
              <a:t>Let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X = &lt; A, B, C, B, D, A, B &gt;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&lt; A &gt;, &lt; B &gt;, &lt; C &gt;,</a:t>
            </a:r>
            <a:r>
              <a:rPr lang="en-US" sz="1500" dirty="0"/>
              <a:t> and </a:t>
            </a: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&lt; D &gt;</a:t>
            </a:r>
            <a:r>
              <a:rPr lang="en-US" sz="1500" dirty="0"/>
              <a:t> are subsequences.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b="1" dirty="0">
                <a:latin typeface="Courier New" pitchFamily="49" charset="0"/>
                <a:cs typeface="Courier New" pitchFamily="49" charset="0"/>
              </a:rPr>
              <a:t>&lt; C, A &gt;, &lt; C, B &gt;, &lt; C, B, A, B &gt;</a:t>
            </a:r>
            <a:r>
              <a:rPr lang="en-US" sz="1500" dirty="0"/>
              <a:t> are subsequences.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1500" dirty="0"/>
              <a:t>How many possible subsequences for a </a:t>
            </a:r>
            <a:r>
              <a:rPr lang="en-US" sz="15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500" dirty="0"/>
              <a:t>-element sequence?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16006" y="298933"/>
            <a:ext cx="914400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Longest Common Subsequence Problem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98613"/>
            <a:ext cx="8911988" cy="5092699"/>
          </a:xfrm>
        </p:spPr>
        <p:txBody>
          <a:bodyPr>
            <a:normAutofit/>
          </a:bodyPr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dirty="0"/>
              <a:t> is a </a:t>
            </a:r>
            <a:r>
              <a:rPr lang="en-US" sz="1800" b="1" i="1" dirty="0"/>
              <a:t>common</a:t>
            </a:r>
            <a:r>
              <a:rPr lang="en-US" sz="1800" dirty="0"/>
              <a:t> subsequence of sequences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dirty="0"/>
              <a:t> and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dirty="0"/>
              <a:t> if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dirty="0"/>
              <a:t> is a subsequence of both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dirty="0"/>
              <a:t> and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dirty="0"/>
              <a:t>.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1800" dirty="0"/>
              <a:t>Example: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350" dirty="0"/>
              <a:t>Let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 = &lt; A, B, C, B, D, A, B &gt;</a:t>
            </a:r>
            <a:r>
              <a:rPr lang="en-US" sz="1350" dirty="0"/>
              <a:t> and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 = &lt; B, D, C, A, B, A &gt;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A &gt;, &lt;B&gt;, &lt;C&gt;,</a:t>
            </a:r>
            <a:r>
              <a:rPr lang="en-US" sz="1350" dirty="0"/>
              <a:t> and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&lt;D&gt;</a:t>
            </a:r>
            <a:r>
              <a:rPr lang="en-US" sz="1350" dirty="0"/>
              <a:t> are common subsequences.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C, A &gt;</a:t>
            </a:r>
            <a:r>
              <a:rPr lang="en-US" sz="1350" dirty="0"/>
              <a:t> is, but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A, C &gt;</a:t>
            </a:r>
            <a:r>
              <a:rPr lang="en-US" sz="1350" dirty="0"/>
              <a:t> is not.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B, C, A&gt;</a:t>
            </a:r>
            <a:r>
              <a:rPr lang="en-US" sz="1350" dirty="0"/>
              <a:t> is a common subsequence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&lt; B, C, B, A &gt;</a:t>
            </a:r>
            <a:r>
              <a:rPr lang="en-US" sz="1350" dirty="0"/>
              <a:t> is the longest common subsequence.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1800" dirty="0"/>
              <a:t>Example: 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5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x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= “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ar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mp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io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we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”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1500" b="1" dirty="0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y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= “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we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t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g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m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u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p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sa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l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rt</a:t>
            </a:r>
            <a:r>
              <a:rPr lang="en-US" sz="1500" b="1" dirty="0" err="1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”</a:t>
            </a:r>
            <a:endParaRPr lang="en-US" sz="15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2765" y="346869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Longest Common Subsequence Problem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62609" y="1815548"/>
            <a:ext cx="7911479" cy="39925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lang="en-US" sz="1800" b="1" dirty="0"/>
              <a:t>LCS</a:t>
            </a:r>
            <a:r>
              <a:rPr lang="en-US" sz="1800" dirty="0"/>
              <a:t>: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sz="1800" u="sng" dirty="0"/>
              <a:t>Input</a:t>
            </a:r>
            <a:r>
              <a:rPr lang="en-US" sz="1800" dirty="0"/>
              <a:t>: two sequences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x[1..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800" dirty="0"/>
              <a:t> and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y[1..</a:t>
            </a:r>
            <a:r>
              <a:rPr lang="en-US" sz="18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sz="1800" u="sng" dirty="0"/>
              <a:t>Output</a:t>
            </a:r>
            <a:r>
              <a:rPr lang="en-US" sz="1800" dirty="0"/>
              <a:t>: longest common subsequence of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dirty="0"/>
              <a:t> and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dirty="0"/>
              <a:t> </a:t>
            </a:r>
            <a:r>
              <a:rPr lang="en-US" sz="1800" dirty="0"/>
              <a:t>(denoted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LCS(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x,y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800" dirty="0"/>
              <a:t>)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sz="1800" dirty="0"/>
              <a:t>Brute-force algorithm:</a:t>
            </a:r>
          </a:p>
          <a:p>
            <a:pPr lvl="1" eaLnBrk="1" hangingPunct="1">
              <a:lnSpc>
                <a:spcPct val="180000"/>
              </a:lnSpc>
              <a:defRPr/>
            </a:pPr>
            <a:r>
              <a:rPr lang="en-US" sz="1500" dirty="0"/>
              <a:t>For every subsequence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500" dirty="0"/>
              <a:t>, check if it is a subsequence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</a:p>
          <a:p>
            <a:pPr lvl="1" eaLnBrk="1" hangingPunct="1">
              <a:lnSpc>
                <a:spcPct val="180000"/>
              </a:lnSpc>
              <a:defRPr/>
            </a:pP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500" b="1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500" dirty="0"/>
              <a:t> subsequences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500" dirty="0"/>
              <a:t> to check against 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500" i="1" dirty="0"/>
              <a:t> </a:t>
            </a:r>
            <a:r>
              <a:rPr lang="en-US" sz="1500" dirty="0"/>
              <a:t>elements of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dirty="0"/>
              <a:t> :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O(</a:t>
            </a:r>
            <a:r>
              <a:rPr lang="en-US" sz="15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 2</a:t>
            </a:r>
            <a:r>
              <a:rPr lang="en-US" sz="1500" b="1" i="1" baseline="30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535" y="346869"/>
            <a:ext cx="8574088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Optimal Sub-structure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133600"/>
            <a:ext cx="8789158" cy="3992563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sz="2101" dirty="0"/>
              <a:t>The </a:t>
            </a:r>
            <a:r>
              <a:rPr lang="en-US" sz="2101" b="1" i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i="1" baseline="30000" dirty="0" err="1"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2101" b="1" dirty="0"/>
              <a:t> </a:t>
            </a:r>
            <a:r>
              <a:rPr lang="en-US" sz="2101" b="1" i="1" dirty="0"/>
              <a:t>prefix</a:t>
            </a:r>
            <a:r>
              <a:rPr lang="en-US" sz="2101" dirty="0"/>
              <a:t> of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 = &lt; x</a:t>
            </a:r>
            <a:r>
              <a:rPr lang="en-US" sz="2101" b="1" i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,x</a:t>
            </a:r>
            <a:r>
              <a:rPr lang="en-US" sz="2101" b="1" i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,…,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b="1" i="1" baseline="-250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 &gt;</a:t>
            </a:r>
            <a:r>
              <a:rPr lang="en-US" sz="2101" dirty="0"/>
              <a:t> is denoted 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 = &lt; x</a:t>
            </a:r>
            <a:r>
              <a:rPr lang="en-US" sz="2101" b="1" i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,x</a:t>
            </a:r>
            <a:r>
              <a:rPr lang="en-US" sz="2101" b="1" i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,…,x</a:t>
            </a:r>
            <a:r>
              <a:rPr lang="en-US" sz="2101" b="1" i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 &gt;</a:t>
            </a:r>
          </a:p>
          <a:p>
            <a:pPr lvl="1" eaLnBrk="1" hangingPunct="1">
              <a:defRPr/>
            </a:pP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800" dirty="0"/>
              <a:t> is the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empty</a:t>
            </a:r>
            <a:r>
              <a:rPr lang="en-US" sz="1800" dirty="0"/>
              <a:t> sequence</a:t>
            </a:r>
          </a:p>
          <a:p>
            <a:pPr lvl="1" eaLnBrk="1" hangingPunct="1">
              <a:defRPr/>
            </a:pP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dirty="0"/>
              <a:t> is the </a:t>
            </a:r>
            <a:r>
              <a:rPr lang="en-US" sz="18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whole</a:t>
            </a:r>
            <a:r>
              <a:rPr lang="en-US" sz="1800" dirty="0"/>
              <a:t> sequence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</a:p>
          <a:p>
            <a:pPr lvl="1" eaLnBrk="1" hangingPunct="1">
              <a:buFontTx/>
              <a:buNone/>
              <a:defRPr/>
            </a:pPr>
            <a:endParaRPr lang="en-US" sz="1800" dirty="0"/>
          </a:p>
          <a:p>
            <a:pPr eaLnBrk="1" hangingPunct="1">
              <a:defRPr/>
            </a:pPr>
            <a:r>
              <a:rPr lang="en-US" sz="2101" dirty="0"/>
              <a:t>Theorem 15.1 (Optimal Sub-structure of LCS)</a:t>
            </a:r>
          </a:p>
          <a:p>
            <a:pPr eaLnBrk="1" hangingPunct="1">
              <a:defRPr/>
            </a:pPr>
            <a:r>
              <a:rPr lang="en-US" sz="2101" dirty="0"/>
              <a:t>Let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X=&lt;x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,…,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b="1" baseline="-250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&gt;, Y=&lt;y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,…,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1" b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&gt;,</a:t>
            </a:r>
            <a:r>
              <a:rPr lang="en-US" sz="2101" dirty="0"/>
              <a:t> and        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Z=&lt;z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,z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,…,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2101" b="1" baseline="-25000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101" dirty="0"/>
              <a:t> be</a:t>
            </a:r>
            <a:r>
              <a:rPr lang="en-US" sz="210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LCS(X,Y)</a:t>
            </a:r>
            <a:r>
              <a:rPr lang="en-US" sz="2101" b="1" dirty="0"/>
              <a:t>.</a:t>
            </a:r>
          </a:p>
          <a:p>
            <a:pPr lvl="1" eaLnBrk="1" hangingPunct="1">
              <a:buFontTx/>
              <a:buNone/>
              <a:defRPr/>
            </a:pPr>
            <a:r>
              <a:rPr lang="en-US" sz="1800" dirty="0"/>
              <a:t>(1) If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, then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 and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k-1</a:t>
            </a:r>
            <a:r>
              <a:rPr lang="en-US" sz="1800" dirty="0"/>
              <a:t> is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buFontTx/>
              <a:buNone/>
              <a:defRPr/>
            </a:pPr>
            <a:r>
              <a:rPr lang="en-US" sz="1800" dirty="0"/>
              <a:t>(2) if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≠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, then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≠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dirty="0"/>
              <a:t> implies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dirty="0"/>
              <a:t> is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,Y)</a:t>
            </a:r>
          </a:p>
          <a:p>
            <a:pPr lvl="1" eaLnBrk="1" hangingPunct="1">
              <a:buFontTx/>
              <a:buNone/>
              <a:defRPr/>
            </a:pPr>
            <a:r>
              <a:rPr lang="en-US" sz="1800" dirty="0"/>
              <a:t>(3) if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≠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, then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k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≠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 implies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800" dirty="0"/>
              <a:t> is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LCS(X,Y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6869"/>
            <a:ext cx="902117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Optimal Substructure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8539" y="1608731"/>
            <a:ext cx="8640418" cy="4628297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dirty="0"/>
              <a:t>We make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i="1" dirty="0"/>
              <a:t> </a:t>
            </a:r>
            <a:r>
              <a:rPr lang="en-US" dirty="0"/>
              <a:t>to be empty and proceed from the ends of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=“x</a:t>
            </a:r>
            <a:r>
              <a:rPr lang="en-US" b="1" i="1" baseline="-250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”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=“y</a:t>
            </a:r>
            <a:r>
              <a:rPr lang="en-US" b="1" i="1" baseline="-250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”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If 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, append this symbol to the beginning of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Z</a:t>
            </a:r>
            <a:r>
              <a:rPr lang="en-US" i="1" dirty="0"/>
              <a:t>, </a:t>
            </a:r>
            <a:r>
              <a:rPr lang="en-US" dirty="0"/>
              <a:t>and find optimally 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Y</a:t>
            </a:r>
            <a:r>
              <a:rPr lang="en-US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If 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≠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/>
              <a:t>,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dirty="0"/>
              <a:t>Skip either a letter from 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i="1" dirty="0"/>
              <a:t> 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dirty="0"/>
              <a:t>or a letter from 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</a:p>
          <a:p>
            <a:pPr lvl="2" eaLnBrk="1" hangingPunct="1">
              <a:lnSpc>
                <a:spcPct val="110000"/>
              </a:lnSpc>
              <a:defRPr/>
            </a:pPr>
            <a:r>
              <a:rPr lang="en-US" dirty="0"/>
              <a:t>Decide which decision to do by comparing </a:t>
            </a:r>
          </a:p>
          <a:p>
            <a:pPr lvl="2" eaLnBrk="1" hangingPunct="1">
              <a:lnSpc>
                <a:spcPct val="110000"/>
              </a:lnSpc>
              <a:buFontTx/>
              <a:buNone/>
              <a:defRPr/>
            </a:pPr>
            <a:r>
              <a:rPr lang="en-US" dirty="0"/>
              <a:t>    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Y</a:t>
            </a:r>
            <a:r>
              <a:rPr lang="en-US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and 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i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i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i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Starting from beginning is equivalent.</a:t>
            </a:r>
          </a:p>
          <a:p>
            <a:pPr eaLnBrk="1" hangingPunct="1">
              <a:buFontTx/>
              <a:buNone/>
              <a:defRPr/>
            </a:pPr>
            <a:endParaRPr lang="en-US" i="1" baseline="-25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61949"/>
            <a:ext cx="914400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Optimal Substructure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133600"/>
            <a:ext cx="8574088" cy="3992563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101" b="1" dirty="0"/>
              <a:t>LCS </a:t>
            </a:r>
            <a:r>
              <a:rPr lang="en-US" sz="2101" dirty="0"/>
              <a:t>has an optimal sub-structure defined by </a:t>
            </a:r>
            <a:r>
              <a:rPr lang="en-US" sz="2101" b="1" i="1" dirty="0"/>
              <a:t>prefixes</a:t>
            </a:r>
            <a:r>
              <a:rPr lang="en-US" sz="2101" i="1" dirty="0"/>
              <a:t> </a:t>
            </a:r>
            <a:r>
              <a:rPr lang="en-US" sz="2101" dirty="0"/>
              <a:t>of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dirty="0"/>
              <a:t> and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Y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101" dirty="0"/>
              <a:t>The sub-problems of finding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1" dirty="0"/>
              <a:t> and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1" dirty="0"/>
              <a:t> share a common sub-sub-problem of finding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m-1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n-1</a:t>
            </a:r>
            <a:r>
              <a:rPr lang="en-US" sz="210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101" dirty="0"/>
              <a:t>. They are overlapping.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101" b="1" dirty="0"/>
              <a:t>Simplify:</a:t>
            </a:r>
            <a:r>
              <a:rPr lang="en-US" sz="2101" dirty="0"/>
              <a:t> just worry about </a:t>
            </a:r>
            <a:r>
              <a:rPr lang="en-US" sz="2101" b="1" dirty="0"/>
              <a:t>LCS</a:t>
            </a:r>
            <a:r>
              <a:rPr lang="en-US" sz="2101" dirty="0"/>
              <a:t> length for now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1800" dirty="0"/>
              <a:t>Define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j]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= length of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LCS(X</a:t>
            </a:r>
            <a:r>
              <a:rPr lang="en-US" sz="18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8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1800" dirty="0"/>
              <a:t>So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c[m, n]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= length of </a:t>
            </a:r>
            <a:r>
              <a:rPr lang="en-US" sz="1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LCS(X, Y)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6869"/>
            <a:ext cx="9144000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Recurrence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543050"/>
            <a:ext cx="6718300" cy="415448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sz="2101" dirty="0"/>
              <a:t>Define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 j]</a:t>
            </a:r>
            <a:r>
              <a:rPr lang="en-US" sz="2101" dirty="0"/>
              <a:t> = length of </a:t>
            </a:r>
            <a:r>
              <a:rPr lang="en-US" sz="2101" b="1" dirty="0"/>
              <a:t>LCS</a:t>
            </a:r>
            <a:r>
              <a:rPr lang="en-US" sz="2101" dirty="0"/>
              <a:t> of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x[1..i], y[1..j]</a:t>
            </a:r>
          </a:p>
          <a:p>
            <a:pPr eaLnBrk="1" hangingPunct="1">
              <a:lnSpc>
                <a:spcPct val="110000"/>
              </a:lnSpc>
              <a:defRPr/>
            </a:pPr>
            <a:endParaRPr lang="en-US" sz="2101" dirty="0"/>
          </a:p>
          <a:p>
            <a:pPr eaLnBrk="1" hangingPunct="1">
              <a:lnSpc>
                <a:spcPct val="110000"/>
              </a:lnSpc>
              <a:defRPr/>
            </a:pPr>
            <a:endParaRPr lang="en-US" sz="2101" dirty="0"/>
          </a:p>
          <a:p>
            <a:pPr eaLnBrk="1" hangingPunct="1">
              <a:lnSpc>
                <a:spcPct val="110000"/>
              </a:lnSpc>
              <a:defRPr/>
            </a:pPr>
            <a:endParaRPr lang="en-US" sz="2101" dirty="0"/>
          </a:p>
          <a:p>
            <a:pPr eaLnBrk="1" hangingPunct="1">
              <a:lnSpc>
                <a:spcPct val="110000"/>
              </a:lnSpc>
              <a:defRPr/>
            </a:pPr>
            <a:endParaRPr lang="en-US" sz="2101" dirty="0"/>
          </a:p>
          <a:p>
            <a:pPr eaLnBrk="1" hangingPunct="1">
              <a:lnSpc>
                <a:spcPct val="110000"/>
              </a:lnSpc>
              <a:defRPr/>
            </a:pPr>
            <a:r>
              <a:rPr lang="en-US" sz="2101" dirty="0"/>
              <a:t>Note that the conditions in the problem restrict sub-problems (if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1" b="1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dirty="0"/>
              <a:t> we consider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sz="2101" dirty="0"/>
              <a:t> and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101" b="1" baseline="-25000" dirty="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sz="2101" dirty="0"/>
              <a:t>, etc)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sz="2101" dirty="0"/>
              <a:t>Use 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b[</a:t>
            </a:r>
            <a:r>
              <a:rPr lang="en-US" sz="2101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101" b="1" dirty="0">
                <a:latin typeface="Courier New" pitchFamily="49" charset="0"/>
                <a:cs typeface="Courier New" pitchFamily="49" charset="0"/>
              </a:rPr>
              <a:t>, j]</a:t>
            </a:r>
            <a:r>
              <a:rPr lang="en-US" sz="2101" dirty="0"/>
              <a:t> to remember where to extract an element of an </a:t>
            </a:r>
            <a:r>
              <a:rPr lang="en-US" sz="2101" b="1" dirty="0"/>
              <a:t>LCS</a:t>
            </a:r>
            <a:r>
              <a:rPr lang="en-US" sz="2101" dirty="0"/>
              <a:t>. </a:t>
            </a:r>
          </a:p>
        </p:txBody>
      </p:sp>
      <p:graphicFrame>
        <p:nvGraphicFramePr>
          <p:cNvPr id="103431" name="Object 0"/>
          <p:cNvGraphicFramePr>
            <a:graphicFrameLocks noChangeAspect="1"/>
          </p:cNvGraphicFramePr>
          <p:nvPr/>
        </p:nvGraphicFramePr>
        <p:xfrm>
          <a:off x="1313602" y="2252356"/>
          <a:ext cx="6459632" cy="1576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16300" imgH="736600" progId="">
                  <p:embed/>
                </p:oleObj>
              </mc:Choice>
              <mc:Fallback>
                <p:oleObj name="Equation" r:id="rId3" imgW="3416300" imgH="736600" progId="">
                  <p:embed/>
                  <p:pic>
                    <p:nvPicPr>
                      <p:cNvPr id="103431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3602" y="2252356"/>
                        <a:ext cx="6459632" cy="15767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930400"/>
            <a:ext cx="8804275" cy="395605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dirty="0"/>
              <a:t>Two matrices,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A –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matrix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B –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matrix, can be multiplied to get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/>
              <a:t> with dimensions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i="1" dirty="0"/>
              <a:t>,</a:t>
            </a:r>
            <a:r>
              <a:rPr lang="en-US" dirty="0"/>
              <a:t> using 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m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×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k</a:t>
            </a:r>
            <a:r>
              <a:rPr lang="en-US" i="1" dirty="0"/>
              <a:t> </a:t>
            </a:r>
            <a:r>
              <a:rPr lang="en-US" dirty="0"/>
              <a:t>scalar multiplications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b="1" u="sng" dirty="0">
              <a:effectLst/>
            </a:endParaRPr>
          </a:p>
          <a:p>
            <a:pPr eaLnBrk="1" hangingPunct="1">
              <a:defRPr/>
            </a:pPr>
            <a:r>
              <a:rPr lang="en-US" b="1" u="sng" dirty="0">
                <a:effectLst/>
              </a:rPr>
              <a:t>Problem</a:t>
            </a:r>
            <a:r>
              <a:rPr lang="en-US" dirty="0"/>
              <a:t>: </a:t>
            </a:r>
            <a:r>
              <a:rPr lang="en-US" b="1" dirty="0"/>
              <a:t>Compute</a:t>
            </a:r>
            <a:r>
              <a:rPr lang="en-US" dirty="0"/>
              <a:t> a product of many matrices </a:t>
            </a:r>
            <a:r>
              <a:rPr lang="en-US" b="1" dirty="0"/>
              <a:t>efficiently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346869"/>
            <a:ext cx="8924925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Multiplying Matrices</a:t>
            </a:r>
          </a:p>
        </p:txBody>
      </p:sp>
      <p:graphicFrame>
        <p:nvGraphicFramePr>
          <p:cNvPr id="44039" name="Object 7"/>
          <p:cNvGraphicFramePr>
            <a:graphicFrameLocks noChangeAspect="1"/>
          </p:cNvGraphicFramePr>
          <p:nvPr/>
        </p:nvGraphicFramePr>
        <p:xfrm>
          <a:off x="5086485" y="3429000"/>
          <a:ext cx="2091282" cy="10289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90170" imgH="431613" progId="">
                  <p:embed/>
                </p:oleObj>
              </mc:Choice>
              <mc:Fallback>
                <p:oleObj name="Equation" r:id="rId3" imgW="990170" imgH="431613" progId="">
                  <p:embed/>
                  <p:pic>
                    <p:nvPicPr>
                      <p:cNvPr id="440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6485" y="3429000"/>
                        <a:ext cx="2091282" cy="10289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40" name="Group 10"/>
          <p:cNvGrpSpPr>
            <a:grpSpLocks/>
          </p:cNvGrpSpPr>
          <p:nvPr/>
        </p:nvGrpSpPr>
        <p:grpSpPr bwMode="auto">
          <a:xfrm>
            <a:off x="1713756" y="3371835"/>
            <a:ext cx="3015448" cy="1082560"/>
            <a:chOff x="480" y="2112"/>
            <a:chExt cx="2532" cy="909"/>
          </a:xfrm>
        </p:grpSpPr>
        <p:grpSp>
          <p:nvGrpSpPr>
            <p:cNvPr id="44041" name="Group 9"/>
            <p:cNvGrpSpPr>
              <a:grpSpLocks/>
            </p:cNvGrpSpPr>
            <p:nvPr/>
          </p:nvGrpSpPr>
          <p:grpSpPr bwMode="auto">
            <a:xfrm>
              <a:off x="576" y="2352"/>
              <a:ext cx="2194" cy="526"/>
              <a:chOff x="1079" y="2450"/>
              <a:chExt cx="2194" cy="526"/>
            </a:xfrm>
          </p:grpSpPr>
          <p:sp>
            <p:nvSpPr>
              <p:cNvPr id="44043" name="Rectangle 3"/>
              <p:cNvSpPr>
                <a:spLocks noChangeArrowheads="1"/>
              </p:cNvSpPr>
              <p:nvPr/>
            </p:nvSpPr>
            <p:spPr bwMode="auto">
              <a:xfrm rot="-5400000">
                <a:off x="2990" y="2598"/>
                <a:ext cx="293" cy="2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135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4044" name="Rectangle 4"/>
              <p:cNvSpPr>
                <a:spLocks noChangeArrowheads="1"/>
              </p:cNvSpPr>
              <p:nvPr/>
            </p:nvSpPr>
            <p:spPr bwMode="auto">
              <a:xfrm rot="-5400000">
                <a:off x="1858" y="2577"/>
                <a:ext cx="526" cy="2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135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4045" name="Rectangle 5"/>
              <p:cNvSpPr>
                <a:spLocks noChangeArrowheads="1"/>
              </p:cNvSpPr>
              <p:nvPr/>
            </p:nvSpPr>
            <p:spPr bwMode="auto">
              <a:xfrm>
                <a:off x="1079" y="2560"/>
                <a:ext cx="526" cy="272"/>
              </a:xfrm>
              <a:prstGeom prst="rect">
                <a:avLst/>
              </a:prstGeom>
              <a:solidFill>
                <a:srgbClr val="C0C0C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altLang="en-US" sz="135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aphicFrame>
          <p:nvGraphicFramePr>
            <p:cNvPr id="44042" name="Object 8"/>
            <p:cNvGraphicFramePr>
              <a:graphicFrameLocks noChangeAspect="1"/>
            </p:cNvGraphicFramePr>
            <p:nvPr/>
          </p:nvGraphicFramePr>
          <p:xfrm>
            <a:off x="480" y="2112"/>
            <a:ext cx="2532" cy="9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981200" imgH="711200" progId="">
                    <p:embed/>
                  </p:oleObj>
                </mc:Choice>
                <mc:Fallback>
                  <p:oleObj name="Equation" r:id="rId5" imgW="1981200" imgH="711200" progId="">
                    <p:embed/>
                    <p:pic>
                      <p:nvPicPr>
                        <p:cNvPr id="44042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112"/>
                          <a:ext cx="2532" cy="9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1199272" y="685085"/>
            <a:ext cx="6818104" cy="49542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>
                <a:latin typeface="+mj-lt"/>
                <a:ea typeface="+mj-ea"/>
                <a:cs typeface="+mj-cs"/>
              </a:rPr>
              <a:t>LCS: Recurrence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1313602" y="1485394"/>
            <a:ext cx="6459632" cy="2000771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257244" indent="-257244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lcsRec(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i,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j) {</a:t>
            </a:r>
          </a:p>
          <a:p>
            <a:pPr marL="257244" indent="-257244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(i==0 || j==0) return 0;</a:t>
            </a:r>
          </a:p>
          <a:p>
            <a:pPr marL="257244" indent="-257244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 if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(x[i] == y[j])</a:t>
            </a:r>
          </a:p>
          <a:p>
            <a:pPr marL="257244" indent="-257244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return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lcsRec(i-1,j-1) + 1;</a:t>
            </a:r>
          </a:p>
          <a:p>
            <a:pPr marL="257244" indent="-257244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</a:t>
            </a:r>
          </a:p>
          <a:p>
            <a:pPr marL="257244" indent="-257244"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return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max(lcsRec(i-1,j),lcsRec(i,j-1));</a:t>
            </a:r>
          </a:p>
          <a:p>
            <a:pPr marL="257244" indent="-257244"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1199272" y="3657660"/>
            <a:ext cx="4001542" cy="1416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latin typeface="Tahoma" pitchFamily="34" charset="0"/>
              </a:rPr>
              <a:t>Recurrence for time complexity: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da-DK" altLang="en-US" sz="600">
              <a:latin typeface="Tahoma" pitchFamily="34" charset="0"/>
            </a:endParaRP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latin typeface="Courier New" pitchFamily="49" charset="0"/>
                <a:cs typeface="Courier New" pitchFamily="49" charset="0"/>
              </a:rPr>
              <a:t>T(2n)=T(2n-2)+1 </a:t>
            </a:r>
            <a:r>
              <a:rPr lang="da-DK" altLang="en-US" i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da-DK" altLang="en-US">
                <a:latin typeface="Courier New" pitchFamily="49" charset="0"/>
                <a:cs typeface="Courier New" pitchFamily="49" charset="0"/>
              </a:rPr>
              <a:t> x[n]=y[n]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latin typeface="Courier New" pitchFamily="49" charset="0"/>
                <a:cs typeface="Courier New" pitchFamily="49" charset="0"/>
              </a:rPr>
              <a:t>T(2n)=2T(2n-1) </a:t>
            </a:r>
            <a:r>
              <a:rPr lang="da-DK" altLang="en-US" i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da-DK" altLang="en-US">
                <a:latin typeface="Courier New" pitchFamily="49" charset="0"/>
                <a:cs typeface="Courier New" pitchFamily="49" charset="0"/>
              </a:rPr>
              <a:t> x[n]!=y[n]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latin typeface="Courier New" pitchFamily="49" charset="0"/>
                <a:cs typeface="Courier New" pitchFamily="49" charset="0"/>
              </a:rPr>
              <a:t>T(2n)=1        </a:t>
            </a:r>
            <a:r>
              <a:rPr lang="da-DK" altLang="en-US" i="1"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da-DK" altLang="en-US">
                <a:latin typeface="Courier New" pitchFamily="49" charset="0"/>
                <a:cs typeface="Courier New" pitchFamily="49" charset="0"/>
              </a:rPr>
              <a:t> n=0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endParaRPr lang="da-DK" altLang="en-US">
              <a:latin typeface="Tahoma" pitchFamily="34" charset="0"/>
            </a:endParaRPr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5288944" y="3657660"/>
            <a:ext cx="2554555" cy="2109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T(2n)=2T(2n-1)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=2(2T(2n-2))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=4T(2n-2)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=4(2T(2n-3))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=8T(2n-3)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=2</a:t>
            </a:r>
            <a:r>
              <a:rPr lang="da-DK" altLang="en-US" baseline="3000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T(2n-i)</a:t>
            </a:r>
          </a:p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    = 2</a:t>
            </a:r>
            <a:r>
              <a:rPr lang="da-DK" altLang="en-US" baseline="3000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2n</a:t>
            </a:r>
            <a:r>
              <a:rPr lang="da-DK" altLang="en-US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 = 4</a:t>
            </a:r>
            <a:r>
              <a:rPr lang="da-DK" altLang="en-US" baseline="3000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3" grpId="0" build="allAtOnc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49830"/>
            <a:ext cx="9144000" cy="5270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Recurrence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256437" y="1428229"/>
            <a:ext cx="6573962" cy="2858244"/>
          </a:xfrm>
          <a:prstGeom prst="rect">
            <a:avLst/>
          </a:prstGeom>
          <a:solidFill>
            <a:schemeClr val="bg1"/>
          </a:solidFill>
          <a:ln w="12700">
            <a:solidFill>
              <a:srgbClr val="33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257244" indent="-257244">
              <a:lnSpc>
                <a:spcPct val="90000"/>
              </a:lnSpc>
              <a:defRPr/>
            </a:pP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lcsMemo(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i,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int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j) {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if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(c[i][j] != -1)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return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c[i][j]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 if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(x[i] == y[j]) {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c[i][j] = lcsMemo(i-1,j-1) + 1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return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c[i][j] 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}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else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{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c[i][j]=max(lcsMemo(i-1,j),lcsMemo(i,j-1))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   </a:t>
            </a:r>
            <a:r>
              <a:rPr lang="en-US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return</a:t>
            </a: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 c[i][j] 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	}</a:t>
            </a:r>
          </a:p>
          <a:p>
            <a:pPr marL="257244" indent="-257244">
              <a:lnSpc>
                <a:spcPct val="90000"/>
              </a:lnSpc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}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3986061" y="4549670"/>
            <a:ext cx="2186557" cy="57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57244" indent="-257244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da-DK" altLang="en-US" sz="2101">
                <a:latin typeface="Courier New" pitchFamily="49" charset="0"/>
                <a:cs typeface="Courier New" pitchFamily="49" charset="0"/>
              </a:rPr>
              <a:t>T(n) = O(n</a:t>
            </a:r>
            <a:r>
              <a:rPr lang="da-DK" altLang="en-US" sz="2101" baseline="30000">
                <a:latin typeface="Courier New" pitchFamily="49" charset="0"/>
                <a:cs typeface="Courier New" pitchFamily="49" charset="0"/>
              </a:rPr>
              <a:t>2</a:t>
            </a:r>
            <a:r>
              <a:rPr lang="da-DK" altLang="en-US" sz="2101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107528" name="Group 6"/>
          <p:cNvGrpSpPr>
            <a:grpSpLocks/>
          </p:cNvGrpSpPr>
          <p:nvPr/>
        </p:nvGrpSpPr>
        <p:grpSpPr bwMode="auto">
          <a:xfrm>
            <a:off x="2338997" y="4635418"/>
            <a:ext cx="905111" cy="737188"/>
            <a:chOff x="3077" y="2884"/>
            <a:chExt cx="760" cy="619"/>
          </a:xfrm>
        </p:grpSpPr>
        <p:sp>
          <p:nvSpPr>
            <p:cNvPr id="81927" name="Rectangle 7"/>
            <p:cNvSpPr>
              <a:spLocks noChangeArrowheads="1"/>
            </p:cNvSpPr>
            <p:nvPr/>
          </p:nvSpPr>
          <p:spPr bwMode="auto">
            <a:xfrm>
              <a:off x="3686" y="3350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28" name="Rectangle 8"/>
            <p:cNvSpPr>
              <a:spLocks noChangeArrowheads="1"/>
            </p:cNvSpPr>
            <p:nvPr/>
          </p:nvSpPr>
          <p:spPr bwMode="auto">
            <a:xfrm>
              <a:off x="3533" y="3350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3381" y="3350"/>
              <a:ext cx="152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3228" y="3350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>
              <a:off x="3077" y="3350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2" name="Rectangle 12"/>
            <p:cNvSpPr>
              <a:spLocks noChangeArrowheads="1"/>
            </p:cNvSpPr>
            <p:nvPr/>
          </p:nvSpPr>
          <p:spPr bwMode="auto">
            <a:xfrm>
              <a:off x="3686" y="3197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3" name="Rectangle 13"/>
            <p:cNvSpPr>
              <a:spLocks noChangeArrowheads="1"/>
            </p:cNvSpPr>
            <p:nvPr/>
          </p:nvSpPr>
          <p:spPr bwMode="auto">
            <a:xfrm>
              <a:off x="3533" y="3197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4" name="Rectangle 14"/>
            <p:cNvSpPr>
              <a:spLocks noChangeArrowheads="1"/>
            </p:cNvSpPr>
            <p:nvPr/>
          </p:nvSpPr>
          <p:spPr bwMode="auto">
            <a:xfrm>
              <a:off x="3381" y="3197"/>
              <a:ext cx="152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5" name="Rectangle 15"/>
            <p:cNvSpPr>
              <a:spLocks noChangeArrowheads="1"/>
            </p:cNvSpPr>
            <p:nvPr/>
          </p:nvSpPr>
          <p:spPr bwMode="auto">
            <a:xfrm>
              <a:off x="3228" y="3197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6" name="Rectangle 16"/>
            <p:cNvSpPr>
              <a:spLocks noChangeArrowheads="1"/>
            </p:cNvSpPr>
            <p:nvPr/>
          </p:nvSpPr>
          <p:spPr bwMode="auto">
            <a:xfrm>
              <a:off x="3077" y="3197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7" name="Rectangle 17"/>
            <p:cNvSpPr>
              <a:spLocks noChangeArrowheads="1"/>
            </p:cNvSpPr>
            <p:nvPr/>
          </p:nvSpPr>
          <p:spPr bwMode="auto">
            <a:xfrm>
              <a:off x="3686" y="3044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8" name="Rectangle 18"/>
            <p:cNvSpPr>
              <a:spLocks noChangeArrowheads="1"/>
            </p:cNvSpPr>
            <p:nvPr/>
          </p:nvSpPr>
          <p:spPr bwMode="auto">
            <a:xfrm>
              <a:off x="3533" y="3044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39" name="Rectangle 19"/>
            <p:cNvSpPr>
              <a:spLocks noChangeArrowheads="1"/>
            </p:cNvSpPr>
            <p:nvPr/>
          </p:nvSpPr>
          <p:spPr bwMode="auto">
            <a:xfrm>
              <a:off x="3381" y="3044"/>
              <a:ext cx="152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0" name="Rectangle 20"/>
            <p:cNvSpPr>
              <a:spLocks noChangeArrowheads="1"/>
            </p:cNvSpPr>
            <p:nvPr/>
          </p:nvSpPr>
          <p:spPr bwMode="auto">
            <a:xfrm>
              <a:off x="3228" y="3044"/>
              <a:ext cx="153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1" name="Rectangle 21"/>
            <p:cNvSpPr>
              <a:spLocks noChangeArrowheads="1"/>
            </p:cNvSpPr>
            <p:nvPr/>
          </p:nvSpPr>
          <p:spPr bwMode="auto">
            <a:xfrm>
              <a:off x="3077" y="3044"/>
              <a:ext cx="151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2" name="Rectangle 22"/>
            <p:cNvSpPr>
              <a:spLocks noChangeArrowheads="1"/>
            </p:cNvSpPr>
            <p:nvPr/>
          </p:nvSpPr>
          <p:spPr bwMode="auto">
            <a:xfrm>
              <a:off x="3686" y="2884"/>
              <a:ext cx="151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3" name="Rectangle 23"/>
            <p:cNvSpPr>
              <a:spLocks noChangeArrowheads="1"/>
            </p:cNvSpPr>
            <p:nvPr/>
          </p:nvSpPr>
          <p:spPr bwMode="auto">
            <a:xfrm>
              <a:off x="3533" y="2884"/>
              <a:ext cx="15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4" name="Rectangle 24"/>
            <p:cNvSpPr>
              <a:spLocks noChangeArrowheads="1"/>
            </p:cNvSpPr>
            <p:nvPr/>
          </p:nvSpPr>
          <p:spPr bwMode="auto">
            <a:xfrm>
              <a:off x="3381" y="2884"/>
              <a:ext cx="15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5" name="Rectangle 25"/>
            <p:cNvSpPr>
              <a:spLocks noChangeArrowheads="1"/>
            </p:cNvSpPr>
            <p:nvPr/>
          </p:nvSpPr>
          <p:spPr bwMode="auto">
            <a:xfrm>
              <a:off x="3228" y="2884"/>
              <a:ext cx="153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81946" name="Rectangle 26"/>
            <p:cNvSpPr>
              <a:spLocks noChangeArrowheads="1"/>
            </p:cNvSpPr>
            <p:nvPr/>
          </p:nvSpPr>
          <p:spPr bwMode="auto">
            <a:xfrm>
              <a:off x="3077" y="2884"/>
              <a:ext cx="151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en-US" sz="75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551" name="Line 27"/>
            <p:cNvSpPr>
              <a:spLocks noChangeShapeType="1"/>
            </p:cNvSpPr>
            <p:nvPr/>
          </p:nvSpPr>
          <p:spPr bwMode="auto">
            <a:xfrm>
              <a:off x="3077" y="2884"/>
              <a:ext cx="7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2" name="Line 28"/>
            <p:cNvSpPr>
              <a:spLocks noChangeShapeType="1"/>
            </p:cNvSpPr>
            <p:nvPr/>
          </p:nvSpPr>
          <p:spPr bwMode="auto">
            <a:xfrm>
              <a:off x="3077" y="3044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3" name="Line 29"/>
            <p:cNvSpPr>
              <a:spLocks noChangeShapeType="1"/>
            </p:cNvSpPr>
            <p:nvPr/>
          </p:nvSpPr>
          <p:spPr bwMode="auto">
            <a:xfrm>
              <a:off x="3077" y="3197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4" name="Line 30"/>
            <p:cNvSpPr>
              <a:spLocks noChangeShapeType="1"/>
            </p:cNvSpPr>
            <p:nvPr/>
          </p:nvSpPr>
          <p:spPr bwMode="auto">
            <a:xfrm>
              <a:off x="3077" y="3350"/>
              <a:ext cx="7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5" name="Line 31"/>
            <p:cNvSpPr>
              <a:spLocks noChangeShapeType="1"/>
            </p:cNvSpPr>
            <p:nvPr/>
          </p:nvSpPr>
          <p:spPr bwMode="auto">
            <a:xfrm>
              <a:off x="3077" y="3503"/>
              <a:ext cx="76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6" name="Line 32"/>
            <p:cNvSpPr>
              <a:spLocks noChangeShapeType="1"/>
            </p:cNvSpPr>
            <p:nvPr/>
          </p:nvSpPr>
          <p:spPr bwMode="auto">
            <a:xfrm>
              <a:off x="3077" y="2884"/>
              <a:ext cx="0" cy="61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7" name="Line 33"/>
            <p:cNvSpPr>
              <a:spLocks noChangeShapeType="1"/>
            </p:cNvSpPr>
            <p:nvPr/>
          </p:nvSpPr>
          <p:spPr bwMode="auto">
            <a:xfrm>
              <a:off x="3228" y="2884"/>
              <a:ext cx="0" cy="6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8" name="Line 34"/>
            <p:cNvSpPr>
              <a:spLocks noChangeShapeType="1"/>
            </p:cNvSpPr>
            <p:nvPr/>
          </p:nvSpPr>
          <p:spPr bwMode="auto">
            <a:xfrm>
              <a:off x="3381" y="2884"/>
              <a:ext cx="0" cy="6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59" name="Line 35"/>
            <p:cNvSpPr>
              <a:spLocks noChangeShapeType="1"/>
            </p:cNvSpPr>
            <p:nvPr/>
          </p:nvSpPr>
          <p:spPr bwMode="auto">
            <a:xfrm>
              <a:off x="3533" y="2884"/>
              <a:ext cx="0" cy="6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60" name="Line 36"/>
            <p:cNvSpPr>
              <a:spLocks noChangeShapeType="1"/>
            </p:cNvSpPr>
            <p:nvPr/>
          </p:nvSpPr>
          <p:spPr bwMode="auto">
            <a:xfrm>
              <a:off x="3686" y="2884"/>
              <a:ext cx="0" cy="6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  <p:sp>
          <p:nvSpPr>
            <p:cNvPr id="107561" name="Line 37"/>
            <p:cNvSpPr>
              <a:spLocks noChangeShapeType="1"/>
            </p:cNvSpPr>
            <p:nvPr/>
          </p:nvSpPr>
          <p:spPr bwMode="auto">
            <a:xfrm>
              <a:off x="3837" y="2884"/>
              <a:ext cx="0" cy="619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 sz="1350"/>
            </a:p>
          </p:txBody>
        </p:sp>
      </p:grpSp>
      <p:sp>
        <p:nvSpPr>
          <p:cNvPr id="107529" name="Text Box 38"/>
          <p:cNvSpPr txBox="1">
            <a:spLocks noChangeArrowheads="1"/>
          </p:cNvSpPr>
          <p:nvPr/>
        </p:nvSpPr>
        <p:spPr bwMode="auto">
          <a:xfrm>
            <a:off x="2048409" y="4391275"/>
            <a:ext cx="1077539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1050">
                <a:latin typeface="Times New Roman" pitchFamily="18" charset="0"/>
              </a:rPr>
              <a:t>c            String x</a:t>
            </a:r>
          </a:p>
        </p:txBody>
      </p:sp>
      <p:sp>
        <p:nvSpPr>
          <p:cNvPr id="107530" name="Text Box 39"/>
          <p:cNvSpPr txBox="1">
            <a:spLocks noChangeArrowheads="1"/>
          </p:cNvSpPr>
          <p:nvPr/>
        </p:nvSpPr>
        <p:spPr bwMode="auto">
          <a:xfrm rot="10800000">
            <a:off x="2042016" y="4672778"/>
            <a:ext cx="346249" cy="52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pPr eaLnBrk="1" hangingPunct="1"/>
            <a:r>
              <a:rPr lang="en-US" altLang="en-US" sz="1050">
                <a:latin typeface="Times New Roman" pitchFamily="18" charset="0"/>
              </a:rPr>
              <a:t>String 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424223"/>
            <a:ext cx="8998226" cy="968375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Computing Length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2133600"/>
            <a:ext cx="8574088" cy="3992563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/>
          </a:p>
          <a:p>
            <a:pPr eaLnBrk="1" hangingPunct="1">
              <a:buFontTx/>
              <a:buNone/>
              <a:defRPr/>
            </a:pPr>
            <a:r>
              <a:rPr lang="en-US"/>
              <a:t> </a:t>
            </a:r>
          </a:p>
        </p:txBody>
      </p:sp>
      <p:sp>
        <p:nvSpPr>
          <p:cNvPr id="109575" name="Text Box 4"/>
          <p:cNvSpPr txBox="1">
            <a:spLocks noChangeArrowheads="1"/>
          </p:cNvSpPr>
          <p:nvPr/>
        </p:nvSpPr>
        <p:spPr bwMode="auto">
          <a:xfrm>
            <a:off x="2056746" y="1619970"/>
            <a:ext cx="4859015" cy="424731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marL="342991" indent="-342991"/>
            <a:r>
              <a:rPr lang="en-US" altLang="en-US" sz="1500" b="1">
                <a:latin typeface="Courier New" pitchFamily="49" charset="0"/>
              </a:rPr>
              <a:t>LCS-Length</a:t>
            </a:r>
            <a:r>
              <a:rPr lang="en-US" altLang="en-US" sz="1500">
                <a:latin typeface="Courier New" pitchFamily="49" charset="0"/>
              </a:rPr>
              <a:t>(X, Y, m, n)</a:t>
            </a:r>
            <a:endParaRPr lang="en-GB" altLang="en-US" sz="1500">
              <a:latin typeface="Courier New" pitchFamily="49" charset="0"/>
            </a:endParaRPr>
          </a:p>
          <a:p>
            <a:pPr marL="342991" indent="-342991"/>
            <a:r>
              <a:rPr lang="en-US" altLang="en-US" sz="1500">
                <a:latin typeface="Courier New" pitchFamily="49" charset="0"/>
              </a:rPr>
              <a:t>1</a:t>
            </a:r>
            <a:r>
              <a:rPr lang="en-US" altLang="en-US" sz="1500" b="1">
                <a:latin typeface="Courier New" pitchFamily="49" charset="0"/>
              </a:rPr>
              <a:t>  for </a:t>
            </a:r>
            <a:r>
              <a:rPr lang="en-US" altLang="en-US" sz="1500">
                <a:latin typeface="Courier New" pitchFamily="49" charset="0"/>
              </a:rPr>
              <a:t>i</a:t>
            </a:r>
            <a:r>
              <a:rPr lang="en-GB" altLang="en-US" sz="1500">
                <a:latin typeface="Symbol" pitchFamily="18" charset="2"/>
              </a:rPr>
              <a:t>¬</a:t>
            </a:r>
            <a:r>
              <a:rPr lang="en-US" altLang="en-US" sz="1500">
                <a:latin typeface="Courier New" pitchFamily="49" charset="0"/>
              </a:rPr>
              <a:t>1 </a:t>
            </a:r>
            <a:r>
              <a:rPr lang="en-US" altLang="en-US" sz="1500" b="1">
                <a:latin typeface="Courier New" pitchFamily="49" charset="0"/>
              </a:rPr>
              <a:t>to </a:t>
            </a:r>
            <a:r>
              <a:rPr lang="en-US" altLang="en-US" sz="1500">
                <a:latin typeface="Courier New" pitchFamily="49" charset="0"/>
              </a:rPr>
              <a:t>m </a:t>
            </a:r>
            <a:r>
              <a:rPr lang="en-US" altLang="en-US" sz="1500" b="1">
                <a:latin typeface="Courier New" pitchFamily="49" charset="0"/>
              </a:rPr>
              <a:t>do</a:t>
            </a:r>
            <a:endParaRPr lang="en-GB" altLang="en-US" sz="1500">
              <a:latin typeface="Courier New" pitchFamily="49" charset="0"/>
            </a:endParaRP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2     c[i,0]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0</a:t>
            </a:r>
          </a:p>
          <a:p>
            <a:pPr marL="342991" indent="-342991"/>
            <a:r>
              <a:rPr lang="en-US" altLang="en-US" sz="1500">
                <a:latin typeface="Courier New" pitchFamily="49" charset="0"/>
              </a:rPr>
              <a:t>3</a:t>
            </a:r>
            <a:r>
              <a:rPr lang="en-US" altLang="en-US" sz="1500" b="1">
                <a:latin typeface="Courier New" pitchFamily="49" charset="0"/>
              </a:rPr>
              <a:t>  for </a:t>
            </a:r>
            <a:r>
              <a:rPr lang="en-US" altLang="en-US" sz="1500">
                <a:latin typeface="Courier New" pitchFamily="49" charset="0"/>
              </a:rPr>
              <a:t>j</a:t>
            </a:r>
            <a:r>
              <a:rPr lang="en-GB" altLang="en-US" sz="1500">
                <a:latin typeface="Symbol" pitchFamily="18" charset="2"/>
              </a:rPr>
              <a:t>¬</a:t>
            </a:r>
            <a:r>
              <a:rPr lang="en-US" altLang="en-US" sz="1500">
                <a:latin typeface="Courier New" pitchFamily="49" charset="0"/>
              </a:rPr>
              <a:t>0 </a:t>
            </a:r>
            <a:r>
              <a:rPr lang="en-US" altLang="en-US" sz="1500" b="1">
                <a:latin typeface="Courier New" pitchFamily="49" charset="0"/>
              </a:rPr>
              <a:t>to </a:t>
            </a:r>
            <a:r>
              <a:rPr lang="en-US" altLang="en-US" sz="1500">
                <a:latin typeface="Courier New" pitchFamily="49" charset="0"/>
              </a:rPr>
              <a:t>n </a:t>
            </a:r>
            <a:r>
              <a:rPr lang="en-US" altLang="en-US" sz="1500" b="1">
                <a:latin typeface="Courier New" pitchFamily="49" charset="0"/>
              </a:rPr>
              <a:t>do</a:t>
            </a:r>
            <a:endParaRPr lang="en-GB" altLang="en-US" sz="1500">
              <a:latin typeface="Courier New" pitchFamily="49" charset="0"/>
            </a:endParaRP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4     c[0,j]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0</a:t>
            </a:r>
          </a:p>
          <a:p>
            <a:pPr marL="342991" indent="-342991"/>
            <a:r>
              <a:rPr lang="en-US" altLang="en-US" sz="1500">
                <a:latin typeface="Courier New" pitchFamily="49" charset="0"/>
              </a:rPr>
              <a:t>5</a:t>
            </a:r>
            <a:r>
              <a:rPr lang="en-US" altLang="en-US" sz="1500" b="1">
                <a:latin typeface="Courier New" pitchFamily="49" charset="0"/>
              </a:rPr>
              <a:t>  for </a:t>
            </a:r>
            <a:r>
              <a:rPr lang="en-US" altLang="en-US" sz="1500">
                <a:latin typeface="Courier New" pitchFamily="49" charset="0"/>
              </a:rPr>
              <a:t>i</a:t>
            </a:r>
            <a:r>
              <a:rPr lang="en-GB" altLang="en-US" sz="1500">
                <a:latin typeface="Symbol" pitchFamily="18" charset="2"/>
              </a:rPr>
              <a:t>¬</a:t>
            </a:r>
            <a:r>
              <a:rPr lang="en-US" altLang="en-US" sz="1500">
                <a:latin typeface="Courier New" pitchFamily="49" charset="0"/>
              </a:rPr>
              <a:t>1 </a:t>
            </a:r>
            <a:r>
              <a:rPr lang="en-US" altLang="en-US" sz="1500" b="1">
                <a:latin typeface="Courier New" pitchFamily="49" charset="0"/>
              </a:rPr>
              <a:t>to </a:t>
            </a:r>
            <a:r>
              <a:rPr lang="en-US" altLang="en-US" sz="1500">
                <a:latin typeface="Courier New" pitchFamily="49" charset="0"/>
              </a:rPr>
              <a:t>m </a:t>
            </a:r>
            <a:r>
              <a:rPr lang="en-US" altLang="en-US" sz="1500" b="1">
                <a:latin typeface="Courier New" pitchFamily="49" charset="0"/>
              </a:rPr>
              <a:t>do</a:t>
            </a:r>
            <a:endParaRPr lang="en-GB" altLang="en-US" sz="1500">
              <a:latin typeface="Courier New" pitchFamily="49" charset="0"/>
            </a:endParaRPr>
          </a:p>
          <a:p>
            <a:pPr marL="342991" indent="-342991"/>
            <a:r>
              <a:rPr lang="en-US" altLang="en-US" sz="1500">
                <a:latin typeface="Courier New" pitchFamily="49" charset="0"/>
              </a:rPr>
              <a:t>6     </a:t>
            </a:r>
            <a:r>
              <a:rPr lang="en-US" altLang="en-US" sz="1500" b="1">
                <a:latin typeface="Courier New" pitchFamily="49" charset="0"/>
              </a:rPr>
              <a:t>for </a:t>
            </a:r>
            <a:r>
              <a:rPr lang="en-US" altLang="en-US" sz="1500">
                <a:latin typeface="Courier New" pitchFamily="49" charset="0"/>
              </a:rPr>
              <a:t>j</a:t>
            </a:r>
            <a:r>
              <a:rPr lang="en-GB" altLang="en-US" sz="1500">
                <a:latin typeface="Symbol" pitchFamily="18" charset="2"/>
              </a:rPr>
              <a:t>¬</a:t>
            </a:r>
            <a:r>
              <a:rPr lang="en-US" altLang="en-US" sz="1500">
                <a:latin typeface="Courier New" pitchFamily="49" charset="0"/>
              </a:rPr>
              <a:t>1 </a:t>
            </a:r>
            <a:r>
              <a:rPr lang="en-US" altLang="en-US" sz="1500" b="1">
                <a:latin typeface="Courier New" pitchFamily="49" charset="0"/>
              </a:rPr>
              <a:t>to </a:t>
            </a:r>
            <a:r>
              <a:rPr lang="en-US" altLang="en-US" sz="1500">
                <a:latin typeface="Courier New" pitchFamily="49" charset="0"/>
              </a:rPr>
              <a:t>n </a:t>
            </a:r>
            <a:r>
              <a:rPr lang="en-US" altLang="en-US" sz="1500" b="1">
                <a:latin typeface="Courier New" pitchFamily="49" charset="0"/>
              </a:rPr>
              <a:t>do</a:t>
            </a: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7	      </a:t>
            </a:r>
            <a:r>
              <a:rPr lang="en-GB" altLang="en-US" sz="1500" b="1">
                <a:latin typeface="Courier New" pitchFamily="49" charset="0"/>
              </a:rPr>
              <a:t>if</a:t>
            </a:r>
            <a:r>
              <a:rPr lang="en-GB" altLang="en-US" sz="1500">
                <a:latin typeface="Courier New" pitchFamily="49" charset="0"/>
              </a:rPr>
              <a:t> x</a:t>
            </a:r>
            <a:r>
              <a:rPr lang="en-GB" altLang="en-US" sz="1500" baseline="-25000">
                <a:latin typeface="Courier New" pitchFamily="49" charset="0"/>
              </a:rPr>
              <a:t>i </a:t>
            </a:r>
            <a:r>
              <a:rPr lang="en-GB" altLang="en-US" sz="1500">
                <a:latin typeface="Courier New" pitchFamily="49" charset="0"/>
              </a:rPr>
              <a:t>= y</a:t>
            </a:r>
            <a:r>
              <a:rPr lang="en-GB" altLang="en-US" sz="1500" baseline="-25000">
                <a:latin typeface="Courier New" pitchFamily="49" charset="0"/>
              </a:rPr>
              <a:t>j</a:t>
            </a:r>
            <a:r>
              <a:rPr lang="en-GB" altLang="en-US" sz="1500">
                <a:latin typeface="Courier New" pitchFamily="49" charset="0"/>
              </a:rPr>
              <a:t> </a:t>
            </a:r>
            <a:r>
              <a:rPr lang="en-GB" altLang="en-US" sz="1500" b="1">
                <a:latin typeface="Courier New" pitchFamily="49" charset="0"/>
              </a:rPr>
              <a:t>then</a:t>
            </a:r>
            <a:endParaRPr lang="en-GB" altLang="en-US" sz="1500">
              <a:latin typeface="Courier New" pitchFamily="49" charset="0"/>
            </a:endParaRPr>
          </a:p>
          <a:p>
            <a:pPr marL="342991" indent="-342991">
              <a:buFontTx/>
              <a:buAutoNum type="arabicPlain" startAt="8"/>
            </a:pPr>
            <a:r>
              <a:rPr lang="en-GB" altLang="en-US" sz="1500">
                <a:latin typeface="Courier New" pitchFamily="49" charset="0"/>
              </a:rPr>
              <a:t>         c[i,j]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c[i-1,j-1]+1</a:t>
            </a: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9	         b[i,j]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”copy”</a:t>
            </a: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10	</a:t>
            </a:r>
            <a:r>
              <a:rPr lang="en-GB" altLang="en-US" sz="1500">
                <a:latin typeface="Symbol" pitchFamily="18" charset="2"/>
              </a:rPr>
              <a:t>              </a:t>
            </a:r>
            <a:r>
              <a:rPr lang="en-GB" altLang="en-US" sz="1500" b="1">
                <a:latin typeface="Courier New" pitchFamily="49" charset="0"/>
              </a:rPr>
              <a:t>else if </a:t>
            </a:r>
            <a:r>
              <a:rPr lang="en-GB" altLang="en-US" sz="1500">
                <a:latin typeface="Courier New" pitchFamily="49" charset="0"/>
              </a:rPr>
              <a:t>c[i-1,j] </a:t>
            </a:r>
            <a:r>
              <a:rPr lang="en-US" altLang="en-US" sz="1500">
                <a:latin typeface="Symbol" pitchFamily="18" charset="2"/>
              </a:rPr>
              <a:t>³ </a:t>
            </a:r>
            <a:r>
              <a:rPr lang="en-GB" altLang="en-US" sz="1500">
                <a:latin typeface="Courier New" pitchFamily="49" charset="0"/>
              </a:rPr>
              <a:t> c[i,j-1] </a:t>
            </a:r>
            <a:r>
              <a:rPr lang="en-US" altLang="en-US" sz="1500" b="1">
                <a:latin typeface="Courier New" pitchFamily="49" charset="0"/>
              </a:rPr>
              <a:t>then</a:t>
            </a:r>
          </a:p>
          <a:p>
            <a:pPr marL="342991" indent="-342991">
              <a:buFontTx/>
              <a:buAutoNum type="arabicPlain" startAt="11"/>
            </a:pPr>
            <a:r>
              <a:rPr lang="en-GB" altLang="en-US" sz="1500">
                <a:latin typeface="Courier New" pitchFamily="49" charset="0"/>
              </a:rPr>
              <a:t>              c[i,j]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c[i-1,j]</a:t>
            </a:r>
          </a:p>
          <a:p>
            <a:pPr marL="342991" indent="-342991">
              <a:buFontTx/>
              <a:buAutoNum type="arabicPlain" startAt="11"/>
            </a:pPr>
            <a:r>
              <a:rPr lang="en-GB" altLang="en-US" sz="1500">
                <a:latin typeface="Courier New" pitchFamily="49" charset="0"/>
              </a:rPr>
              <a:t>              b[i,j]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”skipX”</a:t>
            </a:r>
            <a:endParaRPr lang="en-US" altLang="en-US" sz="1500" baseline="-25000">
              <a:latin typeface="Courier New" pitchFamily="49" charset="0"/>
            </a:endParaRPr>
          </a:p>
          <a:p>
            <a:pPr marL="342991" indent="-342991"/>
            <a:r>
              <a:rPr lang="en-US" altLang="en-US" sz="1500">
                <a:latin typeface="Courier New" pitchFamily="49" charset="0"/>
              </a:rPr>
              <a:t>13	</a:t>
            </a:r>
            <a:r>
              <a:rPr lang="en-US" altLang="en-US" sz="1500" b="1">
                <a:latin typeface="Courier New" pitchFamily="49" charset="0"/>
              </a:rPr>
              <a:t>         	 else</a:t>
            </a:r>
          </a:p>
          <a:p>
            <a:pPr marL="342991" indent="-342991">
              <a:buFontTx/>
              <a:buAutoNum type="arabicPlain" startAt="14"/>
            </a:pPr>
            <a:r>
              <a:rPr lang="en-GB" altLang="en-US" sz="1500">
                <a:latin typeface="Courier New" pitchFamily="49" charset="0"/>
              </a:rPr>
              <a:t>              c[i,j]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c[i,j-1]</a:t>
            </a:r>
          </a:p>
          <a:p>
            <a:pPr marL="342991" indent="-342991">
              <a:buFontTx/>
              <a:buAutoNum type="arabicPlain" startAt="14"/>
            </a:pPr>
            <a:r>
              <a:rPr lang="en-GB" altLang="en-US" sz="1500">
                <a:latin typeface="Courier New" pitchFamily="49" charset="0"/>
              </a:rPr>
              <a:t>              b[i,j] </a:t>
            </a:r>
            <a:r>
              <a:rPr lang="en-GB" altLang="en-US" sz="1500">
                <a:latin typeface="Symbol" pitchFamily="18" charset="2"/>
              </a:rPr>
              <a:t>¬ </a:t>
            </a:r>
            <a:r>
              <a:rPr lang="en-GB" altLang="en-US" sz="1500">
                <a:latin typeface="Courier New" pitchFamily="49" charset="0"/>
              </a:rPr>
              <a:t>”skipY”</a:t>
            </a:r>
            <a:endParaRPr lang="en-US" altLang="en-US" sz="1500">
              <a:latin typeface="Courier New" pitchFamily="49" charset="0"/>
            </a:endParaRPr>
          </a:p>
          <a:p>
            <a:pPr marL="342991" indent="-342991"/>
            <a:r>
              <a:rPr lang="en-GB" altLang="en-US" sz="1500">
                <a:latin typeface="Courier New" pitchFamily="49" charset="0"/>
              </a:rPr>
              <a:t>16	</a:t>
            </a:r>
            <a:r>
              <a:rPr lang="en-GB" altLang="en-US" sz="1500" b="1">
                <a:latin typeface="Courier New" pitchFamily="49" charset="0"/>
              </a:rPr>
              <a:t>return </a:t>
            </a:r>
            <a:r>
              <a:rPr lang="en-GB" altLang="en-US" sz="1500">
                <a:latin typeface="Courier New" pitchFamily="49" charset="0"/>
              </a:rPr>
              <a:t>c, b 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28" name="Rectangle 92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610243"/>
            <a:ext cx="9037983" cy="477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Example</a:t>
            </a:r>
          </a:p>
        </p:txBody>
      </p:sp>
      <p:sp>
        <p:nvSpPr>
          <p:cNvPr id="142340" name="Rectangle 4"/>
          <p:cNvSpPr>
            <a:spLocks noChangeArrowheads="1"/>
          </p:cNvSpPr>
          <p:nvPr/>
        </p:nvSpPr>
        <p:spPr bwMode="auto">
          <a:xfrm>
            <a:off x="3290555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341" name="Rectangle 5"/>
          <p:cNvSpPr>
            <a:spLocks noChangeArrowheads="1"/>
          </p:cNvSpPr>
          <p:nvPr/>
        </p:nvSpPr>
        <p:spPr bwMode="auto">
          <a:xfrm>
            <a:off x="3684754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23" name="Rectangle 6"/>
          <p:cNvSpPr>
            <a:spLocks noChangeArrowheads="1"/>
          </p:cNvSpPr>
          <p:nvPr/>
        </p:nvSpPr>
        <p:spPr bwMode="auto">
          <a:xfrm>
            <a:off x="3684754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24" name="Rectangle 7"/>
          <p:cNvSpPr>
            <a:spLocks noChangeArrowheads="1"/>
          </p:cNvSpPr>
          <p:nvPr/>
        </p:nvSpPr>
        <p:spPr bwMode="auto">
          <a:xfrm>
            <a:off x="3684754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25" name="Rectangle 8"/>
          <p:cNvSpPr>
            <a:spLocks noChangeArrowheads="1"/>
          </p:cNvSpPr>
          <p:nvPr/>
        </p:nvSpPr>
        <p:spPr bwMode="auto">
          <a:xfrm>
            <a:off x="3684754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42345" name="Rectangle 9"/>
          <p:cNvSpPr>
            <a:spLocks noChangeArrowheads="1"/>
          </p:cNvSpPr>
          <p:nvPr/>
        </p:nvSpPr>
        <p:spPr bwMode="auto">
          <a:xfrm>
            <a:off x="4032507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346" name="Rectangle 10"/>
          <p:cNvSpPr>
            <a:spLocks noChangeArrowheads="1"/>
          </p:cNvSpPr>
          <p:nvPr/>
        </p:nvSpPr>
        <p:spPr bwMode="auto">
          <a:xfrm>
            <a:off x="4388597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28" name="Rectangle 11"/>
          <p:cNvSpPr>
            <a:spLocks noChangeArrowheads="1"/>
          </p:cNvSpPr>
          <p:nvPr/>
        </p:nvSpPr>
        <p:spPr bwMode="auto">
          <a:xfrm>
            <a:off x="4032507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29" name="Rectangle 12"/>
          <p:cNvSpPr>
            <a:spLocks noChangeArrowheads="1"/>
          </p:cNvSpPr>
          <p:nvPr/>
        </p:nvSpPr>
        <p:spPr bwMode="auto">
          <a:xfrm>
            <a:off x="4388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0" name="Rectangle 13"/>
          <p:cNvSpPr>
            <a:spLocks noChangeArrowheads="1"/>
          </p:cNvSpPr>
          <p:nvPr/>
        </p:nvSpPr>
        <p:spPr bwMode="auto">
          <a:xfrm>
            <a:off x="4032507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1" name="Rectangle 14"/>
          <p:cNvSpPr>
            <a:spLocks noChangeArrowheads="1"/>
          </p:cNvSpPr>
          <p:nvPr/>
        </p:nvSpPr>
        <p:spPr bwMode="auto">
          <a:xfrm>
            <a:off x="4388597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2" name="Rectangle 15"/>
          <p:cNvSpPr>
            <a:spLocks noChangeArrowheads="1"/>
          </p:cNvSpPr>
          <p:nvPr/>
        </p:nvSpPr>
        <p:spPr bwMode="auto">
          <a:xfrm>
            <a:off x="4032507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3" name="Rectangle 16"/>
          <p:cNvSpPr>
            <a:spLocks noChangeArrowheads="1"/>
          </p:cNvSpPr>
          <p:nvPr/>
        </p:nvSpPr>
        <p:spPr bwMode="auto">
          <a:xfrm>
            <a:off x="4388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4" name="Rectangle 17"/>
          <p:cNvSpPr>
            <a:spLocks noChangeArrowheads="1"/>
          </p:cNvSpPr>
          <p:nvPr/>
        </p:nvSpPr>
        <p:spPr bwMode="auto">
          <a:xfrm>
            <a:off x="3684754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5" name="Rectangle 18"/>
          <p:cNvSpPr>
            <a:spLocks noChangeArrowheads="1"/>
          </p:cNvSpPr>
          <p:nvPr/>
        </p:nvSpPr>
        <p:spPr bwMode="auto">
          <a:xfrm>
            <a:off x="3684754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6" name="Rectangle 19"/>
          <p:cNvSpPr>
            <a:spLocks noChangeArrowheads="1"/>
          </p:cNvSpPr>
          <p:nvPr/>
        </p:nvSpPr>
        <p:spPr bwMode="auto">
          <a:xfrm>
            <a:off x="3684754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7" name="Rectangle 20"/>
          <p:cNvSpPr>
            <a:spLocks noChangeArrowheads="1"/>
          </p:cNvSpPr>
          <p:nvPr/>
        </p:nvSpPr>
        <p:spPr bwMode="auto">
          <a:xfrm>
            <a:off x="3684754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8" name="Rectangle 21"/>
          <p:cNvSpPr>
            <a:spLocks noChangeArrowheads="1"/>
          </p:cNvSpPr>
          <p:nvPr/>
        </p:nvSpPr>
        <p:spPr bwMode="auto">
          <a:xfrm>
            <a:off x="4032507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39" name="Rectangle 22"/>
          <p:cNvSpPr>
            <a:spLocks noChangeArrowheads="1"/>
          </p:cNvSpPr>
          <p:nvPr/>
        </p:nvSpPr>
        <p:spPr bwMode="auto">
          <a:xfrm>
            <a:off x="4388597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0" name="Rectangle 23"/>
          <p:cNvSpPr>
            <a:spLocks noChangeArrowheads="1"/>
          </p:cNvSpPr>
          <p:nvPr/>
        </p:nvSpPr>
        <p:spPr bwMode="auto">
          <a:xfrm>
            <a:off x="4032507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1" name="Rectangle 24"/>
          <p:cNvSpPr>
            <a:spLocks noChangeArrowheads="1"/>
          </p:cNvSpPr>
          <p:nvPr/>
        </p:nvSpPr>
        <p:spPr bwMode="auto">
          <a:xfrm>
            <a:off x="4388597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2" name="Rectangle 25"/>
          <p:cNvSpPr>
            <a:spLocks noChangeArrowheads="1"/>
          </p:cNvSpPr>
          <p:nvPr/>
        </p:nvSpPr>
        <p:spPr bwMode="auto">
          <a:xfrm>
            <a:off x="4032507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3" name="Rectangle 26"/>
          <p:cNvSpPr>
            <a:spLocks noChangeArrowheads="1"/>
          </p:cNvSpPr>
          <p:nvPr/>
        </p:nvSpPr>
        <p:spPr bwMode="auto">
          <a:xfrm>
            <a:off x="4388597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4" name="Rectangle 27"/>
          <p:cNvSpPr>
            <a:spLocks noChangeArrowheads="1"/>
          </p:cNvSpPr>
          <p:nvPr/>
        </p:nvSpPr>
        <p:spPr bwMode="auto">
          <a:xfrm>
            <a:off x="4032507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5" name="Rectangle 28"/>
          <p:cNvSpPr>
            <a:spLocks noChangeArrowheads="1"/>
          </p:cNvSpPr>
          <p:nvPr/>
        </p:nvSpPr>
        <p:spPr bwMode="auto">
          <a:xfrm>
            <a:off x="4388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42365" name="Rectangle 29"/>
          <p:cNvSpPr>
            <a:spLocks noChangeArrowheads="1"/>
          </p:cNvSpPr>
          <p:nvPr/>
        </p:nvSpPr>
        <p:spPr bwMode="auto">
          <a:xfrm>
            <a:off x="4745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366" name="Rectangle 30"/>
          <p:cNvSpPr>
            <a:spLocks noChangeArrowheads="1"/>
          </p:cNvSpPr>
          <p:nvPr/>
        </p:nvSpPr>
        <p:spPr bwMode="auto">
          <a:xfrm>
            <a:off x="510196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48" name="Rectangle 31"/>
          <p:cNvSpPr>
            <a:spLocks noChangeArrowheads="1"/>
          </p:cNvSpPr>
          <p:nvPr/>
        </p:nvSpPr>
        <p:spPr bwMode="auto">
          <a:xfrm>
            <a:off x="474587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49" name="Rectangle 32"/>
          <p:cNvSpPr>
            <a:spLocks noChangeArrowheads="1"/>
          </p:cNvSpPr>
          <p:nvPr/>
        </p:nvSpPr>
        <p:spPr bwMode="auto">
          <a:xfrm>
            <a:off x="510196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0" name="Rectangle 33"/>
          <p:cNvSpPr>
            <a:spLocks noChangeArrowheads="1"/>
          </p:cNvSpPr>
          <p:nvPr/>
        </p:nvSpPr>
        <p:spPr bwMode="auto">
          <a:xfrm>
            <a:off x="4745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1" name="Rectangle 34"/>
          <p:cNvSpPr>
            <a:spLocks noChangeArrowheads="1"/>
          </p:cNvSpPr>
          <p:nvPr/>
        </p:nvSpPr>
        <p:spPr bwMode="auto">
          <a:xfrm>
            <a:off x="510196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2" name="Rectangle 35"/>
          <p:cNvSpPr>
            <a:spLocks noChangeArrowheads="1"/>
          </p:cNvSpPr>
          <p:nvPr/>
        </p:nvSpPr>
        <p:spPr bwMode="auto">
          <a:xfrm>
            <a:off x="474587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3" name="Rectangle 36"/>
          <p:cNvSpPr>
            <a:spLocks noChangeArrowheads="1"/>
          </p:cNvSpPr>
          <p:nvPr/>
        </p:nvSpPr>
        <p:spPr bwMode="auto">
          <a:xfrm>
            <a:off x="510196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42373" name="Rectangle 37"/>
          <p:cNvSpPr>
            <a:spLocks noChangeArrowheads="1"/>
          </p:cNvSpPr>
          <p:nvPr/>
        </p:nvSpPr>
        <p:spPr bwMode="auto">
          <a:xfrm>
            <a:off x="545924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374" name="Rectangle 38"/>
          <p:cNvSpPr>
            <a:spLocks noChangeArrowheads="1"/>
          </p:cNvSpPr>
          <p:nvPr/>
        </p:nvSpPr>
        <p:spPr bwMode="auto">
          <a:xfrm>
            <a:off x="5815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56" name="Rectangle 39"/>
          <p:cNvSpPr>
            <a:spLocks noChangeArrowheads="1"/>
          </p:cNvSpPr>
          <p:nvPr/>
        </p:nvSpPr>
        <p:spPr bwMode="auto">
          <a:xfrm>
            <a:off x="545924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7" name="Rectangle 40"/>
          <p:cNvSpPr>
            <a:spLocks noChangeArrowheads="1"/>
          </p:cNvSpPr>
          <p:nvPr/>
        </p:nvSpPr>
        <p:spPr bwMode="auto">
          <a:xfrm>
            <a:off x="581533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8" name="Rectangle 41"/>
          <p:cNvSpPr>
            <a:spLocks noChangeArrowheads="1"/>
          </p:cNvSpPr>
          <p:nvPr/>
        </p:nvSpPr>
        <p:spPr bwMode="auto">
          <a:xfrm>
            <a:off x="545924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59" name="Rectangle 42"/>
          <p:cNvSpPr>
            <a:spLocks noChangeArrowheads="1"/>
          </p:cNvSpPr>
          <p:nvPr/>
        </p:nvSpPr>
        <p:spPr bwMode="auto">
          <a:xfrm>
            <a:off x="5815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0" name="Rectangle 43"/>
          <p:cNvSpPr>
            <a:spLocks noChangeArrowheads="1"/>
          </p:cNvSpPr>
          <p:nvPr/>
        </p:nvSpPr>
        <p:spPr bwMode="auto">
          <a:xfrm>
            <a:off x="545924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1" name="Rectangle 44"/>
          <p:cNvSpPr>
            <a:spLocks noChangeArrowheads="1"/>
          </p:cNvSpPr>
          <p:nvPr/>
        </p:nvSpPr>
        <p:spPr bwMode="auto">
          <a:xfrm>
            <a:off x="581533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2" name="Rectangle 45"/>
          <p:cNvSpPr>
            <a:spLocks noChangeArrowheads="1"/>
          </p:cNvSpPr>
          <p:nvPr/>
        </p:nvSpPr>
        <p:spPr bwMode="auto">
          <a:xfrm>
            <a:off x="4745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3" name="Rectangle 46"/>
          <p:cNvSpPr>
            <a:spLocks noChangeArrowheads="1"/>
          </p:cNvSpPr>
          <p:nvPr/>
        </p:nvSpPr>
        <p:spPr bwMode="auto">
          <a:xfrm>
            <a:off x="510196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4" name="Rectangle 47"/>
          <p:cNvSpPr>
            <a:spLocks noChangeArrowheads="1"/>
          </p:cNvSpPr>
          <p:nvPr/>
        </p:nvSpPr>
        <p:spPr bwMode="auto">
          <a:xfrm>
            <a:off x="474587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5" name="Rectangle 48"/>
          <p:cNvSpPr>
            <a:spLocks noChangeArrowheads="1"/>
          </p:cNvSpPr>
          <p:nvPr/>
        </p:nvSpPr>
        <p:spPr bwMode="auto">
          <a:xfrm>
            <a:off x="510196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6" name="Rectangle 49"/>
          <p:cNvSpPr>
            <a:spLocks noChangeArrowheads="1"/>
          </p:cNvSpPr>
          <p:nvPr/>
        </p:nvSpPr>
        <p:spPr bwMode="auto">
          <a:xfrm>
            <a:off x="474587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7" name="Rectangle 50"/>
          <p:cNvSpPr>
            <a:spLocks noChangeArrowheads="1"/>
          </p:cNvSpPr>
          <p:nvPr/>
        </p:nvSpPr>
        <p:spPr bwMode="auto">
          <a:xfrm>
            <a:off x="510196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8" name="Rectangle 51"/>
          <p:cNvSpPr>
            <a:spLocks noChangeArrowheads="1"/>
          </p:cNvSpPr>
          <p:nvPr/>
        </p:nvSpPr>
        <p:spPr bwMode="auto">
          <a:xfrm>
            <a:off x="474587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69" name="Rectangle 52"/>
          <p:cNvSpPr>
            <a:spLocks noChangeArrowheads="1"/>
          </p:cNvSpPr>
          <p:nvPr/>
        </p:nvSpPr>
        <p:spPr bwMode="auto">
          <a:xfrm>
            <a:off x="510196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0" name="Rectangle 53"/>
          <p:cNvSpPr>
            <a:spLocks noChangeArrowheads="1"/>
          </p:cNvSpPr>
          <p:nvPr/>
        </p:nvSpPr>
        <p:spPr bwMode="auto">
          <a:xfrm>
            <a:off x="545924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1" name="Rectangle 54"/>
          <p:cNvSpPr>
            <a:spLocks noChangeArrowheads="1"/>
          </p:cNvSpPr>
          <p:nvPr/>
        </p:nvSpPr>
        <p:spPr bwMode="auto">
          <a:xfrm>
            <a:off x="5815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2" name="Rectangle 55"/>
          <p:cNvSpPr>
            <a:spLocks noChangeArrowheads="1"/>
          </p:cNvSpPr>
          <p:nvPr/>
        </p:nvSpPr>
        <p:spPr bwMode="auto">
          <a:xfrm>
            <a:off x="545924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3" name="Rectangle 56"/>
          <p:cNvSpPr>
            <a:spLocks noChangeArrowheads="1"/>
          </p:cNvSpPr>
          <p:nvPr/>
        </p:nvSpPr>
        <p:spPr bwMode="auto">
          <a:xfrm>
            <a:off x="581533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4" name="Rectangle 57"/>
          <p:cNvSpPr>
            <a:spLocks noChangeArrowheads="1"/>
          </p:cNvSpPr>
          <p:nvPr/>
        </p:nvSpPr>
        <p:spPr bwMode="auto">
          <a:xfrm>
            <a:off x="545924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5" name="Rectangle 58"/>
          <p:cNvSpPr>
            <a:spLocks noChangeArrowheads="1"/>
          </p:cNvSpPr>
          <p:nvPr/>
        </p:nvSpPr>
        <p:spPr bwMode="auto">
          <a:xfrm>
            <a:off x="5815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6" name="Rectangle 59"/>
          <p:cNvSpPr>
            <a:spLocks noChangeArrowheads="1"/>
          </p:cNvSpPr>
          <p:nvPr/>
        </p:nvSpPr>
        <p:spPr bwMode="auto">
          <a:xfrm>
            <a:off x="545924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677" name="Rectangle 60"/>
          <p:cNvSpPr>
            <a:spLocks noChangeArrowheads="1"/>
          </p:cNvSpPr>
          <p:nvPr/>
        </p:nvSpPr>
        <p:spPr bwMode="auto">
          <a:xfrm>
            <a:off x="581533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42397" name="Rectangle 61"/>
          <p:cNvSpPr>
            <a:spLocks noChangeArrowheads="1"/>
          </p:cNvSpPr>
          <p:nvPr/>
        </p:nvSpPr>
        <p:spPr bwMode="auto">
          <a:xfrm>
            <a:off x="3683563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398" name="Rectangle 62"/>
          <p:cNvSpPr>
            <a:spLocks noChangeArrowheads="1"/>
          </p:cNvSpPr>
          <p:nvPr/>
        </p:nvSpPr>
        <p:spPr bwMode="auto">
          <a:xfrm>
            <a:off x="4031316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2399" name="Rectangle 63"/>
          <p:cNvSpPr>
            <a:spLocks noChangeArrowheads="1"/>
          </p:cNvSpPr>
          <p:nvPr/>
        </p:nvSpPr>
        <p:spPr bwMode="auto">
          <a:xfrm>
            <a:off x="4387406" y="236192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2400" name="Rectangle 64"/>
          <p:cNvSpPr>
            <a:spLocks noChangeArrowheads="1"/>
          </p:cNvSpPr>
          <p:nvPr/>
        </p:nvSpPr>
        <p:spPr bwMode="auto">
          <a:xfrm>
            <a:off x="474468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1" name="Rectangle 65"/>
          <p:cNvSpPr>
            <a:spLocks noChangeArrowheads="1"/>
          </p:cNvSpPr>
          <p:nvPr/>
        </p:nvSpPr>
        <p:spPr bwMode="auto">
          <a:xfrm>
            <a:off x="5100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402" name="Rectangle 66"/>
          <p:cNvSpPr>
            <a:spLocks noChangeArrowheads="1"/>
          </p:cNvSpPr>
          <p:nvPr/>
        </p:nvSpPr>
        <p:spPr bwMode="auto">
          <a:xfrm>
            <a:off x="5458057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403" name="Rectangle 67"/>
          <p:cNvSpPr>
            <a:spLocks noChangeArrowheads="1"/>
          </p:cNvSpPr>
          <p:nvPr/>
        </p:nvSpPr>
        <p:spPr bwMode="auto">
          <a:xfrm>
            <a:off x="581414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4" name="Rectangle 68"/>
          <p:cNvSpPr>
            <a:spLocks noChangeArrowheads="1"/>
          </p:cNvSpPr>
          <p:nvPr/>
        </p:nvSpPr>
        <p:spPr bwMode="auto">
          <a:xfrm>
            <a:off x="2863009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405" name="Rectangle 69"/>
          <p:cNvSpPr>
            <a:spLocks noChangeArrowheads="1"/>
          </p:cNvSpPr>
          <p:nvPr/>
        </p:nvSpPr>
        <p:spPr bwMode="auto">
          <a:xfrm>
            <a:off x="2863009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6" name="Rectangle 70"/>
          <p:cNvSpPr>
            <a:spLocks noChangeArrowheads="1"/>
          </p:cNvSpPr>
          <p:nvPr/>
        </p:nvSpPr>
        <p:spPr bwMode="auto">
          <a:xfrm>
            <a:off x="2863009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7" name="Rectangle 71"/>
          <p:cNvSpPr>
            <a:spLocks noChangeArrowheads="1"/>
          </p:cNvSpPr>
          <p:nvPr/>
        </p:nvSpPr>
        <p:spPr bwMode="auto">
          <a:xfrm>
            <a:off x="2863009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2408" name="Rectangle 72"/>
          <p:cNvSpPr>
            <a:spLocks noChangeArrowheads="1"/>
          </p:cNvSpPr>
          <p:nvPr/>
        </p:nvSpPr>
        <p:spPr bwMode="auto">
          <a:xfrm>
            <a:off x="2863009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09" name="Rectangle 73"/>
          <p:cNvSpPr>
            <a:spLocks noChangeArrowheads="1"/>
          </p:cNvSpPr>
          <p:nvPr/>
        </p:nvSpPr>
        <p:spPr bwMode="auto">
          <a:xfrm>
            <a:off x="2863009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2410" name="Rectangle 74"/>
          <p:cNvSpPr>
            <a:spLocks noChangeArrowheads="1"/>
          </p:cNvSpPr>
          <p:nvPr/>
        </p:nvSpPr>
        <p:spPr bwMode="auto">
          <a:xfrm>
            <a:off x="2863009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2411" name="Rectangle 75"/>
          <p:cNvSpPr>
            <a:spLocks noChangeArrowheads="1"/>
          </p:cNvSpPr>
          <p:nvPr/>
        </p:nvSpPr>
        <p:spPr bwMode="auto">
          <a:xfrm>
            <a:off x="3289364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2" name="Rectangle 76"/>
          <p:cNvSpPr>
            <a:spLocks noChangeArrowheads="1"/>
          </p:cNvSpPr>
          <p:nvPr/>
        </p:nvSpPr>
        <p:spPr bwMode="auto">
          <a:xfrm>
            <a:off x="3289364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3" name="Rectangle 77"/>
          <p:cNvSpPr>
            <a:spLocks noChangeArrowheads="1"/>
          </p:cNvSpPr>
          <p:nvPr/>
        </p:nvSpPr>
        <p:spPr bwMode="auto">
          <a:xfrm>
            <a:off x="3289364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4" name="Rectangle 78"/>
          <p:cNvSpPr>
            <a:spLocks noChangeArrowheads="1"/>
          </p:cNvSpPr>
          <p:nvPr/>
        </p:nvSpPr>
        <p:spPr bwMode="auto">
          <a:xfrm>
            <a:off x="3289364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5" name="Rectangle 79"/>
          <p:cNvSpPr>
            <a:spLocks noChangeArrowheads="1"/>
          </p:cNvSpPr>
          <p:nvPr/>
        </p:nvSpPr>
        <p:spPr bwMode="auto">
          <a:xfrm>
            <a:off x="3289364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6" name="Rectangle 80"/>
          <p:cNvSpPr>
            <a:spLocks noChangeArrowheads="1"/>
          </p:cNvSpPr>
          <p:nvPr/>
        </p:nvSpPr>
        <p:spPr bwMode="auto">
          <a:xfrm>
            <a:off x="3289364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2417" name="Rectangle 81"/>
          <p:cNvSpPr>
            <a:spLocks noChangeArrowheads="1"/>
          </p:cNvSpPr>
          <p:nvPr/>
        </p:nvSpPr>
        <p:spPr bwMode="auto">
          <a:xfrm>
            <a:off x="3289364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1699" name="Rectangle 82"/>
          <p:cNvSpPr>
            <a:spLocks noChangeArrowheads="1"/>
          </p:cNvSpPr>
          <p:nvPr/>
        </p:nvSpPr>
        <p:spPr bwMode="auto">
          <a:xfrm>
            <a:off x="1999581" y="237621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700" name="Rectangle 83"/>
          <p:cNvSpPr>
            <a:spLocks noChangeArrowheads="1"/>
          </p:cNvSpPr>
          <p:nvPr/>
        </p:nvSpPr>
        <p:spPr bwMode="auto">
          <a:xfrm>
            <a:off x="2355670" y="237621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701" name="Rectangle 84"/>
          <p:cNvSpPr>
            <a:spLocks noChangeArrowheads="1"/>
          </p:cNvSpPr>
          <p:nvPr/>
        </p:nvSpPr>
        <p:spPr bwMode="auto">
          <a:xfrm>
            <a:off x="1999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702" name="Rectangle 85"/>
          <p:cNvSpPr>
            <a:spLocks noChangeArrowheads="1"/>
          </p:cNvSpPr>
          <p:nvPr/>
        </p:nvSpPr>
        <p:spPr bwMode="auto">
          <a:xfrm>
            <a:off x="2355670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1703" name="Line 86"/>
          <p:cNvSpPr>
            <a:spLocks noChangeShapeType="1"/>
          </p:cNvSpPr>
          <p:nvPr/>
        </p:nvSpPr>
        <p:spPr bwMode="auto">
          <a:xfrm flipH="1" flipV="1">
            <a:off x="2153211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1704" name="Line 87"/>
          <p:cNvSpPr>
            <a:spLocks noChangeShapeType="1"/>
          </p:cNvSpPr>
          <p:nvPr/>
        </p:nvSpPr>
        <p:spPr bwMode="auto">
          <a:xfrm flipV="1">
            <a:off x="2490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1705" name="Line 88"/>
          <p:cNvSpPr>
            <a:spLocks noChangeShapeType="1"/>
          </p:cNvSpPr>
          <p:nvPr/>
        </p:nvSpPr>
        <p:spPr bwMode="auto">
          <a:xfrm flipH="1">
            <a:off x="2153211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1706" name="Freeform 89"/>
          <p:cNvSpPr>
            <a:spLocks/>
          </p:cNvSpPr>
          <p:nvPr/>
        </p:nvSpPr>
        <p:spPr bwMode="auto">
          <a:xfrm>
            <a:off x="3828857" y="3305143"/>
            <a:ext cx="2228239" cy="2093664"/>
          </a:xfrm>
          <a:custGeom>
            <a:avLst/>
            <a:gdLst>
              <a:gd name="T0" fmla="*/ 0 w 1871"/>
              <a:gd name="T1" fmla="*/ 0 h 1758"/>
              <a:gd name="T2" fmla="*/ 2147483646 w 1871"/>
              <a:gd name="T3" fmla="*/ 0 h 1758"/>
              <a:gd name="T4" fmla="*/ 0 w 1871"/>
              <a:gd name="T5" fmla="*/ 2147483646 h 1758"/>
              <a:gd name="T6" fmla="*/ 2147483646 w 1871"/>
              <a:gd name="T7" fmla="*/ 2147483646 h 1758"/>
              <a:gd name="T8" fmla="*/ 2147483646 w 1871"/>
              <a:gd name="T9" fmla="*/ 2147483646 h 1758"/>
              <a:gd name="T10" fmla="*/ 2147483646 w 1871"/>
              <a:gd name="T11" fmla="*/ 2147483646 h 1758"/>
              <a:gd name="T12" fmla="*/ 2147483646 w 1871"/>
              <a:gd name="T13" fmla="*/ 2147483646 h 1758"/>
              <a:gd name="T14" fmla="*/ 2147483646 w 1871"/>
              <a:gd name="T15" fmla="*/ 2147483646 h 1758"/>
              <a:gd name="T16" fmla="*/ 2147483646 w 1871"/>
              <a:gd name="T17" fmla="*/ 2147483646 h 1758"/>
              <a:gd name="T18" fmla="*/ 2147483646 w 1871"/>
              <a:gd name="T19" fmla="*/ 2147483646 h 1758"/>
              <a:gd name="T20" fmla="*/ 2147483646 w 1871"/>
              <a:gd name="T21" fmla="*/ 2147483646 h 1758"/>
              <a:gd name="T22" fmla="*/ 2147483646 w 1871"/>
              <a:gd name="T23" fmla="*/ 2147483646 h 1758"/>
              <a:gd name="T24" fmla="*/ 0 w 1871"/>
              <a:gd name="T25" fmla="*/ 2147483646 h 1758"/>
              <a:gd name="T26" fmla="*/ 2147483646 w 1871"/>
              <a:gd name="T27" fmla="*/ 2147483646 h 1758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871"/>
              <a:gd name="T43" fmla="*/ 0 h 1758"/>
              <a:gd name="T44" fmla="*/ 1871 w 1871"/>
              <a:gd name="T45" fmla="*/ 1758 h 1758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871" h="1758">
                <a:moveTo>
                  <a:pt x="0" y="0"/>
                </a:moveTo>
                <a:lnTo>
                  <a:pt x="1815" y="0"/>
                </a:lnTo>
                <a:lnTo>
                  <a:pt x="0" y="284"/>
                </a:lnTo>
                <a:lnTo>
                  <a:pt x="1758" y="284"/>
                </a:lnTo>
                <a:lnTo>
                  <a:pt x="57" y="567"/>
                </a:lnTo>
                <a:lnTo>
                  <a:pt x="1871" y="567"/>
                </a:lnTo>
                <a:lnTo>
                  <a:pt x="57" y="851"/>
                </a:lnTo>
                <a:lnTo>
                  <a:pt x="1758" y="851"/>
                </a:lnTo>
                <a:lnTo>
                  <a:pt x="57" y="1191"/>
                </a:lnTo>
                <a:lnTo>
                  <a:pt x="1758" y="1191"/>
                </a:lnTo>
                <a:lnTo>
                  <a:pt x="57" y="1474"/>
                </a:lnTo>
                <a:lnTo>
                  <a:pt x="1758" y="1474"/>
                </a:lnTo>
                <a:lnTo>
                  <a:pt x="0" y="1758"/>
                </a:lnTo>
                <a:lnTo>
                  <a:pt x="1815" y="1758"/>
                </a:lnTo>
              </a:path>
            </a:pathLst>
          </a:cu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2426" name="Text Box 90"/>
          <p:cNvSpPr txBox="1">
            <a:spLocks noChangeArrowheads="1"/>
          </p:cNvSpPr>
          <p:nvPr/>
        </p:nvSpPr>
        <p:spPr bwMode="auto">
          <a:xfrm>
            <a:off x="3314373" y="2400032"/>
            <a:ext cx="332142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X</a:t>
            </a:r>
          </a:p>
        </p:txBody>
      </p:sp>
      <p:sp>
        <p:nvSpPr>
          <p:cNvPr id="142427" name="Text Box 91"/>
          <p:cNvSpPr txBox="1">
            <a:spLocks noChangeArrowheads="1"/>
          </p:cNvSpPr>
          <p:nvPr/>
        </p:nvSpPr>
        <p:spPr bwMode="auto">
          <a:xfrm>
            <a:off x="2921365" y="2800187"/>
            <a:ext cx="32573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</a:p>
        </p:txBody>
      </p:sp>
      <p:sp>
        <p:nvSpPr>
          <p:cNvPr id="142429" name="Text Box 93"/>
          <p:cNvSpPr txBox="1">
            <a:spLocks noChangeArrowheads="1"/>
          </p:cNvSpPr>
          <p:nvPr/>
        </p:nvSpPr>
        <p:spPr bwMode="auto">
          <a:xfrm>
            <a:off x="1485097" y="1428229"/>
            <a:ext cx="6187912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0,                                       if i=0, j=0</a:t>
            </a: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c[i,j] =    c[i-1,j-1]+1                  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= 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j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max ( c[i,j-1], c[i-1,j] )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≠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11711" name="AutoShape 94"/>
          <p:cNvSpPr>
            <a:spLocks/>
          </p:cNvSpPr>
          <p:nvPr/>
        </p:nvSpPr>
        <p:spPr bwMode="auto">
          <a:xfrm>
            <a:off x="2628394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33" name="Rectangle 117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08736"/>
            <a:ext cx="9144000" cy="477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Example</a:t>
            </a:r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3290555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3684754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671" name="Rectangle 6"/>
          <p:cNvSpPr>
            <a:spLocks noChangeArrowheads="1"/>
          </p:cNvSpPr>
          <p:nvPr/>
        </p:nvSpPr>
        <p:spPr bwMode="auto">
          <a:xfrm>
            <a:off x="3684754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72" name="Rectangle 7"/>
          <p:cNvSpPr>
            <a:spLocks noChangeArrowheads="1"/>
          </p:cNvSpPr>
          <p:nvPr/>
        </p:nvSpPr>
        <p:spPr bwMode="auto">
          <a:xfrm>
            <a:off x="3684754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73" name="Rectangle 8"/>
          <p:cNvSpPr>
            <a:spLocks noChangeArrowheads="1"/>
          </p:cNvSpPr>
          <p:nvPr/>
        </p:nvSpPr>
        <p:spPr bwMode="auto">
          <a:xfrm>
            <a:off x="3684754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7225" name="Rectangle 9"/>
          <p:cNvSpPr>
            <a:spLocks noChangeArrowheads="1"/>
          </p:cNvSpPr>
          <p:nvPr/>
        </p:nvSpPr>
        <p:spPr bwMode="auto">
          <a:xfrm>
            <a:off x="4032507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26" name="Rectangle 10"/>
          <p:cNvSpPr>
            <a:spLocks noChangeArrowheads="1"/>
          </p:cNvSpPr>
          <p:nvPr/>
        </p:nvSpPr>
        <p:spPr bwMode="auto">
          <a:xfrm>
            <a:off x="4388597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676" name="Rectangle 11"/>
          <p:cNvSpPr>
            <a:spLocks noChangeArrowheads="1"/>
          </p:cNvSpPr>
          <p:nvPr/>
        </p:nvSpPr>
        <p:spPr bwMode="auto">
          <a:xfrm>
            <a:off x="4032507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77" name="Rectangle 12"/>
          <p:cNvSpPr>
            <a:spLocks noChangeArrowheads="1"/>
          </p:cNvSpPr>
          <p:nvPr/>
        </p:nvSpPr>
        <p:spPr bwMode="auto">
          <a:xfrm>
            <a:off x="4388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78" name="Rectangle 13"/>
          <p:cNvSpPr>
            <a:spLocks noChangeArrowheads="1"/>
          </p:cNvSpPr>
          <p:nvPr/>
        </p:nvSpPr>
        <p:spPr bwMode="auto">
          <a:xfrm>
            <a:off x="4032507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79" name="Rectangle 14"/>
          <p:cNvSpPr>
            <a:spLocks noChangeArrowheads="1"/>
          </p:cNvSpPr>
          <p:nvPr/>
        </p:nvSpPr>
        <p:spPr bwMode="auto">
          <a:xfrm>
            <a:off x="4388597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0" name="Rectangle 15"/>
          <p:cNvSpPr>
            <a:spLocks noChangeArrowheads="1"/>
          </p:cNvSpPr>
          <p:nvPr/>
        </p:nvSpPr>
        <p:spPr bwMode="auto">
          <a:xfrm>
            <a:off x="4032507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1" name="Rectangle 16"/>
          <p:cNvSpPr>
            <a:spLocks noChangeArrowheads="1"/>
          </p:cNvSpPr>
          <p:nvPr/>
        </p:nvSpPr>
        <p:spPr bwMode="auto">
          <a:xfrm>
            <a:off x="4388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2" name="Rectangle 17"/>
          <p:cNvSpPr>
            <a:spLocks noChangeArrowheads="1"/>
          </p:cNvSpPr>
          <p:nvPr/>
        </p:nvSpPr>
        <p:spPr bwMode="auto">
          <a:xfrm>
            <a:off x="3684754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3" name="Rectangle 18"/>
          <p:cNvSpPr>
            <a:spLocks noChangeArrowheads="1"/>
          </p:cNvSpPr>
          <p:nvPr/>
        </p:nvSpPr>
        <p:spPr bwMode="auto">
          <a:xfrm>
            <a:off x="3684754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4" name="Rectangle 19"/>
          <p:cNvSpPr>
            <a:spLocks noChangeArrowheads="1"/>
          </p:cNvSpPr>
          <p:nvPr/>
        </p:nvSpPr>
        <p:spPr bwMode="auto">
          <a:xfrm>
            <a:off x="3684754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5" name="Rectangle 20"/>
          <p:cNvSpPr>
            <a:spLocks noChangeArrowheads="1"/>
          </p:cNvSpPr>
          <p:nvPr/>
        </p:nvSpPr>
        <p:spPr bwMode="auto">
          <a:xfrm>
            <a:off x="3684754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6" name="Rectangle 21"/>
          <p:cNvSpPr>
            <a:spLocks noChangeArrowheads="1"/>
          </p:cNvSpPr>
          <p:nvPr/>
        </p:nvSpPr>
        <p:spPr bwMode="auto">
          <a:xfrm>
            <a:off x="4032507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7" name="Rectangle 22"/>
          <p:cNvSpPr>
            <a:spLocks noChangeArrowheads="1"/>
          </p:cNvSpPr>
          <p:nvPr/>
        </p:nvSpPr>
        <p:spPr bwMode="auto">
          <a:xfrm>
            <a:off x="4388597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8" name="Rectangle 23"/>
          <p:cNvSpPr>
            <a:spLocks noChangeArrowheads="1"/>
          </p:cNvSpPr>
          <p:nvPr/>
        </p:nvSpPr>
        <p:spPr bwMode="auto">
          <a:xfrm>
            <a:off x="4032507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89" name="Rectangle 24"/>
          <p:cNvSpPr>
            <a:spLocks noChangeArrowheads="1"/>
          </p:cNvSpPr>
          <p:nvPr/>
        </p:nvSpPr>
        <p:spPr bwMode="auto">
          <a:xfrm>
            <a:off x="4388597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0" name="Rectangle 25"/>
          <p:cNvSpPr>
            <a:spLocks noChangeArrowheads="1"/>
          </p:cNvSpPr>
          <p:nvPr/>
        </p:nvSpPr>
        <p:spPr bwMode="auto">
          <a:xfrm>
            <a:off x="4032507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1" name="Rectangle 26"/>
          <p:cNvSpPr>
            <a:spLocks noChangeArrowheads="1"/>
          </p:cNvSpPr>
          <p:nvPr/>
        </p:nvSpPr>
        <p:spPr bwMode="auto">
          <a:xfrm>
            <a:off x="4388597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2" name="Rectangle 27"/>
          <p:cNvSpPr>
            <a:spLocks noChangeArrowheads="1"/>
          </p:cNvSpPr>
          <p:nvPr/>
        </p:nvSpPr>
        <p:spPr bwMode="auto">
          <a:xfrm>
            <a:off x="4032507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3" name="Rectangle 28"/>
          <p:cNvSpPr>
            <a:spLocks noChangeArrowheads="1"/>
          </p:cNvSpPr>
          <p:nvPr/>
        </p:nvSpPr>
        <p:spPr bwMode="auto">
          <a:xfrm>
            <a:off x="4388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7245" name="Rectangle 29"/>
          <p:cNvSpPr>
            <a:spLocks noChangeArrowheads="1"/>
          </p:cNvSpPr>
          <p:nvPr/>
        </p:nvSpPr>
        <p:spPr bwMode="auto">
          <a:xfrm>
            <a:off x="4745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46" name="Rectangle 30"/>
          <p:cNvSpPr>
            <a:spLocks noChangeArrowheads="1"/>
          </p:cNvSpPr>
          <p:nvPr/>
        </p:nvSpPr>
        <p:spPr bwMode="auto">
          <a:xfrm>
            <a:off x="510196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696" name="Rectangle 31"/>
          <p:cNvSpPr>
            <a:spLocks noChangeArrowheads="1"/>
          </p:cNvSpPr>
          <p:nvPr/>
        </p:nvSpPr>
        <p:spPr bwMode="auto">
          <a:xfrm>
            <a:off x="474587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7" name="Rectangle 32"/>
          <p:cNvSpPr>
            <a:spLocks noChangeArrowheads="1"/>
          </p:cNvSpPr>
          <p:nvPr/>
        </p:nvSpPr>
        <p:spPr bwMode="auto">
          <a:xfrm>
            <a:off x="510196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8" name="Rectangle 33"/>
          <p:cNvSpPr>
            <a:spLocks noChangeArrowheads="1"/>
          </p:cNvSpPr>
          <p:nvPr/>
        </p:nvSpPr>
        <p:spPr bwMode="auto">
          <a:xfrm>
            <a:off x="4745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699" name="Rectangle 34"/>
          <p:cNvSpPr>
            <a:spLocks noChangeArrowheads="1"/>
          </p:cNvSpPr>
          <p:nvPr/>
        </p:nvSpPr>
        <p:spPr bwMode="auto">
          <a:xfrm>
            <a:off x="510196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0" name="Rectangle 35"/>
          <p:cNvSpPr>
            <a:spLocks noChangeArrowheads="1"/>
          </p:cNvSpPr>
          <p:nvPr/>
        </p:nvSpPr>
        <p:spPr bwMode="auto">
          <a:xfrm>
            <a:off x="474587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1" name="Rectangle 36"/>
          <p:cNvSpPr>
            <a:spLocks noChangeArrowheads="1"/>
          </p:cNvSpPr>
          <p:nvPr/>
        </p:nvSpPr>
        <p:spPr bwMode="auto">
          <a:xfrm>
            <a:off x="510196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7253" name="Rectangle 37"/>
          <p:cNvSpPr>
            <a:spLocks noChangeArrowheads="1"/>
          </p:cNvSpPr>
          <p:nvPr/>
        </p:nvSpPr>
        <p:spPr bwMode="auto">
          <a:xfrm>
            <a:off x="545924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54" name="Rectangle 38"/>
          <p:cNvSpPr>
            <a:spLocks noChangeArrowheads="1"/>
          </p:cNvSpPr>
          <p:nvPr/>
        </p:nvSpPr>
        <p:spPr bwMode="auto">
          <a:xfrm>
            <a:off x="5815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704" name="Rectangle 39"/>
          <p:cNvSpPr>
            <a:spLocks noChangeArrowheads="1"/>
          </p:cNvSpPr>
          <p:nvPr/>
        </p:nvSpPr>
        <p:spPr bwMode="auto">
          <a:xfrm>
            <a:off x="545924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5" name="Rectangle 40"/>
          <p:cNvSpPr>
            <a:spLocks noChangeArrowheads="1"/>
          </p:cNvSpPr>
          <p:nvPr/>
        </p:nvSpPr>
        <p:spPr bwMode="auto">
          <a:xfrm>
            <a:off x="581533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6" name="Rectangle 41"/>
          <p:cNvSpPr>
            <a:spLocks noChangeArrowheads="1"/>
          </p:cNvSpPr>
          <p:nvPr/>
        </p:nvSpPr>
        <p:spPr bwMode="auto">
          <a:xfrm>
            <a:off x="545924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7" name="Rectangle 42"/>
          <p:cNvSpPr>
            <a:spLocks noChangeArrowheads="1"/>
          </p:cNvSpPr>
          <p:nvPr/>
        </p:nvSpPr>
        <p:spPr bwMode="auto">
          <a:xfrm>
            <a:off x="5815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8" name="Rectangle 43"/>
          <p:cNvSpPr>
            <a:spLocks noChangeArrowheads="1"/>
          </p:cNvSpPr>
          <p:nvPr/>
        </p:nvSpPr>
        <p:spPr bwMode="auto">
          <a:xfrm>
            <a:off x="545924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09" name="Rectangle 44"/>
          <p:cNvSpPr>
            <a:spLocks noChangeArrowheads="1"/>
          </p:cNvSpPr>
          <p:nvPr/>
        </p:nvSpPr>
        <p:spPr bwMode="auto">
          <a:xfrm>
            <a:off x="581533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0" name="Rectangle 45"/>
          <p:cNvSpPr>
            <a:spLocks noChangeArrowheads="1"/>
          </p:cNvSpPr>
          <p:nvPr/>
        </p:nvSpPr>
        <p:spPr bwMode="auto">
          <a:xfrm>
            <a:off x="4745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1" name="Rectangle 46"/>
          <p:cNvSpPr>
            <a:spLocks noChangeArrowheads="1"/>
          </p:cNvSpPr>
          <p:nvPr/>
        </p:nvSpPr>
        <p:spPr bwMode="auto">
          <a:xfrm>
            <a:off x="510196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2" name="Rectangle 47"/>
          <p:cNvSpPr>
            <a:spLocks noChangeArrowheads="1"/>
          </p:cNvSpPr>
          <p:nvPr/>
        </p:nvSpPr>
        <p:spPr bwMode="auto">
          <a:xfrm>
            <a:off x="474587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3" name="Rectangle 48"/>
          <p:cNvSpPr>
            <a:spLocks noChangeArrowheads="1"/>
          </p:cNvSpPr>
          <p:nvPr/>
        </p:nvSpPr>
        <p:spPr bwMode="auto">
          <a:xfrm>
            <a:off x="510196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4" name="Rectangle 49"/>
          <p:cNvSpPr>
            <a:spLocks noChangeArrowheads="1"/>
          </p:cNvSpPr>
          <p:nvPr/>
        </p:nvSpPr>
        <p:spPr bwMode="auto">
          <a:xfrm>
            <a:off x="474587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5" name="Rectangle 50"/>
          <p:cNvSpPr>
            <a:spLocks noChangeArrowheads="1"/>
          </p:cNvSpPr>
          <p:nvPr/>
        </p:nvSpPr>
        <p:spPr bwMode="auto">
          <a:xfrm>
            <a:off x="510196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6" name="Rectangle 51"/>
          <p:cNvSpPr>
            <a:spLocks noChangeArrowheads="1"/>
          </p:cNvSpPr>
          <p:nvPr/>
        </p:nvSpPr>
        <p:spPr bwMode="auto">
          <a:xfrm>
            <a:off x="474587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7" name="Rectangle 52"/>
          <p:cNvSpPr>
            <a:spLocks noChangeArrowheads="1"/>
          </p:cNvSpPr>
          <p:nvPr/>
        </p:nvSpPr>
        <p:spPr bwMode="auto">
          <a:xfrm>
            <a:off x="510196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8" name="Rectangle 53"/>
          <p:cNvSpPr>
            <a:spLocks noChangeArrowheads="1"/>
          </p:cNvSpPr>
          <p:nvPr/>
        </p:nvSpPr>
        <p:spPr bwMode="auto">
          <a:xfrm>
            <a:off x="545924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19" name="Rectangle 54"/>
          <p:cNvSpPr>
            <a:spLocks noChangeArrowheads="1"/>
          </p:cNvSpPr>
          <p:nvPr/>
        </p:nvSpPr>
        <p:spPr bwMode="auto">
          <a:xfrm>
            <a:off x="5815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0" name="Rectangle 55"/>
          <p:cNvSpPr>
            <a:spLocks noChangeArrowheads="1"/>
          </p:cNvSpPr>
          <p:nvPr/>
        </p:nvSpPr>
        <p:spPr bwMode="auto">
          <a:xfrm>
            <a:off x="545924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1" name="Rectangle 56"/>
          <p:cNvSpPr>
            <a:spLocks noChangeArrowheads="1"/>
          </p:cNvSpPr>
          <p:nvPr/>
        </p:nvSpPr>
        <p:spPr bwMode="auto">
          <a:xfrm>
            <a:off x="581533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2" name="Rectangle 57"/>
          <p:cNvSpPr>
            <a:spLocks noChangeArrowheads="1"/>
          </p:cNvSpPr>
          <p:nvPr/>
        </p:nvSpPr>
        <p:spPr bwMode="auto">
          <a:xfrm>
            <a:off x="545924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3" name="Rectangle 58"/>
          <p:cNvSpPr>
            <a:spLocks noChangeArrowheads="1"/>
          </p:cNvSpPr>
          <p:nvPr/>
        </p:nvSpPr>
        <p:spPr bwMode="auto">
          <a:xfrm>
            <a:off x="5815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4" name="Rectangle 59"/>
          <p:cNvSpPr>
            <a:spLocks noChangeArrowheads="1"/>
          </p:cNvSpPr>
          <p:nvPr/>
        </p:nvSpPr>
        <p:spPr bwMode="auto">
          <a:xfrm>
            <a:off x="545924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25" name="Rectangle 60"/>
          <p:cNvSpPr>
            <a:spLocks noChangeArrowheads="1"/>
          </p:cNvSpPr>
          <p:nvPr/>
        </p:nvSpPr>
        <p:spPr bwMode="auto">
          <a:xfrm>
            <a:off x="581533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7277" name="Rectangle 61"/>
          <p:cNvSpPr>
            <a:spLocks noChangeArrowheads="1"/>
          </p:cNvSpPr>
          <p:nvPr/>
        </p:nvSpPr>
        <p:spPr bwMode="auto">
          <a:xfrm>
            <a:off x="3683563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78" name="Rectangle 62"/>
          <p:cNvSpPr>
            <a:spLocks noChangeArrowheads="1"/>
          </p:cNvSpPr>
          <p:nvPr/>
        </p:nvSpPr>
        <p:spPr bwMode="auto">
          <a:xfrm>
            <a:off x="4031316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7279" name="Rectangle 63"/>
          <p:cNvSpPr>
            <a:spLocks noChangeArrowheads="1"/>
          </p:cNvSpPr>
          <p:nvPr/>
        </p:nvSpPr>
        <p:spPr bwMode="auto">
          <a:xfrm>
            <a:off x="4387406" y="236192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7280" name="Rectangle 64"/>
          <p:cNvSpPr>
            <a:spLocks noChangeArrowheads="1"/>
          </p:cNvSpPr>
          <p:nvPr/>
        </p:nvSpPr>
        <p:spPr bwMode="auto">
          <a:xfrm>
            <a:off x="474468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1" name="Rectangle 65"/>
          <p:cNvSpPr>
            <a:spLocks noChangeArrowheads="1"/>
          </p:cNvSpPr>
          <p:nvPr/>
        </p:nvSpPr>
        <p:spPr bwMode="auto">
          <a:xfrm>
            <a:off x="5100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82" name="Rectangle 66"/>
          <p:cNvSpPr>
            <a:spLocks noChangeArrowheads="1"/>
          </p:cNvSpPr>
          <p:nvPr/>
        </p:nvSpPr>
        <p:spPr bwMode="auto">
          <a:xfrm>
            <a:off x="5458057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83" name="Rectangle 67"/>
          <p:cNvSpPr>
            <a:spLocks noChangeArrowheads="1"/>
          </p:cNvSpPr>
          <p:nvPr/>
        </p:nvSpPr>
        <p:spPr bwMode="auto">
          <a:xfrm>
            <a:off x="581414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4" name="Rectangle 68"/>
          <p:cNvSpPr>
            <a:spLocks noChangeArrowheads="1"/>
          </p:cNvSpPr>
          <p:nvPr/>
        </p:nvSpPr>
        <p:spPr bwMode="auto">
          <a:xfrm>
            <a:off x="2863009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85" name="Rectangle 69"/>
          <p:cNvSpPr>
            <a:spLocks noChangeArrowheads="1"/>
          </p:cNvSpPr>
          <p:nvPr/>
        </p:nvSpPr>
        <p:spPr bwMode="auto">
          <a:xfrm>
            <a:off x="2863009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6" name="Rectangle 70"/>
          <p:cNvSpPr>
            <a:spLocks noChangeArrowheads="1"/>
          </p:cNvSpPr>
          <p:nvPr/>
        </p:nvSpPr>
        <p:spPr bwMode="auto">
          <a:xfrm>
            <a:off x="2863009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7" name="Rectangle 71"/>
          <p:cNvSpPr>
            <a:spLocks noChangeArrowheads="1"/>
          </p:cNvSpPr>
          <p:nvPr/>
        </p:nvSpPr>
        <p:spPr bwMode="auto">
          <a:xfrm>
            <a:off x="2863009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7288" name="Rectangle 72"/>
          <p:cNvSpPr>
            <a:spLocks noChangeArrowheads="1"/>
          </p:cNvSpPr>
          <p:nvPr/>
        </p:nvSpPr>
        <p:spPr bwMode="auto">
          <a:xfrm>
            <a:off x="2863009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89" name="Rectangle 73"/>
          <p:cNvSpPr>
            <a:spLocks noChangeArrowheads="1"/>
          </p:cNvSpPr>
          <p:nvPr/>
        </p:nvSpPr>
        <p:spPr bwMode="auto">
          <a:xfrm>
            <a:off x="2863009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7290" name="Rectangle 74"/>
          <p:cNvSpPr>
            <a:spLocks noChangeArrowheads="1"/>
          </p:cNvSpPr>
          <p:nvPr/>
        </p:nvSpPr>
        <p:spPr bwMode="auto">
          <a:xfrm>
            <a:off x="2863009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7291" name="Rectangle 75"/>
          <p:cNvSpPr>
            <a:spLocks noChangeArrowheads="1"/>
          </p:cNvSpPr>
          <p:nvPr/>
        </p:nvSpPr>
        <p:spPr bwMode="auto">
          <a:xfrm>
            <a:off x="3289364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2" name="Rectangle 76"/>
          <p:cNvSpPr>
            <a:spLocks noChangeArrowheads="1"/>
          </p:cNvSpPr>
          <p:nvPr/>
        </p:nvSpPr>
        <p:spPr bwMode="auto">
          <a:xfrm>
            <a:off x="3289364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3" name="Rectangle 77"/>
          <p:cNvSpPr>
            <a:spLocks noChangeArrowheads="1"/>
          </p:cNvSpPr>
          <p:nvPr/>
        </p:nvSpPr>
        <p:spPr bwMode="auto">
          <a:xfrm>
            <a:off x="3289364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4" name="Rectangle 78"/>
          <p:cNvSpPr>
            <a:spLocks noChangeArrowheads="1"/>
          </p:cNvSpPr>
          <p:nvPr/>
        </p:nvSpPr>
        <p:spPr bwMode="auto">
          <a:xfrm>
            <a:off x="3289364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5" name="Rectangle 79"/>
          <p:cNvSpPr>
            <a:spLocks noChangeArrowheads="1"/>
          </p:cNvSpPr>
          <p:nvPr/>
        </p:nvSpPr>
        <p:spPr bwMode="auto">
          <a:xfrm>
            <a:off x="3289364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6" name="Rectangle 80"/>
          <p:cNvSpPr>
            <a:spLocks noChangeArrowheads="1"/>
          </p:cNvSpPr>
          <p:nvPr/>
        </p:nvSpPr>
        <p:spPr bwMode="auto">
          <a:xfrm>
            <a:off x="3289364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7297" name="Rectangle 81"/>
          <p:cNvSpPr>
            <a:spLocks noChangeArrowheads="1"/>
          </p:cNvSpPr>
          <p:nvPr/>
        </p:nvSpPr>
        <p:spPr bwMode="auto">
          <a:xfrm>
            <a:off x="3289364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3747" name="Freeform 89"/>
          <p:cNvSpPr>
            <a:spLocks/>
          </p:cNvSpPr>
          <p:nvPr/>
        </p:nvSpPr>
        <p:spPr bwMode="auto">
          <a:xfrm>
            <a:off x="3828858" y="3237260"/>
            <a:ext cx="2093664" cy="2229431"/>
          </a:xfrm>
          <a:custGeom>
            <a:avLst/>
            <a:gdLst>
              <a:gd name="T0" fmla="*/ 0 w 1758"/>
              <a:gd name="T1" fmla="*/ 0 h 1872"/>
              <a:gd name="T2" fmla="*/ 0 w 1758"/>
              <a:gd name="T3" fmla="*/ 2147483646 h 1872"/>
              <a:gd name="T4" fmla="*/ 2147483646 w 1758"/>
              <a:gd name="T5" fmla="*/ 0 h 1872"/>
              <a:gd name="T6" fmla="*/ 2147483646 w 1758"/>
              <a:gd name="T7" fmla="*/ 2147483646 h 1872"/>
              <a:gd name="T8" fmla="*/ 2147483646 w 1758"/>
              <a:gd name="T9" fmla="*/ 0 h 1872"/>
              <a:gd name="T10" fmla="*/ 2147483646 w 1758"/>
              <a:gd name="T11" fmla="*/ 2147483646 h 1872"/>
              <a:gd name="T12" fmla="*/ 2147483646 w 1758"/>
              <a:gd name="T13" fmla="*/ 0 h 1872"/>
              <a:gd name="T14" fmla="*/ 2147483646 w 1758"/>
              <a:gd name="T15" fmla="*/ 2147483646 h 1872"/>
              <a:gd name="T16" fmla="*/ 2147483646 w 1758"/>
              <a:gd name="T17" fmla="*/ 0 h 1872"/>
              <a:gd name="T18" fmla="*/ 2147483646 w 1758"/>
              <a:gd name="T19" fmla="*/ 2147483646 h 1872"/>
              <a:gd name="T20" fmla="*/ 2147483646 w 1758"/>
              <a:gd name="T21" fmla="*/ 0 h 1872"/>
              <a:gd name="T22" fmla="*/ 2147483646 w 1758"/>
              <a:gd name="T23" fmla="*/ 2147483646 h 1872"/>
              <a:gd name="T24" fmla="*/ 2147483646 w 1758"/>
              <a:gd name="T25" fmla="*/ 0 h 1872"/>
              <a:gd name="T26" fmla="*/ 2147483646 w 1758"/>
              <a:gd name="T27" fmla="*/ 2147483646 h 1872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758"/>
              <a:gd name="T43" fmla="*/ 0 h 1872"/>
              <a:gd name="T44" fmla="*/ 1758 w 1758"/>
              <a:gd name="T45" fmla="*/ 1872 h 1872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758" h="1872">
                <a:moveTo>
                  <a:pt x="0" y="0"/>
                </a:moveTo>
                <a:lnTo>
                  <a:pt x="0" y="1872"/>
                </a:lnTo>
                <a:lnTo>
                  <a:pt x="284" y="0"/>
                </a:lnTo>
                <a:lnTo>
                  <a:pt x="284" y="1815"/>
                </a:lnTo>
                <a:lnTo>
                  <a:pt x="624" y="0"/>
                </a:lnTo>
                <a:lnTo>
                  <a:pt x="624" y="1815"/>
                </a:lnTo>
                <a:lnTo>
                  <a:pt x="908" y="0"/>
                </a:lnTo>
                <a:lnTo>
                  <a:pt x="908" y="1815"/>
                </a:lnTo>
                <a:lnTo>
                  <a:pt x="1191" y="0"/>
                </a:lnTo>
                <a:lnTo>
                  <a:pt x="1191" y="1815"/>
                </a:lnTo>
                <a:lnTo>
                  <a:pt x="1475" y="0"/>
                </a:lnTo>
                <a:lnTo>
                  <a:pt x="1418" y="1815"/>
                </a:lnTo>
                <a:lnTo>
                  <a:pt x="1758" y="0"/>
                </a:lnTo>
                <a:lnTo>
                  <a:pt x="1758" y="1815"/>
                </a:lnTo>
              </a:path>
            </a:pathLst>
          </a:custGeom>
          <a:noFill/>
          <a:ln w="76200">
            <a:solidFill>
              <a:schemeClr val="bg2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3748" name="Rectangle 110"/>
          <p:cNvSpPr>
            <a:spLocks noChangeArrowheads="1"/>
          </p:cNvSpPr>
          <p:nvPr/>
        </p:nvSpPr>
        <p:spPr bwMode="auto">
          <a:xfrm>
            <a:off x="1999581" y="237621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49" name="Rectangle 111"/>
          <p:cNvSpPr>
            <a:spLocks noChangeArrowheads="1"/>
          </p:cNvSpPr>
          <p:nvPr/>
        </p:nvSpPr>
        <p:spPr bwMode="auto">
          <a:xfrm>
            <a:off x="2355670" y="237621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50" name="Rectangle 112"/>
          <p:cNvSpPr>
            <a:spLocks noChangeArrowheads="1"/>
          </p:cNvSpPr>
          <p:nvPr/>
        </p:nvSpPr>
        <p:spPr bwMode="auto">
          <a:xfrm>
            <a:off x="1999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51" name="Rectangle 113"/>
          <p:cNvSpPr>
            <a:spLocks noChangeArrowheads="1"/>
          </p:cNvSpPr>
          <p:nvPr/>
        </p:nvSpPr>
        <p:spPr bwMode="auto">
          <a:xfrm>
            <a:off x="2355670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3752" name="Line 114"/>
          <p:cNvSpPr>
            <a:spLocks noChangeShapeType="1"/>
          </p:cNvSpPr>
          <p:nvPr/>
        </p:nvSpPr>
        <p:spPr bwMode="auto">
          <a:xfrm flipH="1" flipV="1">
            <a:off x="2153211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3753" name="Line 115"/>
          <p:cNvSpPr>
            <a:spLocks noChangeShapeType="1"/>
          </p:cNvSpPr>
          <p:nvPr/>
        </p:nvSpPr>
        <p:spPr bwMode="auto">
          <a:xfrm flipV="1">
            <a:off x="2490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3754" name="Line 116"/>
          <p:cNvSpPr>
            <a:spLocks noChangeShapeType="1"/>
          </p:cNvSpPr>
          <p:nvPr/>
        </p:nvSpPr>
        <p:spPr bwMode="auto">
          <a:xfrm flipH="1">
            <a:off x="2153211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37334" name="Text Box 118"/>
          <p:cNvSpPr txBox="1">
            <a:spLocks noChangeArrowheads="1"/>
          </p:cNvSpPr>
          <p:nvPr/>
        </p:nvSpPr>
        <p:spPr bwMode="auto">
          <a:xfrm>
            <a:off x="1485097" y="1428229"/>
            <a:ext cx="6187912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0,                                       if i=0, j=0</a:t>
            </a: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c[i,j] =    c[i-1,j-1]+1                  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= 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j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max ( c[i,j-1], c[i-1,j] )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≠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13757" name="AutoShape 119"/>
          <p:cNvSpPr>
            <a:spLocks/>
          </p:cNvSpPr>
          <p:nvPr/>
        </p:nvSpPr>
        <p:spPr bwMode="auto">
          <a:xfrm>
            <a:off x="2628394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47" name="Rectangle 107"/>
          <p:cNvSpPr>
            <a:spLocks noGrp="1" noChangeArrowheads="1"/>
          </p:cNvSpPr>
          <p:nvPr>
            <p:ph type="title" idx="4294967295"/>
          </p:nvPr>
        </p:nvSpPr>
        <p:spPr>
          <a:xfrm>
            <a:off x="7053" y="573138"/>
            <a:ext cx="9144000" cy="477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Example</a:t>
            </a:r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3290555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245" name="Rectangle 5"/>
          <p:cNvSpPr>
            <a:spLocks noChangeArrowheads="1"/>
          </p:cNvSpPr>
          <p:nvPr/>
        </p:nvSpPr>
        <p:spPr bwMode="auto">
          <a:xfrm>
            <a:off x="3684754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19" name="Rectangle 6"/>
          <p:cNvSpPr>
            <a:spLocks noChangeArrowheads="1"/>
          </p:cNvSpPr>
          <p:nvPr/>
        </p:nvSpPr>
        <p:spPr bwMode="auto">
          <a:xfrm>
            <a:off x="3684754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0" name="Rectangle 7"/>
          <p:cNvSpPr>
            <a:spLocks noChangeArrowheads="1"/>
          </p:cNvSpPr>
          <p:nvPr/>
        </p:nvSpPr>
        <p:spPr bwMode="auto">
          <a:xfrm>
            <a:off x="3684754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1" name="Rectangle 8"/>
          <p:cNvSpPr>
            <a:spLocks noChangeArrowheads="1"/>
          </p:cNvSpPr>
          <p:nvPr/>
        </p:nvSpPr>
        <p:spPr bwMode="auto">
          <a:xfrm>
            <a:off x="3684754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8249" name="Rectangle 9"/>
          <p:cNvSpPr>
            <a:spLocks noChangeArrowheads="1"/>
          </p:cNvSpPr>
          <p:nvPr/>
        </p:nvSpPr>
        <p:spPr bwMode="auto">
          <a:xfrm>
            <a:off x="4032507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250" name="Rectangle 10"/>
          <p:cNvSpPr>
            <a:spLocks noChangeArrowheads="1"/>
          </p:cNvSpPr>
          <p:nvPr/>
        </p:nvSpPr>
        <p:spPr bwMode="auto">
          <a:xfrm>
            <a:off x="4388597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24" name="Rectangle 11"/>
          <p:cNvSpPr>
            <a:spLocks noChangeArrowheads="1"/>
          </p:cNvSpPr>
          <p:nvPr/>
        </p:nvSpPr>
        <p:spPr bwMode="auto">
          <a:xfrm>
            <a:off x="4032507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5" name="Rectangle 12"/>
          <p:cNvSpPr>
            <a:spLocks noChangeArrowheads="1"/>
          </p:cNvSpPr>
          <p:nvPr/>
        </p:nvSpPr>
        <p:spPr bwMode="auto">
          <a:xfrm>
            <a:off x="4388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6" name="Rectangle 13"/>
          <p:cNvSpPr>
            <a:spLocks noChangeArrowheads="1"/>
          </p:cNvSpPr>
          <p:nvPr/>
        </p:nvSpPr>
        <p:spPr bwMode="auto">
          <a:xfrm>
            <a:off x="4032507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7" name="Rectangle 14"/>
          <p:cNvSpPr>
            <a:spLocks noChangeArrowheads="1"/>
          </p:cNvSpPr>
          <p:nvPr/>
        </p:nvSpPr>
        <p:spPr bwMode="auto">
          <a:xfrm>
            <a:off x="4388597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8" name="Rectangle 15"/>
          <p:cNvSpPr>
            <a:spLocks noChangeArrowheads="1"/>
          </p:cNvSpPr>
          <p:nvPr/>
        </p:nvSpPr>
        <p:spPr bwMode="auto">
          <a:xfrm>
            <a:off x="4032507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29" name="Rectangle 16"/>
          <p:cNvSpPr>
            <a:spLocks noChangeArrowheads="1"/>
          </p:cNvSpPr>
          <p:nvPr/>
        </p:nvSpPr>
        <p:spPr bwMode="auto">
          <a:xfrm>
            <a:off x="4388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0" name="Rectangle 17"/>
          <p:cNvSpPr>
            <a:spLocks noChangeArrowheads="1"/>
          </p:cNvSpPr>
          <p:nvPr/>
        </p:nvSpPr>
        <p:spPr bwMode="auto">
          <a:xfrm>
            <a:off x="3684754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1" name="Rectangle 18"/>
          <p:cNvSpPr>
            <a:spLocks noChangeArrowheads="1"/>
          </p:cNvSpPr>
          <p:nvPr/>
        </p:nvSpPr>
        <p:spPr bwMode="auto">
          <a:xfrm>
            <a:off x="3684754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2" name="Rectangle 19"/>
          <p:cNvSpPr>
            <a:spLocks noChangeArrowheads="1"/>
          </p:cNvSpPr>
          <p:nvPr/>
        </p:nvSpPr>
        <p:spPr bwMode="auto">
          <a:xfrm>
            <a:off x="3684754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3" name="Rectangle 20"/>
          <p:cNvSpPr>
            <a:spLocks noChangeArrowheads="1"/>
          </p:cNvSpPr>
          <p:nvPr/>
        </p:nvSpPr>
        <p:spPr bwMode="auto">
          <a:xfrm>
            <a:off x="3684754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4" name="Rectangle 21"/>
          <p:cNvSpPr>
            <a:spLocks noChangeArrowheads="1"/>
          </p:cNvSpPr>
          <p:nvPr/>
        </p:nvSpPr>
        <p:spPr bwMode="auto">
          <a:xfrm>
            <a:off x="4032507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5" name="Rectangle 22"/>
          <p:cNvSpPr>
            <a:spLocks noChangeArrowheads="1"/>
          </p:cNvSpPr>
          <p:nvPr/>
        </p:nvSpPr>
        <p:spPr bwMode="auto">
          <a:xfrm>
            <a:off x="4388597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6" name="Rectangle 23"/>
          <p:cNvSpPr>
            <a:spLocks noChangeArrowheads="1"/>
          </p:cNvSpPr>
          <p:nvPr/>
        </p:nvSpPr>
        <p:spPr bwMode="auto">
          <a:xfrm>
            <a:off x="4032507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7" name="Rectangle 24"/>
          <p:cNvSpPr>
            <a:spLocks noChangeArrowheads="1"/>
          </p:cNvSpPr>
          <p:nvPr/>
        </p:nvSpPr>
        <p:spPr bwMode="auto">
          <a:xfrm>
            <a:off x="4388597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8" name="Rectangle 25"/>
          <p:cNvSpPr>
            <a:spLocks noChangeArrowheads="1"/>
          </p:cNvSpPr>
          <p:nvPr/>
        </p:nvSpPr>
        <p:spPr bwMode="auto">
          <a:xfrm>
            <a:off x="4032507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39" name="Rectangle 26"/>
          <p:cNvSpPr>
            <a:spLocks noChangeArrowheads="1"/>
          </p:cNvSpPr>
          <p:nvPr/>
        </p:nvSpPr>
        <p:spPr bwMode="auto">
          <a:xfrm>
            <a:off x="4388597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0" name="Rectangle 27"/>
          <p:cNvSpPr>
            <a:spLocks noChangeArrowheads="1"/>
          </p:cNvSpPr>
          <p:nvPr/>
        </p:nvSpPr>
        <p:spPr bwMode="auto">
          <a:xfrm>
            <a:off x="4032507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1" name="Rectangle 28"/>
          <p:cNvSpPr>
            <a:spLocks noChangeArrowheads="1"/>
          </p:cNvSpPr>
          <p:nvPr/>
        </p:nvSpPr>
        <p:spPr bwMode="auto">
          <a:xfrm>
            <a:off x="4388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8269" name="Rectangle 29"/>
          <p:cNvSpPr>
            <a:spLocks noChangeArrowheads="1"/>
          </p:cNvSpPr>
          <p:nvPr/>
        </p:nvSpPr>
        <p:spPr bwMode="auto">
          <a:xfrm>
            <a:off x="4745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270" name="Rectangle 30"/>
          <p:cNvSpPr>
            <a:spLocks noChangeArrowheads="1"/>
          </p:cNvSpPr>
          <p:nvPr/>
        </p:nvSpPr>
        <p:spPr bwMode="auto">
          <a:xfrm>
            <a:off x="510196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44" name="Rectangle 31"/>
          <p:cNvSpPr>
            <a:spLocks noChangeArrowheads="1"/>
          </p:cNvSpPr>
          <p:nvPr/>
        </p:nvSpPr>
        <p:spPr bwMode="auto">
          <a:xfrm>
            <a:off x="474587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5" name="Rectangle 32"/>
          <p:cNvSpPr>
            <a:spLocks noChangeArrowheads="1"/>
          </p:cNvSpPr>
          <p:nvPr/>
        </p:nvSpPr>
        <p:spPr bwMode="auto">
          <a:xfrm>
            <a:off x="510196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6" name="Rectangle 33"/>
          <p:cNvSpPr>
            <a:spLocks noChangeArrowheads="1"/>
          </p:cNvSpPr>
          <p:nvPr/>
        </p:nvSpPr>
        <p:spPr bwMode="auto">
          <a:xfrm>
            <a:off x="4745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7" name="Rectangle 34"/>
          <p:cNvSpPr>
            <a:spLocks noChangeArrowheads="1"/>
          </p:cNvSpPr>
          <p:nvPr/>
        </p:nvSpPr>
        <p:spPr bwMode="auto">
          <a:xfrm>
            <a:off x="510196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8" name="Rectangle 35"/>
          <p:cNvSpPr>
            <a:spLocks noChangeArrowheads="1"/>
          </p:cNvSpPr>
          <p:nvPr/>
        </p:nvSpPr>
        <p:spPr bwMode="auto">
          <a:xfrm>
            <a:off x="474587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49" name="Rectangle 36"/>
          <p:cNvSpPr>
            <a:spLocks noChangeArrowheads="1"/>
          </p:cNvSpPr>
          <p:nvPr/>
        </p:nvSpPr>
        <p:spPr bwMode="auto">
          <a:xfrm>
            <a:off x="510196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8277" name="Rectangle 37"/>
          <p:cNvSpPr>
            <a:spLocks noChangeArrowheads="1"/>
          </p:cNvSpPr>
          <p:nvPr/>
        </p:nvSpPr>
        <p:spPr bwMode="auto">
          <a:xfrm>
            <a:off x="545924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278" name="Rectangle 38"/>
          <p:cNvSpPr>
            <a:spLocks noChangeArrowheads="1"/>
          </p:cNvSpPr>
          <p:nvPr/>
        </p:nvSpPr>
        <p:spPr bwMode="auto">
          <a:xfrm>
            <a:off x="5815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52" name="Rectangle 39"/>
          <p:cNvSpPr>
            <a:spLocks noChangeArrowheads="1"/>
          </p:cNvSpPr>
          <p:nvPr/>
        </p:nvSpPr>
        <p:spPr bwMode="auto">
          <a:xfrm>
            <a:off x="545924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3" name="Rectangle 40"/>
          <p:cNvSpPr>
            <a:spLocks noChangeArrowheads="1"/>
          </p:cNvSpPr>
          <p:nvPr/>
        </p:nvSpPr>
        <p:spPr bwMode="auto">
          <a:xfrm>
            <a:off x="581533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4" name="Rectangle 41"/>
          <p:cNvSpPr>
            <a:spLocks noChangeArrowheads="1"/>
          </p:cNvSpPr>
          <p:nvPr/>
        </p:nvSpPr>
        <p:spPr bwMode="auto">
          <a:xfrm>
            <a:off x="545924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5" name="Rectangle 42"/>
          <p:cNvSpPr>
            <a:spLocks noChangeArrowheads="1"/>
          </p:cNvSpPr>
          <p:nvPr/>
        </p:nvSpPr>
        <p:spPr bwMode="auto">
          <a:xfrm>
            <a:off x="5815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6" name="Rectangle 43"/>
          <p:cNvSpPr>
            <a:spLocks noChangeArrowheads="1"/>
          </p:cNvSpPr>
          <p:nvPr/>
        </p:nvSpPr>
        <p:spPr bwMode="auto">
          <a:xfrm>
            <a:off x="545924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7" name="Rectangle 44"/>
          <p:cNvSpPr>
            <a:spLocks noChangeArrowheads="1"/>
          </p:cNvSpPr>
          <p:nvPr/>
        </p:nvSpPr>
        <p:spPr bwMode="auto">
          <a:xfrm>
            <a:off x="581533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8" name="Rectangle 45"/>
          <p:cNvSpPr>
            <a:spLocks noChangeArrowheads="1"/>
          </p:cNvSpPr>
          <p:nvPr/>
        </p:nvSpPr>
        <p:spPr bwMode="auto">
          <a:xfrm>
            <a:off x="4745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59" name="Rectangle 46"/>
          <p:cNvSpPr>
            <a:spLocks noChangeArrowheads="1"/>
          </p:cNvSpPr>
          <p:nvPr/>
        </p:nvSpPr>
        <p:spPr bwMode="auto">
          <a:xfrm>
            <a:off x="510196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0" name="Rectangle 47"/>
          <p:cNvSpPr>
            <a:spLocks noChangeArrowheads="1"/>
          </p:cNvSpPr>
          <p:nvPr/>
        </p:nvSpPr>
        <p:spPr bwMode="auto">
          <a:xfrm>
            <a:off x="474587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1" name="Rectangle 48"/>
          <p:cNvSpPr>
            <a:spLocks noChangeArrowheads="1"/>
          </p:cNvSpPr>
          <p:nvPr/>
        </p:nvSpPr>
        <p:spPr bwMode="auto">
          <a:xfrm>
            <a:off x="510196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2" name="Rectangle 49"/>
          <p:cNvSpPr>
            <a:spLocks noChangeArrowheads="1"/>
          </p:cNvSpPr>
          <p:nvPr/>
        </p:nvSpPr>
        <p:spPr bwMode="auto">
          <a:xfrm>
            <a:off x="474587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3" name="Rectangle 50"/>
          <p:cNvSpPr>
            <a:spLocks noChangeArrowheads="1"/>
          </p:cNvSpPr>
          <p:nvPr/>
        </p:nvSpPr>
        <p:spPr bwMode="auto">
          <a:xfrm>
            <a:off x="510196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4" name="Rectangle 51"/>
          <p:cNvSpPr>
            <a:spLocks noChangeArrowheads="1"/>
          </p:cNvSpPr>
          <p:nvPr/>
        </p:nvSpPr>
        <p:spPr bwMode="auto">
          <a:xfrm>
            <a:off x="474587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5" name="Rectangle 52"/>
          <p:cNvSpPr>
            <a:spLocks noChangeArrowheads="1"/>
          </p:cNvSpPr>
          <p:nvPr/>
        </p:nvSpPr>
        <p:spPr bwMode="auto">
          <a:xfrm>
            <a:off x="510196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6" name="Rectangle 53"/>
          <p:cNvSpPr>
            <a:spLocks noChangeArrowheads="1"/>
          </p:cNvSpPr>
          <p:nvPr/>
        </p:nvSpPr>
        <p:spPr bwMode="auto">
          <a:xfrm>
            <a:off x="545924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7" name="Rectangle 54"/>
          <p:cNvSpPr>
            <a:spLocks noChangeArrowheads="1"/>
          </p:cNvSpPr>
          <p:nvPr/>
        </p:nvSpPr>
        <p:spPr bwMode="auto">
          <a:xfrm>
            <a:off x="5815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8" name="Rectangle 55"/>
          <p:cNvSpPr>
            <a:spLocks noChangeArrowheads="1"/>
          </p:cNvSpPr>
          <p:nvPr/>
        </p:nvSpPr>
        <p:spPr bwMode="auto">
          <a:xfrm>
            <a:off x="545924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69" name="Rectangle 56"/>
          <p:cNvSpPr>
            <a:spLocks noChangeArrowheads="1"/>
          </p:cNvSpPr>
          <p:nvPr/>
        </p:nvSpPr>
        <p:spPr bwMode="auto">
          <a:xfrm>
            <a:off x="581533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70" name="Rectangle 57"/>
          <p:cNvSpPr>
            <a:spLocks noChangeArrowheads="1"/>
          </p:cNvSpPr>
          <p:nvPr/>
        </p:nvSpPr>
        <p:spPr bwMode="auto">
          <a:xfrm>
            <a:off x="545924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71" name="Rectangle 58"/>
          <p:cNvSpPr>
            <a:spLocks noChangeArrowheads="1"/>
          </p:cNvSpPr>
          <p:nvPr/>
        </p:nvSpPr>
        <p:spPr bwMode="auto">
          <a:xfrm>
            <a:off x="5815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72" name="Rectangle 59"/>
          <p:cNvSpPr>
            <a:spLocks noChangeArrowheads="1"/>
          </p:cNvSpPr>
          <p:nvPr/>
        </p:nvSpPr>
        <p:spPr bwMode="auto">
          <a:xfrm>
            <a:off x="545924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73" name="Rectangle 60"/>
          <p:cNvSpPr>
            <a:spLocks noChangeArrowheads="1"/>
          </p:cNvSpPr>
          <p:nvPr/>
        </p:nvSpPr>
        <p:spPr bwMode="auto">
          <a:xfrm>
            <a:off x="581533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38301" name="Rectangle 61"/>
          <p:cNvSpPr>
            <a:spLocks noChangeArrowheads="1"/>
          </p:cNvSpPr>
          <p:nvPr/>
        </p:nvSpPr>
        <p:spPr bwMode="auto">
          <a:xfrm>
            <a:off x="3683563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02" name="Rectangle 62"/>
          <p:cNvSpPr>
            <a:spLocks noChangeArrowheads="1"/>
          </p:cNvSpPr>
          <p:nvPr/>
        </p:nvSpPr>
        <p:spPr bwMode="auto">
          <a:xfrm>
            <a:off x="4031316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8303" name="Rectangle 63"/>
          <p:cNvSpPr>
            <a:spLocks noChangeArrowheads="1"/>
          </p:cNvSpPr>
          <p:nvPr/>
        </p:nvSpPr>
        <p:spPr bwMode="auto">
          <a:xfrm>
            <a:off x="4387406" y="236192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8304" name="Rectangle 64"/>
          <p:cNvSpPr>
            <a:spLocks noChangeArrowheads="1"/>
          </p:cNvSpPr>
          <p:nvPr/>
        </p:nvSpPr>
        <p:spPr bwMode="auto">
          <a:xfrm>
            <a:off x="474468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05" name="Rectangle 65"/>
          <p:cNvSpPr>
            <a:spLocks noChangeArrowheads="1"/>
          </p:cNvSpPr>
          <p:nvPr/>
        </p:nvSpPr>
        <p:spPr bwMode="auto">
          <a:xfrm>
            <a:off x="5100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06" name="Rectangle 66"/>
          <p:cNvSpPr>
            <a:spLocks noChangeArrowheads="1"/>
          </p:cNvSpPr>
          <p:nvPr/>
        </p:nvSpPr>
        <p:spPr bwMode="auto">
          <a:xfrm>
            <a:off x="5458057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07" name="Rectangle 67"/>
          <p:cNvSpPr>
            <a:spLocks noChangeArrowheads="1"/>
          </p:cNvSpPr>
          <p:nvPr/>
        </p:nvSpPr>
        <p:spPr bwMode="auto">
          <a:xfrm>
            <a:off x="581414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08" name="Rectangle 68"/>
          <p:cNvSpPr>
            <a:spLocks noChangeArrowheads="1"/>
          </p:cNvSpPr>
          <p:nvPr/>
        </p:nvSpPr>
        <p:spPr bwMode="auto">
          <a:xfrm>
            <a:off x="2868964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09" name="Rectangle 69"/>
          <p:cNvSpPr>
            <a:spLocks noChangeArrowheads="1"/>
          </p:cNvSpPr>
          <p:nvPr/>
        </p:nvSpPr>
        <p:spPr bwMode="auto">
          <a:xfrm>
            <a:off x="2868964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10" name="Rectangle 70"/>
          <p:cNvSpPr>
            <a:spLocks noChangeArrowheads="1"/>
          </p:cNvSpPr>
          <p:nvPr/>
        </p:nvSpPr>
        <p:spPr bwMode="auto">
          <a:xfrm>
            <a:off x="2868964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11" name="Rectangle 71"/>
          <p:cNvSpPr>
            <a:spLocks noChangeArrowheads="1"/>
          </p:cNvSpPr>
          <p:nvPr/>
        </p:nvSpPr>
        <p:spPr bwMode="auto">
          <a:xfrm>
            <a:off x="2868964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38312" name="Rectangle 72"/>
          <p:cNvSpPr>
            <a:spLocks noChangeArrowheads="1"/>
          </p:cNvSpPr>
          <p:nvPr/>
        </p:nvSpPr>
        <p:spPr bwMode="auto">
          <a:xfrm>
            <a:off x="2868964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13" name="Rectangle 73"/>
          <p:cNvSpPr>
            <a:spLocks noChangeArrowheads="1"/>
          </p:cNvSpPr>
          <p:nvPr/>
        </p:nvSpPr>
        <p:spPr bwMode="auto">
          <a:xfrm>
            <a:off x="2868964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38314" name="Rectangle 74"/>
          <p:cNvSpPr>
            <a:spLocks noChangeArrowheads="1"/>
          </p:cNvSpPr>
          <p:nvPr/>
        </p:nvSpPr>
        <p:spPr bwMode="auto">
          <a:xfrm>
            <a:off x="2868964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38315" name="Rectangle 75"/>
          <p:cNvSpPr>
            <a:spLocks noChangeArrowheads="1"/>
          </p:cNvSpPr>
          <p:nvPr/>
        </p:nvSpPr>
        <p:spPr bwMode="auto">
          <a:xfrm>
            <a:off x="3289364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16" name="Rectangle 76"/>
          <p:cNvSpPr>
            <a:spLocks noChangeArrowheads="1"/>
          </p:cNvSpPr>
          <p:nvPr/>
        </p:nvSpPr>
        <p:spPr bwMode="auto">
          <a:xfrm>
            <a:off x="3289364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17" name="Rectangle 77"/>
          <p:cNvSpPr>
            <a:spLocks noChangeArrowheads="1"/>
          </p:cNvSpPr>
          <p:nvPr/>
        </p:nvSpPr>
        <p:spPr bwMode="auto">
          <a:xfrm>
            <a:off x="3289364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18" name="Rectangle 78"/>
          <p:cNvSpPr>
            <a:spLocks noChangeArrowheads="1"/>
          </p:cNvSpPr>
          <p:nvPr/>
        </p:nvSpPr>
        <p:spPr bwMode="auto">
          <a:xfrm>
            <a:off x="3289364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19" name="Rectangle 79"/>
          <p:cNvSpPr>
            <a:spLocks noChangeArrowheads="1"/>
          </p:cNvSpPr>
          <p:nvPr/>
        </p:nvSpPr>
        <p:spPr bwMode="auto">
          <a:xfrm>
            <a:off x="3289364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20" name="Rectangle 80"/>
          <p:cNvSpPr>
            <a:spLocks noChangeArrowheads="1"/>
          </p:cNvSpPr>
          <p:nvPr/>
        </p:nvSpPr>
        <p:spPr bwMode="auto">
          <a:xfrm>
            <a:off x="3289364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38321" name="Rectangle 81"/>
          <p:cNvSpPr>
            <a:spLocks noChangeArrowheads="1"/>
          </p:cNvSpPr>
          <p:nvPr/>
        </p:nvSpPr>
        <p:spPr bwMode="auto">
          <a:xfrm>
            <a:off x="3289364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15795" name="Freeform 89"/>
          <p:cNvSpPr>
            <a:spLocks/>
          </p:cNvSpPr>
          <p:nvPr/>
        </p:nvSpPr>
        <p:spPr bwMode="auto">
          <a:xfrm>
            <a:off x="3828857" y="3237260"/>
            <a:ext cx="2161547" cy="2229431"/>
          </a:xfrm>
          <a:custGeom>
            <a:avLst/>
            <a:gdLst>
              <a:gd name="T0" fmla="*/ 0 w 1815"/>
              <a:gd name="T1" fmla="*/ 0 h 1872"/>
              <a:gd name="T2" fmla="*/ 2147483646 w 1815"/>
              <a:gd name="T3" fmla="*/ 0 h 1872"/>
              <a:gd name="T4" fmla="*/ 0 w 1815"/>
              <a:gd name="T5" fmla="*/ 2147483646 h 1872"/>
              <a:gd name="T6" fmla="*/ 0 w 1815"/>
              <a:gd name="T7" fmla="*/ 2147483646 h 1872"/>
              <a:gd name="T8" fmla="*/ 2147483646 w 1815"/>
              <a:gd name="T9" fmla="*/ 2147483646 h 1872"/>
              <a:gd name="T10" fmla="*/ 2147483646 w 1815"/>
              <a:gd name="T11" fmla="*/ 0 h 1872"/>
              <a:gd name="T12" fmla="*/ 2147483646 w 1815"/>
              <a:gd name="T13" fmla="*/ 0 h 1872"/>
              <a:gd name="T14" fmla="*/ 2147483646 w 1815"/>
              <a:gd name="T15" fmla="*/ 2147483646 h 1872"/>
              <a:gd name="T16" fmla="*/ 0 w 1815"/>
              <a:gd name="T17" fmla="*/ 2147483646 h 1872"/>
              <a:gd name="T18" fmla="*/ 0 w 1815"/>
              <a:gd name="T19" fmla="*/ 2147483646 h 1872"/>
              <a:gd name="T20" fmla="*/ 2147483646 w 1815"/>
              <a:gd name="T21" fmla="*/ 2147483646 h 1872"/>
              <a:gd name="T22" fmla="*/ 2147483646 w 1815"/>
              <a:gd name="T23" fmla="*/ 2147483646 h 1872"/>
              <a:gd name="T24" fmla="*/ 0 w 1815"/>
              <a:gd name="T25" fmla="*/ 2147483646 h 1872"/>
              <a:gd name="T26" fmla="*/ 0 w 1815"/>
              <a:gd name="T27" fmla="*/ 2147483646 h 1872"/>
              <a:gd name="T28" fmla="*/ 2147483646 w 1815"/>
              <a:gd name="T29" fmla="*/ 2147483646 h 1872"/>
              <a:gd name="T30" fmla="*/ 2147483646 w 1815"/>
              <a:gd name="T31" fmla="*/ 2147483646 h 1872"/>
              <a:gd name="T32" fmla="*/ 2147483646 w 1815"/>
              <a:gd name="T33" fmla="*/ 2147483646 h 1872"/>
              <a:gd name="T34" fmla="*/ 2147483646 w 1815"/>
              <a:gd name="T35" fmla="*/ 2147483646 h 1872"/>
              <a:gd name="T36" fmla="*/ 2147483646 w 1815"/>
              <a:gd name="T37" fmla="*/ 2147483646 h 1872"/>
              <a:gd name="T38" fmla="*/ 2147483646 w 1815"/>
              <a:gd name="T39" fmla="*/ 2147483646 h 1872"/>
              <a:gd name="T40" fmla="*/ 2147483646 w 1815"/>
              <a:gd name="T41" fmla="*/ 2147483646 h 1872"/>
              <a:gd name="T42" fmla="*/ 2147483646 w 1815"/>
              <a:gd name="T43" fmla="*/ 2147483646 h 1872"/>
              <a:gd name="T44" fmla="*/ 2147483646 w 1815"/>
              <a:gd name="T45" fmla="*/ 2147483646 h 1872"/>
              <a:gd name="T46" fmla="*/ 2147483646 w 1815"/>
              <a:gd name="T47" fmla="*/ 2147483646 h 1872"/>
              <a:gd name="T48" fmla="*/ 2147483646 w 1815"/>
              <a:gd name="T49" fmla="*/ 2147483646 h 1872"/>
              <a:gd name="T50" fmla="*/ 2147483646 w 1815"/>
              <a:gd name="T51" fmla="*/ 2147483646 h 1872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w 1815"/>
              <a:gd name="T79" fmla="*/ 0 h 1872"/>
              <a:gd name="T80" fmla="*/ 1815 w 1815"/>
              <a:gd name="T81" fmla="*/ 1872 h 1872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T78" t="T79" r="T80" b="T81"/>
            <a:pathLst>
              <a:path w="1815" h="1872">
                <a:moveTo>
                  <a:pt x="0" y="0"/>
                </a:moveTo>
                <a:lnTo>
                  <a:pt x="284" y="0"/>
                </a:lnTo>
                <a:lnTo>
                  <a:pt x="0" y="341"/>
                </a:lnTo>
                <a:lnTo>
                  <a:pt x="0" y="624"/>
                </a:lnTo>
                <a:lnTo>
                  <a:pt x="284" y="341"/>
                </a:lnTo>
                <a:lnTo>
                  <a:pt x="624" y="0"/>
                </a:lnTo>
                <a:lnTo>
                  <a:pt x="908" y="0"/>
                </a:lnTo>
                <a:lnTo>
                  <a:pt x="624" y="341"/>
                </a:lnTo>
                <a:lnTo>
                  <a:pt x="0" y="964"/>
                </a:lnTo>
                <a:lnTo>
                  <a:pt x="0" y="1305"/>
                </a:lnTo>
                <a:lnTo>
                  <a:pt x="1191" y="57"/>
                </a:lnTo>
                <a:lnTo>
                  <a:pt x="1531" y="57"/>
                </a:lnTo>
                <a:lnTo>
                  <a:pt x="0" y="1588"/>
                </a:lnTo>
                <a:lnTo>
                  <a:pt x="0" y="1872"/>
                </a:lnTo>
                <a:lnTo>
                  <a:pt x="1815" y="57"/>
                </a:lnTo>
                <a:lnTo>
                  <a:pt x="1815" y="341"/>
                </a:lnTo>
                <a:lnTo>
                  <a:pt x="284" y="1815"/>
                </a:lnTo>
                <a:lnTo>
                  <a:pt x="624" y="1815"/>
                </a:lnTo>
                <a:lnTo>
                  <a:pt x="1758" y="681"/>
                </a:lnTo>
                <a:lnTo>
                  <a:pt x="1758" y="964"/>
                </a:lnTo>
                <a:lnTo>
                  <a:pt x="851" y="1815"/>
                </a:lnTo>
                <a:lnTo>
                  <a:pt x="1191" y="1815"/>
                </a:lnTo>
                <a:lnTo>
                  <a:pt x="1815" y="1248"/>
                </a:lnTo>
                <a:lnTo>
                  <a:pt x="1815" y="1588"/>
                </a:lnTo>
                <a:lnTo>
                  <a:pt x="1475" y="1815"/>
                </a:lnTo>
                <a:lnTo>
                  <a:pt x="1758" y="1815"/>
                </a:lnTo>
              </a:path>
            </a:pathLst>
          </a:custGeom>
          <a:noFill/>
          <a:ln w="76200">
            <a:solidFill>
              <a:schemeClr val="bg2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5796" name="Rectangle 100"/>
          <p:cNvSpPr>
            <a:spLocks noChangeArrowheads="1"/>
          </p:cNvSpPr>
          <p:nvPr/>
        </p:nvSpPr>
        <p:spPr bwMode="auto">
          <a:xfrm>
            <a:off x="1999581" y="237621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97" name="Rectangle 101"/>
          <p:cNvSpPr>
            <a:spLocks noChangeArrowheads="1"/>
          </p:cNvSpPr>
          <p:nvPr/>
        </p:nvSpPr>
        <p:spPr bwMode="auto">
          <a:xfrm>
            <a:off x="2355670" y="237621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98" name="Rectangle 102"/>
          <p:cNvSpPr>
            <a:spLocks noChangeArrowheads="1"/>
          </p:cNvSpPr>
          <p:nvPr/>
        </p:nvSpPr>
        <p:spPr bwMode="auto">
          <a:xfrm>
            <a:off x="1999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799" name="Rectangle 103"/>
          <p:cNvSpPr>
            <a:spLocks noChangeArrowheads="1"/>
          </p:cNvSpPr>
          <p:nvPr/>
        </p:nvSpPr>
        <p:spPr bwMode="auto">
          <a:xfrm>
            <a:off x="2355670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5800" name="Line 104"/>
          <p:cNvSpPr>
            <a:spLocks noChangeShapeType="1"/>
          </p:cNvSpPr>
          <p:nvPr/>
        </p:nvSpPr>
        <p:spPr bwMode="auto">
          <a:xfrm flipH="1" flipV="1">
            <a:off x="2153211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5801" name="Line 105"/>
          <p:cNvSpPr>
            <a:spLocks noChangeShapeType="1"/>
          </p:cNvSpPr>
          <p:nvPr/>
        </p:nvSpPr>
        <p:spPr bwMode="auto">
          <a:xfrm flipV="1">
            <a:off x="2490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5802" name="Line 106"/>
          <p:cNvSpPr>
            <a:spLocks noChangeShapeType="1"/>
          </p:cNvSpPr>
          <p:nvPr/>
        </p:nvSpPr>
        <p:spPr bwMode="auto">
          <a:xfrm flipH="1">
            <a:off x="2153211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38348" name="Text Box 108"/>
          <p:cNvSpPr txBox="1">
            <a:spLocks noChangeArrowheads="1"/>
          </p:cNvSpPr>
          <p:nvPr/>
        </p:nvSpPr>
        <p:spPr bwMode="auto">
          <a:xfrm>
            <a:off x="1485097" y="1428229"/>
            <a:ext cx="6187912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0,                                       if i=0, j=0</a:t>
            </a: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c[i,j] =    c[i-1,j-1]+1                  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= 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j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  <a:p>
            <a:pPr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                  max ( c[i,j-1], c[i-1,j] )    if i,j&gt;0  and x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≠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 </a:t>
            </a: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y</a:t>
            </a:r>
            <a:r>
              <a:rPr lang="en-US" sz="1500" b="1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i</a:t>
            </a:r>
            <a:endParaRPr lang="en-US" sz="1500" b="1">
              <a:effectLst>
                <a:outerShdw blurRad="38100" dist="38100" dir="2700000" algn="tl">
                  <a:srgbClr val="C0C0C0"/>
                </a:outerShdw>
              </a:effectLst>
              <a:latin typeface="Verdana" pitchFamily="34" charset="0"/>
            </a:endParaRPr>
          </a:p>
        </p:txBody>
      </p:sp>
      <p:sp>
        <p:nvSpPr>
          <p:cNvPr id="115805" name="AutoShape 109"/>
          <p:cNvSpPr>
            <a:spLocks/>
          </p:cNvSpPr>
          <p:nvPr/>
        </p:nvSpPr>
        <p:spPr bwMode="auto">
          <a:xfrm>
            <a:off x="2628394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 Box 149"/>
          <p:cNvSpPr txBox="1">
            <a:spLocks noChangeArrowheads="1"/>
          </p:cNvSpPr>
          <p:nvPr/>
        </p:nvSpPr>
        <p:spPr bwMode="auto">
          <a:xfrm>
            <a:off x="1485097" y="1428229"/>
            <a:ext cx="6224781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0,                    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=0, j=0</a:t>
            </a:r>
          </a:p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c[i-1,j-1]+1          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  and x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5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max(c[i,j-1],c[i-1,j])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  and x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≠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endParaRPr lang="en-US" sz="15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1466" name="Rectangle 15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95590"/>
            <a:ext cx="9144000" cy="477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Example</a:t>
            </a:r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3290555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3684754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18" name="Rectangle 6"/>
          <p:cNvSpPr>
            <a:spLocks noChangeArrowheads="1"/>
          </p:cNvSpPr>
          <p:nvPr/>
        </p:nvSpPr>
        <p:spPr bwMode="auto">
          <a:xfrm>
            <a:off x="3684754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3684754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3684754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1" name="Rectangle 9"/>
          <p:cNvSpPr>
            <a:spLocks noChangeArrowheads="1"/>
          </p:cNvSpPr>
          <p:nvPr/>
        </p:nvSpPr>
        <p:spPr bwMode="auto">
          <a:xfrm>
            <a:off x="4032507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22" name="Rectangle 10"/>
          <p:cNvSpPr>
            <a:spLocks noChangeArrowheads="1"/>
          </p:cNvSpPr>
          <p:nvPr/>
        </p:nvSpPr>
        <p:spPr bwMode="auto">
          <a:xfrm>
            <a:off x="4388597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23" name="Rectangle 11"/>
          <p:cNvSpPr>
            <a:spLocks noChangeArrowheads="1"/>
          </p:cNvSpPr>
          <p:nvPr/>
        </p:nvSpPr>
        <p:spPr bwMode="auto">
          <a:xfrm>
            <a:off x="4032507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4388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5" name="Rectangle 13"/>
          <p:cNvSpPr>
            <a:spLocks noChangeArrowheads="1"/>
          </p:cNvSpPr>
          <p:nvPr/>
        </p:nvSpPr>
        <p:spPr bwMode="auto">
          <a:xfrm>
            <a:off x="4032507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6" name="Rectangle 14"/>
          <p:cNvSpPr>
            <a:spLocks noChangeArrowheads="1"/>
          </p:cNvSpPr>
          <p:nvPr/>
        </p:nvSpPr>
        <p:spPr bwMode="auto">
          <a:xfrm>
            <a:off x="4388597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7" name="Rectangle 15"/>
          <p:cNvSpPr>
            <a:spLocks noChangeArrowheads="1"/>
          </p:cNvSpPr>
          <p:nvPr/>
        </p:nvSpPr>
        <p:spPr bwMode="auto">
          <a:xfrm>
            <a:off x="4032507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8" name="Rectangle 16"/>
          <p:cNvSpPr>
            <a:spLocks noChangeArrowheads="1"/>
          </p:cNvSpPr>
          <p:nvPr/>
        </p:nvSpPr>
        <p:spPr bwMode="auto">
          <a:xfrm>
            <a:off x="4388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29" name="Rectangle 17"/>
          <p:cNvSpPr>
            <a:spLocks noChangeArrowheads="1"/>
          </p:cNvSpPr>
          <p:nvPr/>
        </p:nvSpPr>
        <p:spPr bwMode="auto">
          <a:xfrm>
            <a:off x="3683564" y="4192546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30" name="Rectangle 18"/>
          <p:cNvSpPr>
            <a:spLocks noChangeArrowheads="1"/>
          </p:cNvSpPr>
          <p:nvPr/>
        </p:nvSpPr>
        <p:spPr bwMode="auto">
          <a:xfrm>
            <a:off x="3684754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31" name="Rectangle 19"/>
          <p:cNvSpPr>
            <a:spLocks noChangeArrowheads="1"/>
          </p:cNvSpPr>
          <p:nvPr/>
        </p:nvSpPr>
        <p:spPr bwMode="auto">
          <a:xfrm>
            <a:off x="3684754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32" name="Rectangle 20"/>
          <p:cNvSpPr>
            <a:spLocks noChangeArrowheads="1"/>
          </p:cNvSpPr>
          <p:nvPr/>
        </p:nvSpPr>
        <p:spPr bwMode="auto">
          <a:xfrm>
            <a:off x="3684754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33" name="Rectangle 21"/>
          <p:cNvSpPr>
            <a:spLocks noChangeArrowheads="1"/>
          </p:cNvSpPr>
          <p:nvPr/>
        </p:nvSpPr>
        <p:spPr bwMode="auto">
          <a:xfrm>
            <a:off x="4032507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4" name="Rectangle 22"/>
          <p:cNvSpPr>
            <a:spLocks noChangeArrowheads="1"/>
          </p:cNvSpPr>
          <p:nvPr/>
        </p:nvSpPr>
        <p:spPr bwMode="auto">
          <a:xfrm>
            <a:off x="4388597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5" name="Rectangle 23"/>
          <p:cNvSpPr>
            <a:spLocks noChangeArrowheads="1"/>
          </p:cNvSpPr>
          <p:nvPr/>
        </p:nvSpPr>
        <p:spPr bwMode="auto">
          <a:xfrm>
            <a:off x="4032507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6" name="Rectangle 24"/>
          <p:cNvSpPr>
            <a:spLocks noChangeArrowheads="1"/>
          </p:cNvSpPr>
          <p:nvPr/>
        </p:nvSpPr>
        <p:spPr bwMode="auto">
          <a:xfrm>
            <a:off x="4388597" y="454967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7" name="Rectangle 25"/>
          <p:cNvSpPr>
            <a:spLocks noChangeArrowheads="1"/>
          </p:cNvSpPr>
          <p:nvPr/>
        </p:nvSpPr>
        <p:spPr bwMode="auto">
          <a:xfrm>
            <a:off x="4032507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8" name="Rectangle 26"/>
          <p:cNvSpPr>
            <a:spLocks noChangeArrowheads="1"/>
          </p:cNvSpPr>
          <p:nvPr/>
        </p:nvSpPr>
        <p:spPr bwMode="auto">
          <a:xfrm>
            <a:off x="4388597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39" name="Rectangle 27"/>
          <p:cNvSpPr>
            <a:spLocks noChangeArrowheads="1"/>
          </p:cNvSpPr>
          <p:nvPr/>
        </p:nvSpPr>
        <p:spPr bwMode="auto">
          <a:xfrm>
            <a:off x="4032507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0" name="Rectangle 28"/>
          <p:cNvSpPr>
            <a:spLocks noChangeArrowheads="1"/>
          </p:cNvSpPr>
          <p:nvPr/>
        </p:nvSpPr>
        <p:spPr bwMode="auto">
          <a:xfrm>
            <a:off x="4388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1" name="Rectangle 29"/>
          <p:cNvSpPr>
            <a:spLocks noChangeArrowheads="1"/>
          </p:cNvSpPr>
          <p:nvPr/>
        </p:nvSpPr>
        <p:spPr bwMode="auto">
          <a:xfrm>
            <a:off x="4745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42" name="Rectangle 30"/>
          <p:cNvSpPr>
            <a:spLocks noChangeArrowheads="1"/>
          </p:cNvSpPr>
          <p:nvPr/>
        </p:nvSpPr>
        <p:spPr bwMode="auto">
          <a:xfrm>
            <a:off x="510196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43" name="Rectangle 31"/>
          <p:cNvSpPr>
            <a:spLocks noChangeArrowheads="1"/>
          </p:cNvSpPr>
          <p:nvPr/>
        </p:nvSpPr>
        <p:spPr bwMode="auto">
          <a:xfrm>
            <a:off x="474587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44" name="Rectangle 32"/>
          <p:cNvSpPr>
            <a:spLocks noChangeArrowheads="1"/>
          </p:cNvSpPr>
          <p:nvPr/>
        </p:nvSpPr>
        <p:spPr bwMode="auto">
          <a:xfrm>
            <a:off x="510196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45" name="Rectangle 33"/>
          <p:cNvSpPr>
            <a:spLocks noChangeArrowheads="1"/>
          </p:cNvSpPr>
          <p:nvPr/>
        </p:nvSpPr>
        <p:spPr bwMode="auto">
          <a:xfrm>
            <a:off x="4745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6" name="Rectangle 34"/>
          <p:cNvSpPr>
            <a:spLocks noChangeArrowheads="1"/>
          </p:cNvSpPr>
          <p:nvPr/>
        </p:nvSpPr>
        <p:spPr bwMode="auto">
          <a:xfrm>
            <a:off x="510196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7" name="Rectangle 35"/>
          <p:cNvSpPr>
            <a:spLocks noChangeArrowheads="1"/>
          </p:cNvSpPr>
          <p:nvPr/>
        </p:nvSpPr>
        <p:spPr bwMode="auto">
          <a:xfrm>
            <a:off x="474587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8" name="Rectangle 36"/>
          <p:cNvSpPr>
            <a:spLocks noChangeArrowheads="1"/>
          </p:cNvSpPr>
          <p:nvPr/>
        </p:nvSpPr>
        <p:spPr bwMode="auto">
          <a:xfrm>
            <a:off x="510196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49" name="Rectangle 37"/>
          <p:cNvSpPr>
            <a:spLocks noChangeArrowheads="1"/>
          </p:cNvSpPr>
          <p:nvPr/>
        </p:nvSpPr>
        <p:spPr bwMode="auto">
          <a:xfrm>
            <a:off x="545924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50" name="Rectangle 38"/>
          <p:cNvSpPr>
            <a:spLocks noChangeArrowheads="1"/>
          </p:cNvSpPr>
          <p:nvPr/>
        </p:nvSpPr>
        <p:spPr bwMode="auto">
          <a:xfrm>
            <a:off x="5815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51" name="Rectangle 39"/>
          <p:cNvSpPr>
            <a:spLocks noChangeArrowheads="1"/>
          </p:cNvSpPr>
          <p:nvPr/>
        </p:nvSpPr>
        <p:spPr bwMode="auto">
          <a:xfrm>
            <a:off x="545924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52" name="Rectangle 40"/>
          <p:cNvSpPr>
            <a:spLocks noChangeArrowheads="1"/>
          </p:cNvSpPr>
          <p:nvPr/>
        </p:nvSpPr>
        <p:spPr bwMode="auto">
          <a:xfrm>
            <a:off x="581533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1</a:t>
            </a:r>
          </a:p>
        </p:txBody>
      </p:sp>
      <p:sp>
        <p:nvSpPr>
          <p:cNvPr id="141353" name="Rectangle 41"/>
          <p:cNvSpPr>
            <a:spLocks noChangeArrowheads="1"/>
          </p:cNvSpPr>
          <p:nvPr/>
        </p:nvSpPr>
        <p:spPr bwMode="auto">
          <a:xfrm>
            <a:off x="545924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4" name="Rectangle 42"/>
          <p:cNvSpPr>
            <a:spLocks noChangeArrowheads="1"/>
          </p:cNvSpPr>
          <p:nvPr/>
        </p:nvSpPr>
        <p:spPr bwMode="auto">
          <a:xfrm>
            <a:off x="5815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5" name="Rectangle 43"/>
          <p:cNvSpPr>
            <a:spLocks noChangeArrowheads="1"/>
          </p:cNvSpPr>
          <p:nvPr/>
        </p:nvSpPr>
        <p:spPr bwMode="auto">
          <a:xfrm>
            <a:off x="545924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6" name="Rectangle 44"/>
          <p:cNvSpPr>
            <a:spLocks noChangeArrowheads="1"/>
          </p:cNvSpPr>
          <p:nvPr/>
        </p:nvSpPr>
        <p:spPr bwMode="auto">
          <a:xfrm>
            <a:off x="581533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57" name="Rectangle 45"/>
          <p:cNvSpPr>
            <a:spLocks noChangeArrowheads="1"/>
          </p:cNvSpPr>
          <p:nvPr/>
        </p:nvSpPr>
        <p:spPr bwMode="auto">
          <a:xfrm>
            <a:off x="4745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8" name="Rectangle 46"/>
          <p:cNvSpPr>
            <a:spLocks noChangeArrowheads="1"/>
          </p:cNvSpPr>
          <p:nvPr/>
        </p:nvSpPr>
        <p:spPr bwMode="auto">
          <a:xfrm>
            <a:off x="510196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59" name="Rectangle 47"/>
          <p:cNvSpPr>
            <a:spLocks noChangeArrowheads="1"/>
          </p:cNvSpPr>
          <p:nvPr/>
        </p:nvSpPr>
        <p:spPr bwMode="auto">
          <a:xfrm>
            <a:off x="474587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0" name="Rectangle 48"/>
          <p:cNvSpPr>
            <a:spLocks noChangeArrowheads="1"/>
          </p:cNvSpPr>
          <p:nvPr/>
        </p:nvSpPr>
        <p:spPr bwMode="auto">
          <a:xfrm>
            <a:off x="510196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1" name="Rectangle 49"/>
          <p:cNvSpPr>
            <a:spLocks noChangeArrowheads="1"/>
          </p:cNvSpPr>
          <p:nvPr/>
        </p:nvSpPr>
        <p:spPr bwMode="auto">
          <a:xfrm>
            <a:off x="474587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2" name="Rectangle 50"/>
          <p:cNvSpPr>
            <a:spLocks noChangeArrowheads="1"/>
          </p:cNvSpPr>
          <p:nvPr/>
        </p:nvSpPr>
        <p:spPr bwMode="auto">
          <a:xfrm>
            <a:off x="510196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3" name="Rectangle 51"/>
          <p:cNvSpPr>
            <a:spLocks noChangeArrowheads="1"/>
          </p:cNvSpPr>
          <p:nvPr/>
        </p:nvSpPr>
        <p:spPr bwMode="auto">
          <a:xfrm>
            <a:off x="474587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4" name="Rectangle 52"/>
          <p:cNvSpPr>
            <a:spLocks noChangeArrowheads="1"/>
          </p:cNvSpPr>
          <p:nvPr/>
        </p:nvSpPr>
        <p:spPr bwMode="auto">
          <a:xfrm>
            <a:off x="510196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</a:p>
        </p:txBody>
      </p:sp>
      <p:sp>
        <p:nvSpPr>
          <p:cNvPr id="141365" name="Rectangle 53"/>
          <p:cNvSpPr>
            <a:spLocks noChangeArrowheads="1"/>
          </p:cNvSpPr>
          <p:nvPr/>
        </p:nvSpPr>
        <p:spPr bwMode="auto">
          <a:xfrm>
            <a:off x="545924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2</a:t>
            </a:r>
          </a:p>
        </p:txBody>
      </p:sp>
      <p:sp>
        <p:nvSpPr>
          <p:cNvPr id="141366" name="Rectangle 54"/>
          <p:cNvSpPr>
            <a:spLocks noChangeArrowheads="1"/>
          </p:cNvSpPr>
          <p:nvPr/>
        </p:nvSpPr>
        <p:spPr bwMode="auto">
          <a:xfrm>
            <a:off x="5815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7" name="Rectangle 55"/>
          <p:cNvSpPr>
            <a:spLocks noChangeArrowheads="1"/>
          </p:cNvSpPr>
          <p:nvPr/>
        </p:nvSpPr>
        <p:spPr bwMode="auto">
          <a:xfrm>
            <a:off x="545924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8" name="Rectangle 56"/>
          <p:cNvSpPr>
            <a:spLocks noChangeArrowheads="1"/>
          </p:cNvSpPr>
          <p:nvPr/>
        </p:nvSpPr>
        <p:spPr bwMode="auto">
          <a:xfrm>
            <a:off x="581533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69" name="Rectangle 57"/>
          <p:cNvSpPr>
            <a:spLocks noChangeArrowheads="1"/>
          </p:cNvSpPr>
          <p:nvPr/>
        </p:nvSpPr>
        <p:spPr bwMode="auto">
          <a:xfrm>
            <a:off x="545924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3</a:t>
            </a:r>
          </a:p>
        </p:txBody>
      </p:sp>
      <p:sp>
        <p:nvSpPr>
          <p:cNvPr id="141370" name="Rectangle 58"/>
          <p:cNvSpPr>
            <a:spLocks noChangeArrowheads="1"/>
          </p:cNvSpPr>
          <p:nvPr/>
        </p:nvSpPr>
        <p:spPr bwMode="auto">
          <a:xfrm>
            <a:off x="5815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</a:p>
        </p:txBody>
      </p:sp>
      <p:sp>
        <p:nvSpPr>
          <p:cNvPr id="141371" name="Rectangle 59"/>
          <p:cNvSpPr>
            <a:spLocks noChangeArrowheads="1"/>
          </p:cNvSpPr>
          <p:nvPr/>
        </p:nvSpPr>
        <p:spPr bwMode="auto">
          <a:xfrm>
            <a:off x="545924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</a:p>
        </p:txBody>
      </p:sp>
      <p:sp>
        <p:nvSpPr>
          <p:cNvPr id="141372" name="Rectangle 60"/>
          <p:cNvSpPr>
            <a:spLocks noChangeArrowheads="1"/>
          </p:cNvSpPr>
          <p:nvPr/>
        </p:nvSpPr>
        <p:spPr bwMode="auto">
          <a:xfrm>
            <a:off x="581533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4</a:t>
            </a:r>
          </a:p>
        </p:txBody>
      </p:sp>
      <p:sp>
        <p:nvSpPr>
          <p:cNvPr id="141373" name="Rectangle 61"/>
          <p:cNvSpPr>
            <a:spLocks noChangeArrowheads="1"/>
          </p:cNvSpPr>
          <p:nvPr/>
        </p:nvSpPr>
        <p:spPr bwMode="auto">
          <a:xfrm>
            <a:off x="3683563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74" name="Rectangle 62"/>
          <p:cNvSpPr>
            <a:spLocks noChangeArrowheads="1"/>
          </p:cNvSpPr>
          <p:nvPr/>
        </p:nvSpPr>
        <p:spPr bwMode="auto">
          <a:xfrm>
            <a:off x="4031316" y="2361923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1375" name="Rectangle 63"/>
          <p:cNvSpPr>
            <a:spLocks noChangeArrowheads="1"/>
          </p:cNvSpPr>
          <p:nvPr/>
        </p:nvSpPr>
        <p:spPr bwMode="auto">
          <a:xfrm>
            <a:off x="4387406" y="236192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1376" name="Rectangle 64"/>
          <p:cNvSpPr>
            <a:spLocks noChangeArrowheads="1"/>
          </p:cNvSpPr>
          <p:nvPr/>
        </p:nvSpPr>
        <p:spPr bwMode="auto">
          <a:xfrm>
            <a:off x="474468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77" name="Rectangle 65"/>
          <p:cNvSpPr>
            <a:spLocks noChangeArrowheads="1"/>
          </p:cNvSpPr>
          <p:nvPr/>
        </p:nvSpPr>
        <p:spPr bwMode="auto">
          <a:xfrm>
            <a:off x="5100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78" name="Rectangle 66"/>
          <p:cNvSpPr>
            <a:spLocks noChangeArrowheads="1"/>
          </p:cNvSpPr>
          <p:nvPr/>
        </p:nvSpPr>
        <p:spPr bwMode="auto">
          <a:xfrm>
            <a:off x="5458057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79" name="Rectangle 67"/>
          <p:cNvSpPr>
            <a:spLocks noChangeArrowheads="1"/>
          </p:cNvSpPr>
          <p:nvPr/>
        </p:nvSpPr>
        <p:spPr bwMode="auto">
          <a:xfrm>
            <a:off x="581414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0" name="Rectangle 68"/>
          <p:cNvSpPr>
            <a:spLocks noChangeArrowheads="1"/>
          </p:cNvSpPr>
          <p:nvPr/>
        </p:nvSpPr>
        <p:spPr bwMode="auto">
          <a:xfrm>
            <a:off x="2863009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81" name="Rectangle 69"/>
          <p:cNvSpPr>
            <a:spLocks noChangeArrowheads="1"/>
          </p:cNvSpPr>
          <p:nvPr/>
        </p:nvSpPr>
        <p:spPr bwMode="auto">
          <a:xfrm>
            <a:off x="2863009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2" name="Rectangle 70"/>
          <p:cNvSpPr>
            <a:spLocks noChangeArrowheads="1"/>
          </p:cNvSpPr>
          <p:nvPr/>
        </p:nvSpPr>
        <p:spPr bwMode="auto">
          <a:xfrm>
            <a:off x="2863009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3" name="Rectangle 71"/>
          <p:cNvSpPr>
            <a:spLocks noChangeArrowheads="1"/>
          </p:cNvSpPr>
          <p:nvPr/>
        </p:nvSpPr>
        <p:spPr bwMode="auto">
          <a:xfrm>
            <a:off x="2863009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b</a:t>
            </a:r>
          </a:p>
        </p:txBody>
      </p:sp>
      <p:sp>
        <p:nvSpPr>
          <p:cNvPr id="141384" name="Rectangle 72"/>
          <p:cNvSpPr>
            <a:spLocks noChangeArrowheads="1"/>
          </p:cNvSpPr>
          <p:nvPr/>
        </p:nvSpPr>
        <p:spPr bwMode="auto">
          <a:xfrm>
            <a:off x="2863009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5" name="Rectangle 73"/>
          <p:cNvSpPr>
            <a:spLocks noChangeArrowheads="1"/>
          </p:cNvSpPr>
          <p:nvPr/>
        </p:nvSpPr>
        <p:spPr bwMode="auto">
          <a:xfrm>
            <a:off x="2863009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</a:t>
            </a:r>
          </a:p>
        </p:txBody>
      </p:sp>
      <p:sp>
        <p:nvSpPr>
          <p:cNvPr id="141386" name="Rectangle 74"/>
          <p:cNvSpPr>
            <a:spLocks noChangeArrowheads="1"/>
          </p:cNvSpPr>
          <p:nvPr/>
        </p:nvSpPr>
        <p:spPr bwMode="auto">
          <a:xfrm>
            <a:off x="2863009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a</a:t>
            </a:r>
          </a:p>
        </p:txBody>
      </p:sp>
      <p:sp>
        <p:nvSpPr>
          <p:cNvPr id="141387" name="Rectangle 75"/>
          <p:cNvSpPr>
            <a:spLocks noChangeArrowheads="1"/>
          </p:cNvSpPr>
          <p:nvPr/>
        </p:nvSpPr>
        <p:spPr bwMode="auto">
          <a:xfrm>
            <a:off x="3289364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88" name="Rectangle 76"/>
          <p:cNvSpPr>
            <a:spLocks noChangeArrowheads="1"/>
          </p:cNvSpPr>
          <p:nvPr/>
        </p:nvSpPr>
        <p:spPr bwMode="auto">
          <a:xfrm>
            <a:off x="3289364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89" name="Rectangle 77"/>
          <p:cNvSpPr>
            <a:spLocks noChangeArrowheads="1"/>
          </p:cNvSpPr>
          <p:nvPr/>
        </p:nvSpPr>
        <p:spPr bwMode="auto">
          <a:xfrm>
            <a:off x="3289364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90" name="Rectangle 78"/>
          <p:cNvSpPr>
            <a:spLocks noChangeArrowheads="1"/>
          </p:cNvSpPr>
          <p:nvPr/>
        </p:nvSpPr>
        <p:spPr bwMode="auto">
          <a:xfrm>
            <a:off x="3289364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91" name="Rectangle 79"/>
          <p:cNvSpPr>
            <a:spLocks noChangeArrowheads="1"/>
          </p:cNvSpPr>
          <p:nvPr/>
        </p:nvSpPr>
        <p:spPr bwMode="auto">
          <a:xfrm>
            <a:off x="3289364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92" name="Rectangle 80"/>
          <p:cNvSpPr>
            <a:spLocks noChangeArrowheads="1"/>
          </p:cNvSpPr>
          <p:nvPr/>
        </p:nvSpPr>
        <p:spPr bwMode="auto">
          <a:xfrm>
            <a:off x="3289364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393" name="Rectangle 81"/>
          <p:cNvSpPr>
            <a:spLocks noChangeArrowheads="1"/>
          </p:cNvSpPr>
          <p:nvPr/>
        </p:nvSpPr>
        <p:spPr bwMode="auto">
          <a:xfrm>
            <a:off x="3289364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500" b="1"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0</a:t>
            </a:r>
          </a:p>
        </p:txBody>
      </p:sp>
      <p:sp>
        <p:nvSpPr>
          <p:cNvPr id="141401" name="Line 89"/>
          <p:cNvSpPr>
            <a:spLocks noChangeShapeType="1"/>
          </p:cNvSpPr>
          <p:nvPr/>
        </p:nvSpPr>
        <p:spPr bwMode="auto">
          <a:xfrm flipH="1">
            <a:off x="3896740" y="3305143"/>
            <a:ext cx="2703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2" name="Line 90"/>
          <p:cNvSpPr>
            <a:spLocks noChangeShapeType="1"/>
          </p:cNvSpPr>
          <p:nvPr/>
        </p:nvSpPr>
        <p:spPr bwMode="auto">
          <a:xfrm flipH="1">
            <a:off x="4301658" y="330514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3" name="Line 91"/>
          <p:cNvSpPr>
            <a:spLocks noChangeShapeType="1"/>
          </p:cNvSpPr>
          <p:nvPr/>
        </p:nvSpPr>
        <p:spPr bwMode="auto">
          <a:xfrm flipH="1">
            <a:off x="4572001" y="3305143"/>
            <a:ext cx="2703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4" name="Line 92"/>
          <p:cNvSpPr>
            <a:spLocks noChangeShapeType="1"/>
          </p:cNvSpPr>
          <p:nvPr/>
        </p:nvSpPr>
        <p:spPr bwMode="auto">
          <a:xfrm flipH="1" flipV="1">
            <a:off x="5044802" y="3034801"/>
            <a:ext cx="134576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5" name="Line 93"/>
          <p:cNvSpPr>
            <a:spLocks noChangeShapeType="1"/>
          </p:cNvSpPr>
          <p:nvPr/>
        </p:nvSpPr>
        <p:spPr bwMode="auto">
          <a:xfrm flipH="1" flipV="1">
            <a:off x="5381836" y="3034801"/>
            <a:ext cx="203650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6" name="Line 94"/>
          <p:cNvSpPr>
            <a:spLocks noChangeShapeType="1"/>
          </p:cNvSpPr>
          <p:nvPr/>
        </p:nvSpPr>
        <p:spPr bwMode="auto">
          <a:xfrm flipH="1">
            <a:off x="5720063" y="330514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7" name="Line 95"/>
          <p:cNvSpPr>
            <a:spLocks noChangeShapeType="1"/>
          </p:cNvSpPr>
          <p:nvPr/>
        </p:nvSpPr>
        <p:spPr bwMode="auto">
          <a:xfrm flipH="1" flipV="1">
            <a:off x="5720063" y="3439719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8" name="Line 96"/>
          <p:cNvSpPr>
            <a:spLocks noChangeShapeType="1"/>
          </p:cNvSpPr>
          <p:nvPr/>
        </p:nvSpPr>
        <p:spPr bwMode="auto">
          <a:xfrm flipH="1" flipV="1">
            <a:off x="4639884" y="3373026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09" name="Line 97"/>
          <p:cNvSpPr>
            <a:spLocks noChangeShapeType="1"/>
          </p:cNvSpPr>
          <p:nvPr/>
        </p:nvSpPr>
        <p:spPr bwMode="auto">
          <a:xfrm flipV="1">
            <a:off x="3828857" y="3373026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0" name="Line 98"/>
          <p:cNvSpPr>
            <a:spLocks noChangeShapeType="1"/>
          </p:cNvSpPr>
          <p:nvPr/>
        </p:nvSpPr>
        <p:spPr bwMode="auto">
          <a:xfrm flipH="1">
            <a:off x="3896740" y="3643368"/>
            <a:ext cx="2703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1" name="Line 99"/>
          <p:cNvSpPr>
            <a:spLocks noChangeShapeType="1"/>
          </p:cNvSpPr>
          <p:nvPr/>
        </p:nvSpPr>
        <p:spPr bwMode="auto">
          <a:xfrm flipV="1">
            <a:off x="4572001" y="3439719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2" name="Line 100"/>
          <p:cNvSpPr>
            <a:spLocks noChangeShapeType="1"/>
          </p:cNvSpPr>
          <p:nvPr/>
        </p:nvSpPr>
        <p:spPr bwMode="auto">
          <a:xfrm flipH="1">
            <a:off x="5044802" y="3643368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3" name="Line 101"/>
          <p:cNvSpPr>
            <a:spLocks noChangeShapeType="1"/>
          </p:cNvSpPr>
          <p:nvPr/>
        </p:nvSpPr>
        <p:spPr bwMode="auto">
          <a:xfrm flipH="1">
            <a:off x="5381836" y="3643368"/>
            <a:ext cx="20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4" name="Line 102"/>
          <p:cNvSpPr>
            <a:spLocks noChangeShapeType="1"/>
          </p:cNvSpPr>
          <p:nvPr/>
        </p:nvSpPr>
        <p:spPr bwMode="auto">
          <a:xfrm flipH="1" flipV="1">
            <a:off x="5720063" y="3777945"/>
            <a:ext cx="202459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5" name="Line 103"/>
          <p:cNvSpPr>
            <a:spLocks noChangeShapeType="1"/>
          </p:cNvSpPr>
          <p:nvPr/>
        </p:nvSpPr>
        <p:spPr bwMode="auto">
          <a:xfrm flipH="1">
            <a:off x="5315145" y="398040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6" name="Line 104"/>
          <p:cNvSpPr>
            <a:spLocks noChangeShapeType="1"/>
          </p:cNvSpPr>
          <p:nvPr/>
        </p:nvSpPr>
        <p:spPr bwMode="auto">
          <a:xfrm flipH="1">
            <a:off x="4976919" y="398040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7" name="Line 105"/>
          <p:cNvSpPr>
            <a:spLocks noChangeShapeType="1"/>
          </p:cNvSpPr>
          <p:nvPr/>
        </p:nvSpPr>
        <p:spPr bwMode="auto">
          <a:xfrm flipH="1" flipV="1">
            <a:off x="4629165" y="3733879"/>
            <a:ext cx="228660" cy="24295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8" name="Line 106"/>
          <p:cNvSpPr>
            <a:spLocks noChangeShapeType="1"/>
          </p:cNvSpPr>
          <p:nvPr/>
        </p:nvSpPr>
        <p:spPr bwMode="auto">
          <a:xfrm flipH="1">
            <a:off x="4301658" y="4048286"/>
            <a:ext cx="1357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19" name="Line 107"/>
          <p:cNvSpPr>
            <a:spLocks noChangeShapeType="1"/>
          </p:cNvSpPr>
          <p:nvPr/>
        </p:nvSpPr>
        <p:spPr bwMode="auto">
          <a:xfrm flipH="1">
            <a:off x="3905077" y="3988739"/>
            <a:ext cx="209605" cy="154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0" name="Line 108"/>
          <p:cNvSpPr>
            <a:spLocks noChangeShapeType="1"/>
          </p:cNvSpPr>
          <p:nvPr/>
        </p:nvSpPr>
        <p:spPr bwMode="auto">
          <a:xfrm flipV="1">
            <a:off x="3852676" y="3743407"/>
            <a:ext cx="0" cy="2691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1" name="Line 109"/>
          <p:cNvSpPr>
            <a:spLocks noChangeShapeType="1"/>
          </p:cNvSpPr>
          <p:nvPr/>
        </p:nvSpPr>
        <p:spPr bwMode="auto">
          <a:xfrm flipV="1">
            <a:off x="3850294" y="4105452"/>
            <a:ext cx="0" cy="1703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2" name="Line 110"/>
          <p:cNvSpPr>
            <a:spLocks noChangeShapeType="1"/>
          </p:cNvSpPr>
          <p:nvPr/>
        </p:nvSpPr>
        <p:spPr bwMode="auto">
          <a:xfrm flipH="1" flipV="1">
            <a:off x="3896741" y="4048286"/>
            <a:ext cx="202459" cy="27034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3" name="Line 111"/>
          <p:cNvSpPr>
            <a:spLocks noChangeShapeType="1"/>
          </p:cNvSpPr>
          <p:nvPr/>
        </p:nvSpPr>
        <p:spPr bwMode="auto">
          <a:xfrm flipH="1" flipV="1">
            <a:off x="4233776" y="4116170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4" name="Line 112"/>
          <p:cNvSpPr>
            <a:spLocks noChangeShapeType="1"/>
          </p:cNvSpPr>
          <p:nvPr/>
        </p:nvSpPr>
        <p:spPr bwMode="auto">
          <a:xfrm flipH="1">
            <a:off x="4639884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5" name="Line 113"/>
          <p:cNvSpPr>
            <a:spLocks noChangeShapeType="1"/>
          </p:cNvSpPr>
          <p:nvPr/>
        </p:nvSpPr>
        <p:spPr bwMode="auto">
          <a:xfrm flipH="1">
            <a:off x="4976919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6" name="Line 114"/>
          <p:cNvSpPr>
            <a:spLocks noChangeShapeType="1"/>
          </p:cNvSpPr>
          <p:nvPr/>
        </p:nvSpPr>
        <p:spPr bwMode="auto">
          <a:xfrm flipH="1">
            <a:off x="5315145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7" name="Line 115"/>
          <p:cNvSpPr>
            <a:spLocks noChangeShapeType="1"/>
          </p:cNvSpPr>
          <p:nvPr/>
        </p:nvSpPr>
        <p:spPr bwMode="auto">
          <a:xfrm flipH="1" flipV="1">
            <a:off x="5990404" y="4116170"/>
            <a:ext cx="0" cy="2024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8" name="Line 116"/>
          <p:cNvSpPr>
            <a:spLocks noChangeShapeType="1"/>
          </p:cNvSpPr>
          <p:nvPr/>
        </p:nvSpPr>
        <p:spPr bwMode="auto">
          <a:xfrm flipH="1" flipV="1">
            <a:off x="5720063" y="4452013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29" name="Line 117"/>
          <p:cNvSpPr>
            <a:spLocks noChangeShapeType="1"/>
          </p:cNvSpPr>
          <p:nvPr/>
        </p:nvSpPr>
        <p:spPr bwMode="auto">
          <a:xfrm flipH="1" flipV="1">
            <a:off x="4639884" y="4452013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0" name="Line 118"/>
          <p:cNvSpPr>
            <a:spLocks noChangeShapeType="1"/>
          </p:cNvSpPr>
          <p:nvPr/>
        </p:nvSpPr>
        <p:spPr bwMode="auto">
          <a:xfrm flipH="1">
            <a:off x="5315145" y="472354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1" name="Line 119"/>
          <p:cNvSpPr>
            <a:spLocks noChangeShapeType="1"/>
          </p:cNvSpPr>
          <p:nvPr/>
        </p:nvSpPr>
        <p:spPr bwMode="auto">
          <a:xfrm flipH="1">
            <a:off x="4976919" y="465566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2" name="Line 120"/>
          <p:cNvSpPr>
            <a:spLocks noChangeShapeType="1"/>
          </p:cNvSpPr>
          <p:nvPr/>
        </p:nvSpPr>
        <p:spPr bwMode="auto">
          <a:xfrm flipH="1">
            <a:off x="4301658" y="472354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3" name="Line 121"/>
          <p:cNvSpPr>
            <a:spLocks noChangeShapeType="1"/>
          </p:cNvSpPr>
          <p:nvPr/>
        </p:nvSpPr>
        <p:spPr bwMode="auto">
          <a:xfrm flipV="1">
            <a:off x="3852676" y="4444868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4" name="Line 122"/>
          <p:cNvSpPr>
            <a:spLocks noChangeShapeType="1"/>
          </p:cNvSpPr>
          <p:nvPr/>
        </p:nvSpPr>
        <p:spPr bwMode="auto">
          <a:xfrm flipV="1">
            <a:off x="4229011" y="4444869"/>
            <a:ext cx="4764" cy="2441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5" name="Line 123"/>
          <p:cNvSpPr>
            <a:spLocks noChangeShapeType="1"/>
          </p:cNvSpPr>
          <p:nvPr/>
        </p:nvSpPr>
        <p:spPr bwMode="auto">
          <a:xfrm flipH="1" flipV="1">
            <a:off x="5720063" y="4790239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6" name="Line 124"/>
          <p:cNvSpPr>
            <a:spLocks noChangeShapeType="1"/>
          </p:cNvSpPr>
          <p:nvPr/>
        </p:nvSpPr>
        <p:spPr bwMode="auto">
          <a:xfrm flipH="1" flipV="1">
            <a:off x="4639884" y="4791430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7" name="Line 125"/>
          <p:cNvSpPr>
            <a:spLocks noChangeShapeType="1"/>
          </p:cNvSpPr>
          <p:nvPr/>
        </p:nvSpPr>
        <p:spPr bwMode="auto">
          <a:xfrm flipV="1">
            <a:off x="3828857" y="4791430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8" name="Line 126"/>
          <p:cNvSpPr>
            <a:spLocks noChangeShapeType="1"/>
          </p:cNvSpPr>
          <p:nvPr/>
        </p:nvSpPr>
        <p:spPr bwMode="auto">
          <a:xfrm flipV="1">
            <a:off x="4167083" y="4791430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39" name="Line 127"/>
          <p:cNvSpPr>
            <a:spLocks noChangeShapeType="1"/>
          </p:cNvSpPr>
          <p:nvPr/>
        </p:nvSpPr>
        <p:spPr bwMode="auto">
          <a:xfrm flipH="1">
            <a:off x="4301658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0" name="Line 128"/>
          <p:cNvSpPr>
            <a:spLocks noChangeShapeType="1"/>
          </p:cNvSpPr>
          <p:nvPr/>
        </p:nvSpPr>
        <p:spPr bwMode="auto">
          <a:xfrm flipH="1">
            <a:off x="4976919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1" name="Line 129"/>
          <p:cNvSpPr>
            <a:spLocks noChangeShapeType="1"/>
          </p:cNvSpPr>
          <p:nvPr/>
        </p:nvSpPr>
        <p:spPr bwMode="auto">
          <a:xfrm flipH="1">
            <a:off x="5383028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2" name="Line 130"/>
          <p:cNvSpPr>
            <a:spLocks noChangeShapeType="1"/>
          </p:cNvSpPr>
          <p:nvPr/>
        </p:nvSpPr>
        <p:spPr bwMode="auto">
          <a:xfrm flipH="1" flipV="1">
            <a:off x="5315145" y="5128465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3" name="Line 131"/>
          <p:cNvSpPr>
            <a:spLocks noChangeShapeType="1"/>
          </p:cNvSpPr>
          <p:nvPr/>
        </p:nvSpPr>
        <p:spPr bwMode="auto">
          <a:xfrm flipH="1" flipV="1">
            <a:off x="5044802" y="5195157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4" name="Line 132"/>
          <p:cNvSpPr>
            <a:spLocks noChangeShapeType="1"/>
          </p:cNvSpPr>
          <p:nvPr/>
        </p:nvSpPr>
        <p:spPr bwMode="auto">
          <a:xfrm flipH="1" flipV="1">
            <a:off x="3626399" y="5195157"/>
            <a:ext cx="202459" cy="203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5" name="Line 133"/>
          <p:cNvSpPr>
            <a:spLocks noChangeShapeType="1"/>
          </p:cNvSpPr>
          <p:nvPr/>
        </p:nvSpPr>
        <p:spPr bwMode="auto">
          <a:xfrm flipH="1">
            <a:off x="3896741" y="5466690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6" name="Line 134"/>
          <p:cNvSpPr>
            <a:spLocks noChangeShapeType="1"/>
          </p:cNvSpPr>
          <p:nvPr/>
        </p:nvSpPr>
        <p:spPr bwMode="auto">
          <a:xfrm flipH="1">
            <a:off x="4269504" y="5434535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7" name="Line 135"/>
          <p:cNvSpPr>
            <a:spLocks noChangeShapeType="1"/>
          </p:cNvSpPr>
          <p:nvPr/>
        </p:nvSpPr>
        <p:spPr bwMode="auto">
          <a:xfrm flipH="1">
            <a:off x="5720063" y="539880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48" name="Line 136"/>
          <p:cNvSpPr>
            <a:spLocks noChangeShapeType="1"/>
          </p:cNvSpPr>
          <p:nvPr/>
        </p:nvSpPr>
        <p:spPr bwMode="auto">
          <a:xfrm flipV="1">
            <a:off x="4910226" y="5195157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7892" name="AutoShape 138"/>
          <p:cNvSpPr>
            <a:spLocks/>
          </p:cNvSpPr>
          <p:nvPr/>
        </p:nvSpPr>
        <p:spPr bwMode="auto">
          <a:xfrm>
            <a:off x="2410453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3" name="Rectangle 147"/>
          <p:cNvSpPr>
            <a:spLocks noChangeArrowheads="1"/>
          </p:cNvSpPr>
          <p:nvPr/>
        </p:nvSpPr>
        <p:spPr bwMode="auto">
          <a:xfrm>
            <a:off x="1999581" y="237621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4" name="Rectangle 148"/>
          <p:cNvSpPr>
            <a:spLocks noChangeArrowheads="1"/>
          </p:cNvSpPr>
          <p:nvPr/>
        </p:nvSpPr>
        <p:spPr bwMode="auto">
          <a:xfrm>
            <a:off x="2355670" y="237621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5" name="Rectangle 149"/>
          <p:cNvSpPr>
            <a:spLocks noChangeArrowheads="1"/>
          </p:cNvSpPr>
          <p:nvPr/>
        </p:nvSpPr>
        <p:spPr bwMode="auto">
          <a:xfrm>
            <a:off x="1999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6" name="Rectangle 150"/>
          <p:cNvSpPr>
            <a:spLocks noChangeArrowheads="1"/>
          </p:cNvSpPr>
          <p:nvPr/>
        </p:nvSpPr>
        <p:spPr bwMode="auto">
          <a:xfrm>
            <a:off x="2355670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17897" name="Line 151"/>
          <p:cNvSpPr>
            <a:spLocks noChangeShapeType="1"/>
          </p:cNvSpPr>
          <p:nvPr/>
        </p:nvSpPr>
        <p:spPr bwMode="auto">
          <a:xfrm flipH="1" flipV="1">
            <a:off x="2153211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7898" name="Line 152"/>
          <p:cNvSpPr>
            <a:spLocks noChangeShapeType="1"/>
          </p:cNvSpPr>
          <p:nvPr/>
        </p:nvSpPr>
        <p:spPr bwMode="auto">
          <a:xfrm flipV="1">
            <a:off x="2490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17899" name="Line 153"/>
          <p:cNvSpPr>
            <a:spLocks noChangeShapeType="1"/>
          </p:cNvSpPr>
          <p:nvPr/>
        </p:nvSpPr>
        <p:spPr bwMode="auto">
          <a:xfrm flipH="1">
            <a:off x="2153211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1467" name="Line 155"/>
          <p:cNvSpPr>
            <a:spLocks noChangeShapeType="1"/>
          </p:cNvSpPr>
          <p:nvPr/>
        </p:nvSpPr>
        <p:spPr bwMode="auto">
          <a:xfrm flipH="1" flipV="1">
            <a:off x="3600198" y="3005027"/>
            <a:ext cx="134575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1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1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1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1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1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1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13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1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41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41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41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41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4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4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41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413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4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41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4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413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4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41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141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413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141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14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41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41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141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6" dur="500"/>
                                        <p:tgtEl>
                                          <p:spTgt spid="141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141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141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141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41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14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141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5" dur="500"/>
                                        <p:tgtEl>
                                          <p:spTgt spid="14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141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 nodeType="clickPar">
                      <p:stCondLst>
                        <p:cond delay="indefinite"/>
                      </p:stCondLst>
                      <p:childTnLst>
                        <p:par>
                          <p:cTn id="1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141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1413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 nodeType="clickPar">
                      <p:stCondLst>
                        <p:cond delay="indefinite"/>
                      </p:stCondLst>
                      <p:childTnLst>
                        <p:par>
                          <p:cTn id="1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1" dur="500"/>
                                        <p:tgtEl>
                                          <p:spTgt spid="14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141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14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141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141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1413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141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141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141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1413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3" dur="500"/>
                                        <p:tgtEl>
                                          <p:spTgt spid="14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141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1413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 nodeType="clickPar">
                      <p:stCondLst>
                        <p:cond delay="indefinite"/>
                      </p:stCondLst>
                      <p:childTnLst>
                        <p:par>
                          <p:cTn id="2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6" dur="500"/>
                                        <p:tgtEl>
                                          <p:spTgt spid="141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9" dur="500"/>
                                        <p:tgtEl>
                                          <p:spTgt spid="141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 nodeType="clickPar">
                      <p:stCondLst>
                        <p:cond delay="indefinite"/>
                      </p:stCondLst>
                      <p:childTnLst>
                        <p:par>
                          <p:cTn id="2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141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500"/>
                                        <p:tgtEl>
                                          <p:spTgt spid="1413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 nodeType="clickPar">
                      <p:stCondLst>
                        <p:cond delay="indefinite"/>
                      </p:stCondLst>
                      <p:childTnLst>
                        <p:par>
                          <p:cTn id="2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141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141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 nodeType="clickPar">
                      <p:stCondLst>
                        <p:cond delay="indefinite"/>
                      </p:stCondLst>
                      <p:childTnLst>
                        <p:par>
                          <p:cTn id="2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0" dur="500"/>
                                        <p:tgtEl>
                                          <p:spTgt spid="141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3" dur="500"/>
                                        <p:tgtEl>
                                          <p:spTgt spid="141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 nodeType="clickPar">
                      <p:stCondLst>
                        <p:cond delay="indefinite"/>
                      </p:stCondLst>
                      <p:childTnLst>
                        <p:par>
                          <p:cTn id="2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8" dur="500"/>
                                        <p:tgtEl>
                                          <p:spTgt spid="14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1" dur="500"/>
                                        <p:tgtEl>
                                          <p:spTgt spid="141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6" dur="500"/>
                                        <p:tgtEl>
                                          <p:spTgt spid="14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9" dur="500"/>
                                        <p:tgtEl>
                                          <p:spTgt spid="141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 nodeType="clickPar">
                      <p:stCondLst>
                        <p:cond delay="indefinite"/>
                      </p:stCondLst>
                      <p:childTnLst>
                        <p:par>
                          <p:cTn id="2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4" dur="500"/>
                                        <p:tgtEl>
                                          <p:spTgt spid="14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7" dur="500"/>
                                        <p:tgtEl>
                                          <p:spTgt spid="141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 nodeType="clickPar">
                      <p:stCondLst>
                        <p:cond delay="indefinite"/>
                      </p:stCondLst>
                      <p:childTnLst>
                        <p:par>
                          <p:cTn id="2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2" dur="500"/>
                                        <p:tgtEl>
                                          <p:spTgt spid="141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5" dur="500"/>
                                        <p:tgtEl>
                                          <p:spTgt spid="141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0" dur="500"/>
                                        <p:tgtEl>
                                          <p:spTgt spid="14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3" dur="500"/>
                                        <p:tgtEl>
                                          <p:spTgt spid="141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 nodeType="clickPar">
                      <p:stCondLst>
                        <p:cond delay="indefinite"/>
                      </p:stCondLst>
                      <p:childTnLst>
                        <p:par>
                          <p:cTn id="3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8" dur="500"/>
                                        <p:tgtEl>
                                          <p:spTgt spid="14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1" dur="500"/>
                                        <p:tgtEl>
                                          <p:spTgt spid="141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 nodeType="clickPar">
                      <p:stCondLst>
                        <p:cond delay="indefinite"/>
                      </p:stCondLst>
                      <p:childTnLst>
                        <p:par>
                          <p:cTn id="3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6" dur="500"/>
                                        <p:tgtEl>
                                          <p:spTgt spid="14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9" dur="500"/>
                                        <p:tgtEl>
                                          <p:spTgt spid="141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 nodeType="clickPar">
                      <p:stCondLst>
                        <p:cond delay="indefinite"/>
                      </p:stCondLst>
                      <p:childTnLst>
                        <p:par>
                          <p:cTn id="3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4" dur="500"/>
                                        <p:tgtEl>
                                          <p:spTgt spid="14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7" dur="500"/>
                                        <p:tgtEl>
                                          <p:spTgt spid="141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 nodeType="clickPar">
                      <p:stCondLst>
                        <p:cond delay="indefinite"/>
                      </p:stCondLst>
                      <p:childTnLst>
                        <p:par>
                          <p:cTn id="3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2" dur="500"/>
                                        <p:tgtEl>
                                          <p:spTgt spid="14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5" dur="500"/>
                                        <p:tgtEl>
                                          <p:spTgt spid="141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6" fill="hold" nodeType="clickPar">
                      <p:stCondLst>
                        <p:cond delay="indefinite"/>
                      </p:stCondLst>
                      <p:childTnLst>
                        <p:par>
                          <p:cTn id="3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0" dur="500"/>
                                        <p:tgtEl>
                                          <p:spTgt spid="14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3" dur="500"/>
                                        <p:tgtEl>
                                          <p:spTgt spid="141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 nodeType="clickPar">
                      <p:stCondLst>
                        <p:cond delay="indefinite"/>
                      </p:stCondLst>
                      <p:childTnLst>
                        <p:par>
                          <p:cTn id="3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8" dur="500"/>
                                        <p:tgtEl>
                                          <p:spTgt spid="14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1" dur="500"/>
                                        <p:tgtEl>
                                          <p:spTgt spid="141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 nodeType="clickPar">
                      <p:stCondLst>
                        <p:cond delay="indefinite"/>
                      </p:stCondLst>
                      <p:childTnLst>
                        <p:par>
                          <p:cTn id="3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6" dur="500"/>
                                        <p:tgtEl>
                                          <p:spTgt spid="14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9" dur="500"/>
                                        <p:tgtEl>
                                          <p:spTgt spid="14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 nodeType="clickPar">
                      <p:stCondLst>
                        <p:cond delay="indefinite"/>
                      </p:stCondLst>
                      <p:childTnLst>
                        <p:par>
                          <p:cTn id="3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4" dur="500"/>
                                        <p:tgtEl>
                                          <p:spTgt spid="14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7" dur="500"/>
                                        <p:tgtEl>
                                          <p:spTgt spid="141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8" fill="hold" nodeType="clickPar">
                      <p:stCondLst>
                        <p:cond delay="indefinite"/>
                      </p:stCondLst>
                      <p:childTnLst>
                        <p:par>
                          <p:cTn id="3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2" dur="500"/>
                                        <p:tgtEl>
                                          <p:spTgt spid="14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5" dur="500"/>
                                        <p:tgtEl>
                                          <p:spTgt spid="141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 nodeType="clickPar">
                      <p:stCondLst>
                        <p:cond delay="indefinite"/>
                      </p:stCondLst>
                      <p:childTnLst>
                        <p:par>
                          <p:cTn id="3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0" dur="500"/>
                                        <p:tgtEl>
                                          <p:spTgt spid="14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3" dur="500"/>
                                        <p:tgtEl>
                                          <p:spTgt spid="141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401" grpId="0" animBg="1"/>
      <p:bldP spid="141402" grpId="0" animBg="1"/>
      <p:bldP spid="141403" grpId="0" animBg="1"/>
      <p:bldP spid="141404" grpId="0" animBg="1"/>
      <p:bldP spid="141405" grpId="0" animBg="1"/>
      <p:bldP spid="141406" grpId="0" animBg="1"/>
      <p:bldP spid="141407" grpId="0" animBg="1"/>
      <p:bldP spid="141408" grpId="0" animBg="1"/>
      <p:bldP spid="141409" grpId="0" animBg="1"/>
      <p:bldP spid="141410" grpId="0" animBg="1"/>
      <p:bldP spid="141411" grpId="0" animBg="1"/>
      <p:bldP spid="141412" grpId="0" animBg="1"/>
      <p:bldP spid="141413" grpId="0" animBg="1"/>
      <p:bldP spid="141414" grpId="0" animBg="1"/>
      <p:bldP spid="141415" grpId="0" animBg="1"/>
      <p:bldP spid="141416" grpId="0" animBg="1"/>
      <p:bldP spid="141417" grpId="0" animBg="1"/>
      <p:bldP spid="141418" grpId="0" animBg="1"/>
      <p:bldP spid="141419" grpId="0" animBg="1"/>
      <p:bldP spid="141420" grpId="0" animBg="1"/>
      <p:bldP spid="141421" grpId="0" animBg="1"/>
      <p:bldP spid="141422" grpId="0" animBg="1"/>
      <p:bldP spid="141423" grpId="0" animBg="1"/>
      <p:bldP spid="141424" grpId="0" animBg="1"/>
      <p:bldP spid="141425" grpId="0" animBg="1"/>
      <p:bldP spid="141426" grpId="0" animBg="1"/>
      <p:bldP spid="141427" grpId="0" animBg="1"/>
      <p:bldP spid="141428" grpId="0" animBg="1"/>
      <p:bldP spid="141429" grpId="0" animBg="1"/>
      <p:bldP spid="141430" grpId="0" animBg="1"/>
      <p:bldP spid="141431" grpId="0" animBg="1"/>
      <p:bldP spid="141432" grpId="0" animBg="1"/>
      <p:bldP spid="141433" grpId="0" animBg="1"/>
      <p:bldP spid="141434" grpId="0" animBg="1"/>
      <p:bldP spid="141435" grpId="0" animBg="1"/>
      <p:bldP spid="141436" grpId="0" animBg="1"/>
      <p:bldP spid="141437" grpId="0" animBg="1"/>
      <p:bldP spid="141438" grpId="0" animBg="1"/>
      <p:bldP spid="141439" grpId="0" animBg="1"/>
      <p:bldP spid="141440" grpId="0" animBg="1"/>
      <p:bldP spid="141441" grpId="0" animBg="1"/>
      <p:bldP spid="141442" grpId="0" animBg="1"/>
      <p:bldP spid="141443" grpId="0" animBg="1"/>
      <p:bldP spid="141444" grpId="0" animBg="1"/>
      <p:bldP spid="141445" grpId="0" animBg="1"/>
      <p:bldP spid="141446" grpId="0" animBg="1"/>
      <p:bldP spid="141447" grpId="0" animBg="1"/>
      <p:bldP spid="141448" grpId="0" animBg="1"/>
      <p:bldP spid="14146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" y="666750"/>
            <a:ext cx="9144000" cy="469900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 Constructing an LCS</a:t>
            </a:r>
          </a:p>
        </p:txBody>
      </p:sp>
      <p:sp>
        <p:nvSpPr>
          <p:cNvPr id="11981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4176" y="1428750"/>
            <a:ext cx="4379913" cy="4945546"/>
          </a:xfrm>
          <a:solidFill>
            <a:schemeClr val="bg1"/>
          </a:solidFill>
          <a:ln>
            <a:solidFill>
              <a:schemeClr val="tx1"/>
            </a:solidFill>
          </a:ln>
          <a:effectLst>
            <a:outerShdw dist="35921" dir="2700000" algn="ctr" rotWithShape="0">
              <a:schemeClr val="bg2"/>
            </a:outerShdw>
          </a:effectLst>
        </p:spPr>
        <p:txBody>
          <a:bodyPr>
            <a:noAutofit/>
          </a:bodyPr>
          <a:lstStyle/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Print-LCS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(b, X, i, j)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1 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i = 0 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or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j = 0 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2 	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3 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b[i,j] = “copy" 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4 	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Print-LCS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(b,X,i-1,j-1)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5            print x[i] 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6 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 b[i,j]=“skipX" 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7 	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Print-LCS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(b,X,i-1,j)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>
                <a:latin typeface="Courier New" pitchFamily="49" charset="0"/>
                <a:cs typeface="Courier New" pitchFamily="49" charset="0"/>
              </a:rPr>
              <a:t>8 	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285826" indent="-285826">
              <a:lnSpc>
                <a:spcPct val="90000"/>
              </a:lnSpc>
              <a:buNone/>
            </a:pP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		Print-LCS</a:t>
            </a:r>
            <a:r>
              <a:rPr lang="en-US" altLang="en-US" sz="1600">
                <a:latin typeface="Courier New" pitchFamily="49" charset="0"/>
                <a:cs typeface="Courier New" pitchFamily="49" charset="0"/>
              </a:rPr>
              <a:t>(b,X,i,j-1)</a:t>
            </a:r>
          </a:p>
        </p:txBody>
      </p:sp>
      <p:sp>
        <p:nvSpPr>
          <p:cNvPr id="119815" name="Text Box 4"/>
          <p:cNvSpPr txBox="1">
            <a:spLocks noChangeArrowheads="1"/>
          </p:cNvSpPr>
          <p:nvPr/>
        </p:nvSpPr>
        <p:spPr bwMode="auto">
          <a:xfrm>
            <a:off x="4764089" y="3192464"/>
            <a:ext cx="4379914" cy="121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dirty="0">
                <a:latin typeface="Courier New" pitchFamily="49" charset="0"/>
                <a:cs typeface="Courier New" pitchFamily="49" charset="0"/>
              </a:rPr>
              <a:t>length[X] = m, length[Y] = n</a:t>
            </a:r>
            <a:r>
              <a:rPr lang="en-US" altLang="en-US" dirty="0">
                <a:latin typeface="Times New Roman" pitchFamily="18" charset="0"/>
              </a:rPr>
              <a:t>,</a:t>
            </a:r>
          </a:p>
          <a:p>
            <a:pPr eaLnBrk="1" hangingPunct="1"/>
            <a:r>
              <a:rPr lang="en-US" altLang="en-US" dirty="0">
                <a:latin typeface="Times New Roman" pitchFamily="18" charset="0"/>
              </a:rPr>
              <a:t>Call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Print-LCS(b, X, n, m)</a:t>
            </a:r>
            <a:r>
              <a:rPr lang="en-US" altLang="en-US" dirty="0">
                <a:latin typeface="Times New Roman" pitchFamily="18" charset="0"/>
              </a:rPr>
              <a:t> to construct LCS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None/>
            </a:pPr>
            <a:r>
              <a:rPr lang="en-US" altLang="en-US" dirty="0">
                <a:latin typeface="Times New Roman" pitchFamily="18" charset="0"/>
              </a:rPr>
              <a:t>Time complexity: 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O(</a:t>
            </a:r>
            <a:r>
              <a:rPr lang="en-US" altLang="en-US" dirty="0" err="1">
                <a:latin typeface="Courier New" pitchFamily="49" charset="0"/>
                <a:cs typeface="Courier New" pitchFamily="49" charset="0"/>
              </a:rPr>
              <a:t>m+n</a:t>
            </a:r>
            <a:r>
              <a:rPr lang="en-US" alt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en-US" dirty="0">
                <a:latin typeface="Times New Roman" pitchFamily="18" charset="0"/>
              </a:rPr>
              <a:t>.</a:t>
            </a:r>
            <a:endParaRPr lang="en-US" altLang="en-US" sz="1200" dirty="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08" name="Rectangle 148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98334"/>
            <a:ext cx="9144000" cy="477838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LCS: Example</a:t>
            </a:r>
          </a:p>
        </p:txBody>
      </p:sp>
      <p:sp>
        <p:nvSpPr>
          <p:cNvPr id="121861" name="Rectangle 4"/>
          <p:cNvSpPr>
            <a:spLocks noChangeArrowheads="1"/>
          </p:cNvSpPr>
          <p:nvPr/>
        </p:nvSpPr>
        <p:spPr bwMode="auto">
          <a:xfrm>
            <a:off x="3290555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62" name="Rectangle 5"/>
          <p:cNvSpPr>
            <a:spLocks noChangeArrowheads="1"/>
          </p:cNvSpPr>
          <p:nvPr/>
        </p:nvSpPr>
        <p:spPr bwMode="auto">
          <a:xfrm>
            <a:off x="3684754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63" name="Rectangle 6"/>
          <p:cNvSpPr>
            <a:spLocks noChangeArrowheads="1"/>
          </p:cNvSpPr>
          <p:nvPr/>
        </p:nvSpPr>
        <p:spPr bwMode="auto">
          <a:xfrm>
            <a:off x="3684754" y="3122930"/>
            <a:ext cx="337035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64" name="Rectangle 7"/>
          <p:cNvSpPr>
            <a:spLocks noChangeArrowheads="1"/>
          </p:cNvSpPr>
          <p:nvPr/>
        </p:nvSpPr>
        <p:spPr bwMode="auto">
          <a:xfrm>
            <a:off x="3684754" y="3481402"/>
            <a:ext cx="337035" cy="33703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65" name="Rectangle 8"/>
          <p:cNvSpPr>
            <a:spLocks noChangeArrowheads="1"/>
          </p:cNvSpPr>
          <p:nvPr/>
        </p:nvSpPr>
        <p:spPr bwMode="auto">
          <a:xfrm>
            <a:off x="3684754" y="3837491"/>
            <a:ext cx="337035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66" name="Rectangle 9"/>
          <p:cNvSpPr>
            <a:spLocks noChangeArrowheads="1"/>
          </p:cNvSpPr>
          <p:nvPr/>
        </p:nvSpPr>
        <p:spPr bwMode="auto">
          <a:xfrm>
            <a:off x="4032507" y="27668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67" name="Rectangle 10"/>
          <p:cNvSpPr>
            <a:spLocks noChangeArrowheads="1"/>
          </p:cNvSpPr>
          <p:nvPr/>
        </p:nvSpPr>
        <p:spPr bwMode="auto">
          <a:xfrm>
            <a:off x="4388597" y="27668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68" name="Rectangle 11"/>
          <p:cNvSpPr>
            <a:spLocks noChangeArrowheads="1"/>
          </p:cNvSpPr>
          <p:nvPr/>
        </p:nvSpPr>
        <p:spPr bwMode="auto">
          <a:xfrm>
            <a:off x="4032507" y="312293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69" name="Rectangle 12"/>
          <p:cNvSpPr>
            <a:spLocks noChangeArrowheads="1"/>
          </p:cNvSpPr>
          <p:nvPr/>
        </p:nvSpPr>
        <p:spPr bwMode="auto">
          <a:xfrm>
            <a:off x="4388597" y="312293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0" name="Rectangle 13"/>
          <p:cNvSpPr>
            <a:spLocks noChangeArrowheads="1"/>
          </p:cNvSpPr>
          <p:nvPr/>
        </p:nvSpPr>
        <p:spPr bwMode="auto">
          <a:xfrm>
            <a:off x="4032507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1" name="Rectangle 14"/>
          <p:cNvSpPr>
            <a:spLocks noChangeArrowheads="1"/>
          </p:cNvSpPr>
          <p:nvPr/>
        </p:nvSpPr>
        <p:spPr bwMode="auto">
          <a:xfrm>
            <a:off x="4388597" y="348140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2" name="Rectangle 15"/>
          <p:cNvSpPr>
            <a:spLocks noChangeArrowheads="1"/>
          </p:cNvSpPr>
          <p:nvPr/>
        </p:nvSpPr>
        <p:spPr bwMode="auto">
          <a:xfrm>
            <a:off x="4032507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3" name="Rectangle 16"/>
          <p:cNvSpPr>
            <a:spLocks noChangeArrowheads="1"/>
          </p:cNvSpPr>
          <p:nvPr/>
        </p:nvSpPr>
        <p:spPr bwMode="auto">
          <a:xfrm>
            <a:off x="4388597" y="383749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4" name="Rectangle 17"/>
          <p:cNvSpPr>
            <a:spLocks noChangeArrowheads="1"/>
          </p:cNvSpPr>
          <p:nvPr/>
        </p:nvSpPr>
        <p:spPr bwMode="auto">
          <a:xfrm>
            <a:off x="3684754" y="4193581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5" name="Rectangle 18"/>
          <p:cNvSpPr>
            <a:spLocks noChangeArrowheads="1"/>
          </p:cNvSpPr>
          <p:nvPr/>
        </p:nvSpPr>
        <p:spPr bwMode="auto">
          <a:xfrm>
            <a:off x="3684754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6" name="Rectangle 19"/>
          <p:cNvSpPr>
            <a:spLocks noChangeArrowheads="1"/>
          </p:cNvSpPr>
          <p:nvPr/>
        </p:nvSpPr>
        <p:spPr bwMode="auto">
          <a:xfrm>
            <a:off x="3684754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7" name="Rectangle 20"/>
          <p:cNvSpPr>
            <a:spLocks noChangeArrowheads="1"/>
          </p:cNvSpPr>
          <p:nvPr/>
        </p:nvSpPr>
        <p:spPr bwMode="auto">
          <a:xfrm>
            <a:off x="3684754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78" name="Rectangle 21"/>
          <p:cNvSpPr>
            <a:spLocks noChangeArrowheads="1"/>
          </p:cNvSpPr>
          <p:nvPr/>
        </p:nvSpPr>
        <p:spPr bwMode="auto">
          <a:xfrm>
            <a:off x="4032507" y="4193581"/>
            <a:ext cx="337035" cy="33703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79" name="Rectangle 22"/>
          <p:cNvSpPr>
            <a:spLocks noChangeArrowheads="1"/>
          </p:cNvSpPr>
          <p:nvPr/>
        </p:nvSpPr>
        <p:spPr bwMode="auto">
          <a:xfrm>
            <a:off x="4388597" y="4193581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0" name="Rectangle 23"/>
          <p:cNvSpPr>
            <a:spLocks noChangeArrowheads="1"/>
          </p:cNvSpPr>
          <p:nvPr/>
        </p:nvSpPr>
        <p:spPr bwMode="auto">
          <a:xfrm>
            <a:off x="4032507" y="4549670"/>
            <a:ext cx="337035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1" name="Rectangle 24"/>
          <p:cNvSpPr>
            <a:spLocks noChangeArrowheads="1"/>
          </p:cNvSpPr>
          <p:nvPr/>
        </p:nvSpPr>
        <p:spPr bwMode="auto">
          <a:xfrm>
            <a:off x="4388597" y="4549670"/>
            <a:ext cx="337034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2" name="Rectangle 25"/>
          <p:cNvSpPr>
            <a:spLocks noChangeArrowheads="1"/>
          </p:cNvSpPr>
          <p:nvPr/>
        </p:nvSpPr>
        <p:spPr bwMode="auto">
          <a:xfrm>
            <a:off x="4032507" y="490814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3" name="Rectangle 26"/>
          <p:cNvSpPr>
            <a:spLocks noChangeArrowheads="1"/>
          </p:cNvSpPr>
          <p:nvPr/>
        </p:nvSpPr>
        <p:spPr bwMode="auto">
          <a:xfrm>
            <a:off x="4388597" y="4908142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4" name="Rectangle 27"/>
          <p:cNvSpPr>
            <a:spLocks noChangeArrowheads="1"/>
          </p:cNvSpPr>
          <p:nvPr/>
        </p:nvSpPr>
        <p:spPr bwMode="auto">
          <a:xfrm>
            <a:off x="4032507" y="52642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5" name="Rectangle 28"/>
          <p:cNvSpPr>
            <a:spLocks noChangeArrowheads="1"/>
          </p:cNvSpPr>
          <p:nvPr/>
        </p:nvSpPr>
        <p:spPr bwMode="auto">
          <a:xfrm>
            <a:off x="4388597" y="52642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86" name="Rectangle 29"/>
          <p:cNvSpPr>
            <a:spLocks noChangeArrowheads="1"/>
          </p:cNvSpPr>
          <p:nvPr/>
        </p:nvSpPr>
        <p:spPr bwMode="auto">
          <a:xfrm>
            <a:off x="474587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87" name="Rectangle 30"/>
          <p:cNvSpPr>
            <a:spLocks noChangeArrowheads="1"/>
          </p:cNvSpPr>
          <p:nvPr/>
        </p:nvSpPr>
        <p:spPr bwMode="auto">
          <a:xfrm>
            <a:off x="510196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88" name="Rectangle 31"/>
          <p:cNvSpPr>
            <a:spLocks noChangeArrowheads="1"/>
          </p:cNvSpPr>
          <p:nvPr/>
        </p:nvSpPr>
        <p:spPr bwMode="auto">
          <a:xfrm>
            <a:off x="474587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89" name="Rectangle 32"/>
          <p:cNvSpPr>
            <a:spLocks noChangeArrowheads="1"/>
          </p:cNvSpPr>
          <p:nvPr/>
        </p:nvSpPr>
        <p:spPr bwMode="auto">
          <a:xfrm>
            <a:off x="510196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90" name="Rectangle 33"/>
          <p:cNvSpPr>
            <a:spLocks noChangeArrowheads="1"/>
          </p:cNvSpPr>
          <p:nvPr/>
        </p:nvSpPr>
        <p:spPr bwMode="auto">
          <a:xfrm>
            <a:off x="474587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1" name="Rectangle 34"/>
          <p:cNvSpPr>
            <a:spLocks noChangeArrowheads="1"/>
          </p:cNvSpPr>
          <p:nvPr/>
        </p:nvSpPr>
        <p:spPr bwMode="auto">
          <a:xfrm>
            <a:off x="510196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2" name="Rectangle 35"/>
          <p:cNvSpPr>
            <a:spLocks noChangeArrowheads="1"/>
          </p:cNvSpPr>
          <p:nvPr/>
        </p:nvSpPr>
        <p:spPr bwMode="auto">
          <a:xfrm>
            <a:off x="474587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3" name="Rectangle 36"/>
          <p:cNvSpPr>
            <a:spLocks noChangeArrowheads="1"/>
          </p:cNvSpPr>
          <p:nvPr/>
        </p:nvSpPr>
        <p:spPr bwMode="auto">
          <a:xfrm>
            <a:off x="510196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4" name="Rectangle 37"/>
          <p:cNvSpPr>
            <a:spLocks noChangeArrowheads="1"/>
          </p:cNvSpPr>
          <p:nvPr/>
        </p:nvSpPr>
        <p:spPr bwMode="auto">
          <a:xfrm>
            <a:off x="5459247" y="276565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95" name="Rectangle 38"/>
          <p:cNvSpPr>
            <a:spLocks noChangeArrowheads="1"/>
          </p:cNvSpPr>
          <p:nvPr/>
        </p:nvSpPr>
        <p:spPr bwMode="auto">
          <a:xfrm>
            <a:off x="5815337" y="276565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896" name="Rectangle 39"/>
          <p:cNvSpPr>
            <a:spLocks noChangeArrowheads="1"/>
          </p:cNvSpPr>
          <p:nvPr/>
        </p:nvSpPr>
        <p:spPr bwMode="auto">
          <a:xfrm>
            <a:off x="5459247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97" name="Rectangle 40"/>
          <p:cNvSpPr>
            <a:spLocks noChangeArrowheads="1"/>
          </p:cNvSpPr>
          <p:nvPr/>
        </p:nvSpPr>
        <p:spPr bwMode="auto">
          <a:xfrm>
            <a:off x="5815337" y="312173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1</a:t>
            </a:r>
          </a:p>
        </p:txBody>
      </p:sp>
      <p:sp>
        <p:nvSpPr>
          <p:cNvPr id="121898" name="Rectangle 41"/>
          <p:cNvSpPr>
            <a:spLocks noChangeArrowheads="1"/>
          </p:cNvSpPr>
          <p:nvPr/>
        </p:nvSpPr>
        <p:spPr bwMode="auto">
          <a:xfrm>
            <a:off x="5459247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899" name="Rectangle 42"/>
          <p:cNvSpPr>
            <a:spLocks noChangeArrowheads="1"/>
          </p:cNvSpPr>
          <p:nvPr/>
        </p:nvSpPr>
        <p:spPr bwMode="auto">
          <a:xfrm>
            <a:off x="5815337" y="348021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00" name="Rectangle 43"/>
          <p:cNvSpPr>
            <a:spLocks noChangeArrowheads="1"/>
          </p:cNvSpPr>
          <p:nvPr/>
        </p:nvSpPr>
        <p:spPr bwMode="auto">
          <a:xfrm>
            <a:off x="5459247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01" name="Rectangle 44"/>
          <p:cNvSpPr>
            <a:spLocks noChangeArrowheads="1"/>
          </p:cNvSpPr>
          <p:nvPr/>
        </p:nvSpPr>
        <p:spPr bwMode="auto">
          <a:xfrm>
            <a:off x="5815337" y="383630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2" name="Rectangle 45"/>
          <p:cNvSpPr>
            <a:spLocks noChangeArrowheads="1"/>
          </p:cNvSpPr>
          <p:nvPr/>
        </p:nvSpPr>
        <p:spPr bwMode="auto">
          <a:xfrm>
            <a:off x="474587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03" name="Rectangle 46"/>
          <p:cNvSpPr>
            <a:spLocks noChangeArrowheads="1"/>
          </p:cNvSpPr>
          <p:nvPr/>
        </p:nvSpPr>
        <p:spPr bwMode="auto">
          <a:xfrm>
            <a:off x="510196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04" name="Rectangle 47"/>
          <p:cNvSpPr>
            <a:spLocks noChangeArrowheads="1"/>
          </p:cNvSpPr>
          <p:nvPr/>
        </p:nvSpPr>
        <p:spPr bwMode="auto">
          <a:xfrm>
            <a:off x="474587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5" name="Rectangle 48"/>
          <p:cNvSpPr>
            <a:spLocks noChangeArrowheads="1"/>
          </p:cNvSpPr>
          <p:nvPr/>
        </p:nvSpPr>
        <p:spPr bwMode="auto">
          <a:xfrm>
            <a:off x="510196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6" name="Rectangle 49"/>
          <p:cNvSpPr>
            <a:spLocks noChangeArrowheads="1"/>
          </p:cNvSpPr>
          <p:nvPr/>
        </p:nvSpPr>
        <p:spPr bwMode="auto">
          <a:xfrm>
            <a:off x="4745877" y="4906951"/>
            <a:ext cx="337034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7" name="Rectangle 50"/>
          <p:cNvSpPr>
            <a:spLocks noChangeArrowheads="1"/>
          </p:cNvSpPr>
          <p:nvPr/>
        </p:nvSpPr>
        <p:spPr bwMode="auto">
          <a:xfrm>
            <a:off x="5101967" y="4906951"/>
            <a:ext cx="337035" cy="337034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8" name="Rectangle 51"/>
          <p:cNvSpPr>
            <a:spLocks noChangeArrowheads="1"/>
          </p:cNvSpPr>
          <p:nvPr/>
        </p:nvSpPr>
        <p:spPr bwMode="auto">
          <a:xfrm>
            <a:off x="4745877" y="5263040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09" name="Rectangle 52"/>
          <p:cNvSpPr>
            <a:spLocks noChangeArrowheads="1"/>
          </p:cNvSpPr>
          <p:nvPr/>
        </p:nvSpPr>
        <p:spPr bwMode="auto">
          <a:xfrm>
            <a:off x="5101967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4</a:t>
            </a:r>
          </a:p>
        </p:txBody>
      </p:sp>
      <p:sp>
        <p:nvSpPr>
          <p:cNvPr id="121910" name="Rectangle 53"/>
          <p:cNvSpPr>
            <a:spLocks noChangeArrowheads="1"/>
          </p:cNvSpPr>
          <p:nvPr/>
        </p:nvSpPr>
        <p:spPr bwMode="auto">
          <a:xfrm>
            <a:off x="5459247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2</a:t>
            </a:r>
          </a:p>
        </p:txBody>
      </p:sp>
      <p:sp>
        <p:nvSpPr>
          <p:cNvPr id="121911" name="Rectangle 54"/>
          <p:cNvSpPr>
            <a:spLocks noChangeArrowheads="1"/>
          </p:cNvSpPr>
          <p:nvPr/>
        </p:nvSpPr>
        <p:spPr bwMode="auto">
          <a:xfrm>
            <a:off x="5815337" y="4192390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12" name="Rectangle 55"/>
          <p:cNvSpPr>
            <a:spLocks noChangeArrowheads="1"/>
          </p:cNvSpPr>
          <p:nvPr/>
        </p:nvSpPr>
        <p:spPr bwMode="auto">
          <a:xfrm>
            <a:off x="5459247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13" name="Rectangle 56"/>
          <p:cNvSpPr>
            <a:spLocks noChangeArrowheads="1"/>
          </p:cNvSpPr>
          <p:nvPr/>
        </p:nvSpPr>
        <p:spPr bwMode="auto">
          <a:xfrm>
            <a:off x="5815337" y="4548479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14" name="Rectangle 57"/>
          <p:cNvSpPr>
            <a:spLocks noChangeArrowheads="1"/>
          </p:cNvSpPr>
          <p:nvPr/>
        </p:nvSpPr>
        <p:spPr bwMode="auto">
          <a:xfrm>
            <a:off x="5459247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3</a:t>
            </a:r>
          </a:p>
        </p:txBody>
      </p:sp>
      <p:sp>
        <p:nvSpPr>
          <p:cNvPr id="121915" name="Rectangle 58"/>
          <p:cNvSpPr>
            <a:spLocks noChangeArrowheads="1"/>
          </p:cNvSpPr>
          <p:nvPr/>
        </p:nvSpPr>
        <p:spPr bwMode="auto">
          <a:xfrm>
            <a:off x="5815337" y="4906951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4</a:t>
            </a:r>
          </a:p>
        </p:txBody>
      </p:sp>
      <p:sp>
        <p:nvSpPr>
          <p:cNvPr id="121916" name="Rectangle 59"/>
          <p:cNvSpPr>
            <a:spLocks noChangeArrowheads="1"/>
          </p:cNvSpPr>
          <p:nvPr/>
        </p:nvSpPr>
        <p:spPr bwMode="auto">
          <a:xfrm>
            <a:off x="5459247" y="5263040"/>
            <a:ext cx="337035" cy="33703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4</a:t>
            </a:r>
          </a:p>
        </p:txBody>
      </p:sp>
      <p:sp>
        <p:nvSpPr>
          <p:cNvPr id="121917" name="Rectangle 60"/>
          <p:cNvSpPr>
            <a:spLocks noChangeArrowheads="1"/>
          </p:cNvSpPr>
          <p:nvPr/>
        </p:nvSpPr>
        <p:spPr bwMode="auto">
          <a:xfrm>
            <a:off x="5815337" y="5263040"/>
            <a:ext cx="337034" cy="337035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4</a:t>
            </a:r>
          </a:p>
        </p:txBody>
      </p:sp>
      <p:sp>
        <p:nvSpPr>
          <p:cNvPr id="121918" name="Rectangle 61"/>
          <p:cNvSpPr>
            <a:spLocks noChangeArrowheads="1"/>
          </p:cNvSpPr>
          <p:nvPr/>
        </p:nvSpPr>
        <p:spPr bwMode="auto">
          <a:xfrm>
            <a:off x="3683563" y="2361923"/>
            <a:ext cx="337034" cy="337035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19" name="Rectangle 62"/>
          <p:cNvSpPr>
            <a:spLocks noChangeArrowheads="1"/>
          </p:cNvSpPr>
          <p:nvPr/>
        </p:nvSpPr>
        <p:spPr bwMode="auto">
          <a:xfrm>
            <a:off x="4031316" y="2361923"/>
            <a:ext cx="337034" cy="337035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b</a:t>
            </a:r>
          </a:p>
        </p:txBody>
      </p:sp>
      <p:sp>
        <p:nvSpPr>
          <p:cNvPr id="121920" name="Rectangle 63"/>
          <p:cNvSpPr>
            <a:spLocks noChangeArrowheads="1"/>
          </p:cNvSpPr>
          <p:nvPr/>
        </p:nvSpPr>
        <p:spPr bwMode="auto">
          <a:xfrm>
            <a:off x="4387406" y="2361923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b</a:t>
            </a:r>
          </a:p>
        </p:txBody>
      </p:sp>
      <p:sp>
        <p:nvSpPr>
          <p:cNvPr id="121921" name="Rectangle 64"/>
          <p:cNvSpPr>
            <a:spLocks noChangeArrowheads="1"/>
          </p:cNvSpPr>
          <p:nvPr/>
        </p:nvSpPr>
        <p:spPr bwMode="auto">
          <a:xfrm>
            <a:off x="4744686" y="2360732"/>
            <a:ext cx="337035" cy="337034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22" name="Rectangle 65"/>
          <p:cNvSpPr>
            <a:spLocks noChangeArrowheads="1"/>
          </p:cNvSpPr>
          <p:nvPr/>
        </p:nvSpPr>
        <p:spPr bwMode="auto">
          <a:xfrm>
            <a:off x="5100776" y="2360732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23" name="Rectangle 66"/>
          <p:cNvSpPr>
            <a:spLocks noChangeArrowheads="1"/>
          </p:cNvSpPr>
          <p:nvPr/>
        </p:nvSpPr>
        <p:spPr bwMode="auto">
          <a:xfrm>
            <a:off x="5458057" y="2360732"/>
            <a:ext cx="337034" cy="337034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24" name="Rectangle 67"/>
          <p:cNvSpPr>
            <a:spLocks noChangeArrowheads="1"/>
          </p:cNvSpPr>
          <p:nvPr/>
        </p:nvSpPr>
        <p:spPr bwMode="auto">
          <a:xfrm>
            <a:off x="5814146" y="2360732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25" name="Rectangle 68"/>
          <p:cNvSpPr>
            <a:spLocks noChangeArrowheads="1"/>
          </p:cNvSpPr>
          <p:nvPr/>
        </p:nvSpPr>
        <p:spPr bwMode="auto">
          <a:xfrm>
            <a:off x="2863009" y="3122930"/>
            <a:ext cx="337035" cy="337034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26" name="Rectangle 69"/>
          <p:cNvSpPr>
            <a:spLocks noChangeArrowheads="1"/>
          </p:cNvSpPr>
          <p:nvPr/>
        </p:nvSpPr>
        <p:spPr bwMode="auto">
          <a:xfrm>
            <a:off x="2863009" y="3481402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27" name="Rectangle 70"/>
          <p:cNvSpPr>
            <a:spLocks noChangeArrowheads="1"/>
          </p:cNvSpPr>
          <p:nvPr/>
        </p:nvSpPr>
        <p:spPr bwMode="auto">
          <a:xfrm>
            <a:off x="2863009" y="383749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28" name="Rectangle 71"/>
          <p:cNvSpPr>
            <a:spLocks noChangeArrowheads="1"/>
          </p:cNvSpPr>
          <p:nvPr/>
        </p:nvSpPr>
        <p:spPr bwMode="auto">
          <a:xfrm>
            <a:off x="2863009" y="4193581"/>
            <a:ext cx="337035" cy="337035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b</a:t>
            </a:r>
          </a:p>
        </p:txBody>
      </p:sp>
      <p:sp>
        <p:nvSpPr>
          <p:cNvPr id="121929" name="Rectangle 72"/>
          <p:cNvSpPr>
            <a:spLocks noChangeArrowheads="1"/>
          </p:cNvSpPr>
          <p:nvPr/>
        </p:nvSpPr>
        <p:spPr bwMode="auto">
          <a:xfrm>
            <a:off x="2863009" y="454967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30" name="Rectangle 73"/>
          <p:cNvSpPr>
            <a:spLocks noChangeArrowheads="1"/>
          </p:cNvSpPr>
          <p:nvPr/>
        </p:nvSpPr>
        <p:spPr bwMode="auto">
          <a:xfrm>
            <a:off x="2863009" y="4908142"/>
            <a:ext cx="337035" cy="337035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c</a:t>
            </a:r>
          </a:p>
        </p:txBody>
      </p:sp>
      <p:sp>
        <p:nvSpPr>
          <p:cNvPr id="121931" name="Rectangle 74"/>
          <p:cNvSpPr>
            <a:spLocks noChangeArrowheads="1"/>
          </p:cNvSpPr>
          <p:nvPr/>
        </p:nvSpPr>
        <p:spPr bwMode="auto">
          <a:xfrm>
            <a:off x="2863009" y="5264232"/>
            <a:ext cx="337035" cy="337034"/>
          </a:xfrm>
          <a:prstGeom prst="rect">
            <a:avLst/>
          </a:prstGeom>
          <a:solidFill>
            <a:srgbClr val="FF33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a</a:t>
            </a:r>
          </a:p>
        </p:txBody>
      </p:sp>
      <p:sp>
        <p:nvSpPr>
          <p:cNvPr id="121932" name="Rectangle 75"/>
          <p:cNvSpPr>
            <a:spLocks noChangeArrowheads="1"/>
          </p:cNvSpPr>
          <p:nvPr/>
        </p:nvSpPr>
        <p:spPr bwMode="auto">
          <a:xfrm>
            <a:off x="3289364" y="312173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3" name="Rectangle 76"/>
          <p:cNvSpPr>
            <a:spLocks noChangeArrowheads="1"/>
          </p:cNvSpPr>
          <p:nvPr/>
        </p:nvSpPr>
        <p:spPr bwMode="auto">
          <a:xfrm>
            <a:off x="3289364" y="348021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4" name="Rectangle 77"/>
          <p:cNvSpPr>
            <a:spLocks noChangeArrowheads="1"/>
          </p:cNvSpPr>
          <p:nvPr/>
        </p:nvSpPr>
        <p:spPr bwMode="auto">
          <a:xfrm>
            <a:off x="3289364" y="383630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5" name="Rectangle 78"/>
          <p:cNvSpPr>
            <a:spLocks noChangeArrowheads="1"/>
          </p:cNvSpPr>
          <p:nvPr/>
        </p:nvSpPr>
        <p:spPr bwMode="auto">
          <a:xfrm>
            <a:off x="3289364" y="4192390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6" name="Rectangle 79"/>
          <p:cNvSpPr>
            <a:spLocks noChangeArrowheads="1"/>
          </p:cNvSpPr>
          <p:nvPr/>
        </p:nvSpPr>
        <p:spPr bwMode="auto">
          <a:xfrm>
            <a:off x="3289364" y="4548479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7" name="Rectangle 80"/>
          <p:cNvSpPr>
            <a:spLocks noChangeArrowheads="1"/>
          </p:cNvSpPr>
          <p:nvPr/>
        </p:nvSpPr>
        <p:spPr bwMode="auto">
          <a:xfrm>
            <a:off x="3289364" y="4906951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8" name="Rectangle 81"/>
          <p:cNvSpPr>
            <a:spLocks noChangeArrowheads="1"/>
          </p:cNvSpPr>
          <p:nvPr/>
        </p:nvSpPr>
        <p:spPr bwMode="auto">
          <a:xfrm>
            <a:off x="3289364" y="5263040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500">
                <a:latin typeface="Verdana" pitchFamily="34" charset="0"/>
              </a:rPr>
              <a:t>0</a:t>
            </a:r>
          </a:p>
        </p:txBody>
      </p:sp>
      <p:sp>
        <p:nvSpPr>
          <p:cNvPr id="121939" name="Line 82"/>
          <p:cNvSpPr>
            <a:spLocks noChangeShapeType="1"/>
          </p:cNvSpPr>
          <p:nvPr/>
        </p:nvSpPr>
        <p:spPr bwMode="auto">
          <a:xfrm flipH="1">
            <a:off x="3896740" y="3305143"/>
            <a:ext cx="2703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0" name="Line 83"/>
          <p:cNvSpPr>
            <a:spLocks noChangeShapeType="1"/>
          </p:cNvSpPr>
          <p:nvPr/>
        </p:nvSpPr>
        <p:spPr bwMode="auto">
          <a:xfrm flipH="1">
            <a:off x="4301658" y="330514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1" name="Line 84"/>
          <p:cNvSpPr>
            <a:spLocks noChangeShapeType="1"/>
          </p:cNvSpPr>
          <p:nvPr/>
        </p:nvSpPr>
        <p:spPr bwMode="auto">
          <a:xfrm flipH="1">
            <a:off x="4572001" y="3305143"/>
            <a:ext cx="27034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2" name="Line 85"/>
          <p:cNvSpPr>
            <a:spLocks noChangeShapeType="1"/>
          </p:cNvSpPr>
          <p:nvPr/>
        </p:nvSpPr>
        <p:spPr bwMode="auto">
          <a:xfrm flipH="1" flipV="1">
            <a:off x="5044802" y="3034801"/>
            <a:ext cx="134576" cy="2024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3" name="Line 86"/>
          <p:cNvSpPr>
            <a:spLocks noChangeShapeType="1"/>
          </p:cNvSpPr>
          <p:nvPr/>
        </p:nvSpPr>
        <p:spPr bwMode="auto">
          <a:xfrm flipH="1" flipV="1">
            <a:off x="5381836" y="3034801"/>
            <a:ext cx="203650" cy="20245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4" name="Line 87"/>
          <p:cNvSpPr>
            <a:spLocks noChangeShapeType="1"/>
          </p:cNvSpPr>
          <p:nvPr/>
        </p:nvSpPr>
        <p:spPr bwMode="auto">
          <a:xfrm flipH="1">
            <a:off x="5720063" y="330514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5" name="Line 88"/>
          <p:cNvSpPr>
            <a:spLocks noChangeShapeType="1"/>
          </p:cNvSpPr>
          <p:nvPr/>
        </p:nvSpPr>
        <p:spPr bwMode="auto">
          <a:xfrm flipH="1" flipV="1">
            <a:off x="5720063" y="3439719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6" name="Line 89"/>
          <p:cNvSpPr>
            <a:spLocks noChangeShapeType="1"/>
          </p:cNvSpPr>
          <p:nvPr/>
        </p:nvSpPr>
        <p:spPr bwMode="auto">
          <a:xfrm flipH="1" flipV="1">
            <a:off x="4639884" y="3373026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7" name="Line 90"/>
          <p:cNvSpPr>
            <a:spLocks noChangeShapeType="1"/>
          </p:cNvSpPr>
          <p:nvPr/>
        </p:nvSpPr>
        <p:spPr bwMode="auto">
          <a:xfrm flipV="1">
            <a:off x="3828857" y="3373026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8" name="Line 91"/>
          <p:cNvSpPr>
            <a:spLocks noChangeShapeType="1"/>
          </p:cNvSpPr>
          <p:nvPr/>
        </p:nvSpPr>
        <p:spPr bwMode="auto">
          <a:xfrm flipH="1">
            <a:off x="3896740" y="3643368"/>
            <a:ext cx="27034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49" name="Line 92"/>
          <p:cNvSpPr>
            <a:spLocks noChangeShapeType="1"/>
          </p:cNvSpPr>
          <p:nvPr/>
        </p:nvSpPr>
        <p:spPr bwMode="auto">
          <a:xfrm flipV="1">
            <a:off x="4572001" y="3439719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0" name="Line 93"/>
          <p:cNvSpPr>
            <a:spLocks noChangeShapeType="1"/>
          </p:cNvSpPr>
          <p:nvPr/>
        </p:nvSpPr>
        <p:spPr bwMode="auto">
          <a:xfrm flipH="1">
            <a:off x="5044802" y="3643368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1" name="Line 94"/>
          <p:cNvSpPr>
            <a:spLocks noChangeShapeType="1"/>
          </p:cNvSpPr>
          <p:nvPr/>
        </p:nvSpPr>
        <p:spPr bwMode="auto">
          <a:xfrm flipH="1">
            <a:off x="5381836" y="3643368"/>
            <a:ext cx="203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2" name="Line 95"/>
          <p:cNvSpPr>
            <a:spLocks noChangeShapeType="1"/>
          </p:cNvSpPr>
          <p:nvPr/>
        </p:nvSpPr>
        <p:spPr bwMode="auto">
          <a:xfrm flipH="1" flipV="1">
            <a:off x="5720063" y="3777945"/>
            <a:ext cx="202459" cy="20245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3" name="Line 96"/>
          <p:cNvSpPr>
            <a:spLocks noChangeShapeType="1"/>
          </p:cNvSpPr>
          <p:nvPr/>
        </p:nvSpPr>
        <p:spPr bwMode="auto">
          <a:xfrm flipH="1">
            <a:off x="5315145" y="398040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4" name="Line 97"/>
          <p:cNvSpPr>
            <a:spLocks noChangeShapeType="1"/>
          </p:cNvSpPr>
          <p:nvPr/>
        </p:nvSpPr>
        <p:spPr bwMode="auto">
          <a:xfrm flipH="1">
            <a:off x="4976919" y="398040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5" name="Line 98"/>
          <p:cNvSpPr>
            <a:spLocks noChangeShapeType="1"/>
          </p:cNvSpPr>
          <p:nvPr/>
        </p:nvSpPr>
        <p:spPr bwMode="auto">
          <a:xfrm flipH="1" flipV="1">
            <a:off x="4572001" y="3643369"/>
            <a:ext cx="270342" cy="337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6" name="Line 99"/>
          <p:cNvSpPr>
            <a:spLocks noChangeShapeType="1"/>
          </p:cNvSpPr>
          <p:nvPr/>
        </p:nvSpPr>
        <p:spPr bwMode="auto">
          <a:xfrm flipH="1">
            <a:off x="4301658" y="4048286"/>
            <a:ext cx="1357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7" name="Line 100"/>
          <p:cNvSpPr>
            <a:spLocks noChangeShapeType="1"/>
          </p:cNvSpPr>
          <p:nvPr/>
        </p:nvSpPr>
        <p:spPr bwMode="auto">
          <a:xfrm flipH="1">
            <a:off x="3964624" y="3980403"/>
            <a:ext cx="134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8" name="Line 101"/>
          <p:cNvSpPr>
            <a:spLocks noChangeShapeType="1"/>
          </p:cNvSpPr>
          <p:nvPr/>
        </p:nvSpPr>
        <p:spPr bwMode="auto">
          <a:xfrm flipV="1">
            <a:off x="3896740" y="3643369"/>
            <a:ext cx="0" cy="2691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59" name="Line 102"/>
          <p:cNvSpPr>
            <a:spLocks noChangeShapeType="1"/>
          </p:cNvSpPr>
          <p:nvPr/>
        </p:nvSpPr>
        <p:spPr bwMode="auto">
          <a:xfrm flipV="1">
            <a:off x="3828857" y="4116170"/>
            <a:ext cx="0" cy="13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0" name="Line 103"/>
          <p:cNvSpPr>
            <a:spLocks noChangeShapeType="1"/>
          </p:cNvSpPr>
          <p:nvPr/>
        </p:nvSpPr>
        <p:spPr bwMode="auto">
          <a:xfrm flipH="1" flipV="1">
            <a:off x="3896741" y="4048286"/>
            <a:ext cx="202459" cy="27034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1" name="Line 104"/>
          <p:cNvSpPr>
            <a:spLocks noChangeShapeType="1"/>
          </p:cNvSpPr>
          <p:nvPr/>
        </p:nvSpPr>
        <p:spPr bwMode="auto">
          <a:xfrm flipH="1" flipV="1">
            <a:off x="4233776" y="4116170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2" name="Line 105"/>
          <p:cNvSpPr>
            <a:spLocks noChangeShapeType="1"/>
          </p:cNvSpPr>
          <p:nvPr/>
        </p:nvSpPr>
        <p:spPr bwMode="auto">
          <a:xfrm flipH="1">
            <a:off x="4639884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3" name="Line 106"/>
          <p:cNvSpPr>
            <a:spLocks noChangeShapeType="1"/>
          </p:cNvSpPr>
          <p:nvPr/>
        </p:nvSpPr>
        <p:spPr bwMode="auto">
          <a:xfrm flipH="1">
            <a:off x="4976919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4" name="Line 107"/>
          <p:cNvSpPr>
            <a:spLocks noChangeShapeType="1"/>
          </p:cNvSpPr>
          <p:nvPr/>
        </p:nvSpPr>
        <p:spPr bwMode="auto">
          <a:xfrm flipH="1">
            <a:off x="5315145" y="4318629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5" name="Line 108"/>
          <p:cNvSpPr>
            <a:spLocks noChangeShapeType="1"/>
          </p:cNvSpPr>
          <p:nvPr/>
        </p:nvSpPr>
        <p:spPr bwMode="auto">
          <a:xfrm flipH="1" flipV="1">
            <a:off x="5990404" y="4116170"/>
            <a:ext cx="0" cy="2024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6" name="Line 109"/>
          <p:cNvSpPr>
            <a:spLocks noChangeShapeType="1"/>
          </p:cNvSpPr>
          <p:nvPr/>
        </p:nvSpPr>
        <p:spPr bwMode="auto">
          <a:xfrm flipH="1" flipV="1">
            <a:off x="5720063" y="4452013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7" name="Line 110"/>
          <p:cNvSpPr>
            <a:spLocks noChangeShapeType="1"/>
          </p:cNvSpPr>
          <p:nvPr/>
        </p:nvSpPr>
        <p:spPr bwMode="auto">
          <a:xfrm flipH="1" flipV="1">
            <a:off x="4639884" y="4452013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8" name="Line 111"/>
          <p:cNvSpPr>
            <a:spLocks noChangeShapeType="1"/>
          </p:cNvSpPr>
          <p:nvPr/>
        </p:nvSpPr>
        <p:spPr bwMode="auto">
          <a:xfrm flipH="1">
            <a:off x="5315145" y="472354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69" name="Line 112"/>
          <p:cNvSpPr>
            <a:spLocks noChangeShapeType="1"/>
          </p:cNvSpPr>
          <p:nvPr/>
        </p:nvSpPr>
        <p:spPr bwMode="auto">
          <a:xfrm flipH="1">
            <a:off x="4976919" y="4655663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0" name="Line 113"/>
          <p:cNvSpPr>
            <a:spLocks noChangeShapeType="1"/>
          </p:cNvSpPr>
          <p:nvPr/>
        </p:nvSpPr>
        <p:spPr bwMode="auto">
          <a:xfrm flipH="1">
            <a:off x="4301658" y="472354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1" name="Line 114"/>
          <p:cNvSpPr>
            <a:spLocks noChangeShapeType="1"/>
          </p:cNvSpPr>
          <p:nvPr/>
        </p:nvSpPr>
        <p:spPr bwMode="auto">
          <a:xfrm flipV="1">
            <a:off x="3828857" y="4385321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2" name="Line 115"/>
          <p:cNvSpPr>
            <a:spLocks noChangeShapeType="1"/>
          </p:cNvSpPr>
          <p:nvPr/>
        </p:nvSpPr>
        <p:spPr bwMode="auto">
          <a:xfrm flipV="1">
            <a:off x="4233775" y="4385321"/>
            <a:ext cx="0" cy="2703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3" name="Line 116"/>
          <p:cNvSpPr>
            <a:spLocks noChangeShapeType="1"/>
          </p:cNvSpPr>
          <p:nvPr/>
        </p:nvSpPr>
        <p:spPr bwMode="auto">
          <a:xfrm flipH="1" flipV="1">
            <a:off x="5720063" y="4790239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4" name="Line 117"/>
          <p:cNvSpPr>
            <a:spLocks noChangeShapeType="1"/>
          </p:cNvSpPr>
          <p:nvPr/>
        </p:nvSpPr>
        <p:spPr bwMode="auto">
          <a:xfrm flipH="1" flipV="1">
            <a:off x="4639884" y="4791430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5" name="Line 118"/>
          <p:cNvSpPr>
            <a:spLocks noChangeShapeType="1"/>
          </p:cNvSpPr>
          <p:nvPr/>
        </p:nvSpPr>
        <p:spPr bwMode="auto">
          <a:xfrm flipV="1">
            <a:off x="3828857" y="4791430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6" name="Line 119"/>
          <p:cNvSpPr>
            <a:spLocks noChangeShapeType="1"/>
          </p:cNvSpPr>
          <p:nvPr/>
        </p:nvSpPr>
        <p:spPr bwMode="auto">
          <a:xfrm flipV="1">
            <a:off x="4167083" y="4791430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7" name="Line 120"/>
          <p:cNvSpPr>
            <a:spLocks noChangeShapeType="1"/>
          </p:cNvSpPr>
          <p:nvPr/>
        </p:nvSpPr>
        <p:spPr bwMode="auto">
          <a:xfrm flipH="1">
            <a:off x="4301658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8" name="Line 121"/>
          <p:cNvSpPr>
            <a:spLocks noChangeShapeType="1"/>
          </p:cNvSpPr>
          <p:nvPr/>
        </p:nvSpPr>
        <p:spPr bwMode="auto">
          <a:xfrm flipH="1">
            <a:off x="4976919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79" name="Line 122"/>
          <p:cNvSpPr>
            <a:spLocks noChangeShapeType="1"/>
          </p:cNvSpPr>
          <p:nvPr/>
        </p:nvSpPr>
        <p:spPr bwMode="auto">
          <a:xfrm flipH="1">
            <a:off x="5383028" y="5060581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0" name="Line 123"/>
          <p:cNvSpPr>
            <a:spLocks noChangeShapeType="1"/>
          </p:cNvSpPr>
          <p:nvPr/>
        </p:nvSpPr>
        <p:spPr bwMode="auto">
          <a:xfrm flipH="1" flipV="1">
            <a:off x="5315145" y="5128465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1" name="Line 124"/>
          <p:cNvSpPr>
            <a:spLocks noChangeShapeType="1"/>
          </p:cNvSpPr>
          <p:nvPr/>
        </p:nvSpPr>
        <p:spPr bwMode="auto">
          <a:xfrm flipH="1" flipV="1">
            <a:off x="5044802" y="5195157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2" name="Line 125"/>
          <p:cNvSpPr>
            <a:spLocks noChangeShapeType="1"/>
          </p:cNvSpPr>
          <p:nvPr/>
        </p:nvSpPr>
        <p:spPr bwMode="auto">
          <a:xfrm flipH="1" flipV="1">
            <a:off x="3626399" y="5195157"/>
            <a:ext cx="202459" cy="203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3" name="Line 126"/>
          <p:cNvSpPr>
            <a:spLocks noChangeShapeType="1"/>
          </p:cNvSpPr>
          <p:nvPr/>
        </p:nvSpPr>
        <p:spPr bwMode="auto">
          <a:xfrm flipH="1">
            <a:off x="3896741" y="5466690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4" name="Line 127"/>
          <p:cNvSpPr>
            <a:spLocks noChangeShapeType="1"/>
          </p:cNvSpPr>
          <p:nvPr/>
        </p:nvSpPr>
        <p:spPr bwMode="auto">
          <a:xfrm flipH="1">
            <a:off x="4233776" y="539880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5" name="Line 128"/>
          <p:cNvSpPr>
            <a:spLocks noChangeShapeType="1"/>
          </p:cNvSpPr>
          <p:nvPr/>
        </p:nvSpPr>
        <p:spPr bwMode="auto">
          <a:xfrm flipH="1">
            <a:off x="5720063" y="5398807"/>
            <a:ext cx="20245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6" name="Line 129"/>
          <p:cNvSpPr>
            <a:spLocks noChangeShapeType="1"/>
          </p:cNvSpPr>
          <p:nvPr/>
        </p:nvSpPr>
        <p:spPr bwMode="auto">
          <a:xfrm flipV="1">
            <a:off x="4910226" y="5195157"/>
            <a:ext cx="0" cy="203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87" name="Rectangle 141"/>
          <p:cNvSpPr>
            <a:spLocks noChangeArrowheads="1"/>
          </p:cNvSpPr>
          <p:nvPr/>
        </p:nvSpPr>
        <p:spPr bwMode="auto">
          <a:xfrm>
            <a:off x="1999581" y="2376214"/>
            <a:ext cx="337034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21988" name="Rectangle 142"/>
          <p:cNvSpPr>
            <a:spLocks noChangeArrowheads="1"/>
          </p:cNvSpPr>
          <p:nvPr/>
        </p:nvSpPr>
        <p:spPr bwMode="auto">
          <a:xfrm>
            <a:off x="2355670" y="2376214"/>
            <a:ext cx="337035" cy="33703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21989" name="Rectangle 143"/>
          <p:cNvSpPr>
            <a:spLocks noChangeArrowheads="1"/>
          </p:cNvSpPr>
          <p:nvPr/>
        </p:nvSpPr>
        <p:spPr bwMode="auto">
          <a:xfrm>
            <a:off x="1999581" y="2732303"/>
            <a:ext cx="337034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21990" name="Rectangle 144"/>
          <p:cNvSpPr>
            <a:spLocks noChangeArrowheads="1"/>
          </p:cNvSpPr>
          <p:nvPr/>
        </p:nvSpPr>
        <p:spPr bwMode="auto">
          <a:xfrm>
            <a:off x="2355670" y="2737067"/>
            <a:ext cx="337035" cy="337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  <p:sp>
        <p:nvSpPr>
          <p:cNvPr id="121991" name="Line 145"/>
          <p:cNvSpPr>
            <a:spLocks noChangeShapeType="1"/>
          </p:cNvSpPr>
          <p:nvPr/>
        </p:nvSpPr>
        <p:spPr bwMode="auto">
          <a:xfrm flipH="1" flipV="1">
            <a:off x="2153211" y="2479825"/>
            <a:ext cx="337035" cy="404918"/>
          </a:xfrm>
          <a:prstGeom prst="line">
            <a:avLst/>
          </a:prstGeom>
          <a:noFill/>
          <a:ln w="76200">
            <a:solidFill>
              <a:srgbClr val="00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92" name="Line 146"/>
          <p:cNvSpPr>
            <a:spLocks noChangeShapeType="1"/>
          </p:cNvSpPr>
          <p:nvPr/>
        </p:nvSpPr>
        <p:spPr bwMode="auto">
          <a:xfrm flipV="1">
            <a:off x="2490246" y="2461961"/>
            <a:ext cx="0" cy="404918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21993" name="Line 147"/>
          <p:cNvSpPr>
            <a:spLocks noChangeShapeType="1"/>
          </p:cNvSpPr>
          <p:nvPr/>
        </p:nvSpPr>
        <p:spPr bwMode="auto">
          <a:xfrm flipH="1">
            <a:off x="2153211" y="2866879"/>
            <a:ext cx="337035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43509" name="Text Box 149"/>
          <p:cNvSpPr txBox="1">
            <a:spLocks noChangeArrowheads="1"/>
          </p:cNvSpPr>
          <p:nvPr/>
        </p:nvSpPr>
        <p:spPr bwMode="auto">
          <a:xfrm>
            <a:off x="1485097" y="1428229"/>
            <a:ext cx="6224781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0,                    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=0, j=0</a:t>
            </a:r>
          </a:p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c[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] = c[i-1,j-1]+1          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  and x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j</a:t>
            </a:r>
            <a:endParaRPr lang="en-US" sz="15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        max(c[i,j-1],c[i-1,j]) if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&gt;0  and x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 </a:t>
            </a:r>
            <a:r>
              <a:rPr lang="en-US" sz="15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≠</a:t>
            </a:r>
            <a:r>
              <a:rPr lang="en-US" sz="1500" b="1" baseline="-2500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500" b="1" baseline="-250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endParaRPr lang="en-US" sz="1500" b="1" dirty="0"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1996" name="AutoShape 150"/>
          <p:cNvSpPr>
            <a:spLocks/>
          </p:cNvSpPr>
          <p:nvPr/>
        </p:nvSpPr>
        <p:spPr bwMode="auto">
          <a:xfrm>
            <a:off x="2446181" y="1428229"/>
            <a:ext cx="228660" cy="743144"/>
          </a:xfrm>
          <a:prstGeom prst="leftBrace">
            <a:avLst>
              <a:gd name="adj1" fmla="val 2708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 sz="135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587375"/>
            <a:ext cx="9144000" cy="62865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Longest Common Subsequence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3182" y="2133600"/>
            <a:ext cx="7460905" cy="3992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There is a need to quantify how similar they are: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Comparing DNA sequences in studies of evolution of different species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Spell checkers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/>
              <a:t>Editing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646112"/>
            <a:ext cx="9144000" cy="698500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Matrix Chain Multiplication [MCM]: The Problem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82575" y="1910112"/>
            <a:ext cx="8861425" cy="467117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b="1" u="sng" dirty="0"/>
              <a:t>Input</a:t>
            </a:r>
            <a:r>
              <a:rPr lang="en-US" sz="1800" dirty="0"/>
              <a:t>: Matrices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,…,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, each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/>
              <a:t> of size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i-1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x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</a:t>
            </a:r>
            <a:r>
              <a:rPr lang="en-US" sz="1800" b="1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b="1" u="sng" dirty="0"/>
              <a:t>Output</a:t>
            </a:r>
            <a:r>
              <a:rPr lang="en-US" sz="1800" dirty="0"/>
              <a:t>: Fully </a:t>
            </a:r>
            <a:r>
              <a:rPr lang="en-US" sz="1800" b="1" i="1" dirty="0"/>
              <a:t>parenthesized</a:t>
            </a:r>
            <a:r>
              <a:rPr lang="en-US" sz="1800" dirty="0"/>
              <a:t> product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800" dirty="0"/>
              <a:t> that minimizes the number of scalar multiplications.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dirty="0"/>
              <a:t>A product of matrices is fully parenthesized if it is either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500" dirty="0"/>
              <a:t>a) a single matrix, or</a:t>
            </a: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500" dirty="0"/>
              <a:t>b) the product of 2 fully parenthesized matrix products surrounded by parentheses.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800" dirty="0"/>
              <a:t>Example: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can be fully parenthesized as: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800" dirty="0"/>
              <a:t>	1.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)))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	4.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))T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800" dirty="0"/>
              <a:t>	2.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/>
              <a:t>	5.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(((T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1800" dirty="0"/>
              <a:t>	3.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)(T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T</a:t>
            </a:r>
            <a:r>
              <a:rPr lang="en-US" sz="1800" b="1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))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7456784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2091341"/>
            <a:ext cx="84241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b="1" i="1" dirty="0"/>
              <a:t>Introduction to Algorithms, Third Edition, Thomas H. </a:t>
            </a:r>
            <a:r>
              <a:rPr lang="en-US" b="1" i="1" dirty="0" err="1"/>
              <a:t>Cormen</a:t>
            </a:r>
            <a:r>
              <a:rPr lang="en-US" b="1" i="1" dirty="0"/>
              <a:t>, </a:t>
            </a:r>
            <a:r>
              <a:rPr lang="en-US" b="1" i="1" dirty="0" err="1"/>
              <a:t>Charle</a:t>
            </a:r>
            <a:r>
              <a:rPr lang="en-US" b="1" i="1" dirty="0"/>
              <a:t> E. </a:t>
            </a:r>
            <a:r>
              <a:rPr lang="en-US" b="1" i="1" dirty="0" err="1"/>
              <a:t>Leiserson</a:t>
            </a:r>
            <a:r>
              <a:rPr lang="en-US" b="1" i="1" dirty="0"/>
              <a:t>, Ronald L. </a:t>
            </a:r>
            <a:r>
              <a:rPr lang="en-US" b="1" i="1" dirty="0" err="1"/>
              <a:t>Rivest</a:t>
            </a:r>
            <a:r>
              <a:rPr lang="en-US" b="1" i="1" dirty="0"/>
              <a:t>, Clifford Stein (CLRS).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i="1" dirty="0"/>
              <a:t>Fundamental of Computer Algorithms, Ellis Horowitz, Sartaj </a:t>
            </a:r>
            <a:r>
              <a:rPr lang="en-US" i="1" dirty="0" err="1"/>
              <a:t>Sahni</a:t>
            </a:r>
            <a:r>
              <a:rPr lang="en-US" i="1" dirty="0"/>
              <a:t>, </a:t>
            </a:r>
            <a:r>
              <a:rPr lang="en-US" i="1" dirty="0" err="1"/>
              <a:t>Sanguthevar</a:t>
            </a:r>
            <a:r>
              <a:rPr lang="en-US" i="1" dirty="0"/>
              <a:t> </a:t>
            </a:r>
            <a:r>
              <a:rPr lang="en-US" i="1" dirty="0" err="1"/>
              <a:t>Rajasekaran</a:t>
            </a:r>
            <a:r>
              <a:rPr lang="en-US" i="1" dirty="0"/>
              <a:t> (HSR)</a:t>
            </a:r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8530210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59108EA-22CA-4624-A019-FE6E87F5512F}"/>
              </a:ext>
            </a:extLst>
          </p:cNvPr>
          <p:cNvSpPr txBox="1">
            <a:spLocks noChangeArrowheads="1"/>
          </p:cNvSpPr>
          <p:nvPr/>
        </p:nvSpPr>
        <p:spPr>
          <a:xfrm>
            <a:off x="808384" y="1417983"/>
            <a:ext cx="7593494" cy="500394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000" dirty="0">
                <a:hlinkClick r:id="rId2"/>
              </a:rPr>
              <a:t>https://www.radford.edu/~nokie/classes/360/dp-matrix-parens.html</a:t>
            </a:r>
            <a:endParaRPr lang="en-US" sz="2000" dirty="0">
              <a:hlinkClick r:id="rId3"/>
            </a:endParaRPr>
          </a:p>
          <a:p>
            <a:pPr>
              <a:defRPr/>
            </a:pPr>
            <a:r>
              <a:rPr lang="en-US" sz="2000" dirty="0">
                <a:hlinkClick r:id="rId3"/>
              </a:rPr>
              <a:t>http://www.personal.kent.edu/~rmuhamma/Algorithms/MyAlgorithms/Dynamic/chainMatrixMult.htm</a:t>
            </a:r>
            <a:endParaRPr lang="en-US" sz="2000" dirty="0"/>
          </a:p>
          <a:p>
            <a:pPr>
              <a:defRPr/>
            </a:pPr>
            <a:r>
              <a:rPr lang="en-US" sz="2000" dirty="0">
                <a:hlinkClick r:id="rId4"/>
              </a:rPr>
              <a:t>https://www.ics.uci.edu/~eppstein/161/960229.html</a:t>
            </a:r>
            <a:endParaRPr lang="en-US" sz="2000" dirty="0"/>
          </a:p>
          <a:p>
            <a:pPr>
              <a:defRPr/>
            </a:pPr>
            <a:r>
              <a:rPr lang="en-US" sz="2000" dirty="0"/>
              <a:t>CLRS: 15.2, 15.4</a:t>
            </a: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792788" y="6584950"/>
            <a:ext cx="33512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B27F2D83-A9A4-4FDC-923E-FCA647165C34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48133" name="Rectangle 2"/>
          <p:cNvSpPr>
            <a:spLocks noChangeArrowheads="1"/>
          </p:cNvSpPr>
          <p:nvPr/>
        </p:nvSpPr>
        <p:spPr bwMode="auto">
          <a:xfrm>
            <a:off x="2113911" y="2114208"/>
            <a:ext cx="5144840" cy="72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en-US" sz="1350">
                <a:latin typeface="Courier New" pitchFamily="49" charset="0"/>
                <a:cs typeface="Courier New" pitchFamily="49" charset="0"/>
              </a:rPr>
              <a:t>(A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(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(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3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) ))  :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+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+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</a:t>
            </a:r>
            <a:endParaRPr lang="en-US" altLang="en-US" sz="135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30000"/>
              </a:lnSpc>
              <a:spcBef>
                <a:spcPct val="50000"/>
              </a:spcBef>
            </a:pP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(((A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) 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)  :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+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 + 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4</a:t>
            </a:r>
            <a:endParaRPr lang="en-US" altLang="en-US" sz="135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134" name="Text Box 3"/>
          <p:cNvSpPr txBox="1">
            <a:spLocks noChangeArrowheads="1"/>
          </p:cNvSpPr>
          <p:nvPr/>
        </p:nvSpPr>
        <p:spPr bwMode="auto">
          <a:xfrm>
            <a:off x="1485097" y="1799801"/>
            <a:ext cx="2916311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Suppose size of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350">
                <a:latin typeface="Verdana" pitchFamily="34" charset="0"/>
              </a:rPr>
              <a:t> is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i-1</a:t>
            </a:r>
            <a:r>
              <a:rPr lang="en-US" altLang="en-US" sz="1350">
                <a:latin typeface="Verdana" pitchFamily="34" charset="0"/>
              </a:rPr>
              <a:t> by </a:t>
            </a:r>
            <a:r>
              <a:rPr lang="en-US" altLang="en-US" sz="135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altLang="en-US" sz="1350">
                <a:latin typeface="Verdana" pitchFamily="34" charset="0"/>
              </a:rPr>
              <a:t>.</a:t>
            </a:r>
          </a:p>
        </p:txBody>
      </p:sp>
      <p:sp>
        <p:nvSpPr>
          <p:cNvPr id="48135" name="Rectangle 4"/>
          <p:cNvSpPr>
            <a:spLocks noChangeArrowheads="1"/>
          </p:cNvSpPr>
          <p:nvPr/>
        </p:nvSpPr>
        <p:spPr bwMode="auto">
          <a:xfrm>
            <a:off x="3085714" y="3862500"/>
            <a:ext cx="628814" cy="1429122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350">
                <a:latin typeface="Verdana" pitchFamily="34" charset="0"/>
              </a:rPr>
              <a:t>A</a:t>
            </a:r>
            <a:r>
              <a:rPr lang="en-US" altLang="en-US" sz="1350" baseline="-25000">
                <a:latin typeface="Verdana" pitchFamily="34" charset="0"/>
              </a:rPr>
              <a:t>1</a:t>
            </a:r>
            <a:endParaRPr lang="en-US" altLang="en-US" sz="1350">
              <a:latin typeface="Verdana" pitchFamily="34" charset="0"/>
            </a:endParaRPr>
          </a:p>
        </p:txBody>
      </p:sp>
      <p:sp>
        <p:nvSpPr>
          <p:cNvPr id="48136" name="Rectangle 5"/>
          <p:cNvSpPr>
            <a:spLocks noChangeArrowheads="1"/>
          </p:cNvSpPr>
          <p:nvPr/>
        </p:nvSpPr>
        <p:spPr bwMode="auto">
          <a:xfrm>
            <a:off x="3943187" y="3862500"/>
            <a:ext cx="800308" cy="514484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350">
                <a:latin typeface="Verdana" pitchFamily="34" charset="0"/>
              </a:rPr>
              <a:t>A</a:t>
            </a:r>
            <a:r>
              <a:rPr lang="en-US" altLang="en-US" sz="1350" baseline="-25000">
                <a:latin typeface="Verdana" pitchFamily="34" charset="0"/>
              </a:rPr>
              <a:t>2</a:t>
            </a:r>
            <a:endParaRPr lang="en-US" altLang="en-US" sz="1350">
              <a:latin typeface="Verdana" pitchFamily="34" charset="0"/>
            </a:endParaRPr>
          </a:p>
        </p:txBody>
      </p:sp>
      <p:sp>
        <p:nvSpPr>
          <p:cNvPr id="48137" name="Rectangle 6"/>
          <p:cNvSpPr>
            <a:spLocks noChangeArrowheads="1"/>
          </p:cNvSpPr>
          <p:nvPr/>
        </p:nvSpPr>
        <p:spPr bwMode="auto">
          <a:xfrm>
            <a:off x="4860207" y="3862500"/>
            <a:ext cx="285824" cy="91463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350">
                <a:latin typeface="Verdana" pitchFamily="34" charset="0"/>
              </a:rPr>
              <a:t>A</a:t>
            </a:r>
            <a:r>
              <a:rPr lang="en-US" altLang="en-US" sz="1350" baseline="-25000">
                <a:latin typeface="Verdana" pitchFamily="34" charset="0"/>
              </a:rPr>
              <a:t>3</a:t>
            </a:r>
            <a:endParaRPr lang="en-US" altLang="en-US" sz="1350">
              <a:latin typeface="Verdana" pitchFamily="34" charset="0"/>
            </a:endParaRPr>
          </a:p>
        </p:txBody>
      </p:sp>
      <p:sp>
        <p:nvSpPr>
          <p:cNvPr id="48138" name="Rectangle 7"/>
          <p:cNvSpPr>
            <a:spLocks noChangeArrowheads="1"/>
          </p:cNvSpPr>
          <p:nvPr/>
        </p:nvSpPr>
        <p:spPr bwMode="auto">
          <a:xfrm>
            <a:off x="5257979" y="3862501"/>
            <a:ext cx="1429122" cy="25247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en-US" sz="1350">
                <a:latin typeface="Verdana" pitchFamily="34" charset="0"/>
              </a:rPr>
              <a:t>A</a:t>
            </a:r>
            <a:r>
              <a:rPr lang="en-US" altLang="en-US" sz="1350" baseline="-25000">
                <a:latin typeface="Verdana" pitchFamily="34" charset="0"/>
              </a:rPr>
              <a:t>4</a:t>
            </a:r>
            <a:endParaRPr lang="en-US" altLang="en-US" sz="1350">
              <a:latin typeface="Verdana" pitchFamily="34" charset="0"/>
            </a:endParaRPr>
          </a:p>
        </p:txBody>
      </p:sp>
      <p:sp>
        <p:nvSpPr>
          <p:cNvPr id="48139" name="Text Box 8"/>
          <p:cNvSpPr txBox="1">
            <a:spLocks noChangeArrowheads="1"/>
          </p:cNvSpPr>
          <p:nvPr/>
        </p:nvSpPr>
        <p:spPr bwMode="auto">
          <a:xfrm>
            <a:off x="2710569" y="4400803"/>
            <a:ext cx="36580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p</a:t>
            </a:r>
            <a:r>
              <a:rPr lang="en-US" altLang="en-US" sz="1350" baseline="-25000">
                <a:latin typeface="Verdana" pitchFamily="34" charset="0"/>
              </a:rPr>
              <a:t>0</a:t>
            </a:r>
          </a:p>
        </p:txBody>
      </p:sp>
      <p:sp>
        <p:nvSpPr>
          <p:cNvPr id="48140" name="Text Box 9"/>
          <p:cNvSpPr txBox="1">
            <a:spLocks noChangeArrowheads="1"/>
          </p:cNvSpPr>
          <p:nvPr/>
        </p:nvSpPr>
        <p:spPr bwMode="auto">
          <a:xfrm>
            <a:off x="3188134" y="3543330"/>
            <a:ext cx="36580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p</a:t>
            </a:r>
            <a:r>
              <a:rPr lang="en-US" altLang="en-US" sz="1350" baseline="-25000">
                <a:latin typeface="Verdana" pitchFamily="34" charset="0"/>
              </a:rPr>
              <a:t>1</a:t>
            </a:r>
          </a:p>
        </p:txBody>
      </p:sp>
      <p:sp>
        <p:nvSpPr>
          <p:cNvPr id="48141" name="Text Box 10"/>
          <p:cNvSpPr txBox="1">
            <a:spLocks noChangeArrowheads="1"/>
          </p:cNvSpPr>
          <p:nvPr/>
        </p:nvSpPr>
        <p:spPr bwMode="auto">
          <a:xfrm>
            <a:off x="4102772" y="3543330"/>
            <a:ext cx="36580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p</a:t>
            </a:r>
            <a:r>
              <a:rPr lang="en-US" altLang="en-US" sz="1350" baseline="-25000">
                <a:latin typeface="Verdana" pitchFamily="34" charset="0"/>
              </a:rPr>
              <a:t>2</a:t>
            </a:r>
          </a:p>
        </p:txBody>
      </p:sp>
      <p:sp>
        <p:nvSpPr>
          <p:cNvPr id="48142" name="Text Box 11"/>
          <p:cNvSpPr txBox="1">
            <a:spLocks noChangeArrowheads="1"/>
          </p:cNvSpPr>
          <p:nvPr/>
        </p:nvSpPr>
        <p:spPr bwMode="auto">
          <a:xfrm>
            <a:off x="4845916" y="3543330"/>
            <a:ext cx="36580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p</a:t>
            </a:r>
            <a:r>
              <a:rPr lang="en-US" altLang="en-US" sz="1350" baseline="-25000">
                <a:latin typeface="Verdana" pitchFamily="34" charset="0"/>
              </a:rPr>
              <a:t>3</a:t>
            </a:r>
          </a:p>
        </p:txBody>
      </p:sp>
      <p:sp>
        <p:nvSpPr>
          <p:cNvPr id="48143" name="Text Box 12"/>
          <p:cNvSpPr txBox="1">
            <a:spLocks noChangeArrowheads="1"/>
          </p:cNvSpPr>
          <p:nvPr/>
        </p:nvSpPr>
        <p:spPr bwMode="auto">
          <a:xfrm>
            <a:off x="5531894" y="3543330"/>
            <a:ext cx="36580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latin typeface="Verdana" pitchFamily="34" charset="0"/>
              </a:rPr>
              <a:t>p</a:t>
            </a:r>
            <a:r>
              <a:rPr lang="en-US" altLang="en-US" sz="1350" baseline="-25000">
                <a:latin typeface="Verdana" pitchFamily="34" charset="0"/>
              </a:rPr>
              <a:t>4</a:t>
            </a:r>
          </a:p>
        </p:txBody>
      </p:sp>
      <p:sp>
        <p:nvSpPr>
          <p:cNvPr id="133133" name="Rectangle 13"/>
          <p:cNvSpPr>
            <a:spLocks noChangeArrowheads="1"/>
          </p:cNvSpPr>
          <p:nvPr/>
        </p:nvSpPr>
        <p:spPr bwMode="auto">
          <a:xfrm>
            <a:off x="1131424" y="595794"/>
            <a:ext cx="6539968" cy="4775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>
                <a:latin typeface="+mj-lt"/>
                <a:ea typeface="+mj-ea"/>
                <a:cs typeface="+mj-cs"/>
              </a:rPr>
              <a:t>Matrix Chain Multiplication [MCM]: The Problem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792788" y="6584950"/>
            <a:ext cx="33512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B27F2D83-A9A4-4FDC-923E-FCA647165C34}" type="slidenum">
              <a:rPr lang="en-US" altLang="en-US" smtClean="0"/>
              <a:pPr/>
              <a:t>7</a:t>
            </a:fld>
            <a:endParaRPr lang="en-US" altLang="en-US"/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1551789" y="1868875"/>
            <a:ext cx="2620057" cy="1120670"/>
            <a:chOff x="546100" y="1349375"/>
            <a:chExt cx="3492500" cy="1493838"/>
          </a:xfrm>
        </p:grpSpPr>
        <p:sp>
          <p:nvSpPr>
            <p:cNvPr id="50208" name="Rectangle 2"/>
            <p:cNvSpPr>
              <a:spLocks noChangeArrowheads="1"/>
            </p:cNvSpPr>
            <p:nvPr/>
          </p:nvSpPr>
          <p:spPr bwMode="auto">
            <a:xfrm>
              <a:off x="854075" y="1647825"/>
              <a:ext cx="530225" cy="11953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09" name="Rectangle 3"/>
            <p:cNvSpPr>
              <a:spLocks noChangeArrowheads="1"/>
            </p:cNvSpPr>
            <p:nvPr/>
          </p:nvSpPr>
          <p:spPr bwMode="auto">
            <a:xfrm>
              <a:off x="1576388" y="1647825"/>
              <a:ext cx="673100" cy="43021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10" name="Rectangle 4"/>
            <p:cNvSpPr>
              <a:spLocks noChangeArrowheads="1"/>
            </p:cNvSpPr>
            <p:nvPr/>
          </p:nvSpPr>
          <p:spPr bwMode="auto">
            <a:xfrm>
              <a:off x="2393950" y="1647825"/>
              <a:ext cx="349250" cy="7651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11" name="Rectangle 5"/>
            <p:cNvSpPr>
              <a:spLocks noChangeArrowheads="1"/>
            </p:cNvSpPr>
            <p:nvPr/>
          </p:nvSpPr>
          <p:spPr bwMode="auto">
            <a:xfrm>
              <a:off x="2835275" y="1647825"/>
              <a:ext cx="1203325" cy="3333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12" name="Text Box 6"/>
            <p:cNvSpPr txBox="1">
              <a:spLocks noChangeArrowheads="1"/>
            </p:cNvSpPr>
            <p:nvPr/>
          </p:nvSpPr>
          <p:spPr bwMode="auto">
            <a:xfrm>
              <a:off x="546100" y="2190749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0213" name="Text Box 7"/>
            <p:cNvSpPr txBox="1">
              <a:spLocks noChangeArrowheads="1"/>
            </p:cNvSpPr>
            <p:nvPr/>
          </p:nvSpPr>
          <p:spPr bwMode="auto">
            <a:xfrm>
              <a:off x="939800" y="1349375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0214" name="Text Box 8"/>
            <p:cNvSpPr txBox="1">
              <a:spLocks noChangeArrowheads="1"/>
            </p:cNvSpPr>
            <p:nvPr/>
          </p:nvSpPr>
          <p:spPr bwMode="auto">
            <a:xfrm>
              <a:off x="1711325" y="1349375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0215" name="Text Box 9"/>
            <p:cNvSpPr txBox="1">
              <a:spLocks noChangeArrowheads="1"/>
            </p:cNvSpPr>
            <p:nvPr/>
          </p:nvSpPr>
          <p:spPr bwMode="auto">
            <a:xfrm>
              <a:off x="2336800" y="1349375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0216" name="Text Box 10"/>
            <p:cNvSpPr txBox="1">
              <a:spLocks noChangeArrowheads="1"/>
            </p:cNvSpPr>
            <p:nvPr/>
          </p:nvSpPr>
          <p:spPr bwMode="auto">
            <a:xfrm>
              <a:off x="2914650" y="1349375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29716" name="Text Box 17"/>
          <p:cNvSpPr txBox="1">
            <a:spLocks noChangeArrowheads="1"/>
          </p:cNvSpPr>
          <p:nvPr/>
        </p:nvSpPr>
        <p:spPr bwMode="auto">
          <a:xfrm>
            <a:off x="1403845" y="2993118"/>
            <a:ext cx="2173993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50" dirty="0">
                <a:latin typeface="Verdana" pitchFamily="34" charset="0"/>
              </a:rPr>
              <a:t>multiplications</a:t>
            </a:r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5499739" y="1849820"/>
            <a:ext cx="2273496" cy="1143298"/>
            <a:chOff x="5807998" y="1323975"/>
            <a:chExt cx="3031202" cy="1524000"/>
          </a:xfrm>
        </p:grpSpPr>
        <p:sp>
          <p:nvSpPr>
            <p:cNvPr id="50201" name="Rectangle 11"/>
            <p:cNvSpPr>
              <a:spLocks noChangeArrowheads="1"/>
            </p:cNvSpPr>
            <p:nvPr/>
          </p:nvSpPr>
          <p:spPr bwMode="auto">
            <a:xfrm>
              <a:off x="6105525" y="1654175"/>
              <a:ext cx="530225" cy="11938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02" name="Rectangle 12"/>
            <p:cNvSpPr>
              <a:spLocks noChangeArrowheads="1"/>
            </p:cNvSpPr>
            <p:nvPr/>
          </p:nvSpPr>
          <p:spPr bwMode="auto">
            <a:xfrm>
              <a:off x="6827838" y="1654175"/>
              <a:ext cx="673100" cy="42862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03" name="Text Box 13"/>
            <p:cNvSpPr txBox="1">
              <a:spLocks noChangeArrowheads="1"/>
            </p:cNvSpPr>
            <p:nvPr/>
          </p:nvSpPr>
          <p:spPr bwMode="auto">
            <a:xfrm>
              <a:off x="5807998" y="2195513"/>
              <a:ext cx="425740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0204" name="Text Box 14"/>
            <p:cNvSpPr txBox="1">
              <a:spLocks noChangeArrowheads="1"/>
            </p:cNvSpPr>
            <p:nvPr/>
          </p:nvSpPr>
          <p:spPr bwMode="auto">
            <a:xfrm>
              <a:off x="6191250" y="1330325"/>
              <a:ext cx="425740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0205" name="Text Box 15"/>
            <p:cNvSpPr txBox="1">
              <a:spLocks noChangeArrowheads="1"/>
            </p:cNvSpPr>
            <p:nvPr/>
          </p:nvSpPr>
          <p:spPr bwMode="auto">
            <a:xfrm>
              <a:off x="6965950" y="1323975"/>
              <a:ext cx="425740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0206" name="Rectangle 16"/>
            <p:cNvSpPr>
              <a:spLocks noChangeArrowheads="1"/>
            </p:cNvSpPr>
            <p:nvPr/>
          </p:nvSpPr>
          <p:spPr bwMode="auto">
            <a:xfrm>
              <a:off x="7635875" y="1673225"/>
              <a:ext cx="1203325" cy="7651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 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207" name="Text Box 18"/>
            <p:cNvSpPr txBox="1">
              <a:spLocks noChangeArrowheads="1"/>
            </p:cNvSpPr>
            <p:nvPr/>
          </p:nvSpPr>
          <p:spPr bwMode="auto">
            <a:xfrm>
              <a:off x="7880351" y="1323975"/>
              <a:ext cx="425740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4" name="Group 41"/>
          <p:cNvGrpSpPr>
            <a:grpSpLocks/>
          </p:cNvGrpSpPr>
          <p:nvPr/>
        </p:nvGrpSpPr>
        <p:grpSpPr bwMode="auto">
          <a:xfrm>
            <a:off x="5600969" y="3945866"/>
            <a:ext cx="1669691" cy="1138534"/>
            <a:chOff x="5943600" y="4117975"/>
            <a:chExt cx="2225675" cy="1517650"/>
          </a:xfrm>
        </p:grpSpPr>
        <p:sp>
          <p:nvSpPr>
            <p:cNvPr id="50196" name="Rectangle 20"/>
            <p:cNvSpPr>
              <a:spLocks noChangeArrowheads="1"/>
            </p:cNvSpPr>
            <p:nvPr/>
          </p:nvSpPr>
          <p:spPr bwMode="auto">
            <a:xfrm>
              <a:off x="6242050" y="4441825"/>
              <a:ext cx="530225" cy="11938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0197" name="Rectangle 21"/>
            <p:cNvSpPr>
              <a:spLocks noChangeArrowheads="1"/>
            </p:cNvSpPr>
            <p:nvPr/>
          </p:nvSpPr>
          <p:spPr bwMode="auto">
            <a:xfrm>
              <a:off x="6950075" y="4492625"/>
              <a:ext cx="1219200" cy="4572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50198" name="Text Box 22"/>
            <p:cNvSpPr txBox="1">
              <a:spLocks noChangeArrowheads="1"/>
            </p:cNvSpPr>
            <p:nvPr/>
          </p:nvSpPr>
          <p:spPr bwMode="auto">
            <a:xfrm>
              <a:off x="5943600" y="4983163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0199" name="Text Box 23"/>
            <p:cNvSpPr txBox="1">
              <a:spLocks noChangeArrowheads="1"/>
            </p:cNvSpPr>
            <p:nvPr/>
          </p:nvSpPr>
          <p:spPr bwMode="auto">
            <a:xfrm>
              <a:off x="6327775" y="41179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0200" name="Text Box 24"/>
            <p:cNvSpPr txBox="1">
              <a:spLocks noChangeArrowheads="1"/>
            </p:cNvSpPr>
            <p:nvPr/>
          </p:nvSpPr>
          <p:spPr bwMode="auto">
            <a:xfrm>
              <a:off x="7102476" y="418782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29724" name="Text Box 26"/>
          <p:cNvSpPr txBox="1">
            <a:spLocks noChangeArrowheads="1"/>
          </p:cNvSpPr>
          <p:nvPr/>
        </p:nvSpPr>
        <p:spPr bwMode="auto">
          <a:xfrm>
            <a:off x="5635645" y="2993118"/>
            <a:ext cx="2087431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))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dirty="0">
                <a:latin typeface="Verdana" pitchFamily="34" charset="0"/>
              </a:rPr>
              <a:t>  multiplications</a:t>
            </a:r>
          </a:p>
        </p:txBody>
      </p:sp>
      <p:grpSp>
        <p:nvGrpSpPr>
          <p:cNvPr id="5" name="Group 42"/>
          <p:cNvGrpSpPr>
            <a:grpSpLocks/>
          </p:cNvGrpSpPr>
          <p:nvPr/>
        </p:nvGrpSpPr>
        <p:grpSpPr bwMode="auto">
          <a:xfrm>
            <a:off x="1606572" y="3964921"/>
            <a:ext cx="1248100" cy="1181408"/>
            <a:chOff x="619125" y="4143375"/>
            <a:chExt cx="1663700" cy="1574800"/>
          </a:xfrm>
        </p:grpSpPr>
        <p:sp>
          <p:nvSpPr>
            <p:cNvPr id="50193" name="Rectangle 28"/>
            <p:cNvSpPr>
              <a:spLocks noChangeArrowheads="1"/>
            </p:cNvSpPr>
            <p:nvPr/>
          </p:nvSpPr>
          <p:spPr bwMode="auto">
            <a:xfrm>
              <a:off x="990600" y="4524375"/>
              <a:ext cx="1292225" cy="119380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))</a:t>
              </a:r>
            </a:p>
          </p:txBody>
        </p:sp>
        <p:sp>
          <p:nvSpPr>
            <p:cNvPr id="50194" name="Text Box 29"/>
            <p:cNvSpPr txBox="1">
              <a:spLocks noChangeArrowheads="1"/>
            </p:cNvSpPr>
            <p:nvPr/>
          </p:nvSpPr>
          <p:spPr bwMode="auto">
            <a:xfrm>
              <a:off x="619125" y="48291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0195" name="Text Box 30"/>
            <p:cNvSpPr txBox="1">
              <a:spLocks noChangeArrowheads="1"/>
            </p:cNvSpPr>
            <p:nvPr/>
          </p:nvSpPr>
          <p:spPr bwMode="auto">
            <a:xfrm>
              <a:off x="1609726" y="41433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29729" name="Text Box 31"/>
          <p:cNvSpPr txBox="1">
            <a:spLocks noChangeArrowheads="1"/>
          </p:cNvSpPr>
          <p:nvPr/>
        </p:nvSpPr>
        <p:spPr bwMode="auto">
          <a:xfrm>
            <a:off x="5762568" y="5108219"/>
            <a:ext cx="202651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)))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dirty="0">
                <a:latin typeface="Verdana" pitchFamily="34" charset="0"/>
              </a:rPr>
              <a:t> multiplications</a:t>
            </a:r>
          </a:p>
        </p:txBody>
      </p:sp>
      <p:sp>
        <p:nvSpPr>
          <p:cNvPr id="29730" name="Text Box 32"/>
          <p:cNvSpPr txBox="1">
            <a:spLocks noChangeArrowheads="1"/>
          </p:cNvSpPr>
          <p:nvPr/>
        </p:nvSpPr>
        <p:spPr bwMode="auto">
          <a:xfrm>
            <a:off x="3200043" y="3657660"/>
            <a:ext cx="2887970" cy="300082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solidFill>
                  <a:srgbClr val="FFFFFF"/>
                </a:solidFill>
                <a:latin typeface="Verdana" pitchFamily="34" charset="0"/>
              </a:rPr>
              <a:t>Total: 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4 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+ 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+ 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134177" name="Rectangle 33"/>
          <p:cNvSpPr>
            <a:spLocks noChangeArrowheads="1"/>
          </p:cNvSpPr>
          <p:nvPr/>
        </p:nvSpPr>
        <p:spPr bwMode="auto">
          <a:xfrm>
            <a:off x="58356" y="539195"/>
            <a:ext cx="8398042" cy="4775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400" b="1" dirty="0">
                <a:latin typeface="+mj-lt"/>
                <a:ea typeface="+mj-ea"/>
                <a:cs typeface="+mj-cs"/>
              </a:rPr>
              <a:t>Matrix Chain Multiplication [MCM]: (A1(A2(A3 A4))) </a:t>
            </a:r>
          </a:p>
        </p:txBody>
      </p:sp>
      <p:sp>
        <p:nvSpPr>
          <p:cNvPr id="37" name="Right Arrow 36"/>
          <p:cNvSpPr/>
          <p:nvPr/>
        </p:nvSpPr>
        <p:spPr>
          <a:xfrm>
            <a:off x="4572001" y="2342867"/>
            <a:ext cx="733616" cy="363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38" name="Down Arrow 37"/>
          <p:cNvSpPr/>
          <p:nvPr/>
        </p:nvSpPr>
        <p:spPr>
          <a:xfrm>
            <a:off x="6629937" y="3600495"/>
            <a:ext cx="363235" cy="3906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39" name="Left Arrow 38"/>
          <p:cNvSpPr/>
          <p:nvPr/>
        </p:nvSpPr>
        <p:spPr>
          <a:xfrm>
            <a:off x="4000352" y="4400803"/>
            <a:ext cx="733616" cy="3632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20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16" grpId="0"/>
      <p:bldP spid="29724" grpId="0"/>
      <p:bldP spid="29729" grpId="0"/>
      <p:bldP spid="29730" grpId="0" animBg="1"/>
      <p:bldP spid="37" grpId="0" animBg="1"/>
      <p:bldP spid="38" grpId="0" animBg="1"/>
      <p:bldP spid="3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5792788" y="6584950"/>
            <a:ext cx="33512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9pPr>
          </a:lstStyle>
          <a:p>
            <a:r>
              <a:rPr lang="en-US" altLang="en-US"/>
              <a:t>Dynamic Programming</a:t>
            </a:r>
            <a:r>
              <a:rPr lang="en-US" altLang="en-US">
                <a:sym typeface="Wingdings" pitchFamily="2" charset="2"/>
              </a:rPr>
              <a:t></a:t>
            </a:r>
            <a:fld id="{B27F2D83-A9A4-4FDC-923E-FCA647165C34}" type="slidenum">
              <a:rPr lang="en-US" altLang="en-US" smtClean="0"/>
              <a:pPr/>
              <a:t>8</a:t>
            </a:fld>
            <a:endParaRPr lang="en-US" altLang="en-US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666119" y="1887930"/>
            <a:ext cx="2448563" cy="1129007"/>
            <a:chOff x="698500" y="1374775"/>
            <a:chExt cx="3263900" cy="1504950"/>
          </a:xfrm>
        </p:grpSpPr>
        <p:sp>
          <p:nvSpPr>
            <p:cNvPr id="52256" name="Rectangle 2"/>
            <p:cNvSpPr>
              <a:spLocks noChangeArrowheads="1"/>
            </p:cNvSpPr>
            <p:nvPr/>
          </p:nvSpPr>
          <p:spPr bwMode="auto">
            <a:xfrm>
              <a:off x="1019175" y="1684338"/>
              <a:ext cx="530225" cy="119538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7" name="Rectangle 3"/>
            <p:cNvSpPr>
              <a:spLocks noChangeArrowheads="1"/>
            </p:cNvSpPr>
            <p:nvPr/>
          </p:nvSpPr>
          <p:spPr bwMode="auto">
            <a:xfrm>
              <a:off x="1576388" y="1673225"/>
              <a:ext cx="673100" cy="430213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8" name="Rectangle 4"/>
            <p:cNvSpPr>
              <a:spLocks noChangeArrowheads="1"/>
            </p:cNvSpPr>
            <p:nvPr/>
          </p:nvSpPr>
          <p:spPr bwMode="auto">
            <a:xfrm>
              <a:off x="2393950" y="1673225"/>
              <a:ext cx="273050" cy="7651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9" name="Rectangle 5"/>
            <p:cNvSpPr>
              <a:spLocks noChangeArrowheads="1"/>
            </p:cNvSpPr>
            <p:nvPr/>
          </p:nvSpPr>
          <p:spPr bwMode="auto">
            <a:xfrm>
              <a:off x="2759075" y="1673225"/>
              <a:ext cx="1203325" cy="3079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60" name="Text Box 6"/>
            <p:cNvSpPr txBox="1">
              <a:spLocks noChangeArrowheads="1"/>
            </p:cNvSpPr>
            <p:nvPr/>
          </p:nvSpPr>
          <p:spPr bwMode="auto">
            <a:xfrm>
              <a:off x="698500" y="2227263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2261" name="Text Box 7"/>
            <p:cNvSpPr txBox="1">
              <a:spLocks noChangeArrowheads="1"/>
            </p:cNvSpPr>
            <p:nvPr/>
          </p:nvSpPr>
          <p:spPr bwMode="auto">
            <a:xfrm>
              <a:off x="1104899" y="1385888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52262" name="Text Box 8"/>
            <p:cNvSpPr txBox="1">
              <a:spLocks noChangeArrowheads="1"/>
            </p:cNvSpPr>
            <p:nvPr/>
          </p:nvSpPr>
          <p:spPr bwMode="auto">
            <a:xfrm>
              <a:off x="1711325" y="13747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2263" name="Text Box 9"/>
            <p:cNvSpPr txBox="1">
              <a:spLocks noChangeArrowheads="1"/>
            </p:cNvSpPr>
            <p:nvPr/>
          </p:nvSpPr>
          <p:spPr bwMode="auto">
            <a:xfrm>
              <a:off x="2336800" y="13747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2264" name="Text Box 10"/>
            <p:cNvSpPr txBox="1">
              <a:spLocks noChangeArrowheads="1"/>
            </p:cNvSpPr>
            <p:nvPr/>
          </p:nvSpPr>
          <p:spPr bwMode="auto">
            <a:xfrm>
              <a:off x="2914650" y="13747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5667661" y="1885548"/>
            <a:ext cx="2048408" cy="1159971"/>
            <a:chOff x="6032500" y="1371600"/>
            <a:chExt cx="2730500" cy="1546225"/>
          </a:xfrm>
        </p:grpSpPr>
        <p:sp>
          <p:nvSpPr>
            <p:cNvPr id="52249" name="Rectangle 11"/>
            <p:cNvSpPr>
              <a:spLocks noChangeArrowheads="1"/>
            </p:cNvSpPr>
            <p:nvPr/>
          </p:nvSpPr>
          <p:spPr bwMode="auto">
            <a:xfrm>
              <a:off x="6315075" y="1722438"/>
              <a:ext cx="685800" cy="119538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52250" name="Rectangle 12"/>
            <p:cNvSpPr>
              <a:spLocks noChangeArrowheads="1"/>
            </p:cNvSpPr>
            <p:nvPr/>
          </p:nvSpPr>
          <p:spPr bwMode="auto">
            <a:xfrm>
              <a:off x="7131050" y="1670050"/>
              <a:ext cx="260350" cy="765175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1" name="Rectangle 13"/>
            <p:cNvSpPr>
              <a:spLocks noChangeArrowheads="1"/>
            </p:cNvSpPr>
            <p:nvPr/>
          </p:nvSpPr>
          <p:spPr bwMode="auto">
            <a:xfrm>
              <a:off x="7559675" y="1670050"/>
              <a:ext cx="1203325" cy="31115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52" name="Text Box 14"/>
            <p:cNvSpPr txBox="1">
              <a:spLocks noChangeArrowheads="1"/>
            </p:cNvSpPr>
            <p:nvPr/>
          </p:nvSpPr>
          <p:spPr bwMode="auto">
            <a:xfrm>
              <a:off x="6032500" y="2212975"/>
              <a:ext cx="425647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2253" name="Text Box 15"/>
            <p:cNvSpPr txBox="1">
              <a:spLocks noChangeArrowheads="1"/>
            </p:cNvSpPr>
            <p:nvPr/>
          </p:nvSpPr>
          <p:spPr bwMode="auto">
            <a:xfrm>
              <a:off x="6448425" y="1371600"/>
              <a:ext cx="425647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</a:p>
          </p:txBody>
        </p:sp>
        <p:sp>
          <p:nvSpPr>
            <p:cNvPr id="52254" name="Text Box 16"/>
            <p:cNvSpPr txBox="1">
              <a:spLocks noChangeArrowheads="1"/>
            </p:cNvSpPr>
            <p:nvPr/>
          </p:nvSpPr>
          <p:spPr bwMode="auto">
            <a:xfrm>
              <a:off x="7073900" y="1371600"/>
              <a:ext cx="425647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2255" name="Text Box 17"/>
            <p:cNvSpPr txBox="1">
              <a:spLocks noChangeArrowheads="1"/>
            </p:cNvSpPr>
            <p:nvPr/>
          </p:nvSpPr>
          <p:spPr bwMode="auto">
            <a:xfrm>
              <a:off x="7651751" y="1371600"/>
              <a:ext cx="425647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30742" name="Text Box 19"/>
          <p:cNvSpPr txBox="1">
            <a:spLocks noChangeArrowheads="1"/>
          </p:cNvSpPr>
          <p:nvPr/>
        </p:nvSpPr>
        <p:spPr bwMode="auto">
          <a:xfrm>
            <a:off x="1814327" y="3096730"/>
            <a:ext cx="2130711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>
                <a:latin typeface="Verdana" pitchFamily="34" charset="0"/>
              </a:rPr>
              <a:t> multiplications</a:t>
            </a:r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6124980" y="3943484"/>
            <a:ext cx="1533924" cy="1125434"/>
            <a:chOff x="6642100" y="4114800"/>
            <a:chExt cx="2044700" cy="1500188"/>
          </a:xfrm>
        </p:grpSpPr>
        <p:sp>
          <p:nvSpPr>
            <p:cNvPr id="52244" name="Rectangle 21"/>
            <p:cNvSpPr>
              <a:spLocks noChangeArrowheads="1"/>
            </p:cNvSpPr>
            <p:nvPr/>
          </p:nvSpPr>
          <p:spPr bwMode="auto">
            <a:xfrm>
              <a:off x="7013574" y="4419600"/>
              <a:ext cx="301625" cy="1195388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45" name="Rectangle 22"/>
            <p:cNvSpPr>
              <a:spLocks noChangeArrowheads="1"/>
            </p:cNvSpPr>
            <p:nvPr/>
          </p:nvSpPr>
          <p:spPr bwMode="auto">
            <a:xfrm>
              <a:off x="7483475" y="4413250"/>
              <a:ext cx="1203325" cy="311150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46" name="Text Box 23"/>
            <p:cNvSpPr txBox="1">
              <a:spLocks noChangeArrowheads="1"/>
            </p:cNvSpPr>
            <p:nvPr/>
          </p:nvSpPr>
          <p:spPr bwMode="auto">
            <a:xfrm>
              <a:off x="6642100" y="4953000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2247" name="Text Box 24"/>
            <p:cNvSpPr txBox="1">
              <a:spLocks noChangeArrowheads="1"/>
            </p:cNvSpPr>
            <p:nvPr/>
          </p:nvSpPr>
          <p:spPr bwMode="auto">
            <a:xfrm>
              <a:off x="6934200" y="4114800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</a:p>
          </p:txBody>
        </p:sp>
        <p:sp>
          <p:nvSpPr>
            <p:cNvPr id="52248" name="Text Box 25"/>
            <p:cNvSpPr txBox="1">
              <a:spLocks noChangeArrowheads="1"/>
            </p:cNvSpPr>
            <p:nvPr/>
          </p:nvSpPr>
          <p:spPr bwMode="auto">
            <a:xfrm>
              <a:off x="7772401" y="4114800"/>
              <a:ext cx="425647" cy="338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30749" name="Text Box 26"/>
          <p:cNvSpPr txBox="1">
            <a:spLocks noChangeArrowheads="1"/>
          </p:cNvSpPr>
          <p:nvPr/>
        </p:nvSpPr>
        <p:spPr bwMode="auto">
          <a:xfrm>
            <a:off x="5879787" y="3001455"/>
            <a:ext cx="2087431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dirty="0">
                <a:latin typeface="Verdana" pitchFamily="34" charset="0"/>
              </a:rPr>
              <a:t>  multiplications</a:t>
            </a:r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1542262" y="3800572"/>
            <a:ext cx="1257628" cy="1200463"/>
            <a:chOff x="533400" y="3924300"/>
            <a:chExt cx="1676400" cy="1600200"/>
          </a:xfrm>
        </p:grpSpPr>
        <p:sp>
          <p:nvSpPr>
            <p:cNvPr id="52241" name="Rectangle 28"/>
            <p:cNvSpPr>
              <a:spLocks noChangeArrowheads="1"/>
            </p:cNvSpPr>
            <p:nvPr/>
          </p:nvSpPr>
          <p:spPr bwMode="auto">
            <a:xfrm>
              <a:off x="914400" y="4329113"/>
              <a:ext cx="1295400" cy="1195387"/>
            </a:xfrm>
            <a:prstGeom prst="rect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((A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)A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  <a:endParaRPr lang="en-US" altLang="en-US" sz="1050" b="1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2242" name="Text Box 29"/>
            <p:cNvSpPr txBox="1">
              <a:spLocks noChangeArrowheads="1"/>
            </p:cNvSpPr>
            <p:nvPr/>
          </p:nvSpPr>
          <p:spPr bwMode="auto">
            <a:xfrm>
              <a:off x="533400" y="4918075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52243" name="Text Box 30"/>
            <p:cNvSpPr txBox="1">
              <a:spLocks noChangeArrowheads="1"/>
            </p:cNvSpPr>
            <p:nvPr/>
          </p:nvSpPr>
          <p:spPr bwMode="auto">
            <a:xfrm>
              <a:off x="1162051" y="3924300"/>
              <a:ext cx="425646" cy="3384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en-US" sz="1050" b="1"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altLang="en-US" sz="1050" b="1" baseline="-25000">
                  <a:latin typeface="Courier New" pitchFamily="49" charset="0"/>
                  <a:cs typeface="Courier New" pitchFamily="49" charset="0"/>
                </a:rPr>
                <a:t>4</a:t>
              </a:r>
            </a:p>
          </p:txBody>
        </p:sp>
      </p:grpSp>
      <p:sp>
        <p:nvSpPr>
          <p:cNvPr id="30754" name="Text Box 31"/>
          <p:cNvSpPr txBox="1">
            <a:spLocks noChangeArrowheads="1"/>
          </p:cNvSpPr>
          <p:nvPr/>
        </p:nvSpPr>
        <p:spPr bwMode="auto">
          <a:xfrm>
            <a:off x="5692100" y="5143947"/>
            <a:ext cx="2069797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(((A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)A</a:t>
            </a:r>
            <a:r>
              <a:rPr lang="en-US" sz="1350" b="1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endParaRPr lang="en-US" sz="135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350" baseline="-25000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dirty="0">
                <a:latin typeface="Verdana" pitchFamily="34" charset="0"/>
              </a:rPr>
              <a:t>multiplications</a:t>
            </a:r>
          </a:p>
        </p:txBody>
      </p:sp>
      <p:sp>
        <p:nvSpPr>
          <p:cNvPr id="30755" name="Text Box 32"/>
          <p:cNvSpPr txBox="1">
            <a:spLocks noChangeArrowheads="1"/>
          </p:cNvSpPr>
          <p:nvPr/>
        </p:nvSpPr>
        <p:spPr bwMode="auto">
          <a:xfrm>
            <a:off x="3257208" y="3657660"/>
            <a:ext cx="2887970" cy="300082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en-US" sz="1350">
                <a:solidFill>
                  <a:srgbClr val="FFFFFF"/>
                </a:solidFill>
                <a:latin typeface="Verdana" pitchFamily="34" charset="0"/>
              </a:rPr>
              <a:t>Total: 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2 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+ 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 + 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altLang="en-US" sz="135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en-US" altLang="en-US" sz="1350" baseline="-25000">
                <a:solidFill>
                  <a:srgbClr val="FFFFFF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</p:txBody>
      </p:sp>
      <p:sp>
        <p:nvSpPr>
          <p:cNvPr id="135201" name="Rectangle 33"/>
          <p:cNvSpPr>
            <a:spLocks noChangeArrowheads="1"/>
          </p:cNvSpPr>
          <p:nvPr/>
        </p:nvSpPr>
        <p:spPr bwMode="auto">
          <a:xfrm>
            <a:off x="-571648" y="690342"/>
            <a:ext cx="9144000" cy="47756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spcBef>
                <a:spcPct val="0"/>
              </a:spcBef>
            </a:pPr>
            <a:r>
              <a:rPr lang="en-US" sz="2800" b="1" dirty="0">
                <a:latin typeface="+mj-lt"/>
                <a:ea typeface="+mj-ea"/>
                <a:cs typeface="+mj-cs"/>
              </a:rPr>
              <a:t>Matrix Chain Multiplication [MCM]: (((A1 A2)A3)A4) </a:t>
            </a:r>
          </a:p>
        </p:txBody>
      </p:sp>
      <p:sp>
        <p:nvSpPr>
          <p:cNvPr id="39" name="Right Arrow 38"/>
          <p:cNvSpPr/>
          <p:nvPr/>
        </p:nvSpPr>
        <p:spPr>
          <a:xfrm>
            <a:off x="4572001" y="2342867"/>
            <a:ext cx="733616" cy="3632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40" name="Down Arrow 39"/>
          <p:cNvSpPr/>
          <p:nvPr/>
        </p:nvSpPr>
        <p:spPr>
          <a:xfrm>
            <a:off x="6629937" y="3543330"/>
            <a:ext cx="363235" cy="4477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  <p:sp>
        <p:nvSpPr>
          <p:cNvPr id="41" name="Left Arrow 40"/>
          <p:cNvSpPr/>
          <p:nvPr/>
        </p:nvSpPr>
        <p:spPr>
          <a:xfrm>
            <a:off x="4000352" y="4400803"/>
            <a:ext cx="733616" cy="36323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35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0" dur="200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2" grpId="0"/>
      <p:bldP spid="30749" grpId="0"/>
      <p:bldP spid="30754" grpId="0"/>
      <p:bldP spid="30755" grpId="0" animBg="1"/>
      <p:bldP spid="39" grpId="0" animBg="1"/>
      <p:bldP spid="40" grpId="0" animBg="1"/>
      <p:bldP spid="4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eaLnBrk="1" hangingPunct="1"/>
            <a:r>
              <a:rPr lang="en-US" sz="2800" kern="1200" dirty="0">
                <a:solidFill>
                  <a:schemeClr val="tx1"/>
                </a:solidFill>
              </a:rPr>
              <a:t>MCM: </a:t>
            </a:r>
            <a:r>
              <a:rPr lang="en-US" sz="2800" kern="1200" dirty="0" err="1">
                <a:solidFill>
                  <a:schemeClr val="tx1"/>
                </a:solidFill>
              </a:rPr>
              <a:t>Parenthesization</a:t>
            </a:r>
            <a:endParaRPr lang="en-US" sz="2800" kern="1200" dirty="0">
              <a:solidFill>
                <a:schemeClr val="tx1"/>
              </a:solidFill>
            </a:endParaRP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8964" y="1428229"/>
            <a:ext cx="3372728" cy="423020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Some Preliminaries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Matrix multiplication is </a:t>
            </a:r>
            <a:r>
              <a:rPr lang="en-US" sz="1500" b="1" i="1" dirty="0"/>
              <a:t>associative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=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dirty="0"/>
              <a:t>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BC</a:t>
            </a:r>
            <a:r>
              <a:rPr lang="en-US" sz="135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The</a:t>
            </a:r>
            <a:r>
              <a:rPr lang="en-US" sz="1500" b="1" dirty="0"/>
              <a:t> </a:t>
            </a:r>
            <a:r>
              <a:rPr lang="en-US" sz="1500" b="1" dirty="0" err="1"/>
              <a:t>parenthesization</a:t>
            </a:r>
            <a:r>
              <a:rPr lang="en-US" sz="1500" dirty="0">
                <a:effectLst/>
              </a:rPr>
              <a:t> matters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Consider </a:t>
            </a:r>
            <a:r>
              <a:rPr lang="en-US" sz="1500" b="1" i="1" dirty="0"/>
              <a:t>A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B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C</a:t>
            </a:r>
            <a:r>
              <a:rPr lang="en-US" sz="1350" b="1" dirty="0">
                <a:cs typeface="Times New Roman" pitchFamily="18" charset="0"/>
              </a:rPr>
              <a:t>×</a:t>
            </a:r>
            <a:r>
              <a:rPr lang="en-US" sz="1500" b="1" i="1" dirty="0"/>
              <a:t>D</a:t>
            </a:r>
            <a:r>
              <a:rPr lang="en-US" sz="1500" i="1" dirty="0">
                <a:effectLst/>
              </a:rPr>
              <a:t>, </a:t>
            </a:r>
            <a:r>
              <a:rPr lang="en-US" sz="1500" dirty="0">
                <a:effectLst/>
              </a:rPr>
              <a:t>where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30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350" dirty="0"/>
              <a:t>,</a:t>
            </a:r>
            <a:r>
              <a:rPr lang="en-US" sz="1350" dirty="0">
                <a:latin typeface="Symbol" pitchFamily="18" charset="2"/>
              </a:rPr>
              <a:t>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350" dirty="0"/>
              <a:t>, 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40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350" dirty="0"/>
              <a:t>, 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 </a:t>
            </a:r>
            <a:r>
              <a:rPr lang="en-US" sz="1350" dirty="0"/>
              <a:t>is 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10</a:t>
            </a:r>
            <a:r>
              <a:rPr lang="en-US" sz="1200" dirty="0">
                <a:cs typeface="Times New Roman" pitchFamily="18" charset="0"/>
              </a:rPr>
              <a:t>×</a:t>
            </a:r>
            <a:r>
              <a:rPr lang="en-US" sz="135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25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500" dirty="0">
                <a:effectLst/>
              </a:rPr>
              <a:t>Costs:</a:t>
            </a:r>
          </a:p>
          <a:p>
            <a:pPr lvl="1"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1350" dirty="0"/>
              <a:t>(((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AB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sz="1350" dirty="0"/>
              <a:t>)</a:t>
            </a:r>
            <a:r>
              <a:rPr lang="en-US" sz="135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sz="1350" i="1" dirty="0"/>
              <a:t>)</a:t>
            </a:r>
            <a:endParaRPr lang="en-US" sz="1650" b="1" dirty="0">
              <a:effectLst>
                <a:outerShdw blurRad="38100" dist="38100" dir="2700000" algn="tl">
                  <a:srgbClr val="C0C0C0"/>
                </a:outerShdw>
              </a:effectLst>
              <a:latin typeface="Symbol" pitchFamily="18" charset="2"/>
            </a:endParaRPr>
          </a:p>
        </p:txBody>
      </p:sp>
      <p:sp>
        <p:nvSpPr>
          <p:cNvPr id="54279" name="Text Box 5"/>
          <p:cNvSpPr txBox="1">
            <a:spLocks noChangeArrowheads="1"/>
          </p:cNvSpPr>
          <p:nvPr/>
        </p:nvSpPr>
        <p:spPr bwMode="auto">
          <a:xfrm>
            <a:off x="6001123" y="3200341"/>
            <a:ext cx="171495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685983" fontAlgn="base">
              <a:spcBef>
                <a:spcPct val="50000"/>
              </a:spcBef>
              <a:spcAft>
                <a:spcPct val="0"/>
              </a:spcAft>
            </a:pPr>
            <a:endParaRPr lang="en-US" altLang="en-US" sz="1350">
              <a:solidFill>
                <a:srgbClr val="000000"/>
              </a:solidFill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31753" name="Line 27"/>
          <p:cNvSpPr>
            <a:spLocks noChangeShapeType="1"/>
          </p:cNvSpPr>
          <p:nvPr/>
        </p:nvSpPr>
        <p:spPr bwMode="auto">
          <a:xfrm rot="-647782">
            <a:off x="5859402" y="3816054"/>
            <a:ext cx="655014" cy="99562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54" name="Line 28"/>
          <p:cNvSpPr>
            <a:spLocks noChangeShapeType="1"/>
          </p:cNvSpPr>
          <p:nvPr/>
        </p:nvSpPr>
        <p:spPr bwMode="auto">
          <a:xfrm rot="20952218" flipH="1">
            <a:off x="6910997" y="3899420"/>
            <a:ext cx="827700" cy="77410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55" name="Line 29"/>
          <p:cNvSpPr>
            <a:spLocks noChangeShapeType="1"/>
          </p:cNvSpPr>
          <p:nvPr/>
        </p:nvSpPr>
        <p:spPr bwMode="auto">
          <a:xfrm rot="-647782">
            <a:off x="5228206" y="2693002"/>
            <a:ext cx="441837" cy="94322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56" name="Line 30"/>
          <p:cNvSpPr>
            <a:spLocks noChangeShapeType="1"/>
          </p:cNvSpPr>
          <p:nvPr/>
        </p:nvSpPr>
        <p:spPr bwMode="auto">
          <a:xfrm rot="20952218" flipH="1">
            <a:off x="6129744" y="2754931"/>
            <a:ext cx="805072" cy="73718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70" name="Oval 32"/>
          <p:cNvSpPr>
            <a:spLocks noChangeArrowheads="1"/>
          </p:cNvSpPr>
          <p:nvPr/>
        </p:nvSpPr>
        <p:spPr bwMode="auto">
          <a:xfrm>
            <a:off x="5029320" y="1714053"/>
            <a:ext cx="788399" cy="472802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30x1x40</a:t>
            </a:r>
          </a:p>
        </p:txBody>
      </p:sp>
      <p:sp>
        <p:nvSpPr>
          <p:cNvPr id="31771" name="Text Box 33"/>
          <p:cNvSpPr txBox="1">
            <a:spLocks noChangeArrowheads="1"/>
          </p:cNvSpPr>
          <p:nvPr/>
        </p:nvSpPr>
        <p:spPr bwMode="auto">
          <a:xfrm>
            <a:off x="4585101" y="2438143"/>
            <a:ext cx="1367193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(AB)=30x40</a:t>
            </a:r>
          </a:p>
        </p:txBody>
      </p:sp>
      <p:sp>
        <p:nvSpPr>
          <p:cNvPr id="31758" name="Line 34"/>
          <p:cNvSpPr>
            <a:spLocks noChangeShapeType="1"/>
          </p:cNvSpPr>
          <p:nvPr/>
        </p:nvSpPr>
        <p:spPr bwMode="auto">
          <a:xfrm rot="-647782">
            <a:off x="4757787" y="1683089"/>
            <a:ext cx="410872" cy="80030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59" name="Line 35"/>
          <p:cNvSpPr>
            <a:spLocks noChangeShapeType="1"/>
          </p:cNvSpPr>
          <p:nvPr/>
        </p:nvSpPr>
        <p:spPr bwMode="auto">
          <a:xfrm rot="20952218" flipH="1">
            <a:off x="5512839" y="1775982"/>
            <a:ext cx="719325" cy="574031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pPr defTabSz="685983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5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768" name="Oval 37"/>
          <p:cNvSpPr>
            <a:spLocks noChangeArrowheads="1"/>
          </p:cNvSpPr>
          <p:nvPr/>
        </p:nvSpPr>
        <p:spPr bwMode="auto">
          <a:xfrm>
            <a:off x="5429475" y="2743021"/>
            <a:ext cx="1040877" cy="509720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30x40x10</a:t>
            </a:r>
          </a:p>
        </p:txBody>
      </p:sp>
      <p:sp>
        <p:nvSpPr>
          <p:cNvPr id="31769" name="Text Box 38"/>
          <p:cNvSpPr txBox="1">
            <a:spLocks noChangeArrowheads="1"/>
          </p:cNvSpPr>
          <p:nvPr/>
        </p:nvSpPr>
        <p:spPr bwMode="auto">
          <a:xfrm>
            <a:off x="5330626" y="3618360"/>
            <a:ext cx="1486287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((AB)C)=30x10</a:t>
            </a:r>
          </a:p>
        </p:txBody>
      </p:sp>
      <p:sp>
        <p:nvSpPr>
          <p:cNvPr id="31766" name="Oval 40"/>
          <p:cNvSpPr>
            <a:spLocks noChangeArrowheads="1"/>
          </p:cNvSpPr>
          <p:nvPr/>
        </p:nvSpPr>
        <p:spPr bwMode="auto">
          <a:xfrm>
            <a:off x="6172618" y="3886319"/>
            <a:ext cx="1086133" cy="472802"/>
          </a:xfrm>
          <a:prstGeom prst="ellipse">
            <a:avLst/>
          </a:prstGeom>
          <a:solidFill>
            <a:srgbClr val="FF9900"/>
          </a:solidFill>
          <a:ln w="1905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6859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Gill Sans" charset="0"/>
                <a:cs typeface="Arial" pitchFamily="34" charset="0"/>
              </a:rPr>
              <a:t>30x10x25</a:t>
            </a:r>
          </a:p>
        </p:txBody>
      </p:sp>
      <p:sp>
        <p:nvSpPr>
          <p:cNvPr id="31767" name="Text Box 41"/>
          <p:cNvSpPr txBox="1">
            <a:spLocks noChangeArrowheads="1"/>
          </p:cNvSpPr>
          <p:nvPr/>
        </p:nvSpPr>
        <p:spPr bwMode="auto">
          <a:xfrm>
            <a:off x="5959440" y="4748557"/>
            <a:ext cx="1772111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(((AB)C)D)=30x25</a:t>
            </a:r>
          </a:p>
        </p:txBody>
      </p:sp>
      <p:sp>
        <p:nvSpPr>
          <p:cNvPr id="31762" name="Text Box 42"/>
          <p:cNvSpPr txBox="1">
            <a:spLocks noChangeArrowheads="1"/>
          </p:cNvSpPr>
          <p:nvPr/>
        </p:nvSpPr>
        <p:spPr bwMode="auto">
          <a:xfrm>
            <a:off x="4094437" y="1450858"/>
            <a:ext cx="1246908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A=30 x 1</a:t>
            </a:r>
          </a:p>
        </p:txBody>
      </p:sp>
      <p:sp>
        <p:nvSpPr>
          <p:cNvPr id="31763" name="Text Box 43"/>
          <p:cNvSpPr txBox="1">
            <a:spLocks noChangeArrowheads="1"/>
          </p:cNvSpPr>
          <p:nvPr/>
        </p:nvSpPr>
        <p:spPr bwMode="auto">
          <a:xfrm>
            <a:off x="5570005" y="1428230"/>
            <a:ext cx="1246908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B=1 x 40</a:t>
            </a:r>
          </a:p>
        </p:txBody>
      </p:sp>
      <p:sp>
        <p:nvSpPr>
          <p:cNvPr id="31764" name="Text Box 44"/>
          <p:cNvSpPr txBox="1">
            <a:spLocks noChangeArrowheads="1"/>
          </p:cNvSpPr>
          <p:nvPr/>
        </p:nvSpPr>
        <p:spPr bwMode="auto">
          <a:xfrm>
            <a:off x="6141653" y="2438143"/>
            <a:ext cx="1182723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C=40x10</a:t>
            </a:r>
          </a:p>
        </p:txBody>
      </p:sp>
      <p:sp>
        <p:nvSpPr>
          <p:cNvPr id="31765" name="Text Box 45"/>
          <p:cNvSpPr txBox="1">
            <a:spLocks noChangeArrowheads="1"/>
          </p:cNvSpPr>
          <p:nvPr/>
        </p:nvSpPr>
        <p:spPr bwMode="auto">
          <a:xfrm>
            <a:off x="6972926" y="3600495"/>
            <a:ext cx="1286886" cy="27699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685983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D=10x25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632773" y="3935148"/>
            <a:ext cx="78839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=1200</a:t>
            </a:r>
          </a:p>
        </p:txBody>
      </p:sp>
      <p:sp>
        <p:nvSpPr>
          <p:cNvPr id="30" name="TextBox 29"/>
          <p:cNvSpPr txBox="1">
            <a:spLocks noChangeArrowheads="1"/>
          </p:cNvSpPr>
          <p:nvPr/>
        </p:nvSpPr>
        <p:spPr bwMode="auto">
          <a:xfrm>
            <a:off x="2173457" y="3935148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2300887" y="3932766"/>
            <a:ext cx="758626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12000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978529" y="3933957"/>
            <a:ext cx="571649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7500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414412" y="3932766"/>
            <a:ext cx="914638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= 20700</a:t>
            </a: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2830853" y="3935148"/>
            <a:ext cx="22866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1" defTabSz="685983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350" b="1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+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3" grpId="0" animBg="1"/>
      <p:bldP spid="31754" grpId="0" animBg="1"/>
      <p:bldP spid="31755" grpId="0" animBg="1"/>
      <p:bldP spid="31756" grpId="0" animBg="1"/>
      <p:bldP spid="31770" grpId="0" animBg="1"/>
      <p:bldP spid="31771" grpId="0" animBg="1"/>
      <p:bldP spid="31758" grpId="0" animBg="1"/>
      <p:bldP spid="31759" grpId="0" animBg="1"/>
      <p:bldP spid="31768" grpId="0" animBg="1"/>
      <p:bldP spid="31769" grpId="0" animBg="1"/>
      <p:bldP spid="31766" grpId="0" animBg="1"/>
      <p:bldP spid="31767" grpId="0" animBg="1"/>
      <p:bldP spid="31762" grpId="0" animBg="1"/>
      <p:bldP spid="31763" grpId="0" animBg="1"/>
      <p:bldP spid="31764" grpId="0" animBg="1"/>
      <p:bldP spid="31765" grpId="0" animBg="1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Book Antiqua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8BB3E2F9841A40A8A4E66ACF86437D" ma:contentTypeVersion="0" ma:contentTypeDescription="Create a new document." ma:contentTypeScope="" ma:versionID="af4a9a41cd403df4be6959adfbe43d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B536D9-80F2-428B-BF7A-718C1B027F0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AA33EF2-95A3-48B7-8CEC-841F1E001E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BE48E7C-5DB6-4A73-BE4A-FF21BA4F8D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810</TotalTime>
  <Words>7076</Words>
  <Application>Microsoft Office PowerPoint</Application>
  <PresentationFormat>On-screen Show (4:3)</PresentationFormat>
  <Paragraphs>1447</Paragraphs>
  <Slides>51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6" baseType="lpstr">
      <vt:lpstr>Arial</vt:lpstr>
      <vt:lpstr>Book Antiqua</vt:lpstr>
      <vt:lpstr>Calibri</vt:lpstr>
      <vt:lpstr>Cambria Math</vt:lpstr>
      <vt:lpstr>Corbel</vt:lpstr>
      <vt:lpstr>Courier New</vt:lpstr>
      <vt:lpstr>Gill Sans</vt:lpstr>
      <vt:lpstr>Symbol</vt:lpstr>
      <vt:lpstr>Tahoma</vt:lpstr>
      <vt:lpstr>Times New Roman</vt:lpstr>
      <vt:lpstr>Verdana</vt:lpstr>
      <vt:lpstr>Wingdings</vt:lpstr>
      <vt:lpstr>Spectrum</vt:lpstr>
      <vt:lpstr>Default Design</vt:lpstr>
      <vt:lpstr>Equation</vt:lpstr>
      <vt:lpstr>Dynamic Programming</vt:lpstr>
      <vt:lpstr>Lecture Outline</vt:lpstr>
      <vt:lpstr>Review: Matrix Multiplication</vt:lpstr>
      <vt:lpstr>Multiplying Matrices</vt:lpstr>
      <vt:lpstr>Matrix Chain Multiplication [MCM]: The Problem</vt:lpstr>
      <vt:lpstr>PowerPoint Presentation</vt:lpstr>
      <vt:lpstr>PowerPoint Presentation</vt:lpstr>
      <vt:lpstr>PowerPoint Presentation</vt:lpstr>
      <vt:lpstr>MCM: Parenthesization</vt:lpstr>
      <vt:lpstr>MCM: Parenthesization</vt:lpstr>
      <vt:lpstr>MCM: Parenthesization</vt:lpstr>
      <vt:lpstr>MCM: Parenthesization</vt:lpstr>
      <vt:lpstr>MCM: Parenthesization</vt:lpstr>
      <vt:lpstr>MCM :: Step 1: Characterize Optimal Sub-structure</vt:lpstr>
      <vt:lpstr>MCM :: Step 2: Recursive (Recurrence) Formulation</vt:lpstr>
      <vt:lpstr>MCM::Step 2: Recursive (Recurrence) Formulation</vt:lpstr>
      <vt:lpstr>MCM :: Step 2: Recursive (Recurrence) Formulation</vt:lpstr>
      <vt:lpstr>MCM :: Step 3: Computing Optimal Costs</vt:lpstr>
      <vt:lpstr>MCM :: Step 3: Computing the Optimal Costs</vt:lpstr>
      <vt:lpstr>MCM :: Step 3: Computing the Optimal Costs</vt:lpstr>
      <vt:lpstr>MCM :: Step 3: Computing the Optimal Costs</vt:lpstr>
      <vt:lpstr>Simulation-MCM</vt:lpstr>
      <vt:lpstr>Simulation-MCM</vt:lpstr>
      <vt:lpstr>Simulation-MCM</vt:lpstr>
      <vt:lpstr>Simulation-MCM</vt:lpstr>
      <vt:lpstr>Simulation-MCM</vt:lpstr>
      <vt:lpstr>Simulation-MCM</vt:lpstr>
      <vt:lpstr>Simulation-MCM</vt:lpstr>
      <vt:lpstr>MCM :: Step 4: Constructing Optimal Solution</vt:lpstr>
      <vt:lpstr>Matrix Chain Multiplication Problem</vt:lpstr>
      <vt:lpstr>Memoization</vt:lpstr>
      <vt:lpstr>Memoization</vt:lpstr>
      <vt:lpstr>Longest Common Subsequence The Problem</vt:lpstr>
      <vt:lpstr>Longest Common Subsequence Problem</vt:lpstr>
      <vt:lpstr>Longest Common Subsequence Problem</vt:lpstr>
      <vt:lpstr>LCS: Optimal Sub-structure</vt:lpstr>
      <vt:lpstr>LCS: Optimal Substructure</vt:lpstr>
      <vt:lpstr>LCS: Optimal Substructure</vt:lpstr>
      <vt:lpstr>LCS: Recurrence</vt:lpstr>
      <vt:lpstr>PowerPoint Presentation</vt:lpstr>
      <vt:lpstr>LCS: Recurrence</vt:lpstr>
      <vt:lpstr>LCS: Computing Length</vt:lpstr>
      <vt:lpstr>LCS: Example</vt:lpstr>
      <vt:lpstr>LCS: Example</vt:lpstr>
      <vt:lpstr>LCS: Example</vt:lpstr>
      <vt:lpstr>LCS: Example</vt:lpstr>
      <vt:lpstr> Constructing an LCS</vt:lpstr>
      <vt:lpstr>LCS: Example</vt:lpstr>
      <vt:lpstr>Longest Common Subsequence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Moushumi Zaman Bonny</cp:lastModifiedBy>
  <cp:revision>105</cp:revision>
  <dcterms:created xsi:type="dcterms:W3CDTF">2018-12-10T17:20:29Z</dcterms:created>
  <dcterms:modified xsi:type="dcterms:W3CDTF">2023-12-13T08:58:47Z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0x010100558BB3E2F9841A40A8A4E66ACF86437D</vt:lpwstr>
  </property>
</Properties>
</file>