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0"/>
  </p:notesMasterIdLst>
  <p:handoutMasterIdLst>
    <p:handoutMasterId r:id="rId31"/>
  </p:handoutMasterIdLst>
  <p:sldIdLst>
    <p:sldId id="266" r:id="rId5"/>
    <p:sldId id="475" r:id="rId6"/>
    <p:sldId id="494" r:id="rId7"/>
    <p:sldId id="489" r:id="rId8"/>
    <p:sldId id="488" r:id="rId9"/>
    <p:sldId id="486" r:id="rId10"/>
    <p:sldId id="487" r:id="rId11"/>
    <p:sldId id="477" r:id="rId12"/>
    <p:sldId id="493" r:id="rId13"/>
    <p:sldId id="495" r:id="rId14"/>
    <p:sldId id="496" r:id="rId15"/>
    <p:sldId id="503" r:id="rId16"/>
    <p:sldId id="498" r:id="rId17"/>
    <p:sldId id="497" r:id="rId18"/>
    <p:sldId id="499" r:id="rId19"/>
    <p:sldId id="500" r:id="rId20"/>
    <p:sldId id="502" r:id="rId21"/>
    <p:sldId id="481" r:id="rId22"/>
    <p:sldId id="490" r:id="rId23"/>
    <p:sldId id="504" r:id="rId24"/>
    <p:sldId id="491" r:id="rId25"/>
    <p:sldId id="492" r:id="rId26"/>
    <p:sldId id="482" r:id="rId27"/>
    <p:sldId id="484" r:id="rId28"/>
    <p:sldId id="329" r:id="rId29"/>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5959"/>
    <a:srgbClr val="1F1717"/>
    <a:srgbClr val="00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49" d="100"/>
          <a:sy n="49" d="100"/>
        </p:scale>
        <p:origin x="668" y="5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6/9/2025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6/9/2025</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3</a:t>
            </a:fld>
            <a:endParaRPr lang="en-US"/>
          </a:p>
        </p:txBody>
      </p:sp>
    </p:spTree>
    <p:extLst>
      <p:ext uri="{BB962C8B-B14F-4D97-AF65-F5344CB8AC3E}">
        <p14:creationId xmlns:p14="http://schemas.microsoft.com/office/powerpoint/2010/main" val="279484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5</a:t>
            </a:fld>
            <a:endParaRPr lang="en-US"/>
          </a:p>
        </p:txBody>
      </p:sp>
    </p:spTree>
    <p:extLst>
      <p:ext uri="{BB962C8B-B14F-4D97-AF65-F5344CB8AC3E}">
        <p14:creationId xmlns:p14="http://schemas.microsoft.com/office/powerpoint/2010/main" val="2211824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6</a:t>
            </a:fld>
            <a:endParaRPr lang="en-US"/>
          </a:p>
        </p:txBody>
      </p:sp>
    </p:spTree>
    <p:extLst>
      <p:ext uri="{BB962C8B-B14F-4D97-AF65-F5344CB8AC3E}">
        <p14:creationId xmlns:p14="http://schemas.microsoft.com/office/powerpoint/2010/main" val="21486536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9 June 2025</a:t>
            </a:fld>
            <a:endParaRPr lang="en-US" dirty="0"/>
          </a:p>
        </p:txBody>
      </p:sp>
      <p:sp>
        <p:nvSpPr>
          <p:cNvPr id="5" name="Footer Placeholder 4"/>
          <p:cNvSpPr>
            <a:spLocks noGrp="1"/>
          </p:cNvSpPr>
          <p:nvPr>
            <p:ph type="ftr" sz="quarter" idx="11"/>
          </p:nvPr>
        </p:nvSpPr>
        <p:spPr>
          <a:xfrm>
            <a:off x="5452110" y="7950630"/>
            <a:ext cx="5554980" cy="267212"/>
          </a:xfrm>
          <a:prstGeom prst="rect">
            <a:avLst/>
          </a:prstGeo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 y="11981"/>
            <a:ext cx="1415536" cy="1334855"/>
          </a:xfrm>
          <a:prstGeom prst="rect">
            <a:avLst/>
          </a:prstGeom>
        </p:spPr>
      </p:pic>
      <p:sp>
        <p:nvSpPr>
          <p:cNvPr id="8" name="TextBox 7"/>
          <p:cNvSpPr txBox="1"/>
          <p:nvPr userDrawn="1"/>
        </p:nvSpPr>
        <p:spPr>
          <a:xfrm>
            <a:off x="1426059" y="10898"/>
            <a:ext cx="15007121" cy="1138773"/>
          </a:xfrm>
          <a:prstGeom prst="rect">
            <a:avLst/>
          </a:prstGeom>
          <a:noFill/>
        </p:spPr>
        <p:txBody>
          <a:bodyPr wrap="square" rtlCol="0">
            <a:spAutoFit/>
          </a:bodyPr>
          <a:lstStyle/>
          <a:p>
            <a:pPr algn="l"/>
            <a:r>
              <a:rPr lang="en-US" sz="4400" b="1" dirty="0">
                <a:solidFill>
                  <a:schemeClr val="accent1">
                    <a:lumMod val="75000"/>
                  </a:schemeClr>
                </a:solidFill>
              </a:rPr>
              <a:t>AMERICAN INTERNATIONAL UNIVERSITY – BANGLADESH (AIUB)</a:t>
            </a:r>
          </a:p>
          <a:p>
            <a:pPr algn="l"/>
            <a:r>
              <a:rPr lang="en-US" sz="2400" dirty="0">
                <a:solidFill>
                  <a:srgbClr val="0070C0"/>
                </a:solidFill>
              </a:rPr>
              <a:t>Where leaders are created</a:t>
            </a:r>
          </a:p>
        </p:txBody>
      </p:sp>
    </p:spTree>
    <p:extLst>
      <p:ext uri="{BB962C8B-B14F-4D97-AF65-F5344CB8AC3E}">
        <p14:creationId xmlns:p14="http://schemas.microsoft.com/office/powerpoint/2010/main" val="4049715910"/>
      </p:ext>
    </p:extLst>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274" y="7919634"/>
            <a:ext cx="2788920" cy="309966"/>
          </a:xfrm>
          <a:prstGeom prst="rect">
            <a:avLst/>
          </a:prstGeom>
        </p:spPr>
        <p:txBody>
          <a:bodyPr/>
          <a:lstStyle>
            <a:lvl1pPr>
              <a:defRPr sz="1400">
                <a:solidFill>
                  <a:srgbClr val="0070C0"/>
                </a:solidFill>
              </a:defRPr>
            </a:lvl1pPr>
          </a:lstStyle>
          <a:p>
            <a:fld id="{CBE03706-832F-4E99-98D6-95C6393A057E}" type="datetime3">
              <a:rPr lang="en-US" smtClean="0"/>
              <a:t>9 June 2025</a:t>
            </a:fld>
            <a:endParaRPr lang="en-US"/>
          </a:p>
        </p:txBody>
      </p:sp>
      <p:sp>
        <p:nvSpPr>
          <p:cNvPr id="5"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672047" y="-16858"/>
            <a:ext cx="4804753" cy="455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0000"/>
              </a:lnSpc>
              <a:spcBef>
                <a:spcPts val="0"/>
              </a:spcBef>
              <a:spcAft>
                <a:spcPts val="0"/>
              </a:spcAft>
            </a:pPr>
            <a:r>
              <a:rPr lang="en-US" sz="2000" b="1"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rPr>
              <a:t>Microprocessor &amp; Embedded System Lab</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Date Placeholder 3"/>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9 June 2025</a:t>
            </a:fld>
            <a:endParaRPr lang="en-US"/>
          </a:p>
        </p:txBody>
      </p:sp>
      <p:sp>
        <p:nvSpPr>
          <p:cNvPr id="4"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5"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9" name="Rectangle 8"/>
          <p:cNvSpPr/>
          <p:nvPr userDrawn="1"/>
        </p:nvSpPr>
        <p:spPr>
          <a:xfrm>
            <a:off x="11693563" y="-16858"/>
            <a:ext cx="4783238"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0000"/>
              </a:lnSpc>
              <a:spcBef>
                <a:spcPts val="0"/>
              </a:spcBef>
              <a:spcAft>
                <a:spcPts val="0"/>
              </a:spcAft>
            </a:pPr>
            <a:r>
              <a:rPr lang="en-US" sz="2000" b="1" dirty="0">
                <a:solidFill>
                  <a:srgbClr val="FFA3FF"/>
                </a:solidFill>
                <a:effectLst/>
                <a:latin typeface="Times New Roman" panose="02020603050405020304" pitchFamily="18" charset="0"/>
                <a:ea typeface="Calibri" panose="020F0502020204030204" pitchFamily="34" charset="0"/>
                <a:cs typeface="Vrinda" panose="01010600010101010101" pitchFamily="2" charset="0"/>
              </a:rPr>
              <a:t>Microprocessor &amp; Embedded System Lab</a:t>
            </a:r>
          </a:p>
        </p:txBody>
      </p:sp>
    </p:spTree>
    <p:extLst>
      <p:ext uri="{BB962C8B-B14F-4D97-AF65-F5344CB8AC3E}">
        <p14:creationId xmlns:p14="http://schemas.microsoft.com/office/powerpoint/2010/main" val="3941534034"/>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p:cNvSpPr>
            <a:spLocks noGrp="1"/>
          </p:cNvSpPr>
          <p:nvPr>
            <p:ph type="ftr" sz="quarter" idx="3"/>
          </p:nvPr>
        </p:nvSpPr>
        <p:spPr>
          <a:xfrm>
            <a:off x="5452110" y="7950630"/>
            <a:ext cx="5554980" cy="267212"/>
          </a:xfrm>
          <a:prstGeom prst="rect">
            <a:avLst/>
          </a:prstGeom>
        </p:spPr>
        <p:txBody>
          <a:bodyPr/>
          <a:lstStyle>
            <a:lvl1pPr algn="ctr">
              <a:defRPr sz="1600">
                <a:solidFill>
                  <a:srgbClr val="0070C0"/>
                </a:solidFill>
              </a:defRPr>
            </a:lvl1pPr>
          </a:lstStyle>
          <a:p>
            <a:r>
              <a:rPr lang="en-US"/>
              <a:t>Course Teacher: Prof. Dr. Engr. Muhibul Haque Bhuyan</a:t>
            </a:r>
            <a:endParaRPr lang="en-US" dirty="0"/>
          </a:p>
        </p:txBody>
      </p:sp>
      <p:sp>
        <p:nvSpPr>
          <p:cNvPr id="8" name="Date Placeholder 3"/>
          <p:cNvSpPr>
            <a:spLocks noGrp="1"/>
          </p:cNvSpPr>
          <p:nvPr>
            <p:ph type="dt" sz="half" idx="2"/>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9 June 2025</a:t>
            </a:fld>
            <a:endParaRPr lang="en-US" dirty="0"/>
          </a:p>
        </p:txBody>
      </p:sp>
      <p:sp>
        <p:nvSpPr>
          <p:cNvPr id="9" name="Slide Number Placeholder 5"/>
          <p:cNvSpPr>
            <a:spLocks noGrp="1"/>
          </p:cNvSpPr>
          <p:nvPr>
            <p:ph type="sldNum" sz="quarter" idx="4"/>
          </p:nvPr>
        </p:nvSpPr>
        <p:spPr>
          <a:xfrm>
            <a:off x="14401799" y="7950630"/>
            <a:ext cx="2031381" cy="278970"/>
          </a:xfrm>
          <a:prstGeom prst="rect">
            <a:avLst/>
          </a:prstGeom>
        </p:spPr>
        <p:txBody>
          <a:bodyPr/>
          <a:lstStyle>
            <a:lvl1pPr algn="r">
              <a:defRPr>
                <a:solidFill>
                  <a:srgbClr val="0070C0"/>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spd="slow">
    <p:split orient="vert"/>
  </p:transition>
  <p:hf hdr="0" ft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bin"/><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forms.gle/WCUQzPxT6KMB78H99" TargetMode="External"/><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28.jpg"/><Relationship Id="rId5" Type="http://schemas.openxmlformats.org/officeDocument/2006/relationships/image" Target="../media/image27.jpe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30.jpeg"/><Relationship Id="rId4" Type="http://schemas.openxmlformats.org/officeDocument/2006/relationships/image" Target="../media/image29.jpe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410286" y="2038238"/>
            <a:ext cx="15893935" cy="717822"/>
          </a:xfrm>
        </p:spPr>
        <p:txBody>
          <a:bodyPr anchor="t">
            <a:noAutofit/>
          </a:bodyPr>
          <a:lstStyle/>
          <a:p>
            <a:r>
              <a:rPr lang="en-US" sz="4200" b="1" dirty="0">
                <a:solidFill>
                  <a:srgbClr val="002060"/>
                </a:solidFill>
              </a:rPr>
              <a:t>Project Title : IOT Based Patient Health Monitoring on ESP32 Web Server</a:t>
            </a:r>
          </a:p>
        </p:txBody>
      </p:sp>
      <p:sp>
        <p:nvSpPr>
          <p:cNvPr id="3" name="Rectangle 8"/>
          <p:cNvSpPr>
            <a:spLocks noChangeArrowheads="1"/>
          </p:cNvSpPr>
          <p:nvPr/>
        </p:nvSpPr>
        <p:spPr bwMode="auto">
          <a:xfrm>
            <a:off x="3295592" y="3092477"/>
            <a:ext cx="9154315" cy="11344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2400" b="1" dirty="0">
                <a:solidFill>
                  <a:schemeClr val="accent2">
                    <a:lumMod val="50000"/>
                  </a:schemeClr>
                </a:solidFill>
              </a:rPr>
              <a:t>             Course Teacher: </a:t>
            </a:r>
            <a:r>
              <a:rPr lang="en-US" sz="2400" b="1" i="0" u="none" strike="noStrike" baseline="0" dirty="0">
                <a:solidFill>
                  <a:schemeClr val="accent2">
                    <a:lumMod val="50000"/>
                  </a:schemeClr>
                </a:solidFill>
                <a:latin typeface="Times New Roman" panose="02020603050405020304" pitchFamily="18" charset="0"/>
              </a:rPr>
              <a:t>Prof. Dr. Engr. </a:t>
            </a:r>
            <a:r>
              <a:rPr lang="en-US" sz="2400" b="1" i="0" u="none" strike="noStrike" baseline="0" dirty="0" err="1">
                <a:solidFill>
                  <a:schemeClr val="accent2">
                    <a:lumMod val="50000"/>
                  </a:schemeClr>
                </a:solidFill>
                <a:latin typeface="Times New Roman" panose="02020603050405020304" pitchFamily="18" charset="0"/>
              </a:rPr>
              <a:t>Muhibul</a:t>
            </a:r>
            <a:r>
              <a:rPr lang="en-US" sz="2400" b="1" i="0" u="none" strike="noStrike" baseline="0" dirty="0">
                <a:solidFill>
                  <a:schemeClr val="accent2">
                    <a:lumMod val="50000"/>
                  </a:schemeClr>
                </a:solidFill>
                <a:latin typeface="Times New Roman" panose="02020603050405020304" pitchFamily="18" charset="0"/>
              </a:rPr>
              <a:t> Haque </a:t>
            </a:r>
            <a:r>
              <a:rPr lang="en-US" sz="2400" b="1" i="0" u="none" strike="noStrike" baseline="0" dirty="0" err="1">
                <a:solidFill>
                  <a:schemeClr val="accent2">
                    <a:lumMod val="50000"/>
                  </a:schemeClr>
                </a:solidFill>
                <a:latin typeface="Times New Roman" panose="02020603050405020304" pitchFamily="18" charset="0"/>
              </a:rPr>
              <a:t>Bhuyan</a:t>
            </a:r>
            <a:r>
              <a:rPr lang="en-US" sz="2400" b="1" i="0" u="none" strike="noStrike" baseline="0" dirty="0">
                <a:solidFill>
                  <a:schemeClr val="accent2">
                    <a:lumMod val="50000"/>
                  </a:schemeClr>
                </a:solidFill>
                <a:latin typeface="Times New Roman" panose="02020603050405020304" pitchFamily="18" charset="0"/>
              </a:rPr>
              <a:t> </a:t>
            </a:r>
            <a:r>
              <a:rPr lang="en-US" sz="2400" b="1" i="0" u="none" strike="noStrike" baseline="0" dirty="0">
                <a:solidFill>
                  <a:schemeClr val="accent6"/>
                </a:solidFill>
                <a:latin typeface="Times New Roman" panose="02020603050405020304" pitchFamily="18" charset="0"/>
              </a:rPr>
              <a:t>	</a:t>
            </a:r>
          </a:p>
          <a:p>
            <a:pPr algn="ctr" eaLnBrk="1" hangingPunct="1"/>
            <a:r>
              <a:rPr lang="en-GB" altLang="en-US" sz="2400" b="1" dirty="0">
                <a:solidFill>
                  <a:schemeClr val="accent2">
                    <a:lumMod val="50000"/>
                  </a:schemeClr>
                </a:solidFill>
              </a:rPr>
              <a:t>          Department of Electrical and Electronic Engineering</a:t>
            </a:r>
          </a:p>
        </p:txBody>
      </p:sp>
      <p:graphicFrame>
        <p:nvGraphicFramePr>
          <p:cNvPr id="2" name="Table 1"/>
          <p:cNvGraphicFramePr>
            <a:graphicFrameLocks noGrp="1"/>
          </p:cNvGraphicFramePr>
          <p:nvPr>
            <p:extLst>
              <p:ext uri="{D42A27DB-BD31-4B8C-83A1-F6EECF244321}">
                <p14:modId xmlns:p14="http://schemas.microsoft.com/office/powerpoint/2010/main" val="3713983666"/>
              </p:ext>
            </p:extLst>
          </p:nvPr>
        </p:nvGraphicFramePr>
        <p:xfrm>
          <a:off x="2805545" y="4569576"/>
          <a:ext cx="10848109" cy="2743200"/>
        </p:xfrm>
        <a:graphic>
          <a:graphicData uri="http://schemas.openxmlformats.org/drawingml/2006/table">
            <a:tbl>
              <a:tblPr firstRow="1" bandRow="1">
                <a:tableStyleId>{5C22544A-7EE6-4342-B048-85BDC9FD1C3A}</a:tableStyleId>
              </a:tblPr>
              <a:tblGrid>
                <a:gridCol w="924594">
                  <a:extLst>
                    <a:ext uri="{9D8B030D-6E8A-4147-A177-3AD203B41FA5}">
                      <a16:colId xmlns:a16="http://schemas.microsoft.com/office/drawing/2014/main" val="2913403265"/>
                    </a:ext>
                  </a:extLst>
                </a:gridCol>
                <a:gridCol w="1679798">
                  <a:extLst>
                    <a:ext uri="{9D8B030D-6E8A-4147-A177-3AD203B41FA5}">
                      <a16:colId xmlns:a16="http://schemas.microsoft.com/office/drawing/2014/main" val="241213375"/>
                    </a:ext>
                  </a:extLst>
                </a:gridCol>
                <a:gridCol w="3986391">
                  <a:extLst>
                    <a:ext uri="{9D8B030D-6E8A-4147-A177-3AD203B41FA5}">
                      <a16:colId xmlns:a16="http://schemas.microsoft.com/office/drawing/2014/main" val="1138891670"/>
                    </a:ext>
                  </a:extLst>
                </a:gridCol>
                <a:gridCol w="2619875">
                  <a:extLst>
                    <a:ext uri="{9D8B030D-6E8A-4147-A177-3AD203B41FA5}">
                      <a16:colId xmlns:a16="http://schemas.microsoft.com/office/drawing/2014/main" val="1055295908"/>
                    </a:ext>
                  </a:extLst>
                </a:gridCol>
                <a:gridCol w="1637451">
                  <a:extLst>
                    <a:ext uri="{9D8B030D-6E8A-4147-A177-3AD203B41FA5}">
                      <a16:colId xmlns:a16="http://schemas.microsoft.com/office/drawing/2014/main" val="4294604628"/>
                    </a:ext>
                  </a:extLst>
                </a:gridCol>
              </a:tblGrid>
              <a:tr h="358251">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SL #</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ID</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Name</a:t>
                      </a:r>
                      <a:endParaRPr lang="en-GB" altLang="en-US" sz="2400" b="1" i="1" baseline="30000" dirty="0">
                        <a:solidFill>
                          <a:schemeClr val="bg1"/>
                        </a:solidFill>
                      </a:endParaRPr>
                    </a:p>
                  </a:txBody>
                  <a:tcPr anchor="ctr"/>
                </a:tc>
                <a:tc>
                  <a:txBody>
                    <a:bodyPr/>
                    <a:lstStyle/>
                    <a:p>
                      <a:pPr algn="ctr"/>
                      <a:r>
                        <a:rPr lang="en-US" sz="2400" i="1" dirty="0">
                          <a:solidFill>
                            <a:schemeClr val="bg1"/>
                          </a:solidFill>
                        </a:rPr>
                        <a:t>Program</a:t>
                      </a:r>
                    </a:p>
                  </a:txBody>
                  <a:tcPr anchor="ctr"/>
                </a:tc>
                <a:tc>
                  <a:txBody>
                    <a:bodyPr/>
                    <a:lstStyle/>
                    <a:p>
                      <a:pPr algn="ctr"/>
                      <a:r>
                        <a:rPr lang="en-US" sz="2400" i="1" dirty="0">
                          <a:solidFill>
                            <a:schemeClr val="bg1"/>
                          </a:solidFill>
                        </a:rPr>
                        <a:t>Section</a:t>
                      </a:r>
                    </a:p>
                  </a:txBody>
                  <a:tcPr anchor="ctr"/>
                </a:tc>
                <a:extLst>
                  <a:ext uri="{0D108BD9-81ED-4DB2-BD59-A6C34878D82A}">
                    <a16:rowId xmlns:a16="http://schemas.microsoft.com/office/drawing/2014/main" val="4019669810"/>
                  </a:ext>
                </a:extLst>
              </a:tr>
              <a:tr h="171777">
                <a:tc>
                  <a:txBody>
                    <a:bodyPr/>
                    <a:lstStyle/>
                    <a:p>
                      <a:pPr algn="ctr"/>
                      <a:r>
                        <a:rPr lang="en-US" sz="2400" b="1" i="1" dirty="0">
                          <a:solidFill>
                            <a:schemeClr val="tx1"/>
                          </a:solidFill>
                        </a:rPr>
                        <a:t>1</a:t>
                      </a:r>
                    </a:p>
                  </a:txBody>
                  <a:tcPr anchor="ctr"/>
                </a:tc>
                <a:tc>
                  <a:txBody>
                    <a:bodyPr/>
                    <a:lstStyle/>
                    <a:p>
                      <a:pPr algn="ctr"/>
                      <a:r>
                        <a:rPr lang="en-US" sz="2160" b="1" i="0" u="none" strike="noStrike" kern="1200" baseline="0" dirty="0">
                          <a:solidFill>
                            <a:schemeClr val="dk1"/>
                          </a:solidFill>
                          <a:latin typeface="+mn-lt"/>
                          <a:ea typeface="+mn-ea"/>
                          <a:cs typeface="+mn-cs"/>
                        </a:rPr>
                        <a:t>23-51242-1 </a:t>
                      </a:r>
                    </a:p>
                  </a:txBody>
                  <a:tcPr anchor="ctr"/>
                </a:tc>
                <a:tc>
                  <a:txBody>
                    <a:bodyPr/>
                    <a:lstStyle/>
                    <a:p>
                      <a:pPr algn="ctr"/>
                      <a:r>
                        <a:rPr lang="en-US" sz="2400" b="1" dirty="0"/>
                        <a:t>Md. </a:t>
                      </a:r>
                      <a:r>
                        <a:rPr lang="en-US" sz="2400" b="1" dirty="0" err="1"/>
                        <a:t>Saikot</a:t>
                      </a:r>
                      <a:r>
                        <a:rPr lang="en-US" sz="2400" b="1" dirty="0"/>
                        <a:t> Hossain</a:t>
                      </a:r>
                      <a:endParaRPr lang="en-US" sz="2400" b="1" i="1" dirty="0">
                        <a:solidFill>
                          <a:schemeClr val="tx1"/>
                        </a:solidFill>
                      </a:endParaRPr>
                    </a:p>
                  </a:txBody>
                  <a:tcPr anchor="ctr"/>
                </a:tc>
                <a:tc>
                  <a:txBody>
                    <a:bodyPr/>
                    <a:lstStyle/>
                    <a:p>
                      <a:pPr algn="ctr"/>
                      <a:r>
                        <a:rPr lang="en-US" sz="2400" b="1" i="1" dirty="0">
                          <a:solidFill>
                            <a:schemeClr val="tx1"/>
                          </a:solidFill>
                        </a:rPr>
                        <a:t>BSc in CSE</a:t>
                      </a:r>
                    </a:p>
                  </a:txBody>
                  <a:tcPr anchor="ctr"/>
                </a:tc>
                <a:tc>
                  <a:txBody>
                    <a:bodyPr/>
                    <a:lstStyle/>
                    <a:p>
                      <a:pPr algn="ctr"/>
                      <a:r>
                        <a:rPr lang="en-US" sz="2400" b="1" i="0" dirty="0">
                          <a:solidFill>
                            <a:schemeClr val="tx1"/>
                          </a:solidFill>
                        </a:rPr>
                        <a:t>P</a:t>
                      </a:r>
                    </a:p>
                  </a:txBody>
                  <a:tcPr anchor="ctr"/>
                </a:tc>
                <a:extLst>
                  <a:ext uri="{0D108BD9-81ED-4DB2-BD59-A6C34878D82A}">
                    <a16:rowId xmlns:a16="http://schemas.microsoft.com/office/drawing/2014/main" val="3071807588"/>
                  </a:ext>
                </a:extLst>
              </a:tr>
              <a:tr h="370840">
                <a:tc>
                  <a:txBody>
                    <a:bodyPr/>
                    <a:lstStyle/>
                    <a:p>
                      <a:pPr algn="ctr"/>
                      <a:r>
                        <a:rPr lang="en-US" sz="2400" b="1" i="1" dirty="0">
                          <a:solidFill>
                            <a:schemeClr val="tx1"/>
                          </a:solidFill>
                        </a:rPr>
                        <a:t>2</a:t>
                      </a:r>
                    </a:p>
                  </a:txBody>
                  <a:tcPr anchor="ctr"/>
                </a:tc>
                <a:tc>
                  <a:txBody>
                    <a:bodyPr/>
                    <a:lstStyle/>
                    <a:p>
                      <a:pPr algn="ctr"/>
                      <a:r>
                        <a:rPr lang="en-US" sz="2400" b="1" i="1" dirty="0">
                          <a:solidFill>
                            <a:schemeClr val="tx1"/>
                          </a:solidFill>
                        </a:rPr>
                        <a:t>23-51259-1</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160" b="1" i="0" u="none" strike="noStrike" kern="1200" baseline="0" dirty="0">
                          <a:solidFill>
                            <a:schemeClr val="dk1"/>
                          </a:solidFill>
                          <a:latin typeface="+mn-lt"/>
                          <a:ea typeface="+mn-ea"/>
                          <a:cs typeface="+mn-cs"/>
                        </a:rPr>
                        <a:t>Md. </a:t>
                      </a:r>
                      <a:r>
                        <a:rPr lang="en-US" sz="2160" b="1" i="0" u="none" strike="noStrike" kern="1200" baseline="0" dirty="0" err="1">
                          <a:solidFill>
                            <a:schemeClr val="dk1"/>
                          </a:solidFill>
                          <a:latin typeface="+mn-lt"/>
                          <a:ea typeface="+mn-ea"/>
                          <a:cs typeface="+mn-cs"/>
                        </a:rPr>
                        <a:t>Mosharof</a:t>
                      </a:r>
                      <a:r>
                        <a:rPr lang="en-US" sz="2160" b="1" i="0" u="none" strike="noStrike" kern="1200" baseline="0" dirty="0">
                          <a:solidFill>
                            <a:schemeClr val="dk1"/>
                          </a:solidFill>
                          <a:latin typeface="+mn-lt"/>
                          <a:ea typeface="+mn-ea"/>
                          <a:cs typeface="+mn-cs"/>
                        </a:rPr>
                        <a:t> Hossain Khan 	</a:t>
                      </a:r>
                    </a:p>
                  </a:txBody>
                  <a:tcPr anchor="ctr"/>
                </a:tc>
                <a:tc>
                  <a:txBody>
                    <a:bodyPr/>
                    <a:lstStyle/>
                    <a:p>
                      <a:pPr algn="ctr"/>
                      <a:r>
                        <a:rPr lang="en-US" sz="2400" b="1" i="1" dirty="0">
                          <a:solidFill>
                            <a:schemeClr val="tx1"/>
                          </a:solidFill>
                        </a:rPr>
                        <a:t>BSc in CSE</a:t>
                      </a:r>
                    </a:p>
                  </a:txBody>
                  <a:tcPr anchor="ctr"/>
                </a:tc>
                <a:tc>
                  <a:txBody>
                    <a:bodyPr/>
                    <a:lstStyle/>
                    <a:p>
                      <a:pPr algn="ctr"/>
                      <a:r>
                        <a:rPr lang="en-US" sz="2400" b="1" i="0" dirty="0">
                          <a:solidFill>
                            <a:schemeClr val="tx1"/>
                          </a:solidFill>
                        </a:rPr>
                        <a:t>P</a:t>
                      </a:r>
                    </a:p>
                  </a:txBody>
                  <a:tcPr anchor="ctr"/>
                </a:tc>
                <a:extLst>
                  <a:ext uri="{0D108BD9-81ED-4DB2-BD59-A6C34878D82A}">
                    <a16:rowId xmlns:a16="http://schemas.microsoft.com/office/drawing/2014/main" val="76370253"/>
                  </a:ext>
                </a:extLst>
              </a:tr>
              <a:tr h="370840">
                <a:tc>
                  <a:txBody>
                    <a:bodyPr/>
                    <a:lstStyle/>
                    <a:p>
                      <a:pPr algn="ctr"/>
                      <a:r>
                        <a:rPr lang="en-US" sz="2400" b="1" i="1" dirty="0">
                          <a:solidFill>
                            <a:schemeClr val="tx1"/>
                          </a:solidFill>
                        </a:rPr>
                        <a:t>3</a:t>
                      </a:r>
                    </a:p>
                  </a:txBody>
                  <a:tcPr anchor="ctr"/>
                </a:tc>
                <a:tc>
                  <a:txBody>
                    <a:bodyPr/>
                    <a:lstStyle/>
                    <a:p>
                      <a:pPr algn="ctr"/>
                      <a:r>
                        <a:rPr lang="en-US" sz="2400" b="1" dirty="0"/>
                        <a:t>23-51260-1</a:t>
                      </a:r>
                      <a:endParaRPr lang="en-US" sz="2400" b="1" i="1" dirty="0">
                        <a:solidFill>
                          <a:schemeClr val="tx1"/>
                        </a:solidFill>
                      </a:endParaRPr>
                    </a:p>
                  </a:txBody>
                  <a:tcPr anchor="ctr"/>
                </a:tc>
                <a:tc>
                  <a:txBody>
                    <a:bodyPr/>
                    <a:lstStyle/>
                    <a:p>
                      <a:pPr algn="ctr"/>
                      <a:r>
                        <a:rPr lang="en-US" sz="2400" b="1" i="0" dirty="0" err="1">
                          <a:solidFill>
                            <a:schemeClr val="tx1"/>
                          </a:solidFill>
                        </a:rPr>
                        <a:t>Rimal</a:t>
                      </a:r>
                      <a:r>
                        <a:rPr lang="en-US" sz="2400" b="1" i="0" dirty="0">
                          <a:solidFill>
                            <a:schemeClr val="tx1"/>
                          </a:solidFill>
                        </a:rPr>
                        <a:t> </a:t>
                      </a:r>
                      <a:r>
                        <a:rPr lang="en-US" sz="2400" b="1" i="0" dirty="0" err="1">
                          <a:solidFill>
                            <a:schemeClr val="tx1"/>
                          </a:solidFill>
                        </a:rPr>
                        <a:t>Banik</a:t>
                      </a:r>
                      <a:endParaRPr lang="en-US" sz="2400" b="1" i="0"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b="1" i="1" dirty="0">
                          <a:solidFill>
                            <a:schemeClr val="tx1"/>
                          </a:solidFill>
                        </a:rPr>
                        <a:t>BSc in CSE</a:t>
                      </a:r>
                    </a:p>
                  </a:txBody>
                  <a:tcPr anchor="ctr"/>
                </a:tc>
                <a:tc>
                  <a:txBody>
                    <a:bodyPr/>
                    <a:lstStyle/>
                    <a:p>
                      <a:pPr algn="ctr"/>
                      <a:r>
                        <a:rPr lang="en-US" sz="2400" b="1" i="0" dirty="0">
                          <a:solidFill>
                            <a:schemeClr val="tx1"/>
                          </a:solidFill>
                        </a:rPr>
                        <a:t>P</a:t>
                      </a:r>
                    </a:p>
                  </a:txBody>
                  <a:tcPr anchor="ctr"/>
                </a:tc>
                <a:extLst>
                  <a:ext uri="{0D108BD9-81ED-4DB2-BD59-A6C34878D82A}">
                    <a16:rowId xmlns:a16="http://schemas.microsoft.com/office/drawing/2014/main" val="1221224331"/>
                  </a:ext>
                </a:extLst>
              </a:tr>
              <a:tr h="370840">
                <a:tc>
                  <a:txBody>
                    <a:bodyPr/>
                    <a:lstStyle/>
                    <a:p>
                      <a:pPr algn="ctr"/>
                      <a:r>
                        <a:rPr lang="en-US" sz="2400" b="1" i="1" dirty="0">
                          <a:solidFill>
                            <a:schemeClr val="tx1"/>
                          </a:solidFill>
                        </a:rPr>
                        <a:t>4</a:t>
                      </a:r>
                    </a:p>
                  </a:txBody>
                  <a:tcPr anchor="ctr"/>
                </a:tc>
                <a:tc>
                  <a:txBody>
                    <a:bodyPr/>
                    <a:lstStyle/>
                    <a:p>
                      <a:pPr algn="ctr"/>
                      <a:r>
                        <a:rPr lang="en-US" sz="2400" b="1" dirty="0"/>
                        <a:t>23-51269-1</a:t>
                      </a:r>
                      <a:endParaRPr lang="en-US" sz="2400" b="1" i="1" dirty="0">
                        <a:solidFill>
                          <a:schemeClr val="tx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160" b="1" i="0" u="none" strike="noStrike" kern="1200" baseline="0" dirty="0">
                          <a:solidFill>
                            <a:schemeClr val="dk1"/>
                          </a:solidFill>
                          <a:latin typeface="+mn-lt"/>
                          <a:ea typeface="+mn-ea"/>
                          <a:cs typeface="+mn-cs"/>
                        </a:rPr>
                        <a:t> Md </a:t>
                      </a:r>
                      <a:r>
                        <a:rPr lang="en-US" sz="2160" b="1" i="0" u="none" strike="noStrike" kern="1200" baseline="0" dirty="0" err="1">
                          <a:solidFill>
                            <a:schemeClr val="dk1"/>
                          </a:solidFill>
                          <a:latin typeface="+mn-lt"/>
                          <a:ea typeface="+mn-ea"/>
                          <a:cs typeface="+mn-cs"/>
                        </a:rPr>
                        <a:t>Rahidul</a:t>
                      </a:r>
                      <a:r>
                        <a:rPr lang="en-US" sz="2160" b="1" i="0" u="none" strike="noStrike" kern="1200" baseline="0" dirty="0">
                          <a:solidFill>
                            <a:schemeClr val="dk1"/>
                          </a:solidFill>
                          <a:latin typeface="+mn-lt"/>
                          <a:ea typeface="+mn-ea"/>
                          <a:cs typeface="+mn-cs"/>
                        </a:rPr>
                        <a:t> Islam 	</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b="1" i="1" dirty="0">
                          <a:solidFill>
                            <a:schemeClr val="tx1"/>
                          </a:solidFill>
                        </a:rPr>
                        <a:t>BSc in CSE</a:t>
                      </a:r>
                    </a:p>
                  </a:txBody>
                  <a:tcPr anchor="ctr"/>
                </a:tc>
                <a:tc>
                  <a:txBody>
                    <a:bodyPr/>
                    <a:lstStyle/>
                    <a:p>
                      <a:pPr algn="ctr"/>
                      <a:r>
                        <a:rPr lang="en-US" sz="2400" b="1" i="0" dirty="0">
                          <a:solidFill>
                            <a:schemeClr val="tx1"/>
                          </a:solidFill>
                        </a:rPr>
                        <a:t>P</a:t>
                      </a:r>
                    </a:p>
                  </a:txBody>
                  <a:tcPr anchor="ctr"/>
                </a:tc>
                <a:extLst>
                  <a:ext uri="{0D108BD9-81ED-4DB2-BD59-A6C34878D82A}">
                    <a16:rowId xmlns:a16="http://schemas.microsoft.com/office/drawing/2014/main" val="3652590490"/>
                  </a:ext>
                </a:extLst>
              </a:tr>
              <a:tr h="0">
                <a:tc>
                  <a:txBody>
                    <a:bodyPr/>
                    <a:lstStyle/>
                    <a:p>
                      <a:pPr algn="ctr"/>
                      <a:r>
                        <a:rPr lang="en-US" sz="2400" b="1" i="1" dirty="0">
                          <a:solidFill>
                            <a:schemeClr val="tx1"/>
                          </a:solidFill>
                        </a:rPr>
                        <a:t>5</a:t>
                      </a:r>
                    </a:p>
                  </a:txBody>
                  <a:tcPr anchor="ctr"/>
                </a:tc>
                <a:tc>
                  <a:txBody>
                    <a:bodyPr/>
                    <a:lstStyle/>
                    <a:p>
                      <a:pPr algn="ctr"/>
                      <a:r>
                        <a:rPr lang="en-US" sz="2400" b="1" dirty="0"/>
                        <a:t>21-44911-2</a:t>
                      </a:r>
                      <a:endParaRPr lang="en-US" sz="2400" b="1" i="1" dirty="0">
                        <a:solidFill>
                          <a:schemeClr val="tx1"/>
                        </a:solidFill>
                      </a:endParaRPr>
                    </a:p>
                  </a:txBody>
                  <a:tcPr anchor="ctr"/>
                </a:tc>
                <a:tc>
                  <a:txBody>
                    <a:bodyPr/>
                    <a:lstStyle/>
                    <a:p>
                      <a:pPr algn="ctr"/>
                      <a:r>
                        <a:rPr lang="en-US" sz="2160" b="1" i="0" u="none" strike="noStrike" kern="1200" baseline="0" dirty="0">
                          <a:solidFill>
                            <a:schemeClr val="dk1"/>
                          </a:solidFill>
                          <a:latin typeface="+mn-lt"/>
                          <a:ea typeface="+mn-ea"/>
                          <a:cs typeface="+mn-cs"/>
                        </a:rPr>
                        <a:t>     Rahat Ahmed 	</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b="1" i="1" dirty="0">
                          <a:solidFill>
                            <a:schemeClr val="tx1"/>
                          </a:solidFill>
                        </a:rPr>
                        <a:t>BSc in CSE</a:t>
                      </a:r>
                    </a:p>
                  </a:txBody>
                  <a:tcPr anchor="ctr"/>
                </a:tc>
                <a:tc>
                  <a:txBody>
                    <a:bodyPr/>
                    <a:lstStyle/>
                    <a:p>
                      <a:pPr algn="ctr"/>
                      <a:r>
                        <a:rPr lang="en-US" sz="2400" b="1" i="0" dirty="0">
                          <a:solidFill>
                            <a:schemeClr val="tx1"/>
                          </a:solidFill>
                        </a:rPr>
                        <a:t>P</a:t>
                      </a:r>
                    </a:p>
                  </a:txBody>
                  <a:tcPr anchor="ctr"/>
                </a:tc>
                <a:extLst>
                  <a:ext uri="{0D108BD9-81ED-4DB2-BD59-A6C34878D82A}">
                    <a16:rowId xmlns:a16="http://schemas.microsoft.com/office/drawing/2014/main" val="90157095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70629702"/>
              </p:ext>
            </p:extLst>
          </p:nvPr>
        </p:nvGraphicFramePr>
        <p:xfrm>
          <a:off x="1303869" y="1243791"/>
          <a:ext cx="14715065" cy="451803"/>
        </p:xfrm>
        <a:graphic>
          <a:graphicData uri="http://schemas.openxmlformats.org/drawingml/2006/table">
            <a:tbl>
              <a:tblPr firstRow="1" firstCol="1" bandRow="1">
                <a:tableStyleId>{5C22544A-7EE6-4342-B048-85BDC9FD1C3A}</a:tableStyleId>
              </a:tblPr>
              <a:tblGrid>
                <a:gridCol w="2607320">
                  <a:extLst>
                    <a:ext uri="{9D8B030D-6E8A-4147-A177-3AD203B41FA5}">
                      <a16:colId xmlns:a16="http://schemas.microsoft.com/office/drawing/2014/main" val="3779552987"/>
                    </a:ext>
                  </a:extLst>
                </a:gridCol>
                <a:gridCol w="2607320">
                  <a:extLst>
                    <a:ext uri="{9D8B030D-6E8A-4147-A177-3AD203B41FA5}">
                      <a16:colId xmlns:a16="http://schemas.microsoft.com/office/drawing/2014/main" val="2030903817"/>
                    </a:ext>
                  </a:extLst>
                </a:gridCol>
                <a:gridCol w="2607320">
                  <a:extLst>
                    <a:ext uri="{9D8B030D-6E8A-4147-A177-3AD203B41FA5}">
                      <a16:colId xmlns:a16="http://schemas.microsoft.com/office/drawing/2014/main" val="1872060130"/>
                    </a:ext>
                  </a:extLst>
                </a:gridCol>
                <a:gridCol w="6893105">
                  <a:extLst>
                    <a:ext uri="{9D8B030D-6E8A-4147-A177-3AD203B41FA5}">
                      <a16:colId xmlns:a16="http://schemas.microsoft.com/office/drawing/2014/main" val="3948658697"/>
                    </a:ext>
                  </a:extLst>
                </a:gridCol>
              </a:tblGrid>
              <a:tr h="182880">
                <a:tc>
                  <a:txBody>
                    <a:bodyPr/>
                    <a:lstStyle/>
                    <a:p>
                      <a:pPr marL="0" marR="0" algn="just">
                        <a:lnSpc>
                          <a:spcPct val="107000"/>
                        </a:lnSpc>
                        <a:spcBef>
                          <a:spcPts val="0"/>
                        </a:spcBef>
                        <a:spcAft>
                          <a:spcPts val="0"/>
                        </a:spcAft>
                      </a:pPr>
                      <a:r>
                        <a:rPr lang="en-US" sz="2800" dirty="0">
                          <a:solidFill>
                            <a:srgbClr val="7030A0"/>
                          </a:solidFill>
                          <a:effectLst/>
                        </a:rPr>
                        <a:t>Course Code:</a:t>
                      </a:r>
                      <a:endParaRPr lang="en-US" sz="2400" dirty="0">
                        <a:solidFill>
                          <a:srgbClr val="7030A0"/>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8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rPr>
                        <a:t>EE4103</a:t>
                      </a:r>
                      <a:endParaRPr lang="en-US" sz="24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800" dirty="0">
                          <a:solidFill>
                            <a:srgbClr val="7030A0"/>
                          </a:solidFill>
                          <a:effectLst/>
                        </a:rPr>
                        <a:t>Course Name:</a:t>
                      </a:r>
                      <a:endParaRPr lang="en-US" sz="2400" dirty="0">
                        <a:solidFill>
                          <a:srgbClr val="7030A0"/>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tc>
                  <a:txBody>
                    <a:bodyPr/>
                    <a:lstStyle/>
                    <a:p>
                      <a:pPr marL="0" marR="0" algn="just">
                        <a:lnSpc>
                          <a:spcPct val="107000"/>
                        </a:lnSpc>
                        <a:spcBef>
                          <a:spcPts val="0"/>
                        </a:spcBef>
                        <a:spcAft>
                          <a:spcPts val="0"/>
                        </a:spcAft>
                      </a:pPr>
                      <a:r>
                        <a:rPr lang="en-US" sz="2160" b="0" i="0" u="none" strike="noStrike" kern="1200" dirty="0">
                          <a:solidFill>
                            <a:schemeClr val="lt1"/>
                          </a:solidFill>
                          <a:effectLst/>
                          <a:latin typeface="+mn-lt"/>
                          <a:ea typeface="+mn-ea"/>
                          <a:cs typeface="+mn-cs"/>
                        </a:rPr>
                        <a:t>    </a:t>
                      </a:r>
                      <a:r>
                        <a:rPr lang="en-US" sz="2400" b="0" i="0" u="none" strike="noStrike" kern="1200" dirty="0">
                          <a:solidFill>
                            <a:schemeClr val="tx1"/>
                          </a:solidFill>
                          <a:effectLst/>
                          <a:latin typeface="+mn-lt"/>
                          <a:ea typeface="+mn-ea"/>
                          <a:cs typeface="+mn-cs"/>
                        </a:rPr>
                        <a:t>MICROPROCESSOR AND EMBEDDED SYSTEMS </a:t>
                      </a:r>
                      <a:endParaRPr lang="en-US" sz="2400" dirty="0">
                        <a:solidFill>
                          <a:schemeClr val="tx1"/>
                        </a:solidFill>
                        <a:effectLst/>
                        <a:latin typeface="Times New Roman" panose="02020603050405020304" pitchFamily="18" charset="0"/>
                        <a:ea typeface="Calibri" panose="020F0502020204030204" pitchFamily="34" charset="0"/>
                        <a:cs typeface="Vrinda" panose="01010600010101010101" pitchFamily="2" charset="0"/>
                      </a:endParaRPr>
                    </a:p>
                  </a:txBody>
                  <a:tcPr marL="8890" marR="8890" marT="8890" marB="8890" anchor="ctr"/>
                </a:tc>
                <a:extLst>
                  <a:ext uri="{0D108BD9-81ED-4DB2-BD59-A6C34878D82A}">
                    <a16:rowId xmlns:a16="http://schemas.microsoft.com/office/drawing/2014/main" val="229074159"/>
                  </a:ext>
                </a:extLst>
              </a:tr>
            </a:tbl>
          </a:graphicData>
        </a:graphic>
      </p:graphicFrame>
    </p:spTree>
    <p:extLst>
      <p:ext uri="{BB962C8B-B14F-4D97-AF65-F5344CB8AC3E}">
        <p14:creationId xmlns:p14="http://schemas.microsoft.com/office/powerpoint/2010/main" val="2201969933"/>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32509" y="2004060"/>
            <a:ext cx="15810807" cy="5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endParaRPr lang="en-US" altLang="en-US" sz="3600" dirty="0">
              <a:solidFill>
                <a:srgbClr val="FF0000"/>
              </a:solidFill>
            </a:endParaRPr>
          </a:p>
        </p:txBody>
      </p:sp>
      <p:sp>
        <p:nvSpPr>
          <p:cNvPr id="19459" name="Oval 3" descr="Parchment"/>
          <p:cNvSpPr>
            <a:spLocks noChangeArrowheads="1"/>
          </p:cNvSpPr>
          <p:nvPr/>
        </p:nvSpPr>
        <p:spPr bwMode="auto">
          <a:xfrm>
            <a:off x="1130531" y="529590"/>
            <a:ext cx="1421476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dirty="0">
                <a:solidFill>
                  <a:schemeClr val="accent2">
                    <a:lumMod val="50000"/>
                  </a:schemeClr>
                </a:solidFill>
                <a:latin typeface="Comic Sans MS" panose="030F0702030302020204" pitchFamily="66" charset="0"/>
              </a:rPr>
              <a:t>Description of the Components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10</a:t>
            </a:fld>
            <a:endParaRPr lang="en-US" dirty="0"/>
          </a:p>
        </p:txBody>
      </p:sp>
      <p:grpSp>
        <p:nvGrpSpPr>
          <p:cNvPr id="18" name="Group 17"/>
          <p:cNvGrpSpPr/>
          <p:nvPr/>
        </p:nvGrpSpPr>
        <p:grpSpPr>
          <a:xfrm>
            <a:off x="966609" y="2080337"/>
            <a:ext cx="3645616" cy="2892116"/>
            <a:chOff x="966609" y="2210967"/>
            <a:chExt cx="3645616" cy="2892116"/>
          </a:xfrm>
        </p:grpSpPr>
        <p:pic>
          <p:nvPicPr>
            <p:cNvPr id="6" name="Picture 5"/>
            <p:cNvPicPr>
              <a:picLocks noChangeAspect="1"/>
            </p:cNvPicPr>
            <p:nvPr/>
          </p:nvPicPr>
          <p:blipFill>
            <a:blip r:embed="rId3"/>
            <a:stretch>
              <a:fillRect/>
            </a:stretch>
          </p:blipFill>
          <p:spPr>
            <a:xfrm>
              <a:off x="966609" y="2210967"/>
              <a:ext cx="3645616" cy="2802467"/>
            </a:xfrm>
            <a:prstGeom prst="rect">
              <a:avLst/>
            </a:prstGeom>
          </p:spPr>
        </p:pic>
        <p:sp>
          <p:nvSpPr>
            <p:cNvPr id="9" name="TextBox 8"/>
            <p:cNvSpPr txBox="1"/>
            <p:nvPr/>
          </p:nvSpPr>
          <p:spPr>
            <a:xfrm>
              <a:off x="1606717" y="4733751"/>
              <a:ext cx="2469931" cy="369332"/>
            </a:xfrm>
            <a:prstGeom prst="rect">
              <a:avLst/>
            </a:prstGeom>
            <a:noFill/>
          </p:spPr>
          <p:txBody>
            <a:bodyPr wrap="square" rtlCol="0">
              <a:spAutoFit/>
            </a:bodyPr>
            <a:lstStyle/>
            <a:p>
              <a:r>
                <a:rPr lang="en-US" b="1" dirty="0"/>
                <a:t>ESP32 Microcontroller </a:t>
              </a:r>
            </a:p>
          </p:txBody>
        </p:sp>
      </p:grpSp>
      <p:grpSp>
        <p:nvGrpSpPr>
          <p:cNvPr id="17" name="Group 16"/>
          <p:cNvGrpSpPr/>
          <p:nvPr/>
        </p:nvGrpSpPr>
        <p:grpSpPr>
          <a:xfrm>
            <a:off x="1185200" y="5249549"/>
            <a:ext cx="2867937" cy="2731668"/>
            <a:chOff x="2654827" y="5327927"/>
            <a:chExt cx="2867937" cy="2731668"/>
          </a:xfrm>
        </p:grpSpPr>
        <p:pic>
          <p:nvPicPr>
            <p:cNvPr id="8" name="Picture 7"/>
            <p:cNvPicPr>
              <a:picLocks noChangeAspect="1"/>
            </p:cNvPicPr>
            <p:nvPr/>
          </p:nvPicPr>
          <p:blipFill>
            <a:blip r:embed="rId4"/>
            <a:stretch>
              <a:fillRect/>
            </a:stretch>
          </p:blipFill>
          <p:spPr>
            <a:xfrm>
              <a:off x="2654827" y="5327927"/>
              <a:ext cx="2867937" cy="2351399"/>
            </a:xfrm>
            <a:prstGeom prst="rect">
              <a:avLst/>
            </a:prstGeom>
          </p:spPr>
        </p:pic>
        <p:sp>
          <p:nvSpPr>
            <p:cNvPr id="11" name="Rectangle 10"/>
            <p:cNvSpPr/>
            <p:nvPr/>
          </p:nvSpPr>
          <p:spPr>
            <a:xfrm>
              <a:off x="3569630" y="7690263"/>
              <a:ext cx="1310615" cy="369332"/>
            </a:xfrm>
            <a:prstGeom prst="rect">
              <a:avLst/>
            </a:prstGeom>
          </p:spPr>
          <p:txBody>
            <a:bodyPr wrap="none">
              <a:spAutoFit/>
            </a:bodyPr>
            <a:lstStyle/>
            <a:p>
              <a:r>
                <a:rPr lang="en-US" b="1" dirty="0"/>
                <a:t>Breadboard</a:t>
              </a:r>
            </a:p>
          </p:txBody>
        </p:sp>
      </p:grpSp>
      <p:grpSp>
        <p:nvGrpSpPr>
          <p:cNvPr id="15" name="Group 14"/>
          <p:cNvGrpSpPr/>
          <p:nvPr/>
        </p:nvGrpSpPr>
        <p:grpSpPr>
          <a:xfrm>
            <a:off x="5806314" y="2354359"/>
            <a:ext cx="4863195" cy="2572109"/>
            <a:chOff x="6687212" y="2006061"/>
            <a:chExt cx="4863195" cy="2572109"/>
          </a:xfrm>
        </p:grpSpPr>
        <p:pic>
          <p:nvPicPr>
            <p:cNvPr id="2" name="Picture 1"/>
            <p:cNvPicPr>
              <a:picLocks noChangeAspect="1"/>
            </p:cNvPicPr>
            <p:nvPr/>
          </p:nvPicPr>
          <p:blipFill>
            <a:blip r:embed="rId5"/>
            <a:stretch>
              <a:fillRect/>
            </a:stretch>
          </p:blipFill>
          <p:spPr>
            <a:xfrm>
              <a:off x="6687212" y="2006061"/>
              <a:ext cx="3886742" cy="2572109"/>
            </a:xfrm>
            <a:prstGeom prst="rect">
              <a:avLst/>
            </a:prstGeom>
          </p:spPr>
        </p:pic>
        <p:sp>
          <p:nvSpPr>
            <p:cNvPr id="12" name="Rectangle 11"/>
            <p:cNvSpPr/>
            <p:nvPr/>
          </p:nvSpPr>
          <p:spPr>
            <a:xfrm>
              <a:off x="9070428" y="3931839"/>
              <a:ext cx="2479979" cy="646331"/>
            </a:xfrm>
            <a:prstGeom prst="rect">
              <a:avLst/>
            </a:prstGeom>
          </p:spPr>
          <p:txBody>
            <a:bodyPr wrap="square">
              <a:spAutoFit/>
            </a:bodyPr>
            <a:lstStyle/>
            <a:p>
              <a:pPr fontAlgn="base"/>
              <a:r>
                <a:rPr lang="en-US" b="1" dirty="0">
                  <a:latin typeface="inherit"/>
                </a:rPr>
                <a:t>DHT11 Humidity &amp; Temperature Sensor</a:t>
              </a:r>
              <a:endParaRPr lang="en-US" b="1" i="0" dirty="0">
                <a:effectLst/>
                <a:latin typeface="system-ui"/>
              </a:endParaRPr>
            </a:p>
          </p:txBody>
        </p:sp>
      </p:grpSp>
      <p:grpSp>
        <p:nvGrpSpPr>
          <p:cNvPr id="16" name="Group 15"/>
          <p:cNvGrpSpPr/>
          <p:nvPr/>
        </p:nvGrpSpPr>
        <p:grpSpPr>
          <a:xfrm>
            <a:off x="6499840" y="5535656"/>
            <a:ext cx="3476144" cy="2248174"/>
            <a:chOff x="7612586" y="5535656"/>
            <a:chExt cx="3476144" cy="2248174"/>
          </a:xfrm>
        </p:grpSpPr>
        <p:pic>
          <p:nvPicPr>
            <p:cNvPr id="4" name="Picture 3"/>
            <p:cNvPicPr>
              <a:picLocks noChangeAspect="1"/>
            </p:cNvPicPr>
            <p:nvPr/>
          </p:nvPicPr>
          <p:blipFill>
            <a:blip r:embed="rId6"/>
            <a:stretch>
              <a:fillRect/>
            </a:stretch>
          </p:blipFill>
          <p:spPr>
            <a:xfrm>
              <a:off x="7717689" y="5535656"/>
              <a:ext cx="2705478" cy="1962424"/>
            </a:xfrm>
            <a:prstGeom prst="rect">
              <a:avLst/>
            </a:prstGeom>
          </p:spPr>
        </p:pic>
        <p:sp>
          <p:nvSpPr>
            <p:cNvPr id="13" name="Rectangle 12"/>
            <p:cNvSpPr/>
            <p:nvPr/>
          </p:nvSpPr>
          <p:spPr>
            <a:xfrm>
              <a:off x="7612586" y="7414498"/>
              <a:ext cx="3476144" cy="369332"/>
            </a:xfrm>
            <a:prstGeom prst="rect">
              <a:avLst/>
            </a:prstGeom>
          </p:spPr>
          <p:txBody>
            <a:bodyPr wrap="none">
              <a:spAutoFit/>
            </a:bodyPr>
            <a:lstStyle/>
            <a:p>
              <a:pPr fontAlgn="base"/>
              <a:r>
                <a:rPr lang="en-US" b="1" dirty="0">
                  <a:latin typeface="inherit"/>
                </a:rPr>
                <a:t>DS18B20 Temperature Sensor</a:t>
              </a:r>
              <a:endParaRPr lang="en-US" b="1" i="0" dirty="0">
                <a:effectLst/>
                <a:latin typeface="system-ui"/>
              </a:endParaRPr>
            </a:p>
          </p:txBody>
        </p:sp>
      </p:grpSp>
      <p:sp>
        <p:nvSpPr>
          <p:cNvPr id="14" name="Rectangle 13"/>
          <p:cNvSpPr/>
          <p:nvPr/>
        </p:nvSpPr>
        <p:spPr>
          <a:xfrm>
            <a:off x="12378626" y="4440158"/>
            <a:ext cx="2250937" cy="369332"/>
          </a:xfrm>
          <a:prstGeom prst="rect">
            <a:avLst/>
          </a:prstGeom>
        </p:spPr>
        <p:txBody>
          <a:bodyPr wrap="none">
            <a:spAutoFit/>
          </a:bodyPr>
          <a:lstStyle/>
          <a:p>
            <a:pPr fontAlgn="base"/>
            <a:r>
              <a:rPr lang="en-US" b="1" dirty="0">
                <a:latin typeface="inherit"/>
              </a:rPr>
              <a:t>AD8232 Pulse  Sensor</a:t>
            </a:r>
            <a:endParaRPr lang="en-US" b="1" i="0" dirty="0">
              <a:effectLst/>
              <a:latin typeface="system-ui"/>
            </a:endParaRPr>
          </a:p>
        </p:txBody>
      </p:sp>
      <p:grpSp>
        <p:nvGrpSpPr>
          <p:cNvPr id="21" name="Group 20"/>
          <p:cNvGrpSpPr/>
          <p:nvPr/>
        </p:nvGrpSpPr>
        <p:grpSpPr>
          <a:xfrm>
            <a:off x="11908113" y="4926468"/>
            <a:ext cx="3560623" cy="2948461"/>
            <a:chOff x="11908113" y="4926468"/>
            <a:chExt cx="3560623" cy="2948461"/>
          </a:xfrm>
        </p:grpSpPr>
        <p:pic>
          <p:nvPicPr>
            <p:cNvPr id="7" name="Picture 6"/>
            <p:cNvPicPr>
              <a:picLocks noChangeAspect="1"/>
            </p:cNvPicPr>
            <p:nvPr/>
          </p:nvPicPr>
          <p:blipFill>
            <a:blip r:embed="rId7"/>
            <a:stretch>
              <a:fillRect/>
            </a:stretch>
          </p:blipFill>
          <p:spPr>
            <a:xfrm>
              <a:off x="12618092" y="4926468"/>
              <a:ext cx="2850644" cy="2571612"/>
            </a:xfrm>
            <a:prstGeom prst="rect">
              <a:avLst/>
            </a:prstGeom>
          </p:spPr>
        </p:pic>
        <p:sp>
          <p:nvSpPr>
            <p:cNvPr id="20" name="Rectangle 19"/>
            <p:cNvSpPr/>
            <p:nvPr/>
          </p:nvSpPr>
          <p:spPr>
            <a:xfrm>
              <a:off x="11908113" y="7505597"/>
              <a:ext cx="3191964" cy="369332"/>
            </a:xfrm>
            <a:prstGeom prst="rect">
              <a:avLst/>
            </a:prstGeom>
          </p:spPr>
          <p:txBody>
            <a:bodyPr wrap="none">
              <a:spAutoFit/>
            </a:bodyPr>
            <a:lstStyle/>
            <a:p>
              <a:r>
                <a:rPr lang="en-US" b="1" dirty="0">
                  <a:solidFill>
                    <a:srgbClr val="212121"/>
                  </a:solidFill>
                  <a:latin typeface="Inter"/>
                </a:rPr>
                <a:t>Male To Male Jumper Wires</a:t>
              </a:r>
              <a:endParaRPr lang="en-US" b="1" i="0" u="none" strike="noStrike" dirty="0">
                <a:solidFill>
                  <a:srgbClr val="212121"/>
                </a:solidFill>
                <a:effectLst/>
                <a:latin typeface="Inter"/>
              </a:endParaRPr>
            </a:p>
          </p:txBody>
        </p:sp>
      </p:grpSp>
      <p:pic>
        <p:nvPicPr>
          <p:cNvPr id="27" name="Picture 26">
            <a:extLst>
              <a:ext uri="{FF2B5EF4-FFF2-40B4-BE49-F238E27FC236}">
                <a16:creationId xmlns:a16="http://schemas.microsoft.com/office/drawing/2014/main" id="{4012D9F4-50C9-0C17-7E6D-7FF33E0D0B4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17893" y="2142286"/>
            <a:ext cx="3152329" cy="2364247"/>
          </a:xfrm>
          <a:prstGeom prst="rect">
            <a:avLst/>
          </a:prstGeom>
        </p:spPr>
      </p:pic>
    </p:spTree>
    <p:extLst>
      <p:ext uri="{BB962C8B-B14F-4D97-AF65-F5344CB8AC3E}">
        <p14:creationId xmlns:p14="http://schemas.microsoft.com/office/powerpoint/2010/main" val="435306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endParaRPr lang="en-US" altLang="en-US" sz="3600" dirty="0">
              <a:solidFill>
                <a:srgbClr val="FF0000"/>
              </a:solidFill>
            </a:endParaRPr>
          </a:p>
        </p:txBody>
      </p:sp>
      <p:sp>
        <p:nvSpPr>
          <p:cNvPr id="20483" name="Oval 3" descr="Parchment"/>
          <p:cNvSpPr>
            <a:spLocks noChangeArrowheads="1"/>
          </p:cNvSpPr>
          <p:nvPr/>
        </p:nvSpPr>
        <p:spPr bwMode="auto">
          <a:xfrm>
            <a:off x="1036726" y="529590"/>
            <a:ext cx="14203276" cy="1049254"/>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400" b="1" dirty="0">
                <a:solidFill>
                  <a:schemeClr val="accent2">
                    <a:lumMod val="50000"/>
                  </a:schemeClr>
                </a:solidFill>
                <a:latin typeface="Comic Sans MS" panose="030F0702030302020204" pitchFamily="66" charset="0"/>
              </a:rPr>
              <a:t>Description of the Diagram</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11</a:t>
            </a:fld>
            <a:endParaRPr lang="en-US" dirty="0"/>
          </a:p>
        </p:txBody>
      </p:sp>
      <p:sp>
        <p:nvSpPr>
          <p:cNvPr id="6" name="Rectangle 5"/>
          <p:cNvSpPr/>
          <p:nvPr/>
        </p:nvSpPr>
        <p:spPr>
          <a:xfrm>
            <a:off x="427129" y="1817518"/>
            <a:ext cx="15561425" cy="1600438"/>
          </a:xfrm>
          <a:prstGeom prst="rect">
            <a:avLst/>
          </a:prstGeom>
        </p:spPr>
        <p:txBody>
          <a:bodyPr wrap="square">
            <a:spAutoFit/>
          </a:bodyPr>
          <a:lstStyle/>
          <a:p>
            <a:pPr algn="just"/>
            <a:r>
              <a:rPr lang="en-US" sz="2000" dirty="0">
                <a:solidFill>
                  <a:schemeClr val="tx2">
                    <a:lumMod val="50000"/>
                  </a:schemeClr>
                </a:solidFill>
                <a:latin typeface="Comic Sans MS" panose="030F0702030302020204" pitchFamily="66" charset="0"/>
              </a:rPr>
              <a:t>The ESP32-based Patient Health Monitoring System uses AD8232, DHT11, and DS18B20 sensors to monitor vital health metrics like heart rate, temperature, and humidity. The AD8232 connects to GPIO21 and GPIO22 for heart rate saturation readings, DHT11 monitors ambient temperature and humidity, and DS18B20 provides additional temperature data for effective healthcare management.</a:t>
            </a:r>
          </a:p>
          <a:p>
            <a:r>
              <a:rPr lang="en-US" dirty="0"/>
              <a:t> </a:t>
            </a:r>
          </a:p>
        </p:txBody>
      </p:sp>
      <p:pic>
        <p:nvPicPr>
          <p:cNvPr id="8" name="Picture 7">
            <a:extLst>
              <a:ext uri="{FF2B5EF4-FFF2-40B4-BE49-F238E27FC236}">
                <a16:creationId xmlns:a16="http://schemas.microsoft.com/office/drawing/2014/main" id="{BB5C17F8-7386-1AD1-6DCC-D1DDAC794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139" y="3344473"/>
            <a:ext cx="6717895" cy="4811644"/>
          </a:xfrm>
          <a:prstGeom prst="rect">
            <a:avLst/>
          </a:prstGeom>
        </p:spPr>
      </p:pic>
    </p:spTree>
    <p:extLst>
      <p:ext uri="{BB962C8B-B14F-4D97-AF65-F5344CB8AC3E}">
        <p14:creationId xmlns:p14="http://schemas.microsoft.com/office/powerpoint/2010/main" val="1241642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8E8BB-69BC-3DD3-14BC-506487D03946}"/>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F4EDCCF4-091F-EA87-1A8F-0DCC02C4EFDE}"/>
              </a:ext>
            </a:extLst>
          </p:cNvPr>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endParaRPr lang="en-US" altLang="en-US" sz="3600" dirty="0">
              <a:solidFill>
                <a:srgbClr val="FF0000"/>
              </a:solidFill>
            </a:endParaRPr>
          </a:p>
        </p:txBody>
      </p:sp>
      <p:sp>
        <p:nvSpPr>
          <p:cNvPr id="20483" name="Oval 3" descr="Parchment">
            <a:extLst>
              <a:ext uri="{FF2B5EF4-FFF2-40B4-BE49-F238E27FC236}">
                <a16:creationId xmlns:a16="http://schemas.microsoft.com/office/drawing/2014/main" id="{E28A8617-8527-0FF3-2C0C-5E121F4B50C5}"/>
              </a:ext>
            </a:extLst>
          </p:cNvPr>
          <p:cNvSpPr>
            <a:spLocks noChangeArrowheads="1"/>
          </p:cNvSpPr>
          <p:nvPr/>
        </p:nvSpPr>
        <p:spPr bwMode="auto">
          <a:xfrm>
            <a:off x="1036726" y="529590"/>
            <a:ext cx="14203276" cy="1049254"/>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400" b="1" dirty="0">
                <a:solidFill>
                  <a:schemeClr val="accent2">
                    <a:lumMod val="50000"/>
                  </a:schemeClr>
                </a:solidFill>
                <a:latin typeface="Comic Sans MS" panose="030F0702030302020204" pitchFamily="66" charset="0"/>
              </a:rPr>
              <a:t>Description of the Diagram</a:t>
            </a:r>
          </a:p>
        </p:txBody>
      </p:sp>
      <p:sp>
        <p:nvSpPr>
          <p:cNvPr id="3" name="Slide Number Placeholder 2">
            <a:extLst>
              <a:ext uri="{FF2B5EF4-FFF2-40B4-BE49-F238E27FC236}">
                <a16:creationId xmlns:a16="http://schemas.microsoft.com/office/drawing/2014/main" id="{2EE90AFE-5A2B-B345-9705-1471B5A16768}"/>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
        <p:nvSpPr>
          <p:cNvPr id="6" name="Rectangle 5">
            <a:extLst>
              <a:ext uri="{FF2B5EF4-FFF2-40B4-BE49-F238E27FC236}">
                <a16:creationId xmlns:a16="http://schemas.microsoft.com/office/drawing/2014/main" id="{F6ECBAE3-13C8-E95C-9684-1FE65D9C25B1}"/>
              </a:ext>
            </a:extLst>
          </p:cNvPr>
          <p:cNvSpPr/>
          <p:nvPr/>
        </p:nvSpPr>
        <p:spPr>
          <a:xfrm>
            <a:off x="427129" y="1817518"/>
            <a:ext cx="15561425" cy="369332"/>
          </a:xfrm>
          <a:prstGeom prst="rect">
            <a:avLst/>
          </a:prstGeom>
        </p:spPr>
        <p:txBody>
          <a:bodyPr wrap="square">
            <a:spAutoFit/>
          </a:bodyPr>
          <a:lstStyle/>
          <a:p>
            <a:r>
              <a:rPr lang="en-US" dirty="0"/>
              <a:t> </a:t>
            </a:r>
          </a:p>
        </p:txBody>
      </p:sp>
      <p:sp>
        <p:nvSpPr>
          <p:cNvPr id="8" name="TextBox 7">
            <a:extLst>
              <a:ext uri="{FF2B5EF4-FFF2-40B4-BE49-F238E27FC236}">
                <a16:creationId xmlns:a16="http://schemas.microsoft.com/office/drawing/2014/main" id="{7C1D0BDB-D9A1-9A37-CDC3-AB8DEE1DEC34}"/>
              </a:ext>
            </a:extLst>
          </p:cNvPr>
          <p:cNvSpPr txBox="1"/>
          <p:nvPr/>
        </p:nvSpPr>
        <p:spPr>
          <a:xfrm>
            <a:off x="1470214" y="2219208"/>
            <a:ext cx="13662214" cy="4401205"/>
          </a:xfrm>
          <a:prstGeom prst="rect">
            <a:avLst/>
          </a:prstGeom>
          <a:noFill/>
        </p:spPr>
        <p:txBody>
          <a:bodyPr wrap="square">
            <a:spAutoFit/>
          </a:bodyPr>
          <a:lstStyle/>
          <a:p>
            <a:pPr algn="just"/>
            <a:r>
              <a:rPr lang="en-US" sz="2800" dirty="0">
                <a:latin typeface="Comic Sans MS" panose="030F0702030302020204" pitchFamily="66" charset="0"/>
              </a:rPr>
              <a:t>This system is built on a compact yet powerful hardware setup designed for remote health monitoring. The ESP32 microcontroller serves as the core unit, enabling sensor interfacing and seamless data transmission over Wi-Fi. To capture vital signs, the setup includes three key sensors: a pulse oximeter for detecting heart rate, an environmental sensor to measure surrounding temperature and humidity, and a digital temperature sensor for precise body temperature readings. Each component plays a distinct role in ensuring comprehensive health tracking. The integration of these modules with the ESP32 allows for real-time data acquisition, processing, and display on a web interface, making the system suitable for smart, connected healthcare solutions.</a:t>
            </a:r>
          </a:p>
        </p:txBody>
      </p:sp>
    </p:spTree>
    <p:extLst>
      <p:ext uri="{BB962C8B-B14F-4D97-AF65-F5344CB8AC3E}">
        <p14:creationId xmlns:p14="http://schemas.microsoft.com/office/powerpoint/2010/main" val="353915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AFECC2-3FC5-402A-919E-2BCD874764E6}"/>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Oval 2" descr="Parchment">
            <a:extLst>
              <a:ext uri="{FF2B5EF4-FFF2-40B4-BE49-F238E27FC236}">
                <a16:creationId xmlns:a16="http://schemas.microsoft.com/office/drawing/2014/main" id="{0C2BD238-217E-4E72-8576-73D71E041C76}"/>
              </a:ext>
            </a:extLst>
          </p:cNvPr>
          <p:cNvSpPr>
            <a:spLocks noChangeArrowheads="1"/>
          </p:cNvSpPr>
          <p:nvPr/>
        </p:nvSpPr>
        <p:spPr bwMode="auto">
          <a:xfrm>
            <a:off x="1570238" y="730179"/>
            <a:ext cx="12943784" cy="1057093"/>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en-US" sz="4320" b="1" dirty="0">
                <a:solidFill>
                  <a:schemeClr val="accent2">
                    <a:lumMod val="50000"/>
                  </a:schemeClr>
                </a:solidFill>
                <a:latin typeface="Comic Sans MS" panose="030F0702030302020204" pitchFamily="66" charset="0"/>
              </a:rPr>
              <a:t>Equations/Mathematical Model</a:t>
            </a:r>
          </a:p>
        </p:txBody>
      </p:sp>
      <p:sp>
        <p:nvSpPr>
          <p:cNvPr id="4" name="Rectangle 3">
            <a:extLst>
              <a:ext uri="{FF2B5EF4-FFF2-40B4-BE49-F238E27FC236}">
                <a16:creationId xmlns:a16="http://schemas.microsoft.com/office/drawing/2014/main" id="{0DB35395-8E4B-44AD-9128-4241B1426AEA}"/>
              </a:ext>
            </a:extLst>
          </p:cNvPr>
          <p:cNvSpPr>
            <a:spLocks noChangeArrowheads="1"/>
          </p:cNvSpPr>
          <p:nvPr/>
        </p:nvSpPr>
        <p:spPr bwMode="auto">
          <a:xfrm>
            <a:off x="2626823" y="-9633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5" name="Rectangle 4">
            <a:extLst>
              <a:ext uri="{FF2B5EF4-FFF2-40B4-BE49-F238E27FC236}">
                <a16:creationId xmlns:a16="http://schemas.microsoft.com/office/drawing/2014/main" id="{3E470D18-C701-48F5-86EB-B2C620EFF70A}"/>
              </a:ext>
            </a:extLst>
          </p:cNvPr>
          <p:cNvSpPr>
            <a:spLocks noChangeArrowheads="1"/>
          </p:cNvSpPr>
          <p:nvPr/>
        </p:nvSpPr>
        <p:spPr bwMode="auto">
          <a:xfrm>
            <a:off x="2626823" y="-9633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6" name="Rectangle 5">
            <a:extLst>
              <a:ext uri="{FF2B5EF4-FFF2-40B4-BE49-F238E27FC236}">
                <a16:creationId xmlns:a16="http://schemas.microsoft.com/office/drawing/2014/main" id="{9F34640D-5635-4279-8B48-0386FBFA2D36}"/>
              </a:ext>
            </a:extLst>
          </p:cNvPr>
          <p:cNvSpPr>
            <a:spLocks noChangeArrowheads="1"/>
          </p:cNvSpPr>
          <p:nvPr/>
        </p:nvSpPr>
        <p:spPr bwMode="auto">
          <a:xfrm>
            <a:off x="2626823" y="-9633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7" name="Rectangle 6">
            <a:extLst>
              <a:ext uri="{FF2B5EF4-FFF2-40B4-BE49-F238E27FC236}">
                <a16:creationId xmlns:a16="http://schemas.microsoft.com/office/drawing/2014/main" id="{9D56609F-115A-4DD8-8F2B-379C80735E8E}"/>
              </a:ext>
            </a:extLst>
          </p:cNvPr>
          <p:cNvSpPr>
            <a:spLocks noChangeArrowheads="1"/>
          </p:cNvSpPr>
          <p:nvPr/>
        </p:nvSpPr>
        <p:spPr bwMode="auto">
          <a:xfrm>
            <a:off x="2626823" y="17798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9" name="Rectangle 8">
            <a:extLst>
              <a:ext uri="{FF2B5EF4-FFF2-40B4-BE49-F238E27FC236}">
                <a16:creationId xmlns:a16="http://schemas.microsoft.com/office/drawing/2014/main" id="{19626BC8-2B4C-410B-9A46-19AFF287BD25}"/>
              </a:ext>
            </a:extLst>
          </p:cNvPr>
          <p:cNvSpPr>
            <a:spLocks noChangeArrowheads="1"/>
          </p:cNvSpPr>
          <p:nvPr/>
        </p:nvSpPr>
        <p:spPr bwMode="auto">
          <a:xfrm>
            <a:off x="2626823" y="17798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14" name="Rectangle 4">
            <a:extLst>
              <a:ext uri="{FF2B5EF4-FFF2-40B4-BE49-F238E27FC236}">
                <a16:creationId xmlns:a16="http://schemas.microsoft.com/office/drawing/2014/main" id="{5C9AE17E-6C0E-CE85-FEEF-74FD5D40B029}"/>
              </a:ext>
            </a:extLst>
          </p:cNvPr>
          <p:cNvSpPr>
            <a:spLocks noChangeArrowheads="1"/>
          </p:cNvSpPr>
          <p:nvPr/>
        </p:nvSpPr>
        <p:spPr bwMode="auto">
          <a:xfrm>
            <a:off x="2290484" y="2435275"/>
            <a:ext cx="117348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tx1"/>
                </a:solidFill>
                <a:effectLst/>
                <a:latin typeface="Comic Sans MS" panose="030F0702030302020204" pitchFamily="66" charset="0"/>
              </a:rPr>
              <a:t>We calculate heart rate using the formula: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latin typeface="Comic Sans MS" panose="030F070203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err="1">
                <a:solidFill>
                  <a:schemeClr val="accent6">
                    <a:lumMod val="75000"/>
                  </a:schemeClr>
                </a:solidFill>
                <a:latin typeface="Comic Sans MS" panose="030F0702030302020204" pitchFamily="66" charset="0"/>
              </a:rPr>
              <a:t>H</a:t>
            </a:r>
            <a:r>
              <a:rPr kumimoji="0" lang="en-US" altLang="en-US" sz="3200" i="0" u="none" strike="noStrike" cap="none" normalizeH="0" baseline="0" dirty="0" err="1">
                <a:ln>
                  <a:noFill/>
                </a:ln>
                <a:solidFill>
                  <a:schemeClr val="accent6">
                    <a:lumMod val="75000"/>
                  </a:schemeClr>
                </a:solidFill>
                <a:effectLst/>
                <a:latin typeface="Comic Sans MS" panose="030F0702030302020204" pitchFamily="66" charset="0"/>
              </a:rPr>
              <a:t>eartRate</a:t>
            </a:r>
            <a:r>
              <a:rPr kumimoji="0" lang="en-US" altLang="en-US" sz="3200" i="0" u="none" strike="noStrike" cap="none" normalizeH="0" baseline="0" dirty="0">
                <a:ln>
                  <a:noFill/>
                </a:ln>
                <a:solidFill>
                  <a:schemeClr val="accent6">
                    <a:lumMod val="75000"/>
                  </a:schemeClr>
                </a:solidFill>
                <a:effectLst/>
                <a:latin typeface="Comic Sans MS" panose="030F0702030302020204" pitchFamily="66" charset="0"/>
              </a:rPr>
              <a:t> = (</a:t>
            </a:r>
            <a:r>
              <a:rPr kumimoji="0" lang="en-US" altLang="en-US" sz="3200" i="0" u="none" strike="noStrike" cap="none" normalizeH="0" baseline="0" dirty="0" err="1">
                <a:ln>
                  <a:noFill/>
                </a:ln>
                <a:solidFill>
                  <a:schemeClr val="accent6">
                    <a:lumMod val="75000"/>
                  </a:schemeClr>
                </a:solidFill>
                <a:effectLst/>
                <a:latin typeface="Comic Sans MS" panose="030F0702030302020204" pitchFamily="66" charset="0"/>
              </a:rPr>
              <a:t>beatCount</a:t>
            </a:r>
            <a:r>
              <a:rPr kumimoji="0" lang="en-US" altLang="en-US" sz="3200" i="0" u="none" strike="noStrike" cap="none" normalizeH="0" baseline="0" dirty="0">
                <a:ln>
                  <a:noFill/>
                </a:ln>
                <a:solidFill>
                  <a:schemeClr val="accent6">
                    <a:lumMod val="75000"/>
                  </a:schemeClr>
                </a:solidFill>
                <a:effectLst/>
                <a:latin typeface="Comic Sans MS" panose="030F0702030302020204" pitchFamily="66" charset="0"/>
              </a:rPr>
              <a:t> × 60) / 5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3200" dirty="0">
              <a:latin typeface="Comic Sans MS" panose="030F0702030302020204" pitchFamily="66"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dirty="0">
                <a:latin typeface="Comic Sans MS" panose="030F0702030302020204" pitchFamily="66" charset="0"/>
              </a:rPr>
              <a:t>This equation determines the number of heartbeats per minute (BPM) by counting the total beats (</a:t>
            </a:r>
            <a:r>
              <a:rPr lang="en-US" altLang="en-US" sz="2800" dirty="0" err="1">
                <a:latin typeface="Comic Sans MS" panose="030F0702030302020204" pitchFamily="66" charset="0"/>
              </a:rPr>
              <a:t>beatCount</a:t>
            </a:r>
            <a:r>
              <a:rPr lang="en-US" altLang="en-US" sz="2800" dirty="0">
                <a:latin typeface="Comic Sans MS" panose="030F0702030302020204" pitchFamily="66" charset="0"/>
              </a:rPr>
              <a:t>) detected over a 5-second interval, then scaling it to 60 seconds. It provides a real-time estimation of the heart rate from ECG sensor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i="0" u="none" strike="noStrike" cap="none" normalizeH="0" baseline="0" dirty="0">
              <a:ln>
                <a:noFill/>
              </a:ln>
              <a:solidFill>
                <a:schemeClr val="tx1"/>
              </a:solidFill>
              <a:effectLst/>
              <a:latin typeface="Comic Sans MS" panose="030F0702030302020204" pitchFamily="66" charset="0"/>
            </a:endParaRPr>
          </a:p>
        </p:txBody>
      </p:sp>
    </p:spTree>
    <p:extLst>
      <p:ext uri="{BB962C8B-B14F-4D97-AF65-F5344CB8AC3E}">
        <p14:creationId xmlns:p14="http://schemas.microsoft.com/office/powerpoint/2010/main" val="440039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DB3628-50F0-4648-A6EE-7BF8AD8589A8}"/>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3" name="Oval 2" descr="Parchment">
            <a:extLst>
              <a:ext uri="{FF2B5EF4-FFF2-40B4-BE49-F238E27FC236}">
                <a16:creationId xmlns:a16="http://schemas.microsoft.com/office/drawing/2014/main" id="{44F02849-3F68-47E3-9BF8-F75342476D79}"/>
              </a:ext>
            </a:extLst>
          </p:cNvPr>
          <p:cNvSpPr>
            <a:spLocks noChangeArrowheads="1"/>
          </p:cNvSpPr>
          <p:nvPr/>
        </p:nvSpPr>
        <p:spPr bwMode="auto">
          <a:xfrm>
            <a:off x="1416181" y="412791"/>
            <a:ext cx="12943784" cy="1057093"/>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en-US" sz="4320" b="1" dirty="0">
                <a:solidFill>
                  <a:schemeClr val="accent2">
                    <a:lumMod val="50000"/>
                  </a:schemeClr>
                </a:solidFill>
                <a:latin typeface="Comic Sans MS" panose="030F0702030302020204" pitchFamily="66" charset="0"/>
              </a:rPr>
              <a:t>Survey Report</a:t>
            </a:r>
          </a:p>
        </p:txBody>
      </p:sp>
      <p:sp>
        <p:nvSpPr>
          <p:cNvPr id="4" name="Rectangle 3">
            <a:extLst>
              <a:ext uri="{FF2B5EF4-FFF2-40B4-BE49-F238E27FC236}">
                <a16:creationId xmlns:a16="http://schemas.microsoft.com/office/drawing/2014/main" id="{A8065F7E-286E-4AB3-B1E4-914EC5A2128E}"/>
              </a:ext>
            </a:extLst>
          </p:cNvPr>
          <p:cNvSpPr>
            <a:spLocks noChangeArrowheads="1"/>
          </p:cNvSpPr>
          <p:nvPr/>
        </p:nvSpPr>
        <p:spPr bwMode="auto">
          <a:xfrm>
            <a:off x="2626823" y="-9633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5" name="Rectangle 4">
            <a:extLst>
              <a:ext uri="{FF2B5EF4-FFF2-40B4-BE49-F238E27FC236}">
                <a16:creationId xmlns:a16="http://schemas.microsoft.com/office/drawing/2014/main" id="{6CAE522B-8728-41AA-B90A-338A3F8CBB20}"/>
              </a:ext>
            </a:extLst>
          </p:cNvPr>
          <p:cNvSpPr>
            <a:spLocks noChangeArrowheads="1"/>
          </p:cNvSpPr>
          <p:nvPr/>
        </p:nvSpPr>
        <p:spPr bwMode="auto">
          <a:xfrm>
            <a:off x="2626823" y="-9633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6" name="Rectangle 5">
            <a:extLst>
              <a:ext uri="{FF2B5EF4-FFF2-40B4-BE49-F238E27FC236}">
                <a16:creationId xmlns:a16="http://schemas.microsoft.com/office/drawing/2014/main" id="{A91BE5C1-3C12-4D1E-B8BA-F0DC47022638}"/>
              </a:ext>
            </a:extLst>
          </p:cNvPr>
          <p:cNvSpPr>
            <a:spLocks noChangeArrowheads="1"/>
          </p:cNvSpPr>
          <p:nvPr/>
        </p:nvSpPr>
        <p:spPr bwMode="auto">
          <a:xfrm>
            <a:off x="2626823" y="-9633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7" name="Rectangle 6">
            <a:extLst>
              <a:ext uri="{FF2B5EF4-FFF2-40B4-BE49-F238E27FC236}">
                <a16:creationId xmlns:a16="http://schemas.microsoft.com/office/drawing/2014/main" id="{3C438F2E-A31E-4302-9FEB-6E42D936137A}"/>
              </a:ext>
            </a:extLst>
          </p:cNvPr>
          <p:cNvSpPr>
            <a:spLocks noChangeArrowheads="1"/>
          </p:cNvSpPr>
          <p:nvPr/>
        </p:nvSpPr>
        <p:spPr bwMode="auto">
          <a:xfrm>
            <a:off x="2626823" y="17798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8" name="Text Box 17">
            <a:extLst>
              <a:ext uri="{FF2B5EF4-FFF2-40B4-BE49-F238E27FC236}">
                <a16:creationId xmlns:a16="http://schemas.microsoft.com/office/drawing/2014/main" id="{122CD30A-46ED-4DA3-A4EF-8E24C327AF4B}"/>
              </a:ext>
            </a:extLst>
          </p:cNvPr>
          <p:cNvSpPr txBox="1">
            <a:spLocks noChangeArrowheads="1"/>
          </p:cNvSpPr>
          <p:nvPr/>
        </p:nvSpPr>
        <p:spPr bwMode="auto">
          <a:xfrm>
            <a:off x="405330" y="1518509"/>
            <a:ext cx="15860683"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000" dirty="0">
                <a:solidFill>
                  <a:schemeClr val="tx2">
                    <a:lumMod val="50000"/>
                  </a:schemeClr>
                </a:solidFill>
                <a:latin typeface="Comic Sans MS" panose="030F0702030302020204" pitchFamily="66" charset="0"/>
              </a:rPr>
              <a:t>To better understand the potential adoption and effectiveness of a </a:t>
            </a:r>
            <a:r>
              <a:rPr lang="en-US" sz="2000" b="1" dirty="0">
                <a:solidFill>
                  <a:schemeClr val="tx2">
                    <a:lumMod val="50000"/>
                  </a:schemeClr>
                </a:solidFill>
                <a:latin typeface="Comic Sans MS" panose="030F0702030302020204" pitchFamily="66" charset="0"/>
              </a:rPr>
              <a:t>Remote Health Monitoring System based on ESP32 and IoT</a:t>
            </a:r>
            <a:r>
              <a:rPr lang="en-US" sz="2000" dirty="0">
                <a:solidFill>
                  <a:schemeClr val="tx2">
                    <a:lumMod val="50000"/>
                  </a:schemeClr>
                </a:solidFill>
                <a:latin typeface="Comic Sans MS" panose="030F0702030302020204" pitchFamily="66" charset="0"/>
              </a:rPr>
              <a:t>, we conducted a survey consisting of 10 questions, with responses from 73 participants. The goal was to gather insights on user attitudes toward remote health monitoring, familiarity with IoT technology, and preferences for health tracking features. The data collected helps to evaluate the feasibility and demand for such a system, as well as identify key factors that could influence user acceptance and satisfaction. The survey was conducted through the following link: </a:t>
            </a:r>
            <a:r>
              <a:rPr lang="en-US" sz="2000" b="1" dirty="0">
                <a:solidFill>
                  <a:schemeClr val="tx2">
                    <a:lumMod val="50000"/>
                  </a:schemeClr>
                </a:solidFill>
                <a:latin typeface="Comic Sans MS" panose="030F0702030302020204" pitchFamily="66" charset="0"/>
                <a:hlinkClick r:id="rId3">
                  <a:extLst>
                    <a:ext uri="{A12FA001-AC4F-418D-AE19-62706E023703}">
                      <ahyp:hlinkClr xmlns:ahyp="http://schemas.microsoft.com/office/drawing/2018/hyperlinkcolor" val="tx"/>
                    </a:ext>
                  </a:extLst>
                </a:hlinkClick>
              </a:rPr>
              <a:t>Survey Link</a:t>
            </a:r>
            <a:r>
              <a:rPr lang="en-US" sz="2000" b="1" dirty="0">
                <a:solidFill>
                  <a:schemeClr val="tx2">
                    <a:lumMod val="50000"/>
                  </a:schemeClr>
                </a:solidFill>
                <a:latin typeface="Comic Sans MS" panose="030F0702030302020204" pitchFamily="66" charset="0"/>
              </a:rPr>
              <a:t> </a:t>
            </a:r>
            <a:r>
              <a:rPr lang="en-US" sz="2000" dirty="0">
                <a:solidFill>
                  <a:schemeClr val="tx2">
                    <a:lumMod val="50000"/>
                  </a:schemeClr>
                </a:solidFill>
                <a:latin typeface="Comic Sans MS" panose="030F0702030302020204" pitchFamily="66" charset="0"/>
              </a:rPr>
              <a:t>Below are the results from the survey, highlighting the participants' responses</a:t>
            </a:r>
            <a:r>
              <a:rPr lang="en-US" sz="2200" dirty="0">
                <a:solidFill>
                  <a:schemeClr val="tx2">
                    <a:lumMod val="50000"/>
                  </a:schemeClr>
                </a:solidFill>
              </a:rPr>
              <a:t>.</a:t>
            </a:r>
          </a:p>
        </p:txBody>
      </p:sp>
      <p:sp>
        <p:nvSpPr>
          <p:cNvPr id="9" name="Rectangle 8">
            <a:extLst>
              <a:ext uri="{FF2B5EF4-FFF2-40B4-BE49-F238E27FC236}">
                <a16:creationId xmlns:a16="http://schemas.microsoft.com/office/drawing/2014/main" id="{28C6A3F0-D158-40E0-B746-C52CA13E5A78}"/>
              </a:ext>
            </a:extLst>
          </p:cNvPr>
          <p:cNvSpPr>
            <a:spLocks noChangeArrowheads="1"/>
          </p:cNvSpPr>
          <p:nvPr/>
        </p:nvSpPr>
        <p:spPr bwMode="auto">
          <a:xfrm>
            <a:off x="2626823" y="17798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10" name="Slide Number Placeholder 3">
            <a:extLst>
              <a:ext uri="{FF2B5EF4-FFF2-40B4-BE49-F238E27FC236}">
                <a16:creationId xmlns:a16="http://schemas.microsoft.com/office/drawing/2014/main" id="{DE7DB97C-F437-4CD1-AF4B-E6C40AE3EB49}"/>
              </a:ext>
            </a:extLst>
          </p:cNvPr>
          <p:cNvSpPr>
            <a:spLocks noGrp="1"/>
          </p:cNvSpPr>
          <p:nvPr/>
        </p:nvSpPr>
        <p:spPr>
          <a:xfrm>
            <a:off x="15025467" y="8035665"/>
            <a:ext cx="1317356" cy="290270"/>
          </a:xfrm>
          <a:prstGeom prst="rect">
            <a:avLst/>
          </a:prstGeom>
        </p:spPr>
        <p:txBody>
          <a:bodyPr/>
          <a:lstStyle>
            <a:defPPr>
              <a:defRPr lang="en-US"/>
            </a:defPPr>
            <a:lvl1pPr marL="0" algn="r" defTabSz="457200" rtl="0" eaLnBrk="1" latinLnBrk="0" hangingPunct="1">
              <a:defRPr sz="18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pic>
        <p:nvPicPr>
          <p:cNvPr id="14" name="Picture 13">
            <a:extLst>
              <a:ext uri="{FF2B5EF4-FFF2-40B4-BE49-F238E27FC236}">
                <a16:creationId xmlns:a16="http://schemas.microsoft.com/office/drawing/2014/main" id="{EB616BB9-BA1E-49A2-9B09-3889B4667977}"/>
              </a:ext>
            </a:extLst>
          </p:cNvPr>
          <p:cNvPicPr>
            <a:picLocks noChangeAspect="1"/>
          </p:cNvPicPr>
          <p:nvPr/>
        </p:nvPicPr>
        <p:blipFill>
          <a:blip r:embed="rId4"/>
          <a:stretch>
            <a:fillRect/>
          </a:stretch>
        </p:blipFill>
        <p:spPr>
          <a:xfrm>
            <a:off x="310139" y="3789564"/>
            <a:ext cx="7577936" cy="4093828"/>
          </a:xfrm>
          <a:prstGeom prst="rect">
            <a:avLst/>
          </a:prstGeom>
        </p:spPr>
      </p:pic>
      <p:pic>
        <p:nvPicPr>
          <p:cNvPr id="18" name="Picture 17">
            <a:extLst>
              <a:ext uri="{FF2B5EF4-FFF2-40B4-BE49-F238E27FC236}">
                <a16:creationId xmlns:a16="http://schemas.microsoft.com/office/drawing/2014/main" id="{08F86644-76A8-4349-9B5E-5035B4741FA1}"/>
              </a:ext>
            </a:extLst>
          </p:cNvPr>
          <p:cNvPicPr>
            <a:picLocks noChangeAspect="1"/>
          </p:cNvPicPr>
          <p:nvPr/>
        </p:nvPicPr>
        <p:blipFill>
          <a:blip r:embed="rId5"/>
          <a:stretch>
            <a:fillRect/>
          </a:stretch>
        </p:blipFill>
        <p:spPr>
          <a:xfrm>
            <a:off x="8450380" y="3858459"/>
            <a:ext cx="7815633" cy="3970509"/>
          </a:xfrm>
          <a:prstGeom prst="rect">
            <a:avLst/>
          </a:prstGeom>
        </p:spPr>
      </p:pic>
      <p:sp>
        <p:nvSpPr>
          <p:cNvPr id="24" name="Rectangle 23">
            <a:extLst>
              <a:ext uri="{FF2B5EF4-FFF2-40B4-BE49-F238E27FC236}">
                <a16:creationId xmlns:a16="http://schemas.microsoft.com/office/drawing/2014/main" id="{3F59C6CA-3BC0-4CD4-803A-FA4FF16EB757}"/>
              </a:ext>
            </a:extLst>
          </p:cNvPr>
          <p:cNvSpPr/>
          <p:nvPr/>
        </p:nvSpPr>
        <p:spPr>
          <a:xfrm>
            <a:off x="310138" y="3610571"/>
            <a:ext cx="7577935" cy="4309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5DFF0F5-114F-4A96-BD68-60FAA84D8A97}"/>
              </a:ext>
            </a:extLst>
          </p:cNvPr>
          <p:cNvSpPr/>
          <p:nvPr/>
        </p:nvSpPr>
        <p:spPr>
          <a:xfrm>
            <a:off x="8450378" y="3610571"/>
            <a:ext cx="7577935" cy="4309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754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EE4F7F-84FA-4CEC-B0E3-97DD6BD31113}"/>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6" name="Picture 5">
            <a:extLst>
              <a:ext uri="{FF2B5EF4-FFF2-40B4-BE49-F238E27FC236}">
                <a16:creationId xmlns:a16="http://schemas.microsoft.com/office/drawing/2014/main" id="{A021DAF0-079A-4F55-8DDB-D12A11B33FD5}"/>
              </a:ext>
            </a:extLst>
          </p:cNvPr>
          <p:cNvPicPr>
            <a:picLocks noChangeAspect="1"/>
          </p:cNvPicPr>
          <p:nvPr/>
        </p:nvPicPr>
        <p:blipFill>
          <a:blip r:embed="rId2"/>
          <a:stretch>
            <a:fillRect/>
          </a:stretch>
        </p:blipFill>
        <p:spPr>
          <a:xfrm>
            <a:off x="116378" y="4480457"/>
            <a:ext cx="8229600" cy="3439177"/>
          </a:xfrm>
          <a:prstGeom prst="rect">
            <a:avLst/>
          </a:prstGeom>
        </p:spPr>
      </p:pic>
      <p:pic>
        <p:nvPicPr>
          <p:cNvPr id="4" name="Picture 3">
            <a:extLst>
              <a:ext uri="{FF2B5EF4-FFF2-40B4-BE49-F238E27FC236}">
                <a16:creationId xmlns:a16="http://schemas.microsoft.com/office/drawing/2014/main" id="{6B9330F9-F02E-4CDB-A142-6CC977A8D509}"/>
              </a:ext>
            </a:extLst>
          </p:cNvPr>
          <p:cNvPicPr>
            <a:picLocks noChangeAspect="1"/>
          </p:cNvPicPr>
          <p:nvPr/>
        </p:nvPicPr>
        <p:blipFill>
          <a:blip r:embed="rId3"/>
          <a:stretch>
            <a:fillRect/>
          </a:stretch>
        </p:blipFill>
        <p:spPr>
          <a:xfrm>
            <a:off x="338069" y="647636"/>
            <a:ext cx="7891531" cy="3615933"/>
          </a:xfrm>
          <a:prstGeom prst="rect">
            <a:avLst/>
          </a:prstGeom>
        </p:spPr>
      </p:pic>
      <p:pic>
        <p:nvPicPr>
          <p:cNvPr id="9" name="Picture 8">
            <a:extLst>
              <a:ext uri="{FF2B5EF4-FFF2-40B4-BE49-F238E27FC236}">
                <a16:creationId xmlns:a16="http://schemas.microsoft.com/office/drawing/2014/main" id="{F87FD69B-31B8-4EDF-8E41-0A9A8C579676}"/>
              </a:ext>
            </a:extLst>
          </p:cNvPr>
          <p:cNvPicPr>
            <a:picLocks noChangeAspect="1"/>
          </p:cNvPicPr>
          <p:nvPr/>
        </p:nvPicPr>
        <p:blipFill rotWithShape="1">
          <a:blip r:embed="rId4"/>
          <a:srcRect r="14326"/>
          <a:stretch/>
        </p:blipFill>
        <p:spPr>
          <a:xfrm>
            <a:off x="8345978" y="723551"/>
            <a:ext cx="7285832" cy="7461075"/>
          </a:xfrm>
          <a:prstGeom prst="rect">
            <a:avLst/>
          </a:prstGeom>
        </p:spPr>
      </p:pic>
      <p:sp>
        <p:nvSpPr>
          <p:cNvPr id="10" name="Rectangle 9">
            <a:extLst>
              <a:ext uri="{FF2B5EF4-FFF2-40B4-BE49-F238E27FC236}">
                <a16:creationId xmlns:a16="http://schemas.microsoft.com/office/drawing/2014/main" id="{B5129A30-606E-40FE-8248-DB1672071214}"/>
              </a:ext>
            </a:extLst>
          </p:cNvPr>
          <p:cNvSpPr/>
          <p:nvPr/>
        </p:nvSpPr>
        <p:spPr>
          <a:xfrm>
            <a:off x="232756" y="831274"/>
            <a:ext cx="7996844" cy="34391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94B1FE-7A33-40CF-8BEB-D6D301439DC3}"/>
              </a:ext>
            </a:extLst>
          </p:cNvPr>
          <p:cNvSpPr/>
          <p:nvPr/>
        </p:nvSpPr>
        <p:spPr>
          <a:xfrm>
            <a:off x="216131" y="4454089"/>
            <a:ext cx="7996844" cy="34655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8F5414-5705-4D45-84CC-D4BD734BF69D}"/>
              </a:ext>
            </a:extLst>
          </p:cNvPr>
          <p:cNvSpPr/>
          <p:nvPr/>
        </p:nvSpPr>
        <p:spPr>
          <a:xfrm>
            <a:off x="8400333" y="828018"/>
            <a:ext cx="7826111" cy="34391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06B44D-F875-4266-B707-5CA38F591265}"/>
              </a:ext>
            </a:extLst>
          </p:cNvPr>
          <p:cNvSpPr/>
          <p:nvPr/>
        </p:nvSpPr>
        <p:spPr>
          <a:xfrm>
            <a:off x="8399396" y="4480457"/>
            <a:ext cx="7826111" cy="34391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3816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D4D52E-FE55-4B29-BC1A-A75DC7179446}"/>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4" name="Picture 3">
            <a:extLst>
              <a:ext uri="{FF2B5EF4-FFF2-40B4-BE49-F238E27FC236}">
                <a16:creationId xmlns:a16="http://schemas.microsoft.com/office/drawing/2014/main" id="{0D74AD4B-A14E-4DDB-B878-7D91CEDBC5EF}"/>
              </a:ext>
            </a:extLst>
          </p:cNvPr>
          <p:cNvPicPr>
            <a:picLocks noChangeAspect="1"/>
          </p:cNvPicPr>
          <p:nvPr/>
        </p:nvPicPr>
        <p:blipFill rotWithShape="1">
          <a:blip r:embed="rId2"/>
          <a:srcRect r="16033" b="52976"/>
          <a:stretch/>
        </p:blipFill>
        <p:spPr>
          <a:xfrm>
            <a:off x="261374" y="737383"/>
            <a:ext cx="7269962" cy="3554993"/>
          </a:xfrm>
          <a:prstGeom prst="rect">
            <a:avLst/>
          </a:prstGeom>
        </p:spPr>
      </p:pic>
      <p:pic>
        <p:nvPicPr>
          <p:cNvPr id="9" name="Picture 8">
            <a:extLst>
              <a:ext uri="{FF2B5EF4-FFF2-40B4-BE49-F238E27FC236}">
                <a16:creationId xmlns:a16="http://schemas.microsoft.com/office/drawing/2014/main" id="{598BBD2E-1F4F-4EFA-A7E1-7984800BC3B7}"/>
              </a:ext>
            </a:extLst>
          </p:cNvPr>
          <p:cNvPicPr>
            <a:picLocks noChangeAspect="1"/>
          </p:cNvPicPr>
          <p:nvPr/>
        </p:nvPicPr>
        <p:blipFill rotWithShape="1">
          <a:blip r:embed="rId3"/>
          <a:srcRect l="1667" r="22570" b="50964"/>
          <a:stretch/>
        </p:blipFill>
        <p:spPr>
          <a:xfrm>
            <a:off x="8143702" y="764352"/>
            <a:ext cx="6822600" cy="3758748"/>
          </a:xfrm>
          <a:prstGeom prst="rect">
            <a:avLst/>
          </a:prstGeom>
        </p:spPr>
      </p:pic>
      <p:pic>
        <p:nvPicPr>
          <p:cNvPr id="10" name="Picture 9">
            <a:extLst>
              <a:ext uri="{FF2B5EF4-FFF2-40B4-BE49-F238E27FC236}">
                <a16:creationId xmlns:a16="http://schemas.microsoft.com/office/drawing/2014/main" id="{92DAA26E-DA35-4B01-959C-A4732E32FF4F}"/>
              </a:ext>
            </a:extLst>
          </p:cNvPr>
          <p:cNvPicPr>
            <a:picLocks noChangeAspect="1"/>
          </p:cNvPicPr>
          <p:nvPr/>
        </p:nvPicPr>
        <p:blipFill rotWithShape="1">
          <a:blip r:embed="rId3"/>
          <a:srcRect l="1667" t="49365" b="1928"/>
          <a:stretch/>
        </p:blipFill>
        <p:spPr>
          <a:xfrm>
            <a:off x="8143702" y="4434488"/>
            <a:ext cx="7785349" cy="3282505"/>
          </a:xfrm>
          <a:prstGeom prst="rect">
            <a:avLst/>
          </a:prstGeom>
        </p:spPr>
      </p:pic>
      <p:pic>
        <p:nvPicPr>
          <p:cNvPr id="12" name="Picture 11">
            <a:extLst>
              <a:ext uri="{FF2B5EF4-FFF2-40B4-BE49-F238E27FC236}">
                <a16:creationId xmlns:a16="http://schemas.microsoft.com/office/drawing/2014/main" id="{7B685DBA-5BE3-401D-A190-FCF99664D009}"/>
              </a:ext>
            </a:extLst>
          </p:cNvPr>
          <p:cNvPicPr>
            <a:picLocks noChangeAspect="1"/>
          </p:cNvPicPr>
          <p:nvPr/>
        </p:nvPicPr>
        <p:blipFill rotWithShape="1">
          <a:blip r:embed="rId2"/>
          <a:srcRect t="53988" r="16033"/>
          <a:stretch/>
        </p:blipFill>
        <p:spPr>
          <a:xfrm>
            <a:off x="244746" y="4442001"/>
            <a:ext cx="7058855" cy="3377417"/>
          </a:xfrm>
          <a:prstGeom prst="rect">
            <a:avLst/>
          </a:prstGeom>
        </p:spPr>
      </p:pic>
      <p:sp>
        <p:nvSpPr>
          <p:cNvPr id="13" name="Rectangle 12">
            <a:extLst>
              <a:ext uri="{FF2B5EF4-FFF2-40B4-BE49-F238E27FC236}">
                <a16:creationId xmlns:a16="http://schemas.microsoft.com/office/drawing/2014/main" id="{04AD33D3-8946-4555-8920-6405BABF4DBA}"/>
              </a:ext>
            </a:extLst>
          </p:cNvPr>
          <p:cNvSpPr/>
          <p:nvPr/>
        </p:nvSpPr>
        <p:spPr>
          <a:xfrm>
            <a:off x="277997" y="831274"/>
            <a:ext cx="7436213" cy="3435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A65B5F-5940-4EF0-8933-E6D007122FCD}"/>
              </a:ext>
            </a:extLst>
          </p:cNvPr>
          <p:cNvSpPr/>
          <p:nvPr/>
        </p:nvSpPr>
        <p:spPr>
          <a:xfrm>
            <a:off x="7941944" y="838996"/>
            <a:ext cx="8239259" cy="342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88A264-FA67-448E-B51C-971B864F9A06}"/>
              </a:ext>
            </a:extLst>
          </p:cNvPr>
          <p:cNvSpPr/>
          <p:nvPr/>
        </p:nvSpPr>
        <p:spPr>
          <a:xfrm>
            <a:off x="277995" y="4419517"/>
            <a:ext cx="7436215" cy="342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26304C6-9547-462C-8FF0-D5F4B46C80CE}"/>
              </a:ext>
            </a:extLst>
          </p:cNvPr>
          <p:cNvSpPr/>
          <p:nvPr/>
        </p:nvSpPr>
        <p:spPr>
          <a:xfrm>
            <a:off x="7941945" y="4429200"/>
            <a:ext cx="8239258" cy="342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5878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5E40F6-5C4A-4CC2-B30B-E9BD3DA5974F}"/>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
        <p:nvSpPr>
          <p:cNvPr id="3" name="Oval 2" descr="Parchment">
            <a:extLst>
              <a:ext uri="{FF2B5EF4-FFF2-40B4-BE49-F238E27FC236}">
                <a16:creationId xmlns:a16="http://schemas.microsoft.com/office/drawing/2014/main" id="{94D98D50-4884-4F92-AC44-FFC967763D3C}"/>
              </a:ext>
            </a:extLst>
          </p:cNvPr>
          <p:cNvSpPr>
            <a:spLocks noChangeArrowheads="1"/>
          </p:cNvSpPr>
          <p:nvPr/>
        </p:nvSpPr>
        <p:spPr bwMode="auto">
          <a:xfrm>
            <a:off x="1476439" y="395933"/>
            <a:ext cx="12943784" cy="1057093"/>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en-US" sz="4320" b="1" dirty="0">
                <a:solidFill>
                  <a:schemeClr val="accent2">
                    <a:lumMod val="50000"/>
                  </a:schemeClr>
                </a:solidFill>
                <a:latin typeface="Comic Sans MS" panose="030F0702030302020204" pitchFamily="66" charset="0"/>
              </a:rPr>
              <a:t>Gantt Chart</a:t>
            </a:r>
          </a:p>
        </p:txBody>
      </p:sp>
      <p:sp>
        <p:nvSpPr>
          <p:cNvPr id="4" name="Rectangle 3">
            <a:extLst>
              <a:ext uri="{FF2B5EF4-FFF2-40B4-BE49-F238E27FC236}">
                <a16:creationId xmlns:a16="http://schemas.microsoft.com/office/drawing/2014/main" id="{34C33AEF-358C-42E5-8969-0B786749482C}"/>
              </a:ext>
            </a:extLst>
          </p:cNvPr>
          <p:cNvSpPr>
            <a:spLocks noChangeArrowheads="1"/>
          </p:cNvSpPr>
          <p:nvPr/>
        </p:nvSpPr>
        <p:spPr bwMode="auto">
          <a:xfrm>
            <a:off x="2533024" y="-9633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5" name="Rectangle 4">
            <a:extLst>
              <a:ext uri="{FF2B5EF4-FFF2-40B4-BE49-F238E27FC236}">
                <a16:creationId xmlns:a16="http://schemas.microsoft.com/office/drawing/2014/main" id="{A29ABF7C-D98D-4544-9B18-0C9C8A447DD7}"/>
              </a:ext>
            </a:extLst>
          </p:cNvPr>
          <p:cNvSpPr>
            <a:spLocks noChangeArrowheads="1"/>
          </p:cNvSpPr>
          <p:nvPr/>
        </p:nvSpPr>
        <p:spPr bwMode="auto">
          <a:xfrm>
            <a:off x="2533024" y="-9633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6" name="Rectangle 5">
            <a:extLst>
              <a:ext uri="{FF2B5EF4-FFF2-40B4-BE49-F238E27FC236}">
                <a16:creationId xmlns:a16="http://schemas.microsoft.com/office/drawing/2014/main" id="{4064CEEF-D07C-4B43-B44F-B1FEBB757F49}"/>
              </a:ext>
            </a:extLst>
          </p:cNvPr>
          <p:cNvSpPr>
            <a:spLocks noChangeArrowheads="1"/>
          </p:cNvSpPr>
          <p:nvPr/>
        </p:nvSpPr>
        <p:spPr bwMode="auto">
          <a:xfrm>
            <a:off x="2533024" y="-9633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7" name="Rectangle 6">
            <a:extLst>
              <a:ext uri="{FF2B5EF4-FFF2-40B4-BE49-F238E27FC236}">
                <a16:creationId xmlns:a16="http://schemas.microsoft.com/office/drawing/2014/main" id="{E477FF2E-F3A8-4BFB-84FD-88A511982DBD}"/>
              </a:ext>
            </a:extLst>
          </p:cNvPr>
          <p:cNvSpPr>
            <a:spLocks noChangeArrowheads="1"/>
          </p:cNvSpPr>
          <p:nvPr/>
        </p:nvSpPr>
        <p:spPr bwMode="auto">
          <a:xfrm>
            <a:off x="2533024" y="17798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9" name="Rectangle 8">
            <a:extLst>
              <a:ext uri="{FF2B5EF4-FFF2-40B4-BE49-F238E27FC236}">
                <a16:creationId xmlns:a16="http://schemas.microsoft.com/office/drawing/2014/main" id="{731A5609-39BD-4608-8D7D-F18EDD615EBE}"/>
              </a:ext>
            </a:extLst>
          </p:cNvPr>
          <p:cNvSpPr>
            <a:spLocks noChangeArrowheads="1"/>
          </p:cNvSpPr>
          <p:nvPr/>
        </p:nvSpPr>
        <p:spPr bwMode="auto">
          <a:xfrm>
            <a:off x="2533024" y="177985"/>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endParaRPr lang="en-US" altLang="en-US" sz="2160"/>
          </a:p>
        </p:txBody>
      </p:sp>
      <p:sp>
        <p:nvSpPr>
          <p:cNvPr id="10" name="Slide Number Placeholder 3">
            <a:extLst>
              <a:ext uri="{FF2B5EF4-FFF2-40B4-BE49-F238E27FC236}">
                <a16:creationId xmlns:a16="http://schemas.microsoft.com/office/drawing/2014/main" id="{C651D786-309B-4D08-BFAA-5F968327F6DA}"/>
              </a:ext>
            </a:extLst>
          </p:cNvPr>
          <p:cNvSpPr>
            <a:spLocks noGrp="1"/>
          </p:cNvSpPr>
          <p:nvPr/>
        </p:nvSpPr>
        <p:spPr>
          <a:xfrm>
            <a:off x="14931668" y="8035665"/>
            <a:ext cx="1317356" cy="290270"/>
          </a:xfrm>
          <a:prstGeom prst="rect">
            <a:avLst/>
          </a:prstGeom>
        </p:spPr>
        <p:txBody>
          <a:bodyPr/>
          <a:lstStyle>
            <a:defPPr>
              <a:defRPr lang="en-US"/>
            </a:defPPr>
            <a:lvl1pPr marL="0" algn="r" defTabSz="457200" rtl="0" eaLnBrk="1" latinLnBrk="0" hangingPunct="1">
              <a:defRPr sz="18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pic>
        <p:nvPicPr>
          <p:cNvPr id="13" name="Picture 12">
            <a:extLst>
              <a:ext uri="{FF2B5EF4-FFF2-40B4-BE49-F238E27FC236}">
                <a16:creationId xmlns:a16="http://schemas.microsoft.com/office/drawing/2014/main" id="{3D27B262-F5A1-4711-9E11-FCE10CA1DE4F}"/>
              </a:ext>
            </a:extLst>
          </p:cNvPr>
          <p:cNvPicPr>
            <a:picLocks noChangeAspect="1"/>
          </p:cNvPicPr>
          <p:nvPr/>
        </p:nvPicPr>
        <p:blipFill>
          <a:blip r:embed="rId3"/>
          <a:stretch>
            <a:fillRect/>
          </a:stretch>
        </p:blipFill>
        <p:spPr>
          <a:xfrm>
            <a:off x="6992470" y="1909543"/>
            <a:ext cx="9243736" cy="5840087"/>
          </a:xfrm>
          <a:prstGeom prst="rect">
            <a:avLst/>
          </a:prstGeom>
        </p:spPr>
      </p:pic>
      <p:sp>
        <p:nvSpPr>
          <p:cNvPr id="8" name="TextBox 7">
            <a:extLst>
              <a:ext uri="{FF2B5EF4-FFF2-40B4-BE49-F238E27FC236}">
                <a16:creationId xmlns:a16="http://schemas.microsoft.com/office/drawing/2014/main" id="{9020C81C-F5CB-2A80-C721-9AA2CB2082D1}"/>
              </a:ext>
            </a:extLst>
          </p:cNvPr>
          <p:cNvSpPr txBox="1"/>
          <p:nvPr/>
        </p:nvSpPr>
        <p:spPr>
          <a:xfrm>
            <a:off x="824755" y="2994212"/>
            <a:ext cx="6060141" cy="3139321"/>
          </a:xfrm>
          <a:prstGeom prst="rect">
            <a:avLst/>
          </a:prstGeom>
          <a:noFill/>
        </p:spPr>
        <p:txBody>
          <a:bodyPr wrap="square" rtlCol="0">
            <a:spAutoFit/>
          </a:bodyPr>
          <a:lstStyle/>
          <a:p>
            <a:pPr algn="just"/>
            <a:r>
              <a:rPr lang="en-US" sz="2200" dirty="0">
                <a:latin typeface="Comic Sans MS" panose="030F0702030302020204" pitchFamily="66" charset="0"/>
              </a:rPr>
              <a:t>This Gantt chart outlines the project timeline, starting from topic selection on March 3, 2025, to the final presentation submission on June 1, 2025. It includes key phases such as literature review, component selection, system design, prototype development, testing, and documentation, ensuring a structured and organized workflow throughout the project.</a:t>
            </a:r>
          </a:p>
        </p:txBody>
      </p:sp>
    </p:spTree>
    <p:extLst>
      <p:ext uri="{BB962C8B-B14F-4D97-AF65-F5344CB8AC3E}">
        <p14:creationId xmlns:p14="http://schemas.microsoft.com/office/powerpoint/2010/main" val="19480614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dirty="0">
                <a:solidFill>
                  <a:schemeClr val="accent2">
                    <a:lumMod val="50000"/>
                  </a:schemeClr>
                </a:solidFill>
                <a:latin typeface="Comic Sans MS" panose="030F0702030302020204" pitchFamily="66" charset="0"/>
              </a:rPr>
              <a:t>Results and Discussions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18</a:t>
            </a:fld>
            <a:endParaRPr lang="en-US" dirty="0"/>
          </a:p>
        </p:txBody>
      </p:sp>
      <p:sp>
        <p:nvSpPr>
          <p:cNvPr id="2" name="TextBox 1">
            <a:extLst>
              <a:ext uri="{FF2B5EF4-FFF2-40B4-BE49-F238E27FC236}">
                <a16:creationId xmlns:a16="http://schemas.microsoft.com/office/drawing/2014/main" id="{21D320E1-E258-BEAB-ACAB-75EEE2902C34}"/>
              </a:ext>
            </a:extLst>
          </p:cNvPr>
          <p:cNvSpPr txBox="1"/>
          <p:nvPr/>
        </p:nvSpPr>
        <p:spPr>
          <a:xfrm>
            <a:off x="1160584" y="1697946"/>
            <a:ext cx="2379785"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Results</a:t>
            </a:r>
          </a:p>
        </p:txBody>
      </p:sp>
      <p:pic>
        <p:nvPicPr>
          <p:cNvPr id="4" name="Picture 3">
            <a:extLst>
              <a:ext uri="{FF2B5EF4-FFF2-40B4-BE49-F238E27FC236}">
                <a16:creationId xmlns:a16="http://schemas.microsoft.com/office/drawing/2014/main" id="{FFE41C04-C382-BC9B-CA46-CE9F0D9CA543}"/>
              </a:ext>
            </a:extLst>
          </p:cNvPr>
          <p:cNvPicPr>
            <a:picLocks noChangeAspect="1"/>
          </p:cNvPicPr>
          <p:nvPr/>
        </p:nvPicPr>
        <p:blipFill>
          <a:blip r:embed="rId3"/>
          <a:stretch>
            <a:fillRect/>
          </a:stretch>
        </p:blipFill>
        <p:spPr>
          <a:xfrm>
            <a:off x="339969" y="1782658"/>
            <a:ext cx="656492" cy="656492"/>
          </a:xfrm>
          <a:prstGeom prst="rect">
            <a:avLst/>
          </a:prstGeom>
        </p:spPr>
      </p:pic>
      <p:sp>
        <p:nvSpPr>
          <p:cNvPr id="5" name="TextBox 4">
            <a:extLst>
              <a:ext uri="{FF2B5EF4-FFF2-40B4-BE49-F238E27FC236}">
                <a16:creationId xmlns:a16="http://schemas.microsoft.com/office/drawing/2014/main" id="{384FDE29-ECDA-A6D4-FEB3-7E782BE09FBD}"/>
              </a:ext>
            </a:extLst>
          </p:cNvPr>
          <p:cNvSpPr txBox="1"/>
          <p:nvPr/>
        </p:nvSpPr>
        <p:spPr>
          <a:xfrm>
            <a:off x="1160584" y="2744652"/>
            <a:ext cx="6632586" cy="1938992"/>
          </a:xfrm>
          <a:prstGeom prst="rect">
            <a:avLst/>
          </a:prstGeom>
          <a:noFill/>
          <a:ln>
            <a:noFill/>
          </a:ln>
        </p:spPr>
        <p:txBody>
          <a:bodyPr wrap="square" rtlCol="0">
            <a:spAutoFit/>
          </a:bodyPr>
          <a:lstStyle/>
          <a:p>
            <a:pPr algn="just"/>
            <a:r>
              <a:rPr lang="en-US" sz="2400" dirty="0">
                <a:latin typeface="Comic Sans MS" panose="030F0702030302020204" pitchFamily="66" charset="0"/>
                <a:cs typeface="Times New Roman" panose="02020603050405020304" pitchFamily="18" charset="0"/>
              </a:rPr>
              <a:t>The ESP32 successfully connects to the designated Wi-Fi network, and upon successful connection, it obtains an IP address, which is displayed on the serial monitor.</a:t>
            </a:r>
          </a:p>
        </p:txBody>
      </p:sp>
      <p:pic>
        <p:nvPicPr>
          <p:cNvPr id="6" name="Picture 2" descr="ESP32 Useful Wi-Fi Library Functions (Arduino IDE) | Random Nerd Tutorials">
            <a:extLst>
              <a:ext uri="{FF2B5EF4-FFF2-40B4-BE49-F238E27FC236}">
                <a16:creationId xmlns:a16="http://schemas.microsoft.com/office/drawing/2014/main" id="{616E08D9-6DEF-2042-8BB7-BBA27955D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4708" y="3363145"/>
            <a:ext cx="6632587" cy="35108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1EE75F2-49D0-2246-3F20-868DCED40D16}"/>
              </a:ext>
            </a:extLst>
          </p:cNvPr>
          <p:cNvSpPr txBox="1"/>
          <p:nvPr/>
        </p:nvSpPr>
        <p:spPr>
          <a:xfrm>
            <a:off x="1160583" y="4858597"/>
            <a:ext cx="6632587" cy="2569934"/>
          </a:xfrm>
          <a:prstGeom prst="rect">
            <a:avLst/>
          </a:prstGeom>
          <a:noFill/>
          <a:ln>
            <a:noFill/>
          </a:ln>
        </p:spPr>
        <p:txBody>
          <a:bodyPr wrap="square" rtlCol="0">
            <a:spAutoFit/>
          </a:bodyPr>
          <a:lstStyle/>
          <a:p>
            <a:pPr algn="just"/>
            <a:r>
              <a:rPr lang="en-US" sz="2300" dirty="0">
                <a:latin typeface="Comic Sans MS" panose="030F0702030302020204" pitchFamily="66" charset="0"/>
                <a:cs typeface="Times New Roman" panose="02020603050405020304" pitchFamily="18" charset="0"/>
              </a:rPr>
              <a:t>The system accurately measures and displays various health parameters, including room temperature, room humidity, heart rate (BPM),  and body temperature. These readings are obtained using the AD8232 pulse oximeter sensor, DHT11 humidity &amp; temperature sensor, and DS18B20 temperature sensor.</a:t>
            </a:r>
          </a:p>
        </p:txBody>
      </p:sp>
      <p:pic>
        <p:nvPicPr>
          <p:cNvPr id="8" name="Picture 7">
            <a:extLst>
              <a:ext uri="{FF2B5EF4-FFF2-40B4-BE49-F238E27FC236}">
                <a16:creationId xmlns:a16="http://schemas.microsoft.com/office/drawing/2014/main" id="{A0298C85-18C2-C7C7-1E65-B93C3780DB53}"/>
              </a:ext>
            </a:extLst>
          </p:cNvPr>
          <p:cNvPicPr>
            <a:picLocks noChangeAspect="1"/>
          </p:cNvPicPr>
          <p:nvPr/>
        </p:nvPicPr>
        <p:blipFill>
          <a:blip r:embed="rId5"/>
          <a:stretch>
            <a:fillRect/>
          </a:stretch>
        </p:blipFill>
        <p:spPr>
          <a:xfrm>
            <a:off x="547470" y="2860085"/>
            <a:ext cx="448991" cy="448991"/>
          </a:xfrm>
          <a:prstGeom prst="rect">
            <a:avLst/>
          </a:prstGeom>
        </p:spPr>
      </p:pic>
      <p:pic>
        <p:nvPicPr>
          <p:cNvPr id="9" name="Picture 8">
            <a:extLst>
              <a:ext uri="{FF2B5EF4-FFF2-40B4-BE49-F238E27FC236}">
                <a16:creationId xmlns:a16="http://schemas.microsoft.com/office/drawing/2014/main" id="{120CFB7D-9451-CCFA-7B3D-FC7C9F64E964}"/>
              </a:ext>
            </a:extLst>
          </p:cNvPr>
          <p:cNvPicPr>
            <a:picLocks noChangeAspect="1"/>
          </p:cNvPicPr>
          <p:nvPr/>
        </p:nvPicPr>
        <p:blipFill>
          <a:blip r:embed="rId5"/>
          <a:stretch>
            <a:fillRect/>
          </a:stretch>
        </p:blipFill>
        <p:spPr>
          <a:xfrm>
            <a:off x="569159" y="4964947"/>
            <a:ext cx="448991" cy="448991"/>
          </a:xfrm>
          <a:prstGeom prst="rect">
            <a:avLst/>
          </a:prstGeom>
        </p:spPr>
      </p:pic>
    </p:spTree>
    <p:extLst>
      <p:ext uri="{BB962C8B-B14F-4D97-AF65-F5344CB8AC3E}">
        <p14:creationId xmlns:p14="http://schemas.microsoft.com/office/powerpoint/2010/main" val="2043916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dirty="0">
                <a:solidFill>
                  <a:schemeClr val="accent2">
                    <a:lumMod val="50000"/>
                  </a:schemeClr>
                </a:solidFill>
                <a:latin typeface="Comic Sans MS" panose="030F0702030302020204" pitchFamily="66" charset="0"/>
              </a:rPr>
              <a:t>Results and Discussions</a:t>
            </a:r>
          </a:p>
        </p:txBody>
      </p:sp>
      <p:sp>
        <p:nvSpPr>
          <p:cNvPr id="10" name="TextBox 9">
            <a:extLst>
              <a:ext uri="{FF2B5EF4-FFF2-40B4-BE49-F238E27FC236}">
                <a16:creationId xmlns:a16="http://schemas.microsoft.com/office/drawing/2014/main" id="{F6CF06F0-1FBD-4CD7-4495-7F0ABCBD3A87}"/>
              </a:ext>
            </a:extLst>
          </p:cNvPr>
          <p:cNvSpPr txBox="1"/>
          <p:nvPr/>
        </p:nvSpPr>
        <p:spPr>
          <a:xfrm>
            <a:off x="1537101" y="1787591"/>
            <a:ext cx="2379785"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Results</a:t>
            </a:r>
          </a:p>
        </p:txBody>
      </p:sp>
      <p:pic>
        <p:nvPicPr>
          <p:cNvPr id="11" name="Picture 10">
            <a:extLst>
              <a:ext uri="{FF2B5EF4-FFF2-40B4-BE49-F238E27FC236}">
                <a16:creationId xmlns:a16="http://schemas.microsoft.com/office/drawing/2014/main" id="{1BECB9C4-3B02-4CD4-A8D6-F78BFCF64926}"/>
              </a:ext>
            </a:extLst>
          </p:cNvPr>
          <p:cNvPicPr>
            <a:picLocks noChangeAspect="1"/>
          </p:cNvPicPr>
          <p:nvPr/>
        </p:nvPicPr>
        <p:blipFill>
          <a:blip r:embed="rId3"/>
          <a:stretch>
            <a:fillRect/>
          </a:stretch>
        </p:blipFill>
        <p:spPr>
          <a:xfrm>
            <a:off x="573044" y="1890232"/>
            <a:ext cx="656492" cy="656492"/>
          </a:xfrm>
          <a:prstGeom prst="rect">
            <a:avLst/>
          </a:prstGeom>
        </p:spPr>
      </p:pic>
      <p:sp>
        <p:nvSpPr>
          <p:cNvPr id="12" name="TextBox 11">
            <a:extLst>
              <a:ext uri="{FF2B5EF4-FFF2-40B4-BE49-F238E27FC236}">
                <a16:creationId xmlns:a16="http://schemas.microsoft.com/office/drawing/2014/main" id="{1C589065-0BFA-6459-1650-04C72F0B3005}"/>
              </a:ext>
            </a:extLst>
          </p:cNvPr>
          <p:cNvSpPr txBox="1"/>
          <p:nvPr/>
        </p:nvSpPr>
        <p:spPr>
          <a:xfrm>
            <a:off x="1465377" y="2775972"/>
            <a:ext cx="5931878" cy="2677656"/>
          </a:xfrm>
          <a:prstGeom prst="rect">
            <a:avLst/>
          </a:prstGeom>
          <a:noFill/>
          <a:ln>
            <a:noFill/>
          </a:ln>
        </p:spPr>
        <p:txBody>
          <a:bodyPr wrap="square" rtlCol="0">
            <a:spAutoFit/>
          </a:bodyPr>
          <a:lstStyle/>
          <a:p>
            <a:pPr algn="just"/>
            <a:r>
              <a:rPr lang="en-US" sz="2400" dirty="0">
                <a:latin typeface="Comic Sans MS" panose="030F0702030302020204" pitchFamily="66" charset="0"/>
                <a:cs typeface="Times New Roman" panose="02020603050405020304" pitchFamily="18" charset="0"/>
              </a:rPr>
              <a:t>Upon entering the IP address of the ESP32 into a web browser, a user-friendly web page is displayed. This page showcases the real-time health status of the patient, making it convenient for caregivers or medical professionals to monitor remotely.</a:t>
            </a:r>
          </a:p>
        </p:txBody>
      </p:sp>
      <p:sp>
        <p:nvSpPr>
          <p:cNvPr id="13" name="TextBox 12">
            <a:extLst>
              <a:ext uri="{FF2B5EF4-FFF2-40B4-BE49-F238E27FC236}">
                <a16:creationId xmlns:a16="http://schemas.microsoft.com/office/drawing/2014/main" id="{DB718631-897C-A6CD-DC8A-FDB9B6529370}"/>
              </a:ext>
            </a:extLst>
          </p:cNvPr>
          <p:cNvSpPr txBox="1"/>
          <p:nvPr/>
        </p:nvSpPr>
        <p:spPr>
          <a:xfrm>
            <a:off x="1483310" y="5672626"/>
            <a:ext cx="5931878" cy="1938992"/>
          </a:xfrm>
          <a:prstGeom prst="rect">
            <a:avLst/>
          </a:prstGeom>
          <a:noFill/>
          <a:ln>
            <a:noFill/>
          </a:ln>
        </p:spPr>
        <p:txBody>
          <a:bodyPr wrap="square" rtlCol="0">
            <a:spAutoFit/>
          </a:bodyPr>
          <a:lstStyle/>
          <a:p>
            <a:pPr algn="just"/>
            <a:r>
              <a:rPr lang="en-US" sz="2400" dirty="0">
                <a:latin typeface="Comic Sans MS" panose="030F0702030302020204" pitchFamily="66" charset="0"/>
                <a:cs typeface="Times New Roman" panose="02020603050405020304" pitchFamily="18" charset="0"/>
              </a:rPr>
              <a:t>The system is compatible with mobile devices, allowing users to access the patient's health status via a web browser on their smartphones or tablets.</a:t>
            </a:r>
          </a:p>
        </p:txBody>
      </p:sp>
      <p:pic>
        <p:nvPicPr>
          <p:cNvPr id="14" name="Picture 13">
            <a:extLst>
              <a:ext uri="{FF2B5EF4-FFF2-40B4-BE49-F238E27FC236}">
                <a16:creationId xmlns:a16="http://schemas.microsoft.com/office/drawing/2014/main" id="{3A25DE56-6E91-C1AE-5F69-F60FCCDA7CEA}"/>
              </a:ext>
            </a:extLst>
          </p:cNvPr>
          <p:cNvPicPr>
            <a:picLocks noChangeAspect="1"/>
          </p:cNvPicPr>
          <p:nvPr/>
        </p:nvPicPr>
        <p:blipFill>
          <a:blip r:embed="rId4"/>
          <a:stretch>
            <a:fillRect/>
          </a:stretch>
        </p:blipFill>
        <p:spPr>
          <a:xfrm>
            <a:off x="726760" y="2928372"/>
            <a:ext cx="448991" cy="448991"/>
          </a:xfrm>
          <a:prstGeom prst="rect">
            <a:avLst/>
          </a:prstGeom>
        </p:spPr>
      </p:pic>
      <p:pic>
        <p:nvPicPr>
          <p:cNvPr id="15" name="Picture 14">
            <a:extLst>
              <a:ext uri="{FF2B5EF4-FFF2-40B4-BE49-F238E27FC236}">
                <a16:creationId xmlns:a16="http://schemas.microsoft.com/office/drawing/2014/main" id="{4CE4BD9E-0FFF-626B-EF98-8D5D71814184}"/>
              </a:ext>
            </a:extLst>
          </p:cNvPr>
          <p:cNvPicPr>
            <a:picLocks noChangeAspect="1"/>
          </p:cNvPicPr>
          <p:nvPr/>
        </p:nvPicPr>
        <p:blipFill>
          <a:blip r:embed="rId4"/>
          <a:stretch>
            <a:fillRect/>
          </a:stretch>
        </p:blipFill>
        <p:spPr>
          <a:xfrm>
            <a:off x="766379" y="5787942"/>
            <a:ext cx="448991" cy="448991"/>
          </a:xfrm>
          <a:prstGeom prst="rect">
            <a:avLst/>
          </a:prstGeom>
        </p:spPr>
      </p:pic>
      <p:pic>
        <p:nvPicPr>
          <p:cNvPr id="3" name="Picture 2">
            <a:extLst>
              <a:ext uri="{FF2B5EF4-FFF2-40B4-BE49-F238E27FC236}">
                <a16:creationId xmlns:a16="http://schemas.microsoft.com/office/drawing/2014/main" id="{BC3000D8-6F03-FA1C-A459-4D19939C3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6800" y="2273014"/>
            <a:ext cx="3143136" cy="4598347"/>
          </a:xfrm>
          <a:prstGeom prst="rect">
            <a:avLst/>
          </a:prstGeom>
        </p:spPr>
      </p:pic>
      <p:pic>
        <p:nvPicPr>
          <p:cNvPr id="5" name="Picture 4">
            <a:extLst>
              <a:ext uri="{FF2B5EF4-FFF2-40B4-BE49-F238E27FC236}">
                <a16:creationId xmlns:a16="http://schemas.microsoft.com/office/drawing/2014/main" id="{EBB8F6F7-1532-B432-2BD7-2724B842BA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35163" y="2273014"/>
            <a:ext cx="3143136" cy="4542999"/>
          </a:xfrm>
          <a:prstGeom prst="rect">
            <a:avLst/>
          </a:prstGeom>
        </p:spPr>
      </p:pic>
    </p:spTree>
    <p:extLst>
      <p:ext uri="{BB962C8B-B14F-4D97-AF65-F5344CB8AC3E}">
        <p14:creationId xmlns:p14="http://schemas.microsoft.com/office/powerpoint/2010/main" val="10005405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4" descr="Parchment"/>
          <p:cNvSpPr>
            <a:spLocks noChangeArrowheads="1"/>
          </p:cNvSpPr>
          <p:nvPr/>
        </p:nvSpPr>
        <p:spPr bwMode="auto">
          <a:xfrm>
            <a:off x="3713336" y="490834"/>
            <a:ext cx="9073274" cy="126301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chemeClr val="accent2">
                    <a:lumMod val="50000"/>
                  </a:schemeClr>
                </a:solidFill>
                <a:latin typeface="Comic Sans MS" panose="030F0702030302020204" pitchFamily="66" charset="0"/>
              </a:rPr>
              <a:t>Aims and Objectives of the Work</a:t>
            </a:r>
          </a:p>
        </p:txBody>
      </p:sp>
      <p:sp>
        <p:nvSpPr>
          <p:cNvPr id="16387" name="Rectangle 3"/>
          <p:cNvSpPr>
            <a:spLocks noChangeArrowheads="1"/>
          </p:cNvSpPr>
          <p:nvPr/>
        </p:nvSpPr>
        <p:spPr bwMode="auto">
          <a:xfrm>
            <a:off x="498764" y="2285999"/>
            <a:ext cx="15644552" cy="5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200"/>
              </a:spcAft>
              <a:buFontTx/>
              <a:buChar char="•"/>
            </a:pPr>
            <a:r>
              <a:rPr lang="en-US" altLang="en-US" sz="3200" dirty="0">
                <a:solidFill>
                  <a:schemeClr val="accent5">
                    <a:lumMod val="75000"/>
                  </a:schemeClr>
                </a:solidFill>
                <a:latin typeface="Comic Sans MS" panose="030F0702030302020204" pitchFamily="66" charset="0"/>
              </a:rPr>
              <a:t>To develop a sensor interface</a:t>
            </a:r>
          </a:p>
          <a:p>
            <a:pPr eaLnBrk="1" hangingPunct="1">
              <a:spcAft>
                <a:spcPts val="1200"/>
              </a:spcAft>
              <a:buFontTx/>
              <a:buChar char="•"/>
            </a:pPr>
            <a:r>
              <a:rPr lang="en-US" altLang="en-US" sz="3200" dirty="0">
                <a:latin typeface="Comic Sans MS" panose="030F0702030302020204" pitchFamily="66" charset="0"/>
              </a:rPr>
              <a:t>To implement a communication protocol</a:t>
            </a:r>
          </a:p>
          <a:p>
            <a:pPr eaLnBrk="1" hangingPunct="1">
              <a:spcAft>
                <a:spcPts val="1200"/>
              </a:spcAft>
              <a:buFontTx/>
              <a:buChar char="•"/>
            </a:pPr>
            <a:r>
              <a:rPr lang="en-US" altLang="en-US" sz="3200" dirty="0">
                <a:solidFill>
                  <a:schemeClr val="accent5">
                    <a:lumMod val="75000"/>
                  </a:schemeClr>
                </a:solidFill>
                <a:latin typeface="Comic Sans MS" panose="030F0702030302020204" pitchFamily="66" charset="0"/>
              </a:rPr>
              <a:t>To incorporate data visualization</a:t>
            </a:r>
          </a:p>
          <a:p>
            <a:pPr eaLnBrk="1" hangingPunct="1">
              <a:spcAft>
                <a:spcPts val="1200"/>
              </a:spcAft>
              <a:buFontTx/>
              <a:buChar char="•"/>
            </a:pPr>
            <a:r>
              <a:rPr lang="en-US" altLang="en-US" sz="3200" dirty="0">
                <a:latin typeface="Comic Sans MS" panose="030F0702030302020204" pitchFamily="66" charset="0"/>
              </a:rPr>
              <a:t>To analyze health data</a:t>
            </a:r>
          </a:p>
          <a:p>
            <a:pPr eaLnBrk="1" hangingPunct="1">
              <a:spcAft>
                <a:spcPts val="1200"/>
              </a:spcAft>
              <a:buFontTx/>
              <a:buChar char="•"/>
            </a:pPr>
            <a:r>
              <a:rPr lang="en-US" altLang="en-US" sz="3200" dirty="0">
                <a:solidFill>
                  <a:schemeClr val="accent5">
                    <a:lumMod val="75000"/>
                  </a:schemeClr>
                </a:solidFill>
                <a:latin typeface="Comic Sans MS" panose="030F0702030302020204" pitchFamily="66" charset="0"/>
              </a:rPr>
              <a:t>To design an alerting mechanism</a:t>
            </a:r>
          </a:p>
          <a:p>
            <a:pPr eaLnBrk="1" hangingPunct="1">
              <a:spcAft>
                <a:spcPts val="1200"/>
              </a:spcAft>
              <a:buFontTx/>
              <a:buChar char="•"/>
            </a:pPr>
            <a:r>
              <a:rPr lang="en-US" altLang="en-US" sz="3200" dirty="0">
                <a:latin typeface="Comic Sans MS" panose="030F0702030302020204" pitchFamily="66" charset="0"/>
              </a:rPr>
              <a:t>To simulate real-world scenarios</a:t>
            </a:r>
          </a:p>
          <a:p>
            <a:pPr eaLnBrk="1" hangingPunct="1">
              <a:spcAft>
                <a:spcPts val="1200"/>
              </a:spcAft>
              <a:buFontTx/>
              <a:buChar char="•"/>
            </a:pPr>
            <a:r>
              <a:rPr lang="en-US" altLang="en-US" sz="3200" dirty="0">
                <a:solidFill>
                  <a:schemeClr val="accent5">
                    <a:lumMod val="75000"/>
                  </a:schemeClr>
                </a:solidFill>
                <a:latin typeface="Comic Sans MS" panose="030F0702030302020204" pitchFamily="66" charset="0"/>
              </a:rPr>
              <a:t>To test system reliability</a:t>
            </a:r>
          </a:p>
          <a:p>
            <a:pPr eaLnBrk="1" hangingPunct="1">
              <a:spcAft>
                <a:spcPts val="1200"/>
              </a:spcAft>
              <a:buFontTx/>
              <a:buChar char="•"/>
            </a:pPr>
            <a:r>
              <a:rPr lang="en-US" altLang="en-US" sz="3200" dirty="0">
                <a:latin typeface="Comic Sans MS" panose="030F0702030302020204" pitchFamily="66" charset="0"/>
              </a:rPr>
              <a:t>To validate accuracy and effectiveness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12319218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77268-CA9C-3821-2AB2-8BCD80BE425F}"/>
            </a:ext>
          </a:extLst>
        </p:cNvPr>
        <p:cNvGrpSpPr/>
        <p:nvPr/>
      </p:nvGrpSpPr>
      <p:grpSpPr>
        <a:xfrm>
          <a:off x="0" y="0"/>
          <a:ext cx="0" cy="0"/>
          <a:chOff x="0" y="0"/>
          <a:chExt cx="0" cy="0"/>
        </a:xfrm>
      </p:grpSpPr>
      <p:sp>
        <p:nvSpPr>
          <p:cNvPr id="22532" name="Oval 3" descr="Parchment">
            <a:extLst>
              <a:ext uri="{FF2B5EF4-FFF2-40B4-BE49-F238E27FC236}">
                <a16:creationId xmlns:a16="http://schemas.microsoft.com/office/drawing/2014/main" id="{1A322DD6-9B8F-93DA-F628-016D5A4ADE0C}"/>
              </a:ext>
            </a:extLst>
          </p:cNvPr>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dirty="0">
                <a:solidFill>
                  <a:schemeClr val="accent2">
                    <a:lumMod val="50000"/>
                  </a:schemeClr>
                </a:solidFill>
                <a:latin typeface="Comic Sans MS" panose="030F0702030302020204" pitchFamily="66" charset="0"/>
              </a:rPr>
              <a:t>Results and Discussions</a:t>
            </a:r>
          </a:p>
        </p:txBody>
      </p:sp>
      <p:sp>
        <p:nvSpPr>
          <p:cNvPr id="10" name="TextBox 9">
            <a:extLst>
              <a:ext uri="{FF2B5EF4-FFF2-40B4-BE49-F238E27FC236}">
                <a16:creationId xmlns:a16="http://schemas.microsoft.com/office/drawing/2014/main" id="{87F1E03C-57CF-D05C-B4A1-A357836F3F9C}"/>
              </a:ext>
            </a:extLst>
          </p:cNvPr>
          <p:cNvSpPr txBox="1"/>
          <p:nvPr/>
        </p:nvSpPr>
        <p:spPr>
          <a:xfrm>
            <a:off x="1328094" y="1539210"/>
            <a:ext cx="8795619" cy="646331"/>
          </a:xfrm>
          <a:prstGeom prst="rect">
            <a:avLst/>
          </a:prstGeom>
          <a:noFill/>
          <a:ln>
            <a:noFill/>
          </a:ln>
        </p:spPr>
        <p:txBody>
          <a:bodyPr wrap="square" rtlCol="0">
            <a:spAutoFit/>
          </a:bodyPr>
          <a:lstStyle/>
          <a:p>
            <a:r>
              <a:rPr lang="en-US" sz="3600" b="1" dirty="0">
                <a:solidFill>
                  <a:srgbClr val="0070C0"/>
                </a:solidFill>
                <a:latin typeface="Comic Sans MS" panose="030F0702030302020204" pitchFamily="66" charset="0"/>
              </a:rPr>
              <a:t>Simulation Result</a:t>
            </a:r>
          </a:p>
        </p:txBody>
      </p:sp>
      <p:pic>
        <p:nvPicPr>
          <p:cNvPr id="11" name="Picture 10">
            <a:extLst>
              <a:ext uri="{FF2B5EF4-FFF2-40B4-BE49-F238E27FC236}">
                <a16:creationId xmlns:a16="http://schemas.microsoft.com/office/drawing/2014/main" id="{8C65DD13-0E43-4777-D007-88AF40E60094}"/>
              </a:ext>
            </a:extLst>
          </p:cNvPr>
          <p:cNvPicPr>
            <a:picLocks noChangeAspect="1"/>
          </p:cNvPicPr>
          <p:nvPr/>
        </p:nvPicPr>
        <p:blipFill>
          <a:blip r:embed="rId3"/>
          <a:stretch>
            <a:fillRect/>
          </a:stretch>
        </p:blipFill>
        <p:spPr>
          <a:xfrm>
            <a:off x="573044" y="1472216"/>
            <a:ext cx="656492" cy="656492"/>
          </a:xfrm>
          <a:prstGeom prst="rect">
            <a:avLst/>
          </a:prstGeom>
        </p:spPr>
      </p:pic>
      <p:pic>
        <p:nvPicPr>
          <p:cNvPr id="4" name="Picture 3" descr="A computer screen shot of a computer&#10;&#10;AI-generated content may be incorrect.">
            <a:extLst>
              <a:ext uri="{FF2B5EF4-FFF2-40B4-BE49-F238E27FC236}">
                <a16:creationId xmlns:a16="http://schemas.microsoft.com/office/drawing/2014/main" id="{0CB59676-D58B-C0EF-0C5E-B3B463009A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473" y="2250403"/>
            <a:ext cx="7489371" cy="4325440"/>
          </a:xfrm>
          <a:prstGeom prst="rect">
            <a:avLst/>
          </a:prstGeom>
        </p:spPr>
      </p:pic>
      <p:pic>
        <p:nvPicPr>
          <p:cNvPr id="7" name="Picture 6" descr="A computer screen shot of a computer&#10;&#10;AI-generated content may be incorrect.">
            <a:extLst>
              <a:ext uri="{FF2B5EF4-FFF2-40B4-BE49-F238E27FC236}">
                <a16:creationId xmlns:a16="http://schemas.microsoft.com/office/drawing/2014/main" id="{445CAC71-CBB6-D389-78E0-56A52FC72A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8270" y="2263464"/>
            <a:ext cx="7689672" cy="4325440"/>
          </a:xfrm>
          <a:prstGeom prst="rect">
            <a:avLst/>
          </a:prstGeom>
        </p:spPr>
      </p:pic>
      <p:sp>
        <p:nvSpPr>
          <p:cNvPr id="8" name="TextBox 7">
            <a:extLst>
              <a:ext uri="{FF2B5EF4-FFF2-40B4-BE49-F238E27FC236}">
                <a16:creationId xmlns:a16="http://schemas.microsoft.com/office/drawing/2014/main" id="{33D86D43-DFB2-1B54-5AC6-B3EA1001B1FD}"/>
              </a:ext>
            </a:extLst>
          </p:cNvPr>
          <p:cNvSpPr txBox="1"/>
          <p:nvPr/>
        </p:nvSpPr>
        <p:spPr>
          <a:xfrm>
            <a:off x="583473" y="6740431"/>
            <a:ext cx="15483841" cy="1200329"/>
          </a:xfrm>
          <a:prstGeom prst="rect">
            <a:avLst/>
          </a:prstGeom>
          <a:noFill/>
        </p:spPr>
        <p:txBody>
          <a:bodyPr wrap="square" rtlCol="0">
            <a:spAutoFit/>
          </a:bodyPr>
          <a:lstStyle/>
          <a:p>
            <a:pPr algn="just"/>
            <a:r>
              <a:rPr lang="en-US" sz="2350" dirty="0">
                <a:latin typeface="Comic Sans MS" panose="030F0702030302020204" pitchFamily="66" charset="0"/>
              </a:rPr>
              <a:t>The simulation showed successful real-time monitoring of temperature, humidity, body temperature, and ECG signals using ESP32. Sensor data was accurately displayed on both the Blynk app and the web server, confirming reliable performance. The system effectively supports remote health tracking.</a:t>
            </a:r>
          </a:p>
        </p:txBody>
      </p:sp>
    </p:spTree>
    <p:extLst>
      <p:ext uri="{BB962C8B-B14F-4D97-AF65-F5344CB8AC3E}">
        <p14:creationId xmlns:p14="http://schemas.microsoft.com/office/powerpoint/2010/main" val="36579848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dirty="0">
                <a:solidFill>
                  <a:schemeClr val="accent2">
                    <a:lumMod val="50000"/>
                  </a:schemeClr>
                </a:solidFill>
                <a:latin typeface="Comic Sans MS" panose="030F0702030302020204" pitchFamily="66" charset="0"/>
              </a:rPr>
              <a:t>Results and Discussions</a:t>
            </a:r>
          </a:p>
        </p:txBody>
      </p:sp>
      <p:sp>
        <p:nvSpPr>
          <p:cNvPr id="2" name="TextBox 1">
            <a:extLst>
              <a:ext uri="{FF2B5EF4-FFF2-40B4-BE49-F238E27FC236}">
                <a16:creationId xmlns:a16="http://schemas.microsoft.com/office/drawing/2014/main" id="{07603CDF-2B43-2907-8652-75574206BA00}"/>
              </a:ext>
            </a:extLst>
          </p:cNvPr>
          <p:cNvSpPr txBox="1"/>
          <p:nvPr/>
        </p:nvSpPr>
        <p:spPr>
          <a:xfrm>
            <a:off x="1160584" y="1787591"/>
            <a:ext cx="3657601"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Discussions</a:t>
            </a:r>
          </a:p>
        </p:txBody>
      </p:sp>
      <p:sp>
        <p:nvSpPr>
          <p:cNvPr id="3" name="TextBox 2">
            <a:extLst>
              <a:ext uri="{FF2B5EF4-FFF2-40B4-BE49-F238E27FC236}">
                <a16:creationId xmlns:a16="http://schemas.microsoft.com/office/drawing/2014/main" id="{467A638E-7B60-8BA8-BD3D-3C34015AF890}"/>
              </a:ext>
            </a:extLst>
          </p:cNvPr>
          <p:cNvSpPr txBox="1"/>
          <p:nvPr/>
        </p:nvSpPr>
        <p:spPr>
          <a:xfrm>
            <a:off x="1160584" y="3085304"/>
            <a:ext cx="14317714" cy="4832092"/>
          </a:xfrm>
          <a:prstGeom prst="rect">
            <a:avLst/>
          </a:prstGeom>
          <a:noFill/>
          <a:ln>
            <a:noFill/>
          </a:ln>
        </p:spPr>
        <p:txBody>
          <a:bodyPr wrap="square" rtlCol="0">
            <a:spAutoFit/>
          </a:bodyPr>
          <a:lstStyle/>
          <a:p>
            <a:pPr algn="just"/>
            <a:r>
              <a:rPr lang="en-US" sz="2400" dirty="0">
                <a:latin typeface="Comic Sans MS" panose="030F0702030302020204" pitchFamily="66" charset="0"/>
                <a:cs typeface="Times New Roman" panose="02020603050405020304" pitchFamily="18" charset="0"/>
              </a:rPr>
              <a:t>The accuracy and reliability of the sensor readings are crucial for effective patient monitoring. The AD8232 pulse oximeter sensor, DHT11 humidity &amp; temperature sensor, and DS18B20 temperature sensor are chosen for their precision and consistency in measuring vital health parameters.</a:t>
            </a:r>
          </a:p>
          <a:p>
            <a:pPr algn="just"/>
            <a:endParaRPr lang="en-US" sz="2400" dirty="0">
              <a:latin typeface="Comic Sans MS" panose="030F0702030302020204" pitchFamily="66" charset="0"/>
              <a:cs typeface="Times New Roman" panose="02020603050405020304" pitchFamily="18" charset="0"/>
            </a:endParaRPr>
          </a:p>
          <a:p>
            <a:pPr algn="just"/>
            <a:r>
              <a:rPr lang="en-US" sz="2400" dirty="0">
                <a:latin typeface="Comic Sans MS" panose="030F0702030302020204" pitchFamily="66" charset="0"/>
                <a:cs typeface="Times New Roman" panose="02020603050405020304" pitchFamily="18" charset="0"/>
              </a:rPr>
              <a:t>The ability to monitor patient health status in real-time is a significant advantage of this IoT-based system. Caregivers or medical professionals can promptly respond to any abnormalities or emergencies based on the live data provided by the system.</a:t>
            </a:r>
          </a:p>
          <a:p>
            <a:pPr algn="just"/>
            <a:endParaRPr lang="en-US" sz="2400" dirty="0">
              <a:latin typeface="Comic Sans MS" panose="030F0702030302020204" pitchFamily="66" charset="0"/>
              <a:cs typeface="Times New Roman" panose="02020603050405020304" pitchFamily="18" charset="0"/>
            </a:endParaRPr>
          </a:p>
          <a:p>
            <a:pPr algn="just"/>
            <a:r>
              <a:rPr lang="en-US" sz="2400" dirty="0">
                <a:latin typeface="Comic Sans MS" panose="030F0702030302020204" pitchFamily="66" charset="0"/>
                <a:cs typeface="Times New Roman" panose="02020603050405020304" pitchFamily="18" charset="0"/>
              </a:rPr>
              <a:t>By hosting the health monitoring interface on a web server, the system ensures accessibility from any device with a web browser and internet connection. This accessibility enhances convenience for caregivers and enables remote monitoring of patients, even from a distance.</a:t>
            </a:r>
          </a:p>
          <a:p>
            <a:pPr algn="just"/>
            <a:endParaRPr lang="en-US" sz="2000" dirty="0">
              <a:latin typeface="Comic Sans MS" panose="030F0702030302020204" pitchFamily="66" charset="0"/>
              <a:cs typeface="Times New Roman" panose="02020603050405020304" pitchFamily="18" charset="0"/>
            </a:endParaRPr>
          </a:p>
        </p:txBody>
      </p:sp>
      <p:pic>
        <p:nvPicPr>
          <p:cNvPr id="4" name="Picture 3">
            <a:extLst>
              <a:ext uri="{FF2B5EF4-FFF2-40B4-BE49-F238E27FC236}">
                <a16:creationId xmlns:a16="http://schemas.microsoft.com/office/drawing/2014/main" id="{1009CCCD-F893-0A87-BFEF-CC55F177175A}"/>
              </a:ext>
            </a:extLst>
          </p:cNvPr>
          <p:cNvPicPr>
            <a:picLocks noChangeAspect="1"/>
          </p:cNvPicPr>
          <p:nvPr/>
        </p:nvPicPr>
        <p:blipFill>
          <a:blip r:embed="rId3"/>
          <a:stretch>
            <a:fillRect/>
          </a:stretch>
        </p:blipFill>
        <p:spPr>
          <a:xfrm>
            <a:off x="484749" y="1931262"/>
            <a:ext cx="574431" cy="574431"/>
          </a:xfrm>
          <a:prstGeom prst="rect">
            <a:avLst/>
          </a:prstGeom>
        </p:spPr>
      </p:pic>
    </p:spTree>
    <p:extLst>
      <p:ext uri="{BB962C8B-B14F-4D97-AF65-F5344CB8AC3E}">
        <p14:creationId xmlns:p14="http://schemas.microsoft.com/office/powerpoint/2010/main" val="327500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dirty="0">
                <a:solidFill>
                  <a:schemeClr val="accent2">
                    <a:lumMod val="50000"/>
                  </a:schemeClr>
                </a:solidFill>
                <a:latin typeface="Comic Sans MS" panose="030F0702030302020204" pitchFamily="66" charset="0"/>
              </a:rPr>
              <a:t>Results and Discussions</a:t>
            </a:r>
          </a:p>
        </p:txBody>
      </p:sp>
      <p:sp>
        <p:nvSpPr>
          <p:cNvPr id="8" name="TextBox 7">
            <a:extLst>
              <a:ext uri="{FF2B5EF4-FFF2-40B4-BE49-F238E27FC236}">
                <a16:creationId xmlns:a16="http://schemas.microsoft.com/office/drawing/2014/main" id="{DBB6828C-7D5A-EA86-D3B7-EB3D8B6AF0A3}"/>
              </a:ext>
            </a:extLst>
          </p:cNvPr>
          <p:cNvSpPr txBox="1"/>
          <p:nvPr/>
        </p:nvSpPr>
        <p:spPr>
          <a:xfrm>
            <a:off x="1160584" y="1787591"/>
            <a:ext cx="3645878" cy="861774"/>
          </a:xfrm>
          <a:prstGeom prst="rect">
            <a:avLst/>
          </a:prstGeom>
          <a:noFill/>
          <a:ln>
            <a:noFill/>
          </a:ln>
        </p:spPr>
        <p:txBody>
          <a:bodyPr wrap="square" rtlCol="0">
            <a:spAutoFit/>
          </a:bodyPr>
          <a:lstStyle/>
          <a:p>
            <a:r>
              <a:rPr lang="en-US" sz="5000" b="1" dirty="0">
                <a:solidFill>
                  <a:srgbClr val="0070C0"/>
                </a:solidFill>
                <a:latin typeface="Comic Sans MS" panose="030F0702030302020204" pitchFamily="66" charset="0"/>
              </a:rPr>
              <a:t>Discussions</a:t>
            </a:r>
          </a:p>
        </p:txBody>
      </p:sp>
      <p:sp>
        <p:nvSpPr>
          <p:cNvPr id="9" name="TextBox 8">
            <a:extLst>
              <a:ext uri="{FF2B5EF4-FFF2-40B4-BE49-F238E27FC236}">
                <a16:creationId xmlns:a16="http://schemas.microsoft.com/office/drawing/2014/main" id="{6AA4C49D-F584-0849-54AC-D4DA26B20A16}"/>
              </a:ext>
            </a:extLst>
          </p:cNvPr>
          <p:cNvSpPr txBox="1"/>
          <p:nvPr/>
        </p:nvSpPr>
        <p:spPr>
          <a:xfrm>
            <a:off x="1160584" y="3085304"/>
            <a:ext cx="14317714" cy="2677656"/>
          </a:xfrm>
          <a:prstGeom prst="rect">
            <a:avLst/>
          </a:prstGeom>
          <a:noFill/>
          <a:ln>
            <a:noFill/>
          </a:ln>
        </p:spPr>
        <p:txBody>
          <a:bodyPr wrap="square" rtlCol="0">
            <a:spAutoFit/>
          </a:bodyPr>
          <a:lstStyle/>
          <a:p>
            <a:pPr algn="just"/>
            <a:r>
              <a:rPr lang="en-US" sz="2400" dirty="0">
                <a:latin typeface="Comic Sans MS" panose="030F0702030302020204" pitchFamily="66" charset="0"/>
                <a:cs typeface="Times New Roman" panose="02020603050405020304" pitchFamily="18" charset="0"/>
              </a:rPr>
              <a:t>The user interface of the web page is designed to be intuitive and easy to understand. Clear and concise presentation of health parameters facilitates quick interpretation of data, enabling efficient decision-making by caregivers or medical professionals.</a:t>
            </a:r>
          </a:p>
          <a:p>
            <a:pPr algn="just"/>
            <a:endParaRPr lang="en-US" sz="2400" dirty="0">
              <a:latin typeface="Comic Sans MS" panose="030F0702030302020204" pitchFamily="66" charset="0"/>
              <a:cs typeface="Times New Roman" panose="02020603050405020304" pitchFamily="18" charset="0"/>
            </a:endParaRPr>
          </a:p>
          <a:p>
            <a:pPr algn="just"/>
            <a:r>
              <a:rPr lang="en-US" sz="2400" dirty="0">
                <a:latin typeface="Comic Sans MS" panose="030F0702030302020204" pitchFamily="66" charset="0"/>
                <a:cs typeface="Times New Roman" panose="02020603050405020304" pitchFamily="18" charset="0"/>
              </a:rPr>
              <a:t>The system can be scaled up to accommodate additional features or sensors for comprehensive patient monitoring. Future enhancements may include integration with mobile applications, data analytics for trend analysis, and alerts/notifications for critical health conditions.</a:t>
            </a:r>
          </a:p>
        </p:txBody>
      </p:sp>
      <p:pic>
        <p:nvPicPr>
          <p:cNvPr id="10" name="Picture 9">
            <a:extLst>
              <a:ext uri="{FF2B5EF4-FFF2-40B4-BE49-F238E27FC236}">
                <a16:creationId xmlns:a16="http://schemas.microsoft.com/office/drawing/2014/main" id="{553DAA27-79C2-7E46-D53D-1BC36DC3A753}"/>
              </a:ext>
            </a:extLst>
          </p:cNvPr>
          <p:cNvPicPr>
            <a:picLocks noChangeAspect="1"/>
          </p:cNvPicPr>
          <p:nvPr/>
        </p:nvPicPr>
        <p:blipFill>
          <a:blip r:embed="rId3"/>
          <a:stretch>
            <a:fillRect/>
          </a:stretch>
        </p:blipFill>
        <p:spPr>
          <a:xfrm>
            <a:off x="484749" y="1931262"/>
            <a:ext cx="574431" cy="574431"/>
          </a:xfrm>
          <a:prstGeom prst="rect">
            <a:avLst/>
          </a:prstGeom>
        </p:spPr>
      </p:pic>
    </p:spTree>
    <p:extLst>
      <p:ext uri="{BB962C8B-B14F-4D97-AF65-F5344CB8AC3E}">
        <p14:creationId xmlns:p14="http://schemas.microsoft.com/office/powerpoint/2010/main" val="2522500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 descr="Parchment"/>
          <p:cNvSpPr>
            <a:spLocks noChangeArrowheads="1"/>
          </p:cNvSpPr>
          <p:nvPr/>
        </p:nvSpPr>
        <p:spPr bwMode="auto">
          <a:xfrm>
            <a:off x="1995055" y="529590"/>
            <a:ext cx="11222181" cy="86694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dirty="0">
                <a:solidFill>
                  <a:schemeClr val="accent2">
                    <a:lumMod val="50000"/>
                  </a:schemeClr>
                </a:solidFill>
                <a:latin typeface="Comic Sans MS" panose="030F0702030302020204" pitchFamily="66" charset="0"/>
              </a:rPr>
              <a:t>Conclusions</a:t>
            </a:r>
          </a:p>
        </p:txBody>
      </p:sp>
      <p:sp>
        <p:nvSpPr>
          <p:cNvPr id="23555" name="Text Box 6"/>
          <p:cNvSpPr txBox="1">
            <a:spLocks noChangeArrowheads="1"/>
          </p:cNvSpPr>
          <p:nvPr/>
        </p:nvSpPr>
        <p:spPr bwMode="auto">
          <a:xfrm>
            <a:off x="374073" y="1709825"/>
            <a:ext cx="10325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sz="3600" b="1" dirty="0">
                <a:solidFill>
                  <a:srgbClr val="0070C0"/>
                </a:solidFill>
                <a:latin typeface="Comic Sans MS" panose="030F0702030302020204" pitchFamily="66" charset="0"/>
              </a:rPr>
              <a:t>CONCLUSION</a:t>
            </a:r>
            <a:endParaRPr lang="en-US" sz="5000"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23</a:t>
            </a:fld>
            <a:endParaRPr lang="en-US" dirty="0"/>
          </a:p>
        </p:txBody>
      </p:sp>
      <p:sp>
        <p:nvSpPr>
          <p:cNvPr id="4" name="Rectangle 3"/>
          <p:cNvSpPr/>
          <p:nvPr/>
        </p:nvSpPr>
        <p:spPr>
          <a:xfrm>
            <a:off x="1250066" y="3275634"/>
            <a:ext cx="14121114" cy="3046988"/>
          </a:xfrm>
          <a:prstGeom prst="rect">
            <a:avLst/>
          </a:prstGeom>
        </p:spPr>
        <p:txBody>
          <a:bodyPr wrap="square">
            <a:spAutoFit/>
          </a:bodyPr>
          <a:lstStyle/>
          <a:p>
            <a:pPr algn="just"/>
            <a:r>
              <a:rPr lang="en-GB" sz="2400" dirty="0">
                <a:latin typeface="Comic Sans MS" panose="030F0702030302020204" pitchFamily="66" charset="0"/>
                <a:cs typeface="Times New Roman" panose="02020603050405020304" pitchFamily="18" charset="0"/>
              </a:rPr>
              <a:t>In conclusion, the project successfully demonstrates the feasibility of implementing an </a:t>
            </a:r>
            <a:r>
              <a:rPr lang="en-GB" sz="2400" dirty="0" err="1">
                <a:latin typeface="Comic Sans MS" panose="030F0702030302020204" pitchFamily="66" charset="0"/>
                <a:cs typeface="Times New Roman" panose="02020603050405020304" pitchFamily="18" charset="0"/>
              </a:rPr>
              <a:t>IoT</a:t>
            </a:r>
            <a:r>
              <a:rPr lang="en-GB" sz="2400" dirty="0">
                <a:latin typeface="Comic Sans MS" panose="030F0702030302020204" pitchFamily="66" charset="0"/>
                <a:cs typeface="Times New Roman" panose="02020603050405020304" pitchFamily="18" charset="0"/>
              </a:rPr>
              <a:t>-based patient health monitoring system using ESP32 technology. By leveraging wireless connectivity and web-based interfaces, the system enables real-time monitoring of vital signs and remote access to patient data, offering significant benefits for healthcare delivery.</a:t>
            </a:r>
          </a:p>
          <a:p>
            <a:pPr algn="just"/>
            <a:endParaRPr lang="en-GB" sz="2400" dirty="0">
              <a:latin typeface="Comic Sans MS" panose="030F0702030302020204" pitchFamily="66" charset="0"/>
              <a:cs typeface="Times New Roman" panose="02020603050405020304" pitchFamily="18" charset="0"/>
            </a:endParaRPr>
          </a:p>
          <a:p>
            <a:pPr algn="just"/>
            <a:r>
              <a:rPr lang="en-GB" sz="2400" dirty="0">
                <a:latin typeface="Comic Sans MS" panose="030F0702030302020204" pitchFamily="66" charset="0"/>
                <a:cs typeface="Times New Roman" panose="02020603050405020304" pitchFamily="18" charset="0"/>
              </a:rPr>
              <a:t>Despite its achievements, the project faces certain limitations. Challenges related to sensor accuracy, data security, scalability, and user interface complexity need to be addressed to enhance the reliability, privacy, and usability of the system in real-world  scenarios.</a:t>
            </a:r>
            <a:endParaRPr lang="en-US" sz="2400" dirty="0">
              <a:latin typeface="Comic Sans MS" panose="030F0702030302020204" pitchFamily="66" charset="0"/>
              <a:cs typeface="Times New Roman" panose="02020603050405020304" pitchFamily="18" charset="0"/>
            </a:endParaRPr>
          </a:p>
        </p:txBody>
      </p:sp>
    </p:spTree>
    <p:extLst>
      <p:ext uri="{BB962C8B-B14F-4D97-AF65-F5344CB8AC3E}">
        <p14:creationId xmlns:p14="http://schemas.microsoft.com/office/powerpoint/2010/main" val="507593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37430" y="2830859"/>
            <a:ext cx="15184342" cy="4484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FontTx/>
              <a:buChar char="•"/>
            </a:pPr>
            <a:endParaRPr lang="en-US" altLang="en-US" sz="3600" dirty="0">
              <a:solidFill>
                <a:srgbClr val="0000D6"/>
              </a:solidFill>
            </a:endParaRPr>
          </a:p>
        </p:txBody>
      </p:sp>
      <p:sp>
        <p:nvSpPr>
          <p:cNvPr id="25603" name="Oval 3" descr="Parchment"/>
          <p:cNvSpPr>
            <a:spLocks noChangeArrowheads="1"/>
          </p:cNvSpPr>
          <p:nvPr/>
        </p:nvSpPr>
        <p:spPr bwMode="auto">
          <a:xfrm>
            <a:off x="1363286" y="457200"/>
            <a:ext cx="13948757"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dirty="0">
                <a:solidFill>
                  <a:schemeClr val="accent2">
                    <a:lumMod val="50000"/>
                  </a:schemeClr>
                </a:solidFill>
                <a:latin typeface="Comic Sans MS" panose="030F0702030302020204" pitchFamily="66" charset="0"/>
              </a:rPr>
              <a:t>Future Scopes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24</a:t>
            </a:fld>
            <a:endParaRPr lang="en-US" dirty="0"/>
          </a:p>
        </p:txBody>
      </p:sp>
      <p:sp>
        <p:nvSpPr>
          <p:cNvPr id="2" name="Rectangle 1"/>
          <p:cNvSpPr/>
          <p:nvPr/>
        </p:nvSpPr>
        <p:spPr>
          <a:xfrm>
            <a:off x="913580" y="3137464"/>
            <a:ext cx="14908191" cy="3785652"/>
          </a:xfrm>
          <a:prstGeom prst="rect">
            <a:avLst/>
          </a:prstGeom>
        </p:spPr>
        <p:txBody>
          <a:bodyPr wrap="square">
            <a:spAutoFit/>
          </a:bodyPr>
          <a:lstStyle/>
          <a:p>
            <a:pPr marL="457200" indent="-457200" algn="just">
              <a:buFont typeface="+mj-lt"/>
              <a:buAutoNum type="arabicPeriod"/>
            </a:pPr>
            <a:r>
              <a:rPr lang="en-US" sz="2400" dirty="0">
                <a:solidFill>
                  <a:schemeClr val="accent6">
                    <a:lumMod val="50000"/>
                  </a:schemeClr>
                </a:solidFill>
                <a:latin typeface="Comic Sans MS" panose="030F0702030302020204" pitchFamily="66" charset="0"/>
              </a:rPr>
              <a:t>Advanced Sensor Technology: </a:t>
            </a:r>
            <a:r>
              <a:rPr lang="en-US" sz="2400" dirty="0">
                <a:latin typeface="Comic Sans MS" panose="030F0702030302020204" pitchFamily="66" charset="0"/>
              </a:rPr>
              <a:t>Explore innovative sensor technologies to enhance accuracy and reliability, including wearable biosensors and machine learning integration.</a:t>
            </a:r>
          </a:p>
          <a:p>
            <a:pPr marL="457200" indent="-457200" algn="just">
              <a:buFont typeface="+mj-lt"/>
              <a:buAutoNum type="arabicPeriod"/>
            </a:pPr>
            <a:r>
              <a:rPr lang="en-US" sz="2400" dirty="0" err="1">
                <a:solidFill>
                  <a:schemeClr val="accent6">
                    <a:lumMod val="50000"/>
                  </a:schemeClr>
                </a:solidFill>
                <a:latin typeface="Comic Sans MS" panose="030F0702030302020204" pitchFamily="66" charset="0"/>
              </a:rPr>
              <a:t>Blockchain</a:t>
            </a:r>
            <a:r>
              <a:rPr lang="en-US" sz="2400" dirty="0">
                <a:solidFill>
                  <a:schemeClr val="accent6">
                    <a:lumMod val="50000"/>
                  </a:schemeClr>
                </a:solidFill>
                <a:latin typeface="Comic Sans MS" panose="030F0702030302020204" pitchFamily="66" charset="0"/>
              </a:rPr>
              <a:t> Data Security: </a:t>
            </a:r>
            <a:r>
              <a:rPr lang="en-US" sz="2400" dirty="0">
                <a:latin typeface="Comic Sans MS" panose="030F0702030302020204" pitchFamily="66" charset="0"/>
              </a:rPr>
              <a:t>Investigate </a:t>
            </a:r>
            <a:r>
              <a:rPr lang="en-US" sz="2400" dirty="0" err="1">
                <a:latin typeface="Comic Sans MS" panose="030F0702030302020204" pitchFamily="66" charset="0"/>
              </a:rPr>
              <a:t>blockchain</a:t>
            </a:r>
            <a:r>
              <a:rPr lang="en-US" sz="2400" dirty="0">
                <a:latin typeface="Comic Sans MS" panose="030F0702030302020204" pitchFamily="66" charset="0"/>
              </a:rPr>
              <a:t> integration for secure and tamper-proof storage of patient data, ensuring privacy and protection against unauthorized access.</a:t>
            </a:r>
          </a:p>
          <a:p>
            <a:pPr marL="457200" indent="-457200" algn="just">
              <a:buFont typeface="+mj-lt"/>
              <a:buAutoNum type="arabicPeriod"/>
            </a:pPr>
            <a:r>
              <a:rPr lang="en-US" sz="2400" dirty="0">
                <a:solidFill>
                  <a:schemeClr val="accent6">
                    <a:lumMod val="50000"/>
                  </a:schemeClr>
                </a:solidFill>
                <a:latin typeface="Comic Sans MS" panose="030F0702030302020204" pitchFamily="66" charset="0"/>
              </a:rPr>
              <a:t>Cloud Scalability: </a:t>
            </a:r>
            <a:r>
              <a:rPr lang="en-US" sz="2400" dirty="0">
                <a:latin typeface="Comic Sans MS" panose="030F0702030302020204" pitchFamily="66" charset="0"/>
              </a:rPr>
              <a:t>Develop cloud infrastructure for scalable deployment across multiple healthcare facilities, optimizing resources and enabling seamless expansion.</a:t>
            </a:r>
          </a:p>
          <a:p>
            <a:pPr marL="457200" indent="-457200" algn="just">
              <a:buFont typeface="+mj-lt"/>
              <a:buAutoNum type="arabicPeriod"/>
            </a:pPr>
            <a:r>
              <a:rPr lang="en-US" sz="2400" dirty="0">
                <a:solidFill>
                  <a:schemeClr val="accent6">
                    <a:lumMod val="50000"/>
                  </a:schemeClr>
                </a:solidFill>
                <a:latin typeface="Comic Sans MS" panose="030F0702030302020204" pitchFamily="66" charset="0"/>
              </a:rPr>
              <a:t>User-Centric Design: </a:t>
            </a:r>
            <a:r>
              <a:rPr lang="en-US" sz="2400" dirty="0">
                <a:latin typeface="Comic Sans MS" panose="030F0702030302020204" pitchFamily="66" charset="0"/>
              </a:rPr>
              <a:t>Conduct user feedback sessions to improve interface usability, incorporating customizable features and intuitive navigation.</a:t>
            </a:r>
          </a:p>
          <a:p>
            <a:pPr marL="457200" indent="-457200" algn="just">
              <a:buFont typeface="+mj-lt"/>
              <a:buAutoNum type="arabicPeriod"/>
            </a:pPr>
            <a:r>
              <a:rPr lang="en-US" sz="2400" dirty="0">
                <a:solidFill>
                  <a:schemeClr val="accent6">
                    <a:lumMod val="50000"/>
                  </a:schemeClr>
                </a:solidFill>
                <a:latin typeface="Comic Sans MS" panose="030F0702030302020204" pitchFamily="66" charset="0"/>
              </a:rPr>
              <a:t>Telemedicine Integration: </a:t>
            </a:r>
            <a:r>
              <a:rPr lang="en-US" sz="2400" dirty="0">
                <a:latin typeface="Comic Sans MS" panose="030F0702030302020204" pitchFamily="66" charset="0"/>
              </a:rPr>
              <a:t>Integrate with telemedicine platforms for remote consultation, fostering collaboration between patients and healthcare providers.</a:t>
            </a:r>
          </a:p>
        </p:txBody>
      </p:sp>
      <p:sp>
        <p:nvSpPr>
          <p:cNvPr id="4" name="Rectangle 3"/>
          <p:cNvSpPr/>
          <p:nvPr/>
        </p:nvSpPr>
        <p:spPr>
          <a:xfrm>
            <a:off x="920442" y="1969085"/>
            <a:ext cx="3373038" cy="646331"/>
          </a:xfrm>
          <a:prstGeom prst="rect">
            <a:avLst/>
          </a:prstGeom>
        </p:spPr>
        <p:txBody>
          <a:bodyPr wrap="none">
            <a:spAutoFit/>
          </a:bodyPr>
          <a:lstStyle/>
          <a:p>
            <a:pPr algn="ctr"/>
            <a:r>
              <a:rPr lang="en-US" altLang="en-US" sz="3600" b="1" dirty="0">
                <a:solidFill>
                  <a:srgbClr val="0070C0"/>
                </a:solidFill>
                <a:latin typeface="Comic Sans MS" panose="030F0702030302020204" pitchFamily="66" charset="0"/>
              </a:rPr>
              <a:t>Future Scopes</a:t>
            </a:r>
          </a:p>
        </p:txBody>
      </p:sp>
    </p:spTree>
    <p:extLst>
      <p:ext uri="{BB962C8B-B14F-4D97-AF65-F5344CB8AC3E}">
        <p14:creationId xmlns:p14="http://schemas.microsoft.com/office/powerpoint/2010/main" val="173450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123864" y="659194"/>
            <a:ext cx="13142422" cy="1191665"/>
          </a:xfrm>
        </p:spPr>
        <p:txBody>
          <a:bodyPr>
            <a:normAutofit/>
          </a:bodyPr>
          <a:lstStyle/>
          <a:p>
            <a:r>
              <a:rPr lang="en-US" sz="4400" b="1" dirty="0">
                <a:solidFill>
                  <a:schemeClr val="accent5">
                    <a:lumMod val="50000"/>
                  </a:schemeClr>
                </a:solidFill>
                <a:latin typeface="Comic Sans MS" panose="030F0702030302020204" pitchFamily="66" charset="0"/>
              </a:rPr>
              <a:t>Thanks for listening our presentation….</a:t>
            </a:r>
          </a:p>
        </p:txBody>
      </p:sp>
      <p:grpSp>
        <p:nvGrpSpPr>
          <p:cNvPr id="5" name="Group 6"/>
          <p:cNvGrpSpPr>
            <a:grpSpLocks/>
          </p:cNvGrpSpPr>
          <p:nvPr/>
        </p:nvGrpSpPr>
        <p:grpSpPr bwMode="auto">
          <a:xfrm>
            <a:off x="7695075" y="2104716"/>
            <a:ext cx="6724076" cy="553288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D595E484-204C-41CF-AA8E-AE5C26E05CE2}" type="datetime3">
              <a:rPr lang="en-US" smtClean="0"/>
              <a:t>9 June 2025</a:t>
            </a:fld>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478753263"/>
      </p:ext>
    </p:extLst>
  </p:cSld>
  <p:clrMapOvr>
    <a:masterClrMapping/>
  </p:clrMapOvr>
  <mc:AlternateContent xmlns:mc="http://schemas.openxmlformats.org/markup-compatibility/2006" xmlns:p15="http://schemas.microsoft.com/office/powerpoint/2012/main">
    <mc:Choice Requires="p15">
      <p:transition spd="slow">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512916" y="52959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chemeClr val="accent2">
                    <a:lumMod val="50000"/>
                  </a:schemeClr>
                </a:solidFill>
                <a:latin typeface="Comic Sans MS" panose="030F0702030302020204" pitchFamily="66" charset="0"/>
              </a:rPr>
              <a:t>Introduction</a:t>
            </a:r>
          </a:p>
        </p:txBody>
      </p:sp>
      <p:sp>
        <p:nvSpPr>
          <p:cNvPr id="17411" name="Rectangle 2"/>
          <p:cNvSpPr>
            <a:spLocks noChangeArrowheads="1"/>
          </p:cNvSpPr>
          <p:nvPr/>
        </p:nvSpPr>
        <p:spPr bwMode="auto">
          <a:xfrm>
            <a:off x="432261" y="2286000"/>
            <a:ext cx="6071409"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0" indent="-571500" eaLnBrk="1" hangingPunct="1">
              <a:lnSpc>
                <a:spcPct val="80000"/>
              </a:lnSpc>
              <a:spcBef>
                <a:spcPct val="20000"/>
              </a:spcBef>
              <a:buFont typeface="Wingdings" panose="05000000000000000000" pitchFamily="2" charset="2"/>
              <a:buChar char="q"/>
            </a:pPr>
            <a:r>
              <a:rPr lang="en-US" altLang="en-US" sz="3600" b="1" dirty="0">
                <a:latin typeface="Comic Sans MS" panose="030F0702030302020204" pitchFamily="66" charset="0"/>
              </a:rPr>
              <a:t>Background information</a:t>
            </a:r>
          </a:p>
        </p:txBody>
      </p:sp>
      <p:sp>
        <p:nvSpPr>
          <p:cNvPr id="3" name="Slide Number Placeholder 2"/>
          <p:cNvSpPr>
            <a:spLocks noGrp="1"/>
          </p:cNvSpPr>
          <p:nvPr>
            <p:ph type="sldNum" sz="quarter" idx="12"/>
          </p:nvPr>
        </p:nvSpPr>
        <p:spPr/>
        <p:txBody>
          <a:bodyPr/>
          <a:lstStyle/>
          <a:p>
            <a:fld id="{48F63A3B-78C7-47BE-AE5E-E10140E04643}" type="slidenum">
              <a:rPr lang="en-US" smtClean="0"/>
              <a:pPr/>
              <a:t>3</a:t>
            </a:fld>
            <a:endParaRPr lang="en-US" dirty="0"/>
          </a:p>
        </p:txBody>
      </p:sp>
      <p:sp>
        <p:nvSpPr>
          <p:cNvPr id="2" name="Rectangle 2">
            <a:extLst>
              <a:ext uri="{FF2B5EF4-FFF2-40B4-BE49-F238E27FC236}">
                <a16:creationId xmlns:a16="http://schemas.microsoft.com/office/drawing/2014/main" id="{C0397408-1FE8-F529-339C-3E38C71138E4}"/>
              </a:ext>
            </a:extLst>
          </p:cNvPr>
          <p:cNvSpPr>
            <a:spLocks noChangeArrowheads="1"/>
          </p:cNvSpPr>
          <p:nvPr/>
        </p:nvSpPr>
        <p:spPr bwMode="auto">
          <a:xfrm>
            <a:off x="781398" y="3008840"/>
            <a:ext cx="15378000" cy="491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0" indent="-571500" algn="just" eaLnBrk="1" hangingPunct="1">
              <a:lnSpc>
                <a:spcPct val="80000"/>
              </a:lnSpc>
              <a:spcBef>
                <a:spcPct val="20000"/>
              </a:spcBef>
              <a:buFont typeface="Arial" panose="020B0604020202020204" pitchFamily="34" charset="0"/>
              <a:buChar char="•"/>
            </a:pPr>
            <a:r>
              <a:rPr lang="en-US" altLang="en-US" sz="3200" b="1" dirty="0">
                <a:solidFill>
                  <a:schemeClr val="accent2">
                    <a:lumMod val="75000"/>
                  </a:schemeClr>
                </a:solidFill>
                <a:latin typeface="Comic Sans MS" panose="030F0702030302020204" pitchFamily="66" charset="0"/>
              </a:rPr>
              <a:t>Traditional healthcare monitoring often relies on periodic visits to healthcare facilities, which may not capture real-time health fluctuations</a:t>
            </a:r>
          </a:p>
          <a:p>
            <a:pPr marL="571500" indent="-571500" algn="just" eaLnBrk="1" hangingPunct="1">
              <a:lnSpc>
                <a:spcPct val="80000"/>
              </a:lnSpc>
              <a:spcBef>
                <a:spcPct val="20000"/>
              </a:spcBef>
              <a:buFont typeface="Arial" panose="020B0604020202020204" pitchFamily="34" charset="0"/>
              <a:buChar char="•"/>
            </a:pPr>
            <a:endParaRPr lang="en-US" altLang="en-US" sz="3200" b="1" dirty="0">
              <a:solidFill>
                <a:schemeClr val="accent2">
                  <a:lumMod val="75000"/>
                </a:schemeClr>
              </a:solidFill>
              <a:latin typeface="Comic Sans MS" panose="030F0702030302020204" pitchFamily="66" charset="0"/>
            </a:endParaRPr>
          </a:p>
          <a:p>
            <a:pPr marL="571500" indent="-571500" algn="just" eaLnBrk="1" hangingPunct="1">
              <a:lnSpc>
                <a:spcPct val="80000"/>
              </a:lnSpc>
              <a:spcBef>
                <a:spcPct val="20000"/>
              </a:spcBef>
              <a:buFont typeface="Arial" panose="020B0604020202020204" pitchFamily="34" charset="0"/>
              <a:buChar char="•"/>
            </a:pPr>
            <a:r>
              <a:rPr lang="en-US" altLang="en-US" sz="3200" b="1" dirty="0">
                <a:solidFill>
                  <a:schemeClr val="accent1">
                    <a:lumMod val="75000"/>
                  </a:schemeClr>
                </a:solidFill>
                <a:latin typeface="Comic Sans MS" panose="030F0702030302020204" pitchFamily="66" charset="0"/>
              </a:rPr>
              <a:t>Remote patient monitoring has emerged as a promising solution to bridge this gap by allowing continuous monitoring of vital signs from the comfort of the patient's home</a:t>
            </a:r>
          </a:p>
          <a:p>
            <a:pPr marL="571500" indent="-571500" algn="just" eaLnBrk="1" hangingPunct="1">
              <a:lnSpc>
                <a:spcPct val="80000"/>
              </a:lnSpc>
              <a:spcBef>
                <a:spcPct val="20000"/>
              </a:spcBef>
              <a:buFont typeface="Arial" panose="020B0604020202020204" pitchFamily="34" charset="0"/>
              <a:buChar char="•"/>
            </a:pPr>
            <a:endParaRPr lang="en-US" altLang="en-US" sz="3200" b="1" dirty="0">
              <a:solidFill>
                <a:schemeClr val="accent2">
                  <a:lumMod val="75000"/>
                </a:schemeClr>
              </a:solidFill>
              <a:latin typeface="Comic Sans MS" panose="030F0702030302020204" pitchFamily="66" charset="0"/>
            </a:endParaRPr>
          </a:p>
          <a:p>
            <a:pPr marL="571500" indent="-571500" algn="just" eaLnBrk="1" hangingPunct="1">
              <a:lnSpc>
                <a:spcPct val="80000"/>
              </a:lnSpc>
              <a:spcBef>
                <a:spcPct val="20000"/>
              </a:spcBef>
              <a:buFont typeface="Arial" panose="020B0604020202020204" pitchFamily="34" charset="0"/>
              <a:buChar char="•"/>
            </a:pPr>
            <a:r>
              <a:rPr lang="en-US" altLang="en-US" sz="3200" b="1" dirty="0">
                <a:solidFill>
                  <a:schemeClr val="accent6">
                    <a:lumMod val="75000"/>
                  </a:schemeClr>
                </a:solidFill>
                <a:latin typeface="Comic Sans MS" panose="030F0702030302020204" pitchFamily="66" charset="0"/>
              </a:rPr>
              <a:t>IoT technology offers a scalable and cost-effective approach to implement remote patient monitoring systems, enabling real-time data collection and analysis</a:t>
            </a:r>
          </a:p>
          <a:p>
            <a:pPr marL="571500" indent="-571500" eaLnBrk="1" hangingPunct="1">
              <a:lnSpc>
                <a:spcPct val="80000"/>
              </a:lnSpc>
              <a:spcBef>
                <a:spcPct val="20000"/>
              </a:spcBef>
              <a:buFont typeface="Arial" panose="020B0604020202020204" pitchFamily="34" charset="0"/>
              <a:buChar char="•"/>
            </a:pPr>
            <a:endParaRPr lang="en-US" altLang="en-US" sz="3200" b="1" dirty="0">
              <a:solidFill>
                <a:schemeClr val="accent2">
                  <a:lumMod val="75000"/>
                </a:schemeClr>
              </a:solidFill>
            </a:endParaRPr>
          </a:p>
        </p:txBody>
      </p:sp>
    </p:spTree>
    <p:extLst>
      <p:ext uri="{BB962C8B-B14F-4D97-AF65-F5344CB8AC3E}">
        <p14:creationId xmlns:p14="http://schemas.microsoft.com/office/powerpoint/2010/main" val="445255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2309750" y="503464"/>
            <a:ext cx="12111644" cy="1155519"/>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chemeClr val="accent2">
                    <a:lumMod val="50000"/>
                  </a:schemeClr>
                </a:solidFill>
                <a:latin typeface="Comic Sans MS" panose="030F0702030302020204" pitchFamily="66" charset="0"/>
              </a:rPr>
              <a:t>Introduction</a:t>
            </a:r>
          </a:p>
        </p:txBody>
      </p:sp>
      <p:sp>
        <p:nvSpPr>
          <p:cNvPr id="17411" name="Rectangle 2"/>
          <p:cNvSpPr>
            <a:spLocks noChangeArrowheads="1"/>
          </p:cNvSpPr>
          <p:nvPr/>
        </p:nvSpPr>
        <p:spPr bwMode="auto">
          <a:xfrm>
            <a:off x="432261" y="1711228"/>
            <a:ext cx="4471209" cy="64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0" indent="-571500" eaLnBrk="1" hangingPunct="1">
              <a:lnSpc>
                <a:spcPct val="80000"/>
              </a:lnSpc>
              <a:spcBef>
                <a:spcPct val="20000"/>
              </a:spcBef>
              <a:buFont typeface="Wingdings" panose="05000000000000000000" pitchFamily="2" charset="2"/>
              <a:buChar char="q"/>
            </a:pPr>
            <a:r>
              <a:rPr lang="en-US" altLang="en-US" sz="3600" b="1" dirty="0">
                <a:latin typeface="Comic Sans MS" panose="030F0702030302020204" pitchFamily="66" charset="0"/>
              </a:rPr>
              <a:t>Motivation</a:t>
            </a:r>
          </a:p>
        </p:txBody>
      </p:sp>
      <p:sp>
        <p:nvSpPr>
          <p:cNvPr id="3" name="Slide Number Placeholder 2"/>
          <p:cNvSpPr>
            <a:spLocks noGrp="1"/>
          </p:cNvSpPr>
          <p:nvPr>
            <p:ph type="sldNum" sz="quarter" idx="12"/>
          </p:nvPr>
        </p:nvSpPr>
        <p:spPr/>
        <p:txBody>
          <a:bodyPr/>
          <a:lstStyle/>
          <a:p>
            <a:fld id="{48F63A3B-78C7-47BE-AE5E-E10140E04643}" type="slidenum">
              <a:rPr lang="en-US" smtClean="0"/>
              <a:pPr/>
              <a:t>4</a:t>
            </a:fld>
            <a:endParaRPr lang="en-US" dirty="0"/>
          </a:p>
        </p:txBody>
      </p:sp>
      <p:sp>
        <p:nvSpPr>
          <p:cNvPr id="2" name="Rectangle 2">
            <a:extLst>
              <a:ext uri="{FF2B5EF4-FFF2-40B4-BE49-F238E27FC236}">
                <a16:creationId xmlns:a16="http://schemas.microsoft.com/office/drawing/2014/main" id="{C0397408-1FE8-F529-339C-3E38C71138E4}"/>
              </a:ext>
            </a:extLst>
          </p:cNvPr>
          <p:cNvSpPr>
            <a:spLocks noChangeArrowheads="1"/>
          </p:cNvSpPr>
          <p:nvPr/>
        </p:nvSpPr>
        <p:spPr bwMode="auto">
          <a:xfrm>
            <a:off x="781397" y="2376890"/>
            <a:ext cx="15245542" cy="554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571500" indent="-571500" algn="just" eaLnBrk="1" hangingPunct="1">
              <a:lnSpc>
                <a:spcPct val="80000"/>
              </a:lnSpc>
              <a:spcBef>
                <a:spcPct val="20000"/>
              </a:spcBef>
              <a:buFont typeface="Arial" panose="020B0604020202020204" pitchFamily="34" charset="0"/>
              <a:buChar char="•"/>
            </a:pPr>
            <a:r>
              <a:rPr lang="en-US" sz="2800" b="1" dirty="0">
                <a:solidFill>
                  <a:schemeClr val="bg2">
                    <a:lumMod val="50000"/>
                  </a:schemeClr>
                </a:solidFill>
                <a:latin typeface="Comic Sans MS" panose="030F0702030302020204" pitchFamily="66" charset="0"/>
              </a:rPr>
              <a:t>The system enables real-time health monitoring, leading to early detection of issues and improved treatment outcomes.</a:t>
            </a:r>
          </a:p>
          <a:p>
            <a:pPr marL="0" indent="0" algn="just" eaLnBrk="1" hangingPunct="1">
              <a:lnSpc>
                <a:spcPct val="80000"/>
              </a:lnSpc>
              <a:spcBef>
                <a:spcPct val="20000"/>
              </a:spcBef>
            </a:pPr>
            <a:endParaRPr lang="en-US" sz="2800" b="1" dirty="0">
              <a:solidFill>
                <a:schemeClr val="tx1">
                  <a:lumMod val="65000"/>
                  <a:lumOff val="35000"/>
                </a:schemeClr>
              </a:solidFill>
              <a:latin typeface="Comic Sans MS" panose="030F0702030302020204" pitchFamily="66" charset="0"/>
            </a:endParaRPr>
          </a:p>
          <a:p>
            <a:pPr marL="571500" indent="-571500" algn="just" eaLnBrk="1" hangingPunct="1">
              <a:lnSpc>
                <a:spcPct val="80000"/>
              </a:lnSpc>
              <a:spcBef>
                <a:spcPct val="20000"/>
              </a:spcBef>
              <a:buFont typeface="Arial" panose="020B0604020202020204" pitchFamily="34" charset="0"/>
              <a:buChar char="•"/>
            </a:pPr>
            <a:r>
              <a:rPr lang="en-US" sz="2800" b="1" dirty="0">
                <a:solidFill>
                  <a:schemeClr val="accent1">
                    <a:lumMod val="75000"/>
                  </a:schemeClr>
                </a:solidFill>
                <a:latin typeface="Comic Sans MS" panose="030F0702030302020204" pitchFamily="66" charset="0"/>
              </a:rPr>
              <a:t>Remote monitoring allows patients, especially in rural or underserved areas, to receive timely medical attention without frequent hospital visits.</a:t>
            </a:r>
          </a:p>
          <a:p>
            <a:pPr marL="0" indent="0" algn="just" eaLnBrk="1" hangingPunct="1">
              <a:lnSpc>
                <a:spcPct val="80000"/>
              </a:lnSpc>
              <a:spcBef>
                <a:spcPct val="20000"/>
              </a:spcBef>
            </a:pPr>
            <a:endParaRPr lang="en-US" sz="2800" b="1" dirty="0">
              <a:solidFill>
                <a:schemeClr val="accent2">
                  <a:lumMod val="75000"/>
                </a:schemeClr>
              </a:solidFill>
              <a:latin typeface="Comic Sans MS" panose="030F0702030302020204" pitchFamily="66" charset="0"/>
            </a:endParaRPr>
          </a:p>
          <a:p>
            <a:pPr marL="571500" indent="-571500" algn="just" eaLnBrk="1" hangingPunct="1">
              <a:lnSpc>
                <a:spcPct val="80000"/>
              </a:lnSpc>
              <a:spcBef>
                <a:spcPct val="20000"/>
              </a:spcBef>
              <a:buFont typeface="Arial" panose="020B0604020202020204" pitchFamily="34" charset="0"/>
              <a:buChar char="•"/>
            </a:pPr>
            <a:r>
              <a:rPr lang="en-US" sz="2800" b="1" dirty="0">
                <a:solidFill>
                  <a:schemeClr val="accent2"/>
                </a:solidFill>
                <a:latin typeface="Comic Sans MS" panose="030F0702030302020204" pitchFamily="66" charset="0"/>
              </a:rPr>
              <a:t>Continuous monitoring helps prevent complications, reducing the need for emergency care and lowering overall medical expenses.</a:t>
            </a:r>
          </a:p>
          <a:p>
            <a:pPr marL="0" indent="0" algn="just" eaLnBrk="1" hangingPunct="1">
              <a:lnSpc>
                <a:spcPct val="80000"/>
              </a:lnSpc>
              <a:spcBef>
                <a:spcPct val="20000"/>
              </a:spcBef>
            </a:pPr>
            <a:endParaRPr lang="en-US" sz="2800" b="1" dirty="0">
              <a:latin typeface="Comic Sans MS" panose="030F0702030302020204" pitchFamily="66" charset="0"/>
            </a:endParaRPr>
          </a:p>
          <a:p>
            <a:pPr marL="571500" indent="-571500" algn="just" eaLnBrk="1" hangingPunct="1">
              <a:lnSpc>
                <a:spcPct val="80000"/>
              </a:lnSpc>
              <a:spcBef>
                <a:spcPct val="20000"/>
              </a:spcBef>
              <a:buFont typeface="Arial" panose="020B0604020202020204" pitchFamily="34" charset="0"/>
              <a:buChar char="•"/>
            </a:pPr>
            <a:r>
              <a:rPr lang="en-US" sz="2800" b="1" dirty="0">
                <a:solidFill>
                  <a:schemeClr val="accent6"/>
                </a:solidFill>
                <a:latin typeface="Comic Sans MS" panose="030F0702030302020204" pitchFamily="66" charset="0"/>
              </a:rPr>
              <a:t>By giving individuals access to their health data, the system promotes self-awareness and encourages proactive health management.</a:t>
            </a:r>
          </a:p>
          <a:p>
            <a:pPr marL="0" indent="0" algn="just" eaLnBrk="1" hangingPunct="1">
              <a:lnSpc>
                <a:spcPct val="80000"/>
              </a:lnSpc>
              <a:spcBef>
                <a:spcPct val="20000"/>
              </a:spcBef>
            </a:pPr>
            <a:endParaRPr lang="en-US" sz="2800" dirty="0">
              <a:latin typeface="Comic Sans MS" panose="030F0702030302020204" pitchFamily="66" charset="0"/>
            </a:endParaRPr>
          </a:p>
          <a:p>
            <a:pPr marL="571500" indent="-571500" algn="just" eaLnBrk="1" hangingPunct="1">
              <a:lnSpc>
                <a:spcPct val="80000"/>
              </a:lnSpc>
              <a:spcBef>
                <a:spcPct val="20000"/>
              </a:spcBef>
              <a:buFont typeface="Arial" panose="020B0604020202020204" pitchFamily="34" charset="0"/>
              <a:buChar char="•"/>
            </a:pPr>
            <a:r>
              <a:rPr lang="en-US" sz="2800" b="1" dirty="0">
                <a:solidFill>
                  <a:schemeClr val="accent4">
                    <a:lumMod val="75000"/>
                  </a:schemeClr>
                </a:solidFill>
                <a:latin typeface="Comic Sans MS" panose="030F0702030302020204" pitchFamily="66" charset="0"/>
              </a:rPr>
              <a:t>The collected health data can be used for medical research, policy development, and enhancing future healthcare technologies.</a:t>
            </a:r>
          </a:p>
          <a:p>
            <a:pPr marL="571500" indent="-571500" eaLnBrk="1" hangingPunct="1">
              <a:lnSpc>
                <a:spcPct val="80000"/>
              </a:lnSpc>
              <a:spcBef>
                <a:spcPct val="20000"/>
              </a:spcBef>
              <a:buFont typeface="Arial" panose="020B0604020202020204" pitchFamily="34" charset="0"/>
              <a:buChar char="•"/>
            </a:pPr>
            <a:endParaRPr lang="en-US" altLang="en-US" sz="3200" b="1" dirty="0">
              <a:solidFill>
                <a:schemeClr val="tx1">
                  <a:lumMod val="65000"/>
                  <a:lumOff val="35000"/>
                </a:schemeClr>
              </a:solidFill>
              <a:latin typeface="Comic Sans MS" panose="030F0702030302020204" pitchFamily="66" charset="0"/>
            </a:endParaRPr>
          </a:p>
        </p:txBody>
      </p:sp>
    </p:spTree>
    <p:extLst>
      <p:ext uri="{BB962C8B-B14F-4D97-AF65-F5344CB8AC3E}">
        <p14:creationId xmlns:p14="http://schemas.microsoft.com/office/powerpoint/2010/main" val="3504129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chemeClr val="accent2">
                    <a:lumMod val="50000"/>
                  </a:schemeClr>
                </a:solidFill>
                <a:latin typeface="Comic Sans MS" panose="030F0702030302020204" pitchFamily="66" charset="0"/>
              </a:rPr>
              <a:t>Literature Review</a:t>
            </a:r>
          </a:p>
        </p:txBody>
      </p:sp>
      <p:sp>
        <p:nvSpPr>
          <p:cNvPr id="17411" name="Rectangle 2"/>
          <p:cNvSpPr>
            <a:spLocks noChangeArrowheads="1"/>
          </p:cNvSpPr>
          <p:nvPr/>
        </p:nvSpPr>
        <p:spPr bwMode="auto">
          <a:xfrm>
            <a:off x="390698" y="1891763"/>
            <a:ext cx="8136084" cy="64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Introduction to IoT in Healthcare</a:t>
            </a:r>
          </a:p>
          <a:p>
            <a:pPr marL="0" indent="0" eaLnBrk="1" hangingPunct="1">
              <a:lnSpc>
                <a:spcPct val="80000"/>
              </a:lnSpc>
              <a:spcBef>
                <a:spcPct val="20000"/>
              </a:spcBef>
            </a:pPr>
            <a:endParaRPr lang="en-US" altLang="en-US" b="1" dirty="0"/>
          </a:p>
          <a:p>
            <a:pPr marL="0" indent="0" eaLnBrk="1" hangingPunct="1">
              <a:lnSpc>
                <a:spcPct val="200000"/>
              </a:lnSpc>
              <a:spcBef>
                <a:spcPct val="20000"/>
              </a:spcBef>
            </a:pPr>
            <a:endParaRPr lang="en-US" altLang="en-US" b="1" dirty="0"/>
          </a:p>
          <a:p>
            <a:pPr marL="0" indent="0" eaLnBrk="1" hangingPunct="1">
              <a:lnSpc>
                <a:spcPct val="200000"/>
              </a:lnSpc>
              <a:spcBef>
                <a:spcPct val="20000"/>
              </a:spcBef>
            </a:pPr>
            <a:endParaRPr lang="en-US" altLang="en-US" b="1" dirty="0"/>
          </a:p>
        </p:txBody>
      </p:sp>
      <p:sp>
        <p:nvSpPr>
          <p:cNvPr id="3" name="Slide Number Placeholder 2"/>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10" name="Picture 9" descr="A magnifying glass over a book&#10;&#10;Description automatically generated">
            <a:extLst>
              <a:ext uri="{FF2B5EF4-FFF2-40B4-BE49-F238E27FC236}">
                <a16:creationId xmlns:a16="http://schemas.microsoft.com/office/drawing/2014/main" id="{5470C8BC-DBBE-3E86-B260-E79845557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42640" y="1114503"/>
            <a:ext cx="2198410" cy="2198410"/>
          </a:xfrm>
          <a:prstGeom prst="rect">
            <a:avLst/>
          </a:prstGeom>
        </p:spPr>
      </p:pic>
      <p:sp>
        <p:nvSpPr>
          <p:cNvPr id="4" name="TextBox 3">
            <a:extLst>
              <a:ext uri="{FF2B5EF4-FFF2-40B4-BE49-F238E27FC236}">
                <a16:creationId xmlns:a16="http://schemas.microsoft.com/office/drawing/2014/main" id="{BC712853-41C9-6764-5A0B-E984B8CEE31B}"/>
              </a:ext>
            </a:extLst>
          </p:cNvPr>
          <p:cNvSpPr txBox="1"/>
          <p:nvPr/>
        </p:nvSpPr>
        <p:spPr>
          <a:xfrm>
            <a:off x="390698" y="2473850"/>
            <a:ext cx="7541721" cy="2215991"/>
          </a:xfrm>
          <a:prstGeom prst="rect">
            <a:avLst/>
          </a:prstGeom>
          <a:noFill/>
        </p:spPr>
        <p:txBody>
          <a:bodyPr wrap="square" rtlCol="0">
            <a:spAutoFit/>
          </a:bodyPr>
          <a:lstStyle/>
          <a:p>
            <a:pPr algn="just"/>
            <a:r>
              <a:rPr lang="en-US" altLang="en-US" sz="2000" dirty="0">
                <a:latin typeface="Comic Sans MS" panose="030F0702030302020204" pitchFamily="66" charset="0"/>
              </a:rPr>
              <a:t>In recent years, the integration of IoT technology into healthcare systems has garnered significant attention for its potential to revolutionize patient monitoring. IoT-enabled systems facilitate remote monitoring of patient health parameters, offering real-time data collection and analysis for improved healthcare outcomes</a:t>
            </a:r>
          </a:p>
          <a:p>
            <a:endParaRPr lang="en-US" dirty="0">
              <a:latin typeface="Comic Sans MS" panose="030F0702030302020204" pitchFamily="66" charset="0"/>
            </a:endParaRPr>
          </a:p>
        </p:txBody>
      </p:sp>
      <p:sp>
        <p:nvSpPr>
          <p:cNvPr id="5" name="TextBox 4">
            <a:extLst>
              <a:ext uri="{FF2B5EF4-FFF2-40B4-BE49-F238E27FC236}">
                <a16:creationId xmlns:a16="http://schemas.microsoft.com/office/drawing/2014/main" id="{CE78147C-2AC1-0DF5-3BC4-9C0A644C3A66}"/>
              </a:ext>
            </a:extLst>
          </p:cNvPr>
          <p:cNvSpPr txBox="1"/>
          <p:nvPr/>
        </p:nvSpPr>
        <p:spPr>
          <a:xfrm>
            <a:off x="323158" y="5695028"/>
            <a:ext cx="7541721" cy="2215991"/>
          </a:xfrm>
          <a:prstGeom prst="rect">
            <a:avLst/>
          </a:prstGeom>
          <a:noFill/>
        </p:spPr>
        <p:txBody>
          <a:bodyPr wrap="square" rtlCol="0">
            <a:spAutoFit/>
          </a:bodyPr>
          <a:lstStyle/>
          <a:p>
            <a:pPr algn="just"/>
            <a:r>
              <a:rPr lang="en-US" altLang="en-US" sz="2000" dirty="0">
                <a:latin typeface="Comic Sans MS" panose="030F0702030302020204" pitchFamily="66" charset="0"/>
              </a:rPr>
              <a:t>The seamless integration of IoT technology into healthcare not only improves the quality of patient care but also reduces healthcare costs and enhances overall efficiency. IoT-enabled healthcare systems enable proactive intervention, personalized care delivery, and remote patient monitoring, transforming traditional healthcare practices.</a:t>
            </a:r>
          </a:p>
          <a:p>
            <a:pPr algn="just"/>
            <a:endParaRPr lang="en-US" dirty="0">
              <a:latin typeface="Comic Sans MS" panose="030F0702030302020204" pitchFamily="66" charset="0"/>
            </a:endParaRPr>
          </a:p>
        </p:txBody>
      </p:sp>
      <p:sp>
        <p:nvSpPr>
          <p:cNvPr id="6" name="Rectangle 2">
            <a:extLst>
              <a:ext uri="{FF2B5EF4-FFF2-40B4-BE49-F238E27FC236}">
                <a16:creationId xmlns:a16="http://schemas.microsoft.com/office/drawing/2014/main" id="{2F20F2FB-2D15-CDCF-A0AB-86660BFB93EC}"/>
              </a:ext>
            </a:extLst>
          </p:cNvPr>
          <p:cNvSpPr>
            <a:spLocks noChangeArrowheads="1"/>
          </p:cNvSpPr>
          <p:nvPr/>
        </p:nvSpPr>
        <p:spPr bwMode="auto">
          <a:xfrm>
            <a:off x="303521" y="4431645"/>
            <a:ext cx="10166359" cy="840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r>
              <a:rPr lang="en-US" altLang="en-US" sz="3200" b="1" dirty="0">
                <a:solidFill>
                  <a:srgbClr val="0070C0"/>
                </a:solidFill>
                <a:latin typeface="Comic Sans MS" panose="030F0702030302020204" pitchFamily="66" charset="0"/>
              </a:rPr>
              <a:t>Significance and potential of IoT to revolutionize </a:t>
            </a:r>
          </a:p>
          <a:p>
            <a:pPr marL="0" indent="0" eaLnBrk="1" hangingPunct="1">
              <a:spcBef>
                <a:spcPct val="20000"/>
              </a:spcBef>
            </a:pPr>
            <a:r>
              <a:rPr lang="en-US" altLang="en-US" sz="3200" b="1" dirty="0">
                <a:solidFill>
                  <a:srgbClr val="0070C0"/>
                </a:solidFill>
                <a:latin typeface="Comic Sans MS" panose="030F0702030302020204" pitchFamily="66" charset="0"/>
              </a:rPr>
              <a:t>healthcare systems</a:t>
            </a:r>
          </a:p>
          <a:p>
            <a:pPr marL="0" indent="0" eaLnBrk="1" hangingPunct="1">
              <a:lnSpc>
                <a:spcPct val="80000"/>
              </a:lnSpc>
              <a:spcBef>
                <a:spcPct val="20000"/>
              </a:spcBef>
            </a:pPr>
            <a:endParaRPr lang="en-US" altLang="en-US" b="1" dirty="0">
              <a:latin typeface="Comic Sans MS" panose="030F0702030302020204" pitchFamily="66" charset="0"/>
            </a:endParaRPr>
          </a:p>
        </p:txBody>
      </p:sp>
      <p:pic>
        <p:nvPicPr>
          <p:cNvPr id="8" name="Picture 7" descr="A person standing next to a smart watch&#10;&#10;Description automatically generated">
            <a:extLst>
              <a:ext uri="{FF2B5EF4-FFF2-40B4-BE49-F238E27FC236}">
                <a16:creationId xmlns:a16="http://schemas.microsoft.com/office/drawing/2014/main" id="{1E024971-A7C9-E2C9-8AD6-61B28CA1B4D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09813" y="2900549"/>
            <a:ext cx="5575924" cy="4646603"/>
          </a:xfrm>
          <a:prstGeom prst="rect">
            <a:avLst/>
          </a:prstGeom>
        </p:spPr>
      </p:pic>
    </p:spTree>
    <p:extLst>
      <p:ext uri="{BB962C8B-B14F-4D97-AF65-F5344CB8AC3E}">
        <p14:creationId xmlns:p14="http://schemas.microsoft.com/office/powerpoint/2010/main" val="3378618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3"/>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chemeClr val="accent2">
                    <a:lumMod val="50000"/>
                  </a:schemeClr>
                </a:solidFill>
                <a:latin typeface="Comic Sans MS" panose="030F0702030302020204" pitchFamily="66" charset="0"/>
              </a:rPr>
              <a:t>Literature Review</a:t>
            </a:r>
          </a:p>
        </p:txBody>
      </p:sp>
      <p:sp>
        <p:nvSpPr>
          <p:cNvPr id="17411" name="Rectangle 2"/>
          <p:cNvSpPr>
            <a:spLocks noChangeArrowheads="1"/>
          </p:cNvSpPr>
          <p:nvPr/>
        </p:nvSpPr>
        <p:spPr bwMode="auto">
          <a:xfrm>
            <a:off x="640080" y="1916430"/>
            <a:ext cx="1419606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Existing Approaches in IoT-based Patient Health Monitoring</a:t>
            </a:r>
          </a:p>
          <a:p>
            <a:pPr marL="0" indent="0" eaLnBrk="1" hangingPunct="1">
              <a:lnSpc>
                <a:spcPct val="80000"/>
              </a:lnSpc>
              <a:spcBef>
                <a:spcPct val="20000"/>
              </a:spcBef>
            </a:pPr>
            <a:endParaRPr lang="en-US" altLang="en-US"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6</a:t>
            </a:fld>
            <a:endParaRPr lang="en-US" dirty="0"/>
          </a:p>
        </p:txBody>
      </p:sp>
      <p:sp>
        <p:nvSpPr>
          <p:cNvPr id="2" name="TextBox 1">
            <a:extLst>
              <a:ext uri="{FF2B5EF4-FFF2-40B4-BE49-F238E27FC236}">
                <a16:creationId xmlns:a16="http://schemas.microsoft.com/office/drawing/2014/main" id="{771EC1F7-E512-78A9-5236-A2BCA01FA8C1}"/>
              </a:ext>
            </a:extLst>
          </p:cNvPr>
          <p:cNvSpPr txBox="1"/>
          <p:nvPr/>
        </p:nvSpPr>
        <p:spPr>
          <a:xfrm>
            <a:off x="640080" y="6629400"/>
            <a:ext cx="14310360" cy="1292662"/>
          </a:xfrm>
          <a:prstGeom prst="rect">
            <a:avLst/>
          </a:prstGeom>
          <a:noFill/>
        </p:spPr>
        <p:txBody>
          <a:bodyPr wrap="square" rtlCol="0">
            <a:spAutoFit/>
          </a:bodyPr>
          <a:lstStyle/>
          <a:p>
            <a:pPr algn="just"/>
            <a:r>
              <a:rPr lang="en-US" sz="2000" dirty="0">
                <a:latin typeface="Comic Sans MS" panose="030F0702030302020204" pitchFamily="66" charset="0"/>
                <a:cs typeface="Arial" panose="020B0604020202020204" pitchFamily="34" charset="0"/>
              </a:rPr>
              <a:t>Cloud-based patient monitoring systems leverage platforms like Raspberry Pi to enable remote access to patient data for healthcare professionals. These systems facilitate seamless communication and collaboration, enhancing the efficiency and effectiveness of healthcare delivery.</a:t>
            </a: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41A2044-23E6-4C4A-400B-02DAA2DAD019}"/>
              </a:ext>
            </a:extLst>
          </p:cNvPr>
          <p:cNvSpPr txBox="1"/>
          <p:nvPr/>
        </p:nvSpPr>
        <p:spPr>
          <a:xfrm>
            <a:off x="640079" y="2649869"/>
            <a:ext cx="8046721" cy="3970318"/>
          </a:xfrm>
          <a:prstGeom prst="rect">
            <a:avLst/>
          </a:prstGeom>
          <a:noFill/>
        </p:spPr>
        <p:txBody>
          <a:bodyPr wrap="square" rtlCol="0">
            <a:spAutoFit/>
          </a:bodyPr>
          <a:lstStyle/>
          <a:p>
            <a:pPr marL="0" indent="0" algn="just" eaLnBrk="1" hangingPunct="1">
              <a:lnSpc>
                <a:spcPct val="105000"/>
              </a:lnSpc>
              <a:spcBef>
                <a:spcPct val="20000"/>
              </a:spcBef>
            </a:pPr>
            <a:r>
              <a:rPr lang="en-US" altLang="en-US" sz="2000" dirty="0">
                <a:latin typeface="Comic Sans MS" panose="030F0702030302020204" pitchFamily="66" charset="0"/>
              </a:rPr>
              <a:t>Existing research has explored various approaches to IoT-based patient health monitoring, showcasing a range of innovative solutions. Wearable IoT devices equipped with sensors continuously monitor vital signs, while cloud-based patient monitoring systems enable remote access to patient data for healthcare professionals.</a:t>
            </a:r>
          </a:p>
          <a:p>
            <a:pPr marL="0" indent="0" algn="just" eaLnBrk="1" hangingPunct="1">
              <a:lnSpc>
                <a:spcPct val="105000"/>
              </a:lnSpc>
              <a:spcBef>
                <a:spcPct val="20000"/>
              </a:spcBef>
            </a:pPr>
            <a:r>
              <a:rPr lang="en-US" altLang="en-US" sz="2000" dirty="0">
                <a:latin typeface="Comic Sans MS" panose="030F0702030302020204" pitchFamily="66" charset="0"/>
              </a:rPr>
              <a:t>Wearable IoT devices equipped with sensors offer a convenient and accessible way to continuously monitor vital signs such as heart rate, blood pressure, and body temperature. These devices enable real-time monitoring of patient health parameters, facilitating timely intervention and personalized care delivery.</a:t>
            </a:r>
          </a:p>
          <a:p>
            <a:endParaRPr lang="en-US" sz="1700" dirty="0">
              <a:latin typeface="Comic Sans MS" panose="030F0702030302020204" pitchFamily="66" charset="0"/>
            </a:endParaRPr>
          </a:p>
        </p:txBody>
      </p:sp>
      <p:pic>
        <p:nvPicPr>
          <p:cNvPr id="6" name="Picture 5" descr="A diagram of a computer network&#10;&#10;Description automatically generated">
            <a:extLst>
              <a:ext uri="{FF2B5EF4-FFF2-40B4-BE49-F238E27FC236}">
                <a16:creationId xmlns:a16="http://schemas.microsoft.com/office/drawing/2014/main" id="{993A699E-28FD-E3EC-1189-DA597F3BD50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6815" y="2701910"/>
            <a:ext cx="5955030" cy="3596640"/>
          </a:xfrm>
          <a:prstGeom prst="rect">
            <a:avLst/>
          </a:prstGeom>
        </p:spPr>
      </p:pic>
    </p:spTree>
    <p:extLst>
      <p:ext uri="{BB962C8B-B14F-4D97-AF65-F5344CB8AC3E}">
        <p14:creationId xmlns:p14="http://schemas.microsoft.com/office/powerpoint/2010/main" val="735174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455766" y="54102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chemeClr val="accent2">
                    <a:lumMod val="50000"/>
                  </a:schemeClr>
                </a:solidFill>
                <a:latin typeface="Comic Sans MS" panose="030F0702030302020204" pitchFamily="66" charset="0"/>
              </a:rPr>
              <a:t>Literature Review</a:t>
            </a:r>
          </a:p>
        </p:txBody>
      </p:sp>
      <p:sp>
        <p:nvSpPr>
          <p:cNvPr id="17411" name="Rectangle 2"/>
          <p:cNvSpPr>
            <a:spLocks noChangeArrowheads="1"/>
          </p:cNvSpPr>
          <p:nvPr/>
        </p:nvSpPr>
        <p:spPr bwMode="auto">
          <a:xfrm>
            <a:off x="517886" y="1904927"/>
            <a:ext cx="9669780" cy="861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lnSpc>
                <a:spcPct val="80000"/>
              </a:lnSpc>
              <a:spcBef>
                <a:spcPct val="20000"/>
              </a:spcBef>
            </a:pPr>
            <a:r>
              <a:rPr lang="en-US" altLang="en-US" sz="2800" b="1" dirty="0">
                <a:solidFill>
                  <a:srgbClr val="0070C0"/>
                </a:solidFill>
                <a:latin typeface="Comic Sans MS" panose="030F0702030302020204" pitchFamily="66" charset="0"/>
              </a:rPr>
              <a:t>Advancements in Microcontroller Technology and Gap in Literature</a:t>
            </a:r>
            <a:endParaRPr lang="en-US" altLang="en-US" sz="1400" b="1" dirty="0">
              <a:solidFill>
                <a:srgbClr val="0070C0"/>
              </a:solidFill>
              <a:latin typeface="Comic Sans MS" panose="030F0702030302020204" pitchFamily="66" charset="0"/>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7</a:t>
            </a:fld>
            <a:endParaRPr lang="en-US" dirty="0"/>
          </a:p>
        </p:txBody>
      </p:sp>
      <p:sp>
        <p:nvSpPr>
          <p:cNvPr id="4" name="TextBox 3">
            <a:extLst>
              <a:ext uri="{FF2B5EF4-FFF2-40B4-BE49-F238E27FC236}">
                <a16:creationId xmlns:a16="http://schemas.microsoft.com/office/drawing/2014/main" id="{A951DA99-8C54-2645-128D-5B461154B968}"/>
              </a:ext>
            </a:extLst>
          </p:cNvPr>
          <p:cNvSpPr txBox="1"/>
          <p:nvPr/>
        </p:nvSpPr>
        <p:spPr>
          <a:xfrm>
            <a:off x="525779" y="2664088"/>
            <a:ext cx="10132153" cy="1938992"/>
          </a:xfrm>
          <a:prstGeom prst="rect">
            <a:avLst/>
          </a:prstGeom>
          <a:noFill/>
        </p:spPr>
        <p:txBody>
          <a:bodyPr wrap="square" rtlCol="0">
            <a:spAutoFit/>
          </a:bodyPr>
          <a:lstStyle/>
          <a:p>
            <a:pPr algn="just"/>
            <a:r>
              <a:rPr lang="en-US" altLang="en-US" sz="2400" dirty="0">
                <a:latin typeface="Comic Sans MS" panose="030F0702030302020204" pitchFamily="66" charset="0"/>
              </a:rPr>
              <a:t>Recent advancements in microcontroller technology, such as the ESP32 microcontroller, have opened new possibilities for remote patient monitoring. The ESP32 microcontroller offers built-in Wi-Fi and Bluetooth connectivity, enabling seamless data transmission and communication in patient monitoring systems</a:t>
            </a:r>
            <a:endParaRPr lang="en-US" sz="2400" dirty="0">
              <a:latin typeface="Comic Sans MS" panose="030F0702030302020204" pitchFamily="66" charset="0"/>
            </a:endParaRPr>
          </a:p>
        </p:txBody>
      </p:sp>
      <p:sp>
        <p:nvSpPr>
          <p:cNvPr id="5" name="Rectangle 2">
            <a:extLst>
              <a:ext uri="{FF2B5EF4-FFF2-40B4-BE49-F238E27FC236}">
                <a16:creationId xmlns:a16="http://schemas.microsoft.com/office/drawing/2014/main" id="{BA2CD282-495E-E8C2-4621-E9DCF90635C2}"/>
              </a:ext>
            </a:extLst>
          </p:cNvPr>
          <p:cNvSpPr>
            <a:spLocks noChangeArrowheads="1"/>
          </p:cNvSpPr>
          <p:nvPr/>
        </p:nvSpPr>
        <p:spPr bwMode="auto">
          <a:xfrm>
            <a:off x="496115" y="4635686"/>
            <a:ext cx="9624060" cy="112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r>
              <a:rPr lang="en-US" altLang="en-US" sz="2800" b="1" dirty="0">
                <a:solidFill>
                  <a:srgbClr val="0070C0"/>
                </a:solidFill>
                <a:latin typeface="Comic Sans MS" panose="030F0702030302020204" pitchFamily="66" charset="0"/>
              </a:rPr>
              <a:t>Example study: "ESP32 Microcontroller-Based Remote Health Monitoring System" (Journal of Medical Internet Research, 2022)</a:t>
            </a:r>
          </a:p>
        </p:txBody>
      </p:sp>
      <p:sp>
        <p:nvSpPr>
          <p:cNvPr id="6" name="TextBox 5">
            <a:extLst>
              <a:ext uri="{FF2B5EF4-FFF2-40B4-BE49-F238E27FC236}">
                <a16:creationId xmlns:a16="http://schemas.microsoft.com/office/drawing/2014/main" id="{2E2BAA21-53BD-292B-B712-D38495406783}"/>
              </a:ext>
            </a:extLst>
          </p:cNvPr>
          <p:cNvSpPr txBox="1"/>
          <p:nvPr/>
        </p:nvSpPr>
        <p:spPr>
          <a:xfrm>
            <a:off x="451485" y="6082235"/>
            <a:ext cx="10206447" cy="1938992"/>
          </a:xfrm>
          <a:prstGeom prst="rect">
            <a:avLst/>
          </a:prstGeom>
          <a:noFill/>
        </p:spPr>
        <p:txBody>
          <a:bodyPr wrap="square" rtlCol="0">
            <a:spAutoFit/>
          </a:bodyPr>
          <a:lstStyle/>
          <a:p>
            <a:pPr algn="just"/>
            <a:r>
              <a:rPr lang="en-US" altLang="en-US" sz="2400" dirty="0">
                <a:latin typeface="Comic Sans MS" panose="030F0702030302020204" pitchFamily="66" charset="0"/>
              </a:rPr>
              <a:t>The paper "ESP32 Microcontroller-Based Remote Health Monitoring System" showcases the potential of utilizing microcontrollers like the ESP32 for real-time health monitoring applications. This study highlights the capabilities of the ESP32 microcontroller in facilitating remote patient monitoring and data transmission</a:t>
            </a:r>
            <a:endParaRPr lang="en-US" sz="2400" dirty="0">
              <a:latin typeface="Comic Sans MS" panose="030F0702030302020204" pitchFamily="66" charset="0"/>
            </a:endParaRPr>
          </a:p>
        </p:txBody>
      </p:sp>
      <p:pic>
        <p:nvPicPr>
          <p:cNvPr id="10" name="Picture 9" descr="A black and white electronic device&#10;&#10;Description automatically generated">
            <a:extLst>
              <a:ext uri="{FF2B5EF4-FFF2-40B4-BE49-F238E27FC236}">
                <a16:creationId xmlns:a16="http://schemas.microsoft.com/office/drawing/2014/main" id="{2C3A3074-CE6D-80F7-3AB4-3B165AE49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6507" y="2564130"/>
            <a:ext cx="5246914" cy="5246914"/>
          </a:xfrm>
          <a:prstGeom prst="rect">
            <a:avLst/>
          </a:prstGeom>
        </p:spPr>
      </p:pic>
    </p:spTree>
    <p:extLst>
      <p:ext uri="{BB962C8B-B14F-4D97-AF65-F5344CB8AC3E}">
        <p14:creationId xmlns:p14="http://schemas.microsoft.com/office/powerpoint/2010/main" val="1986770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dirty="0">
                <a:solidFill>
                  <a:schemeClr val="accent2">
                    <a:lumMod val="50000"/>
                  </a:schemeClr>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endParaRPr lang="en-US" altLang="en-US" sz="3600" dirty="0">
              <a:solidFill>
                <a:srgbClr val="00B050"/>
              </a:solidFill>
            </a:endParaRPr>
          </a:p>
        </p:txBody>
      </p:sp>
      <p:sp>
        <p:nvSpPr>
          <p:cNvPr id="18436" name="Text Box 29"/>
          <p:cNvSpPr txBox="1">
            <a:spLocks noChangeArrowheads="1"/>
          </p:cNvSpPr>
          <p:nvPr/>
        </p:nvSpPr>
        <p:spPr bwMode="auto">
          <a:xfrm>
            <a:off x="8698788" y="7227222"/>
            <a:ext cx="7647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800" b="0" i="0" dirty="0">
                <a:solidFill>
                  <a:schemeClr val="accent1">
                    <a:lumMod val="75000"/>
                  </a:schemeClr>
                </a:solidFill>
                <a:effectLst/>
                <a:latin typeface="Arial" panose="020B0604020202020204" pitchFamily="34" charset="0"/>
              </a:rPr>
              <a:t>System Architecture</a:t>
            </a:r>
            <a:endParaRPr lang="en-US" altLang="en-US" sz="2800" b="1" dirty="0">
              <a:solidFill>
                <a:schemeClr val="accent1">
                  <a:lumMod val="75000"/>
                </a:schemeClr>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8</a:t>
            </a:fld>
            <a:endParaRPr lang="en-US" dirty="0"/>
          </a:p>
        </p:txBody>
      </p:sp>
      <p:sp>
        <p:nvSpPr>
          <p:cNvPr id="8" name="TextBox 7">
            <a:extLst>
              <a:ext uri="{FF2B5EF4-FFF2-40B4-BE49-F238E27FC236}">
                <a16:creationId xmlns:a16="http://schemas.microsoft.com/office/drawing/2014/main" id="{3F1A6CDB-4AC8-4F36-BFFC-7DF1EEA38298}"/>
              </a:ext>
            </a:extLst>
          </p:cNvPr>
          <p:cNvSpPr txBox="1"/>
          <p:nvPr/>
        </p:nvSpPr>
        <p:spPr>
          <a:xfrm>
            <a:off x="415290" y="2258124"/>
            <a:ext cx="8745999" cy="818044"/>
          </a:xfrm>
          <a:prstGeom prst="rect">
            <a:avLst/>
          </a:prstGeom>
          <a:noFill/>
        </p:spPr>
        <p:txBody>
          <a:bodyPr wrap="square">
            <a:spAutoFit/>
          </a:body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Working Principle </a:t>
            </a:r>
          </a:p>
          <a:p>
            <a:pPr marL="0" indent="0" eaLnBrk="1" hangingPunct="1">
              <a:lnSpc>
                <a:spcPct val="80000"/>
              </a:lnSpc>
              <a:spcBef>
                <a:spcPct val="20000"/>
              </a:spcBef>
            </a:pPr>
            <a:endParaRPr lang="en-US" altLang="en-US" b="1" dirty="0"/>
          </a:p>
        </p:txBody>
      </p:sp>
      <p:sp>
        <p:nvSpPr>
          <p:cNvPr id="10" name="TextBox 9">
            <a:extLst>
              <a:ext uri="{FF2B5EF4-FFF2-40B4-BE49-F238E27FC236}">
                <a16:creationId xmlns:a16="http://schemas.microsoft.com/office/drawing/2014/main" id="{43BEEAF5-4DAC-453B-913F-5419BB13ED71}"/>
              </a:ext>
            </a:extLst>
          </p:cNvPr>
          <p:cNvSpPr txBox="1"/>
          <p:nvPr/>
        </p:nvSpPr>
        <p:spPr>
          <a:xfrm>
            <a:off x="415290" y="3076169"/>
            <a:ext cx="8563466" cy="4154984"/>
          </a:xfrm>
          <a:prstGeom prst="rect">
            <a:avLst/>
          </a:prstGeom>
          <a:noFill/>
        </p:spPr>
        <p:txBody>
          <a:bodyPr wrap="square">
            <a:spAutoFit/>
          </a:bodyPr>
          <a:lstStyle/>
          <a:p>
            <a:pPr algn="just"/>
            <a:r>
              <a:rPr lang="en-US" altLang="en-US" sz="2400" dirty="0">
                <a:latin typeface="Comic Sans MS" panose="030F0702030302020204" pitchFamily="66" charset="0"/>
              </a:rPr>
              <a:t>The IoT-based Patient Health Monitoring project utilizes ESP32 development kits to monitor vital signs like pulse rate, temperature, and humidity remotely. ESP32 serves as both sensor controller and server, enabling real-time data processing and transmission via Wi-Fi to a web server. Healthcare professionals can access patient data stored in a centralized database from smart devices anywhere. Real-time alerts notify of abnormalities, enhancing timely interventions. This integration addresses challenges in IoT-based healthcare monitoring, advancing its adoption in real-world settings.</a:t>
            </a:r>
          </a:p>
        </p:txBody>
      </p:sp>
      <p:pic>
        <p:nvPicPr>
          <p:cNvPr id="6" name="Picture 5">
            <a:extLst>
              <a:ext uri="{FF2B5EF4-FFF2-40B4-BE49-F238E27FC236}">
                <a16:creationId xmlns:a16="http://schemas.microsoft.com/office/drawing/2014/main" id="{6298E308-C05C-4CB6-83B2-913E82CF5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095" y="1953856"/>
            <a:ext cx="5238750" cy="4552950"/>
          </a:xfrm>
          <a:prstGeom prst="rect">
            <a:avLst/>
          </a:prstGeom>
        </p:spPr>
      </p:pic>
    </p:spTree>
    <p:extLst>
      <p:ext uri="{BB962C8B-B14F-4D97-AF65-F5344CB8AC3E}">
        <p14:creationId xmlns:p14="http://schemas.microsoft.com/office/powerpoint/2010/main" val="137250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dirty="0">
                <a:solidFill>
                  <a:schemeClr val="accent2">
                    <a:lumMod val="50000"/>
                  </a:schemeClr>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eaLnBrk="1" hangingPunct="1">
              <a:spcBef>
                <a:spcPct val="20000"/>
              </a:spcBef>
            </a:pPr>
            <a:endParaRPr lang="en-US" altLang="en-US" sz="3600" dirty="0">
              <a:solidFill>
                <a:srgbClr val="00B05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9</a:t>
            </a:fld>
            <a:endParaRPr lang="en-US" dirty="0"/>
          </a:p>
        </p:txBody>
      </p:sp>
      <p:sp>
        <p:nvSpPr>
          <p:cNvPr id="8" name="TextBox 7">
            <a:extLst>
              <a:ext uri="{FF2B5EF4-FFF2-40B4-BE49-F238E27FC236}">
                <a16:creationId xmlns:a16="http://schemas.microsoft.com/office/drawing/2014/main" id="{3F1A6CDB-4AC8-4F36-BFFC-7DF1EEA38298}"/>
              </a:ext>
            </a:extLst>
          </p:cNvPr>
          <p:cNvSpPr txBox="1"/>
          <p:nvPr/>
        </p:nvSpPr>
        <p:spPr>
          <a:xfrm>
            <a:off x="415290" y="2258125"/>
            <a:ext cx="8745999" cy="818044"/>
          </a:xfrm>
          <a:prstGeom prst="rect">
            <a:avLst/>
          </a:prstGeom>
          <a:noFill/>
        </p:spPr>
        <p:txBody>
          <a:bodyPr wrap="square">
            <a:spAutoFit/>
          </a:bodyPr>
          <a:lstStyle/>
          <a:p>
            <a:pPr marL="0" indent="0" eaLnBrk="1" hangingPunct="1">
              <a:lnSpc>
                <a:spcPct val="80000"/>
              </a:lnSpc>
              <a:spcBef>
                <a:spcPct val="20000"/>
              </a:spcBef>
            </a:pPr>
            <a:r>
              <a:rPr lang="en-US" altLang="en-US" sz="3600" b="1" dirty="0">
                <a:solidFill>
                  <a:srgbClr val="0070C0"/>
                </a:solidFill>
                <a:latin typeface="Comic Sans MS" panose="030F0702030302020204" pitchFamily="66" charset="0"/>
              </a:rPr>
              <a:t>Progress of work:</a:t>
            </a:r>
          </a:p>
          <a:p>
            <a:pPr marL="0" indent="0" eaLnBrk="1" hangingPunct="1">
              <a:lnSpc>
                <a:spcPct val="80000"/>
              </a:lnSpc>
              <a:spcBef>
                <a:spcPct val="20000"/>
              </a:spcBef>
            </a:pPr>
            <a:endParaRPr lang="en-US" altLang="en-US" b="1" dirty="0"/>
          </a:p>
        </p:txBody>
      </p:sp>
      <p:sp>
        <p:nvSpPr>
          <p:cNvPr id="10" name="TextBox 9">
            <a:extLst>
              <a:ext uri="{FF2B5EF4-FFF2-40B4-BE49-F238E27FC236}">
                <a16:creationId xmlns:a16="http://schemas.microsoft.com/office/drawing/2014/main" id="{43BEEAF5-4DAC-453B-913F-5419BB13ED71}"/>
              </a:ext>
            </a:extLst>
          </p:cNvPr>
          <p:cNvSpPr txBox="1"/>
          <p:nvPr/>
        </p:nvSpPr>
        <p:spPr>
          <a:xfrm>
            <a:off x="415290" y="3076169"/>
            <a:ext cx="15392400" cy="3785652"/>
          </a:xfrm>
          <a:prstGeom prst="rect">
            <a:avLst/>
          </a:prstGeom>
          <a:noFill/>
        </p:spPr>
        <p:txBody>
          <a:bodyPr wrap="square">
            <a:spAutoFit/>
          </a:bodyPr>
          <a:lstStyle/>
          <a:p>
            <a:pPr marL="342900" indent="-342900" algn="just">
              <a:buFont typeface="+mj-lt"/>
              <a:buAutoNum type="arabicPeriod"/>
            </a:pPr>
            <a:r>
              <a:rPr lang="en-US" altLang="en-US" sz="2400" dirty="0">
                <a:latin typeface="Comic Sans MS" panose="030F0702030302020204" pitchFamily="66" charset="0"/>
              </a:rPr>
              <a:t>Wearable sensors continuously monitor vital signs (heart rate, temperature, humidity).</a:t>
            </a:r>
          </a:p>
          <a:p>
            <a:pPr marL="342900" indent="-342900" algn="just">
              <a:buFont typeface="+mj-lt"/>
              <a:buAutoNum type="arabicPeriod"/>
            </a:pPr>
            <a:endParaRPr lang="en-US" altLang="en-US" sz="2400" dirty="0">
              <a:latin typeface="Comic Sans MS" panose="030F0702030302020204" pitchFamily="66" charset="0"/>
            </a:endParaRPr>
          </a:p>
          <a:p>
            <a:pPr marL="342900" indent="-342900" algn="just">
              <a:buFont typeface="+mj-lt"/>
              <a:buAutoNum type="arabicPeriod"/>
            </a:pPr>
            <a:r>
              <a:rPr lang="en-US" altLang="en-US" sz="2400" dirty="0">
                <a:latin typeface="Comic Sans MS" panose="030F0702030302020204" pitchFamily="66" charset="0"/>
              </a:rPr>
              <a:t>The ESP32 development kit on the wearable device transmits the sensor data securely via Wi-Fi.</a:t>
            </a:r>
          </a:p>
          <a:p>
            <a:pPr marL="342900" indent="-342900" algn="just">
              <a:buFont typeface="+mj-lt"/>
              <a:buAutoNum type="arabicPeriod"/>
            </a:pPr>
            <a:endParaRPr lang="en-US" altLang="en-US" sz="2400" dirty="0">
              <a:latin typeface="Comic Sans MS" panose="030F0702030302020204" pitchFamily="66" charset="0"/>
            </a:endParaRPr>
          </a:p>
          <a:p>
            <a:pPr marL="342900" indent="-342900" algn="just">
              <a:buFont typeface="+mj-lt"/>
              <a:buAutoNum type="arabicPeriod"/>
            </a:pPr>
            <a:r>
              <a:rPr lang="en-US" altLang="en-US" sz="2400" dirty="0">
                <a:latin typeface="Comic Sans MS" panose="030F0702030302020204" pitchFamily="66" charset="0"/>
              </a:rPr>
              <a:t>The data is received by a web server and stored in a centralized database.</a:t>
            </a:r>
          </a:p>
          <a:p>
            <a:pPr marL="342900" indent="-342900" algn="just">
              <a:buFont typeface="+mj-lt"/>
              <a:buAutoNum type="arabicPeriod"/>
            </a:pPr>
            <a:endParaRPr lang="en-US" altLang="en-US" sz="2400" dirty="0">
              <a:latin typeface="Comic Sans MS" panose="030F0702030302020204" pitchFamily="66" charset="0"/>
            </a:endParaRPr>
          </a:p>
          <a:p>
            <a:pPr marL="342900" indent="-342900" algn="just">
              <a:buFont typeface="+mj-lt"/>
              <a:buAutoNum type="arabicPeriod"/>
            </a:pPr>
            <a:r>
              <a:rPr lang="en-US" altLang="en-US" sz="2400" dirty="0">
                <a:latin typeface="Comic Sans MS" panose="030F0702030302020204" pitchFamily="66" charset="0"/>
              </a:rPr>
              <a:t>Healthcare professionals can access patient data remotely through any smart device.</a:t>
            </a:r>
          </a:p>
          <a:p>
            <a:pPr marL="342900" indent="-342900" algn="just">
              <a:buFont typeface="+mj-lt"/>
              <a:buAutoNum type="arabicPeriod"/>
            </a:pPr>
            <a:endParaRPr lang="en-US" altLang="en-US" sz="2400" dirty="0">
              <a:latin typeface="Comic Sans MS" panose="030F0702030302020204" pitchFamily="66" charset="0"/>
            </a:endParaRPr>
          </a:p>
          <a:p>
            <a:pPr marL="342900" indent="-342900" algn="just">
              <a:buFont typeface="+mj-lt"/>
              <a:buAutoNum type="arabicPeriod"/>
            </a:pPr>
            <a:r>
              <a:rPr lang="en-US" altLang="en-US" sz="2400" dirty="0">
                <a:latin typeface="Comic Sans MS" panose="030F0702030302020204" pitchFamily="66" charset="0"/>
              </a:rPr>
              <a:t>The system generates real-time alerts for any abnormal readings, enabling timely interventions.</a:t>
            </a:r>
          </a:p>
          <a:p>
            <a:pPr marL="342900" indent="-342900" algn="just">
              <a:buFont typeface="+mj-lt"/>
              <a:buAutoNum type="arabicPeriod"/>
            </a:pPr>
            <a:endParaRPr lang="en-US" altLang="en-US" sz="2400" dirty="0">
              <a:latin typeface="Comic Sans MS" panose="030F0702030302020204" pitchFamily="66" charset="0"/>
            </a:endParaRPr>
          </a:p>
        </p:txBody>
      </p:sp>
      <p:sp>
        <p:nvSpPr>
          <p:cNvPr id="9" name="TextBox 8">
            <a:extLst>
              <a:ext uri="{FF2B5EF4-FFF2-40B4-BE49-F238E27FC236}">
                <a16:creationId xmlns:a16="http://schemas.microsoft.com/office/drawing/2014/main" id="{265BF83D-B210-4C60-B198-B74F30CFAEC2}"/>
              </a:ext>
            </a:extLst>
          </p:cNvPr>
          <p:cNvSpPr txBox="1"/>
          <p:nvPr/>
        </p:nvSpPr>
        <p:spPr>
          <a:xfrm>
            <a:off x="415289" y="6611212"/>
            <a:ext cx="15209867" cy="830997"/>
          </a:xfrm>
          <a:prstGeom prst="rect">
            <a:avLst/>
          </a:prstGeom>
          <a:noFill/>
        </p:spPr>
        <p:txBody>
          <a:bodyPr wrap="square">
            <a:spAutoFit/>
          </a:bodyPr>
          <a:lstStyle/>
          <a:p>
            <a:pPr algn="just"/>
            <a:r>
              <a:rPr lang="en-US" altLang="en-US" sz="2400" dirty="0">
                <a:latin typeface="Comic Sans MS" panose="030F0702030302020204" pitchFamily="66" charset="0"/>
              </a:rPr>
              <a:t>6.This system offers remote patient monitoring, reducing in-person visits and improving healthcare              efficiency.</a:t>
            </a:r>
          </a:p>
        </p:txBody>
      </p:sp>
    </p:spTree>
    <p:extLst>
      <p:ext uri="{BB962C8B-B14F-4D97-AF65-F5344CB8AC3E}">
        <p14:creationId xmlns:p14="http://schemas.microsoft.com/office/powerpoint/2010/main" val="3904926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D77842-FEDB-40B1-9C65-0A61B7FEE3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013899-7984-4c6f-833b-f43ae29268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58E20A-3CCF-4936-A030-6C75490658A6}">
  <ds:schemaRefs>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http://schemas.microsoft.com/office/2006/metadata/properties"/>
    <ds:schemaRef ds:uri="28013899-7984-4c6f-833b-f43ae29268d6"/>
    <ds:schemaRef ds:uri="http://www.w3.org/XML/1998/namespace"/>
    <ds:schemaRef ds:uri="http://purl.org/dc/terms/"/>
    <ds:schemaRef ds:uri="http://purl.org/dc/elements/1.1/"/>
  </ds:schemaRefs>
</ds:datastoreItem>
</file>

<file path=customXml/itemProps3.xml><?xml version="1.0" encoding="utf-8"?>
<ds:datastoreItem xmlns:ds="http://schemas.openxmlformats.org/officeDocument/2006/customXml" ds:itemID="{96A4027F-3D24-4D53-BFC9-3C8233FBA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8526</TotalTime>
  <Words>1985</Words>
  <Application>Microsoft Office PowerPoint</Application>
  <PresentationFormat>Custom</PresentationFormat>
  <Paragraphs>181</Paragraphs>
  <Slides>25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Arial Black</vt:lpstr>
      <vt:lpstr>Calibri</vt:lpstr>
      <vt:lpstr>Calibri Light</vt:lpstr>
      <vt:lpstr>Comic Sans MS</vt:lpstr>
      <vt:lpstr>inherit</vt:lpstr>
      <vt:lpstr>Inter</vt:lpstr>
      <vt:lpstr>system-ui</vt:lpstr>
      <vt:lpstr>Times New Roman</vt:lpstr>
      <vt:lpstr>Wingdings</vt:lpstr>
      <vt:lpstr>Office Theme</vt:lpstr>
      <vt:lpstr>Project Title : IOT Based Patient Health Monitoring on ESP32 Web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Mohammed Sayeed Hossain Khan</cp:lastModifiedBy>
  <cp:revision>466</cp:revision>
  <dcterms:created xsi:type="dcterms:W3CDTF">2017-01-20T15:00:05Z</dcterms:created>
  <dcterms:modified xsi:type="dcterms:W3CDTF">2025-06-09T14:46:42Z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