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51" d="100"/>
          <a:sy n="151" d="100"/>
        </p:scale>
        <p:origin x="-474"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ee3206043_6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ee3206043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e970f604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e970f604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e8ed33ac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e8ed33ac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e8ed33ac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e8ed33ac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e8ed33ac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e8ed33ac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e8ed33ac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e8ed33ac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e8ed33ac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e8ed33ac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e8ed33ac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e8ed33ac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e970f604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e970f604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e970f604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e970f604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teseerx.ist.psu.edu/document?repid=rep1&amp;type=pdf&amp;doi=f9351f0cf3c4307dd76c85d6815e2a1b8095324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www.wiley.com/" TargetMode="External"/><Relationship Id="rId4" Type="http://schemas.openxmlformats.org/officeDocument/2006/relationships/hyperlink" Target="http://www.cs.purdue.edu"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sz="2800"/>
              <a:t>DISTRIBUTED DATABASE</a:t>
            </a:r>
            <a:endParaRPr sz="2800"/>
          </a:p>
          <a:p>
            <a:pPr marL="0" lvl="0" indent="0" algn="ctr" rtl="0">
              <a:spcBef>
                <a:spcPts val="0"/>
              </a:spcBef>
              <a:spcAft>
                <a:spcPts val="0"/>
              </a:spcAft>
              <a:buNone/>
            </a:pPr>
            <a:r>
              <a:rPr lang="en" sz="2800"/>
              <a:t>COURSE CODE:CSE 707/CSE449</a:t>
            </a:r>
            <a:endParaRPr/>
          </a:p>
        </p:txBody>
      </p:sp>
      <p:sp>
        <p:nvSpPr>
          <p:cNvPr id="55" name="Google Shape;55;p13"/>
          <p:cNvSpPr txBox="1">
            <a:spLocks noGrp="1"/>
          </p:cNvSpPr>
          <p:nvPr>
            <p:ph type="subTitle" idx="1"/>
          </p:nvPr>
        </p:nvSpPr>
        <p:spPr>
          <a:xfrm>
            <a:off x="311700" y="2834125"/>
            <a:ext cx="8520600" cy="1617900"/>
          </a:xfrm>
          <a:prstGeom prst="rect">
            <a:avLst/>
          </a:prstGeom>
        </p:spPr>
        <p:txBody>
          <a:bodyPr spcFirstLastPara="1" wrap="square" lIns="91425" tIns="91425" rIns="91425" bIns="91425" anchor="t" anchorCtr="0">
            <a:normAutofit fontScale="62500" lnSpcReduction="20000"/>
          </a:bodyPr>
          <a:lstStyle/>
          <a:p>
            <a:pPr marL="0" lvl="0" indent="0" algn="ctr" rtl="0">
              <a:lnSpc>
                <a:spcPct val="115000"/>
              </a:lnSpc>
              <a:spcBef>
                <a:spcPts val="500"/>
              </a:spcBef>
              <a:spcAft>
                <a:spcPts val="0"/>
              </a:spcAft>
              <a:buClr>
                <a:schemeClr val="dk1"/>
              </a:buClr>
              <a:buSzPct val="55000"/>
              <a:buFont typeface="Arial"/>
              <a:buNone/>
            </a:pPr>
            <a:r>
              <a:rPr lang="en" sz="2000">
                <a:solidFill>
                  <a:srgbClr val="898989"/>
                </a:solidFill>
              </a:rPr>
              <a:t>RAFAT RAHMAN(ID:24166029)</a:t>
            </a:r>
            <a:endParaRPr sz="2000">
              <a:solidFill>
                <a:srgbClr val="898989"/>
              </a:solidFill>
            </a:endParaRPr>
          </a:p>
          <a:p>
            <a:pPr marL="0" lvl="0" indent="0" algn="ctr" rtl="0">
              <a:lnSpc>
                <a:spcPct val="115000"/>
              </a:lnSpc>
              <a:spcBef>
                <a:spcPts val="500"/>
              </a:spcBef>
              <a:spcAft>
                <a:spcPts val="0"/>
              </a:spcAft>
              <a:buClr>
                <a:schemeClr val="dk1"/>
              </a:buClr>
              <a:buSzPct val="55000"/>
              <a:buFont typeface="Arial"/>
              <a:buNone/>
            </a:pPr>
            <a:r>
              <a:rPr lang="en" sz="2000">
                <a:solidFill>
                  <a:srgbClr val="898989"/>
                </a:solidFill>
              </a:rPr>
              <a:t>SHARIA PARVIN(ID:24166026)</a:t>
            </a:r>
            <a:endParaRPr sz="2000">
              <a:solidFill>
                <a:srgbClr val="898989"/>
              </a:solidFill>
            </a:endParaRPr>
          </a:p>
          <a:p>
            <a:pPr marL="0" lvl="0" indent="0" algn="ctr" rtl="0">
              <a:lnSpc>
                <a:spcPct val="115000"/>
              </a:lnSpc>
              <a:spcBef>
                <a:spcPts val="500"/>
              </a:spcBef>
              <a:spcAft>
                <a:spcPts val="0"/>
              </a:spcAft>
              <a:buClr>
                <a:schemeClr val="dk1"/>
              </a:buClr>
              <a:buSzPct val="55000"/>
              <a:buFont typeface="Arial"/>
              <a:buNone/>
            </a:pPr>
            <a:r>
              <a:rPr lang="en" sz="2000">
                <a:solidFill>
                  <a:srgbClr val="898989"/>
                </a:solidFill>
              </a:rPr>
              <a:t>ABRAR ZAHIN ZAWAD(ID:21201577)</a:t>
            </a:r>
            <a:endParaRPr sz="2000">
              <a:solidFill>
                <a:srgbClr val="898989"/>
              </a:solidFill>
            </a:endParaRPr>
          </a:p>
          <a:p>
            <a:pPr marL="0" lvl="0" indent="0" algn="ctr" rtl="0">
              <a:lnSpc>
                <a:spcPct val="115000"/>
              </a:lnSpc>
              <a:spcBef>
                <a:spcPts val="500"/>
              </a:spcBef>
              <a:spcAft>
                <a:spcPts val="0"/>
              </a:spcAft>
              <a:buClr>
                <a:schemeClr val="dk1"/>
              </a:buClr>
              <a:buSzPct val="55000"/>
              <a:buFont typeface="Arial"/>
              <a:buNone/>
            </a:pPr>
            <a:r>
              <a:rPr lang="en" sz="2000">
                <a:solidFill>
                  <a:srgbClr val="898989"/>
                </a:solidFill>
              </a:rPr>
              <a:t>SAMI KHAN(ID:22341083)</a:t>
            </a:r>
            <a:endParaRPr sz="2000">
              <a:solidFill>
                <a:srgbClr val="898989"/>
              </a:solidFill>
            </a:endParaRPr>
          </a:p>
          <a:p>
            <a:pPr marL="0" lvl="0" indent="0" algn="ctr" rtl="0">
              <a:lnSpc>
                <a:spcPct val="115000"/>
              </a:lnSpc>
              <a:spcBef>
                <a:spcPts val="500"/>
              </a:spcBef>
              <a:spcAft>
                <a:spcPts val="0"/>
              </a:spcAft>
              <a:buClr>
                <a:schemeClr val="dk1"/>
              </a:buClr>
              <a:buSzPct val="55000"/>
              <a:buFont typeface="Arial"/>
              <a:buNone/>
            </a:pPr>
            <a:r>
              <a:rPr lang="en" sz="2000">
                <a:solidFill>
                  <a:srgbClr val="898989"/>
                </a:solidFill>
              </a:rPr>
              <a:t>MD. FOYSAL KABIR(ID:21341053)</a:t>
            </a:r>
            <a:endParaRPr sz="2000">
              <a:solidFill>
                <a:srgbClr val="898989"/>
              </a:solidFill>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REFERENCES:</a:t>
            </a:r>
            <a:endParaRPr b="1"/>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1.</a:t>
            </a:r>
            <a:r>
              <a:rPr lang="en" sz="1400">
                <a:solidFill>
                  <a:schemeClr val="dk1"/>
                </a:solidFill>
              </a:rPr>
              <a:t>Gupta, &amp; Saroha. (2011, August 2). Fundamental Research of Distributed Database. </a:t>
            </a:r>
            <a:r>
              <a:rPr lang="en" sz="1400" u="sng">
                <a:solidFill>
                  <a:schemeClr val="hlink"/>
                </a:solidFill>
                <a:hlinkClick r:id="rId3"/>
              </a:rPr>
              <a:t>https://citeseerx.ist.psu.edu/document?repid=rep1&amp;type=pdf&amp;doi=f9351f0cf3c4307dd76c85d6815e2a1b8095324b</a:t>
            </a:r>
            <a:endParaRPr sz="1400" u="sng">
              <a:solidFill>
                <a:schemeClr val="hlink"/>
              </a:solidFill>
            </a:endParaRPr>
          </a:p>
          <a:p>
            <a:pPr marL="0" lvl="0" indent="0" algn="l" rtl="0">
              <a:spcBef>
                <a:spcPts val="1200"/>
              </a:spcBef>
              <a:spcAft>
                <a:spcPts val="0"/>
              </a:spcAft>
              <a:buNone/>
            </a:pPr>
            <a:r>
              <a:rPr lang="en" sz="1500"/>
              <a:t>2. Tamer Özsu, and Patrick Valduriez. 1998. Distributed Database Management Systems. Purdue University, Computer Science department. </a:t>
            </a:r>
            <a:r>
              <a:rPr lang="en" sz="1500" u="sng">
                <a:solidFill>
                  <a:schemeClr val="hlink"/>
                </a:solidFill>
                <a:hlinkClick r:id="rId4"/>
              </a:rPr>
              <a:t>www.cs.purdue.edu</a:t>
            </a:r>
            <a:endParaRPr sz="1500"/>
          </a:p>
          <a:p>
            <a:pPr marL="0" lvl="0" indent="0" algn="l" rtl="0">
              <a:spcBef>
                <a:spcPts val="1200"/>
              </a:spcBef>
              <a:spcAft>
                <a:spcPts val="0"/>
              </a:spcAft>
              <a:buNone/>
            </a:pPr>
            <a:r>
              <a:rPr lang="en" sz="1500"/>
              <a:t> 3. The University of Queensland, School of Information Technology and Electrical Engineering. 2000. Advanced Database Systems. http://www.itee.uq.edu.au/ 4. Mark L. Gillenson. 2004. Fundamentals of Database Management Systems. Wiley E-Books. </a:t>
            </a:r>
            <a:r>
              <a:rPr lang="en" sz="1500" u="sng">
                <a:solidFill>
                  <a:schemeClr val="hlink"/>
                </a:solidFill>
                <a:hlinkClick r:id="rId5"/>
              </a:rPr>
              <a:t>www.wiley.com/</a:t>
            </a:r>
            <a:endParaRPr sz="1500"/>
          </a:p>
          <a:p>
            <a:pPr marL="0" lvl="0" indent="0" algn="l" rtl="0">
              <a:spcBef>
                <a:spcPts val="1200"/>
              </a:spcBef>
              <a:spcAft>
                <a:spcPts val="1200"/>
              </a:spcAft>
              <a:buNone/>
            </a:pPr>
            <a:r>
              <a:rPr lang="en" sz="1500"/>
              <a:t>4.. Zhili Zhang and WiliamPerrizo. 2000. Distributed Query Processing Using Active Networks. ACM 1-58113-239- 5/00/003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5782900" y="689450"/>
            <a:ext cx="5176200" cy="141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15" name="Google Shape;115;p23"/>
          <p:cNvSpPr txBox="1">
            <a:spLocks noGrp="1"/>
          </p:cNvSpPr>
          <p:nvPr>
            <p:ph type="body" idx="1"/>
          </p:nvPr>
        </p:nvSpPr>
        <p:spPr>
          <a:xfrm>
            <a:off x="748150" y="602425"/>
            <a:ext cx="7899300" cy="353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0"/>
              </a:spcAft>
              <a:buNone/>
            </a:pPr>
            <a:endParaRPr sz="4100" b="1"/>
          </a:p>
          <a:p>
            <a:pPr marL="0" lvl="0" indent="0" algn="l" rtl="0">
              <a:spcBef>
                <a:spcPts val="1200"/>
              </a:spcBef>
              <a:spcAft>
                <a:spcPts val="1200"/>
              </a:spcAft>
              <a:buNone/>
            </a:pPr>
            <a:r>
              <a:rPr lang="en" sz="4100" b="1"/>
              <a:t>               Thank You</a:t>
            </a:r>
            <a:endParaRPr sz="4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134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b="1"/>
              <a:t>What is Distributed Database?</a:t>
            </a:r>
            <a:endParaRPr sz="2400" b="1"/>
          </a:p>
        </p:txBody>
      </p:sp>
      <p:sp>
        <p:nvSpPr>
          <p:cNvPr id="61" name="Google Shape;61;p14"/>
          <p:cNvSpPr txBox="1">
            <a:spLocks noGrp="1"/>
          </p:cNvSpPr>
          <p:nvPr>
            <p:ph type="body" idx="1"/>
          </p:nvPr>
        </p:nvSpPr>
        <p:spPr>
          <a:xfrm>
            <a:off x="480650" y="1689850"/>
            <a:ext cx="7481400" cy="3020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2258">
                <a:solidFill>
                  <a:schemeClr val="dk1"/>
                </a:solidFill>
              </a:rPr>
              <a:t>A distributed database system consists of loosely coupled sites that share no physical components.</a:t>
            </a:r>
            <a:endParaRPr sz="2258">
              <a:solidFill>
                <a:schemeClr val="dk1"/>
              </a:solidFill>
            </a:endParaRPr>
          </a:p>
          <a:p>
            <a:pPr marL="0" lvl="0" indent="0" algn="l" rtl="0">
              <a:spcBef>
                <a:spcPts val="1200"/>
              </a:spcBef>
              <a:spcAft>
                <a:spcPts val="0"/>
              </a:spcAft>
              <a:buClr>
                <a:schemeClr val="dk1"/>
              </a:buClr>
              <a:buSzPts val="1100"/>
              <a:buFont typeface="Arial"/>
              <a:buNone/>
            </a:pPr>
            <a:r>
              <a:rPr lang="en" sz="2200">
                <a:solidFill>
                  <a:srgbClr val="0D0D0D"/>
                </a:solidFill>
                <a:highlight>
                  <a:srgbClr val="FFFFFF"/>
                </a:highlight>
                <a:latin typeface="Roboto"/>
                <a:ea typeface="Roboto"/>
                <a:cs typeface="Roboto"/>
                <a:sym typeface="Roboto"/>
              </a:rPr>
              <a:t>A distributed database refers to a database system in which data is stored and managed across multiple locations or sites.</a:t>
            </a:r>
            <a:r>
              <a:rPr lang="en" sz="1700">
                <a:solidFill>
                  <a:srgbClr val="0D0D0D"/>
                </a:solidFill>
                <a:highlight>
                  <a:srgbClr val="FFFFFF"/>
                </a:highlight>
                <a:latin typeface="Roboto"/>
                <a:ea typeface="Roboto"/>
                <a:cs typeface="Roboto"/>
                <a:sym typeface="Roboto"/>
              </a:rPr>
              <a:t/>
            </a:r>
            <a:br>
              <a:rPr lang="en" sz="1700">
                <a:solidFill>
                  <a:srgbClr val="0D0D0D"/>
                </a:solidFill>
                <a:highlight>
                  <a:srgbClr val="FFFFFF"/>
                </a:highlight>
                <a:latin typeface="Roboto"/>
                <a:ea typeface="Roboto"/>
                <a:cs typeface="Roboto"/>
                <a:sym typeface="Roboto"/>
              </a:rPr>
            </a:br>
            <a:endParaRPr sz="2300">
              <a:solidFill>
                <a:schemeClr val="dk1"/>
              </a:solidFill>
            </a:endParaRPr>
          </a:p>
          <a:p>
            <a:pPr marL="0" lvl="0" indent="0" algn="l" rtl="0">
              <a:spcBef>
                <a:spcPts val="0"/>
              </a:spcBef>
              <a:spcAft>
                <a:spcPts val="1200"/>
              </a:spcAft>
              <a:buNone/>
            </a:pPr>
            <a:endParaRPr sz="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03700"/>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sz="2650" b="1"/>
              <a:t>Benefits of Distributed Databases</a:t>
            </a:r>
            <a:endParaRPr sz="2650" b="1"/>
          </a:p>
          <a:p>
            <a:pPr marL="0" lvl="0" indent="0" algn="l" rtl="0">
              <a:lnSpc>
                <a:spcPct val="115000"/>
              </a:lnSpc>
              <a:spcBef>
                <a:spcPts val="200"/>
              </a:spcBef>
              <a:spcAft>
                <a:spcPts val="0"/>
              </a:spcAft>
              <a:buClr>
                <a:schemeClr val="dk1"/>
              </a:buClr>
              <a:buSzPct val="91666"/>
              <a:buFont typeface="Arial"/>
              <a:buNone/>
            </a:pPr>
            <a:endParaRPr sz="1200" b="1"/>
          </a:p>
          <a:p>
            <a:pPr marL="0" lvl="0" indent="0" algn="l" rtl="0">
              <a:spcBef>
                <a:spcPts val="20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1200"/>
              </a:spcBef>
              <a:spcAft>
                <a:spcPts val="0"/>
              </a:spcAft>
              <a:buClr>
                <a:schemeClr val="dk1"/>
              </a:buClr>
              <a:buSzPts val="1900"/>
              <a:buChar char="●"/>
            </a:pPr>
            <a:r>
              <a:rPr lang="en" sz="1900" b="1">
                <a:solidFill>
                  <a:schemeClr val="dk1"/>
                </a:solidFill>
              </a:rPr>
              <a:t>Enhanced Communication and Data Processing</a:t>
            </a:r>
            <a:r>
              <a:rPr lang="en" sz="1900">
                <a:solidFill>
                  <a:schemeClr val="dk1"/>
                </a:solidFill>
              </a:rPr>
              <a:t>: Faster data access and reduced risk of single-point failures.</a:t>
            </a:r>
            <a:endParaRPr sz="1900">
              <a:solidFill>
                <a:schemeClr val="dk1"/>
              </a:solidFill>
            </a:endParaRPr>
          </a:p>
          <a:p>
            <a:pPr marL="457200" lvl="0" indent="-349250" algn="l" rtl="0">
              <a:spcBef>
                <a:spcPts val="0"/>
              </a:spcBef>
              <a:spcAft>
                <a:spcPts val="0"/>
              </a:spcAft>
              <a:buClr>
                <a:schemeClr val="dk1"/>
              </a:buClr>
              <a:buSzPts val="1900"/>
              <a:buChar char="●"/>
            </a:pPr>
            <a:r>
              <a:rPr lang="en" sz="1900" b="1">
                <a:solidFill>
                  <a:schemeClr val="dk1"/>
                </a:solidFill>
              </a:rPr>
              <a:t>Improved System Availability</a:t>
            </a:r>
            <a:r>
              <a:rPr lang="en" sz="1900">
                <a:solidFill>
                  <a:schemeClr val="dk1"/>
                </a:solidFill>
              </a:rPr>
              <a:t>: Data replication across multiple sites enhances reliability and access speed.</a:t>
            </a:r>
            <a:endParaRPr sz="1900">
              <a:solidFill>
                <a:schemeClr val="dk1"/>
              </a:solidFill>
            </a:endParaRPr>
          </a:p>
          <a:p>
            <a:pPr marL="457200" lvl="0" indent="-349250" algn="l" rtl="0">
              <a:spcBef>
                <a:spcPts val="0"/>
              </a:spcBef>
              <a:spcAft>
                <a:spcPts val="0"/>
              </a:spcAft>
              <a:buClr>
                <a:schemeClr val="dk1"/>
              </a:buClr>
              <a:buSzPts val="1900"/>
              <a:buChar char="●"/>
            </a:pPr>
            <a:r>
              <a:rPr lang="en" sz="1900" b="1">
                <a:solidFill>
                  <a:schemeClr val="dk1"/>
                </a:solidFill>
              </a:rPr>
              <a:t>Query Optimization</a:t>
            </a:r>
            <a:r>
              <a:rPr lang="en" sz="1900">
                <a:solidFill>
                  <a:schemeClr val="dk1"/>
                </a:solidFill>
              </a:rPr>
              <a:t>: Techniques to enhance data retrieval efficiency across distributed systems.</a:t>
            </a:r>
            <a:endParaRPr sz="1900">
              <a:solidFill>
                <a:schemeClr val="dk1"/>
              </a:solidFill>
            </a:endParaRPr>
          </a:p>
          <a:p>
            <a:pPr marL="457200" lvl="0" indent="-349250" algn="l" rtl="0">
              <a:spcBef>
                <a:spcPts val="0"/>
              </a:spcBef>
              <a:spcAft>
                <a:spcPts val="0"/>
              </a:spcAft>
              <a:buClr>
                <a:schemeClr val="dk1"/>
              </a:buClr>
              <a:buSzPts val="1900"/>
              <a:buChar char="●"/>
            </a:pPr>
            <a:r>
              <a:rPr lang="en" sz="1900" b="1">
                <a:solidFill>
                  <a:schemeClr val="dk1"/>
                </a:solidFill>
              </a:rPr>
              <a:t>Scalability</a:t>
            </a:r>
            <a:r>
              <a:rPr lang="en" sz="1900">
                <a:solidFill>
                  <a:schemeClr val="dk1"/>
                </a:solidFill>
              </a:rPr>
              <a:t>: Easily scales horizontally by adding more nodes across different locations without downtime.</a:t>
            </a:r>
            <a:endParaRPr sz="1900">
              <a:solidFill>
                <a:schemeClr val="dk1"/>
              </a:solidFill>
            </a:endParaRPr>
          </a:p>
          <a:p>
            <a:pPr marL="45720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ts val="1100"/>
              <a:buFont typeface="Arial"/>
              <a:buNone/>
            </a:pPr>
            <a:r>
              <a:rPr lang="en" sz="2350" b="1"/>
              <a:t> Key Technical Challenges and Solutions</a:t>
            </a:r>
            <a:endParaRPr sz="2350"/>
          </a:p>
        </p:txBody>
      </p:sp>
      <p:sp>
        <p:nvSpPr>
          <p:cNvPr id="73" name="Google Shape;73;p16"/>
          <p:cNvSpPr txBox="1">
            <a:spLocks noGrp="1"/>
          </p:cNvSpPr>
          <p:nvPr>
            <p:ph type="body" idx="1"/>
          </p:nvPr>
        </p:nvSpPr>
        <p:spPr>
          <a:xfrm>
            <a:off x="311700" y="883950"/>
            <a:ext cx="8715300" cy="4197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ct val="91666"/>
              <a:buFont typeface="Arial"/>
              <a:buNone/>
            </a:pPr>
            <a:endParaRPr sz="1200" b="1">
              <a:solidFill>
                <a:schemeClr val="dk1"/>
              </a:solidFill>
            </a:endParaRPr>
          </a:p>
          <a:p>
            <a:pPr marL="457200" lvl="0" indent="0" algn="l" rtl="0">
              <a:spcBef>
                <a:spcPts val="1200"/>
              </a:spcBef>
              <a:spcAft>
                <a:spcPts val="0"/>
              </a:spcAft>
              <a:buNone/>
            </a:pPr>
            <a:r>
              <a:rPr lang="en" sz="4800" b="1">
                <a:solidFill>
                  <a:schemeClr val="dk1"/>
                </a:solidFill>
              </a:rPr>
              <a:t>Data Replication</a:t>
            </a:r>
            <a:r>
              <a:rPr lang="en" sz="4800">
                <a:solidFill>
                  <a:schemeClr val="dk1"/>
                </a:solidFill>
              </a:rPr>
              <a:t>:</a:t>
            </a:r>
            <a:endParaRPr sz="4800">
              <a:solidFill>
                <a:schemeClr val="dk1"/>
              </a:solidFill>
            </a:endParaRPr>
          </a:p>
          <a:p>
            <a:pPr marL="457200" lvl="0" indent="457200" algn="l" rtl="0">
              <a:spcBef>
                <a:spcPts val="1200"/>
              </a:spcBef>
              <a:spcAft>
                <a:spcPts val="0"/>
              </a:spcAft>
              <a:buNone/>
            </a:pPr>
            <a:r>
              <a:rPr lang="en" sz="4800">
                <a:solidFill>
                  <a:schemeClr val="dk1"/>
                </a:solidFill>
              </a:rPr>
              <a:t>Ensures data availability and reliability.</a:t>
            </a:r>
            <a:endParaRPr sz="4800">
              <a:solidFill>
                <a:schemeClr val="dk1"/>
              </a:solidFill>
            </a:endParaRPr>
          </a:p>
          <a:p>
            <a:pPr marL="457200" lvl="0" indent="457200" algn="l" rtl="0">
              <a:spcBef>
                <a:spcPts val="1200"/>
              </a:spcBef>
              <a:spcAft>
                <a:spcPts val="0"/>
              </a:spcAft>
              <a:buNone/>
            </a:pPr>
            <a:r>
              <a:rPr lang="en" sz="4800">
                <a:solidFill>
                  <a:schemeClr val="dk1"/>
                </a:solidFill>
              </a:rPr>
              <a:t>Complexity in synchronizing data across nodes to prevent anomalies.</a:t>
            </a:r>
            <a:endParaRPr sz="4800">
              <a:solidFill>
                <a:schemeClr val="dk1"/>
              </a:solidFill>
            </a:endParaRPr>
          </a:p>
          <a:p>
            <a:pPr marL="457200" lvl="0" indent="0" algn="l" rtl="0">
              <a:spcBef>
                <a:spcPts val="1200"/>
              </a:spcBef>
              <a:spcAft>
                <a:spcPts val="0"/>
              </a:spcAft>
              <a:buNone/>
            </a:pPr>
            <a:r>
              <a:rPr lang="en" sz="4800" b="1">
                <a:solidFill>
                  <a:schemeClr val="dk1"/>
                </a:solidFill>
              </a:rPr>
              <a:t>Concurrency Control</a:t>
            </a:r>
            <a:r>
              <a:rPr lang="en" sz="4800">
                <a:solidFill>
                  <a:schemeClr val="dk1"/>
                </a:solidFill>
              </a:rPr>
              <a:t>:</a:t>
            </a:r>
            <a:endParaRPr sz="4800">
              <a:solidFill>
                <a:schemeClr val="dk1"/>
              </a:solidFill>
            </a:endParaRPr>
          </a:p>
          <a:p>
            <a:pPr marL="457200" lvl="0" indent="457200" algn="l" rtl="0">
              <a:spcBef>
                <a:spcPts val="1200"/>
              </a:spcBef>
              <a:spcAft>
                <a:spcPts val="0"/>
              </a:spcAft>
              <a:buNone/>
            </a:pPr>
            <a:r>
              <a:rPr lang="en" sz="4800">
                <a:solidFill>
                  <a:schemeClr val="dk1"/>
                </a:solidFill>
              </a:rPr>
              <a:t>Mechanisms to handle simultaneous data operations without conflicts, essential in multi-user environments.</a:t>
            </a:r>
            <a:endParaRPr sz="4800">
              <a:solidFill>
                <a:schemeClr val="dk1"/>
              </a:solidFill>
            </a:endParaRPr>
          </a:p>
          <a:p>
            <a:pPr marL="457200" lvl="0" indent="0" algn="l" rtl="0">
              <a:spcBef>
                <a:spcPts val="1200"/>
              </a:spcBef>
              <a:spcAft>
                <a:spcPts val="0"/>
              </a:spcAft>
              <a:buNone/>
            </a:pPr>
            <a:r>
              <a:rPr lang="en" sz="4800" b="1">
                <a:solidFill>
                  <a:schemeClr val="dk1"/>
                </a:solidFill>
              </a:rPr>
              <a:t>Query Optimization</a:t>
            </a:r>
            <a:r>
              <a:rPr lang="en" sz="4800">
                <a:solidFill>
                  <a:schemeClr val="dk1"/>
                </a:solidFill>
              </a:rPr>
              <a:t>:</a:t>
            </a:r>
            <a:endParaRPr sz="4800">
              <a:solidFill>
                <a:schemeClr val="dk1"/>
              </a:solidFill>
            </a:endParaRPr>
          </a:p>
          <a:p>
            <a:pPr marL="457200" lvl="0" indent="457200" algn="l" rtl="0">
              <a:spcBef>
                <a:spcPts val="1200"/>
              </a:spcBef>
              <a:spcAft>
                <a:spcPts val="0"/>
              </a:spcAft>
              <a:buNone/>
            </a:pPr>
            <a:r>
              <a:rPr lang="en" sz="4800">
                <a:solidFill>
                  <a:schemeClr val="dk1"/>
                </a:solidFill>
              </a:rPr>
              <a:t>Critical for reducing the time and resources required for executing queries over distributed nodes.</a:t>
            </a:r>
            <a:endParaRPr sz="4800">
              <a:solidFill>
                <a:schemeClr val="dk1"/>
              </a:solidFill>
            </a:endParaRPr>
          </a:p>
          <a:p>
            <a:pPr marL="457200" lvl="0" indent="457200" algn="l" rtl="0">
              <a:spcBef>
                <a:spcPts val="1200"/>
              </a:spcBef>
              <a:spcAft>
                <a:spcPts val="0"/>
              </a:spcAft>
              <a:buNone/>
            </a:pPr>
            <a:r>
              <a:rPr lang="en" sz="4800">
                <a:solidFill>
                  <a:schemeClr val="dk1"/>
                </a:solidFill>
              </a:rPr>
              <a:t>Techniques include data localization, intelligent query routing, and optimization algorithms.</a:t>
            </a:r>
            <a:endParaRPr sz="4800">
              <a:solidFill>
                <a:schemeClr val="dk1"/>
              </a:solidFill>
            </a:endParaRPr>
          </a:p>
          <a:p>
            <a:pPr marL="0" lvl="0" indent="457200" algn="l" rtl="0">
              <a:spcBef>
                <a:spcPts val="1200"/>
              </a:spcBef>
              <a:spcAft>
                <a:spcPts val="0"/>
              </a:spcAft>
              <a:buNone/>
            </a:pPr>
            <a:r>
              <a:rPr lang="en" sz="4800" b="1">
                <a:solidFill>
                  <a:schemeClr val="dk1"/>
                </a:solidFill>
              </a:rPr>
              <a:t>Complex Transaction Management</a:t>
            </a:r>
            <a:r>
              <a:rPr lang="en" sz="4800">
                <a:solidFill>
                  <a:schemeClr val="dk1"/>
                </a:solidFill>
              </a:rPr>
              <a:t>:</a:t>
            </a:r>
            <a:br>
              <a:rPr lang="en" sz="4800">
                <a:solidFill>
                  <a:schemeClr val="dk1"/>
                </a:solidFill>
              </a:rPr>
            </a:br>
            <a:r>
              <a:rPr lang="en" sz="4800">
                <a:solidFill>
                  <a:schemeClr val="dk1"/>
                </a:solidFill>
              </a:rPr>
              <a:t/>
            </a:r>
            <a:br>
              <a:rPr lang="en" sz="4800">
                <a:solidFill>
                  <a:schemeClr val="dk1"/>
                </a:solidFill>
              </a:rPr>
            </a:br>
            <a:r>
              <a:rPr lang="en" sz="4800">
                <a:solidFill>
                  <a:schemeClr val="dk1"/>
                </a:solidFill>
              </a:rPr>
              <a:t>	 	Handling complex transactions and maintaining system integrity across a distributed architecture.</a:t>
            </a:r>
            <a:br>
              <a:rPr lang="en" sz="4800">
                <a:solidFill>
                  <a:schemeClr val="dk1"/>
                </a:solidFill>
              </a:rPr>
            </a:br>
            <a:r>
              <a:rPr lang="en" sz="4800">
                <a:solidFill>
                  <a:schemeClr val="dk1"/>
                </a:solidFill>
              </a:rPr>
              <a:t/>
            </a:r>
            <a:br>
              <a:rPr lang="en" sz="4800">
                <a:solidFill>
                  <a:schemeClr val="dk1"/>
                </a:solidFill>
              </a:rPr>
            </a:br>
            <a:r>
              <a:rPr lang="en" sz="4800">
                <a:solidFill>
                  <a:schemeClr val="dk1"/>
                </a:solidFill>
              </a:rPr>
              <a:t>	</a:t>
            </a:r>
            <a:r>
              <a:rPr lang="en" sz="4800" b="1">
                <a:solidFill>
                  <a:schemeClr val="dk1"/>
                </a:solidFill>
              </a:rPr>
              <a:t>Query and Join Optimization</a:t>
            </a:r>
            <a:r>
              <a:rPr lang="en" sz="4800">
                <a:solidFill>
                  <a:schemeClr val="dk1"/>
                </a:solidFill>
              </a:rPr>
              <a:t>:</a:t>
            </a:r>
            <a:br>
              <a:rPr lang="en" sz="4800">
                <a:solidFill>
                  <a:schemeClr val="dk1"/>
                </a:solidFill>
              </a:rPr>
            </a:br>
            <a:r>
              <a:rPr lang="en" sz="4800">
                <a:solidFill>
                  <a:schemeClr val="dk1"/>
                </a:solidFill>
              </a:rPr>
              <a:t/>
            </a:r>
            <a:br>
              <a:rPr lang="en" sz="4800">
                <a:solidFill>
                  <a:schemeClr val="dk1"/>
                </a:solidFill>
              </a:rPr>
            </a:br>
            <a:r>
              <a:rPr lang="en" sz="4800">
                <a:solidFill>
                  <a:schemeClr val="dk1"/>
                </a:solidFill>
              </a:rPr>
              <a:t>		 Advanced strategies to optimize data queries and joins across internet-based distributed systems.</a:t>
            </a:r>
            <a:endParaRPr sz="4800">
              <a:solidFill>
                <a:schemeClr val="dk1"/>
              </a:solidFill>
            </a:endParaRPr>
          </a:p>
          <a:p>
            <a:pPr marL="914400" lvl="0" indent="0" algn="l" rtl="0">
              <a:spcBef>
                <a:spcPts val="1200"/>
              </a:spcBef>
              <a:spcAft>
                <a:spcPts val="0"/>
              </a:spcAft>
              <a:buNone/>
            </a:pPr>
            <a:endParaRPr sz="2200">
              <a:solidFill>
                <a:schemeClr val="dk1"/>
              </a:solidFill>
            </a:endParaRPr>
          </a:p>
          <a:p>
            <a:pPr marL="0" lvl="0" indent="0" algn="l" rtl="0">
              <a:spcBef>
                <a:spcPts val="1200"/>
              </a:spcBef>
              <a:spcAft>
                <a:spcPts val="12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77650"/>
            <a:ext cx="8520600" cy="572700"/>
          </a:xfrm>
          <a:prstGeom prst="rect">
            <a:avLst/>
          </a:prstGeom>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 sz="2400" b="1">
                <a:solidFill>
                  <a:srgbClr val="0D0D0D"/>
                </a:solidFill>
                <a:highlight>
                  <a:srgbClr val="FFFFFF"/>
                </a:highlight>
                <a:latin typeface="Roboto"/>
                <a:ea typeface="Roboto"/>
                <a:cs typeface="Roboto"/>
                <a:sym typeface="Roboto"/>
              </a:rPr>
              <a:t>Background &amp; literature review of distributed database </a:t>
            </a:r>
            <a:r>
              <a:rPr lang="en" sz="2400">
                <a:solidFill>
                  <a:srgbClr val="0D0D0D"/>
                </a:solidFill>
                <a:highlight>
                  <a:srgbClr val="FFFFFF"/>
                </a:highlight>
                <a:latin typeface="Roboto"/>
                <a:ea typeface="Roboto"/>
                <a:cs typeface="Roboto"/>
                <a:sym typeface="Roboto"/>
              </a:rPr>
              <a:t> </a:t>
            </a:r>
            <a:endParaRPr sz="2400">
              <a:solidFill>
                <a:srgbClr val="0D0D0D"/>
              </a:solidFill>
              <a:highlight>
                <a:srgbClr val="FFFFFF"/>
              </a:highlight>
              <a:latin typeface="Roboto"/>
              <a:ea typeface="Roboto"/>
              <a:cs typeface="Roboto"/>
              <a:sym typeface="Roboto"/>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endParaRPr sz="1400">
              <a:solidFill>
                <a:schemeClr val="dk1"/>
              </a:solidFill>
            </a:endParaRPr>
          </a:p>
          <a:p>
            <a:pPr marL="457200" lvl="0" indent="-298450" algn="l" rtl="0">
              <a:spcBef>
                <a:spcPts val="0"/>
              </a:spcBef>
              <a:spcAft>
                <a:spcPts val="0"/>
              </a:spcAft>
              <a:buClr>
                <a:schemeClr val="dk1"/>
              </a:buClr>
              <a:buSzPts val="1100"/>
              <a:buChar char="●"/>
            </a:pPr>
            <a:r>
              <a:rPr lang="en" sz="1200">
                <a:solidFill>
                  <a:srgbClr val="0D0D0D"/>
                </a:solidFill>
                <a:highlight>
                  <a:srgbClr val="FFFFFF"/>
                </a:highlight>
                <a:latin typeface="Roboto"/>
                <a:ea typeface="Roboto"/>
                <a:cs typeface="Roboto"/>
                <a:sym typeface="Roboto"/>
              </a:rPr>
              <a:t>The paper’s we reviewed that introduced Distributed Databases, highlighting their growing popularity in today's business environment</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emphasized the increasing demand for reliable, scalable, and accessible information, driving the adoption of distributed database and client/server applications. </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Distributed databases offer benefits such as improved communication, faster data access, reduced risk of single-point failures, and local data control for users, enhancing data processing and reliability across network sites.</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Distributed databases offer a solution by decentralizing data storage across network sites, enabling varied architectures and management systems. </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Distributed Database Management Systems (DDBMS) aim to present this distributed structure to users as a unified, centralized database experience.</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Clr>
                <a:schemeClr val="dk1"/>
              </a:buClr>
              <a:buSzPts val="1100"/>
              <a:buFont typeface="Arial"/>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b="1">
                <a:solidFill>
                  <a:srgbClr val="0D0D0D"/>
                </a:solidFill>
                <a:highlight>
                  <a:schemeClr val="lt1"/>
                </a:highlight>
                <a:latin typeface="Roboto"/>
                <a:ea typeface="Roboto"/>
                <a:cs typeface="Roboto"/>
                <a:sym typeface="Roboto"/>
              </a:rPr>
              <a:t>Background &amp; literature review of distributed database </a:t>
            </a:r>
            <a:r>
              <a:rPr lang="en" sz="2400">
                <a:solidFill>
                  <a:srgbClr val="0D0D0D"/>
                </a:solidFill>
                <a:highlight>
                  <a:schemeClr val="lt1"/>
                </a:highlight>
                <a:latin typeface="Roboto"/>
                <a:ea typeface="Roboto"/>
                <a:cs typeface="Roboto"/>
                <a:sym typeface="Roboto"/>
              </a:rPr>
              <a:t> </a:t>
            </a:r>
            <a:endParaRPr sz="2400">
              <a:solidFill>
                <a:srgbClr val="0D0D0D"/>
              </a:solidFill>
              <a:highlight>
                <a:schemeClr val="lt1"/>
              </a:highlight>
              <a:latin typeface="Roboto"/>
              <a:ea typeface="Roboto"/>
              <a:cs typeface="Roboto"/>
              <a:sym typeface="Roboto"/>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653200" cy="3867000"/>
          </a:xfrm>
          <a:prstGeom prst="rect">
            <a:avLst/>
          </a:prstGeom>
        </p:spPr>
        <p:txBody>
          <a:bodyPr spcFirstLastPara="1" wrap="square" lIns="91425" tIns="91425" rIns="91425" bIns="91425" anchor="t" anchorCtr="0">
            <a:normAutofit fontScale="25000" lnSpcReduction="20000"/>
          </a:bodyPr>
          <a:lstStyle/>
          <a:p>
            <a:pPr marL="0" lvl="0" indent="457200" algn="l" rtl="0">
              <a:spcBef>
                <a:spcPts val="0"/>
              </a:spcBef>
              <a:spcAft>
                <a:spcPts val="0"/>
              </a:spcAft>
              <a:buClr>
                <a:schemeClr val="dk1"/>
              </a:buClr>
              <a:buSzPts val="275"/>
              <a:buFont typeface="Arial"/>
              <a:buNone/>
            </a:pPr>
            <a:r>
              <a:rPr lang="en" sz="4400" b="1">
                <a:solidFill>
                  <a:schemeClr val="dk1"/>
                </a:solidFill>
              </a:rPr>
              <a:t>Introduction and Motivation</a:t>
            </a:r>
            <a:r>
              <a:rPr lang="en" sz="4400">
                <a:solidFill>
                  <a:schemeClr val="dk1"/>
                </a:solidFill>
              </a:rPr>
              <a:t>:</a:t>
            </a:r>
            <a:endParaRPr sz="4400">
              <a:solidFill>
                <a:schemeClr val="dk1"/>
              </a:solidFill>
            </a:endParaRPr>
          </a:p>
          <a:p>
            <a:pPr marL="914400" lvl="1" indent="-298450" algn="l" rtl="0">
              <a:spcBef>
                <a:spcPts val="1200"/>
              </a:spcBef>
              <a:spcAft>
                <a:spcPts val="0"/>
              </a:spcAft>
              <a:buClr>
                <a:schemeClr val="dk1"/>
              </a:buClr>
              <a:buSzPct val="100000"/>
              <a:buChar char="●"/>
            </a:pPr>
            <a:r>
              <a:rPr lang="en" sz="4400">
                <a:solidFill>
                  <a:schemeClr val="dk1"/>
                </a:solidFill>
              </a:rPr>
              <a:t>In other papers regarding Distributed Database, there were discussion of the need for distributed databases due to issues such as reliability, availability, and performance limitations in centralized systems. It illustrates scenarios where DDBS naturally fits, such as banking systems with multiple branches.</a:t>
            </a:r>
            <a:endParaRPr sz="4400">
              <a:solidFill>
                <a:schemeClr val="dk1"/>
              </a:solidFill>
            </a:endParaRPr>
          </a:p>
          <a:p>
            <a:pPr marL="457200" lvl="0" indent="0" algn="l" rtl="0">
              <a:spcBef>
                <a:spcPts val="1200"/>
              </a:spcBef>
              <a:spcAft>
                <a:spcPts val="0"/>
              </a:spcAft>
              <a:buNone/>
            </a:pPr>
            <a:r>
              <a:rPr lang="en" sz="4400" b="1">
                <a:solidFill>
                  <a:schemeClr val="dk1"/>
                </a:solidFill>
              </a:rPr>
              <a:t>Architectural Overview</a:t>
            </a:r>
            <a:r>
              <a:rPr lang="en" sz="4400">
                <a:solidFill>
                  <a:schemeClr val="dk1"/>
                </a:solidFill>
              </a:rPr>
              <a:t>:</a:t>
            </a:r>
            <a:endParaRPr sz="4400">
              <a:solidFill>
                <a:schemeClr val="dk1"/>
              </a:solidFill>
            </a:endParaRPr>
          </a:p>
          <a:p>
            <a:pPr marL="914400" lvl="1" indent="-298450" algn="l" rtl="0">
              <a:spcBef>
                <a:spcPts val="1200"/>
              </a:spcBef>
              <a:spcAft>
                <a:spcPts val="0"/>
              </a:spcAft>
              <a:buClr>
                <a:schemeClr val="dk1"/>
              </a:buClr>
              <a:buSzPct val="100000"/>
              <a:buChar char="●"/>
            </a:pPr>
            <a:r>
              <a:rPr lang="en" sz="4400">
                <a:solidFill>
                  <a:schemeClr val="dk1"/>
                </a:solidFill>
              </a:rPr>
              <a:t>Details the client-server model, two-tier and three-tier architectures, and discusses various roles of servers and clients in a distributed setting. The explanation extends to how these designs improve performance, manage concurrency, and ensure data recovery and integrity.</a:t>
            </a:r>
            <a:endParaRPr sz="4400">
              <a:solidFill>
                <a:schemeClr val="dk1"/>
              </a:solidFill>
            </a:endParaRPr>
          </a:p>
          <a:p>
            <a:pPr marL="457200" lvl="0" indent="0" algn="l" rtl="0">
              <a:spcBef>
                <a:spcPts val="1200"/>
              </a:spcBef>
              <a:spcAft>
                <a:spcPts val="0"/>
              </a:spcAft>
              <a:buNone/>
            </a:pPr>
            <a:r>
              <a:rPr lang="en" sz="4400" b="1">
                <a:solidFill>
                  <a:schemeClr val="dk1"/>
                </a:solidFill>
              </a:rPr>
              <a:t>Challenges in DDBS</a:t>
            </a:r>
            <a:r>
              <a:rPr lang="en" sz="4400">
                <a:solidFill>
                  <a:schemeClr val="dk1"/>
                </a:solidFill>
              </a:rPr>
              <a:t>:</a:t>
            </a:r>
            <a:endParaRPr sz="4400">
              <a:solidFill>
                <a:schemeClr val="dk1"/>
              </a:solidFill>
            </a:endParaRPr>
          </a:p>
          <a:p>
            <a:pPr marL="914400" lvl="1" indent="-298450" algn="l" rtl="0">
              <a:spcBef>
                <a:spcPts val="1200"/>
              </a:spcBef>
              <a:spcAft>
                <a:spcPts val="0"/>
              </a:spcAft>
              <a:buClr>
                <a:schemeClr val="dk1"/>
              </a:buClr>
              <a:buSzPct val="100000"/>
              <a:buChar char="●"/>
            </a:pPr>
            <a:r>
              <a:rPr lang="en" sz="4400">
                <a:solidFill>
                  <a:schemeClr val="dk1"/>
                </a:solidFill>
              </a:rPr>
              <a:t>Discusses inherent challenges like data replication, fragmentation, and query processing. The paper explores different methods of replication (complete, selective, no replication) and their impacts on system performance and reliability.</a:t>
            </a:r>
            <a:endParaRPr sz="4400">
              <a:solidFill>
                <a:schemeClr val="dk1"/>
              </a:solidFill>
            </a:endParaRPr>
          </a:p>
          <a:p>
            <a:pPr marL="457200" lvl="0" indent="0" algn="l" rtl="0">
              <a:spcBef>
                <a:spcPts val="1200"/>
              </a:spcBef>
              <a:spcAft>
                <a:spcPts val="0"/>
              </a:spcAft>
              <a:buNone/>
            </a:pPr>
            <a:r>
              <a:rPr lang="en" sz="4400" b="1">
                <a:solidFill>
                  <a:schemeClr val="dk1"/>
                </a:solidFill>
              </a:rPr>
              <a:t>Advanced Topics in Research</a:t>
            </a:r>
            <a:r>
              <a:rPr lang="en" sz="4400">
                <a:solidFill>
                  <a:schemeClr val="dk1"/>
                </a:solidFill>
              </a:rPr>
              <a:t>:</a:t>
            </a:r>
            <a:endParaRPr sz="4400">
              <a:solidFill>
                <a:schemeClr val="dk1"/>
              </a:solidFill>
            </a:endParaRPr>
          </a:p>
          <a:p>
            <a:pPr marL="914400" lvl="1" indent="-244475" algn="l" rtl="0">
              <a:spcBef>
                <a:spcPts val="1200"/>
              </a:spcBef>
              <a:spcAft>
                <a:spcPts val="0"/>
              </a:spcAft>
              <a:buClr>
                <a:schemeClr val="dk1"/>
              </a:buClr>
              <a:buSzPts val="250"/>
              <a:buChar char="●"/>
            </a:pPr>
            <a:r>
              <a:rPr lang="en" sz="4400">
                <a:solidFill>
                  <a:schemeClr val="dk1"/>
                </a:solidFill>
              </a:rPr>
              <a:t>The latter sections of the paper delve into cutting-edge research areas such as query optimization, distributed query processing using active networks, and the impact of network conditions on query efficiency. It presents novel algorithms and strategies developed to enhance DDBS performance under various network scenarios.</a:t>
            </a:r>
            <a:r>
              <a:rPr lang="en" sz="1000">
                <a:solidFill>
                  <a:schemeClr val="dk1"/>
                </a:solidFill>
              </a:rPr>
              <a:t/>
            </a:r>
            <a:br>
              <a:rPr lang="en" sz="1000">
                <a:solidFill>
                  <a:schemeClr val="dk1"/>
                </a:solidFill>
              </a:rPr>
            </a:br>
            <a:endParaRPr sz="10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b="1"/>
              <a:t>Critical analysis of the the research papers </a:t>
            </a:r>
            <a:endParaRPr sz="2400" b="1"/>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000" b="1">
                <a:solidFill>
                  <a:schemeClr val="dk1"/>
                </a:solidFill>
              </a:rPr>
              <a:t>Strengths</a:t>
            </a:r>
            <a:r>
              <a:rPr lang="en" sz="1000">
                <a:solidFill>
                  <a:schemeClr val="dk1"/>
                </a:solidFill>
              </a:rPr>
              <a:t>:</a:t>
            </a:r>
            <a:endParaRPr sz="1000">
              <a:solidFill>
                <a:schemeClr val="dk1"/>
              </a:solidFill>
            </a:endParaRPr>
          </a:p>
          <a:p>
            <a:pPr marL="457200" lvl="0" indent="-292100" algn="l" rtl="0">
              <a:spcBef>
                <a:spcPts val="1200"/>
              </a:spcBef>
              <a:spcAft>
                <a:spcPts val="0"/>
              </a:spcAft>
              <a:buClr>
                <a:schemeClr val="dk1"/>
              </a:buClr>
              <a:buSzPts val="1000"/>
              <a:buChar char="●"/>
            </a:pPr>
            <a:r>
              <a:rPr lang="en" sz="1000" b="1">
                <a:solidFill>
                  <a:schemeClr val="dk1"/>
                </a:solidFill>
              </a:rPr>
              <a:t>Comprehensive Coverage</a:t>
            </a:r>
            <a:r>
              <a:rPr lang="en" sz="1000">
                <a:solidFill>
                  <a:schemeClr val="dk1"/>
                </a:solidFill>
              </a:rPr>
              <a:t>: In a very few number of papers they offered a detailed exposition of both theoretical foundations and practical applications, backed by clear examples and systematic explanations.</a:t>
            </a:r>
            <a:endParaRPr sz="1000">
              <a:solidFill>
                <a:schemeClr val="dk1"/>
              </a:solidFill>
            </a:endParaRPr>
          </a:p>
          <a:p>
            <a:pPr marL="457200" lvl="0" indent="-292100" algn="l" rtl="0">
              <a:spcBef>
                <a:spcPts val="0"/>
              </a:spcBef>
              <a:spcAft>
                <a:spcPts val="0"/>
              </a:spcAft>
              <a:buClr>
                <a:schemeClr val="dk1"/>
              </a:buClr>
              <a:buSzPts val="1000"/>
              <a:buChar char="●"/>
            </a:pPr>
            <a:r>
              <a:rPr lang="en" sz="1000" b="1">
                <a:solidFill>
                  <a:schemeClr val="dk1"/>
                </a:solidFill>
              </a:rPr>
              <a:t>Current and Relevant</a:t>
            </a:r>
            <a:r>
              <a:rPr lang="en" sz="1000">
                <a:solidFill>
                  <a:schemeClr val="dk1"/>
                </a:solidFill>
              </a:rPr>
              <a:t>: Incorporates recent research and technological advances, making it highly relevant for current and emerging database technologies.</a:t>
            </a:r>
            <a:endParaRPr sz="1000">
              <a:solidFill>
                <a:schemeClr val="dk1"/>
              </a:solidFill>
            </a:endParaRPr>
          </a:p>
          <a:p>
            <a:pPr marL="0" lvl="0" indent="0" algn="l" rtl="0">
              <a:spcBef>
                <a:spcPts val="1200"/>
              </a:spcBef>
              <a:spcAft>
                <a:spcPts val="0"/>
              </a:spcAft>
              <a:buNone/>
            </a:pPr>
            <a:r>
              <a:rPr lang="en" sz="1000" b="1">
                <a:solidFill>
                  <a:schemeClr val="dk1"/>
                </a:solidFill>
              </a:rPr>
              <a:t>Weaknesses</a:t>
            </a:r>
            <a:r>
              <a:rPr lang="en" sz="1000">
                <a:solidFill>
                  <a:schemeClr val="dk1"/>
                </a:solidFill>
              </a:rPr>
              <a:t>:</a:t>
            </a:r>
            <a:endParaRPr sz="1000">
              <a:solidFill>
                <a:schemeClr val="dk1"/>
              </a:solidFill>
            </a:endParaRPr>
          </a:p>
          <a:p>
            <a:pPr marL="457200" lvl="0" indent="-292100" algn="l" rtl="0">
              <a:spcBef>
                <a:spcPts val="1200"/>
              </a:spcBef>
              <a:spcAft>
                <a:spcPts val="0"/>
              </a:spcAft>
              <a:buClr>
                <a:schemeClr val="dk1"/>
              </a:buClr>
              <a:buSzPts val="1000"/>
              <a:buChar char="●"/>
            </a:pPr>
            <a:r>
              <a:rPr lang="en" sz="1000" b="1">
                <a:solidFill>
                  <a:schemeClr val="dk1"/>
                </a:solidFill>
              </a:rPr>
              <a:t>Limited Practical Examples</a:t>
            </a:r>
            <a:r>
              <a:rPr lang="en" sz="1000">
                <a:solidFill>
                  <a:schemeClr val="dk1"/>
                </a:solidFill>
              </a:rPr>
              <a:t>: While theoretical explanations are thorough, tcould benefit from more real-world applications or case studies to demonstrate the practical effectiveness of proposed solutions.</a:t>
            </a:r>
            <a:endParaRPr sz="1000">
              <a:solidFill>
                <a:schemeClr val="dk1"/>
              </a:solidFill>
            </a:endParaRPr>
          </a:p>
          <a:p>
            <a:pPr marL="457200" lvl="0" indent="-292100" algn="l" rtl="0">
              <a:spcBef>
                <a:spcPts val="0"/>
              </a:spcBef>
              <a:spcAft>
                <a:spcPts val="0"/>
              </a:spcAft>
              <a:buClr>
                <a:schemeClr val="dk1"/>
              </a:buClr>
              <a:buSzPts val="1000"/>
              <a:buChar char="●"/>
            </a:pPr>
            <a:r>
              <a:rPr lang="en" sz="1000" b="1">
                <a:solidFill>
                  <a:schemeClr val="dk1"/>
                </a:solidFill>
              </a:rPr>
              <a:t>Not updated enough</a:t>
            </a:r>
            <a:r>
              <a:rPr lang="en" sz="1000">
                <a:solidFill>
                  <a:schemeClr val="dk1"/>
                </a:solidFill>
              </a:rPr>
              <a:t>: In most of the papers they wrote about the conventional Distributed Database management system but it could be updated to reflect more recent trends and technologies in distributed database management.</a:t>
            </a:r>
            <a:endParaRPr sz="10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ts val="1100"/>
              <a:buFont typeface="Arial"/>
              <a:buNone/>
            </a:pPr>
            <a:r>
              <a:rPr lang="en" sz="2400" b="1"/>
              <a:t>Comparative Analysis of Literature</a:t>
            </a:r>
            <a:endParaRPr sz="240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200" b="1">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Similarities</a:t>
            </a:r>
            <a:r>
              <a:rPr lang="en" sz="1400">
                <a:solidFill>
                  <a:schemeClr val="dk1"/>
                </a:solidFill>
              </a:rPr>
              <a:t>: In most of the papers few things were common and similar such as , most of them underscored the importance of scalability, reliability, and performance enhancements in distributed databases and basic fundamentals of Distributed Database .</a:t>
            </a:r>
            <a:endParaRPr sz="1400">
              <a:solidFill>
                <a:schemeClr val="dk1"/>
              </a:solidFill>
            </a:endParaRPr>
          </a:p>
          <a:p>
            <a:pPr marL="45720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Differences</a:t>
            </a:r>
            <a:r>
              <a:rPr lang="en" sz="1400">
                <a:solidFill>
                  <a:schemeClr val="dk1"/>
                </a:solidFill>
              </a:rPr>
              <a:t>: The depth of discussion on technological integrations and research focus varies, where a few number of papers providing only the basic introductions and the other delving into more complex optimizations which would be more preferable for the the readers who are already familiar with the fundamental parts of Distributed management system. </a:t>
            </a:r>
            <a:endParaRPr sz="1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Summary and Conclusion</a:t>
            </a:r>
            <a:endParaRPr/>
          </a:p>
        </p:txBody>
      </p:sp>
      <p:sp>
        <p:nvSpPr>
          <p:cNvPr id="103" name="Google Shape;103;p21"/>
          <p:cNvSpPr txBox="1">
            <a:spLocks noGrp="1"/>
          </p:cNvSpPr>
          <p:nvPr>
            <p:ph type="body" idx="1"/>
          </p:nvPr>
        </p:nvSpPr>
        <p:spPr>
          <a:xfrm>
            <a:off x="311700" y="1222250"/>
            <a:ext cx="8520600" cy="3357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presented an introduction to distributed database design through a study that targeted two main parts: in the first part we presented an exploration of the fundamentals of DDBS, and the alternatives of their design. These alternatives addressed issues such as, architecture, distribution, query processing, etc. concurrency control, etc. In the second part, we explore some of the research that has been done in this specific area of DDBS. The topics of this research include, query optimization, distribution optimization, fragmentation, optimization, and join optimization on the internet. We have done critical analysis &amp; comparative analysis after reviewing the papers of distributed database.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PresentationFormat>On-screen Show (16:9)</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Simple Light</vt:lpstr>
      <vt:lpstr>DISTRIBUTED DATABASE COURSE CODE:CSE 707/CSE449</vt:lpstr>
      <vt:lpstr>What is Distributed Database?</vt:lpstr>
      <vt:lpstr>Benefits of Distributed Databases  </vt:lpstr>
      <vt:lpstr> Key Technical Challenges and Solutions</vt:lpstr>
      <vt:lpstr>Background &amp; literature review of distributed database  </vt:lpstr>
      <vt:lpstr>Background &amp; literature review of distributed database   </vt:lpstr>
      <vt:lpstr>Critical analysis of the the research papers </vt:lpstr>
      <vt:lpstr>Comparative Analysis of Literature</vt:lpstr>
      <vt:lpstr>Summary and Conclusion</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COURSE CODE:CSE 707/CSE449</dc:title>
  <cp:lastModifiedBy>USER</cp:lastModifiedBy>
  <cp:revision>1</cp:revision>
  <dcterms:modified xsi:type="dcterms:W3CDTF">2024-04-23T14:29:13Z</dcterms:modified>
</cp:coreProperties>
</file>