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304" r:id="rId3"/>
    <p:sldId id="313" r:id="rId4"/>
    <p:sldId id="309" r:id="rId5"/>
    <p:sldId id="311" r:id="rId6"/>
    <p:sldId id="312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3" r:id="rId16"/>
    <p:sldId id="32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moy Rudra" initials="TR" lastIdx="3" clrIdx="0">
    <p:extLst>
      <p:ext uri="{19B8F6BF-5375-455C-9EA6-DF929625EA0E}">
        <p15:presenceInfo xmlns:p15="http://schemas.microsoft.com/office/powerpoint/2012/main" userId="2dd0c8a0062d53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11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CBA6C-E0C3-4AE6-9C7E-C9D131B10DD7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1EF42-D05E-4E4F-8277-A1FDB3DB5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FA8B-4CE6-4BB4-97CA-D9FB224A146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8634-B920-4187-8809-9B0064251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FA8B-4CE6-4BB4-97CA-D9FB224A146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8634-B920-4187-8809-9B0064251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FA8B-4CE6-4BB4-97CA-D9FB224A146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8634-B920-4187-8809-9B0064251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FA8B-4CE6-4BB4-97CA-D9FB224A146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8634-B920-4187-8809-9B0064251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FA8B-4CE6-4BB4-97CA-D9FB224A146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8634-B920-4187-8809-9B0064251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FA8B-4CE6-4BB4-97CA-D9FB224A146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8634-B920-4187-8809-9B0064251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FA8B-4CE6-4BB4-97CA-D9FB224A146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8634-B920-4187-8809-9B0064251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FA8B-4CE6-4BB4-97CA-D9FB224A146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8634-B920-4187-8809-9B0064251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FA8B-4CE6-4BB4-97CA-D9FB224A146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8634-B920-4187-8809-9B0064251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FA8B-4CE6-4BB4-97CA-D9FB224A146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8634-B920-4187-8809-9B0064251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FA8B-4CE6-4BB4-97CA-D9FB224A146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8634-B920-4187-8809-9B0064251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FA8B-4CE6-4BB4-97CA-D9FB224A1460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28634-B920-4187-8809-9B0064251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ea typeface="Arial" pitchFamily="34" charset="0"/>
                <a:cs typeface="Arial" pitchFamily="34" charset="0"/>
              </a:rPr>
              <a:t>documentation OF -</a:t>
            </a:r>
            <a:br>
              <a:rPr 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ea typeface="Arial" pitchFamily="34" charset="0"/>
                <a:cs typeface="Arial" pitchFamily="34" charset="0"/>
              </a:rPr>
              <a:t>Online Money receipt (OMR)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248400" cy="1752600"/>
          </a:xfrm>
        </p:spPr>
        <p:txBody>
          <a:bodyPr/>
          <a:lstStyle/>
          <a:p>
            <a:pPr lvl="0"/>
            <a:r>
              <a:rPr lang="en-US" sz="2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ea typeface="Arial" pitchFamily="34" charset="0"/>
                <a:cs typeface="Arial" pitchFamily="34" charset="0"/>
              </a:rPr>
              <a:t>Prepared By : </a:t>
            </a:r>
          </a:p>
          <a:p>
            <a:pPr lvl="0"/>
            <a:r>
              <a:rPr lang="en-US" sz="2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ea typeface="Arial" pitchFamily="34" charset="0"/>
                <a:cs typeface="Arial" pitchFamily="34" charset="0"/>
              </a:rPr>
              <a:t>Tonmoy Rudra</a:t>
            </a:r>
          </a:p>
          <a:p>
            <a:pPr lvl="0"/>
            <a:r>
              <a:rPr lang="en-US" sz="1200" cap="all" spc="3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ea typeface="Arial" pitchFamily="34" charset="0"/>
                <a:cs typeface="Arial" pitchFamily="34" charset="0"/>
              </a:rPr>
              <a:t>(Executive It Development)</a:t>
            </a:r>
            <a:endParaRPr lang="en-US" sz="1200" cap="all" spc="30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30"/>
            <a:ext cx="8229600" cy="222570"/>
          </a:xfrm>
        </p:spPr>
        <p:txBody>
          <a:bodyPr>
            <a:normAutofit fontScale="90000"/>
          </a:bodyPr>
          <a:lstStyle/>
          <a:p>
            <a:pPr lvl="8" algn="ctr" rtl="0">
              <a:spcBef>
                <a:spcPct val="0"/>
              </a:spcBef>
            </a:pPr>
            <a:r>
              <a:rPr lang="en-US" sz="1600" b="1" u="sng" dirty="0"/>
              <a:t>Unapplied MR – Apply Pending Sales Order (SO) For MR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6396" y="550409"/>
            <a:ext cx="4233203" cy="1523999"/>
          </a:xfrm>
        </p:spPr>
        <p:txBody>
          <a:bodyPr>
            <a:normAutofit fontScale="92500"/>
          </a:bodyPr>
          <a:lstStyle/>
          <a:p>
            <a:r>
              <a:rPr lang="en-US" sz="1200" b="1" dirty="0"/>
              <a:t>Description: </a:t>
            </a:r>
            <a:r>
              <a:rPr lang="en-US" sz="1200" dirty="0"/>
              <a:t>Apply Pending sales order for MR</a:t>
            </a:r>
            <a:endParaRPr lang="en-US" sz="1200" b="1" dirty="0"/>
          </a:p>
          <a:p>
            <a:r>
              <a:rPr lang="en-US" sz="1200" b="1" dirty="0"/>
              <a:t>API Method:  POST</a:t>
            </a:r>
          </a:p>
          <a:p>
            <a:r>
              <a:rPr lang="en-US" sz="1200" b="1" dirty="0" err="1"/>
              <a:t>ApiEndpoint</a:t>
            </a:r>
            <a:r>
              <a:rPr lang="en-US" sz="1200" dirty="0"/>
              <a:t>: </a:t>
            </a:r>
            <a:r>
              <a:rPr lang="en-US" sz="1200" dirty="0" err="1"/>
              <a:t>bsrmapi</a:t>
            </a:r>
            <a:r>
              <a:rPr lang="en-US" sz="1200" dirty="0"/>
              <a:t>/</a:t>
            </a:r>
            <a:r>
              <a:rPr lang="en-US" sz="1200" dirty="0" err="1"/>
              <a:t>UnAppliedMRSO</a:t>
            </a:r>
            <a:endParaRPr lang="en-US" sz="1200" dirty="0"/>
          </a:p>
          <a:p>
            <a:r>
              <a:rPr lang="en-US" sz="1200" b="1" dirty="0"/>
              <a:t>Table/View</a:t>
            </a:r>
            <a:r>
              <a:rPr lang="en-US" sz="1200" dirty="0"/>
              <a:t>: </a:t>
            </a:r>
          </a:p>
          <a:p>
            <a:pPr marL="0" indent="0">
              <a:buNone/>
            </a:pPr>
            <a:r>
              <a:rPr lang="en-US" sz="1200" dirty="0"/>
              <a:t>	For Master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 </a:t>
            </a:r>
            <a:r>
              <a:rPr lang="en-US" sz="1200" b="1" dirty="0"/>
              <a:t>MR_ONLINE_REQUEST</a:t>
            </a:r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dirty="0"/>
              <a:t>For Details </a:t>
            </a:r>
            <a:r>
              <a:rPr lang="en-US" sz="1200" dirty="0">
                <a:sym typeface="Wingdings" panose="05000000000000000000" pitchFamily="2" charset="2"/>
              </a:rPr>
              <a:t>  </a:t>
            </a:r>
            <a:r>
              <a:rPr lang="en-US" sz="1200" b="1" dirty="0">
                <a:sym typeface="Wingdings" panose="05000000000000000000" pitchFamily="2" charset="2"/>
              </a:rPr>
              <a:t>MR_ONLINE_APPLIED_LINES</a:t>
            </a:r>
            <a:endParaRPr lang="en-US" sz="1200" b="1" dirty="0"/>
          </a:p>
          <a:p>
            <a:r>
              <a:rPr lang="en-US" sz="1200" dirty="0" err="1"/>
              <a:t>Proce</a:t>
            </a:r>
            <a:r>
              <a:rPr lang="en-US" sz="1200" dirty="0"/>
              <a:t>.:</a:t>
            </a:r>
            <a:r>
              <a:rPr lang="en-US" sz="1200" b="1" dirty="0"/>
              <a:t>MR_AGING_INTEGRATION_PKG. PROCESS_SINGLE_MR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BE721C1-0E80-44B3-9311-94FFF5782AB1}"/>
              </a:ext>
            </a:extLst>
          </p:cNvPr>
          <p:cNvSpPr txBox="1">
            <a:spLocks/>
          </p:cNvSpPr>
          <p:nvPr/>
        </p:nvSpPr>
        <p:spPr>
          <a:xfrm>
            <a:off x="4419600" y="450166"/>
            <a:ext cx="4538003" cy="152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latin typeface="Calibri (Body)"/>
              </a:rPr>
              <a:t>Flow</a:t>
            </a:r>
            <a:r>
              <a:rPr lang="en-US" sz="1100" dirty="0">
                <a:latin typeface="Calibri (Body)"/>
              </a:rPr>
              <a:t>:</a:t>
            </a:r>
          </a:p>
          <a:p>
            <a:pPr marL="0" indent="0">
              <a:buNone/>
            </a:pPr>
            <a:r>
              <a:rPr lang="en-US" sz="1100" dirty="0">
                <a:latin typeface="Calibri (Body)"/>
              </a:rPr>
              <a:t>If (RECEPT_METHOD_GROUP != "CM“) than,</a:t>
            </a:r>
          </a:p>
          <a:p>
            <a:r>
              <a:rPr lang="en-US" sz="1100" dirty="0">
                <a:latin typeface="Calibri (Body)"/>
              </a:rPr>
              <a:t>1</a:t>
            </a:r>
            <a:r>
              <a:rPr lang="en-US" sz="1100" baseline="30000" dirty="0">
                <a:latin typeface="Calibri (Body)"/>
              </a:rPr>
              <a:t>st</a:t>
            </a:r>
            <a:r>
              <a:rPr lang="en-US" sz="1100" dirty="0">
                <a:latin typeface="Calibri (Body)"/>
              </a:rPr>
              <a:t> check if any MR applied on last 45 min,</a:t>
            </a:r>
          </a:p>
          <a:p>
            <a:r>
              <a:rPr lang="en-US" sz="1100" dirty="0">
                <a:latin typeface="Calibri (Body)"/>
              </a:rPr>
              <a:t>Then  add Master data on </a:t>
            </a:r>
            <a:r>
              <a:rPr lang="en-US" sz="1100" b="1" dirty="0"/>
              <a:t>MR_ONLINE_REQUEST </a:t>
            </a: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 (Body)"/>
              </a:rPr>
              <a:t>table and details on </a:t>
            </a:r>
            <a:r>
              <a:rPr lang="en-US" sz="1100" b="1" dirty="0">
                <a:sym typeface="Wingdings" panose="05000000000000000000" pitchFamily="2" charset="2"/>
              </a:rPr>
              <a:t>MR_ONLINE_APPLIED_LINES.</a:t>
            </a:r>
            <a:endParaRPr lang="en-US" sz="1100" dirty="0">
              <a:solidFill>
                <a:srgbClr val="000000"/>
              </a:solidFill>
              <a:latin typeface="Calibri (Body)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libri (Body)"/>
              </a:rPr>
              <a:t>Then finally call e Procedure</a:t>
            </a: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 ‘</a:t>
            </a:r>
            <a:r>
              <a:rPr lang="en-US" sz="1100" b="1" dirty="0"/>
              <a:t>MR_AGING_INTEGRATION_PKG. PROCESS_SINGLE_MR</a:t>
            </a: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’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Calibri (Body)"/>
            </a:endParaRP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Calibri (Body)"/>
            </a:endParaRPr>
          </a:p>
          <a:p>
            <a:endParaRPr lang="en-US" sz="1100" b="1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068B4-BC53-40B6-B834-46B7BEC09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2200"/>
            <a:ext cx="9144000" cy="39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4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30"/>
            <a:ext cx="8229600" cy="222570"/>
          </a:xfrm>
        </p:spPr>
        <p:txBody>
          <a:bodyPr>
            <a:normAutofit fontScale="90000"/>
          </a:bodyPr>
          <a:lstStyle/>
          <a:p>
            <a:pPr lvl="8" algn="ctr" rtl="0">
              <a:spcBef>
                <a:spcPct val="0"/>
              </a:spcBef>
            </a:pPr>
            <a:r>
              <a:rPr lang="en-US" sz="1600" b="1" u="sng" dirty="0"/>
              <a:t>Late Payment Charge (LPC)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6396" y="550409"/>
            <a:ext cx="4919004" cy="1202191"/>
          </a:xfrm>
        </p:spPr>
        <p:txBody>
          <a:bodyPr>
            <a:normAutofit/>
          </a:bodyPr>
          <a:lstStyle/>
          <a:p>
            <a:r>
              <a:rPr lang="en-US" sz="1200" b="1" dirty="0"/>
              <a:t>Description: </a:t>
            </a:r>
            <a:r>
              <a:rPr lang="en-US" sz="1200" dirty="0"/>
              <a:t>Get all list which customer are applicable for LPC</a:t>
            </a:r>
            <a:r>
              <a:rPr lang="en-US" sz="1200" b="1" dirty="0"/>
              <a:t>. Filter by Month, Year, Customer</a:t>
            </a:r>
          </a:p>
          <a:p>
            <a:r>
              <a:rPr lang="en-US" sz="1200" b="1" dirty="0"/>
              <a:t>API Method:  GET</a:t>
            </a:r>
          </a:p>
          <a:p>
            <a:r>
              <a:rPr lang="en-US" sz="1200" b="1" dirty="0" err="1"/>
              <a:t>ApiEndpoint</a:t>
            </a:r>
            <a:r>
              <a:rPr lang="en-US" sz="1200" dirty="0"/>
              <a:t>: </a:t>
            </a:r>
            <a:r>
              <a:rPr lang="en-US" sz="1200" dirty="0" err="1"/>
              <a:t>bsrmapi</a:t>
            </a:r>
            <a:r>
              <a:rPr lang="en-US" sz="1200" dirty="0"/>
              <a:t>/</a:t>
            </a:r>
            <a:r>
              <a:rPr lang="en-US" sz="1200" dirty="0" err="1"/>
              <a:t>MRInterestCalculation</a:t>
            </a:r>
            <a:endParaRPr lang="en-US" sz="1200" dirty="0"/>
          </a:p>
          <a:p>
            <a:r>
              <a:rPr lang="en-US" sz="1200" b="1" dirty="0"/>
              <a:t>Table/View</a:t>
            </a:r>
            <a:r>
              <a:rPr lang="en-US" sz="1200" dirty="0"/>
              <a:t>: MR_INTEREST_AMOUNT_LIST, MR_INTEREST_INVOICE,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BE721C1-0E80-44B3-9311-94FFF5782AB1}"/>
              </a:ext>
            </a:extLst>
          </p:cNvPr>
          <p:cNvSpPr txBox="1">
            <a:spLocks/>
          </p:cNvSpPr>
          <p:nvPr/>
        </p:nvSpPr>
        <p:spPr>
          <a:xfrm>
            <a:off x="5257800" y="457200"/>
            <a:ext cx="35814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latin typeface="Calibri (Body)"/>
              </a:rPr>
              <a:t>Flow</a:t>
            </a:r>
            <a:r>
              <a:rPr lang="en-US" sz="1100" dirty="0">
                <a:latin typeface="Calibri (Body)"/>
              </a:rPr>
              <a:t>: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There are 2 logic, 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If (</a:t>
            </a:r>
            <a:r>
              <a:rPr lang="en-US" sz="1100" b="1" dirty="0" err="1">
                <a:solidFill>
                  <a:srgbClr val="000000"/>
                </a:solidFill>
                <a:latin typeface="Calibri (Body)"/>
              </a:rPr>
              <a:t>user_type</a:t>
            </a: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 == </a:t>
            </a:r>
            <a:r>
              <a:rPr lang="en-US" sz="1100" b="1" dirty="0" err="1">
                <a:solidFill>
                  <a:srgbClr val="000000"/>
                </a:solidFill>
                <a:latin typeface="Calibri (Body)"/>
              </a:rPr>
              <a:t>sp</a:t>
            </a: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 &amp;&amp; </a:t>
            </a:r>
            <a:r>
              <a:rPr lang="en-US" sz="1100" b="1" dirty="0" err="1">
                <a:solidFill>
                  <a:srgbClr val="000000"/>
                </a:solidFill>
                <a:latin typeface="Calibri (Body)"/>
              </a:rPr>
              <a:t>sp_role</a:t>
            </a: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 != support) {}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else {}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Calibri (Body)"/>
            </a:endParaRPr>
          </a:p>
          <a:p>
            <a:endParaRPr lang="en-US" sz="1100" b="1" dirty="0">
              <a:latin typeface="Calibri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3C7E5-044E-46F4-90AA-BFADF83E4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799"/>
            <a:ext cx="9144000" cy="44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5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30"/>
            <a:ext cx="8229600" cy="222570"/>
          </a:xfrm>
        </p:spPr>
        <p:txBody>
          <a:bodyPr>
            <a:normAutofit fontScale="90000"/>
          </a:bodyPr>
          <a:lstStyle/>
          <a:p>
            <a:pPr lvl="8" algn="ctr" rtl="0">
              <a:spcBef>
                <a:spcPct val="0"/>
              </a:spcBef>
            </a:pPr>
            <a:r>
              <a:rPr lang="en-US" sz="1600" b="1" u="sng" dirty="0"/>
              <a:t>Unapplied AIT/VAT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6396" y="550409"/>
            <a:ext cx="4919004" cy="1523999"/>
          </a:xfrm>
        </p:spPr>
        <p:txBody>
          <a:bodyPr>
            <a:normAutofit/>
          </a:bodyPr>
          <a:lstStyle/>
          <a:p>
            <a:r>
              <a:rPr lang="en-US" sz="1200" b="1" dirty="0"/>
              <a:t>Description: </a:t>
            </a:r>
            <a:r>
              <a:rPr lang="en-US" sz="1200" dirty="0"/>
              <a:t>Get all  AIT and VAT list.</a:t>
            </a:r>
          </a:p>
          <a:p>
            <a:r>
              <a:rPr lang="en-US" sz="1200" b="1" dirty="0"/>
              <a:t>API Method:  GET</a:t>
            </a:r>
          </a:p>
          <a:p>
            <a:r>
              <a:rPr lang="en-US" sz="1200" b="1" dirty="0" err="1"/>
              <a:t>ApiEndpoint</a:t>
            </a:r>
            <a:r>
              <a:rPr lang="en-US" sz="1200" dirty="0"/>
              <a:t>: </a:t>
            </a:r>
            <a:r>
              <a:rPr lang="en-US" sz="1200" dirty="0" err="1"/>
              <a:t>bsrmapi</a:t>
            </a:r>
            <a:r>
              <a:rPr lang="en-US" sz="1200" dirty="0"/>
              <a:t>/</a:t>
            </a:r>
            <a:r>
              <a:rPr lang="en-US" sz="1200" dirty="0" err="1"/>
              <a:t>UnAppliedAitMR</a:t>
            </a:r>
            <a:r>
              <a:rPr lang="en-US" sz="1200" dirty="0"/>
              <a:t> </a:t>
            </a:r>
          </a:p>
          <a:p>
            <a:r>
              <a:rPr lang="en-US" sz="1200" b="1" dirty="0"/>
              <a:t>Table/View: </a:t>
            </a:r>
            <a:r>
              <a:rPr lang="fr-FR" sz="1200" dirty="0"/>
              <a:t>APPS.MR_AIT_UNAPPLIED_SP_BSRM_V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BE721C1-0E80-44B3-9311-94FFF5782AB1}"/>
              </a:ext>
            </a:extLst>
          </p:cNvPr>
          <p:cNvSpPr txBox="1">
            <a:spLocks/>
          </p:cNvSpPr>
          <p:nvPr/>
        </p:nvSpPr>
        <p:spPr>
          <a:xfrm>
            <a:off x="5257800" y="457200"/>
            <a:ext cx="35814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latin typeface="Calibri (Body)"/>
              </a:rPr>
              <a:t>Flow</a:t>
            </a:r>
            <a:r>
              <a:rPr lang="en-US" sz="1100" dirty="0">
                <a:latin typeface="Calibri (Body)"/>
              </a:rPr>
              <a:t>: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There are 2 logic, 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If (</a:t>
            </a:r>
            <a:r>
              <a:rPr lang="en-US" sz="1100" b="1" dirty="0" err="1">
                <a:solidFill>
                  <a:srgbClr val="000000"/>
                </a:solidFill>
                <a:latin typeface="Calibri (Body)"/>
              </a:rPr>
              <a:t>user_type</a:t>
            </a: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 == </a:t>
            </a:r>
            <a:r>
              <a:rPr lang="en-US" sz="1100" b="1" dirty="0" err="1">
                <a:solidFill>
                  <a:srgbClr val="000000"/>
                </a:solidFill>
                <a:latin typeface="Calibri (Body)"/>
              </a:rPr>
              <a:t>sp</a:t>
            </a: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 &amp;&amp; </a:t>
            </a:r>
            <a:r>
              <a:rPr lang="en-US" sz="1100" b="1" dirty="0" err="1">
                <a:solidFill>
                  <a:srgbClr val="000000"/>
                </a:solidFill>
                <a:latin typeface="Calibri (Body)"/>
              </a:rPr>
              <a:t>sp_role</a:t>
            </a: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 != support) {}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else {}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Calibri (Body)"/>
            </a:endParaRPr>
          </a:p>
          <a:p>
            <a:endParaRPr lang="en-US" sz="1100" b="1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6C90F-1121-4C64-A4B7-FD04E7565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5000"/>
            <a:ext cx="9144000" cy="43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22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30"/>
            <a:ext cx="8229600" cy="222570"/>
          </a:xfrm>
        </p:spPr>
        <p:txBody>
          <a:bodyPr>
            <a:normAutofit fontScale="90000"/>
          </a:bodyPr>
          <a:lstStyle/>
          <a:p>
            <a:pPr lvl="8" algn="ctr" rtl="0">
              <a:spcBef>
                <a:spcPct val="0"/>
              </a:spcBef>
            </a:pPr>
            <a:r>
              <a:rPr lang="en-US" sz="1600" b="1" u="sng" dirty="0"/>
              <a:t>Unapplied AIT/VAT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6396" y="550409"/>
            <a:ext cx="4919004" cy="1523999"/>
          </a:xfrm>
        </p:spPr>
        <p:txBody>
          <a:bodyPr>
            <a:normAutofit lnSpcReduction="10000"/>
          </a:bodyPr>
          <a:lstStyle/>
          <a:p>
            <a:r>
              <a:rPr lang="en-US" sz="1200" b="1" dirty="0"/>
              <a:t>Description:  Apply Pending AIT/VAT with MR</a:t>
            </a:r>
          </a:p>
          <a:p>
            <a:r>
              <a:rPr lang="en-US" sz="1200" b="1" dirty="0"/>
              <a:t>API Method:  POST</a:t>
            </a:r>
          </a:p>
          <a:p>
            <a:r>
              <a:rPr lang="en-US" sz="1200" b="1" dirty="0" err="1"/>
              <a:t>ApiEndpoint</a:t>
            </a:r>
            <a:r>
              <a:rPr lang="en-US" sz="1200" dirty="0"/>
              <a:t>: </a:t>
            </a:r>
            <a:r>
              <a:rPr lang="en-US" sz="1200" dirty="0" err="1"/>
              <a:t>bsrmapi</a:t>
            </a:r>
            <a:r>
              <a:rPr lang="en-US" sz="1200" dirty="0"/>
              <a:t>/</a:t>
            </a:r>
            <a:r>
              <a:rPr lang="en-US" sz="1200" dirty="0" err="1"/>
              <a:t>MRInterestCalculation</a:t>
            </a:r>
            <a:endParaRPr lang="en-US" sz="1200" dirty="0"/>
          </a:p>
          <a:p>
            <a:r>
              <a:rPr lang="en-US" sz="1200" b="1" dirty="0"/>
              <a:t>Table/View</a:t>
            </a:r>
            <a:r>
              <a:rPr lang="en-US" sz="1200" dirty="0"/>
              <a:t>: </a:t>
            </a:r>
          </a:p>
          <a:p>
            <a:pPr marL="0" indent="0">
              <a:buNone/>
            </a:pPr>
            <a:r>
              <a:rPr lang="en-US" sz="1200" dirty="0"/>
              <a:t>	For Master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 </a:t>
            </a:r>
            <a:r>
              <a:rPr lang="en-US" sz="1200" b="1" dirty="0"/>
              <a:t>MR_ONLINE_REQUEST</a:t>
            </a:r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dirty="0"/>
              <a:t>For Details </a:t>
            </a:r>
            <a:r>
              <a:rPr lang="en-US" sz="1200" dirty="0">
                <a:sym typeface="Wingdings" panose="05000000000000000000" pitchFamily="2" charset="2"/>
              </a:rPr>
              <a:t>  </a:t>
            </a:r>
            <a:r>
              <a:rPr lang="en-US" sz="1200" b="1" dirty="0">
                <a:sym typeface="Wingdings" panose="05000000000000000000" pitchFamily="2" charset="2"/>
              </a:rPr>
              <a:t>MR_ONLINE_APPLIED_LINES</a:t>
            </a:r>
            <a:endParaRPr lang="en-US" sz="1200" b="1" dirty="0"/>
          </a:p>
          <a:p>
            <a:r>
              <a:rPr lang="en-US" sz="1200" dirty="0" err="1"/>
              <a:t>Proce</a:t>
            </a:r>
            <a:r>
              <a:rPr lang="en-US" sz="1200" dirty="0"/>
              <a:t>.:</a:t>
            </a:r>
            <a:r>
              <a:rPr lang="en-US" sz="1200" b="1" dirty="0"/>
              <a:t> </a:t>
            </a:r>
            <a:r>
              <a:rPr lang="en-US" sz="1200" b="1" dirty="0" err="1"/>
              <a:t>MR_AGING_INTEGRATION_PKG.Apply_LinesWithMR</a:t>
            </a:r>
            <a:endParaRPr lang="en-US" sz="1200" b="1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BE721C1-0E80-44B3-9311-94FFF5782AB1}"/>
              </a:ext>
            </a:extLst>
          </p:cNvPr>
          <p:cNvSpPr txBox="1">
            <a:spLocks/>
          </p:cNvSpPr>
          <p:nvPr/>
        </p:nvSpPr>
        <p:spPr>
          <a:xfrm>
            <a:off x="5257800" y="457200"/>
            <a:ext cx="35814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latin typeface="Calibri (Body)"/>
              </a:rPr>
              <a:t>Flow</a:t>
            </a:r>
            <a:r>
              <a:rPr lang="en-US" sz="1100" dirty="0">
                <a:latin typeface="Calibri (Body)"/>
              </a:rPr>
              <a:t>:</a:t>
            </a:r>
          </a:p>
          <a:p>
            <a:pPr marL="0" indent="0">
              <a:buNone/>
            </a:pPr>
            <a:r>
              <a:rPr lang="en-US" sz="1100" dirty="0">
                <a:latin typeface="Calibri (Body)"/>
              </a:rPr>
              <a:t>If (RECEPT_METHOD_GROUP != "CM“) than,</a:t>
            </a:r>
          </a:p>
          <a:p>
            <a:r>
              <a:rPr lang="en-US" sz="1100" dirty="0">
                <a:latin typeface="Calibri (Body)"/>
              </a:rPr>
              <a:t>1</a:t>
            </a:r>
            <a:r>
              <a:rPr lang="en-US" sz="1100" baseline="30000" dirty="0">
                <a:latin typeface="Calibri (Body)"/>
              </a:rPr>
              <a:t>st</a:t>
            </a:r>
            <a:r>
              <a:rPr lang="en-US" sz="1100" dirty="0">
                <a:latin typeface="Calibri (Body)"/>
              </a:rPr>
              <a:t> check if any MR applied on last 45 min,</a:t>
            </a:r>
          </a:p>
          <a:p>
            <a:r>
              <a:rPr lang="en-US" sz="1100" dirty="0">
                <a:latin typeface="Calibri (Body)"/>
              </a:rPr>
              <a:t>Then  add Master data on </a:t>
            </a:r>
            <a:r>
              <a:rPr lang="en-US" sz="1100" b="1" dirty="0"/>
              <a:t>MR_ONLINE_REQUEST </a:t>
            </a: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 (Body)"/>
              </a:rPr>
              <a:t>table and details on </a:t>
            </a:r>
            <a:r>
              <a:rPr lang="en-US" sz="1100" b="1" dirty="0">
                <a:sym typeface="Wingdings" panose="05000000000000000000" pitchFamily="2" charset="2"/>
              </a:rPr>
              <a:t>MR_ONLINE_APPLIED_LINES.</a:t>
            </a:r>
            <a:endParaRPr lang="en-US" sz="1100" dirty="0">
              <a:solidFill>
                <a:srgbClr val="000000"/>
              </a:solidFill>
              <a:latin typeface="Calibri (Body)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libri (Body)"/>
              </a:rPr>
              <a:t>Then finally call e Procedure</a:t>
            </a: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 ‘</a:t>
            </a:r>
            <a:r>
              <a:rPr lang="en-US" sz="1100" b="1" dirty="0" err="1"/>
              <a:t>MR_AGING_INTEGRATION_PKG.Apply_LinesWithMR</a:t>
            </a: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’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Calibri (Body)"/>
            </a:endParaRPr>
          </a:p>
          <a:p>
            <a:endParaRPr lang="en-US" sz="1100" b="1" dirty="0">
              <a:latin typeface="Calibri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9D3BD7-BECD-4FC6-ACB3-C830F70D9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8200" y="2105452"/>
            <a:ext cx="10515600" cy="429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4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30"/>
            <a:ext cx="8229600" cy="222570"/>
          </a:xfrm>
        </p:spPr>
        <p:txBody>
          <a:bodyPr>
            <a:normAutofit fontScale="90000"/>
          </a:bodyPr>
          <a:lstStyle/>
          <a:p>
            <a:pPr lvl="8" algn="ctr" rtl="0">
              <a:spcBef>
                <a:spcPct val="0"/>
              </a:spcBef>
            </a:pPr>
            <a:r>
              <a:rPr lang="en-US" sz="1600" b="1" u="sng" dirty="0"/>
              <a:t>Cash Discount Withdrawn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6396" y="550409"/>
            <a:ext cx="4919004" cy="1523999"/>
          </a:xfrm>
        </p:spPr>
        <p:txBody>
          <a:bodyPr>
            <a:normAutofit/>
          </a:bodyPr>
          <a:lstStyle/>
          <a:p>
            <a:r>
              <a:rPr lang="en-US" sz="1200" b="1" dirty="0"/>
              <a:t>Description:  Get All Cash Discount Withdrawn  Customer list</a:t>
            </a:r>
          </a:p>
          <a:p>
            <a:r>
              <a:rPr lang="en-US" sz="1200" b="1" dirty="0"/>
              <a:t>API Method:  GET</a:t>
            </a:r>
          </a:p>
          <a:p>
            <a:r>
              <a:rPr lang="en-US" sz="1200" b="1" dirty="0" err="1"/>
              <a:t>ApiEndpoint</a:t>
            </a:r>
            <a:r>
              <a:rPr lang="en-US" sz="1200" dirty="0"/>
              <a:t>: </a:t>
            </a:r>
            <a:r>
              <a:rPr lang="en-US" sz="1200" dirty="0" err="1"/>
              <a:t>bsrmapi</a:t>
            </a:r>
            <a:r>
              <a:rPr lang="en-US" sz="1200" dirty="0"/>
              <a:t>/</a:t>
            </a:r>
            <a:r>
              <a:rPr lang="en-US" sz="1200" dirty="0" err="1"/>
              <a:t>MRDiscountInformation</a:t>
            </a:r>
            <a:endParaRPr lang="en-US" sz="1200" dirty="0"/>
          </a:p>
          <a:p>
            <a:r>
              <a:rPr lang="en-US" sz="1200" b="1" dirty="0"/>
              <a:t>Table/View</a:t>
            </a:r>
            <a:r>
              <a:rPr lang="en-US" sz="1200" dirty="0"/>
              <a:t>: MR_DISCOUNT_WITHDRAW</a:t>
            </a:r>
          </a:p>
          <a:p>
            <a:r>
              <a:rPr lang="en-US" sz="1200" dirty="0" err="1"/>
              <a:t>Proce</a:t>
            </a:r>
            <a:r>
              <a:rPr lang="en-US" sz="1200" dirty="0"/>
              <a:t>.:</a:t>
            </a:r>
            <a:endParaRPr lang="en-US" sz="1200" b="1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BE721C1-0E80-44B3-9311-94FFF5782AB1}"/>
              </a:ext>
            </a:extLst>
          </p:cNvPr>
          <p:cNvSpPr txBox="1">
            <a:spLocks/>
          </p:cNvSpPr>
          <p:nvPr/>
        </p:nvSpPr>
        <p:spPr>
          <a:xfrm>
            <a:off x="5257800" y="457200"/>
            <a:ext cx="35814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b="1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27311-192E-49D7-9625-B48D82A60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7616"/>
            <a:ext cx="9144000" cy="42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1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30"/>
            <a:ext cx="8229600" cy="222570"/>
          </a:xfrm>
        </p:spPr>
        <p:txBody>
          <a:bodyPr>
            <a:normAutofit fontScale="90000"/>
          </a:bodyPr>
          <a:lstStyle/>
          <a:p>
            <a:pPr lvl="8" algn="ctr" rtl="0">
              <a:spcBef>
                <a:spcPct val="0"/>
              </a:spcBef>
            </a:pPr>
            <a:r>
              <a:rPr lang="en-US" sz="1600" b="1" u="sng" dirty="0"/>
              <a:t>Case Party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6396" y="550409"/>
            <a:ext cx="3733800" cy="1155623"/>
          </a:xfrm>
        </p:spPr>
        <p:txBody>
          <a:bodyPr>
            <a:normAutofit/>
          </a:bodyPr>
          <a:lstStyle/>
          <a:p>
            <a:r>
              <a:rPr lang="en-US" sz="1200" b="1" dirty="0"/>
              <a:t>Description:  Get all case party list</a:t>
            </a:r>
          </a:p>
          <a:p>
            <a:r>
              <a:rPr lang="en-US" sz="1200" b="1" dirty="0"/>
              <a:t>API Method:  GET</a:t>
            </a:r>
          </a:p>
          <a:p>
            <a:r>
              <a:rPr lang="en-US" sz="1200" b="1" dirty="0" err="1"/>
              <a:t>ApiEndpoint</a:t>
            </a:r>
            <a:r>
              <a:rPr lang="en-US" sz="1200" dirty="0"/>
              <a:t>: </a:t>
            </a:r>
            <a:r>
              <a:rPr lang="en-US" sz="1200" dirty="0" err="1"/>
              <a:t>bsrmapi</a:t>
            </a:r>
            <a:r>
              <a:rPr lang="en-US" sz="1200" dirty="0"/>
              <a:t>/</a:t>
            </a:r>
            <a:r>
              <a:rPr lang="en-US" sz="1200" dirty="0" err="1"/>
              <a:t>CaseParty</a:t>
            </a:r>
            <a:endParaRPr lang="en-US" sz="1200" dirty="0"/>
          </a:p>
          <a:p>
            <a:r>
              <a:rPr lang="en-US" sz="1200" b="1" dirty="0"/>
              <a:t>Table/View</a:t>
            </a:r>
            <a:r>
              <a:rPr lang="en-US" sz="1200" dirty="0"/>
              <a:t>: </a:t>
            </a:r>
            <a:r>
              <a:rPr lang="en-US" sz="1200" dirty="0" err="1"/>
              <a:t>Mr_Case_Customer_List</a:t>
            </a:r>
            <a:endParaRPr lang="en-US" sz="12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BE721C1-0E80-44B3-9311-94FFF5782AB1}"/>
              </a:ext>
            </a:extLst>
          </p:cNvPr>
          <p:cNvSpPr txBox="1">
            <a:spLocks/>
          </p:cNvSpPr>
          <p:nvPr/>
        </p:nvSpPr>
        <p:spPr>
          <a:xfrm>
            <a:off x="5257800" y="457200"/>
            <a:ext cx="35814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b="1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EA7095-A562-4D0D-A738-9C93388ED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032"/>
            <a:ext cx="9144000" cy="4598737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B406684-3D70-4B4C-B309-88C047297C33}"/>
              </a:ext>
            </a:extLst>
          </p:cNvPr>
          <p:cNvSpPr txBox="1">
            <a:spLocks/>
          </p:cNvSpPr>
          <p:nvPr/>
        </p:nvSpPr>
        <p:spPr>
          <a:xfrm>
            <a:off x="4224996" y="550408"/>
            <a:ext cx="4461804" cy="1062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Description:  Add a customer on that list.</a:t>
            </a:r>
          </a:p>
          <a:p>
            <a:r>
              <a:rPr lang="en-US" sz="1200" b="1" dirty="0"/>
              <a:t>API Method:  POST</a:t>
            </a:r>
          </a:p>
          <a:p>
            <a:r>
              <a:rPr lang="en-US" sz="1200" b="1" dirty="0" err="1"/>
              <a:t>ApiEndpoint</a:t>
            </a:r>
            <a:r>
              <a:rPr lang="en-US" sz="1200" dirty="0"/>
              <a:t>: </a:t>
            </a:r>
            <a:r>
              <a:rPr lang="en-US" sz="1200" dirty="0" err="1"/>
              <a:t>bsrmapi</a:t>
            </a:r>
            <a:r>
              <a:rPr lang="en-US" sz="1200" dirty="0"/>
              <a:t>/</a:t>
            </a:r>
            <a:r>
              <a:rPr lang="en-US" sz="1200" dirty="0" err="1"/>
              <a:t>CaseParty</a:t>
            </a:r>
            <a:endParaRPr lang="en-US" sz="1200" dirty="0"/>
          </a:p>
          <a:p>
            <a:r>
              <a:rPr lang="en-US" sz="1200" b="1" dirty="0"/>
              <a:t>Table/View</a:t>
            </a:r>
            <a:r>
              <a:rPr lang="en-US" sz="1200" dirty="0"/>
              <a:t>: </a:t>
            </a:r>
            <a:r>
              <a:rPr lang="en-US" sz="1200" dirty="0" err="1"/>
              <a:t>Mr_Case_Customer_List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447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BE721C1-0E80-44B3-9311-94FFF5782AB1}"/>
              </a:ext>
            </a:extLst>
          </p:cNvPr>
          <p:cNvSpPr txBox="1">
            <a:spLocks/>
          </p:cNvSpPr>
          <p:nvPr/>
        </p:nvSpPr>
        <p:spPr>
          <a:xfrm>
            <a:off x="5257800" y="457200"/>
            <a:ext cx="35814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b="1" dirty="0">
              <a:latin typeface="Calibri (Body)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C483CDD-3401-43BA-9A6B-A724BBC15B54}"/>
              </a:ext>
            </a:extLst>
          </p:cNvPr>
          <p:cNvSpPr txBox="1">
            <a:spLocks/>
          </p:cNvSpPr>
          <p:nvPr/>
        </p:nvSpPr>
        <p:spPr>
          <a:xfrm>
            <a:off x="457200" y="1905000"/>
            <a:ext cx="8001000" cy="182976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kern="10" spc="60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Impact"/>
              </a:rPr>
              <a:t>THANK YOU</a:t>
            </a:r>
            <a:endParaRPr lang="en-US" sz="6600" spc="600" dirty="0"/>
          </a:p>
        </p:txBody>
      </p:sp>
    </p:spTree>
    <p:extLst>
      <p:ext uri="{BB962C8B-B14F-4D97-AF65-F5344CB8AC3E}">
        <p14:creationId xmlns:p14="http://schemas.microsoft.com/office/powerpoint/2010/main" val="233822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30"/>
            <a:ext cx="8229600" cy="222570"/>
          </a:xfrm>
        </p:spPr>
        <p:txBody>
          <a:bodyPr>
            <a:normAutofit fontScale="90000"/>
          </a:bodyPr>
          <a:lstStyle/>
          <a:p>
            <a:pPr lvl="8" algn="ctr" rtl="0">
              <a:spcBef>
                <a:spcPct val="0"/>
              </a:spcBef>
            </a:pPr>
            <a:r>
              <a:rPr lang="en-US" sz="1600" b="1" u="sng" dirty="0"/>
              <a:t>Online Money Receipt – (OMR) - Flow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DAABAF-2246-4208-B55E-C0A80C5C9066}"/>
              </a:ext>
            </a:extLst>
          </p:cNvPr>
          <p:cNvSpPr/>
          <p:nvPr/>
        </p:nvSpPr>
        <p:spPr>
          <a:xfrm>
            <a:off x="2000249" y="533400"/>
            <a:ext cx="5029198" cy="5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OMR System – Create MR &amp; Application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DF4C91-8CE4-4C5F-8304-3710D670B47A}"/>
              </a:ext>
            </a:extLst>
          </p:cNvPr>
          <p:cNvSpPr/>
          <p:nvPr/>
        </p:nvSpPr>
        <p:spPr>
          <a:xfrm>
            <a:off x="352575" y="1287192"/>
            <a:ext cx="17526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Money Receipt (MR)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2BDDA8-6A17-4668-BA7A-EF46118AC86B}"/>
              </a:ext>
            </a:extLst>
          </p:cNvPr>
          <p:cNvSpPr/>
          <p:nvPr/>
        </p:nvSpPr>
        <p:spPr>
          <a:xfrm>
            <a:off x="2836395" y="1287192"/>
            <a:ext cx="17526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MR Approval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0779D0-0DF5-4CAE-A0B0-AEDBBDFEED1E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105175" y="1591992"/>
            <a:ext cx="7312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702ECC-C7F8-4F46-850D-09EAA6DBD61B}"/>
              </a:ext>
            </a:extLst>
          </p:cNvPr>
          <p:cNvSpPr txBox="1"/>
          <p:nvPr/>
        </p:nvSpPr>
        <p:spPr>
          <a:xfrm>
            <a:off x="2220938" y="1218486"/>
            <a:ext cx="56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87E558-E934-45C2-AF0A-90C7F352BDA0}"/>
              </a:ext>
            </a:extLst>
          </p:cNvPr>
          <p:cNvSpPr txBox="1"/>
          <p:nvPr/>
        </p:nvSpPr>
        <p:spPr>
          <a:xfrm>
            <a:off x="4799265" y="1218486"/>
            <a:ext cx="70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Flowchart: Preparation 27">
            <a:extLst>
              <a:ext uri="{FF2B5EF4-FFF2-40B4-BE49-F238E27FC236}">
                <a16:creationId xmlns:a16="http://schemas.microsoft.com/office/drawing/2014/main" id="{9743F6BD-0FA6-48DF-8128-04605D935138}"/>
              </a:ext>
            </a:extLst>
          </p:cNvPr>
          <p:cNvSpPr/>
          <p:nvPr/>
        </p:nvSpPr>
        <p:spPr>
          <a:xfrm>
            <a:off x="5505447" y="1146674"/>
            <a:ext cx="1524000" cy="838195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Process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B87212-F44D-401B-82A2-14A1918C6E75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 flipV="1">
            <a:off x="4588995" y="1565772"/>
            <a:ext cx="916452" cy="262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D1A9F87-2F6D-47DE-B285-2D1E6E31410B}"/>
              </a:ext>
            </a:extLst>
          </p:cNvPr>
          <p:cNvSpPr/>
          <p:nvPr/>
        </p:nvSpPr>
        <p:spPr>
          <a:xfrm>
            <a:off x="6894052" y="2279112"/>
            <a:ext cx="1380096" cy="5216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Unapplied MR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1173FFA-07EE-4D30-8A2A-EAF92C301D35}"/>
              </a:ext>
            </a:extLst>
          </p:cNvPr>
          <p:cNvSpPr/>
          <p:nvPr/>
        </p:nvSpPr>
        <p:spPr>
          <a:xfrm>
            <a:off x="6064348" y="2986596"/>
            <a:ext cx="1380096" cy="52167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With Same Org.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9752739-EE37-404C-BB5E-4814AF454A75}"/>
              </a:ext>
            </a:extLst>
          </p:cNvPr>
          <p:cNvSpPr/>
          <p:nvPr/>
        </p:nvSpPr>
        <p:spPr>
          <a:xfrm>
            <a:off x="7588348" y="2953185"/>
            <a:ext cx="1524000" cy="52167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With Different Org.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93F5FAB-38EC-444C-A2DB-430B1A11AA1F}"/>
              </a:ext>
            </a:extLst>
          </p:cNvPr>
          <p:cNvSpPr/>
          <p:nvPr/>
        </p:nvSpPr>
        <p:spPr>
          <a:xfrm>
            <a:off x="7612966" y="3764420"/>
            <a:ext cx="1524000" cy="521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 Off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4954E1E-516A-4FC3-AE0D-5E44E529AFA6}"/>
              </a:ext>
            </a:extLst>
          </p:cNvPr>
          <p:cNvSpPr/>
          <p:nvPr/>
        </p:nvSpPr>
        <p:spPr>
          <a:xfrm>
            <a:off x="7612966" y="4575655"/>
            <a:ext cx="1524000" cy="521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ICT MR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7A4C4A1-0E3F-412D-BE20-2719115F2E35}"/>
              </a:ext>
            </a:extLst>
          </p:cNvPr>
          <p:cNvSpPr/>
          <p:nvPr/>
        </p:nvSpPr>
        <p:spPr>
          <a:xfrm>
            <a:off x="3273945" y="3236700"/>
            <a:ext cx="1524000" cy="5216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63CC72-CD07-4409-BCF9-5A49F7A5117C}"/>
              </a:ext>
            </a:extLst>
          </p:cNvPr>
          <p:cNvSpPr/>
          <p:nvPr/>
        </p:nvSpPr>
        <p:spPr>
          <a:xfrm>
            <a:off x="2464460" y="3840180"/>
            <a:ext cx="846696" cy="521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AIT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7ED110-C6C4-4910-A657-1158AE868308}"/>
              </a:ext>
            </a:extLst>
          </p:cNvPr>
          <p:cNvSpPr/>
          <p:nvPr/>
        </p:nvSpPr>
        <p:spPr>
          <a:xfrm>
            <a:off x="4557305" y="3866663"/>
            <a:ext cx="960996" cy="521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Nor-AIT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D447BE2-8285-4BCB-AA2F-F1D0BAE1F6BA}"/>
              </a:ext>
            </a:extLst>
          </p:cNvPr>
          <p:cNvSpPr/>
          <p:nvPr/>
        </p:nvSpPr>
        <p:spPr>
          <a:xfrm>
            <a:off x="2220938" y="4622895"/>
            <a:ext cx="1312393" cy="521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Reserve AIT Amount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6A0170A-D436-4E69-9491-C28DE943922C}"/>
              </a:ext>
            </a:extLst>
          </p:cNvPr>
          <p:cNvSpPr/>
          <p:nvPr/>
        </p:nvSpPr>
        <p:spPr>
          <a:xfrm>
            <a:off x="1568989" y="5563987"/>
            <a:ext cx="2616292" cy="521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amount after deducting AIT Amount 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BBD844-C74E-4DFA-9C8E-4558F57D487A}"/>
              </a:ext>
            </a:extLst>
          </p:cNvPr>
          <p:cNvCxnSpPr>
            <a:cxnSpLocks/>
          </p:cNvCxnSpPr>
          <p:nvPr/>
        </p:nvCxnSpPr>
        <p:spPr>
          <a:xfrm flipH="1">
            <a:off x="6855952" y="2767375"/>
            <a:ext cx="728148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4C77F6-1621-49EF-B402-882BFEA73FB2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7584100" y="2800785"/>
            <a:ext cx="673055" cy="81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272DBEF-4EBC-44FE-922D-ADC26AB7E798}"/>
              </a:ext>
            </a:extLst>
          </p:cNvPr>
          <p:cNvCxnSpPr>
            <a:cxnSpLocks/>
            <a:stCxn id="47" idx="4"/>
            <a:endCxn id="49" idx="0"/>
          </p:cNvCxnSpPr>
          <p:nvPr/>
        </p:nvCxnSpPr>
        <p:spPr>
          <a:xfrm>
            <a:off x="8350348" y="3474858"/>
            <a:ext cx="24618" cy="28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A62C23C-8A81-4AA3-9375-6230B7B9A035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8374966" y="4286093"/>
            <a:ext cx="0" cy="28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0607BFF-8579-4FD8-9624-F3E43D3D9FC6}"/>
              </a:ext>
            </a:extLst>
          </p:cNvPr>
          <p:cNvCxnSpPr>
            <a:cxnSpLocks/>
            <a:stCxn id="45" idx="4"/>
            <a:endCxn id="53" idx="6"/>
          </p:cNvCxnSpPr>
          <p:nvPr/>
        </p:nvCxnSpPr>
        <p:spPr>
          <a:xfrm flipH="1" flipV="1">
            <a:off x="4797945" y="3497537"/>
            <a:ext cx="1956451" cy="10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E1D5580-F334-4D41-8A9B-4C53C291765E}"/>
              </a:ext>
            </a:extLst>
          </p:cNvPr>
          <p:cNvSpPr/>
          <p:nvPr/>
        </p:nvSpPr>
        <p:spPr>
          <a:xfrm>
            <a:off x="4628921" y="5520023"/>
            <a:ext cx="1532497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Unapplied AIT MR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04F1E83C-0C42-4EF5-A2AC-0887B6C76AB4}"/>
              </a:ext>
            </a:extLst>
          </p:cNvPr>
          <p:cNvSpPr/>
          <p:nvPr/>
        </p:nvSpPr>
        <p:spPr>
          <a:xfrm>
            <a:off x="3073323" y="2351211"/>
            <a:ext cx="1380096" cy="5216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Unapplied CM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568D6CA-E560-47AE-9CD6-DADE1C66A371}"/>
              </a:ext>
            </a:extLst>
          </p:cNvPr>
          <p:cNvCxnSpPr>
            <a:cxnSpLocks/>
            <a:stCxn id="189" idx="6"/>
          </p:cNvCxnSpPr>
          <p:nvPr/>
        </p:nvCxnSpPr>
        <p:spPr>
          <a:xfrm>
            <a:off x="4453419" y="2612048"/>
            <a:ext cx="1593936" cy="614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003F226-9FC8-44CB-B8B9-CFD2D7EB2CF8}"/>
              </a:ext>
            </a:extLst>
          </p:cNvPr>
          <p:cNvCxnSpPr>
            <a:cxnSpLocks/>
            <a:stCxn id="61" idx="4"/>
            <a:endCxn id="67" idx="0"/>
          </p:cNvCxnSpPr>
          <p:nvPr/>
        </p:nvCxnSpPr>
        <p:spPr>
          <a:xfrm>
            <a:off x="2877135" y="5144568"/>
            <a:ext cx="0" cy="41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DB7BF256-249C-491B-9222-924AE5EE2E84}"/>
              </a:ext>
            </a:extLst>
          </p:cNvPr>
          <p:cNvSpPr/>
          <p:nvPr/>
        </p:nvSpPr>
        <p:spPr>
          <a:xfrm>
            <a:off x="311856" y="2740990"/>
            <a:ext cx="1524000" cy="52167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With Different Org.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BBB59D3E-A6AE-411C-B9B6-BCF79FCB18E4}"/>
              </a:ext>
            </a:extLst>
          </p:cNvPr>
          <p:cNvSpPr/>
          <p:nvPr/>
        </p:nvSpPr>
        <p:spPr>
          <a:xfrm>
            <a:off x="304800" y="3552225"/>
            <a:ext cx="1524000" cy="521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Adjustment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D16E5941-8187-4230-A8A3-F8EA3E506422}"/>
              </a:ext>
            </a:extLst>
          </p:cNvPr>
          <p:cNvSpPr/>
          <p:nvPr/>
        </p:nvSpPr>
        <p:spPr>
          <a:xfrm>
            <a:off x="311856" y="4460373"/>
            <a:ext cx="1524000" cy="521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ICT CM</a:t>
            </a: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8F6EB98-7029-42AF-9432-CA1A3F9EA134}"/>
              </a:ext>
            </a:extLst>
          </p:cNvPr>
          <p:cNvCxnSpPr>
            <a:cxnSpLocks/>
            <a:stCxn id="189" idx="2"/>
            <a:endCxn id="228" idx="6"/>
          </p:cNvCxnSpPr>
          <p:nvPr/>
        </p:nvCxnSpPr>
        <p:spPr>
          <a:xfrm flipH="1">
            <a:off x="1835856" y="2612048"/>
            <a:ext cx="1237467" cy="389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665A2D6-DA40-4BCA-B94C-1F31F05FFB56}"/>
              </a:ext>
            </a:extLst>
          </p:cNvPr>
          <p:cNvCxnSpPr>
            <a:stCxn id="28" idx="2"/>
            <a:endCxn id="43" idx="0"/>
          </p:cNvCxnSpPr>
          <p:nvPr/>
        </p:nvCxnSpPr>
        <p:spPr>
          <a:xfrm>
            <a:off x="6267447" y="1984869"/>
            <a:ext cx="1316653" cy="29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31423AB-D012-402A-A52E-DD7EA494A19B}"/>
              </a:ext>
            </a:extLst>
          </p:cNvPr>
          <p:cNvCxnSpPr>
            <a:cxnSpLocks/>
            <a:stCxn id="28" idx="2"/>
            <a:endCxn id="189" idx="0"/>
          </p:cNvCxnSpPr>
          <p:nvPr/>
        </p:nvCxnSpPr>
        <p:spPr>
          <a:xfrm flipH="1">
            <a:off x="3763371" y="1984869"/>
            <a:ext cx="2504076" cy="36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2C052D78-8A11-4C00-8756-BA0CCBE1A609}"/>
              </a:ext>
            </a:extLst>
          </p:cNvPr>
          <p:cNvCxnSpPr>
            <a:cxnSpLocks/>
            <a:stCxn id="228" idx="4"/>
            <a:endCxn id="230" idx="0"/>
          </p:cNvCxnSpPr>
          <p:nvPr/>
        </p:nvCxnSpPr>
        <p:spPr>
          <a:xfrm flipH="1">
            <a:off x="1066800" y="3262663"/>
            <a:ext cx="7056" cy="28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243FBF2-CFEF-4EC0-BE4B-B8699614766D}"/>
              </a:ext>
            </a:extLst>
          </p:cNvPr>
          <p:cNvCxnSpPr>
            <a:cxnSpLocks/>
            <a:stCxn id="230" idx="4"/>
            <a:endCxn id="232" idx="0"/>
          </p:cNvCxnSpPr>
          <p:nvPr/>
        </p:nvCxnSpPr>
        <p:spPr>
          <a:xfrm>
            <a:off x="1066800" y="4073898"/>
            <a:ext cx="7056" cy="38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BB3B06-681F-48C3-91E6-B940F7EF13BB}"/>
              </a:ext>
            </a:extLst>
          </p:cNvPr>
          <p:cNvCxnSpPr>
            <a:cxnSpLocks/>
            <a:stCxn id="53" idx="4"/>
            <a:endCxn id="55" idx="6"/>
          </p:cNvCxnSpPr>
          <p:nvPr/>
        </p:nvCxnSpPr>
        <p:spPr>
          <a:xfrm flipH="1">
            <a:off x="3311156" y="3758373"/>
            <a:ext cx="724789" cy="34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7FED06-31B8-4AE3-A1F7-67914F366650}"/>
              </a:ext>
            </a:extLst>
          </p:cNvPr>
          <p:cNvCxnSpPr>
            <a:cxnSpLocks/>
            <a:stCxn id="53" idx="4"/>
            <a:endCxn id="59" idx="2"/>
          </p:cNvCxnSpPr>
          <p:nvPr/>
        </p:nvCxnSpPr>
        <p:spPr>
          <a:xfrm>
            <a:off x="4035945" y="3758373"/>
            <a:ext cx="521360" cy="36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24DA68-D2FC-4CFF-B9A3-4ED6E988442D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 flipH="1">
            <a:off x="2877135" y="4361853"/>
            <a:ext cx="10673" cy="26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593FDDB-4C01-4C1C-8889-7813B55FD149}"/>
              </a:ext>
            </a:extLst>
          </p:cNvPr>
          <p:cNvCxnSpPr>
            <a:cxnSpLocks/>
            <a:stCxn id="67" idx="6"/>
            <a:endCxn id="156" idx="1"/>
          </p:cNvCxnSpPr>
          <p:nvPr/>
        </p:nvCxnSpPr>
        <p:spPr>
          <a:xfrm flipV="1">
            <a:off x="4185281" y="5824823"/>
            <a:ext cx="44364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AF04DDB-0213-417B-AC87-EFB428441299}"/>
              </a:ext>
            </a:extLst>
          </p:cNvPr>
          <p:cNvCxnSpPr>
            <a:cxnSpLocks/>
            <a:stCxn id="156" idx="3"/>
            <a:endCxn id="5" idx="5"/>
          </p:cNvCxnSpPr>
          <p:nvPr/>
        </p:nvCxnSpPr>
        <p:spPr>
          <a:xfrm>
            <a:off x="6161418" y="5824823"/>
            <a:ext cx="6517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7A83ED-A2B5-4856-9B86-8F11DC8DE027}"/>
              </a:ext>
            </a:extLst>
          </p:cNvPr>
          <p:cNvCxnSpPr>
            <a:cxnSpLocks/>
            <a:stCxn id="51" idx="1"/>
            <a:endCxn id="53" idx="6"/>
          </p:cNvCxnSpPr>
          <p:nvPr/>
        </p:nvCxnSpPr>
        <p:spPr>
          <a:xfrm flipH="1" flipV="1">
            <a:off x="4797945" y="3497537"/>
            <a:ext cx="3038206" cy="1154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DFE6465-676D-46C3-9DDC-887EC3061350}"/>
              </a:ext>
            </a:extLst>
          </p:cNvPr>
          <p:cNvCxnSpPr>
            <a:cxnSpLocks/>
            <a:stCxn id="232" idx="0"/>
            <a:endCxn id="53" idx="2"/>
          </p:cNvCxnSpPr>
          <p:nvPr/>
        </p:nvCxnSpPr>
        <p:spPr>
          <a:xfrm flipV="1">
            <a:off x="1073856" y="3497537"/>
            <a:ext cx="2200089" cy="962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Parallelogram 4">
            <a:extLst>
              <a:ext uri="{FF2B5EF4-FFF2-40B4-BE49-F238E27FC236}">
                <a16:creationId xmlns:a16="http://schemas.microsoft.com/office/drawing/2014/main" id="{F7130296-E819-4120-B96F-0A7FFA22255E}"/>
              </a:ext>
            </a:extLst>
          </p:cNvPr>
          <p:cNvSpPr/>
          <p:nvPr/>
        </p:nvSpPr>
        <p:spPr>
          <a:xfrm>
            <a:off x="6754396" y="5589673"/>
            <a:ext cx="1447798" cy="47029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Apply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30"/>
            <a:ext cx="8229600" cy="222570"/>
          </a:xfrm>
        </p:spPr>
        <p:txBody>
          <a:bodyPr>
            <a:normAutofit fontScale="90000"/>
          </a:bodyPr>
          <a:lstStyle/>
          <a:p>
            <a:pPr lvl="8" algn="ctr" rtl="0">
              <a:spcBef>
                <a:spcPct val="0"/>
              </a:spcBef>
            </a:pPr>
            <a:r>
              <a:rPr lang="en-US" sz="1600" b="1" u="sng" dirty="0"/>
              <a:t>Money Receipt (MR) – Get Pending MR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33401"/>
            <a:ext cx="8077200" cy="1066800"/>
          </a:xfrm>
        </p:spPr>
        <p:txBody>
          <a:bodyPr numCol="2">
            <a:normAutofit/>
          </a:bodyPr>
          <a:lstStyle/>
          <a:p>
            <a:r>
              <a:rPr lang="en-US" sz="1400" b="1" dirty="0"/>
              <a:t>Description: </a:t>
            </a:r>
            <a:r>
              <a:rPr lang="en-US" sz="1400" dirty="0"/>
              <a:t>Get all pending MR list  by user</a:t>
            </a:r>
            <a:r>
              <a:rPr lang="en-US" sz="1400" b="1" dirty="0"/>
              <a:t>	</a:t>
            </a:r>
          </a:p>
          <a:p>
            <a:r>
              <a:rPr lang="en-US" sz="1400" b="1" dirty="0"/>
              <a:t>API Method: GET </a:t>
            </a:r>
          </a:p>
          <a:p>
            <a:r>
              <a:rPr lang="en-US" sz="1400" b="1" dirty="0" err="1"/>
              <a:t>ApiEndpoint</a:t>
            </a:r>
            <a:r>
              <a:rPr lang="en-US" sz="1400" dirty="0"/>
              <a:t>: </a:t>
            </a:r>
            <a:r>
              <a:rPr lang="en-US" sz="1400" dirty="0" err="1"/>
              <a:t>bsrmapi</a:t>
            </a:r>
            <a:r>
              <a:rPr lang="en-US" sz="1400" dirty="0"/>
              <a:t>/</a:t>
            </a:r>
            <a:r>
              <a:rPr lang="en-US" sz="1400" dirty="0" err="1"/>
              <a:t>MRApplication</a:t>
            </a:r>
            <a:r>
              <a:rPr lang="en-US" sz="1400" dirty="0"/>
              <a:t>  (type:3)</a:t>
            </a:r>
          </a:p>
          <a:p>
            <a:r>
              <a:rPr lang="en-US" sz="1400" b="1" dirty="0"/>
              <a:t>Table/View</a:t>
            </a:r>
            <a:r>
              <a:rPr lang="en-US" sz="1400" dirty="0"/>
              <a:t>: MR_ONLINE_REQUEST_V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4D6BD-2061-41BD-A950-AA0D313E7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72" y="1600200"/>
            <a:ext cx="9144000" cy="464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5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30"/>
            <a:ext cx="8229600" cy="222570"/>
          </a:xfrm>
        </p:spPr>
        <p:txBody>
          <a:bodyPr>
            <a:normAutofit fontScale="90000"/>
          </a:bodyPr>
          <a:lstStyle/>
          <a:p>
            <a:pPr lvl="8" algn="ctr" rtl="0">
              <a:spcBef>
                <a:spcPct val="0"/>
              </a:spcBef>
            </a:pPr>
            <a:r>
              <a:rPr lang="en-US" sz="1600" b="1" u="sng" dirty="0"/>
              <a:t>Money Receipt (MR) – Create MR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1093339"/>
          </a:xfrm>
        </p:spPr>
        <p:txBody>
          <a:bodyPr>
            <a:normAutofit/>
          </a:bodyPr>
          <a:lstStyle/>
          <a:p>
            <a:r>
              <a:rPr lang="en-US" sz="1400" b="1" dirty="0"/>
              <a:t>Description: </a:t>
            </a:r>
            <a:r>
              <a:rPr lang="en-US" sz="1400" dirty="0"/>
              <a:t>Create a new MR</a:t>
            </a:r>
            <a:r>
              <a:rPr lang="en-US" sz="1400" b="1" dirty="0"/>
              <a:t>	</a:t>
            </a:r>
          </a:p>
          <a:p>
            <a:r>
              <a:rPr lang="en-US" sz="1400" b="1" dirty="0"/>
              <a:t>API Method: POST</a:t>
            </a:r>
          </a:p>
          <a:p>
            <a:r>
              <a:rPr lang="en-US" sz="1400" b="1" dirty="0" err="1"/>
              <a:t>ApiEndpoint</a:t>
            </a:r>
            <a:r>
              <a:rPr lang="en-US" sz="1400" dirty="0"/>
              <a:t>: </a:t>
            </a:r>
            <a:r>
              <a:rPr lang="en-US" sz="1400" dirty="0" err="1"/>
              <a:t>bsrmapi</a:t>
            </a:r>
            <a:r>
              <a:rPr lang="en-US" sz="1400" dirty="0"/>
              <a:t>/</a:t>
            </a:r>
            <a:r>
              <a:rPr lang="en-US" sz="1400" dirty="0" err="1"/>
              <a:t>MRApplication</a:t>
            </a:r>
            <a:endParaRPr lang="en-US" sz="1400" dirty="0"/>
          </a:p>
          <a:p>
            <a:r>
              <a:rPr lang="en-US" sz="1400" b="1" dirty="0"/>
              <a:t>Table/View</a:t>
            </a:r>
            <a:r>
              <a:rPr lang="en-US" sz="1400" dirty="0"/>
              <a:t>: MR_ONLINE_REQUEST, MR_ONLINE_REQUEST_LINES (Details) </a:t>
            </a:r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94CF3-124F-448C-AA85-C13BBB802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6739"/>
            <a:ext cx="9144000" cy="467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0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30"/>
            <a:ext cx="8229600" cy="222570"/>
          </a:xfrm>
        </p:spPr>
        <p:txBody>
          <a:bodyPr>
            <a:normAutofit fontScale="90000"/>
          </a:bodyPr>
          <a:lstStyle/>
          <a:p>
            <a:pPr lvl="8" algn="ctr" rtl="0">
              <a:spcBef>
                <a:spcPct val="0"/>
              </a:spcBef>
            </a:pPr>
            <a:r>
              <a:rPr lang="en-US" sz="1600" b="1" u="sng" dirty="0"/>
              <a:t>MR Approval – Get Pending MR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1400" b="1" dirty="0"/>
              <a:t>Description: </a:t>
            </a:r>
            <a:r>
              <a:rPr lang="en-US" sz="1400" dirty="0"/>
              <a:t>Get all pending MR List</a:t>
            </a:r>
            <a:endParaRPr lang="en-US" sz="1400" b="1" dirty="0"/>
          </a:p>
          <a:p>
            <a:r>
              <a:rPr lang="en-US" sz="1400" b="1" dirty="0"/>
              <a:t>API Method: GET</a:t>
            </a:r>
          </a:p>
          <a:p>
            <a:r>
              <a:rPr lang="en-US" sz="1400" b="1" dirty="0" err="1"/>
              <a:t>ApiEndpoint</a:t>
            </a:r>
            <a:r>
              <a:rPr lang="en-US" sz="1400" dirty="0"/>
              <a:t>: </a:t>
            </a:r>
            <a:r>
              <a:rPr lang="en-US" sz="1400" dirty="0" err="1"/>
              <a:t>bsrmapi</a:t>
            </a:r>
            <a:r>
              <a:rPr lang="en-US" sz="1400" dirty="0"/>
              <a:t>/</a:t>
            </a:r>
            <a:r>
              <a:rPr lang="en-US" sz="1400" dirty="0" err="1"/>
              <a:t>MRApproval</a:t>
            </a:r>
            <a:r>
              <a:rPr lang="en-US" sz="1400" dirty="0"/>
              <a:t> (type:3)</a:t>
            </a:r>
          </a:p>
          <a:p>
            <a:r>
              <a:rPr lang="en-US" sz="1400" b="1" dirty="0"/>
              <a:t>Table/View</a:t>
            </a:r>
            <a:r>
              <a:rPr lang="en-US" sz="1400" dirty="0"/>
              <a:t>: MR_ONLINE_REQUEST_V</a:t>
            </a:r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FD7BF-EBA2-45ED-8D85-9BC8209F4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1580"/>
            <a:ext cx="9144000" cy="450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0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30"/>
            <a:ext cx="8229600" cy="222570"/>
          </a:xfrm>
        </p:spPr>
        <p:txBody>
          <a:bodyPr>
            <a:normAutofit fontScale="90000"/>
          </a:bodyPr>
          <a:lstStyle/>
          <a:p>
            <a:pPr lvl="8" algn="ctr" rtl="0">
              <a:spcBef>
                <a:spcPct val="0"/>
              </a:spcBef>
            </a:pPr>
            <a:r>
              <a:rPr lang="en-US" sz="1600" b="1" u="sng" dirty="0"/>
              <a:t>MR Approval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494715"/>
            <a:ext cx="3962400" cy="1257885"/>
          </a:xfrm>
        </p:spPr>
        <p:txBody>
          <a:bodyPr>
            <a:normAutofit lnSpcReduction="10000"/>
          </a:bodyPr>
          <a:lstStyle/>
          <a:p>
            <a:r>
              <a:rPr lang="en-US" sz="1400" b="1" dirty="0"/>
              <a:t>Description: </a:t>
            </a:r>
            <a:r>
              <a:rPr lang="en-US" sz="1400" dirty="0"/>
              <a:t>Approve MR by respective person from accounts.</a:t>
            </a:r>
            <a:endParaRPr lang="en-US" sz="1400" b="1" dirty="0"/>
          </a:p>
          <a:p>
            <a:r>
              <a:rPr lang="en-US" sz="1400" b="1" dirty="0"/>
              <a:t>API Method: POST</a:t>
            </a:r>
          </a:p>
          <a:p>
            <a:r>
              <a:rPr lang="en-US" sz="1400" b="1" dirty="0" err="1"/>
              <a:t>ApiEndpoint</a:t>
            </a:r>
            <a:r>
              <a:rPr lang="en-US" sz="1400" dirty="0"/>
              <a:t>: </a:t>
            </a:r>
            <a:r>
              <a:rPr lang="en-US" sz="1400" dirty="0" err="1"/>
              <a:t>bsrmapi</a:t>
            </a:r>
            <a:r>
              <a:rPr lang="en-US" sz="1400" dirty="0"/>
              <a:t>/</a:t>
            </a:r>
            <a:r>
              <a:rPr lang="en-US" sz="1400" dirty="0" err="1"/>
              <a:t>MRApproval</a:t>
            </a:r>
            <a:r>
              <a:rPr lang="en-US" sz="1400" dirty="0"/>
              <a:t> </a:t>
            </a:r>
          </a:p>
          <a:p>
            <a:r>
              <a:rPr lang="en-US" sz="1400" b="1" dirty="0"/>
              <a:t>Table/View</a:t>
            </a:r>
            <a:r>
              <a:rPr lang="en-US" sz="1400" dirty="0"/>
              <a:t>:  MR_ONLINE_REQUEST_LINES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4F94D-335F-4D92-890A-3BCD43D66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600"/>
            <a:ext cx="9144000" cy="4572000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65A4F84-2742-41BF-801A-E3643D3AB3C0}"/>
              </a:ext>
            </a:extLst>
          </p:cNvPr>
          <p:cNvSpPr txBox="1">
            <a:spLocks/>
          </p:cNvSpPr>
          <p:nvPr/>
        </p:nvSpPr>
        <p:spPr>
          <a:xfrm>
            <a:off x="4267200" y="547469"/>
            <a:ext cx="3962400" cy="1257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Proce</a:t>
            </a:r>
            <a:r>
              <a:rPr lang="en-US" sz="1400" dirty="0"/>
              <a:t>: </a:t>
            </a:r>
            <a:r>
              <a:rPr lang="en-US" sz="1400" dirty="0" err="1"/>
              <a:t>CreateMR_FromOnline</a:t>
            </a:r>
            <a:r>
              <a:rPr lang="en-US" sz="1400" dirty="0"/>
              <a:t>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737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30"/>
            <a:ext cx="8229600" cy="222570"/>
          </a:xfrm>
        </p:spPr>
        <p:txBody>
          <a:bodyPr>
            <a:normAutofit fontScale="90000"/>
          </a:bodyPr>
          <a:lstStyle/>
          <a:p>
            <a:pPr lvl="8" algn="ctr" rtl="0">
              <a:spcBef>
                <a:spcPct val="0"/>
              </a:spcBef>
            </a:pPr>
            <a:r>
              <a:rPr lang="en-US" sz="1600" b="1" u="sng" dirty="0"/>
              <a:t>Unapplied MR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33401"/>
            <a:ext cx="4648200" cy="1121924"/>
          </a:xfrm>
        </p:spPr>
        <p:txBody>
          <a:bodyPr>
            <a:normAutofit fontScale="92500" lnSpcReduction="20000"/>
          </a:bodyPr>
          <a:lstStyle/>
          <a:p>
            <a:r>
              <a:rPr lang="en-US" sz="1400" b="1" dirty="0"/>
              <a:t>Description: </a:t>
            </a:r>
            <a:r>
              <a:rPr lang="en-US" sz="1400" dirty="0"/>
              <a:t>Get all unapplied MR List</a:t>
            </a:r>
            <a:endParaRPr lang="en-US" sz="1400" b="1" dirty="0"/>
          </a:p>
          <a:p>
            <a:r>
              <a:rPr lang="en-US" sz="1400" b="1" dirty="0"/>
              <a:t>API Method:  GET</a:t>
            </a:r>
          </a:p>
          <a:p>
            <a:r>
              <a:rPr lang="en-US" sz="1400" b="1" dirty="0" err="1"/>
              <a:t>ApiEndpoint</a:t>
            </a:r>
            <a:r>
              <a:rPr lang="en-US" sz="1400" dirty="0"/>
              <a:t>: </a:t>
            </a:r>
            <a:r>
              <a:rPr lang="en-US" sz="1400" dirty="0" err="1"/>
              <a:t>bsrmapi</a:t>
            </a:r>
            <a:r>
              <a:rPr lang="en-US" sz="1400" dirty="0"/>
              <a:t>/</a:t>
            </a:r>
            <a:r>
              <a:rPr lang="en-US" sz="1400" dirty="0" err="1"/>
              <a:t>UnAppliedMR</a:t>
            </a:r>
            <a:r>
              <a:rPr lang="en-US" sz="1400" dirty="0"/>
              <a:t> (type 0)</a:t>
            </a:r>
          </a:p>
          <a:p>
            <a:r>
              <a:rPr lang="en-US" sz="1400" b="1" dirty="0"/>
              <a:t>Table/View</a:t>
            </a:r>
            <a:r>
              <a:rPr lang="en-US" sz="1400" dirty="0"/>
              <a:t>: MR_UNAPPLIED_MR_CM_V</a:t>
            </a:r>
          </a:p>
          <a:p>
            <a:r>
              <a:rPr lang="en-US" sz="1400" b="1" dirty="0" err="1"/>
              <a:t>Proce</a:t>
            </a:r>
            <a:r>
              <a:rPr lang="en-US" sz="1400" dirty="0"/>
              <a:t>. </a:t>
            </a:r>
            <a:r>
              <a:rPr lang="en-US" sz="1400" dirty="0" err="1"/>
              <a:t>MR_AGING_INTEGRATION_PKG.Apply_LinesWithMR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C930A-EAF1-4AA0-9543-F7E574A9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5324"/>
            <a:ext cx="9144000" cy="4547040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FD680C0-DAA2-44E1-98D1-D4EDE14FF9DD}"/>
              </a:ext>
            </a:extLst>
          </p:cNvPr>
          <p:cNvSpPr txBox="1">
            <a:spLocks/>
          </p:cNvSpPr>
          <p:nvPr/>
        </p:nvSpPr>
        <p:spPr>
          <a:xfrm>
            <a:off x="5413131" y="533399"/>
            <a:ext cx="3352800" cy="112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Note</a:t>
            </a:r>
            <a:r>
              <a:rPr lang="en-US" sz="1100" dirty="0"/>
              <a:t>: CM – Applied with Invoice and MR – Applied with Invoice &amp; SO both</a:t>
            </a:r>
          </a:p>
        </p:txBody>
      </p:sp>
    </p:spTree>
    <p:extLst>
      <p:ext uri="{BB962C8B-B14F-4D97-AF65-F5344CB8AC3E}">
        <p14:creationId xmlns:p14="http://schemas.microsoft.com/office/powerpoint/2010/main" val="60623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30"/>
            <a:ext cx="8229600" cy="222570"/>
          </a:xfrm>
        </p:spPr>
        <p:txBody>
          <a:bodyPr>
            <a:normAutofit fontScale="90000"/>
          </a:bodyPr>
          <a:lstStyle/>
          <a:p>
            <a:pPr lvl="8" algn="ctr" rtl="0">
              <a:spcBef>
                <a:spcPct val="0"/>
              </a:spcBef>
            </a:pPr>
            <a:r>
              <a:rPr lang="en-US" sz="1600" b="1" u="sng" dirty="0"/>
              <a:t>Unapplied MR – Apply Pending Invoice For CM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33401"/>
            <a:ext cx="3810000" cy="1066800"/>
          </a:xfrm>
        </p:spPr>
        <p:txBody>
          <a:bodyPr>
            <a:normAutofit fontScale="85000" lnSpcReduction="10000"/>
          </a:bodyPr>
          <a:lstStyle/>
          <a:p>
            <a:r>
              <a:rPr lang="en-US" sz="1400" b="1" dirty="0"/>
              <a:t>Description: </a:t>
            </a:r>
            <a:r>
              <a:rPr lang="en-US" sz="1400" dirty="0"/>
              <a:t>Apply Pending Invoice for CM</a:t>
            </a:r>
            <a:endParaRPr lang="en-US" sz="1400" b="1" dirty="0"/>
          </a:p>
          <a:p>
            <a:r>
              <a:rPr lang="en-US" sz="1400" b="1" dirty="0"/>
              <a:t>API Method:  POST</a:t>
            </a:r>
          </a:p>
          <a:p>
            <a:r>
              <a:rPr lang="en-US" sz="1400" b="1" dirty="0" err="1"/>
              <a:t>ApiEndpoint</a:t>
            </a:r>
            <a:r>
              <a:rPr lang="en-US" sz="1400" dirty="0"/>
              <a:t>: </a:t>
            </a:r>
            <a:r>
              <a:rPr lang="en-US" sz="1400" dirty="0" err="1"/>
              <a:t>bsrmapi</a:t>
            </a:r>
            <a:r>
              <a:rPr lang="en-US" sz="1400" dirty="0"/>
              <a:t>/</a:t>
            </a:r>
            <a:r>
              <a:rPr lang="en-US" sz="1400" dirty="0" err="1"/>
              <a:t>UnAppliedMR</a:t>
            </a:r>
            <a:endParaRPr lang="en-US" sz="1400" dirty="0"/>
          </a:p>
          <a:p>
            <a:r>
              <a:rPr lang="en-US" sz="1400" b="1" dirty="0"/>
              <a:t>Table/View</a:t>
            </a:r>
            <a:r>
              <a:rPr lang="en-US" sz="1400" dirty="0"/>
              <a:t>: MR_UNAPPLIED_MR_CM_V</a:t>
            </a:r>
          </a:p>
          <a:p>
            <a:r>
              <a:rPr lang="en-US" sz="1400" dirty="0" err="1"/>
              <a:t>Proce</a:t>
            </a:r>
            <a:r>
              <a:rPr lang="en-US" sz="1400" dirty="0"/>
              <a:t>.: MR_AGING_INTEGRATION_PKG.APPLY_CM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C3F09-A6D6-44DA-8628-790950FA8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8873"/>
            <a:ext cx="9144000" cy="4684497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BE721C1-0E80-44B3-9311-94FFF5782AB1}"/>
              </a:ext>
            </a:extLst>
          </p:cNvPr>
          <p:cNvSpPr txBox="1">
            <a:spLocks/>
          </p:cNvSpPr>
          <p:nvPr/>
        </p:nvSpPr>
        <p:spPr>
          <a:xfrm>
            <a:off x="4148796" y="581509"/>
            <a:ext cx="4538003" cy="1357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latin typeface="Calibri (Body)"/>
              </a:rPr>
              <a:t>Flow</a:t>
            </a:r>
            <a:r>
              <a:rPr lang="en-US" sz="1100" dirty="0">
                <a:latin typeface="Calibri (Body)"/>
              </a:rPr>
              <a:t>:</a:t>
            </a:r>
          </a:p>
          <a:p>
            <a:pPr marL="0" indent="0">
              <a:buNone/>
            </a:pPr>
            <a:r>
              <a:rPr lang="en-US" sz="1100" dirty="0">
                <a:latin typeface="Calibri (Body)"/>
              </a:rPr>
              <a:t>If (RECEPT_METHOD_GROUP == "CM“) than,</a:t>
            </a:r>
          </a:p>
          <a:p>
            <a:r>
              <a:rPr lang="en-US" sz="1100" dirty="0">
                <a:latin typeface="Calibri (Body)"/>
              </a:rPr>
              <a:t>1</a:t>
            </a:r>
            <a:r>
              <a:rPr lang="en-US" sz="1100" baseline="30000" dirty="0">
                <a:latin typeface="Calibri (Body)"/>
              </a:rPr>
              <a:t>st</a:t>
            </a:r>
            <a:r>
              <a:rPr lang="en-US" sz="1100" dirty="0">
                <a:latin typeface="Calibri (Body)"/>
              </a:rPr>
              <a:t> check if any MR applied on last 45 min,</a:t>
            </a:r>
          </a:p>
          <a:p>
            <a:r>
              <a:rPr lang="en-US" sz="1100" dirty="0">
                <a:latin typeface="Calibri (Body)"/>
              </a:rPr>
              <a:t>Then  apply new lines on </a:t>
            </a: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MR_APPLIED_CM_LINES </a:t>
            </a:r>
            <a:r>
              <a:rPr lang="en-US" sz="1100" dirty="0">
                <a:solidFill>
                  <a:srgbClr val="000000"/>
                </a:solidFill>
                <a:latin typeface="Calibri (Body)"/>
              </a:rPr>
              <a:t>table and</a:t>
            </a:r>
          </a:p>
          <a:p>
            <a:r>
              <a:rPr lang="en-US" sz="1100" dirty="0">
                <a:solidFill>
                  <a:srgbClr val="000000"/>
                </a:solidFill>
                <a:latin typeface="Calibri (Body)"/>
              </a:rPr>
              <a:t>Then finally call e Procedure</a:t>
            </a: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 ‘MR_AGING_INTEGRATION_PKG.APPLY_CM’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Calibri (Body)"/>
            </a:endParaRP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Calibri (Body)"/>
            </a:endParaRPr>
          </a:p>
          <a:p>
            <a:endParaRPr lang="en-US" sz="1100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8208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30"/>
            <a:ext cx="8229600" cy="222570"/>
          </a:xfrm>
        </p:spPr>
        <p:txBody>
          <a:bodyPr>
            <a:normAutofit fontScale="90000"/>
          </a:bodyPr>
          <a:lstStyle/>
          <a:p>
            <a:pPr lvl="8" algn="ctr" rtl="0">
              <a:spcBef>
                <a:spcPct val="0"/>
              </a:spcBef>
            </a:pPr>
            <a:r>
              <a:rPr lang="en-US" sz="1600" b="1" u="sng" dirty="0"/>
              <a:t>Unapplied MR – Apply Pending Invoice For MR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6396" y="550409"/>
            <a:ext cx="4233203" cy="1523999"/>
          </a:xfrm>
        </p:spPr>
        <p:txBody>
          <a:bodyPr>
            <a:normAutofit fontScale="92500"/>
          </a:bodyPr>
          <a:lstStyle/>
          <a:p>
            <a:r>
              <a:rPr lang="en-US" sz="1200" b="1" dirty="0"/>
              <a:t>Description: </a:t>
            </a:r>
            <a:r>
              <a:rPr lang="en-US" sz="1200" dirty="0"/>
              <a:t>Apply Pending Invoice for MR</a:t>
            </a:r>
            <a:endParaRPr lang="en-US" sz="1200" b="1" dirty="0"/>
          </a:p>
          <a:p>
            <a:r>
              <a:rPr lang="en-US" sz="1200" b="1" dirty="0"/>
              <a:t>API Method:  POST</a:t>
            </a:r>
          </a:p>
          <a:p>
            <a:r>
              <a:rPr lang="en-US" sz="1200" b="1" dirty="0" err="1"/>
              <a:t>ApiEndpoint</a:t>
            </a:r>
            <a:r>
              <a:rPr lang="en-US" sz="1200" dirty="0"/>
              <a:t>: </a:t>
            </a:r>
            <a:r>
              <a:rPr lang="en-US" sz="1200" dirty="0" err="1"/>
              <a:t>bsrmapi</a:t>
            </a:r>
            <a:r>
              <a:rPr lang="en-US" sz="1200" dirty="0"/>
              <a:t>/</a:t>
            </a:r>
            <a:r>
              <a:rPr lang="en-US" sz="1200" dirty="0" err="1"/>
              <a:t>UnAppliedMR</a:t>
            </a:r>
            <a:endParaRPr lang="en-US" sz="1200" dirty="0"/>
          </a:p>
          <a:p>
            <a:r>
              <a:rPr lang="en-US" sz="1200" b="1" dirty="0"/>
              <a:t>Table/View</a:t>
            </a:r>
            <a:r>
              <a:rPr lang="en-US" sz="1200" dirty="0"/>
              <a:t>: </a:t>
            </a:r>
          </a:p>
          <a:p>
            <a:pPr marL="0" indent="0">
              <a:buNone/>
            </a:pPr>
            <a:r>
              <a:rPr lang="en-US" sz="1200" dirty="0"/>
              <a:t>	For Master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 </a:t>
            </a:r>
            <a:r>
              <a:rPr lang="en-US" sz="1200" b="1" dirty="0"/>
              <a:t>MR_ONLINE_REQUEST</a:t>
            </a:r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dirty="0"/>
              <a:t>For Details </a:t>
            </a:r>
            <a:r>
              <a:rPr lang="en-US" sz="1200" dirty="0">
                <a:sym typeface="Wingdings" panose="05000000000000000000" pitchFamily="2" charset="2"/>
              </a:rPr>
              <a:t>  </a:t>
            </a:r>
            <a:r>
              <a:rPr lang="en-US" sz="1200" b="1" dirty="0">
                <a:sym typeface="Wingdings" panose="05000000000000000000" pitchFamily="2" charset="2"/>
              </a:rPr>
              <a:t>MR_ONLINE_APPLIED_LINES</a:t>
            </a:r>
            <a:endParaRPr lang="en-US" sz="1200" b="1" dirty="0"/>
          </a:p>
          <a:p>
            <a:r>
              <a:rPr lang="en-US" sz="1200" dirty="0" err="1"/>
              <a:t>Proce</a:t>
            </a:r>
            <a:r>
              <a:rPr lang="en-US" sz="1200" dirty="0"/>
              <a:t>.:</a:t>
            </a:r>
            <a:r>
              <a:rPr lang="en-US" sz="1200" b="1" dirty="0" err="1"/>
              <a:t>MR_AGING_INTEGRATION_PKG.Apply_LinesWithMR</a:t>
            </a:r>
            <a:endParaRPr lang="en-US" sz="1200" b="1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BE721C1-0E80-44B3-9311-94FFF5782AB1}"/>
              </a:ext>
            </a:extLst>
          </p:cNvPr>
          <p:cNvSpPr txBox="1">
            <a:spLocks/>
          </p:cNvSpPr>
          <p:nvPr/>
        </p:nvSpPr>
        <p:spPr>
          <a:xfrm>
            <a:off x="4419600" y="450166"/>
            <a:ext cx="4538003" cy="152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latin typeface="Calibri (Body)"/>
              </a:rPr>
              <a:t>Flow</a:t>
            </a:r>
            <a:r>
              <a:rPr lang="en-US" sz="1100" dirty="0">
                <a:latin typeface="Calibri (Body)"/>
              </a:rPr>
              <a:t>:</a:t>
            </a:r>
          </a:p>
          <a:p>
            <a:pPr marL="0" indent="0">
              <a:buNone/>
            </a:pPr>
            <a:r>
              <a:rPr lang="en-US" sz="1100" dirty="0">
                <a:latin typeface="Calibri (Body)"/>
              </a:rPr>
              <a:t>If (RECEPT_METHOD_GROUP != "CM“) than,</a:t>
            </a:r>
          </a:p>
          <a:p>
            <a:r>
              <a:rPr lang="en-US" sz="1100" dirty="0">
                <a:latin typeface="Calibri (Body)"/>
              </a:rPr>
              <a:t>1</a:t>
            </a:r>
            <a:r>
              <a:rPr lang="en-US" sz="1100" baseline="30000" dirty="0">
                <a:latin typeface="Calibri (Body)"/>
              </a:rPr>
              <a:t>st</a:t>
            </a:r>
            <a:r>
              <a:rPr lang="en-US" sz="1100" dirty="0">
                <a:latin typeface="Calibri (Body)"/>
              </a:rPr>
              <a:t> check if any MR applied on last 45 min,</a:t>
            </a:r>
          </a:p>
          <a:p>
            <a:r>
              <a:rPr lang="en-US" sz="1100" dirty="0">
                <a:latin typeface="Calibri (Body)"/>
              </a:rPr>
              <a:t>Then  add Master data on </a:t>
            </a:r>
            <a:r>
              <a:rPr lang="en-US" sz="1100" b="1" dirty="0"/>
              <a:t>MR_ONLINE_REQUEST </a:t>
            </a: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 (Body)"/>
              </a:rPr>
              <a:t>table and details on </a:t>
            </a:r>
            <a:r>
              <a:rPr lang="en-US" sz="1100" b="1" dirty="0">
                <a:sym typeface="Wingdings" panose="05000000000000000000" pitchFamily="2" charset="2"/>
              </a:rPr>
              <a:t>MR_ONLINE_APPLIED_LINES.</a:t>
            </a:r>
            <a:endParaRPr lang="en-US" sz="1100" dirty="0">
              <a:solidFill>
                <a:srgbClr val="000000"/>
              </a:solidFill>
              <a:latin typeface="Calibri (Body)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libri (Body)"/>
              </a:rPr>
              <a:t>Then finally call e Procedure</a:t>
            </a: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 ‘</a:t>
            </a:r>
            <a:r>
              <a:rPr lang="en-US" sz="1100" b="1" dirty="0" err="1"/>
              <a:t>MR_AGING_INTEGRATION_PKG.Apply_LinesWithMR</a:t>
            </a:r>
            <a:r>
              <a:rPr lang="en-US" sz="1100" b="1" dirty="0">
                <a:solidFill>
                  <a:srgbClr val="000000"/>
                </a:solidFill>
                <a:latin typeface="Calibri (Body)"/>
              </a:rPr>
              <a:t>’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Calibri (Body)"/>
            </a:endParaRP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Calibri (Body)"/>
            </a:endParaRPr>
          </a:p>
          <a:p>
            <a:endParaRPr lang="en-US" sz="1100" b="1" dirty="0">
              <a:latin typeface="Calibri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B0F41D-A30C-45BE-99F4-DF60D647E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7617"/>
            <a:ext cx="9144000" cy="415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0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8699</TotalTime>
  <Words>1047</Words>
  <Application>Microsoft Office PowerPoint</Application>
  <PresentationFormat>On-screen Show (4:3)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(Body)</vt:lpstr>
      <vt:lpstr>Impact</vt:lpstr>
      <vt:lpstr>Office Theme</vt:lpstr>
      <vt:lpstr>documentation OF - Online Money receipt (OMR)</vt:lpstr>
      <vt:lpstr>Online Money Receipt – (OMR) - Flow</vt:lpstr>
      <vt:lpstr>Money Receipt (MR) – Get Pending MR</vt:lpstr>
      <vt:lpstr>Money Receipt (MR) – Create MR</vt:lpstr>
      <vt:lpstr>MR Approval – Get Pending MR List</vt:lpstr>
      <vt:lpstr>MR Approval </vt:lpstr>
      <vt:lpstr>Unapplied MR</vt:lpstr>
      <vt:lpstr>Unapplied MR – Apply Pending Invoice For CM</vt:lpstr>
      <vt:lpstr>Unapplied MR – Apply Pending Invoice For MR</vt:lpstr>
      <vt:lpstr>Unapplied MR – Apply Pending Sales Order (SO) For MR</vt:lpstr>
      <vt:lpstr>Late Payment Charge (LPC)</vt:lpstr>
      <vt:lpstr>Unapplied AIT/VAT</vt:lpstr>
      <vt:lpstr>Unapplied AIT/VAT</vt:lpstr>
      <vt:lpstr>Cash Discount Withdrawn</vt:lpstr>
      <vt:lpstr>Case Party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corp.adnan</dc:creator>
  <cp:lastModifiedBy>Tonmoy Rudra</cp:lastModifiedBy>
  <cp:revision>263</cp:revision>
  <dcterms:created xsi:type="dcterms:W3CDTF">2015-09-13T05:48:29Z</dcterms:created>
  <dcterms:modified xsi:type="dcterms:W3CDTF">2020-11-24T11:38:45Z</dcterms:modified>
</cp:coreProperties>
</file>