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701"/>
  </p:normalViewPr>
  <p:slideViewPr>
    <p:cSldViewPr snapToGrid="0" snapToObjects="1">
      <p:cViewPr varScale="1">
        <p:scale>
          <a:sx n="148" d="100"/>
          <a:sy n="148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924D-3CF8-6748-B2CA-51D424C2C54D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C76D-E70F-454E-973C-BF186E117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1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924D-3CF8-6748-B2CA-51D424C2C54D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C76D-E70F-454E-973C-BF186E117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1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924D-3CF8-6748-B2CA-51D424C2C54D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C76D-E70F-454E-973C-BF186E117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0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924D-3CF8-6748-B2CA-51D424C2C54D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C76D-E70F-454E-973C-BF186E117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3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924D-3CF8-6748-B2CA-51D424C2C54D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C76D-E70F-454E-973C-BF186E117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2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825625"/>
            <a:ext cx="38671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924D-3CF8-6748-B2CA-51D424C2C54D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C76D-E70F-454E-973C-BF186E117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6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924D-3CF8-6748-B2CA-51D424C2C54D}" type="datetimeFigureOut">
              <a:rPr lang="en-US" smtClean="0"/>
              <a:t>2/9/18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C76D-E70F-454E-973C-BF186E117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1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924D-3CF8-6748-B2CA-51D424C2C54D}" type="datetimeFigureOut">
              <a:rPr lang="en-US" smtClean="0"/>
              <a:t>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C76D-E70F-454E-973C-BF186E117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924D-3CF8-6748-B2CA-51D424C2C54D}" type="datetimeFigureOut">
              <a:rPr lang="en-US" smtClean="0"/>
              <a:t>2/9/18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C76D-E70F-454E-973C-BF186E117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5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924D-3CF8-6748-B2CA-51D424C2C54D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C76D-E70F-454E-973C-BF186E117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9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924D-3CF8-6748-B2CA-51D424C2C54D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C76D-E70F-454E-973C-BF186E117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1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2924D-3CF8-6748-B2CA-51D424C2C54D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BC76D-E70F-454E-973C-BF186E117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5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Desktop Console UI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 Gonsalves</a:t>
            </a:r>
          </a:p>
          <a:p>
            <a:r>
              <a:rPr lang="en-US" dirty="0" smtClean="0"/>
              <a:t>2/9/2018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440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4062" y="1"/>
            <a:ext cx="2547937" cy="465825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User Selected</a:t>
            </a:r>
            <a:endParaRPr lang="en-US" sz="18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644060" y="465826"/>
            <a:ext cx="2547939" cy="6392174"/>
          </a:xfrm>
        </p:spPr>
        <p:txBody>
          <a:bodyPr>
            <a:normAutofit/>
          </a:bodyPr>
          <a:lstStyle/>
          <a:p>
            <a:r>
              <a:rPr lang="en-US" sz="1200" dirty="0" smtClean="0"/>
              <a:t>When a user is selected, the default tab is the profile tab as shown here. </a:t>
            </a:r>
          </a:p>
          <a:p>
            <a:r>
              <a:rPr lang="en-US" sz="1200" dirty="0" smtClean="0"/>
              <a:t>Apart from viewing the avatar, location and associations. The logged in user can initiate actions as follows:</a:t>
            </a:r>
          </a:p>
          <a:p>
            <a:pPr lvl="1"/>
            <a:r>
              <a:rPr lang="en-US" sz="800" dirty="0" smtClean="0"/>
              <a:t>Dial call </a:t>
            </a:r>
            <a:r>
              <a:rPr lang="mr-IN" sz="800" dirty="0" smtClean="0"/>
              <a:t>–</a:t>
            </a:r>
            <a:r>
              <a:rPr lang="en-US" sz="800" dirty="0" smtClean="0"/>
              <a:t> If a call manager is provisioned, the feature licensed and if there is at least one number associated with this user, the logged in user can select a dial number and click on the icon to place a dial call. </a:t>
            </a:r>
          </a:p>
          <a:p>
            <a:pPr lvl="1"/>
            <a:r>
              <a:rPr lang="en-US" sz="800" dirty="0" smtClean="0"/>
              <a:t>Video call </a:t>
            </a:r>
            <a:r>
              <a:rPr lang="mr-IN" sz="800" dirty="0" smtClean="0"/>
              <a:t>–</a:t>
            </a:r>
            <a:r>
              <a:rPr lang="en-US" sz="800" dirty="0"/>
              <a:t> </a:t>
            </a:r>
            <a:r>
              <a:rPr lang="en-US" sz="800" dirty="0" smtClean="0"/>
              <a:t>A video server must be provisioned and the feature licensed. </a:t>
            </a:r>
          </a:p>
          <a:p>
            <a:pPr lvl="1"/>
            <a:r>
              <a:rPr lang="en-US" sz="800" dirty="0" smtClean="0"/>
              <a:t>Voice call </a:t>
            </a:r>
            <a:r>
              <a:rPr lang="mr-IN" sz="800" dirty="0" smtClean="0"/>
              <a:t>–</a:t>
            </a:r>
            <a:r>
              <a:rPr lang="en-US" sz="800" dirty="0" smtClean="0"/>
              <a:t> A video server </a:t>
            </a:r>
            <a:r>
              <a:rPr lang="en-US" sz="800" dirty="0" smtClean="0"/>
              <a:t>must be provisioned and the feature licensed. We intend to use the video server to place a voice call. </a:t>
            </a:r>
          </a:p>
          <a:p>
            <a:pPr lvl="1"/>
            <a:r>
              <a:rPr lang="en-US" sz="800" dirty="0" smtClean="0"/>
              <a:t>Chat </a:t>
            </a:r>
            <a:r>
              <a:rPr lang="mr-IN" sz="800" dirty="0" smtClean="0"/>
              <a:t>–</a:t>
            </a:r>
            <a:r>
              <a:rPr lang="en-US" sz="800" dirty="0" smtClean="0"/>
              <a:t> Chat server provisioned and licensed. </a:t>
            </a:r>
          </a:p>
          <a:p>
            <a:pPr lvl="1"/>
            <a:r>
              <a:rPr lang="en-US" sz="800" dirty="0" smtClean="0"/>
              <a:t>Desktop share </a:t>
            </a:r>
            <a:r>
              <a:rPr lang="mr-IN" sz="800" dirty="0" smtClean="0"/>
              <a:t>–</a:t>
            </a:r>
            <a:r>
              <a:rPr lang="en-US" sz="800" dirty="0" smtClean="0"/>
              <a:t> A video server must be provisioned and the feature licensed. We intend to use the video server to do desktop sharing. </a:t>
            </a:r>
          </a:p>
          <a:p>
            <a:pPr lvl="1"/>
            <a:r>
              <a:rPr lang="en-US" sz="800" dirty="0" smtClean="0"/>
              <a:t>Private call </a:t>
            </a:r>
            <a:r>
              <a:rPr lang="mr-IN" sz="800" dirty="0" smtClean="0"/>
              <a:t>–</a:t>
            </a:r>
            <a:r>
              <a:rPr lang="en-US" sz="800" dirty="0" smtClean="0"/>
              <a:t> The feature must be licensed and at least one radio id must be provisioned for the selected user. A radio or radio gateway must be provisioned as well. </a:t>
            </a:r>
          </a:p>
        </p:txBody>
      </p:sp>
      <p:sp>
        <p:nvSpPr>
          <p:cNvPr id="21" name="Rectangular Callout 20"/>
          <p:cNvSpPr/>
          <p:nvPr/>
        </p:nvSpPr>
        <p:spPr>
          <a:xfrm>
            <a:off x="383373" y="2738318"/>
            <a:ext cx="1010819" cy="353870"/>
          </a:xfrm>
          <a:prstGeom prst="wedgeRectCallout">
            <a:avLst>
              <a:gd name="adj1" fmla="val 23659"/>
              <a:gd name="adj2" fmla="val -389006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smtClean="0"/>
              <a:t>Selected user is </a:t>
            </a:r>
            <a:r>
              <a:rPr lang="en-US" sz="800" dirty="0" smtClean="0"/>
              <a:t>highlighted. </a:t>
            </a:r>
            <a:endParaRPr lang="en-US" sz="800" dirty="0"/>
          </a:p>
        </p:txBody>
      </p:sp>
      <p:sp>
        <p:nvSpPr>
          <p:cNvPr id="14" name="Rectangular Callout 13"/>
          <p:cNvSpPr/>
          <p:nvPr/>
        </p:nvSpPr>
        <p:spPr>
          <a:xfrm>
            <a:off x="5051060" y="128510"/>
            <a:ext cx="1300457" cy="463447"/>
          </a:xfrm>
          <a:prstGeom prst="wedgeRectCallout">
            <a:avLst>
              <a:gd name="adj1" fmla="val 88645"/>
              <a:gd name="adj2" fmla="val 5007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This tab allows the user to view the profile of the selected user. </a:t>
            </a:r>
            <a:endParaRPr lang="en-US" sz="800" dirty="0"/>
          </a:p>
        </p:txBody>
      </p:sp>
      <p:sp>
        <p:nvSpPr>
          <p:cNvPr id="16" name="Rectangular Callout 15"/>
          <p:cNvSpPr/>
          <p:nvPr/>
        </p:nvSpPr>
        <p:spPr>
          <a:xfrm>
            <a:off x="3457029" y="95342"/>
            <a:ext cx="1300457" cy="496615"/>
          </a:xfrm>
          <a:prstGeom prst="wedgeRectCallout">
            <a:avLst>
              <a:gd name="adj1" fmla="val -80854"/>
              <a:gd name="adj2" fmla="val 9395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Center tab displays </a:t>
            </a:r>
            <a:r>
              <a:rPr lang="en-US" sz="800" smtClean="0"/>
              <a:t>the avatar of </a:t>
            </a:r>
            <a:r>
              <a:rPr lang="en-US" sz="800" dirty="0" smtClean="0"/>
              <a:t>the </a:t>
            </a:r>
            <a:r>
              <a:rPr lang="en-US" sz="800" smtClean="0"/>
              <a:t>selected user, status and </a:t>
            </a:r>
            <a:r>
              <a:rPr lang="en-US" sz="800" dirty="0" smtClean="0"/>
              <a:t>name. </a:t>
            </a:r>
            <a:endParaRPr lang="en-US" sz="800" dirty="0"/>
          </a:p>
        </p:txBody>
      </p:sp>
      <p:sp>
        <p:nvSpPr>
          <p:cNvPr id="11" name="Rectangular Callout 10"/>
          <p:cNvSpPr/>
          <p:nvPr/>
        </p:nvSpPr>
        <p:spPr>
          <a:xfrm>
            <a:off x="7408587" y="943881"/>
            <a:ext cx="1294600" cy="513746"/>
          </a:xfrm>
          <a:prstGeom prst="wedgeRectCallout">
            <a:avLst>
              <a:gd name="adj1" fmla="val -53609"/>
              <a:gd name="adj2" fmla="val -139757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This is the chat tab and shows messages for the selected user. </a:t>
            </a:r>
            <a:endParaRPr lang="en-US" sz="800" dirty="0"/>
          </a:p>
        </p:txBody>
      </p:sp>
      <p:sp>
        <p:nvSpPr>
          <p:cNvPr id="13" name="Rectangular Callout 12"/>
          <p:cNvSpPr/>
          <p:nvPr/>
        </p:nvSpPr>
        <p:spPr>
          <a:xfrm>
            <a:off x="8214515" y="208953"/>
            <a:ext cx="1294600" cy="513746"/>
          </a:xfrm>
          <a:prstGeom prst="wedgeRectCallout">
            <a:avLst>
              <a:gd name="adj1" fmla="val -88750"/>
              <a:gd name="adj2" fmla="val -16342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This is the map tab and displays all the members of this channel. </a:t>
            </a:r>
            <a:endParaRPr lang="en-US" sz="800" dirty="0"/>
          </a:p>
        </p:txBody>
      </p:sp>
      <p:sp>
        <p:nvSpPr>
          <p:cNvPr id="17" name="Rectangular Callout 16"/>
          <p:cNvSpPr/>
          <p:nvPr/>
        </p:nvSpPr>
        <p:spPr>
          <a:xfrm>
            <a:off x="2738772" y="2173382"/>
            <a:ext cx="849817" cy="259268"/>
          </a:xfrm>
          <a:prstGeom prst="wedgeRectCallout">
            <a:avLst>
              <a:gd name="adj1" fmla="val -23926"/>
              <a:gd name="adj2" fmla="val -128661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smtClean="0"/>
              <a:t>User’s avatar</a:t>
            </a:r>
            <a:endParaRPr lang="en-US" sz="800" dirty="0"/>
          </a:p>
        </p:txBody>
      </p:sp>
      <p:sp>
        <p:nvSpPr>
          <p:cNvPr id="15" name="Rectangular Callout 14"/>
          <p:cNvSpPr/>
          <p:nvPr/>
        </p:nvSpPr>
        <p:spPr>
          <a:xfrm>
            <a:off x="3032120" y="2608684"/>
            <a:ext cx="849817" cy="259268"/>
          </a:xfrm>
          <a:prstGeom prst="wedgeRectCallout">
            <a:avLst>
              <a:gd name="adj1" fmla="val -75696"/>
              <a:gd name="adj2" fmla="val -2227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User’s location</a:t>
            </a:r>
            <a:endParaRPr lang="en-US" sz="800" dirty="0"/>
          </a:p>
        </p:txBody>
      </p:sp>
      <p:sp>
        <p:nvSpPr>
          <p:cNvPr id="18" name="Rectangular Callout 17"/>
          <p:cNvSpPr/>
          <p:nvPr/>
        </p:nvSpPr>
        <p:spPr>
          <a:xfrm>
            <a:off x="1888954" y="4014075"/>
            <a:ext cx="1225181" cy="664710"/>
          </a:xfrm>
          <a:prstGeom prst="wedgeRectCallout">
            <a:avLst>
              <a:gd name="adj1" fmla="val -19473"/>
              <a:gd name="adj2" fmla="val -96880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Channel groups, this user belongs to. (May need to show channel membership too)</a:t>
            </a:r>
            <a:endParaRPr lang="en-US" sz="800" dirty="0"/>
          </a:p>
        </p:txBody>
      </p:sp>
      <p:sp>
        <p:nvSpPr>
          <p:cNvPr id="19" name="Rectangular Callout 18"/>
          <p:cNvSpPr/>
          <p:nvPr/>
        </p:nvSpPr>
        <p:spPr>
          <a:xfrm>
            <a:off x="3778004" y="4310403"/>
            <a:ext cx="1044026" cy="368382"/>
          </a:xfrm>
          <a:prstGeom prst="wedgeRectCallout">
            <a:avLst>
              <a:gd name="adj1" fmla="val -20881"/>
              <a:gd name="adj2" fmla="val -135813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Active channels for this user. </a:t>
            </a:r>
            <a:endParaRPr lang="en-US" sz="800" dirty="0"/>
          </a:p>
        </p:txBody>
      </p:sp>
      <p:sp>
        <p:nvSpPr>
          <p:cNvPr id="20" name="Rectangular Callout 19"/>
          <p:cNvSpPr/>
          <p:nvPr/>
        </p:nvSpPr>
        <p:spPr>
          <a:xfrm>
            <a:off x="5861415" y="4310403"/>
            <a:ext cx="1044026" cy="368382"/>
          </a:xfrm>
          <a:prstGeom prst="wedgeRectCallout">
            <a:avLst>
              <a:gd name="adj1" fmla="val -20881"/>
              <a:gd name="adj2" fmla="val -135813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Selected user’s friends.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7586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4062" y="1"/>
            <a:ext cx="2547937" cy="465825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Desktop UI Layout</a:t>
            </a:r>
            <a:endParaRPr lang="en-US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644063" cy="685800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5443949" y="592536"/>
            <a:ext cx="1508941" cy="770438"/>
          </a:xfrm>
          <a:prstGeom prst="wedgeRectCallout">
            <a:avLst>
              <a:gd name="adj1" fmla="val -45841"/>
              <a:gd name="adj2" fmla="val -110783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b="1" dirty="0" smtClean="0"/>
              <a:t>HEADER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- Fixed height</a:t>
            </a:r>
          </a:p>
          <a:p>
            <a:r>
              <a:rPr lang="en-US" sz="800" dirty="0" smtClean="0"/>
              <a:t>- Intended for user account related information and  operations</a:t>
            </a:r>
            <a:endParaRPr lang="en-US" sz="800" dirty="0"/>
          </a:p>
        </p:txBody>
      </p:sp>
      <p:sp>
        <p:nvSpPr>
          <p:cNvPr id="7" name="Rectangular Callout 6"/>
          <p:cNvSpPr/>
          <p:nvPr/>
        </p:nvSpPr>
        <p:spPr>
          <a:xfrm>
            <a:off x="800062" y="2823901"/>
            <a:ext cx="1813742" cy="1014853"/>
          </a:xfrm>
          <a:prstGeom prst="wedgeRectCallout">
            <a:avLst>
              <a:gd name="adj1" fmla="val -45841"/>
              <a:gd name="adj2" fmla="val -110783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b="1" dirty="0" smtClean="0"/>
              <a:t>LEFT PANEL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- Variable height</a:t>
            </a:r>
            <a:br>
              <a:rPr lang="en-US" sz="800" dirty="0" smtClean="0"/>
            </a:br>
            <a:r>
              <a:rPr lang="en-US" sz="800" dirty="0" smtClean="0"/>
              <a:t>- Vertically scrollable</a:t>
            </a:r>
          </a:p>
          <a:p>
            <a:r>
              <a:rPr lang="en-US" sz="800" dirty="0" smtClean="0"/>
              <a:t>- Fixed width (1/6th of window width)</a:t>
            </a:r>
            <a:endParaRPr lang="en-US" sz="800" dirty="0" smtClean="0"/>
          </a:p>
          <a:p>
            <a:r>
              <a:rPr lang="en-US" sz="800" dirty="0" smtClean="0"/>
              <a:t>- Intended for provisioned groups, channels, cameras and received alerts. </a:t>
            </a:r>
            <a:r>
              <a:rPr lang="en-US" sz="800" dirty="0" smtClean="0"/>
              <a:t>( See later slides)</a:t>
            </a:r>
            <a:endParaRPr lang="en-US" sz="800" dirty="0"/>
          </a:p>
        </p:txBody>
      </p:sp>
      <p:sp>
        <p:nvSpPr>
          <p:cNvPr id="8" name="Rectangular Callout 7"/>
          <p:cNvSpPr/>
          <p:nvPr/>
        </p:nvSpPr>
        <p:spPr>
          <a:xfrm>
            <a:off x="3133301" y="5676180"/>
            <a:ext cx="1508941" cy="667687"/>
          </a:xfrm>
          <a:prstGeom prst="wedgeRectCallout">
            <a:avLst>
              <a:gd name="adj1" fmla="val 38197"/>
              <a:gd name="adj2" fmla="val 103075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b="1" dirty="0" smtClean="0"/>
              <a:t>FOOTER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- Fixed height</a:t>
            </a:r>
          </a:p>
          <a:p>
            <a:r>
              <a:rPr lang="en-US" sz="800" dirty="0" smtClean="0"/>
              <a:t>- Reserved for future use, possibly for server status, etc. </a:t>
            </a:r>
            <a:endParaRPr lang="en-US" sz="800" dirty="0"/>
          </a:p>
        </p:txBody>
      </p:sp>
      <p:sp>
        <p:nvSpPr>
          <p:cNvPr id="9" name="Rectangular Callout 8"/>
          <p:cNvSpPr/>
          <p:nvPr/>
        </p:nvSpPr>
        <p:spPr>
          <a:xfrm>
            <a:off x="800062" y="5047985"/>
            <a:ext cx="1813742" cy="1050890"/>
          </a:xfrm>
          <a:prstGeom prst="wedgeRectCallout">
            <a:avLst>
              <a:gd name="adj1" fmla="val -48695"/>
              <a:gd name="adj2" fmla="val 84584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b="1" dirty="0" smtClean="0"/>
              <a:t>LEFT PANEL OVERLAY</a:t>
            </a:r>
          </a:p>
          <a:p>
            <a:r>
              <a:rPr lang="en-US" sz="800" dirty="0" smtClean="0"/>
              <a:t>- Bottom of left panel. </a:t>
            </a:r>
          </a:p>
          <a:p>
            <a:r>
              <a:rPr lang="en-US" sz="800" dirty="0" smtClean="0"/>
              <a:t>- Not scrollable. </a:t>
            </a:r>
          </a:p>
          <a:p>
            <a:r>
              <a:rPr lang="en-US" sz="800" dirty="0" smtClean="0"/>
              <a:t>- Only visible if the user joins a channel and controls are stacked on the bottom. (See later slides)</a:t>
            </a:r>
          </a:p>
          <a:p>
            <a:endParaRPr lang="en-US" sz="800" dirty="0"/>
          </a:p>
        </p:txBody>
      </p:sp>
      <p:sp>
        <p:nvSpPr>
          <p:cNvPr id="10" name="Rectangular Callout 9"/>
          <p:cNvSpPr/>
          <p:nvPr/>
        </p:nvSpPr>
        <p:spPr>
          <a:xfrm>
            <a:off x="7023680" y="2823901"/>
            <a:ext cx="1813742" cy="1014853"/>
          </a:xfrm>
          <a:prstGeom prst="wedgeRectCallout">
            <a:avLst>
              <a:gd name="adj1" fmla="val 45952"/>
              <a:gd name="adj2" fmla="val -108787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b="1" dirty="0" smtClean="0"/>
              <a:t>RIGHT PANEL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- Variable height</a:t>
            </a:r>
            <a:br>
              <a:rPr lang="en-US" sz="800" dirty="0" smtClean="0"/>
            </a:br>
            <a:r>
              <a:rPr lang="en-US" sz="800" dirty="0" smtClean="0"/>
              <a:t>- Vertically scrollable</a:t>
            </a:r>
          </a:p>
          <a:p>
            <a:r>
              <a:rPr lang="en-US" sz="800" dirty="0" smtClean="0"/>
              <a:t>- Fixed width (1/6th of window width)</a:t>
            </a:r>
            <a:endParaRPr lang="en-US" sz="800" dirty="0" smtClean="0"/>
          </a:p>
          <a:p>
            <a:r>
              <a:rPr lang="en-US" sz="800" dirty="0" smtClean="0"/>
              <a:t>- Intended to display members of groups and channels, or history of usage. ( See later slides)</a:t>
            </a:r>
            <a:endParaRPr lang="en-US" sz="800" dirty="0"/>
          </a:p>
        </p:txBody>
      </p:sp>
      <p:sp>
        <p:nvSpPr>
          <p:cNvPr id="11" name="Rectangular Callout 10"/>
          <p:cNvSpPr/>
          <p:nvPr/>
        </p:nvSpPr>
        <p:spPr>
          <a:xfrm>
            <a:off x="7023680" y="5236233"/>
            <a:ext cx="1813742" cy="862641"/>
          </a:xfrm>
          <a:prstGeom prst="wedgeRectCallout">
            <a:avLst>
              <a:gd name="adj1" fmla="val 47855"/>
              <a:gd name="adj2" fmla="val 85405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b="1" dirty="0" smtClean="0"/>
              <a:t>LEFT PANEL OVERLAY</a:t>
            </a:r>
          </a:p>
          <a:p>
            <a:r>
              <a:rPr lang="en-US" sz="800" dirty="0" smtClean="0"/>
              <a:t>- Bottom of left panel. </a:t>
            </a:r>
          </a:p>
          <a:p>
            <a:r>
              <a:rPr lang="en-US" sz="800" dirty="0" smtClean="0"/>
              <a:t>- Not scrollable. </a:t>
            </a:r>
          </a:p>
          <a:p>
            <a:r>
              <a:rPr lang="en-US" sz="800" dirty="0" smtClean="0"/>
              <a:t>- Only visible if DialConnect is enabled/licensed. 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644060" y="465826"/>
            <a:ext cx="2547939" cy="6392174"/>
          </a:xfrm>
        </p:spPr>
        <p:txBody>
          <a:bodyPr>
            <a:normAutofit/>
          </a:bodyPr>
          <a:lstStyle/>
          <a:p>
            <a:r>
              <a:rPr lang="en-US" sz="1200" dirty="0" smtClean="0"/>
              <a:t>General layout of the console UI. </a:t>
            </a:r>
          </a:p>
          <a:p>
            <a:r>
              <a:rPr lang="en-US" sz="1200" dirty="0" smtClean="0"/>
              <a:t>Dimensions are 1440x1024 for reference. </a:t>
            </a:r>
          </a:p>
          <a:p>
            <a:r>
              <a:rPr lang="en-US" sz="1200" dirty="0" smtClean="0"/>
              <a:t>Header height: 48 pixels</a:t>
            </a:r>
          </a:p>
          <a:p>
            <a:r>
              <a:rPr lang="en-US" sz="1200" dirty="0" smtClean="0"/>
              <a:t>Tab area height: 48 pixels</a:t>
            </a:r>
          </a:p>
          <a:p>
            <a:r>
              <a:rPr lang="en-US" sz="1200" dirty="0" smtClean="0"/>
              <a:t>Footer height: 32pixels</a:t>
            </a:r>
          </a:p>
          <a:p>
            <a:r>
              <a:rPr lang="en-US" sz="1200" dirty="0" smtClean="0"/>
              <a:t>Gutter (between left, center and right panels) width: 12 pixels</a:t>
            </a:r>
          </a:p>
          <a:p>
            <a:r>
              <a:rPr lang="en-US" sz="1200" dirty="0" smtClean="0"/>
              <a:t>Header color: 0x000000</a:t>
            </a:r>
          </a:p>
          <a:p>
            <a:r>
              <a:rPr lang="en-US" sz="1200" dirty="0" smtClean="0"/>
              <a:t>Footer color: 0x000000</a:t>
            </a:r>
          </a:p>
          <a:p>
            <a:r>
              <a:rPr lang="en-US" sz="1200" dirty="0" smtClean="0"/>
              <a:t>Background color (includes tab area): 0x</a:t>
            </a:r>
            <a:r>
              <a:rPr lang="is-IS" sz="1200" dirty="0" smtClean="0"/>
              <a:t>2c3a4b</a:t>
            </a:r>
          </a:p>
          <a:p>
            <a:r>
              <a:rPr lang="en-US" sz="1200" dirty="0" smtClean="0"/>
              <a:t>Left </a:t>
            </a:r>
            <a:r>
              <a:rPr lang="is-IS" sz="1200" dirty="0" smtClean="0"/>
              <a:t>panel </a:t>
            </a:r>
            <a:r>
              <a:rPr lang="en-US" sz="1200" dirty="0" smtClean="0"/>
              <a:t>color: 0x</a:t>
            </a:r>
            <a:r>
              <a:rPr lang="is-IS" sz="1200" dirty="0" smtClean="0"/>
              <a:t>445366</a:t>
            </a:r>
          </a:p>
          <a:p>
            <a:r>
              <a:rPr lang="is-IS" sz="1200" dirty="0" smtClean="0"/>
              <a:t>Right </a:t>
            </a:r>
            <a:r>
              <a:rPr lang="is-IS" sz="1200" dirty="0" smtClean="0"/>
              <a:t>panel </a:t>
            </a:r>
            <a:r>
              <a:rPr lang="is-IS" sz="1200" dirty="0" smtClean="0"/>
              <a:t>color: 0x445366</a:t>
            </a:r>
          </a:p>
          <a:p>
            <a:r>
              <a:rPr lang="is-IS" sz="1200" dirty="0" smtClean="0"/>
              <a:t>Center panel color: 0x</a:t>
            </a:r>
            <a:r>
              <a:rPr lang="fi-FI" sz="1200" dirty="0" smtClean="0"/>
              <a:t> 677587</a:t>
            </a:r>
          </a:p>
          <a:p>
            <a:r>
              <a:rPr lang="fi-FI" sz="1200" dirty="0" err="1" smtClean="0"/>
              <a:t>Icon</a:t>
            </a:r>
            <a:r>
              <a:rPr lang="fi-FI" sz="1200" dirty="0" smtClean="0"/>
              <a:t> </a:t>
            </a:r>
            <a:r>
              <a:rPr lang="fi-FI" sz="1200" dirty="0" err="1" smtClean="0"/>
              <a:t>size</a:t>
            </a:r>
            <a:r>
              <a:rPr lang="fi-FI" sz="1200" dirty="0" smtClean="0"/>
              <a:t>: 32x32</a:t>
            </a:r>
            <a:endParaRPr lang="en-US" sz="1200" dirty="0"/>
          </a:p>
        </p:txBody>
      </p:sp>
      <p:sp>
        <p:nvSpPr>
          <p:cNvPr id="13" name="Rectangular Callout 12"/>
          <p:cNvSpPr/>
          <p:nvPr/>
        </p:nvSpPr>
        <p:spPr>
          <a:xfrm>
            <a:off x="2777219" y="848453"/>
            <a:ext cx="1508941" cy="770438"/>
          </a:xfrm>
          <a:prstGeom prst="wedgeRectCallout">
            <a:avLst>
              <a:gd name="adj1" fmla="val -45841"/>
              <a:gd name="adj2" fmla="val -110783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b="1" dirty="0" smtClean="0"/>
              <a:t>TAB AREA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- Fixed height</a:t>
            </a:r>
          </a:p>
          <a:p>
            <a:r>
              <a:rPr lang="en-US" sz="800" dirty="0" smtClean="0"/>
              <a:t>- Intended to render tabs for the left, center and right panels. </a:t>
            </a:r>
            <a:endParaRPr lang="en-US" sz="800" dirty="0"/>
          </a:p>
        </p:txBody>
      </p:sp>
      <p:sp>
        <p:nvSpPr>
          <p:cNvPr id="14" name="Rectangular Callout 13"/>
          <p:cNvSpPr/>
          <p:nvPr/>
        </p:nvSpPr>
        <p:spPr>
          <a:xfrm>
            <a:off x="4356950" y="3043781"/>
            <a:ext cx="1508941" cy="1002007"/>
          </a:xfrm>
          <a:prstGeom prst="wedgeRectCallout">
            <a:avLst>
              <a:gd name="adj1" fmla="val -29834"/>
              <a:gd name="adj2" fmla="val -84095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b="1" dirty="0" smtClean="0"/>
              <a:t>CENTER PANEL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- Variable height</a:t>
            </a:r>
          </a:p>
          <a:p>
            <a:r>
              <a:rPr lang="en-US" sz="800" dirty="0" smtClean="0"/>
              <a:t>- This is the main workspace. </a:t>
            </a:r>
            <a:br>
              <a:rPr lang="en-US" sz="800" dirty="0" smtClean="0"/>
            </a:br>
            <a:r>
              <a:rPr lang="en-US" sz="800" dirty="0" smtClean="0"/>
              <a:t>- Displayed contents depend on which left panel tab is selected and which item within that tab is selected.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2921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644063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267419"/>
            <a:ext cx="9644059" cy="6590581"/>
          </a:xfrm>
          <a:prstGeom prst="rect">
            <a:avLst/>
          </a:prstGeom>
          <a:solidFill>
            <a:schemeClr val="bg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4062" y="1"/>
            <a:ext cx="2547937" cy="465825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Header Layout</a:t>
            </a:r>
            <a:endParaRPr lang="en-US" sz="1800" b="1" dirty="0"/>
          </a:p>
        </p:txBody>
      </p:sp>
      <p:sp>
        <p:nvSpPr>
          <p:cNvPr id="6" name="Rectangular Callout 5"/>
          <p:cNvSpPr/>
          <p:nvPr/>
        </p:nvSpPr>
        <p:spPr>
          <a:xfrm>
            <a:off x="645363" y="1586215"/>
            <a:ext cx="1508941" cy="1372233"/>
          </a:xfrm>
          <a:prstGeom prst="wedgeRectCallout">
            <a:avLst>
              <a:gd name="adj1" fmla="val -60991"/>
              <a:gd name="adj2" fmla="val -150100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b="1" dirty="0" smtClean="0"/>
              <a:t>NAVIGATION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Allows a user to navigate back and forth in the UI. For example they can be in a group, then tap on a user and then tap the back arrow and go back to the previously selected group. </a:t>
            </a:r>
            <a:br>
              <a:rPr lang="en-US" sz="800" dirty="0" smtClean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This is an advanced feature and can come later. </a:t>
            </a:r>
            <a:endParaRPr lang="en-US" sz="8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644060" y="465826"/>
            <a:ext cx="2547939" cy="6392174"/>
          </a:xfrm>
        </p:spPr>
        <p:txBody>
          <a:bodyPr>
            <a:normAutofit/>
          </a:bodyPr>
          <a:lstStyle/>
          <a:p>
            <a:r>
              <a:rPr lang="en-US" sz="1200" dirty="0" smtClean="0"/>
              <a:t>Only for header after login. </a:t>
            </a:r>
          </a:p>
          <a:p>
            <a:r>
              <a:rPr lang="en-US" sz="1200" dirty="0" smtClean="0"/>
              <a:t>Remainder of the screen has been muted for this slide. </a:t>
            </a:r>
          </a:p>
          <a:p>
            <a:r>
              <a:rPr lang="en-US" sz="1200" dirty="0" smtClean="0"/>
              <a:t>Status colors:</a:t>
            </a:r>
          </a:p>
          <a:p>
            <a:pPr lvl="1"/>
            <a:r>
              <a:rPr lang="en-US" sz="800" dirty="0" smtClean="0"/>
              <a:t>Green: Available</a:t>
            </a:r>
          </a:p>
          <a:p>
            <a:pPr lvl="1"/>
            <a:r>
              <a:rPr lang="en-US" sz="800" dirty="0" smtClean="0"/>
              <a:t>Red: Busy</a:t>
            </a:r>
          </a:p>
          <a:p>
            <a:pPr lvl="1"/>
            <a:r>
              <a:rPr lang="en-US" sz="800" dirty="0" smtClean="0"/>
              <a:t>Orange: Away</a:t>
            </a:r>
            <a:endParaRPr lang="en-US" sz="1200" dirty="0" smtClean="0"/>
          </a:p>
          <a:p>
            <a:r>
              <a:rPr lang="en-US" sz="1200" dirty="0" smtClean="0"/>
              <a:t>Allow user entry for status color and string. </a:t>
            </a:r>
          </a:p>
          <a:p>
            <a:endParaRPr lang="en-US" sz="1200" dirty="0"/>
          </a:p>
        </p:txBody>
      </p:sp>
      <p:sp>
        <p:nvSpPr>
          <p:cNvPr id="13" name="Rectangular Callout 12"/>
          <p:cNvSpPr/>
          <p:nvPr/>
        </p:nvSpPr>
        <p:spPr>
          <a:xfrm>
            <a:off x="121104" y="728709"/>
            <a:ext cx="923925" cy="634264"/>
          </a:xfrm>
          <a:prstGeom prst="wedgeRectCallout">
            <a:avLst>
              <a:gd name="adj1" fmla="val -45841"/>
              <a:gd name="adj2" fmla="val -110783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b="1" dirty="0" smtClean="0"/>
              <a:t>SETTINGS</a:t>
            </a:r>
            <a:r>
              <a:rPr lang="en-US" sz="800" smtClean="0"/>
              <a:t/>
            </a:r>
            <a:br>
              <a:rPr lang="en-US" sz="800" smtClean="0"/>
            </a:br>
            <a:r>
              <a:rPr lang="en-US" sz="800" smtClean="0"/>
              <a:t>Allows </a:t>
            </a:r>
            <a:r>
              <a:rPr lang="en-US" sz="800" dirty="0" smtClean="0"/>
              <a:t>a user to modify </a:t>
            </a:r>
            <a:r>
              <a:rPr lang="en-US" sz="800" smtClean="0"/>
              <a:t>their account settings</a:t>
            </a:r>
            <a:endParaRPr lang="en-US" sz="800" dirty="0"/>
          </a:p>
        </p:txBody>
      </p:sp>
      <p:sp>
        <p:nvSpPr>
          <p:cNvPr id="15" name="Rectangular Callout 14"/>
          <p:cNvSpPr/>
          <p:nvPr/>
        </p:nvSpPr>
        <p:spPr>
          <a:xfrm>
            <a:off x="1166133" y="477208"/>
            <a:ext cx="1256030" cy="503003"/>
          </a:xfrm>
          <a:prstGeom prst="wedgeRectCallout">
            <a:avLst>
              <a:gd name="adj1" fmla="val -69859"/>
              <a:gd name="adj2" fmla="val -119175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b="1" dirty="0" smtClean="0"/>
              <a:t>HELP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Context sensitive help to </a:t>
            </a:r>
            <a:r>
              <a:rPr lang="en-US" sz="800" smtClean="0"/>
              <a:t>be implemented later. </a:t>
            </a:r>
            <a:endParaRPr lang="en-US" sz="800" dirty="0"/>
          </a:p>
        </p:txBody>
      </p:sp>
      <p:sp>
        <p:nvSpPr>
          <p:cNvPr id="16" name="Rectangular Callout 15"/>
          <p:cNvSpPr/>
          <p:nvPr/>
        </p:nvSpPr>
        <p:spPr>
          <a:xfrm>
            <a:off x="5672819" y="568034"/>
            <a:ext cx="1968953" cy="794939"/>
          </a:xfrm>
          <a:prstGeom prst="wedgeRectCallout">
            <a:avLst>
              <a:gd name="adj1" fmla="val 43123"/>
              <a:gd name="adj2" fmla="val -97491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b="1" dirty="0" smtClean="0"/>
              <a:t>STATUS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Three parts:</a:t>
            </a:r>
          </a:p>
          <a:p>
            <a:r>
              <a:rPr lang="en-US" sz="800" dirty="0" smtClean="0"/>
              <a:t>- Status text (colored)</a:t>
            </a:r>
            <a:br>
              <a:rPr lang="en-US" sz="800" dirty="0" smtClean="0"/>
            </a:br>
            <a:r>
              <a:rPr lang="en-US" sz="800" dirty="0" smtClean="0"/>
              <a:t>- Status halo around user icon or avatar</a:t>
            </a:r>
            <a:br>
              <a:rPr lang="en-US" sz="800" dirty="0" smtClean="0"/>
            </a:br>
            <a:r>
              <a:rPr lang="en-US" sz="800" dirty="0" smtClean="0"/>
              <a:t>- Drop down icon to select status</a:t>
            </a:r>
            <a:endParaRPr lang="en-US" sz="800" dirty="0"/>
          </a:p>
        </p:txBody>
      </p:sp>
      <p:sp>
        <p:nvSpPr>
          <p:cNvPr id="17" name="Rectangular Callout 16"/>
          <p:cNvSpPr/>
          <p:nvPr/>
        </p:nvSpPr>
        <p:spPr>
          <a:xfrm>
            <a:off x="7196819" y="1498531"/>
            <a:ext cx="1185181" cy="678612"/>
          </a:xfrm>
          <a:prstGeom prst="wedgeRectCallout">
            <a:avLst>
              <a:gd name="adj1" fmla="val 3432"/>
              <a:gd name="adj2" fmla="val -246205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b="1" dirty="0" smtClean="0"/>
              <a:t>AVATAR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Display avatar clipped into a circle. Use default user icon when no avatar selected. </a:t>
            </a:r>
            <a:endParaRPr lang="en-US" sz="800" dirty="0"/>
          </a:p>
        </p:txBody>
      </p:sp>
      <p:sp>
        <p:nvSpPr>
          <p:cNvPr id="18" name="Rectangular Callout 17"/>
          <p:cNvSpPr/>
          <p:nvPr/>
        </p:nvSpPr>
        <p:spPr>
          <a:xfrm>
            <a:off x="7866288" y="2312701"/>
            <a:ext cx="1185181" cy="678612"/>
          </a:xfrm>
          <a:prstGeom prst="wedgeRectCallout">
            <a:avLst>
              <a:gd name="adj1" fmla="val 2514"/>
              <a:gd name="adj2" fmla="val -358493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b="1" dirty="0" smtClean="0"/>
              <a:t>NAME &amp;USERNAME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Display full name and username in parenthesis. </a:t>
            </a:r>
            <a:endParaRPr lang="en-US" sz="800" dirty="0"/>
          </a:p>
        </p:txBody>
      </p:sp>
      <p:sp>
        <p:nvSpPr>
          <p:cNvPr id="19" name="Rectangular Callout 18"/>
          <p:cNvSpPr/>
          <p:nvPr/>
        </p:nvSpPr>
        <p:spPr>
          <a:xfrm>
            <a:off x="8795657" y="611448"/>
            <a:ext cx="821185" cy="292066"/>
          </a:xfrm>
          <a:prstGeom prst="wedgeRectCallout">
            <a:avLst>
              <a:gd name="adj1" fmla="val 30069"/>
              <a:gd name="adj2" fmla="val -185530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b="1" smtClean="0"/>
              <a:t>LOGOUT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3741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6440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4062" y="1"/>
            <a:ext cx="2547937" cy="465825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Left Panel Layout</a:t>
            </a:r>
            <a:endParaRPr lang="en-US" sz="18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644060" y="465826"/>
            <a:ext cx="2547939" cy="6392174"/>
          </a:xfrm>
        </p:spPr>
        <p:txBody>
          <a:bodyPr>
            <a:normAutofit lnSpcReduction="10000"/>
          </a:bodyPr>
          <a:lstStyle/>
          <a:p>
            <a:r>
              <a:rPr lang="en-US" sz="1200" dirty="0" smtClean="0"/>
              <a:t>Contains tabs for the following: </a:t>
            </a:r>
          </a:p>
          <a:p>
            <a:pPr lvl="1"/>
            <a:r>
              <a:rPr lang="en-US" sz="800" dirty="0" smtClean="0"/>
              <a:t>Channels </a:t>
            </a:r>
            <a:r>
              <a:rPr lang="mr-IN" sz="800" dirty="0" smtClean="0"/>
              <a:t>–</a:t>
            </a:r>
            <a:r>
              <a:rPr lang="en-US" sz="800" dirty="0" smtClean="0"/>
              <a:t> This includes grouped channels. More in upcoming slides. </a:t>
            </a:r>
          </a:p>
          <a:p>
            <a:pPr lvl="1"/>
            <a:r>
              <a:rPr lang="en-US" sz="800" dirty="0" smtClean="0"/>
              <a:t>Users </a:t>
            </a:r>
            <a:r>
              <a:rPr lang="mr-IN" sz="800" dirty="0" smtClean="0"/>
              <a:t>–</a:t>
            </a:r>
            <a:r>
              <a:rPr lang="en-US" sz="800" dirty="0" smtClean="0"/>
              <a:t> This includes grouped users. More in upcoming slides. </a:t>
            </a:r>
          </a:p>
          <a:p>
            <a:pPr lvl="1"/>
            <a:r>
              <a:rPr lang="en-US" sz="800" dirty="0" smtClean="0"/>
              <a:t>Alerts </a:t>
            </a:r>
            <a:r>
              <a:rPr lang="mr-IN" sz="800" dirty="0" smtClean="0"/>
              <a:t>–</a:t>
            </a:r>
            <a:r>
              <a:rPr lang="en-US" sz="800" dirty="0" smtClean="0"/>
              <a:t> These are incoming alerts where the logged in user is either a direct recipient, or belongs to a group that the notification was sent to. </a:t>
            </a:r>
          </a:p>
          <a:p>
            <a:pPr lvl="1"/>
            <a:r>
              <a:rPr lang="en-US" sz="800" dirty="0" smtClean="0"/>
              <a:t>Cameras </a:t>
            </a:r>
            <a:r>
              <a:rPr lang="mr-IN" sz="800" dirty="0" smtClean="0"/>
              <a:t>–</a:t>
            </a:r>
            <a:r>
              <a:rPr lang="en-US" sz="800" dirty="0" smtClean="0"/>
              <a:t> Includes fixed cameras provisioned in the system or live streaming by a user. </a:t>
            </a:r>
            <a:endParaRPr lang="en-US" sz="1200" dirty="0" smtClean="0"/>
          </a:p>
          <a:p>
            <a:r>
              <a:rPr lang="en-US" sz="1200" dirty="0" smtClean="0"/>
              <a:t>The user can select any of the tabs by clicking on it. When a tab is selected, the name of the tab appears with the icon. Unselected tabs only display the icon. </a:t>
            </a:r>
          </a:p>
          <a:p>
            <a:r>
              <a:rPr lang="en-US" sz="1200" dirty="0" smtClean="0"/>
              <a:t>The user can filter entities listed in each tab by searching the following:</a:t>
            </a:r>
          </a:p>
          <a:p>
            <a:pPr lvl="1"/>
            <a:r>
              <a:rPr lang="en-US" sz="800" dirty="0" smtClean="0"/>
              <a:t>Channels </a:t>
            </a:r>
            <a:r>
              <a:rPr lang="mr-IN" sz="800" dirty="0" smtClean="0"/>
              <a:t>–</a:t>
            </a:r>
            <a:r>
              <a:rPr lang="en-US" sz="800" dirty="0" smtClean="0"/>
              <a:t> Name of channel or channel group. </a:t>
            </a:r>
          </a:p>
          <a:p>
            <a:pPr lvl="1"/>
            <a:r>
              <a:rPr lang="en-US" sz="800" dirty="0" smtClean="0"/>
              <a:t>Users </a:t>
            </a:r>
            <a:r>
              <a:rPr lang="mr-IN" sz="800" dirty="0" smtClean="0"/>
              <a:t>–</a:t>
            </a:r>
            <a:r>
              <a:rPr lang="en-US" sz="800" dirty="0" smtClean="0"/>
              <a:t> First/last name or user name of the user. Name of the user group. </a:t>
            </a:r>
          </a:p>
          <a:p>
            <a:pPr lvl="1"/>
            <a:r>
              <a:rPr lang="en-US" sz="800" dirty="0" smtClean="0"/>
              <a:t>Alerts </a:t>
            </a:r>
            <a:r>
              <a:rPr lang="mr-IN" sz="800" dirty="0" smtClean="0"/>
              <a:t>–</a:t>
            </a:r>
            <a:r>
              <a:rPr lang="en-US" sz="800" dirty="0" smtClean="0"/>
              <a:t> Subject or description.</a:t>
            </a:r>
          </a:p>
          <a:p>
            <a:pPr lvl="1"/>
            <a:r>
              <a:rPr lang="en-US" sz="800" dirty="0" smtClean="0"/>
              <a:t>Cameras </a:t>
            </a:r>
            <a:r>
              <a:rPr lang="mr-IN" sz="800" dirty="0" smtClean="0"/>
              <a:t>–</a:t>
            </a:r>
            <a:r>
              <a:rPr lang="en-US" sz="800" dirty="0" smtClean="0"/>
              <a:t> Name of the camera.  </a:t>
            </a:r>
          </a:p>
          <a:p>
            <a:r>
              <a:rPr lang="en-US" sz="1200" dirty="0" smtClean="0"/>
              <a:t>The user can add channels (including channel groups), users (including user groups) and fixed cameras. </a:t>
            </a:r>
          </a:p>
          <a:p>
            <a:r>
              <a:rPr lang="en-US" sz="1200" dirty="0" smtClean="0"/>
              <a:t>Incoming alerts and live streaming from a user’s device is added to the list on the fly</a:t>
            </a:r>
            <a:r>
              <a:rPr lang="en-US" sz="1200" dirty="0" smtClean="0"/>
              <a:t>. </a:t>
            </a:r>
          </a:p>
          <a:p>
            <a:r>
              <a:rPr lang="en-US" sz="1200" dirty="0" smtClean="0"/>
              <a:t>Clicking on an entry will highlight that entry and the center panel will display details pertaining to that entry. See later slides for more details. </a:t>
            </a:r>
          </a:p>
          <a:p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1593141" y="1"/>
            <a:ext cx="8050918" cy="6858000"/>
          </a:xfrm>
          <a:prstGeom prst="rect">
            <a:avLst/>
          </a:prstGeom>
          <a:solidFill>
            <a:schemeClr val="bg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ular Callout 12"/>
          <p:cNvSpPr/>
          <p:nvPr/>
        </p:nvSpPr>
        <p:spPr>
          <a:xfrm>
            <a:off x="1593141" y="1003809"/>
            <a:ext cx="1247584" cy="650820"/>
          </a:xfrm>
          <a:prstGeom prst="wedgeRectCallout">
            <a:avLst>
              <a:gd name="adj1" fmla="val -55311"/>
              <a:gd name="adj2" fmla="val -83803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b="1" dirty="0" smtClean="0"/>
              <a:t>ADD ENTITY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Allows a user to add an entity depending on the selected left panel tab. </a:t>
            </a:r>
            <a:endParaRPr lang="en-US" sz="800" dirty="0"/>
          </a:p>
        </p:txBody>
      </p:sp>
      <p:sp>
        <p:nvSpPr>
          <p:cNvPr id="15" name="Rectangular Callout 14"/>
          <p:cNvSpPr/>
          <p:nvPr/>
        </p:nvSpPr>
        <p:spPr>
          <a:xfrm>
            <a:off x="1856399" y="232913"/>
            <a:ext cx="1300457" cy="646841"/>
          </a:xfrm>
          <a:prstGeom prst="wedgeRectCallout">
            <a:avLst>
              <a:gd name="adj1" fmla="val -81282"/>
              <a:gd name="adj2" fmla="val -27578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b="1" dirty="0" smtClean="0"/>
              <a:t>TABS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User can switch between channels, users, alerts and cameras view. </a:t>
            </a:r>
            <a:endParaRPr lang="en-US" sz="800" dirty="0"/>
          </a:p>
        </p:txBody>
      </p:sp>
      <p:sp>
        <p:nvSpPr>
          <p:cNvPr id="20" name="Rectangular Callout 19"/>
          <p:cNvSpPr/>
          <p:nvPr/>
        </p:nvSpPr>
        <p:spPr>
          <a:xfrm>
            <a:off x="916418" y="1726579"/>
            <a:ext cx="1247584" cy="650820"/>
          </a:xfrm>
          <a:prstGeom prst="wedgeRectCallout">
            <a:avLst>
              <a:gd name="adj1" fmla="val -27390"/>
              <a:gd name="adj2" fmla="val -184160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b="1" dirty="0" smtClean="0"/>
              <a:t>FILTER ENTITIES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Allows a user to specify filters to control the searched entities. </a:t>
            </a:r>
            <a:endParaRPr lang="en-US" sz="800" dirty="0"/>
          </a:p>
        </p:txBody>
      </p:sp>
      <p:sp>
        <p:nvSpPr>
          <p:cNvPr id="21" name="Rectangular Callout 20"/>
          <p:cNvSpPr/>
          <p:nvPr/>
        </p:nvSpPr>
        <p:spPr>
          <a:xfrm>
            <a:off x="0" y="931859"/>
            <a:ext cx="1045029" cy="722770"/>
          </a:xfrm>
          <a:prstGeom prst="wedgeRectCallout">
            <a:avLst>
              <a:gd name="adj1" fmla="val -17480"/>
              <a:gd name="adj2" fmla="val -81790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b="1" dirty="0" smtClean="0"/>
              <a:t>SEARCH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Allows a user to find entries that are based on title searches. . </a:t>
            </a:r>
            <a:endParaRPr lang="en-US" sz="800" dirty="0"/>
          </a:p>
        </p:txBody>
      </p:sp>
      <p:sp>
        <p:nvSpPr>
          <p:cNvPr id="24" name="Rectangle 23"/>
          <p:cNvSpPr/>
          <p:nvPr/>
        </p:nvSpPr>
        <p:spPr>
          <a:xfrm>
            <a:off x="0" y="0"/>
            <a:ext cx="1593137" cy="254685"/>
          </a:xfrm>
          <a:prstGeom prst="rect">
            <a:avLst/>
          </a:prstGeom>
          <a:solidFill>
            <a:schemeClr val="bg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6440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4062" y="1"/>
            <a:ext cx="2547937" cy="465825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Right Panel Layout</a:t>
            </a:r>
            <a:endParaRPr lang="en-US" sz="18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644060" y="465826"/>
            <a:ext cx="2547939" cy="6392174"/>
          </a:xfrm>
        </p:spPr>
        <p:txBody>
          <a:bodyPr>
            <a:normAutofit/>
          </a:bodyPr>
          <a:lstStyle/>
          <a:p>
            <a:r>
              <a:rPr lang="en-US" sz="1200" dirty="0" smtClean="0"/>
              <a:t>Contains tabs for the following: </a:t>
            </a:r>
          </a:p>
          <a:p>
            <a:pPr lvl="1"/>
            <a:r>
              <a:rPr lang="en-US" sz="800" dirty="0" smtClean="0"/>
              <a:t>Members </a:t>
            </a:r>
            <a:r>
              <a:rPr lang="mr-IN" sz="800" dirty="0" smtClean="0"/>
              <a:t>–</a:t>
            </a:r>
            <a:r>
              <a:rPr lang="en-US" sz="800" dirty="0" smtClean="0"/>
              <a:t> Channels (and groups), alerts and cameras have users associated with them. These are users that belong to the entity or have received a notification pertaining to that entity. These users are listed in the members tab. </a:t>
            </a:r>
          </a:p>
          <a:p>
            <a:pPr lvl="1"/>
            <a:r>
              <a:rPr lang="en-US" sz="800" dirty="0" smtClean="0"/>
              <a:t>History </a:t>
            </a:r>
            <a:r>
              <a:rPr lang="mr-IN" sz="800" dirty="0" smtClean="0"/>
              <a:t>–</a:t>
            </a:r>
            <a:r>
              <a:rPr lang="en-US" sz="800" dirty="0" smtClean="0"/>
              <a:t> Each entity on the left panel that is selected has a history associated with it. Those are listed in chronological order from newest to oldest. Additional history is retrieved in demand as the list is scrolled. </a:t>
            </a:r>
            <a:endParaRPr lang="en-US" sz="1200" dirty="0" smtClean="0"/>
          </a:p>
          <a:p>
            <a:r>
              <a:rPr lang="en-US" sz="1200" dirty="0" smtClean="0"/>
              <a:t>The user can select any of the tabs by clicking on it. When a tab is selected, the name of the tab appears with the icon. Unselected tabs only display the icon. </a:t>
            </a:r>
          </a:p>
          <a:p>
            <a:r>
              <a:rPr lang="en-US" sz="1200" dirty="0" smtClean="0"/>
              <a:t>The user can filter users listed in the members tab by searching for the first/last name and usernames. </a:t>
            </a:r>
            <a:endParaRPr lang="en-US" sz="800" dirty="0" smtClean="0"/>
          </a:p>
          <a:p>
            <a:r>
              <a:rPr lang="en-US" sz="1200" dirty="0" smtClean="0"/>
              <a:t>Clicking on a user will highlight that entry and the center panel will display details pertaining to that user. See later slides for more details. 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1" y="1"/>
            <a:ext cx="8066313" cy="6858000"/>
          </a:xfrm>
          <a:prstGeom prst="rect">
            <a:avLst/>
          </a:prstGeom>
          <a:solidFill>
            <a:schemeClr val="bg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ular Callout 14"/>
          <p:cNvSpPr/>
          <p:nvPr/>
        </p:nvSpPr>
        <p:spPr>
          <a:xfrm>
            <a:off x="6445895" y="285018"/>
            <a:ext cx="1300457" cy="646841"/>
          </a:xfrm>
          <a:prstGeom prst="wedgeRectCallout">
            <a:avLst>
              <a:gd name="adj1" fmla="val 82783"/>
              <a:gd name="adj2" fmla="val -29261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b="1" dirty="0" smtClean="0"/>
              <a:t>TABS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User can switch between channels, users, alerts and cameras view. </a:t>
            </a:r>
            <a:endParaRPr lang="en-US" sz="800" dirty="0"/>
          </a:p>
        </p:txBody>
      </p:sp>
      <p:sp>
        <p:nvSpPr>
          <p:cNvPr id="20" name="Rectangular Callout 19"/>
          <p:cNvSpPr/>
          <p:nvPr/>
        </p:nvSpPr>
        <p:spPr>
          <a:xfrm>
            <a:off x="7735147" y="2042846"/>
            <a:ext cx="1247584" cy="650820"/>
          </a:xfrm>
          <a:prstGeom prst="wedgeRectCallout">
            <a:avLst>
              <a:gd name="adj1" fmla="val 71207"/>
              <a:gd name="adj2" fmla="val -239356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b="1" dirty="0" smtClean="0"/>
              <a:t>FILTER ENTITIES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Allows a user to specify filters to control the searched entities. </a:t>
            </a:r>
            <a:endParaRPr lang="en-US" sz="800" dirty="0"/>
          </a:p>
        </p:txBody>
      </p:sp>
      <p:sp>
        <p:nvSpPr>
          <p:cNvPr id="21" name="Rectangular Callout 20"/>
          <p:cNvSpPr/>
          <p:nvPr/>
        </p:nvSpPr>
        <p:spPr>
          <a:xfrm>
            <a:off x="7223837" y="1125967"/>
            <a:ext cx="1045029" cy="722770"/>
          </a:xfrm>
          <a:prstGeom prst="wedgeRectCallout">
            <a:avLst>
              <a:gd name="adj1" fmla="val 51270"/>
              <a:gd name="adj2" fmla="val -101369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b="1" dirty="0" smtClean="0"/>
              <a:t>SEARCH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Allows a user to find entries that are based on title searches. . </a:t>
            </a:r>
            <a:endParaRPr lang="en-US" sz="800" dirty="0"/>
          </a:p>
        </p:txBody>
      </p:sp>
      <p:sp>
        <p:nvSpPr>
          <p:cNvPr id="10" name="Rectangle 9"/>
          <p:cNvSpPr/>
          <p:nvPr/>
        </p:nvSpPr>
        <p:spPr>
          <a:xfrm>
            <a:off x="8066314" y="1"/>
            <a:ext cx="1570054" cy="254684"/>
          </a:xfrm>
          <a:prstGeom prst="rect">
            <a:avLst/>
          </a:prstGeom>
          <a:solidFill>
            <a:schemeClr val="bg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ular Callout 12"/>
          <p:cNvSpPr/>
          <p:nvPr/>
        </p:nvSpPr>
        <p:spPr>
          <a:xfrm>
            <a:off x="8358939" y="1329219"/>
            <a:ext cx="1247584" cy="650820"/>
          </a:xfrm>
          <a:prstGeom prst="wedgeRectCallout">
            <a:avLst>
              <a:gd name="adj1" fmla="val 40669"/>
              <a:gd name="adj2" fmla="val -125618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b="1" dirty="0" smtClean="0"/>
              <a:t>ADD ENTITY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Allows a user to add an entity depending on the selected left panel tab.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184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1"/>
            <a:ext cx="96440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4062" y="1"/>
            <a:ext cx="2547937" cy="465825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Channels (Unselected)</a:t>
            </a:r>
            <a:endParaRPr lang="en-US" sz="18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644060" y="465826"/>
            <a:ext cx="2547939" cy="6392174"/>
          </a:xfrm>
        </p:spPr>
        <p:txBody>
          <a:bodyPr>
            <a:normAutofit/>
          </a:bodyPr>
          <a:lstStyle/>
          <a:p>
            <a:r>
              <a:rPr lang="en-US" sz="1200" dirty="0" smtClean="0"/>
              <a:t>Provisioned channels and channel groups are displayed in the channel tab. </a:t>
            </a:r>
          </a:p>
          <a:p>
            <a:r>
              <a:rPr lang="en-US" sz="1200" dirty="0" smtClean="0"/>
              <a:t>When a channel is added/removed for the logged in user, the list immediately reflects the changes without a manual refresh. </a:t>
            </a:r>
          </a:p>
          <a:p>
            <a:r>
              <a:rPr lang="en-US" sz="1200" dirty="0" smtClean="0"/>
              <a:t>When no channel or channel group is selected, then the center or right panel (members) is not rendered. 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1830352" y="795974"/>
            <a:ext cx="1300457" cy="329993"/>
          </a:xfrm>
          <a:prstGeom prst="wedgeRectCallout">
            <a:avLst>
              <a:gd name="adj1" fmla="val -103883"/>
              <a:gd name="adj2" fmla="val 2513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smtClean="0"/>
              <a:t>Channel with no group. </a:t>
            </a:r>
            <a:endParaRPr lang="en-US" sz="800" dirty="0"/>
          </a:p>
        </p:txBody>
      </p:sp>
      <p:sp>
        <p:nvSpPr>
          <p:cNvPr id="21" name="Rectangular Callout 20"/>
          <p:cNvSpPr/>
          <p:nvPr/>
        </p:nvSpPr>
        <p:spPr>
          <a:xfrm>
            <a:off x="1830352" y="1183133"/>
            <a:ext cx="1300457" cy="335715"/>
          </a:xfrm>
          <a:prstGeom prst="wedgeRectCallout">
            <a:avLst>
              <a:gd name="adj1" fmla="val -107063"/>
              <a:gd name="adj2" fmla="val -50161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smtClean="0"/>
              <a:t>Channel group. </a:t>
            </a:r>
            <a:endParaRPr lang="en-US" sz="800" dirty="0"/>
          </a:p>
        </p:txBody>
      </p:sp>
      <p:sp>
        <p:nvSpPr>
          <p:cNvPr id="14" name="Rectangular Callout 13"/>
          <p:cNvSpPr/>
          <p:nvPr/>
        </p:nvSpPr>
        <p:spPr>
          <a:xfrm>
            <a:off x="1830352" y="1576014"/>
            <a:ext cx="1300457" cy="335715"/>
          </a:xfrm>
          <a:prstGeom prst="wedgeRectCallout">
            <a:avLst>
              <a:gd name="adj1" fmla="val -105555"/>
              <a:gd name="adj2" fmla="val -76102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Channels belonging to the channel  group. </a:t>
            </a:r>
            <a:endParaRPr lang="en-US" sz="800" dirty="0"/>
          </a:p>
        </p:txBody>
      </p:sp>
      <p:sp>
        <p:nvSpPr>
          <p:cNvPr id="16" name="Rectangular Callout 15"/>
          <p:cNvSpPr/>
          <p:nvPr/>
        </p:nvSpPr>
        <p:spPr>
          <a:xfrm>
            <a:off x="1830351" y="2200397"/>
            <a:ext cx="1300457" cy="727859"/>
          </a:xfrm>
          <a:prstGeom prst="wedgeRectCallout">
            <a:avLst>
              <a:gd name="adj1" fmla="val -175032"/>
              <a:gd name="adj2" fmla="val -181712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Expand/collapse channel group. Pointed upwards when expanded and downwards when collapsed.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931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0"/>
            <a:ext cx="96440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4062" y="1"/>
            <a:ext cx="2547937" cy="465825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Channel Group Selected</a:t>
            </a:r>
            <a:endParaRPr lang="en-US" sz="18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644060" y="465826"/>
            <a:ext cx="2547939" cy="6392174"/>
          </a:xfrm>
        </p:spPr>
        <p:txBody>
          <a:bodyPr>
            <a:normAutofit/>
          </a:bodyPr>
          <a:lstStyle/>
          <a:p>
            <a:r>
              <a:rPr lang="en-US" sz="1200" dirty="0" smtClean="0"/>
              <a:t>When a user selected a channel group, the center panel has one extra tab for dispatchers where all PTT channels belonging to the group are displayed. The user can activate/deactivate any or all channels and directly communicate via PTT. Detailed elements of the dispatch view to follow. </a:t>
            </a:r>
          </a:p>
          <a:p>
            <a:r>
              <a:rPr lang="en-US" sz="1200" dirty="0" smtClean="0"/>
              <a:t>The user can click on any member to switch to the user view in the center panel. </a:t>
            </a:r>
          </a:p>
        </p:txBody>
      </p:sp>
      <p:sp>
        <p:nvSpPr>
          <p:cNvPr id="21" name="Rectangular Callout 20"/>
          <p:cNvSpPr/>
          <p:nvPr/>
        </p:nvSpPr>
        <p:spPr>
          <a:xfrm>
            <a:off x="1830352" y="1183133"/>
            <a:ext cx="1300457" cy="335715"/>
          </a:xfrm>
          <a:prstGeom prst="wedgeRectCallout">
            <a:avLst>
              <a:gd name="adj1" fmla="val -71069"/>
              <a:gd name="adj2" fmla="val -50161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Selected channel group is highlighted. </a:t>
            </a:r>
            <a:endParaRPr lang="en-US" sz="800" dirty="0"/>
          </a:p>
        </p:txBody>
      </p:sp>
      <p:sp>
        <p:nvSpPr>
          <p:cNvPr id="14" name="Rectangular Callout 13"/>
          <p:cNvSpPr/>
          <p:nvPr/>
        </p:nvSpPr>
        <p:spPr>
          <a:xfrm>
            <a:off x="4866003" y="128509"/>
            <a:ext cx="1300457" cy="463447"/>
          </a:xfrm>
          <a:prstGeom prst="wedgeRectCallout">
            <a:avLst>
              <a:gd name="adj1" fmla="val 77763"/>
              <a:gd name="adj2" fmla="val 12054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This tab allows the user to change settings of the </a:t>
            </a:r>
            <a:r>
              <a:rPr lang="en-US" sz="800" smtClean="0"/>
              <a:t>selected entity. </a:t>
            </a:r>
            <a:endParaRPr lang="en-US" sz="800" dirty="0"/>
          </a:p>
        </p:txBody>
      </p:sp>
      <p:sp>
        <p:nvSpPr>
          <p:cNvPr id="16" name="Rectangular Callout 15"/>
          <p:cNvSpPr/>
          <p:nvPr/>
        </p:nvSpPr>
        <p:spPr>
          <a:xfrm>
            <a:off x="3332580" y="591956"/>
            <a:ext cx="1300457" cy="591177"/>
          </a:xfrm>
          <a:prstGeom prst="wedgeRectCallout">
            <a:avLst>
              <a:gd name="adj1" fmla="val -88814"/>
              <a:gd name="adj2" fmla="val -63561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Center tab displays the icon of </a:t>
            </a:r>
            <a:r>
              <a:rPr lang="en-US" sz="800" smtClean="0"/>
              <a:t>the selected entity and its name. </a:t>
            </a:r>
            <a:endParaRPr lang="en-US" sz="800" dirty="0"/>
          </a:p>
        </p:txBody>
      </p:sp>
      <p:sp>
        <p:nvSpPr>
          <p:cNvPr id="10" name="Rectangular Callout 9"/>
          <p:cNvSpPr/>
          <p:nvPr/>
        </p:nvSpPr>
        <p:spPr>
          <a:xfrm>
            <a:off x="5302942" y="720466"/>
            <a:ext cx="1457087" cy="607592"/>
          </a:xfrm>
          <a:prstGeom prst="wedgeRectCallout">
            <a:avLst>
              <a:gd name="adj1" fmla="val 56685"/>
              <a:gd name="adj2" fmla="val -87069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This is the default tab when a channel group is selected and provides a dispatch view of </a:t>
            </a:r>
            <a:r>
              <a:rPr lang="en-US" sz="800" smtClean="0"/>
              <a:t>all channels in the group. </a:t>
            </a:r>
            <a:endParaRPr lang="en-US" sz="800" dirty="0"/>
          </a:p>
        </p:txBody>
      </p:sp>
      <p:sp>
        <p:nvSpPr>
          <p:cNvPr id="11" name="Rectangular Callout 10"/>
          <p:cNvSpPr/>
          <p:nvPr/>
        </p:nvSpPr>
        <p:spPr>
          <a:xfrm>
            <a:off x="6031486" y="1456568"/>
            <a:ext cx="1294600" cy="513746"/>
          </a:xfrm>
          <a:prstGeom prst="wedgeRectCallout">
            <a:avLst>
              <a:gd name="adj1" fmla="val 43343"/>
              <a:gd name="adj2" fmla="val -235628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This is the chat tab and shows messages for the selected channel group. </a:t>
            </a:r>
            <a:endParaRPr lang="en-US" sz="800" dirty="0"/>
          </a:p>
        </p:txBody>
      </p:sp>
      <p:sp>
        <p:nvSpPr>
          <p:cNvPr id="13" name="Rectangular Callout 12"/>
          <p:cNvSpPr/>
          <p:nvPr/>
        </p:nvSpPr>
        <p:spPr>
          <a:xfrm>
            <a:off x="6678786" y="2098824"/>
            <a:ext cx="1294600" cy="513746"/>
          </a:xfrm>
          <a:prstGeom prst="wedgeRectCallout">
            <a:avLst>
              <a:gd name="adj1" fmla="val 18117"/>
              <a:gd name="adj2" fmla="val -364880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This is the map tab and displays all the members of this channel group. </a:t>
            </a:r>
            <a:endParaRPr lang="en-US" sz="800" dirty="0"/>
          </a:p>
        </p:txBody>
      </p:sp>
      <p:sp>
        <p:nvSpPr>
          <p:cNvPr id="17" name="Rectangular Callout 16"/>
          <p:cNvSpPr/>
          <p:nvPr/>
        </p:nvSpPr>
        <p:spPr>
          <a:xfrm>
            <a:off x="7604070" y="2915253"/>
            <a:ext cx="1452843" cy="557289"/>
          </a:xfrm>
          <a:prstGeom prst="wedgeRectCallout">
            <a:avLst>
              <a:gd name="adj1" fmla="val 27366"/>
              <a:gd name="adj2" fmla="val -182655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Members belonging to the selected channel group, along with the avatars </a:t>
            </a:r>
            <a:r>
              <a:rPr lang="en-US" sz="800" smtClean="0"/>
              <a:t>and status.,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1976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6440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4062" y="1"/>
            <a:ext cx="2547937" cy="465825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Channel Selected</a:t>
            </a:r>
            <a:endParaRPr lang="en-US" sz="18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644060" y="465826"/>
            <a:ext cx="2547939" cy="6392174"/>
          </a:xfrm>
        </p:spPr>
        <p:txBody>
          <a:bodyPr>
            <a:normAutofit/>
          </a:bodyPr>
          <a:lstStyle/>
          <a:p>
            <a:r>
              <a:rPr lang="en-US" sz="1200" dirty="0" smtClean="0"/>
              <a:t>When a user selects a channel, the center panel defaults to the chat tab. </a:t>
            </a:r>
          </a:p>
          <a:p>
            <a:r>
              <a:rPr lang="en-US" sz="1200" dirty="0" smtClean="0"/>
              <a:t>The user can click on any member to switch to the user view in the center panel. </a:t>
            </a:r>
          </a:p>
        </p:txBody>
      </p:sp>
      <p:sp>
        <p:nvSpPr>
          <p:cNvPr id="21" name="Rectangular Callout 20"/>
          <p:cNvSpPr/>
          <p:nvPr/>
        </p:nvSpPr>
        <p:spPr>
          <a:xfrm>
            <a:off x="1841238" y="1420501"/>
            <a:ext cx="1010819" cy="353870"/>
          </a:xfrm>
          <a:prstGeom prst="wedgeRectCallout">
            <a:avLst>
              <a:gd name="adj1" fmla="val -71069"/>
              <a:gd name="adj2" fmla="val -50161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Selected </a:t>
            </a:r>
            <a:r>
              <a:rPr lang="en-US" sz="800" smtClean="0"/>
              <a:t>channel is </a:t>
            </a:r>
            <a:r>
              <a:rPr lang="en-US" sz="800" dirty="0" smtClean="0"/>
              <a:t>highlighted. </a:t>
            </a:r>
            <a:endParaRPr lang="en-US" sz="800" dirty="0"/>
          </a:p>
        </p:txBody>
      </p:sp>
      <p:sp>
        <p:nvSpPr>
          <p:cNvPr id="14" name="Rectangular Callout 13"/>
          <p:cNvSpPr/>
          <p:nvPr/>
        </p:nvSpPr>
        <p:spPr>
          <a:xfrm>
            <a:off x="5051060" y="128510"/>
            <a:ext cx="1300457" cy="463447"/>
          </a:xfrm>
          <a:prstGeom prst="wedgeRectCallout">
            <a:avLst>
              <a:gd name="adj1" fmla="val 88645"/>
              <a:gd name="adj2" fmla="val 5007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This tab allows the user to change settings of the </a:t>
            </a:r>
            <a:r>
              <a:rPr lang="en-US" sz="800" smtClean="0"/>
              <a:t>selected entity. </a:t>
            </a:r>
            <a:endParaRPr lang="en-US" sz="800" dirty="0"/>
          </a:p>
        </p:txBody>
      </p:sp>
      <p:sp>
        <p:nvSpPr>
          <p:cNvPr id="16" name="Rectangular Callout 15"/>
          <p:cNvSpPr/>
          <p:nvPr/>
        </p:nvSpPr>
        <p:spPr>
          <a:xfrm>
            <a:off x="2388236" y="591956"/>
            <a:ext cx="1300457" cy="496615"/>
          </a:xfrm>
          <a:prstGeom prst="wedgeRectCallout">
            <a:avLst>
              <a:gd name="adj1" fmla="val -88814"/>
              <a:gd name="adj2" fmla="val -63561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Center tab displays the icon of the selected channel and its name. </a:t>
            </a:r>
            <a:endParaRPr lang="en-US" sz="800" dirty="0"/>
          </a:p>
        </p:txBody>
      </p:sp>
      <p:sp>
        <p:nvSpPr>
          <p:cNvPr id="11" name="Rectangular Callout 10"/>
          <p:cNvSpPr/>
          <p:nvPr/>
        </p:nvSpPr>
        <p:spPr>
          <a:xfrm>
            <a:off x="5704217" y="906755"/>
            <a:ext cx="1294600" cy="513746"/>
          </a:xfrm>
          <a:prstGeom prst="wedgeRectCallout">
            <a:avLst>
              <a:gd name="adj1" fmla="val 61001"/>
              <a:gd name="adj2" fmla="val -129683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This is the chat tab and shows messages for the selected channel. </a:t>
            </a:r>
            <a:endParaRPr lang="en-US" sz="800" dirty="0"/>
          </a:p>
        </p:txBody>
      </p:sp>
      <p:sp>
        <p:nvSpPr>
          <p:cNvPr id="13" name="Rectangular Callout 12"/>
          <p:cNvSpPr/>
          <p:nvPr/>
        </p:nvSpPr>
        <p:spPr>
          <a:xfrm>
            <a:off x="6559043" y="1597436"/>
            <a:ext cx="1294600" cy="513746"/>
          </a:xfrm>
          <a:prstGeom prst="wedgeRectCallout">
            <a:avLst>
              <a:gd name="adj1" fmla="val 26526"/>
              <a:gd name="adj2" fmla="val -263173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This is the map tab and displays all the members of this channel. </a:t>
            </a:r>
            <a:endParaRPr lang="en-US" sz="800" dirty="0"/>
          </a:p>
        </p:txBody>
      </p:sp>
      <p:sp>
        <p:nvSpPr>
          <p:cNvPr id="17" name="Rectangular Callout 16"/>
          <p:cNvSpPr/>
          <p:nvPr/>
        </p:nvSpPr>
        <p:spPr>
          <a:xfrm>
            <a:off x="7604070" y="2915253"/>
            <a:ext cx="1452843" cy="557289"/>
          </a:xfrm>
          <a:prstGeom prst="wedgeRectCallout">
            <a:avLst>
              <a:gd name="adj1" fmla="val 27366"/>
              <a:gd name="adj2" fmla="val -182655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Members belonging to the selected channel, along with the avatars and status.,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9988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96440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4062" y="1"/>
            <a:ext cx="2547937" cy="465825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Users (Unselected)</a:t>
            </a:r>
            <a:endParaRPr lang="en-US" sz="18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644060" y="465826"/>
            <a:ext cx="2547939" cy="6392174"/>
          </a:xfrm>
        </p:spPr>
        <p:txBody>
          <a:bodyPr>
            <a:normAutofit/>
          </a:bodyPr>
          <a:lstStyle/>
          <a:p>
            <a:r>
              <a:rPr lang="en-US" sz="1200" dirty="0" smtClean="0"/>
              <a:t>Provisioned users and user groups are displayed in the user tab. </a:t>
            </a:r>
          </a:p>
          <a:p>
            <a:r>
              <a:rPr lang="en-US" sz="1200" dirty="0" smtClean="0"/>
              <a:t>When a user is added/removed for the logged in user’s company or any of the user’s user groups, the list immediately reflects the changes without a manual refresh. </a:t>
            </a:r>
          </a:p>
          <a:p>
            <a:r>
              <a:rPr lang="en-US" sz="1200" dirty="0" smtClean="0"/>
              <a:t>When no user or user group is selected, then the center panel is not rendered. </a:t>
            </a:r>
            <a:endParaRPr lang="en-US" sz="1200" dirty="0"/>
          </a:p>
          <a:p>
            <a:r>
              <a:rPr lang="en-US" sz="1200" dirty="0" smtClean="0"/>
              <a:t>There is no member tab in the right panel for users. 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1830352" y="795974"/>
            <a:ext cx="1300457" cy="329993"/>
          </a:xfrm>
          <a:prstGeom prst="wedgeRectCallout">
            <a:avLst>
              <a:gd name="adj1" fmla="val -103883"/>
              <a:gd name="adj2" fmla="val 2513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User group showing total number of members. </a:t>
            </a:r>
            <a:endParaRPr lang="en-US" sz="800" dirty="0"/>
          </a:p>
        </p:txBody>
      </p:sp>
      <p:sp>
        <p:nvSpPr>
          <p:cNvPr id="18" name="Rectangular Callout 17"/>
          <p:cNvSpPr/>
          <p:nvPr/>
        </p:nvSpPr>
        <p:spPr>
          <a:xfrm>
            <a:off x="1830352" y="1183133"/>
            <a:ext cx="1300457" cy="335715"/>
          </a:xfrm>
          <a:prstGeom prst="wedgeRectCallout">
            <a:avLst>
              <a:gd name="adj1" fmla="val -107063"/>
              <a:gd name="adj2" fmla="val -50161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User with avatar and status. </a:t>
            </a:r>
            <a:endParaRPr lang="en-US" sz="800" dirty="0"/>
          </a:p>
        </p:txBody>
      </p:sp>
      <p:sp>
        <p:nvSpPr>
          <p:cNvPr id="19" name="Rectangular Callout 18"/>
          <p:cNvSpPr/>
          <p:nvPr/>
        </p:nvSpPr>
        <p:spPr>
          <a:xfrm>
            <a:off x="1830352" y="1576014"/>
            <a:ext cx="1300457" cy="335715"/>
          </a:xfrm>
          <a:prstGeom prst="wedgeRectCallout">
            <a:avLst>
              <a:gd name="adj1" fmla="val -105555"/>
              <a:gd name="adj2" fmla="val -76102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Users belonging to the user group. </a:t>
            </a:r>
            <a:endParaRPr lang="en-US" sz="800" dirty="0"/>
          </a:p>
        </p:txBody>
      </p:sp>
      <p:sp>
        <p:nvSpPr>
          <p:cNvPr id="20" name="Rectangular Callout 19"/>
          <p:cNvSpPr/>
          <p:nvPr/>
        </p:nvSpPr>
        <p:spPr>
          <a:xfrm>
            <a:off x="1830352" y="2791985"/>
            <a:ext cx="1300457" cy="727859"/>
          </a:xfrm>
          <a:prstGeom prst="wedgeRectCallout">
            <a:avLst>
              <a:gd name="adj1" fmla="val -177686"/>
              <a:gd name="adj2" fmla="val -83341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Expand/collapse channel group. Pointed upwards when expanded and downwards when collapsed. </a:t>
            </a:r>
            <a:endParaRPr lang="en-US" sz="800" dirty="0"/>
          </a:p>
        </p:txBody>
      </p:sp>
      <p:sp>
        <p:nvSpPr>
          <p:cNvPr id="22" name="Rectangular Callout 21"/>
          <p:cNvSpPr/>
          <p:nvPr/>
        </p:nvSpPr>
        <p:spPr>
          <a:xfrm>
            <a:off x="6520246" y="642728"/>
            <a:ext cx="1300457" cy="933286"/>
          </a:xfrm>
          <a:prstGeom prst="wedgeRectCallout">
            <a:avLst>
              <a:gd name="adj1" fmla="val 100252"/>
              <a:gd name="adj2" fmla="val -71489"/>
            </a:avLst>
          </a:prstGeom>
          <a:solidFill>
            <a:schemeClr val="tx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History pertaining to this user is displayed be default, because there are no members in users. The member tab should be hidden. Not hidden here.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2643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793</TotalTime>
  <Words>1413</Words>
  <Application>Microsoft Macintosh PowerPoint</Application>
  <PresentationFormat>Widescreen</PresentationFormat>
  <Paragraphs>141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Mangal</vt:lpstr>
      <vt:lpstr>Arial</vt:lpstr>
      <vt:lpstr>Office Theme</vt:lpstr>
      <vt:lpstr>Desktop Console UI Design</vt:lpstr>
      <vt:lpstr>Desktop UI Layout</vt:lpstr>
      <vt:lpstr>Header Layout</vt:lpstr>
      <vt:lpstr>Left Panel Layout</vt:lpstr>
      <vt:lpstr>Right Panel Layout</vt:lpstr>
      <vt:lpstr>Channels (Unselected)</vt:lpstr>
      <vt:lpstr>Channel Group Selected</vt:lpstr>
      <vt:lpstr>Channel Selected</vt:lpstr>
      <vt:lpstr>Users (Unselected)</vt:lpstr>
      <vt:lpstr>User Selected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Gonsalves</dc:creator>
  <cp:lastModifiedBy>Mark Gonsalves</cp:lastModifiedBy>
  <cp:revision>23</cp:revision>
  <dcterms:created xsi:type="dcterms:W3CDTF">2018-02-09T18:53:58Z</dcterms:created>
  <dcterms:modified xsi:type="dcterms:W3CDTF">2018-02-10T08:06:59Z</dcterms:modified>
</cp:coreProperties>
</file>