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3"/>
  </p:sldMasterIdLst>
  <p:notesMasterIdLst>
    <p:notesMasterId r:id="rId15"/>
  </p:notesMasterIdLst>
  <p:sldIdLst>
    <p:sldId id="296" r:id="rId4"/>
    <p:sldId id="290" r:id="rId5"/>
    <p:sldId id="257" r:id="rId6"/>
    <p:sldId id="258" r:id="rId7"/>
    <p:sldId id="298" r:id="rId8"/>
    <p:sldId id="299" r:id="rId9"/>
    <p:sldId id="300" r:id="rId10"/>
    <p:sldId id="261" r:id="rId11"/>
    <p:sldId id="293" r:id="rId12"/>
    <p:sldId id="294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A1E62-28CF-4F39-8280-A0FDEE8FE215}" v="2" dt="2025-01-07T17:36:32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5"/>
    <p:restoredTop sz="94513"/>
  </p:normalViewPr>
  <p:slideViewPr>
    <p:cSldViewPr snapToGrid="0">
      <p:cViewPr varScale="1">
        <p:scale>
          <a:sx n="119" d="100"/>
          <a:sy n="119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A32910-F252-6A4C-8EB6-BDDA957EEDE8}" type="doc">
      <dgm:prSet loTypeId="urn:microsoft.com/office/officeart/2005/8/layout/vList3" loCatId="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2371BE0-2493-054E-82DA-AFB2BAA043B8}">
      <dgm:prSet phldrT="[Text]"/>
      <dgm:spPr/>
      <dgm:t>
        <a:bodyPr/>
        <a:lstStyle/>
        <a:p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Simple and Efficient</a:t>
          </a:r>
        </a:p>
      </dgm:t>
    </dgm:pt>
    <dgm:pt modelId="{2033730C-5447-1946-866D-7D4910D84C00}" type="parTrans" cxnId="{BA735A5A-AC93-F746-BCA2-E2FB48741788}">
      <dgm:prSet/>
      <dgm:spPr/>
      <dgm:t>
        <a:bodyPr/>
        <a:lstStyle/>
        <a:p>
          <a:endParaRPr lang="en-GB"/>
        </a:p>
      </dgm:t>
    </dgm:pt>
    <dgm:pt modelId="{7365A8EB-A65F-174D-97E4-B2F6DBB6078B}" type="sibTrans" cxnId="{BA735A5A-AC93-F746-BCA2-E2FB48741788}">
      <dgm:prSet/>
      <dgm:spPr/>
      <dgm:t>
        <a:bodyPr/>
        <a:lstStyle/>
        <a:p>
          <a:endParaRPr lang="en-GB"/>
        </a:p>
      </dgm:t>
    </dgm:pt>
    <dgm:pt modelId="{280FB173-60D7-B14B-8A57-9C7E6E344C19}">
      <dgm:prSet phldrT="[Text]"/>
      <dgm:spPr/>
      <dgm:t>
        <a:bodyPr/>
        <a:lstStyle/>
        <a:p>
          <a:r>
            <a:rPr lang="en-GB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Cost effective 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0D53C5-76B7-904A-B5AE-F33754F375E0}" type="parTrans" cxnId="{6AD60DB5-C618-E945-A0F2-0D5239623715}">
      <dgm:prSet/>
      <dgm:spPr/>
      <dgm:t>
        <a:bodyPr/>
        <a:lstStyle/>
        <a:p>
          <a:endParaRPr lang="en-GB"/>
        </a:p>
      </dgm:t>
    </dgm:pt>
    <dgm:pt modelId="{87384E03-0FD2-6A44-A9FE-77514B7B9666}" type="sibTrans" cxnId="{6AD60DB5-C618-E945-A0F2-0D5239623715}">
      <dgm:prSet/>
      <dgm:spPr/>
      <dgm:t>
        <a:bodyPr/>
        <a:lstStyle/>
        <a:p>
          <a:endParaRPr lang="en-GB"/>
        </a:p>
      </dgm:t>
    </dgm:pt>
    <dgm:pt modelId="{43091B99-A0EB-5E4C-8392-5CF55F44019A}">
      <dgm:prSet/>
      <dgm:spPr/>
      <dgm:t>
        <a:bodyPr/>
        <a:lstStyle/>
        <a:p>
          <a:r>
            <a:rPr lang="en-GB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To Use Real-time Data</a:t>
          </a:r>
          <a:endParaRPr lang="en-GB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4BAA15-2605-9049-8052-74D8F2538A54}" type="parTrans" cxnId="{003E4978-F0F9-B248-919F-BDEFB0FB1D40}">
      <dgm:prSet/>
      <dgm:spPr/>
      <dgm:t>
        <a:bodyPr/>
        <a:lstStyle/>
        <a:p>
          <a:endParaRPr lang="en-GB"/>
        </a:p>
      </dgm:t>
    </dgm:pt>
    <dgm:pt modelId="{3D85543D-680B-804F-B6D3-79AA2ACBDBE1}" type="sibTrans" cxnId="{003E4978-F0F9-B248-919F-BDEFB0FB1D40}">
      <dgm:prSet/>
      <dgm:spPr/>
      <dgm:t>
        <a:bodyPr/>
        <a:lstStyle/>
        <a:p>
          <a:endParaRPr lang="en-GB"/>
        </a:p>
      </dgm:t>
    </dgm:pt>
    <dgm:pt modelId="{38A9D676-CC1F-984E-AB79-24BF40DFA39B}" type="pres">
      <dgm:prSet presAssocID="{1EA32910-F252-6A4C-8EB6-BDDA957EEDE8}" presName="linearFlow" presStyleCnt="0">
        <dgm:presLayoutVars>
          <dgm:dir/>
          <dgm:resizeHandles val="exact"/>
        </dgm:presLayoutVars>
      </dgm:prSet>
      <dgm:spPr/>
    </dgm:pt>
    <dgm:pt modelId="{AB9D94C1-3322-284C-A61B-EECBC37837F7}" type="pres">
      <dgm:prSet presAssocID="{C2371BE0-2493-054E-82DA-AFB2BAA043B8}" presName="composite" presStyleCnt="0"/>
      <dgm:spPr/>
    </dgm:pt>
    <dgm:pt modelId="{F249AC27-6632-2A4A-A710-A380CBEA4715}" type="pres">
      <dgm:prSet presAssocID="{C2371BE0-2493-054E-82DA-AFB2BAA043B8}" presName="imgShp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</dgm:spPr>
    </dgm:pt>
    <dgm:pt modelId="{80C20BE1-A49A-EB4E-B639-231EF696AC6F}" type="pres">
      <dgm:prSet presAssocID="{C2371BE0-2493-054E-82DA-AFB2BAA043B8}" presName="txShp" presStyleLbl="node1" presStyleIdx="0" presStyleCnt="3">
        <dgm:presLayoutVars>
          <dgm:bulletEnabled val="1"/>
        </dgm:presLayoutVars>
      </dgm:prSet>
      <dgm:spPr/>
    </dgm:pt>
    <dgm:pt modelId="{48490899-18AB-9E46-8ECA-D75336049AB5}" type="pres">
      <dgm:prSet presAssocID="{7365A8EB-A65F-174D-97E4-B2F6DBB6078B}" presName="spacing" presStyleCnt="0"/>
      <dgm:spPr/>
    </dgm:pt>
    <dgm:pt modelId="{5B402B02-7EDB-D642-9084-249F06921679}" type="pres">
      <dgm:prSet presAssocID="{280FB173-60D7-B14B-8A57-9C7E6E344C19}" presName="composite" presStyleCnt="0"/>
      <dgm:spPr/>
    </dgm:pt>
    <dgm:pt modelId="{F07E5D52-6C04-CA4F-91BE-4B415FC22150}" type="pres">
      <dgm:prSet presAssocID="{280FB173-60D7-B14B-8A57-9C7E6E344C19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 l="-31000" r="-31000"/>
          </a:stretch>
        </a:blipFill>
      </dgm:spPr>
    </dgm:pt>
    <dgm:pt modelId="{52BCD237-703B-724D-8F9E-A404F010B7A3}" type="pres">
      <dgm:prSet presAssocID="{280FB173-60D7-B14B-8A57-9C7E6E344C19}" presName="txShp" presStyleLbl="node1" presStyleIdx="1" presStyleCnt="3">
        <dgm:presLayoutVars>
          <dgm:bulletEnabled val="1"/>
        </dgm:presLayoutVars>
      </dgm:prSet>
      <dgm:spPr/>
    </dgm:pt>
    <dgm:pt modelId="{B8304884-FFA1-9E4C-A802-E01FFC773879}" type="pres">
      <dgm:prSet presAssocID="{87384E03-0FD2-6A44-A9FE-77514B7B9666}" presName="spacing" presStyleCnt="0"/>
      <dgm:spPr/>
    </dgm:pt>
    <dgm:pt modelId="{91CECBAD-B8B0-724A-AB69-7B27B68D180B}" type="pres">
      <dgm:prSet presAssocID="{43091B99-A0EB-5E4C-8392-5CF55F44019A}" presName="composite" presStyleCnt="0"/>
      <dgm:spPr/>
    </dgm:pt>
    <dgm:pt modelId="{09BBE302-2DA9-8D45-859D-DB1724BC3A78}" type="pres">
      <dgm:prSet presAssocID="{43091B99-A0EB-5E4C-8392-5CF55F44019A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 l="-31000" r="-31000"/>
          </a:stretch>
        </a:blipFill>
      </dgm:spPr>
    </dgm:pt>
    <dgm:pt modelId="{BB788E44-2B6F-6A4D-B4C9-89571D078FCE}" type="pres">
      <dgm:prSet presAssocID="{43091B99-A0EB-5E4C-8392-5CF55F44019A}" presName="txShp" presStyleLbl="node1" presStyleIdx="2" presStyleCnt="3">
        <dgm:presLayoutVars>
          <dgm:bulletEnabled val="1"/>
        </dgm:presLayoutVars>
      </dgm:prSet>
      <dgm:spPr/>
    </dgm:pt>
  </dgm:ptLst>
  <dgm:cxnLst>
    <dgm:cxn modelId="{003E4978-F0F9-B248-919F-BDEFB0FB1D40}" srcId="{1EA32910-F252-6A4C-8EB6-BDDA957EEDE8}" destId="{43091B99-A0EB-5E4C-8392-5CF55F44019A}" srcOrd="2" destOrd="0" parTransId="{DD4BAA15-2605-9049-8052-74D8F2538A54}" sibTransId="{3D85543D-680B-804F-B6D3-79AA2ACBDBE1}"/>
    <dgm:cxn modelId="{BA735A5A-AC93-F746-BCA2-E2FB48741788}" srcId="{1EA32910-F252-6A4C-8EB6-BDDA957EEDE8}" destId="{C2371BE0-2493-054E-82DA-AFB2BAA043B8}" srcOrd="0" destOrd="0" parTransId="{2033730C-5447-1946-866D-7D4910D84C00}" sibTransId="{7365A8EB-A65F-174D-97E4-B2F6DBB6078B}"/>
    <dgm:cxn modelId="{E634299B-DC54-454D-855D-B76549ED98BF}" type="presOf" srcId="{280FB173-60D7-B14B-8A57-9C7E6E344C19}" destId="{52BCD237-703B-724D-8F9E-A404F010B7A3}" srcOrd="0" destOrd="0" presId="urn:microsoft.com/office/officeart/2005/8/layout/vList3"/>
    <dgm:cxn modelId="{6AD60DB5-C618-E945-A0F2-0D5239623715}" srcId="{1EA32910-F252-6A4C-8EB6-BDDA957EEDE8}" destId="{280FB173-60D7-B14B-8A57-9C7E6E344C19}" srcOrd="1" destOrd="0" parTransId="{760D53C5-76B7-904A-B5AE-F33754F375E0}" sibTransId="{87384E03-0FD2-6A44-A9FE-77514B7B9666}"/>
    <dgm:cxn modelId="{289C45B9-A89B-3E43-A992-80714425B4B3}" type="presOf" srcId="{43091B99-A0EB-5E4C-8392-5CF55F44019A}" destId="{BB788E44-2B6F-6A4D-B4C9-89571D078FCE}" srcOrd="0" destOrd="0" presId="urn:microsoft.com/office/officeart/2005/8/layout/vList3"/>
    <dgm:cxn modelId="{C0FA7FC9-2101-1546-8BC8-666F2CDC2C7A}" type="presOf" srcId="{C2371BE0-2493-054E-82DA-AFB2BAA043B8}" destId="{80C20BE1-A49A-EB4E-B639-231EF696AC6F}" srcOrd="0" destOrd="0" presId="urn:microsoft.com/office/officeart/2005/8/layout/vList3"/>
    <dgm:cxn modelId="{F45783E8-8C16-1D4C-9E8B-AACC4DA72BA4}" type="presOf" srcId="{1EA32910-F252-6A4C-8EB6-BDDA957EEDE8}" destId="{38A9D676-CC1F-984E-AB79-24BF40DFA39B}" srcOrd="0" destOrd="0" presId="urn:microsoft.com/office/officeart/2005/8/layout/vList3"/>
    <dgm:cxn modelId="{CE800197-B7B6-2D4B-A244-4C527FB43464}" type="presParOf" srcId="{38A9D676-CC1F-984E-AB79-24BF40DFA39B}" destId="{AB9D94C1-3322-284C-A61B-EECBC37837F7}" srcOrd="0" destOrd="0" presId="urn:microsoft.com/office/officeart/2005/8/layout/vList3"/>
    <dgm:cxn modelId="{428E4F80-D3F6-024A-9B61-3B6BC86C5478}" type="presParOf" srcId="{AB9D94C1-3322-284C-A61B-EECBC37837F7}" destId="{F249AC27-6632-2A4A-A710-A380CBEA4715}" srcOrd="0" destOrd="0" presId="urn:microsoft.com/office/officeart/2005/8/layout/vList3"/>
    <dgm:cxn modelId="{B2AB9499-1ABE-5F43-A738-ABCEC145EEBD}" type="presParOf" srcId="{AB9D94C1-3322-284C-A61B-EECBC37837F7}" destId="{80C20BE1-A49A-EB4E-B639-231EF696AC6F}" srcOrd="1" destOrd="0" presId="urn:microsoft.com/office/officeart/2005/8/layout/vList3"/>
    <dgm:cxn modelId="{DDF93C1C-D747-264B-93C0-8C2EAFE92D3E}" type="presParOf" srcId="{38A9D676-CC1F-984E-AB79-24BF40DFA39B}" destId="{48490899-18AB-9E46-8ECA-D75336049AB5}" srcOrd="1" destOrd="0" presId="urn:microsoft.com/office/officeart/2005/8/layout/vList3"/>
    <dgm:cxn modelId="{25074612-DB2F-1A47-B36B-7C156C72E127}" type="presParOf" srcId="{38A9D676-CC1F-984E-AB79-24BF40DFA39B}" destId="{5B402B02-7EDB-D642-9084-249F06921679}" srcOrd="2" destOrd="0" presId="urn:microsoft.com/office/officeart/2005/8/layout/vList3"/>
    <dgm:cxn modelId="{E68F6E50-8123-A142-A388-7B4CBF3D4457}" type="presParOf" srcId="{5B402B02-7EDB-D642-9084-249F06921679}" destId="{F07E5D52-6C04-CA4F-91BE-4B415FC22150}" srcOrd="0" destOrd="0" presId="urn:microsoft.com/office/officeart/2005/8/layout/vList3"/>
    <dgm:cxn modelId="{DCEA4142-C5C5-154A-BD6D-016AF92C66F0}" type="presParOf" srcId="{5B402B02-7EDB-D642-9084-249F06921679}" destId="{52BCD237-703B-724D-8F9E-A404F010B7A3}" srcOrd="1" destOrd="0" presId="urn:microsoft.com/office/officeart/2005/8/layout/vList3"/>
    <dgm:cxn modelId="{6F8B8B2C-7274-4A4F-8314-754C59021FC6}" type="presParOf" srcId="{38A9D676-CC1F-984E-AB79-24BF40DFA39B}" destId="{B8304884-FFA1-9E4C-A802-E01FFC773879}" srcOrd="3" destOrd="0" presId="urn:microsoft.com/office/officeart/2005/8/layout/vList3"/>
    <dgm:cxn modelId="{91FCA65E-3BF2-154C-8DE7-ABA3AAA6666D}" type="presParOf" srcId="{38A9D676-CC1F-984E-AB79-24BF40DFA39B}" destId="{91CECBAD-B8B0-724A-AB69-7B27B68D180B}" srcOrd="4" destOrd="0" presId="urn:microsoft.com/office/officeart/2005/8/layout/vList3"/>
    <dgm:cxn modelId="{1C07A60A-A8C3-6443-891C-86A1488A89C7}" type="presParOf" srcId="{91CECBAD-B8B0-724A-AB69-7B27B68D180B}" destId="{09BBE302-2DA9-8D45-859D-DB1724BC3A78}" srcOrd="0" destOrd="0" presId="urn:microsoft.com/office/officeart/2005/8/layout/vList3"/>
    <dgm:cxn modelId="{C887EB62-FB13-F34E-9A69-4FB3EA35E087}" type="presParOf" srcId="{91CECBAD-B8B0-724A-AB69-7B27B68D180B}" destId="{BB788E44-2B6F-6A4D-B4C9-89571D078FC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83245-7AE4-B549-AF91-4F105736D05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D9527-EA55-E142-8E4F-9432BB9124B2}">
      <dgm:prSet/>
      <dgm:spPr/>
      <dgm:t>
        <a:bodyPr/>
        <a:lstStyle/>
        <a:p>
          <a:r>
            <a:rPr lang="en-US" dirty="0"/>
            <a:t>When an object is detected by the IR sensor, the IR receiver sends a signal to the circuit, which triggers the 4026 IC to update the count displayed on the 7-segment display.</a:t>
          </a:r>
          <a:endParaRPr lang="en-BD" dirty="0"/>
        </a:p>
      </dgm:t>
    </dgm:pt>
    <dgm:pt modelId="{FDCFFAFE-E15F-2044-BF34-1AD92D7367B8}" type="parTrans" cxnId="{74D29326-369E-CE40-BFC4-F268B082AC21}">
      <dgm:prSet/>
      <dgm:spPr/>
      <dgm:t>
        <a:bodyPr/>
        <a:lstStyle/>
        <a:p>
          <a:endParaRPr lang="en-GB"/>
        </a:p>
      </dgm:t>
    </dgm:pt>
    <dgm:pt modelId="{79ABD66A-5083-AB40-B093-E049FE2E791F}" type="sibTrans" cxnId="{74D29326-369E-CE40-BFC4-F268B082AC21}">
      <dgm:prSet/>
      <dgm:spPr/>
      <dgm:t>
        <a:bodyPr/>
        <a:lstStyle/>
        <a:p>
          <a:endParaRPr lang="en-GB"/>
        </a:p>
      </dgm:t>
    </dgm:pt>
    <dgm:pt modelId="{1872A76F-9771-8D4B-8FDD-D1843541E112}">
      <dgm:prSet/>
      <dgm:spPr/>
      <dgm:t>
        <a:bodyPr/>
        <a:lstStyle/>
        <a:p>
          <a:r>
            <a:rPr lang="en-US" dirty="0"/>
            <a:t>Whenever a object take entry the display number increases.</a:t>
          </a:r>
          <a:endParaRPr lang="en-BD" dirty="0"/>
        </a:p>
      </dgm:t>
    </dgm:pt>
    <dgm:pt modelId="{F7834B33-3CED-5844-A93C-4DA24F1D3BA6}" type="parTrans" cxnId="{9339D8B6-CF2F-6F4F-85ED-415485D77927}">
      <dgm:prSet/>
      <dgm:spPr/>
      <dgm:t>
        <a:bodyPr/>
        <a:lstStyle/>
        <a:p>
          <a:endParaRPr lang="en-GB"/>
        </a:p>
      </dgm:t>
    </dgm:pt>
    <dgm:pt modelId="{1F67B859-F71E-6749-9343-957C1C184E58}" type="sibTrans" cxnId="{9339D8B6-CF2F-6F4F-85ED-415485D77927}">
      <dgm:prSet/>
      <dgm:spPr/>
      <dgm:t>
        <a:bodyPr/>
        <a:lstStyle/>
        <a:p>
          <a:endParaRPr lang="en-GB"/>
        </a:p>
      </dgm:t>
    </dgm:pt>
    <dgm:pt modelId="{08A499C7-85F7-B747-B67A-2587AB703FC1}" type="pres">
      <dgm:prSet presAssocID="{28A83245-7AE4-B549-AF91-4F105736D053}" presName="compositeShape" presStyleCnt="0">
        <dgm:presLayoutVars>
          <dgm:chMax val="7"/>
          <dgm:dir/>
          <dgm:resizeHandles val="exact"/>
        </dgm:presLayoutVars>
      </dgm:prSet>
      <dgm:spPr/>
    </dgm:pt>
    <dgm:pt modelId="{4B14A8B7-A0F7-7445-AB8F-ADC919F7D5A5}" type="pres">
      <dgm:prSet presAssocID="{CAFD9527-EA55-E142-8E4F-9432BB9124B2}" presName="circ1" presStyleLbl="vennNode1" presStyleIdx="0" presStyleCnt="2"/>
      <dgm:spPr/>
    </dgm:pt>
    <dgm:pt modelId="{0AF53393-71BA-7144-A2A9-FA3982DDF152}" type="pres">
      <dgm:prSet presAssocID="{CAFD9527-EA55-E142-8E4F-9432BB9124B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ED16477-96B7-EC40-BA1B-CC01C0A7BB40}" type="pres">
      <dgm:prSet presAssocID="{1872A76F-9771-8D4B-8FDD-D1843541E112}" presName="circ2" presStyleLbl="vennNode1" presStyleIdx="1" presStyleCnt="2"/>
      <dgm:spPr/>
    </dgm:pt>
    <dgm:pt modelId="{E51C094F-E71A-4041-9AEB-0444F95B1681}" type="pres">
      <dgm:prSet presAssocID="{1872A76F-9771-8D4B-8FDD-D1843541E11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4D29326-369E-CE40-BFC4-F268B082AC21}" srcId="{28A83245-7AE4-B549-AF91-4F105736D053}" destId="{CAFD9527-EA55-E142-8E4F-9432BB9124B2}" srcOrd="0" destOrd="0" parTransId="{FDCFFAFE-E15F-2044-BF34-1AD92D7367B8}" sibTransId="{79ABD66A-5083-AB40-B093-E049FE2E791F}"/>
    <dgm:cxn modelId="{8ECBB02D-459B-3C48-816F-52CF91FC45EA}" type="presOf" srcId="{CAFD9527-EA55-E142-8E4F-9432BB9124B2}" destId="{4B14A8B7-A0F7-7445-AB8F-ADC919F7D5A5}" srcOrd="0" destOrd="0" presId="urn:microsoft.com/office/officeart/2005/8/layout/venn1"/>
    <dgm:cxn modelId="{FC3A0A33-D081-E44B-A67F-90D8DDE8014E}" type="presOf" srcId="{1872A76F-9771-8D4B-8FDD-D1843541E112}" destId="{EED16477-96B7-EC40-BA1B-CC01C0A7BB40}" srcOrd="0" destOrd="0" presId="urn:microsoft.com/office/officeart/2005/8/layout/venn1"/>
    <dgm:cxn modelId="{14DE684A-101F-F840-8BD9-8DEB05EE6103}" type="presOf" srcId="{CAFD9527-EA55-E142-8E4F-9432BB9124B2}" destId="{0AF53393-71BA-7144-A2A9-FA3982DDF152}" srcOrd="1" destOrd="0" presId="urn:microsoft.com/office/officeart/2005/8/layout/venn1"/>
    <dgm:cxn modelId="{9C100176-E9D7-6149-B8A7-B9F8D7F458AD}" type="presOf" srcId="{28A83245-7AE4-B549-AF91-4F105736D053}" destId="{08A499C7-85F7-B747-B67A-2587AB703FC1}" srcOrd="0" destOrd="0" presId="urn:microsoft.com/office/officeart/2005/8/layout/venn1"/>
    <dgm:cxn modelId="{3D9BF256-60B3-6E47-890F-BE7CEA8220DA}" type="presOf" srcId="{1872A76F-9771-8D4B-8FDD-D1843541E112}" destId="{E51C094F-E71A-4041-9AEB-0444F95B1681}" srcOrd="1" destOrd="0" presId="urn:microsoft.com/office/officeart/2005/8/layout/venn1"/>
    <dgm:cxn modelId="{9339D8B6-CF2F-6F4F-85ED-415485D77927}" srcId="{28A83245-7AE4-B549-AF91-4F105736D053}" destId="{1872A76F-9771-8D4B-8FDD-D1843541E112}" srcOrd="1" destOrd="0" parTransId="{F7834B33-3CED-5844-A93C-4DA24F1D3BA6}" sibTransId="{1F67B859-F71E-6749-9343-957C1C184E58}"/>
    <dgm:cxn modelId="{0BCE955B-0BE6-9E44-B982-6EB958A22A86}" type="presParOf" srcId="{08A499C7-85F7-B747-B67A-2587AB703FC1}" destId="{4B14A8B7-A0F7-7445-AB8F-ADC919F7D5A5}" srcOrd="0" destOrd="0" presId="urn:microsoft.com/office/officeart/2005/8/layout/venn1"/>
    <dgm:cxn modelId="{C46FCD8D-9E51-EB44-AB68-C86F58E1946A}" type="presParOf" srcId="{08A499C7-85F7-B747-B67A-2587AB703FC1}" destId="{0AF53393-71BA-7144-A2A9-FA3982DDF152}" srcOrd="1" destOrd="0" presId="urn:microsoft.com/office/officeart/2005/8/layout/venn1"/>
    <dgm:cxn modelId="{7A73D5AE-65F5-CC44-AC81-73FB80902D32}" type="presParOf" srcId="{08A499C7-85F7-B747-B67A-2587AB703FC1}" destId="{EED16477-96B7-EC40-BA1B-CC01C0A7BB40}" srcOrd="2" destOrd="0" presId="urn:microsoft.com/office/officeart/2005/8/layout/venn1"/>
    <dgm:cxn modelId="{D29F7E10-50AD-CE45-A34C-17122DA4CA3A}" type="presParOf" srcId="{08A499C7-85F7-B747-B67A-2587AB703FC1}" destId="{E51C094F-E71A-4041-9AEB-0444F95B1681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BFC918-1093-4A0E-88DB-18FCE8B57C1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97C96D-D290-4FE4-BC4B-D2ED66565091}">
      <dgm:prSet custT="1"/>
      <dgm:spPr/>
      <dgm:t>
        <a:bodyPr/>
        <a:lstStyle/>
        <a:p>
          <a:pPr algn="ctr"/>
          <a:r>
            <a:rPr lang="en-US" sz="1440" dirty="0"/>
            <a:t>Future Steps for Improvement: Suggestions include enhancing the detection range, integrating a multi-digit display for higher counts, and automating the system for real-world deployment.</a:t>
          </a:r>
        </a:p>
      </dgm:t>
    </dgm:pt>
    <dgm:pt modelId="{908C5325-556A-4F05-BF6A-BA6CAE77EA91}" type="parTrans" cxnId="{50F7F6B0-0F06-41FE-9758-B49E25A00E76}">
      <dgm:prSet/>
      <dgm:spPr/>
      <dgm:t>
        <a:bodyPr/>
        <a:lstStyle/>
        <a:p>
          <a:endParaRPr lang="en-US"/>
        </a:p>
      </dgm:t>
    </dgm:pt>
    <dgm:pt modelId="{2C023581-025A-4121-940D-164D55F0D247}" type="sibTrans" cxnId="{50F7F6B0-0F06-41FE-9758-B49E25A00E76}">
      <dgm:prSet/>
      <dgm:spPr/>
      <dgm:t>
        <a:bodyPr/>
        <a:lstStyle/>
        <a:p>
          <a:endParaRPr lang="en-US"/>
        </a:p>
      </dgm:t>
    </dgm:pt>
    <dgm:pt modelId="{96C5A893-C1F0-437B-B30D-4FB7F354DA22}">
      <dgm:prSet/>
      <dgm:spPr/>
      <dgm:t>
        <a:bodyPr/>
        <a:lstStyle/>
        <a:p>
          <a:r>
            <a:rPr lang="en-US" dirty="0"/>
            <a:t>Troubleshooting Actions Taken: The potentiometer was fine-tuned, and signal paths were verified to optimize sensor performance.</a:t>
          </a:r>
        </a:p>
      </dgm:t>
    </dgm:pt>
    <dgm:pt modelId="{8827E47D-C1DB-48A2-BF0E-9724889BCD16}" type="parTrans" cxnId="{EB85A851-9E02-4C1A-8E10-29ECE40D825E}">
      <dgm:prSet/>
      <dgm:spPr/>
      <dgm:t>
        <a:bodyPr/>
        <a:lstStyle/>
        <a:p>
          <a:endParaRPr lang="en-US"/>
        </a:p>
      </dgm:t>
    </dgm:pt>
    <dgm:pt modelId="{783B362B-93DC-42C5-ADA1-2B1559294D14}" type="sibTrans" cxnId="{EB85A851-9E02-4C1A-8E10-29ECE40D825E}">
      <dgm:prSet/>
      <dgm:spPr/>
      <dgm:t>
        <a:bodyPr/>
        <a:lstStyle/>
        <a:p>
          <a:endParaRPr lang="en-US"/>
        </a:p>
      </dgm:t>
    </dgm:pt>
    <dgm:pt modelId="{9FCF2DB7-B969-4D42-9667-D66C68FDEF5C}">
      <dgm:prSet/>
      <dgm:spPr/>
      <dgm:t>
        <a:bodyPr/>
        <a:lstStyle/>
        <a:p>
          <a:r>
            <a:rPr lang="en-US" dirty="0"/>
            <a:t>Technical Challenges Encountered: Minor sensitivity adjustments were required to ensure reliable detection of objects of varying sizes.</a:t>
          </a:r>
        </a:p>
      </dgm:t>
    </dgm:pt>
    <dgm:pt modelId="{A27E2557-11D4-4DC8-B0D5-19A49C6F8BEA}" type="parTrans" cxnId="{9F586336-6F03-4F05-8298-FB0B1479ACFB}">
      <dgm:prSet/>
      <dgm:spPr/>
      <dgm:t>
        <a:bodyPr/>
        <a:lstStyle/>
        <a:p>
          <a:endParaRPr lang="en-US"/>
        </a:p>
      </dgm:t>
    </dgm:pt>
    <dgm:pt modelId="{15D5AD9B-EE9B-40C0-B4BB-EAADB8060673}" type="sibTrans" cxnId="{9F586336-6F03-4F05-8298-FB0B1479ACFB}">
      <dgm:prSet/>
      <dgm:spPr/>
      <dgm:t>
        <a:bodyPr/>
        <a:lstStyle/>
        <a:p>
          <a:endParaRPr lang="en-US"/>
        </a:p>
      </dgm:t>
    </dgm:pt>
    <dgm:pt modelId="{88161D66-F22D-4326-BEEE-8461AE367A0B}">
      <dgm:prSet/>
      <dgm:spPr/>
      <dgm:t>
        <a:bodyPr/>
        <a:lstStyle/>
        <a:p>
          <a:r>
            <a:rPr lang="en-US" dirty="0"/>
            <a:t>System Performance: The circuit functioned as intended, demonstrating accurate object detection and counting in a simulated environment.</a:t>
          </a:r>
        </a:p>
      </dgm:t>
    </dgm:pt>
    <dgm:pt modelId="{280DDFAB-D287-4DD8-A592-DD0D845F8D22}" type="parTrans" cxnId="{287C598D-DE38-4F9F-ADEE-BB6D799B9AC3}">
      <dgm:prSet/>
      <dgm:spPr/>
      <dgm:t>
        <a:bodyPr/>
        <a:lstStyle/>
        <a:p>
          <a:endParaRPr lang="en-US"/>
        </a:p>
      </dgm:t>
    </dgm:pt>
    <dgm:pt modelId="{9F757D77-3215-4A6B-A648-11BAB4B710C1}" type="sibTrans" cxnId="{287C598D-DE38-4F9F-ADEE-BB6D799B9AC3}">
      <dgm:prSet/>
      <dgm:spPr/>
      <dgm:t>
        <a:bodyPr/>
        <a:lstStyle/>
        <a:p>
          <a:endParaRPr lang="en-US"/>
        </a:p>
      </dgm:t>
    </dgm:pt>
    <dgm:pt modelId="{0A16AC1C-0183-4A42-A21E-29287D9556CC}">
      <dgm:prSet custT="1"/>
      <dgm:spPr/>
      <dgm:t>
        <a:bodyPr/>
        <a:lstStyle/>
        <a:p>
          <a:r>
            <a:rPr lang="en-US" sz="1500" dirty="0"/>
            <a:t>Project Outcome: The IR proximity sensor-based counter circuit successfully detected objects and updated the count on the 7-segment display.</a:t>
          </a:r>
        </a:p>
      </dgm:t>
    </dgm:pt>
    <dgm:pt modelId="{4B873363-51E8-41A5-AF9F-16B85EB94212}" type="parTrans" cxnId="{AE23B330-BD78-4AF1-BB12-CF4FF6CD3F7E}">
      <dgm:prSet/>
      <dgm:spPr/>
      <dgm:t>
        <a:bodyPr/>
        <a:lstStyle/>
        <a:p>
          <a:endParaRPr lang="en-US"/>
        </a:p>
      </dgm:t>
    </dgm:pt>
    <dgm:pt modelId="{6613C78B-03A0-46D9-A8DC-A7D142AFB7EF}" type="sibTrans" cxnId="{AE23B330-BD78-4AF1-BB12-CF4FF6CD3F7E}">
      <dgm:prSet/>
      <dgm:spPr/>
      <dgm:t>
        <a:bodyPr/>
        <a:lstStyle/>
        <a:p>
          <a:endParaRPr lang="en-US"/>
        </a:p>
      </dgm:t>
    </dgm:pt>
    <dgm:pt modelId="{BE10F475-CF53-4D4E-9F53-EE5C8C111B11}" type="pres">
      <dgm:prSet presAssocID="{92BFC918-1093-4A0E-88DB-18FCE8B57C1C}" presName="compositeShape" presStyleCnt="0">
        <dgm:presLayoutVars>
          <dgm:chMax val="7"/>
          <dgm:dir/>
          <dgm:resizeHandles val="exact"/>
        </dgm:presLayoutVars>
      </dgm:prSet>
      <dgm:spPr/>
    </dgm:pt>
    <dgm:pt modelId="{0A2FB20E-7C30-B940-A9C5-B606BE85C4FB}" type="pres">
      <dgm:prSet presAssocID="{92BFC918-1093-4A0E-88DB-18FCE8B57C1C}" presName="wedge1" presStyleLbl="node1" presStyleIdx="0" presStyleCnt="5"/>
      <dgm:spPr/>
    </dgm:pt>
    <dgm:pt modelId="{B082DE8A-A8A4-1441-9476-CFA25EBBE68A}" type="pres">
      <dgm:prSet presAssocID="{92BFC918-1093-4A0E-88DB-18FCE8B57C1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9831F06-4591-F946-A897-D1E0E3F95489}" type="pres">
      <dgm:prSet presAssocID="{92BFC918-1093-4A0E-88DB-18FCE8B57C1C}" presName="wedge2" presStyleLbl="node1" presStyleIdx="1" presStyleCnt="5"/>
      <dgm:spPr/>
    </dgm:pt>
    <dgm:pt modelId="{D3F97315-86B3-D543-A615-AEDE3BA2442D}" type="pres">
      <dgm:prSet presAssocID="{92BFC918-1093-4A0E-88DB-18FCE8B57C1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A0C5854-D09E-B848-B6F4-B29FA365A33C}" type="pres">
      <dgm:prSet presAssocID="{92BFC918-1093-4A0E-88DB-18FCE8B57C1C}" presName="wedge3" presStyleLbl="node1" presStyleIdx="2" presStyleCnt="5"/>
      <dgm:spPr/>
    </dgm:pt>
    <dgm:pt modelId="{221FFDAD-AC49-B54A-908F-EDF9984C0218}" type="pres">
      <dgm:prSet presAssocID="{92BFC918-1093-4A0E-88DB-18FCE8B57C1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187319D-95A7-0845-95FC-D5C34FB37868}" type="pres">
      <dgm:prSet presAssocID="{92BFC918-1093-4A0E-88DB-18FCE8B57C1C}" presName="wedge4" presStyleLbl="node1" presStyleIdx="3" presStyleCnt="5"/>
      <dgm:spPr/>
    </dgm:pt>
    <dgm:pt modelId="{40B8C232-9CC2-7542-958A-00E7FC5A9F4A}" type="pres">
      <dgm:prSet presAssocID="{92BFC918-1093-4A0E-88DB-18FCE8B57C1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651E0D-C580-454F-B29B-B233031C9C69}" type="pres">
      <dgm:prSet presAssocID="{92BFC918-1093-4A0E-88DB-18FCE8B57C1C}" presName="wedge5" presStyleLbl="node1" presStyleIdx="4" presStyleCnt="5"/>
      <dgm:spPr/>
    </dgm:pt>
    <dgm:pt modelId="{B971778A-FECE-974D-B508-0F82BFFBAA93}" type="pres">
      <dgm:prSet presAssocID="{92BFC918-1093-4A0E-88DB-18FCE8B57C1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4674A700-EE96-5C4F-B43A-943108E970A0}" type="presOf" srcId="{2097C96D-D290-4FE4-BC4B-D2ED66565091}" destId="{0A2FB20E-7C30-B940-A9C5-B606BE85C4FB}" srcOrd="0" destOrd="0" presId="urn:microsoft.com/office/officeart/2005/8/layout/chart3"/>
    <dgm:cxn modelId="{199AB40D-AE60-C04B-B08C-A3BC88660AF1}" type="presOf" srcId="{0A16AC1C-0183-4A42-A21E-29287D9556CC}" destId="{B971778A-FECE-974D-B508-0F82BFFBAA93}" srcOrd="1" destOrd="0" presId="urn:microsoft.com/office/officeart/2005/8/layout/chart3"/>
    <dgm:cxn modelId="{AE23B330-BD78-4AF1-BB12-CF4FF6CD3F7E}" srcId="{92BFC918-1093-4A0E-88DB-18FCE8B57C1C}" destId="{0A16AC1C-0183-4A42-A21E-29287D9556CC}" srcOrd="4" destOrd="0" parTransId="{4B873363-51E8-41A5-AF9F-16B85EB94212}" sibTransId="{6613C78B-03A0-46D9-A8DC-A7D142AFB7EF}"/>
    <dgm:cxn modelId="{9F586336-6F03-4F05-8298-FB0B1479ACFB}" srcId="{92BFC918-1093-4A0E-88DB-18FCE8B57C1C}" destId="{9FCF2DB7-B969-4D42-9667-D66C68FDEF5C}" srcOrd="2" destOrd="0" parTransId="{A27E2557-11D4-4DC8-B0D5-19A49C6F8BEA}" sibTransId="{15D5AD9B-EE9B-40C0-B4BB-EAADB8060673}"/>
    <dgm:cxn modelId="{6077A260-F3CE-924B-9A33-93834A812F51}" type="presOf" srcId="{92BFC918-1093-4A0E-88DB-18FCE8B57C1C}" destId="{BE10F475-CF53-4D4E-9F53-EE5C8C111B11}" srcOrd="0" destOrd="0" presId="urn:microsoft.com/office/officeart/2005/8/layout/chart3"/>
    <dgm:cxn modelId="{EFE1894C-4887-8642-AE97-55B259878230}" type="presOf" srcId="{2097C96D-D290-4FE4-BC4B-D2ED66565091}" destId="{B082DE8A-A8A4-1441-9476-CFA25EBBE68A}" srcOrd="1" destOrd="0" presId="urn:microsoft.com/office/officeart/2005/8/layout/chart3"/>
    <dgm:cxn modelId="{EB85A851-9E02-4C1A-8E10-29ECE40D825E}" srcId="{92BFC918-1093-4A0E-88DB-18FCE8B57C1C}" destId="{96C5A893-C1F0-437B-B30D-4FB7F354DA22}" srcOrd="1" destOrd="0" parTransId="{8827E47D-C1DB-48A2-BF0E-9724889BCD16}" sibTransId="{783B362B-93DC-42C5-ADA1-2B1559294D14}"/>
    <dgm:cxn modelId="{7B445859-DD86-1044-82AA-B96FDA968F6D}" type="presOf" srcId="{96C5A893-C1F0-437B-B30D-4FB7F354DA22}" destId="{D3F97315-86B3-D543-A615-AEDE3BA2442D}" srcOrd="1" destOrd="0" presId="urn:microsoft.com/office/officeart/2005/8/layout/chart3"/>
    <dgm:cxn modelId="{B9BD9C7A-E120-4E4F-B61D-22BCA2D309ED}" type="presOf" srcId="{88161D66-F22D-4326-BEEE-8461AE367A0B}" destId="{9187319D-95A7-0845-95FC-D5C34FB37868}" srcOrd="0" destOrd="0" presId="urn:microsoft.com/office/officeart/2005/8/layout/chart3"/>
    <dgm:cxn modelId="{37642F82-7AB6-9447-BC74-2EFC0BD70FE1}" type="presOf" srcId="{0A16AC1C-0183-4A42-A21E-29287D9556CC}" destId="{DF651E0D-C580-454F-B29B-B233031C9C69}" srcOrd="0" destOrd="0" presId="urn:microsoft.com/office/officeart/2005/8/layout/chart3"/>
    <dgm:cxn modelId="{287C598D-DE38-4F9F-ADEE-BB6D799B9AC3}" srcId="{92BFC918-1093-4A0E-88DB-18FCE8B57C1C}" destId="{88161D66-F22D-4326-BEEE-8461AE367A0B}" srcOrd="3" destOrd="0" parTransId="{280DDFAB-D287-4DD8-A592-DD0D845F8D22}" sibTransId="{9F757D77-3215-4A6B-A648-11BAB4B710C1}"/>
    <dgm:cxn modelId="{50F7F6B0-0F06-41FE-9758-B49E25A00E76}" srcId="{92BFC918-1093-4A0E-88DB-18FCE8B57C1C}" destId="{2097C96D-D290-4FE4-BC4B-D2ED66565091}" srcOrd="0" destOrd="0" parTransId="{908C5325-556A-4F05-BF6A-BA6CAE77EA91}" sibTransId="{2C023581-025A-4121-940D-164D55F0D247}"/>
    <dgm:cxn modelId="{1BCE62C8-E72F-8846-BE72-2763B68DC5D6}" type="presOf" srcId="{96C5A893-C1F0-437B-B30D-4FB7F354DA22}" destId="{99831F06-4591-F946-A897-D1E0E3F95489}" srcOrd="0" destOrd="0" presId="urn:microsoft.com/office/officeart/2005/8/layout/chart3"/>
    <dgm:cxn modelId="{132F00D9-546F-A440-B586-BE45A438B4D0}" type="presOf" srcId="{9FCF2DB7-B969-4D42-9667-D66C68FDEF5C}" destId="{BA0C5854-D09E-B848-B6F4-B29FA365A33C}" srcOrd="0" destOrd="0" presId="urn:microsoft.com/office/officeart/2005/8/layout/chart3"/>
    <dgm:cxn modelId="{C51D45DE-2AF0-244B-B1F3-FEFAD48947D1}" type="presOf" srcId="{9FCF2DB7-B969-4D42-9667-D66C68FDEF5C}" destId="{221FFDAD-AC49-B54A-908F-EDF9984C0218}" srcOrd="1" destOrd="0" presId="urn:microsoft.com/office/officeart/2005/8/layout/chart3"/>
    <dgm:cxn modelId="{A3DDE8F1-97A1-EA4F-8EE5-B8B4748A19D7}" type="presOf" srcId="{88161D66-F22D-4326-BEEE-8461AE367A0B}" destId="{40B8C232-9CC2-7542-958A-00E7FC5A9F4A}" srcOrd="1" destOrd="0" presId="urn:microsoft.com/office/officeart/2005/8/layout/chart3"/>
    <dgm:cxn modelId="{CA94B91C-4418-1A49-B7DD-34884B747413}" type="presParOf" srcId="{BE10F475-CF53-4D4E-9F53-EE5C8C111B11}" destId="{0A2FB20E-7C30-B940-A9C5-B606BE85C4FB}" srcOrd="0" destOrd="0" presId="urn:microsoft.com/office/officeart/2005/8/layout/chart3"/>
    <dgm:cxn modelId="{768B91B6-4CD9-A04B-AB22-A5BF8FB6CECF}" type="presParOf" srcId="{BE10F475-CF53-4D4E-9F53-EE5C8C111B11}" destId="{B082DE8A-A8A4-1441-9476-CFA25EBBE68A}" srcOrd="1" destOrd="0" presId="urn:microsoft.com/office/officeart/2005/8/layout/chart3"/>
    <dgm:cxn modelId="{029609E1-1CEE-9D46-A596-A9629552AA52}" type="presParOf" srcId="{BE10F475-CF53-4D4E-9F53-EE5C8C111B11}" destId="{99831F06-4591-F946-A897-D1E0E3F95489}" srcOrd="2" destOrd="0" presId="urn:microsoft.com/office/officeart/2005/8/layout/chart3"/>
    <dgm:cxn modelId="{B92A612D-622D-E744-8055-74E6202A479A}" type="presParOf" srcId="{BE10F475-CF53-4D4E-9F53-EE5C8C111B11}" destId="{D3F97315-86B3-D543-A615-AEDE3BA2442D}" srcOrd="3" destOrd="0" presId="urn:microsoft.com/office/officeart/2005/8/layout/chart3"/>
    <dgm:cxn modelId="{A6745C0C-7081-6F49-ACA2-A947A1E3F52E}" type="presParOf" srcId="{BE10F475-CF53-4D4E-9F53-EE5C8C111B11}" destId="{BA0C5854-D09E-B848-B6F4-B29FA365A33C}" srcOrd="4" destOrd="0" presId="urn:microsoft.com/office/officeart/2005/8/layout/chart3"/>
    <dgm:cxn modelId="{676819C9-6F00-B742-A096-8BC54E8247BC}" type="presParOf" srcId="{BE10F475-CF53-4D4E-9F53-EE5C8C111B11}" destId="{221FFDAD-AC49-B54A-908F-EDF9984C0218}" srcOrd="5" destOrd="0" presId="urn:microsoft.com/office/officeart/2005/8/layout/chart3"/>
    <dgm:cxn modelId="{7F8CAFEC-F749-694F-B6D7-23D45AA94270}" type="presParOf" srcId="{BE10F475-CF53-4D4E-9F53-EE5C8C111B11}" destId="{9187319D-95A7-0845-95FC-D5C34FB37868}" srcOrd="6" destOrd="0" presId="urn:microsoft.com/office/officeart/2005/8/layout/chart3"/>
    <dgm:cxn modelId="{30669B82-AE68-9144-99C9-832B155E384A}" type="presParOf" srcId="{BE10F475-CF53-4D4E-9F53-EE5C8C111B11}" destId="{40B8C232-9CC2-7542-958A-00E7FC5A9F4A}" srcOrd="7" destOrd="0" presId="urn:microsoft.com/office/officeart/2005/8/layout/chart3"/>
    <dgm:cxn modelId="{9A3294FF-DB77-C547-B0BB-598478338757}" type="presParOf" srcId="{BE10F475-CF53-4D4E-9F53-EE5C8C111B11}" destId="{DF651E0D-C580-454F-B29B-B233031C9C69}" srcOrd="8" destOrd="0" presId="urn:microsoft.com/office/officeart/2005/8/layout/chart3"/>
    <dgm:cxn modelId="{B52093B1-3ABF-5642-9CBE-5DE193B3AA4F}" type="presParOf" srcId="{BE10F475-CF53-4D4E-9F53-EE5C8C111B11}" destId="{B971778A-FECE-974D-B508-0F82BFFBAA93}" srcOrd="9" destOrd="0" presId="urn:microsoft.com/office/officeart/2005/8/layout/chart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4667EF-4D7D-7746-A2A3-0179E20C9A09}" type="doc">
      <dgm:prSet loTypeId="urn:microsoft.com/office/officeart/2005/8/layout/pyramid2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CCEA5FF8-C3B2-114C-8DF5-900D2DB8B1D9}">
      <dgm:prSet custT="1"/>
      <dgm:spPr/>
      <dgm:t>
        <a:bodyPr/>
        <a:lstStyle/>
        <a:p>
          <a:r>
            <a:rPr lang="en-US" sz="1600" dirty="0"/>
            <a:t>Efficient counting mechanism for factory products.</a:t>
          </a:r>
          <a:endParaRPr lang="en-BD" sz="1600" dirty="0"/>
        </a:p>
      </dgm:t>
    </dgm:pt>
    <dgm:pt modelId="{77C6F52B-436F-C745-B065-71692F2FFD22}" type="parTrans" cxnId="{D892AE3C-CA84-E04E-8FCF-E9F0B77632D7}">
      <dgm:prSet/>
      <dgm:spPr/>
      <dgm:t>
        <a:bodyPr/>
        <a:lstStyle/>
        <a:p>
          <a:endParaRPr lang="en-GB"/>
        </a:p>
      </dgm:t>
    </dgm:pt>
    <dgm:pt modelId="{520802DB-D373-464D-89C0-1EEE4151F513}" type="sibTrans" cxnId="{D892AE3C-CA84-E04E-8FCF-E9F0B77632D7}">
      <dgm:prSet/>
      <dgm:spPr/>
      <dgm:t>
        <a:bodyPr/>
        <a:lstStyle/>
        <a:p>
          <a:endParaRPr lang="en-GB"/>
        </a:p>
      </dgm:t>
    </dgm:pt>
    <dgm:pt modelId="{7639155F-EC74-BB4F-8679-CA001948FB3C}">
      <dgm:prSet custT="1"/>
      <dgm:spPr/>
      <dgm:t>
        <a:bodyPr/>
        <a:lstStyle/>
        <a:p>
          <a:r>
            <a:rPr lang="en-US" sz="1600" dirty="0"/>
            <a:t>Cost-effective and reliable for industrial use.</a:t>
          </a:r>
          <a:endParaRPr lang="en-BD" sz="1600" dirty="0"/>
        </a:p>
      </dgm:t>
    </dgm:pt>
    <dgm:pt modelId="{0F3605FF-4C1B-EC41-89F2-91CF6524AEFE}" type="parTrans" cxnId="{28C9FE33-9AC4-8948-8A46-4C1A4BF8CEAF}">
      <dgm:prSet/>
      <dgm:spPr/>
      <dgm:t>
        <a:bodyPr/>
        <a:lstStyle/>
        <a:p>
          <a:endParaRPr lang="en-GB"/>
        </a:p>
      </dgm:t>
    </dgm:pt>
    <dgm:pt modelId="{EAB91257-649E-B74C-A806-A0A1DEB42171}" type="sibTrans" cxnId="{28C9FE33-9AC4-8948-8A46-4C1A4BF8CEAF}">
      <dgm:prSet/>
      <dgm:spPr/>
      <dgm:t>
        <a:bodyPr/>
        <a:lstStyle/>
        <a:p>
          <a:endParaRPr lang="en-GB"/>
        </a:p>
      </dgm:t>
    </dgm:pt>
    <dgm:pt modelId="{0D20F981-43EF-6A48-B668-42DE3BEC2858}">
      <dgm:prSet custT="1"/>
      <dgm:spPr/>
      <dgm:t>
        <a:bodyPr/>
        <a:lstStyle/>
        <a:p>
          <a:r>
            <a:rPr lang="en-US" sz="1600" dirty="0"/>
            <a:t>Future Scope: Integrate with IoT for remote monitoring.</a:t>
          </a:r>
          <a:endParaRPr lang="en-BD" sz="1600" dirty="0"/>
        </a:p>
      </dgm:t>
    </dgm:pt>
    <dgm:pt modelId="{F6FD72E5-DEA0-1048-94A9-3800A4953F23}" type="parTrans" cxnId="{955E6100-F108-6341-9F95-5A38C779E6A1}">
      <dgm:prSet/>
      <dgm:spPr/>
      <dgm:t>
        <a:bodyPr/>
        <a:lstStyle/>
        <a:p>
          <a:endParaRPr lang="en-GB"/>
        </a:p>
      </dgm:t>
    </dgm:pt>
    <dgm:pt modelId="{89FEFD1A-D951-9945-970D-CE10DFD95B88}" type="sibTrans" cxnId="{955E6100-F108-6341-9F95-5A38C779E6A1}">
      <dgm:prSet/>
      <dgm:spPr/>
      <dgm:t>
        <a:bodyPr/>
        <a:lstStyle/>
        <a:p>
          <a:endParaRPr lang="en-GB"/>
        </a:p>
      </dgm:t>
    </dgm:pt>
    <dgm:pt modelId="{13D7B604-781A-8746-AA39-DDD4ED131C03}">
      <dgm:prSet custT="1"/>
      <dgm:spPr/>
      <dgm:t>
        <a:bodyPr/>
        <a:lstStyle/>
        <a:p>
          <a:r>
            <a:rPr lang="en-US" sz="1600" dirty="0"/>
            <a:t>Future Scope: Expand to multi-digit displays for large counts.</a:t>
          </a:r>
          <a:endParaRPr lang="en-BD" sz="1600" dirty="0"/>
        </a:p>
      </dgm:t>
    </dgm:pt>
    <dgm:pt modelId="{A8C2DF6D-9BF2-A740-9B89-461E177EBB81}" type="parTrans" cxnId="{DCCD8D9E-9117-3545-99A3-43B764AA0EBB}">
      <dgm:prSet/>
      <dgm:spPr/>
      <dgm:t>
        <a:bodyPr/>
        <a:lstStyle/>
        <a:p>
          <a:endParaRPr lang="en-GB"/>
        </a:p>
      </dgm:t>
    </dgm:pt>
    <dgm:pt modelId="{67C99C78-238A-F041-8EFC-62102B06687B}" type="sibTrans" cxnId="{DCCD8D9E-9117-3545-99A3-43B764AA0EBB}">
      <dgm:prSet/>
      <dgm:spPr/>
      <dgm:t>
        <a:bodyPr/>
        <a:lstStyle/>
        <a:p>
          <a:endParaRPr lang="en-GB"/>
        </a:p>
      </dgm:t>
    </dgm:pt>
    <dgm:pt modelId="{BD90AF14-79E7-AE44-B1DA-EF4B28E28CC4}" type="pres">
      <dgm:prSet presAssocID="{CA4667EF-4D7D-7746-A2A3-0179E20C9A09}" presName="compositeShape" presStyleCnt="0">
        <dgm:presLayoutVars>
          <dgm:dir/>
          <dgm:resizeHandles/>
        </dgm:presLayoutVars>
      </dgm:prSet>
      <dgm:spPr/>
    </dgm:pt>
    <dgm:pt modelId="{6E53078B-572C-1549-B04E-C2F1C23A0380}" type="pres">
      <dgm:prSet presAssocID="{CA4667EF-4D7D-7746-A2A3-0179E20C9A09}" presName="pyramid" presStyleLbl="node1" presStyleIdx="0" presStyleCnt="1"/>
      <dgm:spPr/>
    </dgm:pt>
    <dgm:pt modelId="{45C94AA8-1D9F-8A4D-9011-5002F571CF70}" type="pres">
      <dgm:prSet presAssocID="{CA4667EF-4D7D-7746-A2A3-0179E20C9A09}" presName="theList" presStyleCnt="0"/>
      <dgm:spPr/>
    </dgm:pt>
    <dgm:pt modelId="{C38759A1-DFFF-0B4C-A9FC-D756ACBC005F}" type="pres">
      <dgm:prSet presAssocID="{CCEA5FF8-C3B2-114C-8DF5-900D2DB8B1D9}" presName="aNode" presStyleLbl="fgAcc1" presStyleIdx="0" presStyleCnt="4">
        <dgm:presLayoutVars>
          <dgm:bulletEnabled val="1"/>
        </dgm:presLayoutVars>
      </dgm:prSet>
      <dgm:spPr/>
    </dgm:pt>
    <dgm:pt modelId="{EA142D28-4EA6-6F47-BC92-42A52E24274E}" type="pres">
      <dgm:prSet presAssocID="{CCEA5FF8-C3B2-114C-8DF5-900D2DB8B1D9}" presName="aSpace" presStyleCnt="0"/>
      <dgm:spPr/>
    </dgm:pt>
    <dgm:pt modelId="{676A8B3A-E14A-CF44-AE4F-5BA28DDAD4A3}" type="pres">
      <dgm:prSet presAssocID="{7639155F-EC74-BB4F-8679-CA001948FB3C}" presName="aNode" presStyleLbl="fgAcc1" presStyleIdx="1" presStyleCnt="4">
        <dgm:presLayoutVars>
          <dgm:bulletEnabled val="1"/>
        </dgm:presLayoutVars>
      </dgm:prSet>
      <dgm:spPr/>
    </dgm:pt>
    <dgm:pt modelId="{9156455B-535E-FD4A-B701-074C428EFF4E}" type="pres">
      <dgm:prSet presAssocID="{7639155F-EC74-BB4F-8679-CA001948FB3C}" presName="aSpace" presStyleCnt="0"/>
      <dgm:spPr/>
    </dgm:pt>
    <dgm:pt modelId="{A755319A-28D9-B74C-A635-5036903222D1}" type="pres">
      <dgm:prSet presAssocID="{0D20F981-43EF-6A48-B668-42DE3BEC2858}" presName="aNode" presStyleLbl="fgAcc1" presStyleIdx="2" presStyleCnt="4">
        <dgm:presLayoutVars>
          <dgm:bulletEnabled val="1"/>
        </dgm:presLayoutVars>
      </dgm:prSet>
      <dgm:spPr/>
    </dgm:pt>
    <dgm:pt modelId="{F4296992-C43B-9849-810A-0922350FB6FD}" type="pres">
      <dgm:prSet presAssocID="{0D20F981-43EF-6A48-B668-42DE3BEC2858}" presName="aSpace" presStyleCnt="0"/>
      <dgm:spPr/>
    </dgm:pt>
    <dgm:pt modelId="{80CC8959-D452-5044-BA7E-2AAC806C2F13}" type="pres">
      <dgm:prSet presAssocID="{13D7B604-781A-8746-AA39-DDD4ED131C03}" presName="aNode" presStyleLbl="fgAcc1" presStyleIdx="3" presStyleCnt="4">
        <dgm:presLayoutVars>
          <dgm:bulletEnabled val="1"/>
        </dgm:presLayoutVars>
      </dgm:prSet>
      <dgm:spPr/>
    </dgm:pt>
    <dgm:pt modelId="{EE7BC369-FA73-AB47-935B-C90BCE1B016E}" type="pres">
      <dgm:prSet presAssocID="{13D7B604-781A-8746-AA39-DDD4ED131C03}" presName="aSpace" presStyleCnt="0"/>
      <dgm:spPr/>
    </dgm:pt>
  </dgm:ptLst>
  <dgm:cxnLst>
    <dgm:cxn modelId="{955E6100-F108-6341-9F95-5A38C779E6A1}" srcId="{CA4667EF-4D7D-7746-A2A3-0179E20C9A09}" destId="{0D20F981-43EF-6A48-B668-42DE3BEC2858}" srcOrd="2" destOrd="0" parTransId="{F6FD72E5-DEA0-1048-94A9-3800A4953F23}" sibTransId="{89FEFD1A-D951-9945-970D-CE10DFD95B88}"/>
    <dgm:cxn modelId="{8839A726-922B-4243-9F68-402CD51F054C}" type="presOf" srcId="{0D20F981-43EF-6A48-B668-42DE3BEC2858}" destId="{A755319A-28D9-B74C-A635-5036903222D1}" srcOrd="0" destOrd="0" presId="urn:microsoft.com/office/officeart/2005/8/layout/pyramid2"/>
    <dgm:cxn modelId="{54EEA62C-00E8-0B45-9336-3683FD10DF4A}" type="presOf" srcId="{CCEA5FF8-C3B2-114C-8DF5-900D2DB8B1D9}" destId="{C38759A1-DFFF-0B4C-A9FC-D756ACBC005F}" srcOrd="0" destOrd="0" presId="urn:microsoft.com/office/officeart/2005/8/layout/pyramid2"/>
    <dgm:cxn modelId="{28C9FE33-9AC4-8948-8A46-4C1A4BF8CEAF}" srcId="{CA4667EF-4D7D-7746-A2A3-0179E20C9A09}" destId="{7639155F-EC74-BB4F-8679-CA001948FB3C}" srcOrd="1" destOrd="0" parTransId="{0F3605FF-4C1B-EC41-89F2-91CF6524AEFE}" sibTransId="{EAB91257-649E-B74C-A806-A0A1DEB42171}"/>
    <dgm:cxn modelId="{D892AE3C-CA84-E04E-8FCF-E9F0B77632D7}" srcId="{CA4667EF-4D7D-7746-A2A3-0179E20C9A09}" destId="{CCEA5FF8-C3B2-114C-8DF5-900D2DB8B1D9}" srcOrd="0" destOrd="0" parTransId="{77C6F52B-436F-C745-B065-71692F2FFD22}" sibTransId="{520802DB-D373-464D-89C0-1EEE4151F513}"/>
    <dgm:cxn modelId="{B083FD48-1E83-D046-B195-AE9F6CB0F42D}" type="presOf" srcId="{7639155F-EC74-BB4F-8679-CA001948FB3C}" destId="{676A8B3A-E14A-CF44-AE4F-5BA28DDAD4A3}" srcOrd="0" destOrd="0" presId="urn:microsoft.com/office/officeart/2005/8/layout/pyramid2"/>
    <dgm:cxn modelId="{26D9B973-B5B0-9643-9C09-1BA54C3449AE}" type="presOf" srcId="{CA4667EF-4D7D-7746-A2A3-0179E20C9A09}" destId="{BD90AF14-79E7-AE44-B1DA-EF4B28E28CC4}" srcOrd="0" destOrd="0" presId="urn:microsoft.com/office/officeart/2005/8/layout/pyramid2"/>
    <dgm:cxn modelId="{DCCD8D9E-9117-3545-99A3-43B764AA0EBB}" srcId="{CA4667EF-4D7D-7746-A2A3-0179E20C9A09}" destId="{13D7B604-781A-8746-AA39-DDD4ED131C03}" srcOrd="3" destOrd="0" parTransId="{A8C2DF6D-9BF2-A740-9B89-461E177EBB81}" sibTransId="{67C99C78-238A-F041-8EFC-62102B06687B}"/>
    <dgm:cxn modelId="{2ED989DF-B41D-E44C-91DB-87716A756A04}" type="presOf" srcId="{13D7B604-781A-8746-AA39-DDD4ED131C03}" destId="{80CC8959-D452-5044-BA7E-2AAC806C2F13}" srcOrd="0" destOrd="0" presId="urn:microsoft.com/office/officeart/2005/8/layout/pyramid2"/>
    <dgm:cxn modelId="{E4019A8C-8B63-5E48-85FA-ED9DFBDDAD56}" type="presParOf" srcId="{BD90AF14-79E7-AE44-B1DA-EF4B28E28CC4}" destId="{6E53078B-572C-1549-B04E-C2F1C23A0380}" srcOrd="0" destOrd="0" presId="urn:microsoft.com/office/officeart/2005/8/layout/pyramid2"/>
    <dgm:cxn modelId="{97C51275-E6A6-DD41-811A-DA7A0B2FDDFA}" type="presParOf" srcId="{BD90AF14-79E7-AE44-B1DA-EF4B28E28CC4}" destId="{45C94AA8-1D9F-8A4D-9011-5002F571CF70}" srcOrd="1" destOrd="0" presId="urn:microsoft.com/office/officeart/2005/8/layout/pyramid2"/>
    <dgm:cxn modelId="{3A7F5250-66EB-D74D-8499-B75561269DCC}" type="presParOf" srcId="{45C94AA8-1D9F-8A4D-9011-5002F571CF70}" destId="{C38759A1-DFFF-0B4C-A9FC-D756ACBC005F}" srcOrd="0" destOrd="0" presId="urn:microsoft.com/office/officeart/2005/8/layout/pyramid2"/>
    <dgm:cxn modelId="{E21F867E-6483-C644-A52F-B1885F66D753}" type="presParOf" srcId="{45C94AA8-1D9F-8A4D-9011-5002F571CF70}" destId="{EA142D28-4EA6-6F47-BC92-42A52E24274E}" srcOrd="1" destOrd="0" presId="urn:microsoft.com/office/officeart/2005/8/layout/pyramid2"/>
    <dgm:cxn modelId="{AF328567-6527-9F4D-9E67-83595567DDCF}" type="presParOf" srcId="{45C94AA8-1D9F-8A4D-9011-5002F571CF70}" destId="{676A8B3A-E14A-CF44-AE4F-5BA28DDAD4A3}" srcOrd="2" destOrd="0" presId="urn:microsoft.com/office/officeart/2005/8/layout/pyramid2"/>
    <dgm:cxn modelId="{26DAB386-8ADF-3841-BB90-1974A1F80C0F}" type="presParOf" srcId="{45C94AA8-1D9F-8A4D-9011-5002F571CF70}" destId="{9156455B-535E-FD4A-B701-074C428EFF4E}" srcOrd="3" destOrd="0" presId="urn:microsoft.com/office/officeart/2005/8/layout/pyramid2"/>
    <dgm:cxn modelId="{5B599394-0227-3041-A704-86B676F95321}" type="presParOf" srcId="{45C94AA8-1D9F-8A4D-9011-5002F571CF70}" destId="{A755319A-28D9-B74C-A635-5036903222D1}" srcOrd="4" destOrd="0" presId="urn:microsoft.com/office/officeart/2005/8/layout/pyramid2"/>
    <dgm:cxn modelId="{6D1CBEC3-FD8C-DA49-8EB0-24194218171B}" type="presParOf" srcId="{45C94AA8-1D9F-8A4D-9011-5002F571CF70}" destId="{F4296992-C43B-9849-810A-0922350FB6FD}" srcOrd="5" destOrd="0" presId="urn:microsoft.com/office/officeart/2005/8/layout/pyramid2"/>
    <dgm:cxn modelId="{37CAABAF-E5AE-9A41-AAAF-854542F92C58}" type="presParOf" srcId="{45C94AA8-1D9F-8A4D-9011-5002F571CF70}" destId="{80CC8959-D452-5044-BA7E-2AAC806C2F13}" srcOrd="6" destOrd="0" presId="urn:microsoft.com/office/officeart/2005/8/layout/pyramid2"/>
    <dgm:cxn modelId="{8E3D1997-75CE-2D4F-872F-815A85673104}" type="presParOf" srcId="{45C94AA8-1D9F-8A4D-9011-5002F571CF70}" destId="{EE7BC369-FA73-AB47-935B-C90BCE1B016E}" srcOrd="7" destOrd="0" presId="urn:microsoft.com/office/officeart/2005/8/layout/pyramid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20BE1-A49A-EB4E-B639-231EF696AC6F}">
      <dsp:nvSpPr>
        <dsp:cNvPr id="0" name=""/>
        <dsp:cNvSpPr/>
      </dsp:nvSpPr>
      <dsp:spPr>
        <a:xfrm rot="10800000">
          <a:off x="1412989" y="804"/>
          <a:ext cx="4155091" cy="14656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630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Simple and Efficient</a:t>
          </a:r>
        </a:p>
      </dsp:txBody>
      <dsp:txXfrm rot="10800000">
        <a:off x="1779395" y="804"/>
        <a:ext cx="3788685" cy="1465625"/>
      </dsp:txXfrm>
    </dsp:sp>
    <dsp:sp modelId="{F249AC27-6632-2A4A-A710-A380CBEA4715}">
      <dsp:nvSpPr>
        <dsp:cNvPr id="0" name=""/>
        <dsp:cNvSpPr/>
      </dsp:nvSpPr>
      <dsp:spPr>
        <a:xfrm>
          <a:off x="680176" y="804"/>
          <a:ext cx="1465625" cy="1465625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31000" r="-3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2BCD237-703B-724D-8F9E-A404F010B7A3}">
      <dsp:nvSpPr>
        <dsp:cNvPr id="0" name=""/>
        <dsp:cNvSpPr/>
      </dsp:nvSpPr>
      <dsp:spPr>
        <a:xfrm rot="10800000">
          <a:off x="1412989" y="1903929"/>
          <a:ext cx="4155091" cy="14656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630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Cost effective </a:t>
          </a:r>
          <a:endParaRPr lang="en-GB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9395" y="1903929"/>
        <a:ext cx="3788685" cy="1465625"/>
      </dsp:txXfrm>
    </dsp:sp>
    <dsp:sp modelId="{F07E5D52-6C04-CA4F-91BE-4B415FC22150}">
      <dsp:nvSpPr>
        <dsp:cNvPr id="0" name=""/>
        <dsp:cNvSpPr/>
      </dsp:nvSpPr>
      <dsp:spPr>
        <a:xfrm>
          <a:off x="680176" y="1903929"/>
          <a:ext cx="1465625" cy="1465625"/>
        </a:xfrm>
        <a:prstGeom prst="ellipse">
          <a:avLst/>
        </a:prstGeom>
        <a:blipFill>
          <a:blip xmlns:r="http://schemas.openxmlformats.org/officeDocument/2006/relationships" r:embed="rId2"/>
          <a:stretch>
            <a:fillRect l="-31000" r="-3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B788E44-2B6F-6A4D-B4C9-89571D078FCE}">
      <dsp:nvSpPr>
        <dsp:cNvPr id="0" name=""/>
        <dsp:cNvSpPr/>
      </dsp:nvSpPr>
      <dsp:spPr>
        <a:xfrm rot="10800000">
          <a:off x="1412989" y="3807055"/>
          <a:ext cx="4155091" cy="146562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6300" tIns="156210" rIns="291592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Use Real-time Data</a:t>
          </a:r>
          <a:endParaRPr lang="en-GB" sz="4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1779395" y="3807055"/>
        <a:ext cx="3788685" cy="1465625"/>
      </dsp:txXfrm>
    </dsp:sp>
    <dsp:sp modelId="{09BBE302-2DA9-8D45-859D-DB1724BC3A78}">
      <dsp:nvSpPr>
        <dsp:cNvPr id="0" name=""/>
        <dsp:cNvSpPr/>
      </dsp:nvSpPr>
      <dsp:spPr>
        <a:xfrm>
          <a:off x="680176" y="3807055"/>
          <a:ext cx="1465625" cy="1465625"/>
        </a:xfrm>
        <a:prstGeom prst="ellipse">
          <a:avLst/>
        </a:prstGeom>
        <a:blipFill>
          <a:blip xmlns:r="http://schemas.openxmlformats.org/officeDocument/2006/relationships" r:embed="rId3"/>
          <a:stretch>
            <a:fillRect l="-31000" r="-31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14A8B7-A0F7-7445-AB8F-ADC919F7D5A5}">
      <dsp:nvSpPr>
        <dsp:cNvPr id="0" name=""/>
        <dsp:cNvSpPr/>
      </dsp:nvSpPr>
      <dsp:spPr>
        <a:xfrm>
          <a:off x="211619" y="372513"/>
          <a:ext cx="5219955" cy="5219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When an object is detected by the IR sensor, the IR receiver sends a signal to the circuit, which triggers the 4026 IC to update the count displayed on the 7-segment display.</a:t>
          </a:r>
          <a:endParaRPr lang="en-BD" sz="2800" kern="1200" dirty="0"/>
        </a:p>
      </dsp:txBody>
      <dsp:txXfrm>
        <a:off x="940532" y="988058"/>
        <a:ext cx="3009704" cy="3988865"/>
      </dsp:txXfrm>
    </dsp:sp>
    <dsp:sp modelId="{EED16477-96B7-EC40-BA1B-CC01C0A7BB40}">
      <dsp:nvSpPr>
        <dsp:cNvPr id="0" name=""/>
        <dsp:cNvSpPr/>
      </dsp:nvSpPr>
      <dsp:spPr>
        <a:xfrm>
          <a:off x="3973750" y="372513"/>
          <a:ext cx="5219955" cy="521995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Whenever a object take entry the display number increases.</a:t>
          </a:r>
          <a:endParaRPr lang="en-BD" sz="2800" kern="1200" dirty="0"/>
        </a:p>
      </dsp:txBody>
      <dsp:txXfrm>
        <a:off x="5455089" y="988058"/>
        <a:ext cx="3009704" cy="3988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FB20E-7C30-B940-A9C5-B606BE85C4FB}">
      <dsp:nvSpPr>
        <dsp:cNvPr id="0" name=""/>
        <dsp:cNvSpPr/>
      </dsp:nvSpPr>
      <dsp:spPr>
        <a:xfrm>
          <a:off x="3545752" y="457257"/>
          <a:ext cx="6428383" cy="6428383"/>
        </a:xfrm>
        <a:prstGeom prst="pie">
          <a:avLst>
            <a:gd name="adj1" fmla="val 16200000"/>
            <a:gd name="adj2" fmla="val 2052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4008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40" kern="1200" dirty="0"/>
            <a:t>Future Steps for Improvement: Suggestions include enhancing the detection range, integrating a multi-digit display for higher counts, and automating the system for real-world deployment.</a:t>
          </a:r>
        </a:p>
      </dsp:txBody>
      <dsp:txXfrm>
        <a:off x="6841063" y="1417688"/>
        <a:ext cx="2181058" cy="1492303"/>
      </dsp:txXfrm>
    </dsp:sp>
    <dsp:sp modelId="{99831F06-4591-F946-A897-D1E0E3F95489}">
      <dsp:nvSpPr>
        <dsp:cNvPr id="0" name=""/>
        <dsp:cNvSpPr/>
      </dsp:nvSpPr>
      <dsp:spPr>
        <a:xfrm>
          <a:off x="3320758" y="767196"/>
          <a:ext cx="6428383" cy="6428383"/>
        </a:xfrm>
        <a:prstGeom prst="pie">
          <a:avLst>
            <a:gd name="adj1" fmla="val 20520000"/>
            <a:gd name="adj2" fmla="val 32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Troubleshooting Actions Taken: The potentiometer was fine-tuned, and signal paths were verified to optimize sensor performance.</a:t>
          </a:r>
        </a:p>
      </dsp:txBody>
      <dsp:txXfrm>
        <a:off x="7522166" y="3675274"/>
        <a:ext cx="1913209" cy="1614748"/>
      </dsp:txXfrm>
    </dsp:sp>
    <dsp:sp modelId="{BA0C5854-D09E-B848-B6F4-B29FA365A33C}">
      <dsp:nvSpPr>
        <dsp:cNvPr id="0" name=""/>
        <dsp:cNvSpPr/>
      </dsp:nvSpPr>
      <dsp:spPr>
        <a:xfrm>
          <a:off x="3320758" y="767196"/>
          <a:ext cx="6428383" cy="6428383"/>
        </a:xfrm>
        <a:prstGeom prst="pie">
          <a:avLst>
            <a:gd name="adj1" fmla="val 3240000"/>
            <a:gd name="adj2" fmla="val 756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Technical Challenges Encountered: Minor sensitivity adjustments were required to ensure reliable detection of objects of varying sizes.</a:t>
          </a:r>
        </a:p>
      </dsp:txBody>
      <dsp:txXfrm>
        <a:off x="5387024" y="5588484"/>
        <a:ext cx="2295851" cy="1377510"/>
      </dsp:txXfrm>
    </dsp:sp>
    <dsp:sp modelId="{9187319D-95A7-0845-95FC-D5C34FB37868}">
      <dsp:nvSpPr>
        <dsp:cNvPr id="0" name=""/>
        <dsp:cNvSpPr/>
      </dsp:nvSpPr>
      <dsp:spPr>
        <a:xfrm>
          <a:off x="3320758" y="767196"/>
          <a:ext cx="6428383" cy="6428383"/>
        </a:xfrm>
        <a:prstGeom prst="pie">
          <a:avLst>
            <a:gd name="adj1" fmla="val 7560000"/>
            <a:gd name="adj2" fmla="val 1188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System Performance: The circuit functioned as intended, demonstrating accurate object detection and counting in a simulated environment.</a:t>
          </a:r>
        </a:p>
      </dsp:txBody>
      <dsp:txXfrm>
        <a:off x="3626872" y="3675274"/>
        <a:ext cx="1913209" cy="1614748"/>
      </dsp:txXfrm>
    </dsp:sp>
    <dsp:sp modelId="{DF651E0D-C580-454F-B29B-B233031C9C69}">
      <dsp:nvSpPr>
        <dsp:cNvPr id="0" name=""/>
        <dsp:cNvSpPr/>
      </dsp:nvSpPr>
      <dsp:spPr>
        <a:xfrm>
          <a:off x="3320758" y="767196"/>
          <a:ext cx="6428383" cy="6428383"/>
        </a:xfrm>
        <a:prstGeom prst="pie">
          <a:avLst>
            <a:gd name="adj1" fmla="val 1188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 Outcome: The IR proximity sensor-based counter circuit successfully detected objects and updated the count on the 7-segment display.</a:t>
          </a:r>
        </a:p>
      </dsp:txBody>
      <dsp:txXfrm>
        <a:off x="4258231" y="1746760"/>
        <a:ext cx="2181058" cy="14923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3078B-572C-1549-B04E-C2F1C23A0380}">
      <dsp:nvSpPr>
        <dsp:cNvPr id="0" name=""/>
        <dsp:cNvSpPr/>
      </dsp:nvSpPr>
      <dsp:spPr>
        <a:xfrm>
          <a:off x="1450812" y="0"/>
          <a:ext cx="6857991" cy="6857991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759A1-DFFF-0B4C-A9FC-D756ACBC005F}">
      <dsp:nvSpPr>
        <dsp:cNvPr id="0" name=""/>
        <dsp:cNvSpPr/>
      </dsp:nvSpPr>
      <dsp:spPr>
        <a:xfrm>
          <a:off x="4879808" y="686468"/>
          <a:ext cx="4457694" cy="121890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Efficient counting mechanism for factory products.</a:t>
          </a:r>
          <a:endParaRPr lang="en-BD" sz="1600" kern="1200" dirty="0"/>
        </a:p>
      </dsp:txBody>
      <dsp:txXfrm>
        <a:off x="4939310" y="745970"/>
        <a:ext cx="4338690" cy="1099896"/>
      </dsp:txXfrm>
    </dsp:sp>
    <dsp:sp modelId="{676A8B3A-E14A-CF44-AE4F-5BA28DDAD4A3}">
      <dsp:nvSpPr>
        <dsp:cNvPr id="0" name=""/>
        <dsp:cNvSpPr/>
      </dsp:nvSpPr>
      <dsp:spPr>
        <a:xfrm>
          <a:off x="4879808" y="2057732"/>
          <a:ext cx="4457694" cy="121890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Cost-effective and reliable for industrial use.</a:t>
          </a:r>
          <a:endParaRPr lang="en-BD" sz="1600" kern="1200" dirty="0"/>
        </a:p>
      </dsp:txBody>
      <dsp:txXfrm>
        <a:off x="4939310" y="2117234"/>
        <a:ext cx="4338690" cy="1099896"/>
      </dsp:txXfrm>
    </dsp:sp>
    <dsp:sp modelId="{A755319A-28D9-B74C-A635-5036903222D1}">
      <dsp:nvSpPr>
        <dsp:cNvPr id="0" name=""/>
        <dsp:cNvSpPr/>
      </dsp:nvSpPr>
      <dsp:spPr>
        <a:xfrm>
          <a:off x="4879808" y="3428995"/>
          <a:ext cx="4457694" cy="121890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Scope: Integrate with IoT for remote monitoring.</a:t>
          </a:r>
          <a:endParaRPr lang="en-BD" sz="1600" kern="1200" dirty="0"/>
        </a:p>
      </dsp:txBody>
      <dsp:txXfrm>
        <a:off x="4939310" y="3488497"/>
        <a:ext cx="4338690" cy="1099896"/>
      </dsp:txXfrm>
    </dsp:sp>
    <dsp:sp modelId="{80CC8959-D452-5044-BA7E-2AAC806C2F13}">
      <dsp:nvSpPr>
        <dsp:cNvPr id="0" name=""/>
        <dsp:cNvSpPr/>
      </dsp:nvSpPr>
      <dsp:spPr>
        <a:xfrm>
          <a:off x="4879808" y="4800258"/>
          <a:ext cx="4457694" cy="121890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Future Scope: Expand to multi-digit displays for large counts.</a:t>
          </a:r>
          <a:endParaRPr lang="en-BD" sz="1600" kern="1200" dirty="0"/>
        </a:p>
      </dsp:txBody>
      <dsp:txXfrm>
        <a:off x="4939310" y="4859760"/>
        <a:ext cx="4338690" cy="109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A522B-63A8-6B46-9A14-C4D338B3D965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1A64B-34A0-E848-A099-1B7A72DC201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54700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1CC33-564E-394F-B030-AD1C8DF755AC}" type="slidenum">
              <a:rPr lang="en-BD" smtClean="0"/>
              <a:t>2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79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1A64B-34A0-E848-A099-1B7A72DC2010}" type="slidenum">
              <a:rPr lang="en-BD" smtClean="0"/>
              <a:t>3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073941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1CC33-564E-394F-B030-AD1C8DF755AC}" type="slidenum">
              <a:rPr lang="en-BD" smtClean="0"/>
              <a:t>10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79534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584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0357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6113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8581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0265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254478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84103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1992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66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9738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90404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23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DD6079-3777-2C49-AB4C-7ADEECAA7779}" type="datetimeFigureOut">
              <a:rPr lang="en-BD" smtClean="0"/>
              <a:t>01/21/2025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DB41FF1-01A9-DB4D-9049-3B2F4040F7B1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22843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EF81-6996-A4D5-9C65-51D533087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130" y="69377"/>
            <a:ext cx="11049000" cy="1268661"/>
          </a:xfrm>
        </p:spPr>
        <p:txBody>
          <a:bodyPr>
            <a:normAutofit/>
          </a:bodyPr>
          <a:lstStyle/>
          <a:p>
            <a:r>
              <a:rPr lang="en-BD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International University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BD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Bangladesh.</a:t>
            </a:r>
            <a:br>
              <a:rPr lang="en-BD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BD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6FCDE-9119-EA1D-D00A-A9FEE9875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6756" y="3093276"/>
            <a:ext cx="9533861" cy="671447"/>
          </a:xfrm>
        </p:spPr>
        <p:txBody>
          <a:bodyPr>
            <a:normAutofit/>
          </a:bodyPr>
          <a:lstStyle/>
          <a:p>
            <a:r>
              <a:rPr lang="en-GB" sz="28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Project: </a:t>
            </a:r>
            <a:r>
              <a:rPr lang="en-US" b="1" dirty="0"/>
              <a:t>Counting Factory Products Using Counter Circuit</a:t>
            </a:r>
          </a:p>
          <a:p>
            <a:endParaRPr lang="en-BD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290AF-472A-C6FB-6F82-6064A79CBD84}"/>
              </a:ext>
            </a:extLst>
          </p:cNvPr>
          <p:cNvSpPr txBox="1"/>
          <p:nvPr/>
        </p:nvSpPr>
        <p:spPr>
          <a:xfrm>
            <a:off x="1320800" y="2006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D" dirty="0"/>
          </a:p>
        </p:txBody>
      </p:sp>
      <p:pic>
        <p:nvPicPr>
          <p:cNvPr id="1026" name="Picture 2" descr="American International University-Bangladesh - Wikipedia">
            <a:extLst>
              <a:ext uri="{FF2B5EF4-FFF2-40B4-BE49-F238E27FC236}">
                <a16:creationId xmlns:a16="http://schemas.microsoft.com/office/drawing/2014/main" id="{1117667F-1B49-79F8-7A5A-4143561D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37" y="184847"/>
            <a:ext cx="1186730" cy="118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3DE58F-D876-9F17-73EE-B6A21A8243F8}"/>
              </a:ext>
            </a:extLst>
          </p:cNvPr>
          <p:cNvSpPr txBox="1"/>
          <p:nvPr/>
        </p:nvSpPr>
        <p:spPr>
          <a:xfrm>
            <a:off x="3090770" y="1614898"/>
            <a:ext cx="6345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Logic and Circuits Lab</a:t>
            </a:r>
            <a:endParaRPr lang="en-B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01031-D0D4-0B6A-D3CC-593E5F3BF9B0}"/>
              </a:ext>
            </a:extLst>
          </p:cNvPr>
          <p:cNvSpPr txBox="1"/>
          <p:nvPr/>
        </p:nvSpPr>
        <p:spPr>
          <a:xfrm>
            <a:off x="3935038" y="2284846"/>
            <a:ext cx="4175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BISMOY JAHAN</a:t>
            </a:r>
          </a:p>
          <a:p>
            <a:pPr algn="ctr"/>
            <a:endParaRPr lang="en-BD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7A35A96-BED9-598E-029B-785A6C381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68121"/>
              </p:ext>
            </p:extLst>
          </p:nvPr>
        </p:nvGraphicFramePr>
        <p:xfrm>
          <a:off x="2117059" y="383180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335">
                  <a:extLst>
                    <a:ext uri="{9D8B030D-6E8A-4147-A177-3AD203B41FA5}">
                      <a16:colId xmlns:a16="http://schemas.microsoft.com/office/drawing/2014/main" val="733709070"/>
                    </a:ext>
                  </a:extLst>
                </a:gridCol>
                <a:gridCol w="3508665">
                  <a:extLst>
                    <a:ext uri="{9D8B030D-6E8A-4147-A177-3AD203B41FA5}">
                      <a16:colId xmlns:a16="http://schemas.microsoft.com/office/drawing/2014/main" val="5184025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9211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9572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86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Abul Bashar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Saurov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22-48823-3</a:t>
                      </a:r>
                      <a:endParaRPr lang="en-BD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117279"/>
                  </a:ext>
                </a:extLst>
              </a:tr>
              <a:tr h="187648"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Kamrul Hasan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Tonmoy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22-48825-3</a:t>
                      </a:r>
                      <a:r>
                        <a:rPr lang="en-BD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126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 Sakib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Hossan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Samad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22-49359-3</a:t>
                      </a:r>
                      <a:r>
                        <a:rPr lang="en-BD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34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Al- Amin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22-47731-2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6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BD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Md.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Sajib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Mondol</a:t>
                      </a:r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22-48824-3</a:t>
                      </a:r>
                      <a:r>
                        <a:rPr lang="en-BD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CSE</a:t>
                      </a:r>
                      <a:endParaRPr lang="en-BD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0365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B0AA59-996C-F171-2091-04E114BA4FD9}"/>
              </a:ext>
            </a:extLst>
          </p:cNvPr>
          <p:cNvSpPr txBox="1"/>
          <p:nvPr/>
        </p:nvSpPr>
        <p:spPr>
          <a:xfrm>
            <a:off x="4218898" y="912585"/>
            <a:ext cx="40895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Faculty of Engineering (EEE)</a:t>
            </a:r>
            <a:endParaRPr lang="en-BD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78547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8F5BC00-A0F1-7017-4C1D-9299050B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3" y="1201003"/>
            <a:ext cx="3813048" cy="868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Conclusion: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1C4BC31-ECAE-B45F-D494-CCA7889655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13492397"/>
              </p:ext>
            </p:extLst>
          </p:nvPr>
        </p:nvGraphicFramePr>
        <p:xfrm>
          <a:off x="1018673" y="0"/>
          <a:ext cx="10788315" cy="6857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969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916A-692E-AD4D-A785-A2BEF114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B467-F20C-7B0E-F1EB-19084120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effectLst/>
                <a:latin typeface="Times"/>
                <a:ea typeface="Times"/>
              </a:rPr>
              <a:t>1. J. Doe, "Integration of Smart Parking Systems with Urban Mobility Infrastructure," in *Urban Planning and Transportation Research*, vol. 12, no. 3, pp. 45-58, May 2023, </a:t>
            </a:r>
            <a:r>
              <a:rPr lang="en-US" sz="1800" dirty="0" err="1">
                <a:effectLst/>
                <a:latin typeface="Times"/>
                <a:ea typeface="Times"/>
              </a:rPr>
              <a:t>doi</a:t>
            </a:r>
            <a:r>
              <a:rPr lang="en-US" sz="1800" dirty="0">
                <a:effectLst/>
                <a:latin typeface="Times"/>
                <a:ea typeface="Times"/>
              </a:rPr>
              <a:t>: 10.1109/UPTR.2023.1234567.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"/>
                <a:ea typeface="Times"/>
              </a:rPr>
              <a:t> 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"/>
                <a:ea typeface="Times"/>
              </a:rPr>
              <a:t>2. A. Johnson, "Real-time Parking Guidance Systems: A Survey," in *Transportation Research Part C: Emerging Technologies*, vol. 25, no. 4, pp. 567-580, Oct. 2022, Art. no. 7890123, </a:t>
            </a:r>
            <a:r>
              <a:rPr lang="en-US" sz="1800" dirty="0" err="1">
                <a:effectLst/>
                <a:latin typeface="Times"/>
                <a:ea typeface="Times"/>
              </a:rPr>
              <a:t>doi</a:t>
            </a:r>
            <a:r>
              <a:rPr lang="en-US" sz="1800" dirty="0">
                <a:effectLst/>
                <a:latin typeface="Times"/>
                <a:ea typeface="Times"/>
              </a:rPr>
              <a:t>: 10.1109/TRPC.2022.1234567.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"/>
                <a:ea typeface="Times"/>
              </a:rPr>
              <a:t> 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"/>
                <a:ea typeface="Times"/>
              </a:rPr>
              <a:t>3. M. Garcia, "Smart Parking Solutions: A Comprehensive Review," in *Journal of Urban Mobility*, vol. 15, no. 2, pp. 123-135, Feb. 2021, </a:t>
            </a:r>
            <a:r>
              <a:rPr lang="en-US" sz="1800" dirty="0" err="1">
                <a:effectLst/>
                <a:latin typeface="Times"/>
                <a:ea typeface="Times"/>
              </a:rPr>
              <a:t>doi</a:t>
            </a:r>
            <a:r>
              <a:rPr lang="en-US" sz="1800" dirty="0">
                <a:effectLst/>
                <a:latin typeface="Times"/>
                <a:ea typeface="Times"/>
              </a:rPr>
              <a:t>: 10.1109/JUM.2021.1234567.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"/>
                <a:ea typeface="Times"/>
              </a:rPr>
              <a:t> 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"/>
                <a:ea typeface="Times"/>
              </a:rPr>
              <a:t>4. R. Patel and S. Gupta, "Enhancing User Experience in Smart Parking Systems: A Human-Centered Design Approach," in *International Journal of Human-Computer Interaction*, vol. 35, no. 1, pp. 78-92, Jan. 2024, </a:t>
            </a:r>
            <a:r>
              <a:rPr lang="en-US" sz="1800" dirty="0" err="1">
                <a:effectLst/>
                <a:latin typeface="Times"/>
                <a:ea typeface="Times"/>
              </a:rPr>
              <a:t>doi</a:t>
            </a:r>
            <a:r>
              <a:rPr lang="en-US" sz="1800" dirty="0">
                <a:effectLst/>
                <a:latin typeface="Times"/>
                <a:ea typeface="Times"/>
              </a:rPr>
              <a:t>: 10.1109/IJHCI.2024.1234567.</a:t>
            </a:r>
            <a:endParaRPr lang="en-BD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437025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CC06-0447-67D7-CEFE-23C47723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325" y="180474"/>
            <a:ext cx="2903318" cy="8074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B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EBB0F-B3CB-4051-889F-7DB24E9B0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design a system that counts factory products using an IR proximity sensor and displays the count on a 7-segment display.</a:t>
            </a:r>
          </a:p>
        </p:txBody>
      </p:sp>
    </p:spTree>
    <p:extLst>
      <p:ext uri="{BB962C8B-B14F-4D97-AF65-F5344CB8AC3E}">
        <p14:creationId xmlns:p14="http://schemas.microsoft.com/office/powerpoint/2010/main" val="72087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and orange Colour Powder background">
            <a:extLst>
              <a:ext uri="{FF2B5EF4-FFF2-40B4-BE49-F238E27FC236}">
                <a16:creationId xmlns:a16="http://schemas.microsoft.com/office/drawing/2014/main" id="{A62FEFB2-95B0-0B36-04E5-B26B47708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972" b="1275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7B29F-CFE5-B308-AF58-3C30C31C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519" y="0"/>
            <a:ext cx="5068480" cy="173453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our Project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0728C32-A26D-300B-1E05-B44DA2C62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021839"/>
              </p:ext>
            </p:extLst>
          </p:nvPr>
        </p:nvGraphicFramePr>
        <p:xfrm>
          <a:off x="6260386" y="1248347"/>
          <a:ext cx="6248258" cy="5273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glass bottles from a spiral staircase&#10;&#10;Description automatically generated with medium confidence">
            <a:extLst>
              <a:ext uri="{FF2B5EF4-FFF2-40B4-BE49-F238E27FC236}">
                <a16:creationId xmlns:a16="http://schemas.microsoft.com/office/drawing/2014/main" id="{C6AF5908-E26D-4FA6-B5E9-796149123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55923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057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249AC27-6632-2A4A-A710-A380CBEA4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graphicEl>
                                              <a:dgm id="{F249AC27-6632-2A4A-A710-A380CBEA4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graphicEl>
                                              <a:dgm id="{F249AC27-6632-2A4A-A710-A380CBEA47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0C20BE1-A49A-EB4E-B639-231EF696A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graphicEl>
                                              <a:dgm id="{80C20BE1-A49A-EB4E-B639-231EF696A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graphicEl>
                                              <a:dgm id="{80C20BE1-A49A-EB4E-B639-231EF696A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7E5D52-6C04-CA4F-91BE-4B415FC22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graphicEl>
                                              <a:dgm id="{F07E5D52-6C04-CA4F-91BE-4B415FC22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graphicEl>
                                              <a:dgm id="{F07E5D52-6C04-CA4F-91BE-4B415FC221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2BCD237-703B-724D-8F9E-A404F010B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graphicEl>
                                              <a:dgm id="{52BCD237-703B-724D-8F9E-A404F010B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graphicEl>
                                              <a:dgm id="{52BCD237-703B-724D-8F9E-A404F010B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9BBE302-2DA9-8D45-859D-DB1724BC3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graphicEl>
                                              <a:dgm id="{09BBE302-2DA9-8D45-859D-DB1724BC3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graphicEl>
                                              <a:dgm id="{09BBE302-2DA9-8D45-859D-DB1724BC3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788E44-2B6F-6A4D-B4C9-89571D078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graphicEl>
                                              <a:dgm id="{BB788E44-2B6F-6A4D-B4C9-89571D078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graphicEl>
                                              <a:dgm id="{BB788E44-2B6F-6A4D-B4C9-89571D078F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8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447" y="126635"/>
            <a:ext cx="6143171" cy="600934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&amp; Description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08FFD705-3022-7C30-012B-0778576D4DFE}"/>
              </a:ext>
            </a:extLst>
          </p:cNvPr>
          <p:cNvSpPr txBox="1">
            <a:spLocks/>
          </p:cNvSpPr>
          <p:nvPr/>
        </p:nvSpPr>
        <p:spPr>
          <a:xfrm>
            <a:off x="1024583" y="8103333"/>
            <a:ext cx="2861130" cy="39466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F6F347-9B62-BD75-9BE4-7DD5331D2736}"/>
              </a:ext>
            </a:extLst>
          </p:cNvPr>
          <p:cNvSpPr txBox="1"/>
          <p:nvPr/>
        </p:nvSpPr>
        <p:spPr>
          <a:xfrm>
            <a:off x="7903029" y="4539343"/>
            <a:ext cx="224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  <a:p>
            <a:endParaRPr lang="en-US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6" name="Picture 5" descr="A black and white digital display&#10;&#10;Description automatically generated">
            <a:extLst>
              <a:ext uri="{FF2B5EF4-FFF2-40B4-BE49-F238E27FC236}">
                <a16:creationId xmlns:a16="http://schemas.microsoft.com/office/drawing/2014/main" id="{9FD4B674-12B6-1E6E-6ED9-73FCEBAA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447" y="4153266"/>
            <a:ext cx="2535190" cy="2535190"/>
          </a:xfrm>
          <a:prstGeom prst="rect">
            <a:avLst/>
          </a:prstGeom>
          <a:effectLst>
            <a:reflection stA="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4A71C65-05EF-CB46-0B6F-92181A11D7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-5400000">
            <a:off x="185220" y="1799378"/>
            <a:ext cx="2438400" cy="2101457"/>
          </a:xfrm>
          <a:prstGeom prst="rect">
            <a:avLst/>
          </a:prstGeom>
          <a:noFill/>
          <a:effectLst>
            <a:reflection stA="0" endPos="65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A27E02-A242-F5AB-C491-9ABF15AE5E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55525" y="4328758"/>
            <a:ext cx="2669563" cy="24026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 descr="A white electronic board with red and blue lines&#10;&#10;Description automatically generated">
            <a:extLst>
              <a:ext uri="{FF2B5EF4-FFF2-40B4-BE49-F238E27FC236}">
                <a16:creationId xmlns:a16="http://schemas.microsoft.com/office/drawing/2014/main" id="{0D555BA8-D191-19A2-1E75-853E85D1F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887" y="1630906"/>
            <a:ext cx="2438401" cy="243840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6F0E4C-49A6-4BA5-DF7A-23A88F94BEEE}"/>
              </a:ext>
            </a:extLst>
          </p:cNvPr>
          <p:cNvSpPr txBox="1"/>
          <p:nvPr/>
        </p:nvSpPr>
        <p:spPr>
          <a:xfrm>
            <a:off x="155944" y="1065675"/>
            <a:ext cx="3010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/>
              <a:t>IC 4026</a:t>
            </a:r>
            <a:endParaRPr lang="en-B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C686C0-BDFF-E098-E8F9-AB0718A1BB90}"/>
              </a:ext>
            </a:extLst>
          </p:cNvPr>
          <p:cNvSpPr txBox="1"/>
          <p:nvPr/>
        </p:nvSpPr>
        <p:spPr>
          <a:xfrm>
            <a:off x="2747080" y="3584328"/>
            <a:ext cx="2862112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7 Segment Display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B0751-290B-DDAC-B990-3CD1B96CA71A}"/>
              </a:ext>
            </a:extLst>
          </p:cNvPr>
          <p:cNvSpPr txBox="1"/>
          <p:nvPr/>
        </p:nvSpPr>
        <p:spPr>
          <a:xfrm>
            <a:off x="6444349" y="1107429"/>
            <a:ext cx="2061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Bread Board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11AEFF-D3B4-68E1-65A3-C08A0A3C3568}"/>
              </a:ext>
            </a:extLst>
          </p:cNvPr>
          <p:cNvSpPr txBox="1"/>
          <p:nvPr/>
        </p:nvSpPr>
        <p:spPr>
          <a:xfrm>
            <a:off x="9512884" y="3824445"/>
            <a:ext cx="2145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Jumper Wire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949F2-A19E-3A30-64C8-D769FC432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ED618-406D-83B1-2C03-BED413493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398" y="7330149"/>
            <a:ext cx="6718300" cy="4093243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+mj-lt"/>
            </a:endParaRPr>
          </a:p>
        </p:txBody>
      </p:sp>
      <p:sp>
        <p:nvSpPr>
          <p:cNvPr id="5" name="AutoShape 2" descr="Introduction to Resistors - The Engineering Projects">
            <a:extLst>
              <a:ext uri="{FF2B5EF4-FFF2-40B4-BE49-F238E27FC236}">
                <a16:creationId xmlns:a16="http://schemas.microsoft.com/office/drawing/2014/main" id="{0D6E0789-E909-F9DC-0663-FACABF8944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66984" y="8002732"/>
            <a:ext cx="4416879" cy="258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2DD47-EACE-0F8A-6D44-668004D4779D}"/>
              </a:ext>
            </a:extLst>
          </p:cNvPr>
          <p:cNvSpPr txBox="1"/>
          <p:nvPr/>
        </p:nvSpPr>
        <p:spPr>
          <a:xfrm>
            <a:off x="2576293" y="379"/>
            <a:ext cx="8369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&amp; Description (Continued)</a:t>
            </a:r>
            <a:endParaRPr lang="en-BD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09117E-D1E0-A2A8-1FDC-D9DA5561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0267" y="1711316"/>
            <a:ext cx="2346297" cy="213177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D5208-08A0-97CD-D3E7-F66CDC92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83962" y="1450138"/>
            <a:ext cx="2392956" cy="239295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85A88-2332-A421-CA8B-11A4C8CB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19222" y="1312543"/>
            <a:ext cx="2248234" cy="224823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D85029-A599-2790-ACEF-5CBFBC333D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384854" y="1935651"/>
            <a:ext cx="2340653" cy="189198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5772BA-F6F4-0C5E-5DFD-2A631A8B8F76}"/>
              </a:ext>
            </a:extLst>
          </p:cNvPr>
          <p:cNvSpPr txBox="1"/>
          <p:nvPr/>
        </p:nvSpPr>
        <p:spPr>
          <a:xfrm>
            <a:off x="288584" y="1127750"/>
            <a:ext cx="396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dirty="0"/>
              <a:t>IR LED &amp;IR Receiver </a:t>
            </a:r>
          </a:p>
          <a:p>
            <a:endParaRPr lang="en-B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35650-6F75-CFDB-60BA-AC3F15A7D189}"/>
              </a:ext>
            </a:extLst>
          </p:cNvPr>
          <p:cNvSpPr txBox="1"/>
          <p:nvPr/>
        </p:nvSpPr>
        <p:spPr>
          <a:xfrm>
            <a:off x="3693640" y="718016"/>
            <a:ext cx="246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400" dirty="0"/>
              <a:t>IC LM358</a:t>
            </a:r>
            <a:endParaRPr lang="en-B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3163AF-C48B-81E0-800D-71DF6EA61246}"/>
              </a:ext>
            </a:extLst>
          </p:cNvPr>
          <p:cNvSpPr txBox="1"/>
          <p:nvPr/>
        </p:nvSpPr>
        <p:spPr>
          <a:xfrm>
            <a:off x="6096000" y="896917"/>
            <a:ext cx="2840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/>
              <a:t>0K Potentiometer</a:t>
            </a:r>
            <a:endParaRPr lang="en-B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74EC80-49EA-2AD2-0879-D0D59D7BB8B4}"/>
              </a:ext>
            </a:extLst>
          </p:cNvPr>
          <p:cNvSpPr txBox="1"/>
          <p:nvPr/>
        </p:nvSpPr>
        <p:spPr>
          <a:xfrm>
            <a:off x="9164845" y="1144192"/>
            <a:ext cx="17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en-US" sz="2400" dirty="0"/>
              <a:t>9V battery</a:t>
            </a:r>
            <a:endParaRPr lang="en-B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60167-0A66-4025-8426-67101E4FD46C}"/>
              </a:ext>
            </a:extLst>
          </p:cNvPr>
          <p:cNvSpPr txBox="1"/>
          <p:nvPr/>
        </p:nvSpPr>
        <p:spPr>
          <a:xfrm>
            <a:off x="2681122" y="4038546"/>
            <a:ext cx="8571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BD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sv-SE" sz="2400" b="1" dirty="0"/>
              <a:t>Resistors: </a:t>
            </a:r>
            <a:r>
              <a:rPr lang="sv-SE" sz="2400" dirty="0"/>
              <a:t>330 ohm, 10K ohm &amp; 1K ohm</a:t>
            </a:r>
          </a:p>
          <a:p>
            <a:endParaRPr lang="en-US" sz="2400" dirty="0"/>
          </a:p>
          <a:p>
            <a:endParaRPr lang="en-B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E90D7EA-1046-4343-A320-F92E6824280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026449" y="4655416"/>
            <a:ext cx="2022709" cy="20227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A5D18D-5F99-490C-9C32-E7D8F9493E8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273268" y="4755461"/>
            <a:ext cx="1918274" cy="143870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090B10-8B11-42C1-80A5-EF03350750C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481041" y="4640383"/>
            <a:ext cx="1891931" cy="202271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281663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68C2-73CF-C30E-AE97-F8E1A7B2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900" y="354601"/>
            <a:ext cx="11214100" cy="538417"/>
          </a:xfrm>
        </p:spPr>
        <p:txBody>
          <a:bodyPr/>
          <a:lstStyle/>
          <a:p>
            <a:r>
              <a:rPr lang="en-BD" dirty="0">
                <a:solidFill>
                  <a:schemeClr val="tx1"/>
                </a:solidFill>
              </a:rPr>
              <a:t>Working Principles: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797F68-89B4-646E-2A52-5838BF682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719678"/>
              </p:ext>
            </p:extLst>
          </p:nvPr>
        </p:nvGraphicFramePr>
        <p:xfrm>
          <a:off x="1393337" y="871636"/>
          <a:ext cx="9405326" cy="59649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736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355BE-9253-AF9B-6FE4-4C0360452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BD" sz="5400" dirty="0"/>
              <a:t>Description of Our work:</a:t>
            </a:r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84BE4B01-3E9E-AE5B-405C-8603B874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95" y="2721374"/>
            <a:ext cx="5455920" cy="4216732"/>
          </a:xfrm>
        </p:spPr>
        <p:txBody>
          <a:bodyPr>
            <a:noAutofit/>
          </a:bodyPr>
          <a:lstStyle/>
          <a:p>
            <a:r>
              <a:rPr lang="en-US" sz="2000" dirty="0"/>
              <a:t>Developed an IR Proximity Sensor-Based Counter Circuit to count objects passing in front of a sensor.</a:t>
            </a:r>
          </a:p>
          <a:p>
            <a:r>
              <a:rPr lang="en-US" sz="2000" dirty="0"/>
              <a:t>Designed a schematic diagram illustrating connections between the IR sensor, LM358 IC, 4026 IC, and a 7-segment display.</a:t>
            </a:r>
          </a:p>
          <a:p>
            <a:r>
              <a:rPr lang="en-US" sz="2000" dirty="0"/>
              <a:t>Assembled the circuit on a breadboard, ensuring proper connections and functionality.</a:t>
            </a:r>
          </a:p>
          <a:p>
            <a:r>
              <a:rPr lang="en-US" sz="2000" dirty="0"/>
              <a:t>Tested the system rigorously, fine-tuning the potentiometer for optimal sensitivity and performance.</a:t>
            </a:r>
          </a:p>
          <a:p>
            <a:r>
              <a:rPr lang="en-US" sz="2000" dirty="0"/>
              <a:t>Focused on precision and adaptability to create a cost-effective solution for counting objects in industrial applications.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87D3A7-ADF1-ACB9-B9DA-4CB264B2C6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3" r="-1" b="1978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3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3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MULTISIM SIMULATION:</a:t>
            </a: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00FD4EA3-064D-47D1-8956-C1455992C8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64" r="8031"/>
          <a:stretch/>
        </p:blipFill>
        <p:spPr>
          <a:xfrm>
            <a:off x="4777316" y="1936082"/>
            <a:ext cx="6780700" cy="298350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C263D6C4-4840-40CC-AC84-17E24B3B7BDE}" type="slidenum">
              <a:rPr lang="en-US">
                <a:solidFill>
                  <a:schemeClr val="tx1">
                    <a:alpha val="80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3457-9AB6-85D1-FD64-9C0DDED0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573673"/>
            <a:ext cx="2947737" cy="1325563"/>
          </a:xfr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</a:gradFill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endParaRPr lang="en-BD" sz="40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C61968F-77AC-713E-E9BD-539DA7797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287099"/>
              </p:ext>
            </p:extLst>
          </p:nvPr>
        </p:nvGraphicFramePr>
        <p:xfrm>
          <a:off x="372980" y="-397419"/>
          <a:ext cx="13294894" cy="7652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793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1" ma:contentTypeDescription="Create a new document." ma:contentTypeScope="" ma:versionID="71d6acede2d4c8d4b18694eaf8a18fca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44ed24a820e13a6952d2476e0045a740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d59920b-502c-4092-904a-aae1935ab96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A74429-B9ED-4AC5-BC8F-BA9D130F57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3899-7984-4c6f-833b-f43ae29268d6"/>
    <ds:schemaRef ds:uri="b7908f04-1f56-4178-9f8c-bd6314d337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107DD0-6E0A-4F06-9FB6-C2AAB2C079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663</Words>
  <Application>Microsoft Office PowerPoint</Application>
  <PresentationFormat>Widescreen</PresentationFormat>
  <Paragraphs>81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Times</vt:lpstr>
      <vt:lpstr>Times New Roman</vt:lpstr>
      <vt:lpstr>Trade Gothic LT Pro</vt:lpstr>
      <vt:lpstr>Office Theme</vt:lpstr>
      <vt:lpstr>American International University-Bangladesh. </vt:lpstr>
      <vt:lpstr>Objectives:</vt:lpstr>
      <vt:lpstr>Purpose of our Project </vt:lpstr>
      <vt:lpstr>Component &amp; Description</vt:lpstr>
      <vt:lpstr>PowerPoint Presentation</vt:lpstr>
      <vt:lpstr>Working Principles:</vt:lpstr>
      <vt:lpstr>Description of Our work:</vt:lpstr>
      <vt:lpstr>MULTISIM SIMULATION:</vt:lpstr>
      <vt:lpstr>Result: </vt:lpstr>
      <vt:lpstr>Conclusion: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American International University-Bangladesh.</dc:title>
  <dc:creator>MD SAKIB HOSSAN SAMAD</dc:creator>
  <cp:lastModifiedBy>MD SAKIB HOSSAN SAMAD</cp:lastModifiedBy>
  <cp:revision>2</cp:revision>
  <dcterms:created xsi:type="dcterms:W3CDTF">2025-01-21T10:51:57Z</dcterms:created>
  <dcterms:modified xsi:type="dcterms:W3CDTF">2025-01-21T11:03:37Z</dcterms:modified>
</cp:coreProperties>
</file>