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0" r:id="rId6"/>
    <p:sldId id="271" r:id="rId7"/>
    <p:sldId id="261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5"/>
    <p:restoredTop sz="94629"/>
  </p:normalViewPr>
  <p:slideViewPr>
    <p:cSldViewPr snapToGrid="0">
      <p:cViewPr>
        <p:scale>
          <a:sx n="105" d="100"/>
          <a:sy n="105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3D1AE-37B6-5FDC-5EB6-E9F9C9CB4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146FDD-3607-5326-68AC-9D5FDE0DC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21174-8FC8-0461-9121-CACBD3C0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9700-B1B8-5144-925A-D3FCF5B80C6D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6FDD0-BD44-E5F3-4E95-6428D1A2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B2883-59AC-7D56-7533-58156C04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E1A1-1F87-A344-86C1-714857AA9B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733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CB7FE-CDD9-6B22-CC1C-FEA83A12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C5F1DD-79C0-8CAE-A4B7-84A2E2E5A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F03B2-78CB-F7B9-825F-649656FF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9700-B1B8-5144-925A-D3FCF5B80C6D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E7E95-1BE1-0A5A-632E-F609F41A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134E2-9D26-5014-5667-256CEBA4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E1A1-1F87-A344-86C1-714857AA9B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570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CBCE11-09BF-7B9B-FADB-5AEC1F881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4385B9-00BD-674D-8EF7-F64C15641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FEDAE-2EDF-BF61-7202-B80B62B6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9700-B1B8-5144-925A-D3FCF5B80C6D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F1F55-97DE-241B-140E-84AFD695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70368-2DD9-2264-1111-E07C3B87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E1A1-1F87-A344-86C1-714857AA9B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23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C084A-4FBD-D3C6-CF5C-E0DB7E45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5FAD2-5405-674F-D61C-80B87C46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D8722-A2EA-8ADB-B814-E58A9283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9700-B1B8-5144-925A-D3FCF5B80C6D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C714D-1468-CA17-D1C1-1C4868FE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FE4DA-BE7C-03D0-A6D5-26B74A02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E1A1-1F87-A344-86C1-714857AA9B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0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8122D-E674-177C-B559-706828B0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D30B3-5938-A8ED-927A-FC5908E76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EE3D3-C608-FAC8-29E1-593ACB0B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9700-B1B8-5144-925A-D3FCF5B80C6D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3D2CA-85F5-D1B4-C6A6-D02546BB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A803E-826A-209D-56CB-778F941E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E1A1-1F87-A344-86C1-714857AA9B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954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E674-28E4-14CC-2762-BC693956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36434-842D-3736-E19C-397583EF8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17B62B-233F-08E6-CC52-2BD5C371F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6B4C8-A360-E974-B2E2-573E8DCB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9700-B1B8-5144-925A-D3FCF5B80C6D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E026F8-8F6F-CC9D-0131-402D7BC6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7E5DA-C897-DBEF-04AC-4231F0BF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E1A1-1F87-A344-86C1-714857AA9B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46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852C9-D012-7E9C-A5F7-F8803412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E8B93-989C-E077-1B4A-C5B512BCE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75A499-11FF-3734-3CA6-200FD591B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54BE1D-8A01-3442-E715-82F026DFA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02B61C-8AE3-F843-4ED3-1969B277F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36A583-9202-2C82-1642-A473BB41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9700-B1B8-5144-925A-D3FCF5B80C6D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D1CE95-F646-42B7-CE0B-BB88DBBE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9AED5-FD86-B7A0-B738-1421BDC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E1A1-1F87-A344-86C1-714857AA9B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871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4DCE0-D9A4-E4A2-16A4-AEF27AF2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26871F-4B70-33F6-DF26-2D5C6A9B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9700-B1B8-5144-925A-D3FCF5B80C6D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92B24D-0C28-676F-173F-18A4423B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72C655-0DA8-D51B-CB4B-A5D03917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E1A1-1F87-A344-86C1-714857AA9B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634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6284A6-4280-B3DA-76E3-7AC37EEF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9700-B1B8-5144-925A-D3FCF5B80C6D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6CF3AD-5C89-455C-2F26-DFFAC104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4343F7-84C5-65C7-34AC-692F53E3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E1A1-1F87-A344-86C1-714857AA9B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347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CD42C-C8AE-B9E5-0830-B02E28C6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0AE80-4062-6153-0216-EBA5019ED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F32CAF-E684-64BB-AADA-01B42F8A0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DE77EE-642C-5806-78F6-472C3FD4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9700-B1B8-5144-925A-D3FCF5B80C6D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532C7-F7CC-FEF4-12DC-F5464EE1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3F2C8-B970-377A-66AD-3CD262CC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E1A1-1F87-A344-86C1-714857AA9B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155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A4931-0EDE-92E7-DA41-514F9999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F7A928-EF70-6D3A-EF40-EF0C90285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D648EC-9A9B-491C-024E-D5E6C64CA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4327E-15E6-4E92-F527-66783802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9700-B1B8-5144-925A-D3FCF5B80C6D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552BF5-7C27-8D73-607A-02B0F8D9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F83484-8592-6B86-44B5-01483FB3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E1A1-1F87-A344-86C1-714857AA9B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478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A1C2AD-F2FF-8B3A-CBC8-1C480357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5D4D89-03E3-3EA5-DECD-766F8C94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16BAE-8BFA-C84B-A371-5E3E57BFE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9700-B1B8-5144-925A-D3FCF5B80C6D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972AC-886D-FF1D-3721-B6396F05F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45270-065C-81E7-9CFA-2782032E0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E1A1-1F87-A344-86C1-714857AA9B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103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8EE57-91B6-36D3-09CC-180D022DD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563"/>
            <a:ext cx="9144000" cy="2387600"/>
          </a:xfrm>
        </p:spPr>
        <p:txBody>
          <a:bodyPr/>
          <a:lstStyle/>
          <a:p>
            <a:r>
              <a:rPr kumimoji="1" lang="en-US" altLang="ko-Kore-KR" b="1" i="1" dirty="0">
                <a:latin typeface="Segoe UI" panose="020B0502040204020203" pitchFamily="34" charset="0"/>
                <a:cs typeface="Segoe UI" panose="020B0502040204020203" pitchFamily="34" charset="0"/>
              </a:rPr>
              <a:t>04.TrainerCode</a:t>
            </a:r>
            <a:endParaRPr kumimoji="1" lang="ko-Kore-KR" altLang="en-US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58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6061CC-FC0C-782B-FA89-C8B701A0754B}"/>
              </a:ext>
            </a:extLst>
          </p:cNvPr>
          <p:cNvGrpSpPr/>
          <p:nvPr/>
        </p:nvGrpSpPr>
        <p:grpSpPr>
          <a:xfrm>
            <a:off x="446344" y="288099"/>
            <a:ext cx="6250476" cy="951978"/>
            <a:chOff x="2669636" y="662144"/>
            <a:chExt cx="6250476" cy="95197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76BF5E-8735-E15D-F99F-CAE217B9D247}"/>
                </a:ext>
              </a:extLst>
            </p:cNvPr>
            <p:cNvSpPr/>
            <p:nvPr/>
          </p:nvSpPr>
          <p:spPr>
            <a:xfrm>
              <a:off x="2669636" y="662144"/>
              <a:ext cx="88045" cy="95197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9D808B-26D6-FA56-8D67-BA6EA36A4138}"/>
                </a:ext>
              </a:extLst>
            </p:cNvPr>
            <p:cNvSpPr txBox="1"/>
            <p:nvPr/>
          </p:nvSpPr>
          <p:spPr>
            <a:xfrm>
              <a:off x="2808181" y="763427"/>
              <a:ext cx="1398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Class Net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838B5D-3C66-BF19-E142-7D0E32C94176}"/>
                </a:ext>
              </a:extLst>
            </p:cNvPr>
            <p:cNvSpPr txBox="1"/>
            <p:nvPr/>
          </p:nvSpPr>
          <p:spPr>
            <a:xfrm>
              <a:off x="2821654" y="1229201"/>
              <a:ext cx="6098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ore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학습시킬 </a:t>
              </a:r>
              <a:r>
                <a:rPr kumimoji="1" lang="en-US" altLang="ko-Kore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CNN</a:t>
              </a:r>
              <a:r>
                <a:rPr kumimoji="1" lang="ko-Kore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의 구조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AA4438-AFD2-7C79-54FC-837946A10CDE}"/>
              </a:ext>
            </a:extLst>
          </p:cNvPr>
          <p:cNvSpPr txBox="1"/>
          <p:nvPr/>
        </p:nvSpPr>
        <p:spPr>
          <a:xfrm>
            <a:off x="11011045" y="6305434"/>
            <a:ext cx="9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2. Train</a:t>
            </a:r>
            <a:endParaRPr kumimoji="1" lang="ko-Kore-KR" alt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63722A-D5F8-188F-9F41-68B0E22A9FE6}"/>
              </a:ext>
            </a:extLst>
          </p:cNvPr>
          <p:cNvSpPr/>
          <p:nvPr/>
        </p:nvSpPr>
        <p:spPr>
          <a:xfrm>
            <a:off x="450574" y="288099"/>
            <a:ext cx="88045" cy="9519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4C5178-A6AC-CB30-0A99-0C644ECBDF4D}"/>
              </a:ext>
            </a:extLst>
          </p:cNvPr>
          <p:cNvGrpSpPr/>
          <p:nvPr/>
        </p:nvGrpSpPr>
        <p:grpSpPr>
          <a:xfrm>
            <a:off x="1035523" y="2373100"/>
            <a:ext cx="2671789" cy="3365161"/>
            <a:chOff x="1035523" y="2691153"/>
            <a:chExt cx="2671789" cy="336516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D0F5007-DBC2-D6A8-D199-360C9F872A54}"/>
                </a:ext>
              </a:extLst>
            </p:cNvPr>
            <p:cNvGrpSpPr/>
            <p:nvPr/>
          </p:nvGrpSpPr>
          <p:grpSpPr>
            <a:xfrm>
              <a:off x="1035523" y="2691153"/>
              <a:ext cx="2508830" cy="3365161"/>
              <a:chOff x="584888" y="3088708"/>
              <a:chExt cx="2508830" cy="336516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4D054F1-EFF9-2CE2-9CC0-39BBDF29EF86}"/>
                  </a:ext>
                </a:extLst>
              </p:cNvPr>
              <p:cNvSpPr/>
              <p:nvPr/>
            </p:nvSpPr>
            <p:spPr>
              <a:xfrm>
                <a:off x="584888" y="4320269"/>
                <a:ext cx="2508830" cy="213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9" name="오각형[P] 18">
                <a:extLst>
                  <a:ext uri="{FF2B5EF4-FFF2-40B4-BE49-F238E27FC236}">
                    <a16:creationId xmlns:a16="http://schemas.microsoft.com/office/drawing/2014/main" id="{7F347409-2664-228A-984B-B7EC64ABA346}"/>
                  </a:ext>
                </a:extLst>
              </p:cNvPr>
              <p:cNvSpPr/>
              <p:nvPr/>
            </p:nvSpPr>
            <p:spPr>
              <a:xfrm rot="5400000">
                <a:off x="863943" y="2809653"/>
                <a:ext cx="1950720" cy="2508830"/>
              </a:xfrm>
              <a:prstGeom prst="homePlate">
                <a:avLst>
                  <a:gd name="adj" fmla="val 3428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73A880-CD9E-E0C4-2138-4981A8A5C448}"/>
                  </a:ext>
                </a:extLst>
              </p:cNvPr>
              <p:cNvSpPr txBox="1"/>
              <p:nvPr/>
            </p:nvSpPr>
            <p:spPr>
              <a:xfrm>
                <a:off x="1272605" y="3649491"/>
                <a:ext cx="1167307" cy="47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bn = False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0A29FA-B3CF-F824-C82C-75B87C440336}"/>
                </a:ext>
              </a:extLst>
            </p:cNvPr>
            <p:cNvSpPr txBox="1"/>
            <p:nvPr/>
          </p:nvSpPr>
          <p:spPr>
            <a:xfrm>
              <a:off x="2155409" y="5025928"/>
              <a:ext cx="155190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</a:t>
              </a:r>
            </a:p>
            <a:p>
              <a:endPara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BCC0D01-1853-047D-91F3-A05CBEAB98F2}"/>
              </a:ext>
            </a:extLst>
          </p:cNvPr>
          <p:cNvSpPr txBox="1"/>
          <p:nvPr/>
        </p:nvSpPr>
        <p:spPr>
          <a:xfrm>
            <a:off x="4314061" y="3407089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  <a:highlight>
                  <a:srgbClr val="80808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구조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D4C819-9E57-CA3C-49CD-0F61FE1ABA55}"/>
              </a:ext>
            </a:extLst>
          </p:cNvPr>
          <p:cNvSpPr txBox="1"/>
          <p:nvPr/>
        </p:nvSpPr>
        <p:spPr>
          <a:xfrm>
            <a:off x="5607478" y="3032177"/>
            <a:ext cx="6584522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특징추출영역 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conv -&gt; (bn) -&gt; </a:t>
            </a:r>
            <a:r>
              <a:rPr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ReLU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-&gt; </a:t>
            </a:r>
            <a:r>
              <a:rPr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MaxPool</a:t>
            </a:r>
            <a:endParaRPr lang="en-US" altLang="ko-Kore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분류 영역 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깊이 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짜리 전연결 신경망 </a:t>
            </a:r>
            <a:endParaRPr lang="en-US" altLang="ko-Kore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BA66B-1A75-12F5-7145-6B8F7D8E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469" y="4342535"/>
            <a:ext cx="7772400" cy="130773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84EC2EF-D274-15DD-85FC-FBC4430BC128}"/>
              </a:ext>
            </a:extLst>
          </p:cNvPr>
          <p:cNvGrpSpPr/>
          <p:nvPr/>
        </p:nvGrpSpPr>
        <p:grpSpPr>
          <a:xfrm>
            <a:off x="1035523" y="1794055"/>
            <a:ext cx="3636969" cy="4262259"/>
            <a:chOff x="1035523" y="1794055"/>
            <a:chExt cx="3636969" cy="426225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792ACE5-1213-2441-32B8-DBFC2D3A8A27}"/>
                </a:ext>
              </a:extLst>
            </p:cNvPr>
            <p:cNvGrpSpPr/>
            <p:nvPr/>
          </p:nvGrpSpPr>
          <p:grpSpPr>
            <a:xfrm>
              <a:off x="1035523" y="1794055"/>
              <a:ext cx="2508831" cy="4262259"/>
              <a:chOff x="584888" y="2191610"/>
              <a:chExt cx="2508831" cy="426225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80779E3-1845-A301-35A1-435F1711E442}"/>
                  </a:ext>
                </a:extLst>
              </p:cNvPr>
              <p:cNvSpPr/>
              <p:nvPr/>
            </p:nvSpPr>
            <p:spPr>
              <a:xfrm>
                <a:off x="584888" y="4320269"/>
                <a:ext cx="2508830" cy="2133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" name="오각형[P] 10">
                <a:extLst>
                  <a:ext uri="{FF2B5EF4-FFF2-40B4-BE49-F238E27FC236}">
                    <a16:creationId xmlns:a16="http://schemas.microsoft.com/office/drawing/2014/main" id="{626BAD4B-110C-0DB8-14DF-051CDC7366CC}"/>
                  </a:ext>
                </a:extLst>
              </p:cNvPr>
              <p:cNvSpPr/>
              <p:nvPr/>
            </p:nvSpPr>
            <p:spPr>
              <a:xfrm rot="5400000">
                <a:off x="863944" y="3214059"/>
                <a:ext cx="1950720" cy="2508830"/>
              </a:xfrm>
              <a:prstGeom prst="homePlate">
                <a:avLst>
                  <a:gd name="adj" fmla="val 3428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8" name="오각형[P] 17">
                <a:extLst>
                  <a:ext uri="{FF2B5EF4-FFF2-40B4-BE49-F238E27FC236}">
                    <a16:creationId xmlns:a16="http://schemas.microsoft.com/office/drawing/2014/main" id="{2DA656EE-0C8F-D6C0-E88D-862285E29169}"/>
                  </a:ext>
                </a:extLst>
              </p:cNvPr>
              <p:cNvSpPr/>
              <p:nvPr/>
            </p:nvSpPr>
            <p:spPr>
              <a:xfrm rot="5400000">
                <a:off x="863944" y="1912555"/>
                <a:ext cx="1950720" cy="2508830"/>
              </a:xfrm>
              <a:prstGeom prst="homePlate">
                <a:avLst>
                  <a:gd name="adj" fmla="val 3428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8E45C4-E727-3701-26AE-868F2976C317}"/>
                  </a:ext>
                </a:extLst>
              </p:cNvPr>
              <p:cNvSpPr txBox="1"/>
              <p:nvPr/>
            </p:nvSpPr>
            <p:spPr>
              <a:xfrm>
                <a:off x="1272605" y="2825715"/>
                <a:ext cx="1167307" cy="47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bn = False</a:t>
                </a:r>
                <a:endParaRPr kumimoji="1"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7AFAF8-229E-BDA7-6D50-2F16C34C4143}"/>
                </a:ext>
              </a:extLst>
            </p:cNvPr>
            <p:cNvSpPr txBox="1"/>
            <p:nvPr/>
          </p:nvSpPr>
          <p:spPr>
            <a:xfrm>
              <a:off x="2163662" y="4004439"/>
              <a:ext cx="25088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b="0" i="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</a:t>
              </a:r>
              <a:endPara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2B8C7D-4FD9-947F-E698-2319FA82499F}"/>
                </a:ext>
              </a:extLst>
            </p:cNvPr>
            <p:cNvSpPr txBox="1"/>
            <p:nvPr/>
          </p:nvSpPr>
          <p:spPr>
            <a:xfrm>
              <a:off x="2163662" y="5282651"/>
              <a:ext cx="155190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</a:t>
              </a:r>
            </a:p>
            <a:p>
              <a:endPara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34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6061CC-FC0C-782B-FA89-C8B701A0754B}"/>
              </a:ext>
            </a:extLst>
          </p:cNvPr>
          <p:cNvGrpSpPr/>
          <p:nvPr/>
        </p:nvGrpSpPr>
        <p:grpSpPr>
          <a:xfrm>
            <a:off x="446344" y="288099"/>
            <a:ext cx="6250476" cy="951978"/>
            <a:chOff x="2669636" y="662144"/>
            <a:chExt cx="6250476" cy="95197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76BF5E-8735-E15D-F99F-CAE217B9D247}"/>
                </a:ext>
              </a:extLst>
            </p:cNvPr>
            <p:cNvSpPr/>
            <p:nvPr/>
          </p:nvSpPr>
          <p:spPr>
            <a:xfrm>
              <a:off x="2669636" y="662144"/>
              <a:ext cx="88045" cy="95197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9D808B-26D6-FA56-8D67-BA6EA36A4138}"/>
                </a:ext>
              </a:extLst>
            </p:cNvPr>
            <p:cNvSpPr txBox="1"/>
            <p:nvPr/>
          </p:nvSpPr>
          <p:spPr>
            <a:xfrm>
              <a:off x="2808181" y="763427"/>
              <a:ext cx="1858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Class Trainer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838B5D-3C66-BF19-E142-7D0E32C94176}"/>
                </a:ext>
              </a:extLst>
            </p:cNvPr>
            <p:cNvSpPr txBox="1"/>
            <p:nvPr/>
          </p:nvSpPr>
          <p:spPr>
            <a:xfrm>
              <a:off x="2821654" y="1229201"/>
              <a:ext cx="6098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ore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신경망을 학습시키는 코드 블럭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AA4438-AFD2-7C79-54FC-837946A10CDE}"/>
              </a:ext>
            </a:extLst>
          </p:cNvPr>
          <p:cNvSpPr txBox="1"/>
          <p:nvPr/>
        </p:nvSpPr>
        <p:spPr>
          <a:xfrm>
            <a:off x="11011045" y="6305434"/>
            <a:ext cx="9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2. Train</a:t>
            </a:r>
            <a:endParaRPr kumimoji="1" lang="ko-Kore-KR" alt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63722A-D5F8-188F-9F41-68B0E22A9FE6}"/>
              </a:ext>
            </a:extLst>
          </p:cNvPr>
          <p:cNvSpPr/>
          <p:nvPr/>
        </p:nvSpPr>
        <p:spPr>
          <a:xfrm>
            <a:off x="450574" y="288099"/>
            <a:ext cx="88045" cy="9519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4C5178-A6AC-CB30-0A99-0C644ECBDF4D}"/>
              </a:ext>
            </a:extLst>
          </p:cNvPr>
          <p:cNvGrpSpPr/>
          <p:nvPr/>
        </p:nvGrpSpPr>
        <p:grpSpPr>
          <a:xfrm>
            <a:off x="1035523" y="2373100"/>
            <a:ext cx="2508830" cy="3365160"/>
            <a:chOff x="1035523" y="2691153"/>
            <a:chExt cx="2508830" cy="33651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D0F5007-DBC2-D6A8-D199-360C9F872A54}"/>
                </a:ext>
              </a:extLst>
            </p:cNvPr>
            <p:cNvGrpSpPr/>
            <p:nvPr/>
          </p:nvGrpSpPr>
          <p:grpSpPr>
            <a:xfrm>
              <a:off x="1035523" y="2691153"/>
              <a:ext cx="2508830" cy="3365160"/>
              <a:chOff x="584888" y="3088708"/>
              <a:chExt cx="2508830" cy="336516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4D054F1-EFF9-2CE2-9CC0-39BBDF29EF86}"/>
                  </a:ext>
                </a:extLst>
              </p:cNvPr>
              <p:cNvSpPr/>
              <p:nvPr/>
            </p:nvSpPr>
            <p:spPr>
              <a:xfrm>
                <a:off x="584888" y="5039427"/>
                <a:ext cx="2508830" cy="14144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9" name="오각형[P] 18">
                <a:extLst>
                  <a:ext uri="{FF2B5EF4-FFF2-40B4-BE49-F238E27FC236}">
                    <a16:creationId xmlns:a16="http://schemas.microsoft.com/office/drawing/2014/main" id="{7F347409-2664-228A-984B-B7EC64ABA346}"/>
                  </a:ext>
                </a:extLst>
              </p:cNvPr>
              <p:cNvSpPr/>
              <p:nvPr/>
            </p:nvSpPr>
            <p:spPr>
              <a:xfrm rot="5400000">
                <a:off x="863943" y="2809653"/>
                <a:ext cx="1950720" cy="2508830"/>
              </a:xfrm>
              <a:prstGeom prst="homePlate">
                <a:avLst>
                  <a:gd name="adj" fmla="val 3428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73A880-CD9E-E0C4-2138-4981A8A5C448}"/>
                  </a:ext>
                </a:extLst>
              </p:cNvPr>
              <p:cNvSpPr txBox="1"/>
              <p:nvPr/>
            </p:nvSpPr>
            <p:spPr>
              <a:xfrm>
                <a:off x="769939" y="3213499"/>
                <a:ext cx="2138727" cy="1304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ko-Kore-KR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fname</a:t>
                </a:r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, </a:t>
                </a:r>
                <a:r>
                  <a:rPr kumimoji="1" lang="en-US" altLang="ko-Kore-KR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trainloader</a:t>
                </a:r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 </a:t>
                </a:r>
                <a:r>
                  <a:rPr kumimoji="1" lang="en-US" altLang="ko-Kore-KR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testloader</a:t>
                </a:r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, epochs,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net, </a:t>
                </a:r>
                <a:r>
                  <a:rPr kumimoji="1" lang="en-US" altLang="ko-Kore-KR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print_interval</a:t>
                </a:r>
                <a:endParaRPr kumimoji="1" lang="en-US" altLang="ko-Kore-KR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0A29FA-B3CF-F824-C82C-75B87C440336}"/>
                </a:ext>
              </a:extLst>
            </p:cNvPr>
            <p:cNvSpPr txBox="1"/>
            <p:nvPr/>
          </p:nvSpPr>
          <p:spPr>
            <a:xfrm>
              <a:off x="1513985" y="5025927"/>
              <a:ext cx="155190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학습되는 것</a:t>
              </a:r>
              <a:br>
                <a:rPr lang="en-US" altLang="ko-Kore-KR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</a:br>
              <a:r>
                <a:rPr lang="en-US" altLang="ko-Kore-KR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self.net</a:t>
              </a:r>
              <a:endParaRPr lang="en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BCC0D01-1853-047D-91F3-A05CBEAB98F2}"/>
              </a:ext>
            </a:extLst>
          </p:cNvPr>
          <p:cNvSpPr txBox="1"/>
          <p:nvPr/>
        </p:nvSpPr>
        <p:spPr>
          <a:xfrm>
            <a:off x="4314061" y="3407089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  <a:highlight>
                  <a:srgbClr val="80808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과정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D4C819-9E57-CA3C-49CD-0F61FE1ABA55}"/>
              </a:ext>
            </a:extLst>
          </p:cNvPr>
          <p:cNvSpPr txBox="1"/>
          <p:nvPr/>
        </p:nvSpPr>
        <p:spPr>
          <a:xfrm>
            <a:off x="5467993" y="3193568"/>
            <a:ext cx="6584522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 에폭마다 </a:t>
            </a:r>
            <a:r>
              <a:rPr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trainloader</a:t>
            </a: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</a:t>
            </a: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b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vaildloader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실행한다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endParaRPr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5E502-B8E7-C9C2-E0DA-3B7BB4F8D80E}"/>
              </a:ext>
            </a:extLst>
          </p:cNvPr>
          <p:cNvSpPr txBox="1"/>
          <p:nvPr/>
        </p:nvSpPr>
        <p:spPr>
          <a:xfrm>
            <a:off x="4022815" y="4707874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  <a:highlight>
                  <a:srgbClr val="80808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파라미터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0D5E6-7B5D-4218-995A-3B2713E06751}"/>
              </a:ext>
            </a:extLst>
          </p:cNvPr>
          <p:cNvSpPr txBox="1"/>
          <p:nvPr/>
        </p:nvSpPr>
        <p:spPr>
          <a:xfrm>
            <a:off x="5467993" y="4465500"/>
            <a:ext cx="6584522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criterian</a:t>
            </a:r>
            <a:r>
              <a:rPr lang="en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= </a:t>
            </a:r>
            <a:r>
              <a:rPr lang="en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CrossEntropyLoss</a:t>
            </a:r>
            <a:r>
              <a:rPr lang="en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self.optimizer</a:t>
            </a:r>
            <a:r>
              <a:rPr lang="en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= SGD</a:t>
            </a:r>
          </a:p>
        </p:txBody>
      </p:sp>
    </p:spTree>
    <p:extLst>
      <p:ext uri="{BB962C8B-B14F-4D97-AF65-F5344CB8AC3E}">
        <p14:creationId xmlns:p14="http://schemas.microsoft.com/office/powerpoint/2010/main" val="404531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6061CC-FC0C-782B-FA89-C8B701A0754B}"/>
              </a:ext>
            </a:extLst>
          </p:cNvPr>
          <p:cNvGrpSpPr/>
          <p:nvPr/>
        </p:nvGrpSpPr>
        <p:grpSpPr>
          <a:xfrm>
            <a:off x="446344" y="288099"/>
            <a:ext cx="6250476" cy="951978"/>
            <a:chOff x="2669636" y="662144"/>
            <a:chExt cx="6250476" cy="95197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76BF5E-8735-E15D-F99F-CAE217B9D247}"/>
                </a:ext>
              </a:extLst>
            </p:cNvPr>
            <p:cNvSpPr/>
            <p:nvPr/>
          </p:nvSpPr>
          <p:spPr>
            <a:xfrm>
              <a:off x="2669636" y="662144"/>
              <a:ext cx="88045" cy="95197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9D808B-26D6-FA56-8D67-BA6EA36A4138}"/>
                </a:ext>
              </a:extLst>
            </p:cNvPr>
            <p:cNvSpPr txBox="1"/>
            <p:nvPr/>
          </p:nvSpPr>
          <p:spPr>
            <a:xfrm>
              <a:off x="2808181" y="763427"/>
              <a:ext cx="2363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Class </a:t>
              </a:r>
              <a:r>
                <a:rPr kumimoji="1" lang="en-US" altLang="ko-Kore-KR" sz="2400" b="1" dirty="0" err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SaveModel</a:t>
              </a:r>
              <a:endParaRPr kumimoji="1" lang="en-US" altLang="ko-Kore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838B5D-3C66-BF19-E142-7D0E32C94176}"/>
                </a:ext>
              </a:extLst>
            </p:cNvPr>
            <p:cNvSpPr txBox="1"/>
            <p:nvPr/>
          </p:nvSpPr>
          <p:spPr>
            <a:xfrm>
              <a:off x="2821654" y="1229201"/>
              <a:ext cx="6098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ore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학습시킨 신경망을 저장하는 코드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AA4438-AFD2-7C79-54FC-837946A10CDE}"/>
              </a:ext>
            </a:extLst>
          </p:cNvPr>
          <p:cNvSpPr txBox="1"/>
          <p:nvPr/>
        </p:nvSpPr>
        <p:spPr>
          <a:xfrm>
            <a:off x="11011045" y="6305434"/>
            <a:ext cx="9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2. Train</a:t>
            </a:r>
            <a:endParaRPr kumimoji="1" lang="ko-Kore-KR" alt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63722A-D5F8-188F-9F41-68B0E22A9FE6}"/>
              </a:ext>
            </a:extLst>
          </p:cNvPr>
          <p:cNvSpPr/>
          <p:nvPr/>
        </p:nvSpPr>
        <p:spPr>
          <a:xfrm>
            <a:off x="450574" y="288099"/>
            <a:ext cx="88045" cy="9519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4C5178-A6AC-CB30-0A99-0C644ECBDF4D}"/>
              </a:ext>
            </a:extLst>
          </p:cNvPr>
          <p:cNvGrpSpPr/>
          <p:nvPr/>
        </p:nvGrpSpPr>
        <p:grpSpPr>
          <a:xfrm>
            <a:off x="1035523" y="2373100"/>
            <a:ext cx="2508830" cy="3365160"/>
            <a:chOff x="1035523" y="2691153"/>
            <a:chExt cx="2508830" cy="33651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D0F5007-DBC2-D6A8-D199-360C9F872A54}"/>
                </a:ext>
              </a:extLst>
            </p:cNvPr>
            <p:cNvGrpSpPr/>
            <p:nvPr/>
          </p:nvGrpSpPr>
          <p:grpSpPr>
            <a:xfrm>
              <a:off x="1035523" y="2691153"/>
              <a:ext cx="2508830" cy="3365160"/>
              <a:chOff x="584888" y="3088708"/>
              <a:chExt cx="2508830" cy="336516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4D054F1-EFF9-2CE2-9CC0-39BBDF29EF86}"/>
                  </a:ext>
                </a:extLst>
              </p:cNvPr>
              <p:cNvSpPr/>
              <p:nvPr/>
            </p:nvSpPr>
            <p:spPr>
              <a:xfrm>
                <a:off x="584888" y="5039427"/>
                <a:ext cx="2508830" cy="14144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9" name="오각형[P] 18">
                <a:extLst>
                  <a:ext uri="{FF2B5EF4-FFF2-40B4-BE49-F238E27FC236}">
                    <a16:creationId xmlns:a16="http://schemas.microsoft.com/office/drawing/2014/main" id="{7F347409-2664-228A-984B-B7EC64ABA346}"/>
                  </a:ext>
                </a:extLst>
              </p:cNvPr>
              <p:cNvSpPr/>
              <p:nvPr/>
            </p:nvSpPr>
            <p:spPr>
              <a:xfrm rot="5400000">
                <a:off x="863943" y="2809653"/>
                <a:ext cx="1950720" cy="2508830"/>
              </a:xfrm>
              <a:prstGeom prst="homePlate">
                <a:avLst>
                  <a:gd name="adj" fmla="val 3428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0A29FA-B3CF-F824-C82C-75B87C440336}"/>
                </a:ext>
              </a:extLst>
            </p:cNvPr>
            <p:cNvSpPr txBox="1"/>
            <p:nvPr/>
          </p:nvSpPr>
          <p:spPr>
            <a:xfrm>
              <a:off x="1513985" y="5025927"/>
              <a:ext cx="155190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위 세 요소가 저장됨</a:t>
              </a:r>
              <a:endParaRPr lang="en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BCC0D01-1853-047D-91F3-A05CBEAB98F2}"/>
              </a:ext>
            </a:extLst>
          </p:cNvPr>
          <p:cNvSpPr txBox="1"/>
          <p:nvPr/>
        </p:nvSpPr>
        <p:spPr>
          <a:xfrm>
            <a:off x="4314061" y="3407089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  <a:highlight>
                  <a:srgbClr val="80808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과정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D4C819-9E57-CA3C-49CD-0F61FE1ABA55}"/>
              </a:ext>
            </a:extLst>
          </p:cNvPr>
          <p:cNvSpPr txBox="1"/>
          <p:nvPr/>
        </p:nvSpPr>
        <p:spPr>
          <a:xfrm>
            <a:off x="5398133" y="3429000"/>
            <a:ext cx="6584522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 요소들을 지정된 경로에 저장한다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endParaRPr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0AE9E-8EC4-67EE-E817-7AFDA711EBEE}"/>
              </a:ext>
            </a:extLst>
          </p:cNvPr>
          <p:cNvSpPr txBox="1"/>
          <p:nvPr/>
        </p:nvSpPr>
        <p:spPr>
          <a:xfrm>
            <a:off x="1266061" y="285462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output_fname</a:t>
            </a:r>
            <a:r>
              <a:rPr lang="en" altLang="ko-Kore-KR" dirty="0"/>
              <a:t>, net,</a:t>
            </a:r>
          </a:p>
          <a:p>
            <a:r>
              <a:rPr lang="en" altLang="ko-Kore-KR" dirty="0"/>
              <a:t> </a:t>
            </a:r>
            <a:r>
              <a:rPr lang="en" altLang="ko-Kore-KR" dirty="0" err="1"/>
              <a:t>process_txt</a:t>
            </a:r>
            <a:r>
              <a:rPr lang="en" altLang="ko-Kore-KR" dirty="0"/>
              <a:t>=None</a:t>
            </a:r>
          </a:p>
        </p:txBody>
      </p:sp>
    </p:spTree>
    <p:extLst>
      <p:ext uri="{BB962C8B-B14F-4D97-AF65-F5344CB8AC3E}">
        <p14:creationId xmlns:p14="http://schemas.microsoft.com/office/powerpoint/2010/main" val="68151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6061CC-FC0C-782B-FA89-C8B701A0754B}"/>
              </a:ext>
            </a:extLst>
          </p:cNvPr>
          <p:cNvGrpSpPr/>
          <p:nvPr/>
        </p:nvGrpSpPr>
        <p:grpSpPr>
          <a:xfrm>
            <a:off x="446344" y="288099"/>
            <a:ext cx="6250476" cy="951978"/>
            <a:chOff x="2669636" y="662144"/>
            <a:chExt cx="6250476" cy="95197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76BF5E-8735-E15D-F99F-CAE217B9D247}"/>
                </a:ext>
              </a:extLst>
            </p:cNvPr>
            <p:cNvSpPr/>
            <p:nvPr/>
          </p:nvSpPr>
          <p:spPr>
            <a:xfrm>
              <a:off x="2669636" y="662144"/>
              <a:ext cx="88045" cy="95197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9D808B-26D6-FA56-8D67-BA6EA36A4138}"/>
                </a:ext>
              </a:extLst>
            </p:cNvPr>
            <p:cNvSpPr txBox="1"/>
            <p:nvPr/>
          </p:nvSpPr>
          <p:spPr>
            <a:xfrm>
              <a:off x="2808181" y="763427"/>
              <a:ext cx="2388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Class </a:t>
              </a:r>
              <a:r>
                <a:rPr kumimoji="1" lang="en-US" altLang="ko-Kore-KR" sz="2400" b="1" dirty="0" err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TestModel</a:t>
              </a:r>
              <a:r>
                <a:rPr kumimoji="1" lang="en-US" altLang="ko-Kore-KR" sz="24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838B5D-3C66-BF19-E142-7D0E32C94176}"/>
                </a:ext>
              </a:extLst>
            </p:cNvPr>
            <p:cNvSpPr txBox="1"/>
            <p:nvPr/>
          </p:nvSpPr>
          <p:spPr>
            <a:xfrm>
              <a:off x="2821654" y="1229201"/>
              <a:ext cx="6098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ore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학습시킨 신경망의 정답률을 확인하는 코드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AA4438-AFD2-7C79-54FC-837946A10CDE}"/>
              </a:ext>
            </a:extLst>
          </p:cNvPr>
          <p:cNvSpPr txBox="1"/>
          <p:nvPr/>
        </p:nvSpPr>
        <p:spPr>
          <a:xfrm>
            <a:off x="11011045" y="6305434"/>
            <a:ext cx="78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3. Test</a:t>
            </a:r>
            <a:endParaRPr kumimoji="1" lang="ko-Kore-KR" alt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63722A-D5F8-188F-9F41-68B0E22A9FE6}"/>
              </a:ext>
            </a:extLst>
          </p:cNvPr>
          <p:cNvSpPr/>
          <p:nvPr/>
        </p:nvSpPr>
        <p:spPr>
          <a:xfrm>
            <a:off x="450574" y="288099"/>
            <a:ext cx="88045" cy="9519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4C5178-A6AC-CB30-0A99-0C644ECBDF4D}"/>
              </a:ext>
            </a:extLst>
          </p:cNvPr>
          <p:cNvGrpSpPr/>
          <p:nvPr/>
        </p:nvGrpSpPr>
        <p:grpSpPr>
          <a:xfrm>
            <a:off x="840168" y="2373100"/>
            <a:ext cx="2899539" cy="3365160"/>
            <a:chOff x="840168" y="2691153"/>
            <a:chExt cx="2899539" cy="33651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D0F5007-DBC2-D6A8-D199-360C9F872A54}"/>
                </a:ext>
              </a:extLst>
            </p:cNvPr>
            <p:cNvGrpSpPr/>
            <p:nvPr/>
          </p:nvGrpSpPr>
          <p:grpSpPr>
            <a:xfrm>
              <a:off x="1035523" y="2691153"/>
              <a:ext cx="2508830" cy="3365160"/>
              <a:chOff x="584888" y="3088708"/>
              <a:chExt cx="2508830" cy="336516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4D054F1-EFF9-2CE2-9CC0-39BBDF29EF86}"/>
                  </a:ext>
                </a:extLst>
              </p:cNvPr>
              <p:cNvSpPr/>
              <p:nvPr/>
            </p:nvSpPr>
            <p:spPr>
              <a:xfrm>
                <a:off x="584888" y="5039427"/>
                <a:ext cx="2508830" cy="14144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9" name="오각형[P] 18">
                <a:extLst>
                  <a:ext uri="{FF2B5EF4-FFF2-40B4-BE49-F238E27FC236}">
                    <a16:creationId xmlns:a16="http://schemas.microsoft.com/office/drawing/2014/main" id="{7F347409-2664-228A-984B-B7EC64ABA346}"/>
                  </a:ext>
                </a:extLst>
              </p:cNvPr>
              <p:cNvSpPr/>
              <p:nvPr/>
            </p:nvSpPr>
            <p:spPr>
              <a:xfrm rot="5400000">
                <a:off x="863943" y="2809653"/>
                <a:ext cx="1950720" cy="2508830"/>
              </a:xfrm>
              <a:prstGeom prst="homePlate">
                <a:avLst>
                  <a:gd name="adj" fmla="val 3428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0A29FA-B3CF-F824-C82C-75B87C440336}"/>
                </a:ext>
              </a:extLst>
            </p:cNvPr>
            <p:cNvSpPr txBox="1"/>
            <p:nvPr/>
          </p:nvSpPr>
          <p:spPr>
            <a:xfrm>
              <a:off x="840168" y="5069219"/>
              <a:ext cx="289953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정답</a:t>
              </a:r>
              <a:r>
                <a:rPr lang="en-US" altLang="ko-Kore-KR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</a:t>
              </a:r>
              <a:r>
                <a:rPr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예측값을 보여주는 </a:t>
              </a:r>
              <a:r>
                <a:rPr lang="en-US" altLang="ko-Kore-KR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df</a:t>
              </a:r>
              <a:endPara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algn="ctr"/>
              <a:r>
                <a:rPr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각 배치별 정답룰</a:t>
              </a:r>
              <a:endParaRPr lang="en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BCC0D01-1853-047D-91F3-A05CBEAB98F2}"/>
              </a:ext>
            </a:extLst>
          </p:cNvPr>
          <p:cNvSpPr txBox="1"/>
          <p:nvPr/>
        </p:nvSpPr>
        <p:spPr>
          <a:xfrm>
            <a:off x="4314061" y="3407089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  <a:highlight>
                  <a:srgbClr val="80808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과정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D4C819-9E57-CA3C-49CD-0F61FE1ABA55}"/>
              </a:ext>
            </a:extLst>
          </p:cNvPr>
          <p:cNvSpPr txBox="1"/>
          <p:nvPr/>
        </p:nvSpPr>
        <p:spPr>
          <a:xfrm>
            <a:off x="5355388" y="2480341"/>
            <a:ext cx="6584522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testloader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b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net</a:t>
            </a: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불러오는 경우엔 신경망 구조를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직전에 학습시킨 경우엔 신경망을 할당한다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b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net_location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</a:t>
            </a: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저장된 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state</a:t>
            </a: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있는 경로 </a:t>
            </a:r>
            <a:endParaRPr lang="en-US" altLang="ko-Kore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저장된 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state</a:t>
            </a: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불러오는 경우에는 신경망 위에 값들을 뿌린다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32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배치에 대한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정답률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정답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예측값을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보여준다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60936-06C2-1AD1-2BE9-C8029063D8C2}"/>
              </a:ext>
            </a:extLst>
          </p:cNvPr>
          <p:cNvSpPr txBox="1"/>
          <p:nvPr/>
        </p:nvSpPr>
        <p:spPr>
          <a:xfrm>
            <a:off x="1266061" y="28004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dataloader</a:t>
            </a:r>
            <a:r>
              <a:rPr lang="en" altLang="ko-Kore-KR" dirty="0"/>
              <a:t>, net,</a:t>
            </a:r>
          </a:p>
          <a:p>
            <a:r>
              <a:rPr lang="en" altLang="ko-Kore-KR" dirty="0" err="1"/>
              <a:t>net_location</a:t>
            </a:r>
            <a:r>
              <a:rPr lang="en" altLang="ko-Kore-KR" dirty="0"/>
              <a:t>=None</a:t>
            </a:r>
          </a:p>
        </p:txBody>
      </p:sp>
    </p:spTree>
    <p:extLst>
      <p:ext uri="{BB962C8B-B14F-4D97-AF65-F5344CB8AC3E}">
        <p14:creationId xmlns:p14="http://schemas.microsoft.com/office/powerpoint/2010/main" val="71191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11E5A4-E1CA-E600-66E8-5FF55A7ED381}"/>
              </a:ext>
            </a:extLst>
          </p:cNvPr>
          <p:cNvSpPr/>
          <p:nvPr/>
        </p:nvSpPr>
        <p:spPr>
          <a:xfrm>
            <a:off x="660400" y="2495458"/>
            <a:ext cx="3217334" cy="1049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</a:t>
            </a:r>
            <a:r>
              <a:rPr kumimoji="1" lang="en-US" altLang="ko-KR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.</a:t>
            </a:r>
            <a:r>
              <a:rPr kumimoji="1" lang="ko-KR" altLang="en-US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kumimoji="1" lang="en-US" altLang="ko-KR" b="1" i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DataSet</a:t>
            </a:r>
            <a:r>
              <a:rPr kumimoji="1" lang="en-US" altLang="ko-KR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/ </a:t>
            </a:r>
            <a:r>
              <a:rPr kumimoji="1" lang="en-US" altLang="ko-KR" b="1" i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DataLoader</a:t>
            </a:r>
            <a:endParaRPr kumimoji="1" lang="ko-Kore-KR" altLang="en-US" b="1" i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5F1B22-A381-855F-0E68-67F648DB2727}"/>
              </a:ext>
            </a:extLst>
          </p:cNvPr>
          <p:cNvSpPr/>
          <p:nvPr/>
        </p:nvSpPr>
        <p:spPr>
          <a:xfrm>
            <a:off x="660400" y="3765458"/>
            <a:ext cx="3217334" cy="10498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Train</a:t>
            </a:r>
            <a:endParaRPr kumimoji="1" lang="ko-Kore-KR" altLang="en-US" b="1" i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3BF867-F9E9-9042-7903-D432CB1D3603}"/>
              </a:ext>
            </a:extLst>
          </p:cNvPr>
          <p:cNvSpPr/>
          <p:nvPr/>
        </p:nvSpPr>
        <p:spPr>
          <a:xfrm>
            <a:off x="660400" y="5035458"/>
            <a:ext cx="3217334" cy="10498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Test</a:t>
            </a:r>
            <a:endParaRPr kumimoji="1" lang="ko-Kore-KR" altLang="en-US" b="1" i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911CF-0890-74F3-B9AA-D684CB3288B6}"/>
              </a:ext>
            </a:extLst>
          </p:cNvPr>
          <p:cNvSpPr txBox="1"/>
          <p:nvPr/>
        </p:nvSpPr>
        <p:spPr>
          <a:xfrm>
            <a:off x="1739819" y="1831394"/>
            <a:ext cx="111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u="sng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Structure</a:t>
            </a:r>
            <a:endParaRPr kumimoji="1" lang="ko-Kore-KR" altLang="en-US" b="1" i="1" u="sng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1FD30D-1816-C7C0-0D5E-D9FD39F34997}"/>
              </a:ext>
            </a:extLst>
          </p:cNvPr>
          <p:cNvSpPr/>
          <p:nvPr/>
        </p:nvSpPr>
        <p:spPr>
          <a:xfrm>
            <a:off x="450574" y="1470991"/>
            <a:ext cx="3644348" cy="48105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27F3A23-CF93-5E7E-ABA5-F1DC208880BA}"/>
              </a:ext>
            </a:extLst>
          </p:cNvPr>
          <p:cNvSpPr/>
          <p:nvPr/>
        </p:nvSpPr>
        <p:spPr>
          <a:xfrm>
            <a:off x="5384167" y="2281799"/>
            <a:ext cx="1050471" cy="1050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목적</a:t>
            </a:r>
            <a:endParaRPr kumimoji="1" lang="ko-Kore-KR" altLang="en-US" b="1" dirty="0">
              <a:solidFill>
                <a:schemeClr val="bg1">
                  <a:lumMod val="50000"/>
                </a:schemeClr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289C1A-73E0-5C76-3B9B-C6053E93E191}"/>
              </a:ext>
            </a:extLst>
          </p:cNvPr>
          <p:cNvSpPr/>
          <p:nvPr/>
        </p:nvSpPr>
        <p:spPr>
          <a:xfrm>
            <a:off x="5384167" y="3583365"/>
            <a:ext cx="1050471" cy="1050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모듈</a:t>
            </a:r>
            <a:endParaRPr kumimoji="1" lang="ko-Kore-KR" altLang="en-US" sz="1600" b="1" dirty="0">
              <a:solidFill>
                <a:schemeClr val="bg1">
                  <a:lumMod val="50000"/>
                </a:schemeClr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78332C7-DF08-9E7C-576F-D45CF8AACD96}"/>
              </a:ext>
            </a:extLst>
          </p:cNvPr>
          <p:cNvSpPr/>
          <p:nvPr/>
        </p:nvSpPr>
        <p:spPr>
          <a:xfrm>
            <a:off x="5390544" y="4853666"/>
            <a:ext cx="1050471" cy="1050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Test</a:t>
            </a:r>
            <a:endParaRPr kumimoji="1" lang="ko-Kore-KR" altLang="en-US" b="1" dirty="0">
              <a:solidFill>
                <a:schemeClr val="bg1">
                  <a:lumMod val="50000"/>
                </a:schemeClr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B3FD01-EC9B-0690-1EF8-3774D1C1DF81}"/>
              </a:ext>
            </a:extLst>
          </p:cNvPr>
          <p:cNvSpPr txBox="1"/>
          <p:nvPr/>
        </p:nvSpPr>
        <p:spPr>
          <a:xfrm>
            <a:off x="6993359" y="2313365"/>
            <a:ext cx="4339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MNIST, CUSTOM </a:t>
            </a:r>
            <a:r>
              <a:rPr lang="ko-KR" altLang="en-US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데이터 불러오기 </a:t>
            </a:r>
            <a:endParaRPr lang="en-US" altLang="ko-Kore-KR" sz="1600" dirty="0">
              <a:solidFill>
                <a:schemeClr val="tx1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학습에 들어가기 전</a:t>
            </a:r>
            <a:r>
              <a:rPr lang="en-US" altLang="ko-KR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데이터 정규화</a:t>
            </a:r>
            <a:endParaRPr lang="en-US" altLang="ko-KR" sz="1600" dirty="0">
              <a:solidFill>
                <a:schemeClr val="tx1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test / </a:t>
            </a:r>
            <a:r>
              <a:rPr lang="en-US" altLang="ko-KR" sz="1600" dirty="0" err="1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vaild</a:t>
            </a:r>
            <a:r>
              <a:rPr lang="en-US" altLang="ko-KR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/ train set </a:t>
            </a:r>
            <a:r>
              <a:rPr lang="ko-KR" altLang="en-US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나누기</a:t>
            </a:r>
            <a:endParaRPr lang="en-US" altLang="ko-KR" sz="1600" dirty="0">
              <a:solidFill>
                <a:schemeClr val="tx1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test / </a:t>
            </a:r>
            <a:r>
              <a:rPr lang="en-US" altLang="ko-KR" sz="1600" dirty="0" err="1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vaild</a:t>
            </a:r>
            <a:r>
              <a:rPr lang="en-US" altLang="ko-KR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/ train </a:t>
            </a:r>
            <a:r>
              <a:rPr lang="en-US" altLang="ko-KR" sz="1600" dirty="0" err="1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dataloader</a:t>
            </a:r>
            <a:r>
              <a:rPr lang="ko-KR" altLang="en-US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만들기</a:t>
            </a:r>
            <a:endParaRPr lang="ko-Kore-KR" altLang="en-US" sz="1600" dirty="0">
              <a:solidFill>
                <a:schemeClr val="tx1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720AD0-05D7-08ED-95C9-A2A738AFC26B}"/>
              </a:ext>
            </a:extLst>
          </p:cNvPr>
          <p:cNvSpPr txBox="1"/>
          <p:nvPr/>
        </p:nvSpPr>
        <p:spPr>
          <a:xfrm>
            <a:off x="6993359" y="3694771"/>
            <a:ext cx="4339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CustomDataSet</a:t>
            </a:r>
            <a:r>
              <a:rPr lang="en-US" altLang="ko-KR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def </a:t>
            </a:r>
            <a:r>
              <a:rPr lang="en-US" altLang="ko-KR" sz="16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split_data</a:t>
            </a:r>
            <a:endParaRPr lang="en-US" altLang="ko-KR" sz="16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torch, </a:t>
            </a:r>
            <a:r>
              <a:rPr lang="en-US" altLang="ko-KR" sz="16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numpy</a:t>
            </a:r>
            <a:r>
              <a:rPr lang="en-US" altLang="ko-KR" sz="16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, pickle</a:t>
            </a:r>
            <a:endParaRPr lang="en-US" altLang="ko-KR" sz="1600" dirty="0">
              <a:solidFill>
                <a:schemeClr val="tx1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ore-KR" altLang="en-US" sz="1600" dirty="0">
              <a:solidFill>
                <a:schemeClr val="tx1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4B03DF-35F1-9FAF-DE57-2315FDDB1D81}"/>
              </a:ext>
            </a:extLst>
          </p:cNvPr>
          <p:cNvSpPr txBox="1"/>
          <p:nvPr/>
        </p:nvSpPr>
        <p:spPr>
          <a:xfrm>
            <a:off x="6993359" y="5221837"/>
            <a:ext cx="4339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데이터 개수 확인</a:t>
            </a:r>
            <a:r>
              <a:rPr lang="ko-KR" altLang="en-US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E96895-262B-F131-35F4-FBB7AA450C01}"/>
              </a:ext>
            </a:extLst>
          </p:cNvPr>
          <p:cNvSpPr/>
          <p:nvPr/>
        </p:nvSpPr>
        <p:spPr>
          <a:xfrm>
            <a:off x="450574" y="288099"/>
            <a:ext cx="88045" cy="9519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C06F36-F1B3-F9A9-E561-8CC70EA32D26}"/>
              </a:ext>
            </a:extLst>
          </p:cNvPr>
          <p:cNvSpPr txBox="1"/>
          <p:nvPr/>
        </p:nvSpPr>
        <p:spPr>
          <a:xfrm>
            <a:off x="589119" y="389382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코드 구조</a:t>
            </a:r>
            <a:endParaRPr kumimoji="1" lang="ko-Kore-KR" altLang="en-US" sz="24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19E539-2E85-A37F-4E49-693F4AD1CC3A}"/>
              </a:ext>
            </a:extLst>
          </p:cNvPr>
          <p:cNvSpPr txBox="1"/>
          <p:nvPr/>
        </p:nvSpPr>
        <p:spPr>
          <a:xfrm>
            <a:off x="-1085098" y="84211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목적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사용된 모듈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Test 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방법</a:t>
            </a:r>
            <a:endParaRPr kumimoji="1" lang="ko-Kore-KR" altLang="en-US" b="1" dirty="0">
              <a:solidFill>
                <a:schemeClr val="bg1">
                  <a:lumMod val="50000"/>
                </a:schemeClr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97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11E5A4-E1CA-E600-66E8-5FF55A7ED381}"/>
              </a:ext>
            </a:extLst>
          </p:cNvPr>
          <p:cNvSpPr/>
          <p:nvPr/>
        </p:nvSpPr>
        <p:spPr>
          <a:xfrm>
            <a:off x="660400" y="2495458"/>
            <a:ext cx="3217334" cy="10498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</a:t>
            </a:r>
            <a:r>
              <a:rPr kumimoji="1" lang="en-US" altLang="ko-KR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.</a:t>
            </a:r>
            <a:r>
              <a:rPr kumimoji="1" lang="ko-KR" altLang="en-US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kumimoji="1" lang="en-US" altLang="ko-KR" b="1" i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DataSet</a:t>
            </a:r>
            <a:r>
              <a:rPr kumimoji="1" lang="en-US" altLang="ko-KR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/ </a:t>
            </a:r>
            <a:r>
              <a:rPr kumimoji="1" lang="en-US" altLang="ko-KR" b="1" i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DataLoader</a:t>
            </a:r>
            <a:endParaRPr kumimoji="1" lang="ko-Kore-KR" altLang="en-US" b="1" i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5F1B22-A381-855F-0E68-67F648DB2727}"/>
              </a:ext>
            </a:extLst>
          </p:cNvPr>
          <p:cNvSpPr/>
          <p:nvPr/>
        </p:nvSpPr>
        <p:spPr>
          <a:xfrm>
            <a:off x="660400" y="3765458"/>
            <a:ext cx="3217334" cy="1049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Train</a:t>
            </a:r>
            <a:endParaRPr kumimoji="1" lang="ko-Kore-KR" altLang="en-US" b="1" i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3BF867-F9E9-9042-7903-D432CB1D3603}"/>
              </a:ext>
            </a:extLst>
          </p:cNvPr>
          <p:cNvSpPr/>
          <p:nvPr/>
        </p:nvSpPr>
        <p:spPr>
          <a:xfrm>
            <a:off x="660400" y="5035458"/>
            <a:ext cx="3217334" cy="10498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Test</a:t>
            </a:r>
            <a:endParaRPr kumimoji="1" lang="ko-Kore-KR" altLang="en-US" b="1" i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911CF-0890-74F3-B9AA-D684CB3288B6}"/>
              </a:ext>
            </a:extLst>
          </p:cNvPr>
          <p:cNvSpPr txBox="1"/>
          <p:nvPr/>
        </p:nvSpPr>
        <p:spPr>
          <a:xfrm>
            <a:off x="1739819" y="1831394"/>
            <a:ext cx="111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u="sng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Structure</a:t>
            </a:r>
            <a:endParaRPr kumimoji="1" lang="ko-Kore-KR" altLang="en-US" b="1" i="1" u="sng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1FD30D-1816-C7C0-0D5E-D9FD39F34997}"/>
              </a:ext>
            </a:extLst>
          </p:cNvPr>
          <p:cNvSpPr/>
          <p:nvPr/>
        </p:nvSpPr>
        <p:spPr>
          <a:xfrm>
            <a:off x="450574" y="1470991"/>
            <a:ext cx="3644348" cy="48105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14D231-0F73-ED48-EA05-851F213A2689}"/>
              </a:ext>
            </a:extLst>
          </p:cNvPr>
          <p:cNvSpPr txBox="1"/>
          <p:nvPr/>
        </p:nvSpPr>
        <p:spPr>
          <a:xfrm>
            <a:off x="6096000" y="2825087"/>
            <a:ext cx="433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CB101-B4A8-76C8-BA62-50DBD01B8FF3}"/>
              </a:ext>
            </a:extLst>
          </p:cNvPr>
          <p:cNvSpPr txBox="1"/>
          <p:nvPr/>
        </p:nvSpPr>
        <p:spPr>
          <a:xfrm>
            <a:off x="6262835" y="4105423"/>
            <a:ext cx="433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ED7AB-6938-9393-B9BE-715C1FE57BA3}"/>
              </a:ext>
            </a:extLst>
          </p:cNvPr>
          <p:cNvSpPr txBox="1"/>
          <p:nvPr/>
        </p:nvSpPr>
        <p:spPr>
          <a:xfrm>
            <a:off x="6262835" y="5385759"/>
            <a:ext cx="433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0D933DC-6438-F3F4-5014-FA74E1FEE2A1}"/>
              </a:ext>
            </a:extLst>
          </p:cNvPr>
          <p:cNvSpPr/>
          <p:nvPr/>
        </p:nvSpPr>
        <p:spPr>
          <a:xfrm>
            <a:off x="5384167" y="2281799"/>
            <a:ext cx="1050471" cy="1050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목적</a:t>
            </a:r>
            <a:endParaRPr kumimoji="1" lang="ko-Kore-KR" altLang="en-US" b="1" dirty="0">
              <a:solidFill>
                <a:schemeClr val="bg1">
                  <a:lumMod val="50000"/>
                </a:schemeClr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F3781E-785F-8730-DDF6-D54EA77FC9AF}"/>
              </a:ext>
            </a:extLst>
          </p:cNvPr>
          <p:cNvSpPr/>
          <p:nvPr/>
        </p:nvSpPr>
        <p:spPr>
          <a:xfrm>
            <a:off x="5384167" y="3583365"/>
            <a:ext cx="1050471" cy="1050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모듈</a:t>
            </a:r>
            <a:endParaRPr kumimoji="1" lang="ko-Kore-KR" altLang="en-US" sz="1600" b="1" dirty="0">
              <a:solidFill>
                <a:schemeClr val="bg1">
                  <a:lumMod val="50000"/>
                </a:schemeClr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55EE2-DEC3-3647-90C2-6CF662DB87E3}"/>
              </a:ext>
            </a:extLst>
          </p:cNvPr>
          <p:cNvSpPr txBox="1"/>
          <p:nvPr/>
        </p:nvSpPr>
        <p:spPr>
          <a:xfrm>
            <a:off x="6993359" y="2666006"/>
            <a:ext cx="4339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신경망 학습</a:t>
            </a:r>
            <a:endParaRPr lang="en-US" altLang="ko-KR" sz="16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F8085D-5629-7F25-ED79-1C0F1258595C}"/>
              </a:ext>
            </a:extLst>
          </p:cNvPr>
          <p:cNvSpPr txBox="1"/>
          <p:nvPr/>
        </p:nvSpPr>
        <p:spPr>
          <a:xfrm>
            <a:off x="6993359" y="3694771"/>
            <a:ext cx="4339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class 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class Trainer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SaveModel</a:t>
            </a:r>
            <a:endParaRPr lang="en-US" altLang="ko-KR" sz="1600" dirty="0">
              <a:solidFill>
                <a:schemeClr val="tx1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ore-KR" altLang="en-US" sz="1600" dirty="0">
              <a:solidFill>
                <a:schemeClr val="tx1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7264CA-6037-2BB6-6792-F3E96FAAF561}"/>
              </a:ext>
            </a:extLst>
          </p:cNvPr>
          <p:cNvSpPr/>
          <p:nvPr/>
        </p:nvSpPr>
        <p:spPr>
          <a:xfrm>
            <a:off x="450574" y="288099"/>
            <a:ext cx="88045" cy="9519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9E4BCB-8D35-4803-CC2F-5AA764F475B1}"/>
              </a:ext>
            </a:extLst>
          </p:cNvPr>
          <p:cNvSpPr txBox="1"/>
          <p:nvPr/>
        </p:nvSpPr>
        <p:spPr>
          <a:xfrm>
            <a:off x="589119" y="389382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코드 구조</a:t>
            </a:r>
            <a:endParaRPr kumimoji="1" lang="ko-Kore-KR" altLang="en-US" sz="24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2F6C25-E2C4-5D62-BA5B-537ADD6167D4}"/>
              </a:ext>
            </a:extLst>
          </p:cNvPr>
          <p:cNvSpPr txBox="1"/>
          <p:nvPr/>
        </p:nvSpPr>
        <p:spPr>
          <a:xfrm>
            <a:off x="-1085098" y="84211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목적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사용된 모듈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Test 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방법</a:t>
            </a:r>
            <a:endParaRPr kumimoji="1" lang="ko-Kore-KR" altLang="en-US" b="1" dirty="0">
              <a:solidFill>
                <a:schemeClr val="bg1">
                  <a:lumMod val="50000"/>
                </a:schemeClr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96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11E5A4-E1CA-E600-66E8-5FF55A7ED381}"/>
              </a:ext>
            </a:extLst>
          </p:cNvPr>
          <p:cNvSpPr/>
          <p:nvPr/>
        </p:nvSpPr>
        <p:spPr>
          <a:xfrm>
            <a:off x="660400" y="2495458"/>
            <a:ext cx="3217334" cy="10498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</a:t>
            </a:r>
            <a:r>
              <a:rPr kumimoji="1" lang="en-US" altLang="ko-KR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.</a:t>
            </a:r>
            <a:r>
              <a:rPr kumimoji="1" lang="ko-KR" altLang="en-US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kumimoji="1" lang="en-US" altLang="ko-KR" b="1" i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DataSet</a:t>
            </a:r>
            <a:r>
              <a:rPr kumimoji="1" lang="en-US" altLang="ko-KR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/ </a:t>
            </a:r>
            <a:r>
              <a:rPr kumimoji="1" lang="en-US" altLang="ko-KR" b="1" i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DataLoader</a:t>
            </a:r>
            <a:endParaRPr kumimoji="1" lang="ko-Kore-KR" altLang="en-US" b="1" i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5F1B22-A381-855F-0E68-67F648DB2727}"/>
              </a:ext>
            </a:extLst>
          </p:cNvPr>
          <p:cNvSpPr/>
          <p:nvPr/>
        </p:nvSpPr>
        <p:spPr>
          <a:xfrm>
            <a:off x="660400" y="3765458"/>
            <a:ext cx="3217334" cy="10498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Train</a:t>
            </a:r>
            <a:endParaRPr kumimoji="1" lang="ko-Kore-KR" altLang="en-US" b="1" i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3BF867-F9E9-9042-7903-D432CB1D3603}"/>
              </a:ext>
            </a:extLst>
          </p:cNvPr>
          <p:cNvSpPr/>
          <p:nvPr/>
        </p:nvSpPr>
        <p:spPr>
          <a:xfrm>
            <a:off x="660400" y="5035458"/>
            <a:ext cx="3217334" cy="1049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Test</a:t>
            </a:r>
            <a:endParaRPr kumimoji="1" lang="ko-Kore-KR" altLang="en-US" b="1" i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911CF-0890-74F3-B9AA-D684CB3288B6}"/>
              </a:ext>
            </a:extLst>
          </p:cNvPr>
          <p:cNvSpPr txBox="1"/>
          <p:nvPr/>
        </p:nvSpPr>
        <p:spPr>
          <a:xfrm>
            <a:off x="1739819" y="1831394"/>
            <a:ext cx="111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u="sng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Structure</a:t>
            </a:r>
            <a:endParaRPr kumimoji="1" lang="ko-Kore-KR" altLang="en-US" b="1" i="1" u="sng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1FD30D-1816-C7C0-0D5E-D9FD39F34997}"/>
              </a:ext>
            </a:extLst>
          </p:cNvPr>
          <p:cNvSpPr/>
          <p:nvPr/>
        </p:nvSpPr>
        <p:spPr>
          <a:xfrm>
            <a:off x="450574" y="1470991"/>
            <a:ext cx="3644348" cy="48105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89F023-7EBE-1772-D7B5-6D8FE1A0018B}"/>
              </a:ext>
            </a:extLst>
          </p:cNvPr>
          <p:cNvSpPr/>
          <p:nvPr/>
        </p:nvSpPr>
        <p:spPr>
          <a:xfrm>
            <a:off x="450574" y="288099"/>
            <a:ext cx="88045" cy="9519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CDD88-4A48-5FCD-557E-C8F7D86EC3AC}"/>
              </a:ext>
            </a:extLst>
          </p:cNvPr>
          <p:cNvSpPr txBox="1"/>
          <p:nvPr/>
        </p:nvSpPr>
        <p:spPr>
          <a:xfrm>
            <a:off x="589119" y="389382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코드 구조</a:t>
            </a:r>
            <a:endParaRPr kumimoji="1" lang="ko-Kore-KR" altLang="en-US" sz="24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14D231-0F73-ED48-EA05-851F213A2689}"/>
              </a:ext>
            </a:extLst>
          </p:cNvPr>
          <p:cNvSpPr txBox="1"/>
          <p:nvPr/>
        </p:nvSpPr>
        <p:spPr>
          <a:xfrm>
            <a:off x="6096000" y="2825087"/>
            <a:ext cx="433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CB101-B4A8-76C8-BA62-50DBD01B8FF3}"/>
              </a:ext>
            </a:extLst>
          </p:cNvPr>
          <p:cNvSpPr txBox="1"/>
          <p:nvPr/>
        </p:nvSpPr>
        <p:spPr>
          <a:xfrm>
            <a:off x="6262835" y="4105423"/>
            <a:ext cx="433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ED7AB-6938-9393-B9BE-715C1FE57BA3}"/>
              </a:ext>
            </a:extLst>
          </p:cNvPr>
          <p:cNvSpPr txBox="1"/>
          <p:nvPr/>
        </p:nvSpPr>
        <p:spPr>
          <a:xfrm>
            <a:off x="6262835" y="5385759"/>
            <a:ext cx="433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A8E8E8-4878-4A6A-AE2B-F38FDF866C3E}"/>
              </a:ext>
            </a:extLst>
          </p:cNvPr>
          <p:cNvSpPr/>
          <p:nvPr/>
        </p:nvSpPr>
        <p:spPr>
          <a:xfrm>
            <a:off x="5384167" y="2281799"/>
            <a:ext cx="1050471" cy="1050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목적</a:t>
            </a:r>
            <a:endParaRPr kumimoji="1" lang="ko-Kore-KR" altLang="en-US" b="1" dirty="0">
              <a:solidFill>
                <a:schemeClr val="bg1">
                  <a:lumMod val="50000"/>
                </a:schemeClr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2CFF6C-3D7A-9941-C171-C85B487C4901}"/>
              </a:ext>
            </a:extLst>
          </p:cNvPr>
          <p:cNvSpPr/>
          <p:nvPr/>
        </p:nvSpPr>
        <p:spPr>
          <a:xfrm>
            <a:off x="5384167" y="3583365"/>
            <a:ext cx="1050471" cy="1050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모듈</a:t>
            </a:r>
            <a:endParaRPr kumimoji="1" lang="ko-Kore-KR" altLang="en-US" sz="1600" b="1" dirty="0">
              <a:solidFill>
                <a:schemeClr val="bg1">
                  <a:lumMod val="50000"/>
                </a:schemeClr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B83239C-7355-6FCD-EB83-6CEF848FF98D}"/>
              </a:ext>
            </a:extLst>
          </p:cNvPr>
          <p:cNvSpPr/>
          <p:nvPr/>
        </p:nvSpPr>
        <p:spPr>
          <a:xfrm>
            <a:off x="5390544" y="4853666"/>
            <a:ext cx="1050471" cy="10504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Test</a:t>
            </a:r>
            <a:endParaRPr kumimoji="1" lang="ko-Kore-KR" altLang="en-US" b="1" dirty="0">
              <a:solidFill>
                <a:schemeClr val="bg1">
                  <a:lumMod val="50000"/>
                </a:schemeClr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A2444-627C-2F0D-6E38-4B54EAAB57DB}"/>
              </a:ext>
            </a:extLst>
          </p:cNvPr>
          <p:cNvSpPr txBox="1"/>
          <p:nvPr/>
        </p:nvSpPr>
        <p:spPr>
          <a:xfrm>
            <a:off x="6993359" y="2532699"/>
            <a:ext cx="4339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ore-KR" altLang="en-US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학습이</a:t>
            </a:r>
            <a:r>
              <a:rPr lang="ko-KR" altLang="en-US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 제대로 이루어졌는지 확인</a:t>
            </a:r>
            <a:endParaRPr lang="en-US" altLang="ko-KR" sz="1600" dirty="0">
              <a:solidFill>
                <a:schemeClr val="tx1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저장되어 있는 모델도 확인가능한 코드</a:t>
            </a:r>
            <a:endParaRPr lang="ko-Kore-KR" altLang="en-US" sz="1600" dirty="0">
              <a:solidFill>
                <a:schemeClr val="tx1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4CDA0-1B90-CDA9-D4EE-EB7385EB3727}"/>
              </a:ext>
            </a:extLst>
          </p:cNvPr>
          <p:cNvSpPr txBox="1"/>
          <p:nvPr/>
        </p:nvSpPr>
        <p:spPr>
          <a:xfrm>
            <a:off x="6993359" y="3932716"/>
            <a:ext cx="4339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ore-KR" sz="16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class </a:t>
            </a:r>
            <a:r>
              <a:rPr lang="en-US" altLang="ko-Kore-KR" sz="16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TestModel</a:t>
            </a:r>
            <a:endParaRPr lang="ko-Kore-KR" altLang="en-US" sz="1600" dirty="0">
              <a:solidFill>
                <a:schemeClr val="tx1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A904F-8B4C-9593-E918-5D7C5C4D3CBA}"/>
              </a:ext>
            </a:extLst>
          </p:cNvPr>
          <p:cNvSpPr txBox="1"/>
          <p:nvPr/>
        </p:nvSpPr>
        <p:spPr>
          <a:xfrm>
            <a:off x="6993359" y="5086513"/>
            <a:ext cx="4339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정답과 모델이 예측한 값을 </a:t>
            </a:r>
            <a:r>
              <a:rPr lang="en-US" altLang="ko-KR" sz="1600" dirty="0" err="1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df</a:t>
            </a:r>
            <a:r>
              <a:rPr lang="ko-KR" altLang="en-US" sz="1600" dirty="0">
                <a:solidFill>
                  <a:schemeClr val="tx1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로 보여줌</a:t>
            </a:r>
            <a:endParaRPr lang="en-US" altLang="ko-KR" sz="1600" dirty="0">
              <a:solidFill>
                <a:schemeClr val="tx1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예측률</a:t>
            </a:r>
            <a:endParaRPr lang="en-US" altLang="ko-KR" sz="1600" dirty="0">
              <a:solidFill>
                <a:schemeClr val="tx1"/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2AA367-1491-F7F5-F974-0CE69AE2C902}"/>
              </a:ext>
            </a:extLst>
          </p:cNvPr>
          <p:cNvSpPr txBox="1"/>
          <p:nvPr/>
        </p:nvSpPr>
        <p:spPr>
          <a:xfrm>
            <a:off x="-1085098" y="84211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목적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사용된 모듈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Test 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방법</a:t>
            </a:r>
            <a:endParaRPr kumimoji="1" lang="ko-Kore-KR" altLang="en-US" b="1" dirty="0">
              <a:solidFill>
                <a:schemeClr val="bg1">
                  <a:lumMod val="50000"/>
                </a:schemeClr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39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6061CC-FC0C-782B-FA89-C8B701A0754B}"/>
              </a:ext>
            </a:extLst>
          </p:cNvPr>
          <p:cNvGrpSpPr/>
          <p:nvPr/>
        </p:nvGrpSpPr>
        <p:grpSpPr>
          <a:xfrm>
            <a:off x="-109613" y="288099"/>
            <a:ext cx="10918290" cy="1214643"/>
            <a:chOff x="2113679" y="662144"/>
            <a:chExt cx="10918290" cy="121464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76BF5E-8735-E15D-F99F-CAE217B9D247}"/>
                </a:ext>
              </a:extLst>
            </p:cNvPr>
            <p:cNvSpPr/>
            <p:nvPr/>
          </p:nvSpPr>
          <p:spPr>
            <a:xfrm>
              <a:off x="2669636" y="662144"/>
              <a:ext cx="88045" cy="95197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9D808B-26D6-FA56-8D67-BA6EA36A4138}"/>
                </a:ext>
              </a:extLst>
            </p:cNvPr>
            <p:cNvSpPr txBox="1"/>
            <p:nvPr/>
          </p:nvSpPr>
          <p:spPr>
            <a:xfrm>
              <a:off x="2808181" y="763427"/>
              <a:ext cx="1018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DATA </a:t>
              </a:r>
              <a:endParaRPr kumimoji="1" lang="ko-Kore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838B5D-3C66-BF19-E142-7D0E32C94176}"/>
                </a:ext>
              </a:extLst>
            </p:cNvPr>
            <p:cNvSpPr txBox="1"/>
            <p:nvPr/>
          </p:nvSpPr>
          <p:spPr>
            <a:xfrm>
              <a:off x="2113679" y="1230456"/>
              <a:ext cx="1091829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" altLang="ko-Kore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MNIST</a:t>
              </a:r>
              <a:r>
                <a:rPr kumimoji="1" lang="en-US" altLang="ko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, </a:t>
              </a:r>
              <a:r>
                <a:rPr kumimoji="1" lang="en" altLang="ko-Kore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Custom (2-1. </a:t>
              </a:r>
              <a:r>
                <a:rPr kumimoji="1" lang="ko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일반 데이터</a:t>
              </a:r>
              <a:r>
                <a:rPr kumimoji="1" lang="en-US" altLang="ko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, 2-2. </a:t>
              </a:r>
              <a:r>
                <a:rPr kumimoji="1" lang="ko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확대만 한 데이터</a:t>
              </a:r>
              <a:r>
                <a:rPr kumimoji="1" lang="en-US" altLang="ko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, 2-3. </a:t>
              </a:r>
              <a:r>
                <a:rPr kumimoji="1" lang="ko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확대</a:t>
              </a:r>
              <a:r>
                <a:rPr kumimoji="1" lang="en-US" altLang="ko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+</a:t>
              </a:r>
              <a:r>
                <a:rPr kumimoji="1" lang="ko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돌린 데이터</a:t>
              </a:r>
              <a:r>
                <a:rPr kumimoji="1" lang="en-US" altLang="ko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, 2-4.</a:t>
              </a:r>
              <a:r>
                <a:rPr kumimoji="1" lang="ko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돌린 데이터</a:t>
              </a:r>
              <a:r>
                <a:rPr kumimoji="1" lang="en-US" altLang="ko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)</a:t>
              </a:r>
            </a:p>
            <a:p>
              <a:pPr algn="ctr"/>
              <a:endParaRPr kumimoji="1" lang="ko-Kore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63722A-D5F8-188F-9F41-68B0E22A9FE6}"/>
              </a:ext>
            </a:extLst>
          </p:cNvPr>
          <p:cNvSpPr/>
          <p:nvPr/>
        </p:nvSpPr>
        <p:spPr>
          <a:xfrm>
            <a:off x="450574" y="288099"/>
            <a:ext cx="88045" cy="9519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5234EB-74DF-8BD8-C77D-11FCE5D57287}"/>
              </a:ext>
            </a:extLst>
          </p:cNvPr>
          <p:cNvSpPr/>
          <p:nvPr/>
        </p:nvSpPr>
        <p:spPr>
          <a:xfrm>
            <a:off x="584889" y="2016369"/>
            <a:ext cx="2697573" cy="3985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81E0F1-36EC-5772-39A0-28C2492D02E4}"/>
              </a:ext>
            </a:extLst>
          </p:cNvPr>
          <p:cNvSpPr/>
          <p:nvPr/>
        </p:nvSpPr>
        <p:spPr>
          <a:xfrm>
            <a:off x="3398427" y="2016369"/>
            <a:ext cx="2697573" cy="3985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3CC913-B83C-BB1E-427E-25FABAA93604}"/>
              </a:ext>
            </a:extLst>
          </p:cNvPr>
          <p:cNvSpPr/>
          <p:nvPr/>
        </p:nvSpPr>
        <p:spPr>
          <a:xfrm>
            <a:off x="6211967" y="2016369"/>
            <a:ext cx="2697573" cy="3985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268A86-2640-A1DE-1596-DBC15366B67E}"/>
              </a:ext>
            </a:extLst>
          </p:cNvPr>
          <p:cNvSpPr/>
          <p:nvPr/>
        </p:nvSpPr>
        <p:spPr>
          <a:xfrm>
            <a:off x="9025507" y="2016369"/>
            <a:ext cx="2697573" cy="3985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96963-EA0F-942C-ABC0-4D7B92704974}"/>
              </a:ext>
            </a:extLst>
          </p:cNvPr>
          <p:cNvSpPr txBox="1"/>
          <p:nvPr/>
        </p:nvSpPr>
        <p:spPr>
          <a:xfrm>
            <a:off x="5116154" y="1502742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CUSTOM DATA</a:t>
            </a:r>
            <a:endParaRPr kumimoji="1" lang="ko-Kore-KR" altLang="en-US" sz="2400" dirty="0">
              <a:solidFill>
                <a:schemeClr val="bg1"/>
              </a:solidFill>
              <a:highlight>
                <a:srgbClr val="00000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66AAD-DAAE-AADA-808A-3A4E75FD449F}"/>
              </a:ext>
            </a:extLst>
          </p:cNvPr>
          <p:cNvSpPr txBox="1"/>
          <p:nvPr/>
        </p:nvSpPr>
        <p:spPr>
          <a:xfrm>
            <a:off x="1136020" y="2254821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>
                    <a:alpha val="79000"/>
                  </a:schemeClr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일반 데이터</a:t>
            </a:r>
            <a:endParaRPr kumimoji="1" lang="ko-Kore-KR" altLang="en-US" sz="2400" dirty="0">
              <a:solidFill>
                <a:schemeClr val="bg1">
                  <a:alpha val="79000"/>
                </a:schemeClr>
              </a:solidFill>
              <a:highlight>
                <a:srgbClr val="00000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9DDAB-43F0-6724-BBE9-6F39E54487B9}"/>
              </a:ext>
            </a:extLst>
          </p:cNvPr>
          <p:cNvSpPr txBox="1"/>
          <p:nvPr/>
        </p:nvSpPr>
        <p:spPr>
          <a:xfrm>
            <a:off x="3833593" y="2247201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>
                    <a:alpha val="79000"/>
                  </a:schemeClr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확대한 데이터</a:t>
            </a:r>
            <a:endParaRPr kumimoji="1" lang="ko-Kore-KR" altLang="en-US" sz="2400" dirty="0">
              <a:solidFill>
                <a:schemeClr val="bg1">
                  <a:alpha val="79000"/>
                </a:schemeClr>
              </a:solidFill>
              <a:highlight>
                <a:srgbClr val="00000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8D9AB-F5C3-DD62-8BB5-533319DFAB8E}"/>
              </a:ext>
            </a:extLst>
          </p:cNvPr>
          <p:cNvSpPr txBox="1"/>
          <p:nvPr/>
        </p:nvSpPr>
        <p:spPr>
          <a:xfrm>
            <a:off x="6763098" y="2192743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>
                    <a:alpha val="79000"/>
                  </a:schemeClr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돌린 데이터</a:t>
            </a:r>
            <a:endParaRPr kumimoji="1" lang="ko-Kore-KR" altLang="en-US" sz="2400" dirty="0">
              <a:solidFill>
                <a:schemeClr val="bg1">
                  <a:alpha val="79000"/>
                </a:schemeClr>
              </a:solidFill>
              <a:highlight>
                <a:srgbClr val="00000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B3D6A-8164-8519-DB82-7E366899AF97}"/>
              </a:ext>
            </a:extLst>
          </p:cNvPr>
          <p:cNvSpPr txBox="1"/>
          <p:nvPr/>
        </p:nvSpPr>
        <p:spPr>
          <a:xfrm>
            <a:off x="9584654" y="2192743"/>
            <a:ext cx="157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solidFill>
                  <a:schemeClr val="bg1">
                    <a:alpha val="79000"/>
                  </a:schemeClr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돌리고 확대한</a:t>
            </a:r>
            <a:endParaRPr kumimoji="1" lang="en-US" altLang="ko-KR" sz="2000" dirty="0">
              <a:solidFill>
                <a:schemeClr val="bg1">
                  <a:alpha val="79000"/>
                </a:schemeClr>
              </a:solidFill>
              <a:highlight>
                <a:srgbClr val="00000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algn="ctr"/>
            <a:r>
              <a:rPr kumimoji="1" lang="ko-KR" altLang="en-US" sz="2000" dirty="0">
                <a:solidFill>
                  <a:schemeClr val="bg1">
                    <a:alpha val="79000"/>
                  </a:schemeClr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데이터</a:t>
            </a:r>
            <a:endParaRPr kumimoji="1" lang="ko-Kore-KR" altLang="en-US" sz="2000" dirty="0">
              <a:solidFill>
                <a:schemeClr val="bg1">
                  <a:alpha val="79000"/>
                </a:schemeClr>
              </a:solidFill>
              <a:highlight>
                <a:srgbClr val="00000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4C805-4361-6BC4-778A-33A70E19C57C}"/>
              </a:ext>
            </a:extLst>
          </p:cNvPr>
          <p:cNvSpPr txBox="1"/>
          <p:nvPr/>
        </p:nvSpPr>
        <p:spPr>
          <a:xfrm>
            <a:off x="796184" y="3013501"/>
            <a:ext cx="23230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np array</a:t>
            </a:r>
          </a:p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shape(28,28)</a:t>
            </a:r>
          </a:p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value range</a:t>
            </a:r>
          </a:p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[0,1] : </a:t>
            </a:r>
            <a:r>
              <a:rPr lang="en" altLang="ko-Kore-KR" sz="2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float64</a:t>
            </a:r>
            <a:endParaRPr lang="en" altLang="ko-Kore-K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9371F2-33F7-E43D-120F-7CCA1DFD25CB}"/>
              </a:ext>
            </a:extLst>
          </p:cNvPr>
          <p:cNvSpPr txBox="1"/>
          <p:nvPr/>
        </p:nvSpPr>
        <p:spPr>
          <a:xfrm>
            <a:off x="3622882" y="3039483"/>
            <a:ext cx="23150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np array</a:t>
            </a:r>
          </a:p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shape(1,28,28)</a:t>
            </a:r>
          </a:p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value range</a:t>
            </a:r>
          </a:p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[0,255] : </a:t>
            </a:r>
            <a:r>
              <a:rPr lang="en" altLang="ko-Kore-KR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uint8</a:t>
            </a:r>
          </a:p>
          <a:p>
            <a:endParaRPr kumimoji="1" lang="en-US" altLang="ko-Kore-KR" sz="2400" dirty="0">
              <a:solidFill>
                <a:schemeClr val="bg1"/>
              </a:solidFill>
              <a:highlight>
                <a:srgbClr val="00000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endParaRPr kumimoji="1" lang="ko-Kore-KR" altLang="en-US" sz="2400" dirty="0">
              <a:solidFill>
                <a:schemeClr val="bg1"/>
              </a:solidFill>
              <a:highlight>
                <a:srgbClr val="00000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3C4AA9-B1CA-1178-8C6B-EEF894BB65BD}"/>
              </a:ext>
            </a:extLst>
          </p:cNvPr>
          <p:cNvSpPr txBox="1"/>
          <p:nvPr/>
        </p:nvSpPr>
        <p:spPr>
          <a:xfrm>
            <a:off x="6494296" y="3013500"/>
            <a:ext cx="23230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np array</a:t>
            </a:r>
          </a:p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shape(1,28,28)</a:t>
            </a:r>
          </a:p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value range</a:t>
            </a:r>
          </a:p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[0,1] : </a:t>
            </a:r>
            <a:r>
              <a:rPr lang="en" altLang="ko-Kore-KR" sz="2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float64</a:t>
            </a:r>
            <a:endParaRPr lang="en" altLang="ko-Kore-K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kumimoji="1" lang="en-US" altLang="ko-Kore-KR" sz="2400" dirty="0">
              <a:solidFill>
                <a:schemeClr val="bg1"/>
              </a:solidFill>
              <a:highlight>
                <a:srgbClr val="00000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endParaRPr kumimoji="1" lang="ko-Kore-KR" altLang="en-US" sz="2400" dirty="0">
              <a:solidFill>
                <a:schemeClr val="bg1"/>
              </a:solidFill>
              <a:highlight>
                <a:srgbClr val="00000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E277A2-0782-438F-179D-B30BE9B99FD5}"/>
              </a:ext>
            </a:extLst>
          </p:cNvPr>
          <p:cNvSpPr txBox="1"/>
          <p:nvPr/>
        </p:nvSpPr>
        <p:spPr>
          <a:xfrm>
            <a:off x="9268311" y="2911766"/>
            <a:ext cx="23150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np array</a:t>
            </a:r>
          </a:p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shape(1,28,28)</a:t>
            </a:r>
          </a:p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value range</a:t>
            </a:r>
          </a:p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[0,255] : </a:t>
            </a:r>
            <a:r>
              <a:rPr lang="en" altLang="ko-Kore-KR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uint8</a:t>
            </a:r>
          </a:p>
          <a:p>
            <a:endParaRPr kumimoji="1" lang="en-US" altLang="ko-Kore-KR" sz="2400" dirty="0">
              <a:solidFill>
                <a:schemeClr val="bg1"/>
              </a:solidFill>
              <a:highlight>
                <a:srgbClr val="00000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0BE52F-DD8D-FC91-08DA-266ED5AE7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9" y="4820548"/>
            <a:ext cx="2547669" cy="8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4D0792-A1E2-7C33-3AFD-B0887B2FC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378" y="4827384"/>
            <a:ext cx="2547669" cy="8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FA30484-6B34-92C0-584A-0F6B57D4E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58" y="4827384"/>
            <a:ext cx="2547669" cy="8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E55261B-0396-7799-4EF5-17804F97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65" y="4827384"/>
            <a:ext cx="2547669" cy="8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5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6061CC-FC0C-782B-FA89-C8B701A0754B}"/>
              </a:ext>
            </a:extLst>
          </p:cNvPr>
          <p:cNvGrpSpPr/>
          <p:nvPr/>
        </p:nvGrpSpPr>
        <p:grpSpPr>
          <a:xfrm>
            <a:off x="-109613" y="288099"/>
            <a:ext cx="10918290" cy="1214643"/>
            <a:chOff x="2113679" y="662144"/>
            <a:chExt cx="10918290" cy="121464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76BF5E-8735-E15D-F99F-CAE217B9D247}"/>
                </a:ext>
              </a:extLst>
            </p:cNvPr>
            <p:cNvSpPr/>
            <p:nvPr/>
          </p:nvSpPr>
          <p:spPr>
            <a:xfrm>
              <a:off x="2669636" y="662144"/>
              <a:ext cx="88045" cy="95197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9D808B-26D6-FA56-8D67-BA6EA36A4138}"/>
                </a:ext>
              </a:extLst>
            </p:cNvPr>
            <p:cNvSpPr txBox="1"/>
            <p:nvPr/>
          </p:nvSpPr>
          <p:spPr>
            <a:xfrm>
              <a:off x="2808181" y="763427"/>
              <a:ext cx="1018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DATA </a:t>
              </a:r>
              <a:endParaRPr kumimoji="1" lang="ko-Kore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838B5D-3C66-BF19-E142-7D0E32C94176}"/>
                </a:ext>
              </a:extLst>
            </p:cNvPr>
            <p:cNvSpPr txBox="1"/>
            <p:nvPr/>
          </p:nvSpPr>
          <p:spPr>
            <a:xfrm>
              <a:off x="2113679" y="1230456"/>
              <a:ext cx="1091829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" altLang="ko-Kore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MNIST</a:t>
              </a:r>
              <a:r>
                <a:rPr kumimoji="1" lang="en-US" altLang="ko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, </a:t>
              </a:r>
              <a:r>
                <a:rPr kumimoji="1" lang="en" altLang="ko-Kore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Custom (2-1. </a:t>
              </a:r>
              <a:r>
                <a:rPr kumimoji="1" lang="ko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일반 데이터</a:t>
              </a:r>
              <a:r>
                <a:rPr kumimoji="1" lang="en-US" altLang="ko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, 2-2. </a:t>
              </a:r>
              <a:r>
                <a:rPr kumimoji="1" lang="ko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확대만 한 데이터</a:t>
              </a:r>
              <a:r>
                <a:rPr kumimoji="1" lang="en-US" altLang="ko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, 2-3. </a:t>
              </a:r>
              <a:r>
                <a:rPr kumimoji="1" lang="ko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확대</a:t>
              </a:r>
              <a:r>
                <a:rPr kumimoji="1" lang="en-US" altLang="ko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+</a:t>
              </a:r>
              <a:r>
                <a:rPr kumimoji="1" lang="ko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돌린 데이터</a:t>
              </a:r>
              <a:r>
                <a:rPr kumimoji="1" lang="en-US" altLang="ko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, 2-4.</a:t>
              </a:r>
              <a:r>
                <a:rPr kumimoji="1" lang="ko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돌린 데이터</a:t>
              </a:r>
              <a:r>
                <a:rPr kumimoji="1" lang="en-US" altLang="ko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)</a:t>
              </a:r>
            </a:p>
            <a:p>
              <a:pPr algn="ctr"/>
              <a:endParaRPr kumimoji="1" lang="ko-Kore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63722A-D5F8-188F-9F41-68B0E22A9FE6}"/>
              </a:ext>
            </a:extLst>
          </p:cNvPr>
          <p:cNvSpPr/>
          <p:nvPr/>
        </p:nvSpPr>
        <p:spPr>
          <a:xfrm>
            <a:off x="450574" y="288099"/>
            <a:ext cx="88045" cy="9519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81E0F1-36EC-5772-39A0-28C2492D02E4}"/>
              </a:ext>
            </a:extLst>
          </p:cNvPr>
          <p:cNvSpPr/>
          <p:nvPr/>
        </p:nvSpPr>
        <p:spPr>
          <a:xfrm>
            <a:off x="4710894" y="2049659"/>
            <a:ext cx="2697573" cy="3985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96963-EA0F-942C-ABC0-4D7B92704974}"/>
              </a:ext>
            </a:extLst>
          </p:cNvPr>
          <p:cNvSpPr txBox="1"/>
          <p:nvPr/>
        </p:nvSpPr>
        <p:spPr>
          <a:xfrm>
            <a:off x="5116154" y="1502742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MNIST DATA</a:t>
            </a:r>
            <a:endParaRPr kumimoji="1" lang="ko-Kore-KR" altLang="en-US" sz="2400" dirty="0">
              <a:solidFill>
                <a:schemeClr val="bg1"/>
              </a:solidFill>
              <a:highlight>
                <a:srgbClr val="00000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9371F2-33F7-E43D-120F-7CCA1DFD25CB}"/>
              </a:ext>
            </a:extLst>
          </p:cNvPr>
          <p:cNvSpPr txBox="1"/>
          <p:nvPr/>
        </p:nvSpPr>
        <p:spPr>
          <a:xfrm>
            <a:off x="4935349" y="3072773"/>
            <a:ext cx="23150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 err="1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PIL.Image</a:t>
            </a:r>
            <a:endParaRPr kumimoji="1" lang="en-US" altLang="ko-Kore-KR" sz="2400" dirty="0">
              <a:solidFill>
                <a:schemeClr val="bg1"/>
              </a:solidFill>
              <a:highlight>
                <a:srgbClr val="00000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shape(28,28)</a:t>
            </a:r>
          </a:p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value range</a:t>
            </a:r>
          </a:p>
          <a:p>
            <a:r>
              <a:rPr kumimoji="1" lang="en-US" altLang="ko-Kore-KR" sz="2400" dirty="0">
                <a:solidFill>
                  <a:schemeClr val="bg1"/>
                </a:solidFill>
                <a:highlight>
                  <a:srgbClr val="00000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[0,255] : </a:t>
            </a:r>
            <a:r>
              <a:rPr lang="en" altLang="ko-Kore-KR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uint8</a:t>
            </a:r>
          </a:p>
          <a:p>
            <a:endParaRPr kumimoji="1" lang="en-US" altLang="ko-Kore-KR" sz="2400" dirty="0">
              <a:solidFill>
                <a:schemeClr val="bg1"/>
              </a:solidFill>
              <a:highlight>
                <a:srgbClr val="00000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endParaRPr kumimoji="1" lang="ko-Kore-KR" altLang="en-US" sz="2400" dirty="0">
              <a:solidFill>
                <a:schemeClr val="bg1"/>
              </a:solidFill>
              <a:highlight>
                <a:srgbClr val="00000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D4D5D3-0ECF-7117-96E2-7F87F029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121" y="4984003"/>
            <a:ext cx="2539512" cy="8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32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6061CC-FC0C-782B-FA89-C8B701A0754B}"/>
              </a:ext>
            </a:extLst>
          </p:cNvPr>
          <p:cNvGrpSpPr/>
          <p:nvPr/>
        </p:nvGrpSpPr>
        <p:grpSpPr>
          <a:xfrm>
            <a:off x="-109613" y="288099"/>
            <a:ext cx="6098458" cy="951978"/>
            <a:chOff x="2113679" y="662144"/>
            <a:chExt cx="6098458" cy="95197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76BF5E-8735-E15D-F99F-CAE217B9D247}"/>
                </a:ext>
              </a:extLst>
            </p:cNvPr>
            <p:cNvSpPr/>
            <p:nvPr/>
          </p:nvSpPr>
          <p:spPr>
            <a:xfrm>
              <a:off x="2669636" y="662144"/>
              <a:ext cx="88045" cy="95197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9D808B-26D6-FA56-8D67-BA6EA36A4138}"/>
                </a:ext>
              </a:extLst>
            </p:cNvPr>
            <p:cNvSpPr txBox="1"/>
            <p:nvPr/>
          </p:nvSpPr>
          <p:spPr>
            <a:xfrm>
              <a:off x="2808181" y="763427"/>
              <a:ext cx="29594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Class </a:t>
              </a:r>
              <a:r>
                <a:rPr kumimoji="1" lang="en-US" altLang="ko-KR" sz="2400" b="1" dirty="0" err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CustomDataSet</a:t>
              </a:r>
              <a:endParaRPr kumimoji="1" lang="ko-Kore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838B5D-3C66-BF19-E142-7D0E32C94176}"/>
                </a:ext>
              </a:extLst>
            </p:cNvPr>
            <p:cNvSpPr txBox="1"/>
            <p:nvPr/>
          </p:nvSpPr>
          <p:spPr>
            <a:xfrm>
              <a:off x="2113679" y="1230456"/>
              <a:ext cx="6098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커스텀 데이터를 불러오고</a:t>
              </a:r>
              <a:r>
                <a:rPr kumimoji="1" lang="en-US" altLang="ko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,</a:t>
              </a:r>
              <a:r>
                <a:rPr kumimoji="1" lang="ko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</a:t>
              </a:r>
              <a:r>
                <a:rPr kumimoji="1" lang="ko-KR" altLang="en-US" b="1" dirty="0" err="1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정규화하는</a:t>
              </a:r>
              <a:r>
                <a:rPr kumimoji="1" lang="ko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코드 </a:t>
              </a:r>
              <a:r>
                <a:rPr kumimoji="1" lang="ko-KR" altLang="en-US" b="1" dirty="0" err="1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블럭</a:t>
              </a:r>
              <a:endParaRPr kumimoji="1" lang="ko-Kore-KR" altLang="en-US" b="1" dirty="0">
                <a:solidFill>
                  <a:schemeClr val="bg1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AA4438-AFD2-7C79-54FC-837946A10CDE}"/>
              </a:ext>
            </a:extLst>
          </p:cNvPr>
          <p:cNvSpPr txBox="1"/>
          <p:nvPr/>
        </p:nvSpPr>
        <p:spPr>
          <a:xfrm>
            <a:off x="9585657" y="631865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kumimoji="1" lang="en-US" altLang="ko-K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r>
              <a:rPr kumimoji="1" lang="ko-KR" alt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1" lang="en-US" altLang="ko-KR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DataSet</a:t>
            </a:r>
            <a:r>
              <a:rPr kumimoji="1" lang="en-US" altLang="ko-K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kumimoji="1" lang="en-US" altLang="ko-KR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DataLoader</a:t>
            </a:r>
            <a:endParaRPr kumimoji="1" lang="ko-Kore-KR" alt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63722A-D5F8-188F-9F41-68B0E22A9FE6}"/>
              </a:ext>
            </a:extLst>
          </p:cNvPr>
          <p:cNvSpPr/>
          <p:nvPr/>
        </p:nvSpPr>
        <p:spPr>
          <a:xfrm>
            <a:off x="450574" y="288099"/>
            <a:ext cx="88045" cy="9519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4C5178-A6AC-CB30-0A99-0C644ECBDF4D}"/>
              </a:ext>
            </a:extLst>
          </p:cNvPr>
          <p:cNvGrpSpPr/>
          <p:nvPr/>
        </p:nvGrpSpPr>
        <p:grpSpPr>
          <a:xfrm>
            <a:off x="1035523" y="1794055"/>
            <a:ext cx="2612068" cy="4262259"/>
            <a:chOff x="1035523" y="1794055"/>
            <a:chExt cx="2612068" cy="42622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D0F5007-DBC2-D6A8-D199-360C9F872A54}"/>
                </a:ext>
              </a:extLst>
            </p:cNvPr>
            <p:cNvGrpSpPr/>
            <p:nvPr/>
          </p:nvGrpSpPr>
          <p:grpSpPr>
            <a:xfrm>
              <a:off x="1035523" y="1794055"/>
              <a:ext cx="2508831" cy="4262259"/>
              <a:chOff x="584888" y="2191610"/>
              <a:chExt cx="2508831" cy="426225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4D054F1-EFF9-2CE2-9CC0-39BBDF29EF86}"/>
                  </a:ext>
                </a:extLst>
              </p:cNvPr>
              <p:cNvSpPr/>
              <p:nvPr/>
            </p:nvSpPr>
            <p:spPr>
              <a:xfrm>
                <a:off x="584888" y="4320269"/>
                <a:ext cx="2508830" cy="2133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오각형[P] 21">
                <a:extLst>
                  <a:ext uri="{FF2B5EF4-FFF2-40B4-BE49-F238E27FC236}">
                    <a16:creationId xmlns:a16="http://schemas.microsoft.com/office/drawing/2014/main" id="{285439ED-3E0C-4B19-3116-AF807CFAB9EE}"/>
                  </a:ext>
                </a:extLst>
              </p:cNvPr>
              <p:cNvSpPr/>
              <p:nvPr/>
            </p:nvSpPr>
            <p:spPr>
              <a:xfrm rot="5400000">
                <a:off x="863944" y="3214059"/>
                <a:ext cx="1950720" cy="2508830"/>
              </a:xfrm>
              <a:prstGeom prst="homePlate">
                <a:avLst>
                  <a:gd name="adj" fmla="val 3428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9" name="오각형[P] 18">
                <a:extLst>
                  <a:ext uri="{FF2B5EF4-FFF2-40B4-BE49-F238E27FC236}">
                    <a16:creationId xmlns:a16="http://schemas.microsoft.com/office/drawing/2014/main" id="{7F347409-2664-228A-984B-B7EC64ABA346}"/>
                  </a:ext>
                </a:extLst>
              </p:cNvPr>
              <p:cNvSpPr/>
              <p:nvPr/>
            </p:nvSpPr>
            <p:spPr>
              <a:xfrm rot="5400000">
                <a:off x="863944" y="1912555"/>
                <a:ext cx="1950720" cy="2508830"/>
              </a:xfrm>
              <a:prstGeom prst="homePlate">
                <a:avLst>
                  <a:gd name="adj" fmla="val 3428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73A880-CD9E-E0C4-2138-4981A8A5C448}"/>
                  </a:ext>
                </a:extLst>
              </p:cNvPr>
              <p:cNvSpPr txBox="1"/>
              <p:nvPr/>
            </p:nvSpPr>
            <p:spPr>
              <a:xfrm>
                <a:off x="951881" y="2517753"/>
                <a:ext cx="1774845" cy="888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ko-Kore-KR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file_path</a:t>
                </a:r>
                <a:endParaRPr kumimoji="1" lang="en-US" altLang="ko-Kore-KR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Segoe UI Semilight" panose="020B0402040204020203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transform=None</a:t>
                </a:r>
                <a:endParaRPr kumimoji="1"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E8AC6F-1A57-A77A-D518-B379704CE068}"/>
                </a:ext>
              </a:extLst>
            </p:cNvPr>
            <p:cNvSpPr txBox="1"/>
            <p:nvPr/>
          </p:nvSpPr>
          <p:spPr>
            <a:xfrm>
              <a:off x="1138761" y="3922714"/>
              <a:ext cx="25088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b="0" i="0" dirty="0" err="1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dataset.ConcatDataset</a:t>
              </a:r>
              <a:endPara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0A29FA-B3CF-F824-C82C-75B87C440336}"/>
                </a:ext>
              </a:extLst>
            </p:cNvPr>
            <p:cNvSpPr txBox="1"/>
            <p:nvPr/>
          </p:nvSpPr>
          <p:spPr>
            <a:xfrm>
              <a:off x="1625458" y="5282081"/>
              <a:ext cx="155190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ore-KR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img</a:t>
              </a:r>
              <a:r>
                <a:rPr lang="en" altLang="ko-Kore-KR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label)</a:t>
              </a:r>
            </a:p>
            <a:p>
              <a:endPara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BCC0D01-1853-047D-91F3-A05CBEAB98F2}"/>
              </a:ext>
            </a:extLst>
          </p:cNvPr>
          <p:cNvSpPr txBox="1"/>
          <p:nvPr/>
        </p:nvSpPr>
        <p:spPr>
          <a:xfrm>
            <a:off x="4314061" y="3407089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highlight>
                  <a:srgbClr val="80808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과정</a:t>
            </a:r>
            <a:endParaRPr kumimoji="1" lang="ko-Kore-KR" altLang="en-US" sz="2400" dirty="0">
              <a:solidFill>
                <a:schemeClr val="bg1"/>
              </a:solidFill>
              <a:highlight>
                <a:srgbClr val="80808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D4C819-9E57-CA3C-49CD-0F61FE1ABA55}"/>
              </a:ext>
            </a:extLst>
          </p:cNvPr>
          <p:cNvSpPr txBox="1"/>
          <p:nvPr/>
        </p:nvSpPr>
        <p:spPr>
          <a:xfrm>
            <a:off x="5252150" y="2570321"/>
            <a:ext cx="6584522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make_file_lst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파일 이름을 받음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open_pickle_data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피클 데이터를 로드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select_answerimage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이미지를 </a:t>
            </a:r>
            <a:r>
              <a:rPr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ToTensor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사용할 수 있게 변환하고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답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반환한다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인덱싱이 될 때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이미지를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정규화시키고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답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반환한다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 </a:t>
            </a:r>
            <a:endParaRPr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69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6061CC-FC0C-782B-FA89-C8B701A0754B}"/>
              </a:ext>
            </a:extLst>
          </p:cNvPr>
          <p:cNvGrpSpPr/>
          <p:nvPr/>
        </p:nvGrpSpPr>
        <p:grpSpPr>
          <a:xfrm>
            <a:off x="446344" y="288099"/>
            <a:ext cx="6250476" cy="951978"/>
            <a:chOff x="2669636" y="662144"/>
            <a:chExt cx="6250476" cy="95197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76BF5E-8735-E15D-F99F-CAE217B9D247}"/>
                </a:ext>
              </a:extLst>
            </p:cNvPr>
            <p:cNvSpPr/>
            <p:nvPr/>
          </p:nvSpPr>
          <p:spPr>
            <a:xfrm>
              <a:off x="2669636" y="662144"/>
              <a:ext cx="88045" cy="95197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9D808B-26D6-FA56-8D67-BA6EA36A4138}"/>
                </a:ext>
              </a:extLst>
            </p:cNvPr>
            <p:cNvSpPr txBox="1"/>
            <p:nvPr/>
          </p:nvSpPr>
          <p:spPr>
            <a:xfrm>
              <a:off x="2808181" y="763427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Def </a:t>
              </a:r>
              <a:r>
                <a:rPr kumimoji="1" lang="en-US" altLang="ko-Kore-KR" sz="2400" b="1" dirty="0" err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spilt_data</a:t>
              </a:r>
              <a:endParaRPr kumimoji="1" lang="en-US" altLang="ko-Kore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838B5D-3C66-BF19-E142-7D0E32C94176}"/>
                </a:ext>
              </a:extLst>
            </p:cNvPr>
            <p:cNvSpPr txBox="1"/>
            <p:nvPr/>
          </p:nvSpPr>
          <p:spPr>
            <a:xfrm>
              <a:off x="2821654" y="1229201"/>
              <a:ext cx="6098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ore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train / </a:t>
              </a:r>
              <a:r>
                <a:rPr kumimoji="1" lang="en-US" altLang="ko-Kore-KR" b="1" dirty="0" err="1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vaild</a:t>
              </a:r>
              <a:r>
                <a:rPr kumimoji="1" lang="en-US" altLang="ko-Kore-KR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/ test dataset</a:t>
              </a:r>
              <a:r>
                <a:rPr kumimoji="1" lang="ko-Kore-KR" altLang="en-US" b="1" dirty="0">
                  <a:solidFill>
                    <a:schemeClr val="bg1">
                      <a:lumMod val="50000"/>
                    </a:schemeClr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을 나눠주는 코드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AA4438-AFD2-7C79-54FC-837946A10CDE}"/>
              </a:ext>
            </a:extLst>
          </p:cNvPr>
          <p:cNvSpPr txBox="1"/>
          <p:nvPr/>
        </p:nvSpPr>
        <p:spPr>
          <a:xfrm>
            <a:off x="9585657" y="631865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kumimoji="1" lang="en-US" altLang="ko-K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r>
              <a:rPr kumimoji="1" lang="ko-KR" alt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1" lang="en-US" altLang="ko-KR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DataSet</a:t>
            </a:r>
            <a:r>
              <a:rPr kumimoji="1" lang="en-US" altLang="ko-KR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kumimoji="1" lang="en-US" altLang="ko-KR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DataLoader</a:t>
            </a:r>
            <a:endParaRPr kumimoji="1" lang="ko-Kore-KR" alt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63722A-D5F8-188F-9F41-68B0E22A9FE6}"/>
              </a:ext>
            </a:extLst>
          </p:cNvPr>
          <p:cNvSpPr/>
          <p:nvPr/>
        </p:nvSpPr>
        <p:spPr>
          <a:xfrm>
            <a:off x="450574" y="288099"/>
            <a:ext cx="88045" cy="9519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4C5178-A6AC-CB30-0A99-0C644ECBDF4D}"/>
              </a:ext>
            </a:extLst>
          </p:cNvPr>
          <p:cNvGrpSpPr/>
          <p:nvPr/>
        </p:nvGrpSpPr>
        <p:grpSpPr>
          <a:xfrm>
            <a:off x="1035523" y="2373100"/>
            <a:ext cx="2508830" cy="3365161"/>
            <a:chOff x="1035523" y="2691153"/>
            <a:chExt cx="2508830" cy="336516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D0F5007-DBC2-D6A8-D199-360C9F872A54}"/>
                </a:ext>
              </a:extLst>
            </p:cNvPr>
            <p:cNvGrpSpPr/>
            <p:nvPr/>
          </p:nvGrpSpPr>
          <p:grpSpPr>
            <a:xfrm>
              <a:off x="1035523" y="2691153"/>
              <a:ext cx="2508830" cy="3365161"/>
              <a:chOff x="584888" y="3088708"/>
              <a:chExt cx="2508830" cy="336516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4D054F1-EFF9-2CE2-9CC0-39BBDF29EF86}"/>
                  </a:ext>
                </a:extLst>
              </p:cNvPr>
              <p:cNvSpPr/>
              <p:nvPr/>
            </p:nvSpPr>
            <p:spPr>
              <a:xfrm>
                <a:off x="584888" y="4320269"/>
                <a:ext cx="2508830" cy="213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9" name="오각형[P] 18">
                <a:extLst>
                  <a:ext uri="{FF2B5EF4-FFF2-40B4-BE49-F238E27FC236}">
                    <a16:creationId xmlns:a16="http://schemas.microsoft.com/office/drawing/2014/main" id="{7F347409-2664-228A-984B-B7EC64ABA346}"/>
                  </a:ext>
                </a:extLst>
              </p:cNvPr>
              <p:cNvSpPr/>
              <p:nvPr/>
            </p:nvSpPr>
            <p:spPr>
              <a:xfrm rot="5400000">
                <a:off x="863943" y="2809653"/>
                <a:ext cx="1950720" cy="2508830"/>
              </a:xfrm>
              <a:prstGeom prst="homePlate">
                <a:avLst>
                  <a:gd name="adj" fmla="val 3428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73A880-CD9E-E0C4-2138-4981A8A5C448}"/>
                  </a:ext>
                </a:extLst>
              </p:cNvPr>
              <p:cNvSpPr txBox="1"/>
              <p:nvPr/>
            </p:nvSpPr>
            <p:spPr>
              <a:xfrm>
                <a:off x="854097" y="3347384"/>
                <a:ext cx="1970411" cy="888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dataset, </a:t>
                </a:r>
                <a:r>
                  <a:rPr kumimoji="1" lang="en-US" altLang="ko-Kore-KR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train_per</a:t>
                </a:r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,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kumimoji="1" lang="en-US" altLang="ko-Kore-KR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vaild_per</a:t>
                </a:r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, </a:t>
                </a:r>
                <a:r>
                  <a:rPr kumimoji="1" lang="en-US" altLang="ko-Kore-KR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Segoe UI Semilight" panose="020B0402040204020203" pitchFamily="34" charset="0"/>
                  </a:rPr>
                  <a:t>test_per</a:t>
                </a:r>
                <a:endParaRPr kumimoji="1" lang="en-US" altLang="ko-Kore-KR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0A29FA-B3CF-F824-C82C-75B87C440336}"/>
                </a:ext>
              </a:extLst>
            </p:cNvPr>
            <p:cNvSpPr txBox="1"/>
            <p:nvPr/>
          </p:nvSpPr>
          <p:spPr>
            <a:xfrm>
              <a:off x="1723240" y="4855985"/>
              <a:ext cx="155190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[</a:t>
              </a:r>
              <a:r>
                <a:rPr lang="en" altLang="ko-Kore-KR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train_size</a:t>
              </a:r>
              <a:r>
                <a:rPr lang="en" altLang="ko-Kore-KR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</a:t>
              </a:r>
              <a:r>
                <a:rPr lang="en" altLang="ko-Kore-KR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vaild_size</a:t>
              </a:r>
              <a:r>
                <a:rPr lang="en" altLang="ko-Kore-KR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</a:t>
              </a:r>
              <a:r>
                <a:rPr lang="en" altLang="ko-Kore-KR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test_size</a:t>
              </a:r>
              <a:r>
                <a:rPr lang="en" altLang="ko-Kore-KR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]</a:t>
              </a:r>
            </a:p>
            <a:p>
              <a:endPara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BCC0D01-1853-047D-91F3-A05CBEAB98F2}"/>
              </a:ext>
            </a:extLst>
          </p:cNvPr>
          <p:cNvSpPr txBox="1"/>
          <p:nvPr/>
        </p:nvSpPr>
        <p:spPr>
          <a:xfrm>
            <a:off x="4314061" y="3407089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highlight>
                  <a:srgbClr val="808080"/>
                </a:highlight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과정</a:t>
            </a:r>
            <a:endParaRPr kumimoji="1" lang="ko-Kore-KR" altLang="en-US" sz="2400" dirty="0">
              <a:solidFill>
                <a:schemeClr val="bg1"/>
              </a:solidFill>
              <a:highlight>
                <a:srgbClr val="808080"/>
              </a:highlight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D4C819-9E57-CA3C-49CD-0F61FE1ABA55}"/>
              </a:ext>
            </a:extLst>
          </p:cNvPr>
          <p:cNvSpPr txBox="1"/>
          <p:nvPr/>
        </p:nvSpPr>
        <p:spPr>
          <a:xfrm>
            <a:off x="5252150" y="3008903"/>
            <a:ext cx="6584522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train_per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vaild_per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test_per</a:t>
            </a: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비율을 나눈다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b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(0.8, 0.1, 0.1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이런식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비율 * 전체해서 각 데이터 셋의 크기를 구한다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endParaRPr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12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E35B0-4AF0-0437-0984-AF4DE28107AF}"/>
              </a:ext>
            </a:extLst>
          </p:cNvPr>
          <p:cNvSpPr txBox="1"/>
          <p:nvPr/>
        </p:nvSpPr>
        <p:spPr>
          <a:xfrm>
            <a:off x="1375281" y="3167390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i="1" dirty="0">
                <a:solidFill>
                  <a:schemeClr val="bg1"/>
                </a:solidFill>
                <a:highlight>
                  <a:srgbClr val="808080"/>
                </a:highlight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kumimoji="1" lang="en-US" altLang="ko-KR" sz="2800" i="1" dirty="0">
                <a:solidFill>
                  <a:schemeClr val="bg1"/>
                </a:solidFill>
                <a:highlight>
                  <a:srgbClr val="808080"/>
                </a:highlight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r>
              <a:rPr kumimoji="1" lang="ko-KR" altLang="en-US" sz="2800" i="1" dirty="0">
                <a:solidFill>
                  <a:schemeClr val="bg1"/>
                </a:solidFill>
                <a:highlight>
                  <a:srgbClr val="808080"/>
                </a:highlight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1" lang="en-US" altLang="ko-KR" sz="2800" i="1" dirty="0" err="1">
                <a:solidFill>
                  <a:schemeClr val="bg1"/>
                </a:solidFill>
                <a:highlight>
                  <a:srgbClr val="808080"/>
                </a:highlight>
                <a:latin typeface="Segoe UI Semilight" panose="020B0402040204020203" pitchFamily="34" charset="0"/>
                <a:cs typeface="Segoe UI Semilight" panose="020B0402040204020203" pitchFamily="34" charset="0"/>
              </a:rPr>
              <a:t>DataSet</a:t>
            </a:r>
            <a:r>
              <a:rPr kumimoji="1" lang="en-US" altLang="ko-KR" sz="2800" i="1" dirty="0">
                <a:solidFill>
                  <a:schemeClr val="bg1"/>
                </a:solidFill>
                <a:highlight>
                  <a:srgbClr val="808080"/>
                </a:highligh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kumimoji="1" lang="en-US" altLang="ko-KR" sz="2800" i="1" dirty="0" err="1">
                <a:solidFill>
                  <a:schemeClr val="bg1"/>
                </a:solidFill>
                <a:highlight>
                  <a:srgbClr val="808080"/>
                </a:highlight>
                <a:latin typeface="Segoe UI Semilight" panose="020B0402040204020203" pitchFamily="34" charset="0"/>
                <a:cs typeface="Segoe UI Semilight" panose="020B0402040204020203" pitchFamily="34" charset="0"/>
              </a:rPr>
              <a:t>DataLoader</a:t>
            </a:r>
            <a:endParaRPr kumimoji="1" lang="ko-Kore-KR" altLang="en-US" sz="2800" i="1" dirty="0">
              <a:solidFill>
                <a:schemeClr val="bg1"/>
              </a:solidFill>
              <a:highlight>
                <a:srgbClr val="808080"/>
              </a:highligh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24438-A7A9-2F25-763C-1BA46FA047DB}"/>
              </a:ext>
            </a:extLst>
          </p:cNvPr>
          <p:cNvSpPr txBox="1"/>
          <p:nvPr/>
        </p:nvSpPr>
        <p:spPr>
          <a:xfrm>
            <a:off x="6091990" y="1357263"/>
            <a:ext cx="6100010" cy="5500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7112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br>
              <a:rPr lang="en-US" altLang="ko-KR" kern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kern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</a:p>
          <a:p>
            <a:pPr marL="0" lvl="0" indent="0" defTabSz="7112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CustomDataSet</a:t>
            </a:r>
            <a:r>
              <a:rPr lang="en-US" altLang="ko-KR" kern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class -&gt; </a:t>
            </a:r>
            <a:r>
              <a:rPr lang="ko-KR" altLang="en-US" kern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커스텀 데이터 로드</a:t>
            </a:r>
            <a:endParaRPr lang="en-US" altLang="ko-KR" kern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lvl="0" indent="0" defTabSz="7112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torchvision</a:t>
            </a:r>
            <a:r>
              <a:rPr lang="ko-KR" altLang="en-US" kern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내장된 </a:t>
            </a:r>
            <a:r>
              <a:rPr lang="en-US" altLang="ko-KR" kern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MNIST </a:t>
            </a:r>
            <a:r>
              <a:rPr lang="ko-KR" altLang="en-US" kern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로드</a:t>
            </a:r>
            <a:endParaRPr lang="en-US" altLang="ko-KR" kern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lvl="0" indent="0" defTabSz="7112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defTabSz="7112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kern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 / </a:t>
            </a:r>
            <a:r>
              <a:rPr lang="en-US" altLang="ko-KR" kern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Vaild</a:t>
            </a:r>
            <a:r>
              <a:rPr lang="en-US" altLang="ko-KR" kern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/ </a:t>
            </a:r>
            <a:r>
              <a:rPr lang="en-US" altLang="ko-KR" kern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TestSet</a:t>
            </a:r>
            <a:r>
              <a:rPr lang="en-US" altLang="ko-KR" kern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kern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비율에 따라 분배함</a:t>
            </a:r>
            <a:endParaRPr lang="en-US" altLang="ko-KR" kern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defTabSz="7112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</a:p>
          <a:p>
            <a:pPr defTabSz="7112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kern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 / </a:t>
            </a:r>
            <a:r>
              <a:rPr lang="en-US" altLang="ko-KR" kern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Vaild</a:t>
            </a:r>
            <a:r>
              <a:rPr lang="en-US" altLang="ko-KR" kern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/ </a:t>
            </a:r>
            <a:r>
              <a:rPr lang="en-US" altLang="ko-KR" kern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TestLoader</a:t>
            </a:r>
            <a:r>
              <a:rPr lang="ko-Kore-KR" altLang="en-US" kern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</a:t>
            </a:r>
            <a:endParaRPr lang="ko-KR" altLang="en-US" kern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defTabSz="7112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kern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 marL="0" lvl="0" indent="0" defTabSz="7112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lvl="0" indent="0" defTabSz="7112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kern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kern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11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9311</TotalTime>
  <Words>674</Words>
  <Application>Microsoft Macintosh PowerPoint</Application>
  <PresentationFormat>와이드스크린</PresentationFormat>
  <Paragraphs>149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Apple SD Gothic Neo</vt:lpstr>
      <vt:lpstr>Apple SD Gothic Neo SemiBold</vt:lpstr>
      <vt:lpstr>Apple SD Gothic Neo SemiBold</vt:lpstr>
      <vt:lpstr>Apple SD Gothic Neo UltraLight</vt:lpstr>
      <vt:lpstr>Arial</vt:lpstr>
      <vt:lpstr>Calibri</vt:lpstr>
      <vt:lpstr>Calibri Light</vt:lpstr>
      <vt:lpstr>Courier New</vt:lpstr>
      <vt:lpstr>Segoe UI</vt:lpstr>
      <vt:lpstr>Segoe UI Semibold</vt:lpstr>
      <vt:lpstr>Segoe UI Semilight</vt:lpstr>
      <vt:lpstr>Office 테마</vt:lpstr>
      <vt:lpstr>04.TrainerCode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04.TrainerCode</dc:title>
  <dc:creator>이지민(통계학과)</dc:creator>
  <cp:lastModifiedBy>이지민(통계학과)</cp:lastModifiedBy>
  <cp:revision>1</cp:revision>
  <dcterms:created xsi:type="dcterms:W3CDTF">2023-04-25T05:12:39Z</dcterms:created>
  <dcterms:modified xsi:type="dcterms:W3CDTF">2023-05-01T16:24:23Z</dcterms:modified>
</cp:coreProperties>
</file>