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2" r:id="rId4"/>
    <p:sldId id="267" r:id="rId5"/>
    <p:sldId id="268" r:id="rId7"/>
    <p:sldId id="269" r:id="rId8"/>
    <p:sldId id="270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4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2FE70-6266-4869-9203-2D5B88163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CFB39-955B-49B6-8EAB-CD2A5E3A67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CFB39-955B-49B6-8EAB-CD2A5E3A67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CFB39-955B-49B6-8EAB-CD2A5E3A67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CFB39-955B-49B6-8EAB-CD2A5E3A67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CFB39-955B-49B6-8EAB-CD2A5E3A67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B81-CF16-4D4E-A4F1-ACCE12D5F7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378F-9CAD-46CF-9BE1-E3D4453E16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B81-CF16-4D4E-A4F1-ACCE12D5F7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378F-9CAD-46CF-9BE1-E3D4453E16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B81-CF16-4D4E-A4F1-ACCE12D5F7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378F-9CAD-46CF-9BE1-E3D4453E16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B81-CF16-4D4E-A4F1-ACCE12D5F7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378F-9CAD-46CF-9BE1-E3D4453E16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B81-CF16-4D4E-A4F1-ACCE12D5F7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378F-9CAD-46CF-9BE1-E3D4453E16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B81-CF16-4D4E-A4F1-ACCE12D5F7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378F-9CAD-46CF-9BE1-E3D4453E16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B81-CF16-4D4E-A4F1-ACCE12D5F7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378F-9CAD-46CF-9BE1-E3D4453E16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B81-CF16-4D4E-A4F1-ACCE12D5F7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378F-9CAD-46CF-9BE1-E3D4453E16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B81-CF16-4D4E-A4F1-ACCE12D5F7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378F-9CAD-46CF-9BE1-E3D4453E16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B81-CF16-4D4E-A4F1-ACCE12D5F7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378F-9CAD-46CF-9BE1-E3D4453E16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B81-CF16-4D4E-A4F1-ACCE12D5F7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378F-9CAD-46CF-9BE1-E3D4453E16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FEB81-CF16-4D4E-A4F1-ACCE12D5F7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F378F-9CAD-46CF-9BE1-E3D4453E16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Project H2G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en-US" altLang="zh-CN" dirty="0"/>
              <a:t>: https://github.com/Tonny-Gu/H2G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Contributions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顾同舟 </a:t>
            </a:r>
            <a:r>
              <a:rPr lang="en-US" altLang="zh-CN"/>
              <a:t>50%</a:t>
            </a:r>
            <a:endParaRPr lang="en-US" altLang="zh-CN"/>
          </a:p>
          <a:p>
            <a:r>
              <a:rPr lang="zh-CN" altLang="en-US"/>
              <a:t>石文轩 </a:t>
            </a:r>
            <a:r>
              <a:rPr lang="en-US" altLang="zh-CN"/>
              <a:t>30%</a:t>
            </a:r>
            <a:endParaRPr lang="en-US" altLang="zh-CN"/>
          </a:p>
          <a:p>
            <a:r>
              <a:rPr lang="zh-CN" altLang="en-US"/>
              <a:t>李琳云 </a:t>
            </a:r>
            <a:r>
              <a:rPr lang="en-US" altLang="zh-CN"/>
              <a:t>20%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552384" y="260648"/>
            <a:ext cx="2516351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HistogramData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9912424" y="1772816"/>
            <a:ext cx="216024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CanvaStyle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br>
              <a:rPr lang="en-US" altLang="zh-CN" dirty="0"/>
            </a:br>
            <a:r>
              <a:rPr lang="en-US" altLang="zh-CN" dirty="0"/>
              <a:t>	Part I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5361" y="1988840"/>
            <a:ext cx="302433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ThreadManager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984432" y="2276872"/>
            <a:ext cx="201622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canvaStyle</a:t>
            </a:r>
            <a:endParaRPr lang="en-US" altLang="zh-CN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9912424" y="3284984"/>
            <a:ext cx="216024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DataLoader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9984432" y="3789040"/>
            <a:ext cx="201622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rawData</a:t>
            </a:r>
            <a:endParaRPr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9696400" y="764704"/>
            <a:ext cx="201622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histogramData</a:t>
            </a:r>
            <a:endParaRPr lang="en-US" altLang="zh-CN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3503712" y="1988840"/>
            <a:ext cx="3024335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BarDrawingHelper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6672064" y="1988840"/>
            <a:ext cx="3024335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Interpolator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35360" y="4869160"/>
            <a:ext cx="864096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BarLayoutDesigner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9192344" y="4869160"/>
            <a:ext cx="288032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BarSwaper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336360" y="5373216"/>
            <a:ext cx="18002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barSwapStatus</a:t>
            </a:r>
            <a:endParaRPr lang="en-US" altLang="zh-CN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79376" y="5373216"/>
            <a:ext cx="4104456" cy="12618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activeSwaper</a:t>
            </a:r>
            <a:endParaRPr lang="en-US" altLang="zh-CN" sz="20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727848" y="5373216"/>
            <a:ext cx="4104456" cy="12618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waitingQueue</a:t>
            </a:r>
            <a:endParaRPr lang="en-US" altLang="zh-CN" sz="20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361670" y="4941168"/>
            <a:ext cx="230228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barLocation</a:t>
            </a:r>
            <a:r>
              <a:rPr lang="en-US" altLang="zh-CN" sz="2000" dirty="0"/>
              <a:t>[]</a:t>
            </a:r>
            <a:endParaRPr lang="en-US" altLang="zh-CN" sz="2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112224" y="1268760"/>
            <a:ext cx="122413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Data.json</a:t>
            </a:r>
            <a:endParaRPr lang="en-US" altLang="zh-CN" sz="2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8112224" y="764704"/>
            <a:ext cx="122413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Data.json</a:t>
            </a:r>
            <a:endParaRPr lang="en-US" altLang="zh-CN" sz="2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112224" y="260648"/>
            <a:ext cx="122413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Data.json</a:t>
            </a:r>
            <a:endParaRPr lang="en-US" altLang="zh-CN" sz="2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816080" y="2492896"/>
            <a:ext cx="280831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interpolateBarValue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816080" y="3573016"/>
            <a:ext cx="280831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interpolateBarLocation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935760" y="260648"/>
            <a:ext cx="4032448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RulerDrawingTutor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960096" y="2852936"/>
            <a:ext cx="172819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barSwapEvent</a:t>
            </a:r>
            <a:endParaRPr lang="en-US" altLang="zh-CN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032104" y="2924944"/>
            <a:ext cx="172819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barSwapEvent</a:t>
            </a:r>
            <a:endParaRPr lang="en-US" altLang="zh-CN" sz="28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888088" y="3933056"/>
            <a:ext cx="230228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barLocation</a:t>
            </a:r>
            <a:r>
              <a:rPr lang="en-US" altLang="zh-CN" sz="2000" dirty="0"/>
              <a:t>[][]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0.13295 0.1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6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0.15665 0.2856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1428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0.15665 0.432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2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-0.75598 0.2648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99" y="1324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0.77955 0.1178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84" y="588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0.77955 -0.029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84" y="-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598 0.26482 L -0.49609 0.2648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9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955 0.11783 L -0.51966 0.1178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9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955 -0.02916 L -0.51966 -0.029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966 -0.02916 L -0.25976 -0.2497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95" y="-1104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966 0.11783 L -0.25976 -0.0291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95" y="-736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7123 0.4432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68" y="2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44444E-6 L -0.01771 0.4328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" y="2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23 0.44329 L -0.51966 0.4432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966 0.44329 L 0.19492 0.4328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29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71 0.43287 L -0.35443 0.4328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29817 -0.0606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09" y="-303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966 0.44329 L 0.19492 0.43287 " pathEditMode="relative" rAng="0" ptsTypes="AA">
                                      <p:cBhvr>
                                        <p:cTn id="76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29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43 0.43287 L 0.18893 0.47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61" y="210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966 0.44329 L 0.19492 0.4328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29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18606 -0.0606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0" y="-303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492 0.43287 L -0.51967 0.4432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43" y="509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93 0.475 L -0.35443 0.4328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28933 -0.15533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27162 0.01273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81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598 0.26482 L -0.46067 -0.00833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6" y="-1365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955 0.11783 L -0.48424 -0.16551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6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5" grpId="0" animBg="1"/>
      <p:bldP spid="5" grpId="1" animBg="1"/>
      <p:bldP spid="5" grpId="2" animBg="1"/>
      <p:bldP spid="5" grpId="3" animBg="1"/>
      <p:bldP spid="7" grpId="0" animBg="1"/>
      <p:bldP spid="7" grpId="1" animBg="1"/>
      <p:bldP spid="7" grpId="2" animBg="1"/>
      <p:bldP spid="7" grpId="3" animBg="1"/>
      <p:bldP spid="7" grpId="4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9" grpId="0" animBg="1"/>
      <p:bldP spid="19" grpId="1" animBg="1"/>
      <p:bldP spid="19" grpId="2" animBg="1"/>
      <p:bldP spid="22" grpId="0" animBg="1"/>
      <p:bldP spid="23" grpId="0" animBg="1"/>
      <p:bldP spid="24" grpId="0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28" grpId="0" animBg="1"/>
      <p:bldP spid="28" grpId="1" animBg="1"/>
      <p:bldP spid="28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Workflow</a:t>
            </a:r>
            <a:br>
              <a:rPr lang="en-US" altLang="zh-CN" dirty="0"/>
            </a:br>
            <a:r>
              <a:rPr lang="en-US" altLang="zh-CN" dirty="0"/>
              <a:t>	Part II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5360" y="1988840"/>
            <a:ext cx="3816423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ThreadManager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8616280" y="3140968"/>
            <a:ext cx="3312368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BarDrawingHelper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8616280" y="1988840"/>
            <a:ext cx="331236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RulerDrawingTutor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295800" y="1988840"/>
            <a:ext cx="417646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FrameCreator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95400" y="2924944"/>
            <a:ext cx="208823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canvaStyle</a:t>
            </a:r>
            <a:endParaRPr lang="en-US" altLang="zh-CN" sz="28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95400" y="3429000"/>
            <a:ext cx="208823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rawData</a:t>
            </a:r>
            <a:endParaRPr lang="en-US" altLang="zh-CN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95400" y="2492896"/>
            <a:ext cx="208823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histogramData</a:t>
            </a:r>
            <a:endParaRPr lang="en-US" altLang="zh-CN" sz="2800" dirty="0"/>
          </a:p>
        </p:txBody>
      </p:sp>
      <p:sp>
        <p:nvSpPr>
          <p:cNvPr id="33" name="文本框 32"/>
          <p:cNvSpPr txBox="1"/>
          <p:nvPr/>
        </p:nvSpPr>
        <p:spPr>
          <a:xfrm>
            <a:off x="6096000" y="4869160"/>
            <a:ext cx="5832648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Dynamic</a:t>
            </a:r>
            <a:endParaRPr lang="en-US" altLang="zh-CN" sz="2800" dirty="0"/>
          </a:p>
          <a:p>
            <a:r>
              <a:rPr lang="en-US" altLang="zh-CN" sz="2800" dirty="0"/>
              <a:t>Loader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34" name="文本框 33"/>
          <p:cNvSpPr txBox="1"/>
          <p:nvPr/>
        </p:nvSpPr>
        <p:spPr>
          <a:xfrm>
            <a:off x="8760296" y="3645024"/>
            <a:ext cx="208823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BarDrawingTutor</a:t>
            </a:r>
            <a:endParaRPr lang="en-US" altLang="zh-CN" sz="2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935760" y="836712"/>
            <a:ext cx="151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FlatUI1.json</a:t>
            </a:r>
            <a:endParaRPr lang="en-US" altLang="zh-CN" dirty="0"/>
          </a:p>
        </p:txBody>
      </p:sp>
      <p:sp>
        <p:nvSpPr>
          <p:cNvPr id="36" name="文本框 35"/>
          <p:cNvSpPr txBox="1"/>
          <p:nvPr/>
        </p:nvSpPr>
        <p:spPr>
          <a:xfrm>
            <a:off x="3935760" y="1412776"/>
            <a:ext cx="151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FlatUI2.json</a:t>
            </a:r>
            <a:endParaRPr lang="en-US" altLang="zh-CN" dirty="0"/>
          </a:p>
        </p:txBody>
      </p:sp>
      <p:sp>
        <p:nvSpPr>
          <p:cNvPr id="37" name="文本框 36"/>
          <p:cNvSpPr txBox="1"/>
          <p:nvPr/>
        </p:nvSpPr>
        <p:spPr>
          <a:xfrm>
            <a:off x="3935760" y="260648"/>
            <a:ext cx="151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BarFlatUI.json</a:t>
            </a:r>
            <a:endParaRPr lang="en-US" altLang="zh-CN" dirty="0"/>
          </a:p>
        </p:txBody>
      </p:sp>
      <p:sp>
        <p:nvSpPr>
          <p:cNvPr id="38" name="文本框 37"/>
          <p:cNvSpPr txBox="1"/>
          <p:nvPr/>
        </p:nvSpPr>
        <p:spPr>
          <a:xfrm>
            <a:off x="2927648" y="2060848"/>
            <a:ext cx="115212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Buffer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5807968" y="260648"/>
            <a:ext cx="40324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BarBasicSkinStyle@1</a:t>
            </a:r>
            <a:endParaRPr lang="en-US" altLang="zh-CN" sz="2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807968" y="836712"/>
            <a:ext cx="40324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BarBasicSkinStyle@2</a:t>
            </a:r>
            <a:endParaRPr lang="en-US" altLang="zh-CN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807968" y="1412776"/>
            <a:ext cx="40324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BarBasicSkinStyle@3</a:t>
            </a:r>
            <a:endParaRPr lang="en-US" altLang="zh-CN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35360" y="4869160"/>
            <a:ext cx="417646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BarBasicSkin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0128448" y="260648"/>
            <a:ext cx="18002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BarAdvSkin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10488488" y="1412776"/>
            <a:ext cx="11521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Adv1.jpg</a:t>
            </a:r>
            <a:endParaRPr lang="en-US" altLang="zh-CN" dirty="0"/>
          </a:p>
        </p:txBody>
      </p:sp>
      <p:sp>
        <p:nvSpPr>
          <p:cNvPr id="46" name="文本框 45"/>
          <p:cNvSpPr txBox="1"/>
          <p:nvPr/>
        </p:nvSpPr>
        <p:spPr>
          <a:xfrm>
            <a:off x="695400" y="3933056"/>
            <a:ext cx="165618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currentFrame</a:t>
            </a:r>
            <a:endParaRPr lang="en-US" altLang="zh-CN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8760296" y="4149080"/>
            <a:ext cx="108012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maxValue</a:t>
            </a:r>
            <a:endParaRPr lang="en-US" altLang="zh-CN" dirty="0"/>
          </a:p>
        </p:txBody>
      </p:sp>
      <p:sp>
        <p:nvSpPr>
          <p:cNvPr id="50" name="文本框 49"/>
          <p:cNvSpPr txBox="1"/>
          <p:nvPr/>
        </p:nvSpPr>
        <p:spPr>
          <a:xfrm>
            <a:off x="10128448" y="2492896"/>
            <a:ext cx="165618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rulerStep&amp;Grade</a:t>
            </a:r>
            <a:endParaRPr lang="en-US" altLang="zh-CN" sz="1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6528048" y="3789040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Frame1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0.35143 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65" y="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0.35143 0.004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65" y="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0.35143 0.004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6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0.16536 0.6953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347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16536 0.674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3370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0.16536 0.653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3266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143 0.00463 L 0.51679 0.697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3465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143 0.00463 L 0.51679 0.6766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3358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143 0.00463 L 0.51679 0.65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325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-0.34844 0.6555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22" y="3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75898 0.0277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43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-0.58164 -0.0351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89" y="-175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-0.66446 0.0759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3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164 -0.03519 L -0.00286 -0.2451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32" y="-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-0.74115 0.0699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57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446 0.07592 L -0.36328 0.0863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50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46367 0.254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1270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0.29831 0.1284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09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36 0.69537 L -0.44297 0.7268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157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679 0.69769 L -0.09154 0.7291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32487 -0.3365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82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297 0.72685 L -0.11823 0.4013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27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53 0.72917 L 0.23333 0.4037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51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36 0.6743 L -0.44297 0.64282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-1574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679 0.67662 L -0.08555 0.64514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17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32487 -0.33658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82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297 0.64282 L -0.11823 0.3173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273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54 0.64514 L 0.23333 0.31968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1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36 0.65324 L -0.4431 0.54884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-421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679 0.65556 L -0.09154 0.56111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32487 -0.33658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829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297 0.55879 L -0.11823 0.2333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27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54 0.56111 L 0.23333 0.23565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16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44 0.65556 L -0.01771 -0.10046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36" y="-3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-0.45768 0.34606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91" y="17292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71 -0.10046 L -0.47252 0.24607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7" y="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28932 -0.19491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66" y="-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4" grpId="1" animBg="1"/>
      <p:bldP spid="35" grpId="0" animBg="1"/>
      <p:bldP spid="35" grpId="1" animBg="1"/>
      <p:bldP spid="35" grpId="2" animBg="1"/>
      <p:bldP spid="35" grpId="3" animBg="1"/>
      <p:bldP spid="35" grpId="4" animBg="1"/>
      <p:bldP spid="36" grpId="0" animBg="1"/>
      <p:bldP spid="36" grpId="1" animBg="1"/>
      <p:bldP spid="36" grpId="2" animBg="1"/>
      <p:bldP spid="36" grpId="3" animBg="1"/>
      <p:bldP spid="36" grpId="4" animBg="1"/>
      <p:bldP spid="37" grpId="0" animBg="1"/>
      <p:bldP spid="37" grpId="1" animBg="1"/>
      <p:bldP spid="37" grpId="2" animBg="1"/>
      <p:bldP spid="37" grpId="3" animBg="1"/>
      <p:bldP spid="37" grpId="4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3" grpId="6" animBg="1"/>
      <p:bldP spid="43" grpId="7" animBg="1"/>
      <p:bldP spid="43" grpId="8" animBg="1"/>
      <p:bldP spid="44" grpId="0" animBg="1"/>
      <p:bldP spid="44" grpId="1" animBg="1"/>
      <p:bldP spid="45" grpId="0" animBg="1"/>
      <p:bldP spid="45" grpId="2" animBg="1"/>
      <p:bldP spid="45" grpId="3" animBg="1"/>
      <p:bldP spid="45" grpId="4" animBg="1"/>
      <p:bldP spid="46" grpId="0" animBg="1"/>
      <p:bldP spid="48" grpId="0" animBg="1"/>
      <p:bldP spid="48" grpId="1" animBg="1"/>
      <p:bldP spid="50" grpId="2" animBg="1"/>
      <p:bldP spid="50" grpId="3" animBg="1"/>
      <p:bldP spid="51" grpId="0" animBg="1"/>
      <p:bldP spid="5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Workflow</a:t>
            </a:r>
            <a:br>
              <a:rPr lang="en-US" altLang="zh-CN" dirty="0"/>
            </a:br>
            <a:r>
              <a:rPr lang="en-US" altLang="zh-CN" dirty="0"/>
              <a:t>	Part II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5360" y="1988840"/>
            <a:ext cx="3816423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ThreadManager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8616280" y="3140968"/>
            <a:ext cx="3312368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BarDrawingHelper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8616280" y="1988840"/>
            <a:ext cx="331236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RulerDrawingTutor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295800" y="1988840"/>
            <a:ext cx="417646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FrameCreator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95400" y="2924944"/>
            <a:ext cx="208823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canvaStyle</a:t>
            </a:r>
            <a:endParaRPr lang="en-US" altLang="zh-CN" sz="28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95400" y="3429000"/>
            <a:ext cx="208823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rawData</a:t>
            </a:r>
            <a:endParaRPr lang="en-US" altLang="zh-CN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95400" y="2492896"/>
            <a:ext cx="208823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histogramData</a:t>
            </a:r>
            <a:endParaRPr lang="en-US" altLang="zh-CN" sz="2800" dirty="0"/>
          </a:p>
        </p:txBody>
      </p:sp>
      <p:sp>
        <p:nvSpPr>
          <p:cNvPr id="33" name="文本框 32"/>
          <p:cNvSpPr txBox="1"/>
          <p:nvPr/>
        </p:nvSpPr>
        <p:spPr>
          <a:xfrm>
            <a:off x="6096000" y="4869160"/>
            <a:ext cx="5832648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Dynamic</a:t>
            </a:r>
            <a:endParaRPr lang="en-US" altLang="zh-CN" sz="2800" dirty="0"/>
          </a:p>
          <a:p>
            <a:r>
              <a:rPr lang="en-US" altLang="zh-CN" sz="2800" dirty="0"/>
              <a:t>Loader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34" name="文本框 33"/>
          <p:cNvSpPr txBox="1"/>
          <p:nvPr/>
        </p:nvSpPr>
        <p:spPr>
          <a:xfrm>
            <a:off x="8760296" y="3645024"/>
            <a:ext cx="208823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BarDrawingTutor</a:t>
            </a:r>
            <a:endParaRPr lang="en-US" altLang="zh-CN" sz="2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935760" y="836712"/>
            <a:ext cx="151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FlatUI1.json</a:t>
            </a:r>
            <a:endParaRPr lang="en-US" altLang="zh-CN" dirty="0"/>
          </a:p>
        </p:txBody>
      </p:sp>
      <p:sp>
        <p:nvSpPr>
          <p:cNvPr id="36" name="文本框 35"/>
          <p:cNvSpPr txBox="1"/>
          <p:nvPr/>
        </p:nvSpPr>
        <p:spPr>
          <a:xfrm>
            <a:off x="3935760" y="1412776"/>
            <a:ext cx="151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FlatUI2.json</a:t>
            </a:r>
            <a:endParaRPr lang="en-US" altLang="zh-CN" dirty="0"/>
          </a:p>
        </p:txBody>
      </p:sp>
      <p:sp>
        <p:nvSpPr>
          <p:cNvPr id="37" name="文本框 36"/>
          <p:cNvSpPr txBox="1"/>
          <p:nvPr/>
        </p:nvSpPr>
        <p:spPr>
          <a:xfrm>
            <a:off x="3935760" y="260648"/>
            <a:ext cx="151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BarFlatUI.json</a:t>
            </a:r>
            <a:endParaRPr lang="en-US" altLang="zh-CN" dirty="0"/>
          </a:p>
        </p:txBody>
      </p:sp>
      <p:sp>
        <p:nvSpPr>
          <p:cNvPr id="38" name="文本框 37"/>
          <p:cNvSpPr txBox="1"/>
          <p:nvPr/>
        </p:nvSpPr>
        <p:spPr>
          <a:xfrm>
            <a:off x="2927648" y="2060848"/>
            <a:ext cx="115212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Buffer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5807968" y="260648"/>
            <a:ext cx="40324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BarBasicSkinStyle@1</a:t>
            </a:r>
            <a:endParaRPr lang="en-US" altLang="zh-CN" sz="2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807968" y="836712"/>
            <a:ext cx="40324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BarBasicSkinStyle@2</a:t>
            </a:r>
            <a:endParaRPr lang="en-US" altLang="zh-CN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807968" y="1412776"/>
            <a:ext cx="40324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BarBasicSkinStyle@3</a:t>
            </a:r>
            <a:endParaRPr lang="en-US" altLang="zh-CN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35360" y="4869160"/>
            <a:ext cx="417646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BarBasicSkin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0128448" y="260648"/>
            <a:ext cx="18002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BarAdvSkin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10488488" y="1412776"/>
            <a:ext cx="11521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Adv1.jpg</a:t>
            </a:r>
            <a:endParaRPr lang="en-US" altLang="zh-CN" dirty="0"/>
          </a:p>
        </p:txBody>
      </p:sp>
      <p:sp>
        <p:nvSpPr>
          <p:cNvPr id="46" name="文本框 45"/>
          <p:cNvSpPr txBox="1"/>
          <p:nvPr/>
        </p:nvSpPr>
        <p:spPr>
          <a:xfrm>
            <a:off x="695400" y="3933056"/>
            <a:ext cx="165618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currentFrame</a:t>
            </a:r>
            <a:endParaRPr lang="en-US" altLang="zh-CN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8760296" y="4149080"/>
            <a:ext cx="108012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maxValue</a:t>
            </a:r>
            <a:endParaRPr lang="en-US" altLang="zh-CN" dirty="0"/>
          </a:p>
        </p:txBody>
      </p:sp>
      <p:sp>
        <p:nvSpPr>
          <p:cNvPr id="50" name="文本框 49"/>
          <p:cNvSpPr txBox="1"/>
          <p:nvPr/>
        </p:nvSpPr>
        <p:spPr>
          <a:xfrm>
            <a:off x="10128448" y="2492896"/>
            <a:ext cx="165618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rulerStep&amp;Grade</a:t>
            </a:r>
            <a:endParaRPr lang="en-US" altLang="zh-CN" sz="1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6528048" y="3789040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Frame2</a:t>
            </a:r>
            <a:endParaRPr lang="en-US" altLang="zh-CN" dirty="0"/>
          </a:p>
        </p:txBody>
      </p:sp>
      <p:sp>
        <p:nvSpPr>
          <p:cNvPr id="26" name="文本框 25"/>
          <p:cNvSpPr txBox="1"/>
          <p:nvPr/>
        </p:nvSpPr>
        <p:spPr>
          <a:xfrm>
            <a:off x="2999656" y="2420888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Frame1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0.35143 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65" y="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0.35143 0.004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65" y="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0.35143 0.004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6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0.16536 0.6953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347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16536 0.674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3370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0.16536 0.6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3266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143 0.00463 L 0.51679 0.697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3465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143 0.00463 L 0.51679 0.6766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3358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143 0.00463 L 0.51679 0.6555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325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-0.34844 0.6555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22" y="3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75898 0.0277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43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-0.58164 -0.0351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89" y="-175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-0.66446 0.0759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3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164 -0.03519 L -0.00286 -0.2451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32" y="-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-0.74115 0.0699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57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446 0.07592 L -0.36328 0.0863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50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46367 0.254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1270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0.29831 0.1284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09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36 0.69537 L -0.44297 0.7268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157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679 0.69769 L -0.09154 0.7291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32487 -0.3365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8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297 0.72685 L -0.11823 0.4013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27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53 0.72917 L 0.23333 0.4037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51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000"/>
                            </p:stCondLst>
                            <p:childTnLst>
                              <p:par>
                                <p:cTn id="65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36 0.6743 L -0.44297 0.6428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-1574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679 0.67662 L -0.08555 0.64514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17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32487 -0.3365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82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297 0.64282 L -0.11823 0.3173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27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54 0.64514 L 0.23333 0.3196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0"/>
                            </p:stCondLst>
                            <p:childTnLst>
                              <p:par>
                                <p:cTn id="86" presetID="1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36 0.65324 L -0.4431 0.5488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-421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679 0.65556 L -0.09154 0.5611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0"/>
                            </p:stCondLst>
                            <p:childTnLst>
                              <p:par>
                                <p:cTn id="98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32487 -0.33658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829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297 0.55879 L -0.11823 0.23333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27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54 0.56111 L 0.23333 0.23565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7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44 0.65556 L -0.01771 -0.10046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36" y="-3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6000"/>
                            </p:stCondLst>
                            <p:childTnLst>
                              <p:par>
                                <p:cTn id="1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-0.45768 0.3460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91" y="17292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71 -0.10046 L -0.47252 0.24607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7" y="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000"/>
                            </p:stCondLst>
                            <p:childTnLst>
                              <p:par>
                                <p:cTn id="12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28932 -0.13195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66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4" grpId="1" animBg="1"/>
      <p:bldP spid="35" grpId="0" animBg="1"/>
      <p:bldP spid="35" grpId="1" animBg="1"/>
      <p:bldP spid="35" grpId="2" animBg="1"/>
      <p:bldP spid="35" grpId="3" animBg="1"/>
      <p:bldP spid="35" grpId="4" animBg="1"/>
      <p:bldP spid="36" grpId="0" animBg="1"/>
      <p:bldP spid="36" grpId="1" animBg="1"/>
      <p:bldP spid="36" grpId="2" animBg="1"/>
      <p:bldP spid="36" grpId="3" animBg="1"/>
      <p:bldP spid="36" grpId="4" animBg="1"/>
      <p:bldP spid="37" grpId="0" animBg="1"/>
      <p:bldP spid="37" grpId="1" animBg="1"/>
      <p:bldP spid="37" grpId="2" animBg="1"/>
      <p:bldP spid="37" grpId="3" animBg="1"/>
      <p:bldP spid="37" grpId="4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3" grpId="6" animBg="1"/>
      <p:bldP spid="43" grpId="7" animBg="1"/>
      <p:bldP spid="43" grpId="8" animBg="1"/>
      <p:bldP spid="44" grpId="0" animBg="1"/>
      <p:bldP spid="44" grpId="1" animBg="1"/>
      <p:bldP spid="45" grpId="0" animBg="1"/>
      <p:bldP spid="45" grpId="1" animBg="1"/>
      <p:bldP spid="45" grpId="2" animBg="1"/>
      <p:bldP spid="45" grpId="3" animBg="1"/>
      <p:bldP spid="46" grpId="0" animBg="1"/>
      <p:bldP spid="48" grpId="0" animBg="1"/>
      <p:bldP spid="48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Workflow</a:t>
            </a:r>
            <a:br>
              <a:rPr lang="en-US" altLang="zh-CN" dirty="0"/>
            </a:br>
            <a:r>
              <a:rPr lang="en-US" altLang="zh-CN" dirty="0"/>
              <a:t>	Part III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51984" y="1988840"/>
            <a:ext cx="417646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FrameCreator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38" name="文本框 37"/>
          <p:cNvSpPr txBox="1"/>
          <p:nvPr/>
        </p:nvSpPr>
        <p:spPr>
          <a:xfrm>
            <a:off x="4655840" y="151179"/>
            <a:ext cx="1152128" cy="65556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Buffer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727848" y="980728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Frame2</a:t>
            </a:r>
            <a:endParaRPr lang="en-US" altLang="zh-CN" dirty="0"/>
          </a:p>
        </p:txBody>
      </p:sp>
      <p:sp>
        <p:nvSpPr>
          <p:cNvPr id="26" name="文本框 25"/>
          <p:cNvSpPr txBox="1"/>
          <p:nvPr/>
        </p:nvSpPr>
        <p:spPr>
          <a:xfrm>
            <a:off x="4727848" y="548680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Frame1</a:t>
            </a:r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335360" y="1988840"/>
            <a:ext cx="417646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Timer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727848" y="1412776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Frame3</a:t>
            </a:r>
            <a:endParaRPr lang="en-US" altLang="zh-CN" dirty="0"/>
          </a:p>
        </p:txBody>
      </p:sp>
      <p:sp>
        <p:nvSpPr>
          <p:cNvPr id="47" name="文本框 46"/>
          <p:cNvSpPr txBox="1"/>
          <p:nvPr/>
        </p:nvSpPr>
        <p:spPr>
          <a:xfrm>
            <a:off x="4727848" y="1844824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Frame4</a:t>
            </a:r>
            <a:endParaRPr lang="en-US" altLang="zh-CN" dirty="0"/>
          </a:p>
        </p:txBody>
      </p:sp>
      <p:sp>
        <p:nvSpPr>
          <p:cNvPr id="49" name="文本框 48"/>
          <p:cNvSpPr txBox="1"/>
          <p:nvPr/>
        </p:nvSpPr>
        <p:spPr>
          <a:xfrm>
            <a:off x="4727848" y="2276872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Frame5</a:t>
            </a:r>
            <a:endParaRPr lang="en-US" altLang="zh-CN" dirty="0"/>
          </a:p>
        </p:txBody>
      </p:sp>
      <p:sp>
        <p:nvSpPr>
          <p:cNvPr id="52" name="文本框 51"/>
          <p:cNvSpPr txBox="1"/>
          <p:nvPr/>
        </p:nvSpPr>
        <p:spPr>
          <a:xfrm>
            <a:off x="4727848" y="2708920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Frame6</a:t>
            </a:r>
            <a:endParaRPr lang="en-US" altLang="zh-CN" dirty="0"/>
          </a:p>
        </p:txBody>
      </p:sp>
      <p:sp>
        <p:nvSpPr>
          <p:cNvPr id="53" name="文本框 52"/>
          <p:cNvSpPr txBox="1"/>
          <p:nvPr/>
        </p:nvSpPr>
        <p:spPr>
          <a:xfrm>
            <a:off x="7248128" y="2564904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FrameB</a:t>
            </a:r>
            <a:endParaRPr lang="en-US" altLang="zh-CN" dirty="0"/>
          </a:p>
        </p:txBody>
      </p:sp>
      <p:sp>
        <p:nvSpPr>
          <p:cNvPr id="54" name="文本框 53"/>
          <p:cNvSpPr txBox="1"/>
          <p:nvPr/>
        </p:nvSpPr>
        <p:spPr>
          <a:xfrm>
            <a:off x="7248128" y="3059668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FrameC</a:t>
            </a:r>
            <a:endParaRPr lang="en-US" altLang="zh-CN" dirty="0"/>
          </a:p>
        </p:txBody>
      </p:sp>
      <p:sp>
        <p:nvSpPr>
          <p:cNvPr id="55" name="文本框 54"/>
          <p:cNvSpPr txBox="1"/>
          <p:nvPr/>
        </p:nvSpPr>
        <p:spPr>
          <a:xfrm>
            <a:off x="7248128" y="3501008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FrameD</a:t>
            </a:r>
            <a:endParaRPr lang="en-US" altLang="zh-CN" dirty="0"/>
          </a:p>
        </p:txBody>
      </p:sp>
      <p:sp>
        <p:nvSpPr>
          <p:cNvPr id="56" name="文本框 55"/>
          <p:cNvSpPr txBox="1"/>
          <p:nvPr/>
        </p:nvSpPr>
        <p:spPr>
          <a:xfrm>
            <a:off x="839416" y="2708920"/>
            <a:ext cx="3528392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ImagePlayer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57" name="文本框 56"/>
          <p:cNvSpPr txBox="1"/>
          <p:nvPr/>
        </p:nvSpPr>
        <p:spPr>
          <a:xfrm>
            <a:off x="6096000" y="2564904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Frame7</a:t>
            </a:r>
            <a:endParaRPr lang="en-US" altLang="zh-CN" dirty="0"/>
          </a:p>
        </p:txBody>
      </p:sp>
      <p:sp>
        <p:nvSpPr>
          <p:cNvPr id="58" name="文本框 57"/>
          <p:cNvSpPr txBox="1"/>
          <p:nvPr/>
        </p:nvSpPr>
        <p:spPr>
          <a:xfrm>
            <a:off x="6096000" y="3059668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Frame8</a:t>
            </a:r>
            <a:endParaRPr lang="en-US" altLang="zh-CN" dirty="0"/>
          </a:p>
        </p:txBody>
      </p:sp>
      <p:sp>
        <p:nvSpPr>
          <p:cNvPr id="59" name="文本框 58"/>
          <p:cNvSpPr txBox="1"/>
          <p:nvPr/>
        </p:nvSpPr>
        <p:spPr>
          <a:xfrm>
            <a:off x="6096000" y="3501008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Frame9</a:t>
            </a:r>
            <a:endParaRPr lang="en-US" altLang="zh-CN" dirty="0"/>
          </a:p>
        </p:txBody>
      </p:sp>
      <p:sp>
        <p:nvSpPr>
          <p:cNvPr id="61" name="文本框 60"/>
          <p:cNvSpPr txBox="1"/>
          <p:nvPr/>
        </p:nvSpPr>
        <p:spPr>
          <a:xfrm>
            <a:off x="7248128" y="4005064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FrameE</a:t>
            </a:r>
            <a:endParaRPr lang="en-US" altLang="zh-CN" dirty="0"/>
          </a:p>
        </p:txBody>
      </p:sp>
      <p:sp>
        <p:nvSpPr>
          <p:cNvPr id="62" name="文本框 61"/>
          <p:cNvSpPr txBox="1"/>
          <p:nvPr/>
        </p:nvSpPr>
        <p:spPr>
          <a:xfrm>
            <a:off x="6096000" y="4005064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FrameA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-0.30118 0.393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19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07407E-6 L -0.11211 0.0886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-0.30118 0.3300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1650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-0.11211 0.0796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-0.30118 0.267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1335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48148E-6 L -0.11211 0.078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-0.30118 0.2041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1020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-0.11211 0.0675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-0.30118 0.141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7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-0.20664 0.3405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39" y="1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30118 0.0782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391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-0.20664 0.3314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39" y="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11 0.08865 L -0.41342 0.0990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-0.20664 0.3303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39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11 0.07963 L -0.41342 0.0270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-263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-0.20664 0.3196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39" y="1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11 0.07824 L -0.41342 -0.0372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-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0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11 0.06759 L -0.41342 -0.1108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64 0.34051 L -0.50795 0.0990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-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00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64 0.33148 L -0.50795 0.0270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-1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00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64 0.33032 L -0.50795 -0.0372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-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60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64 0.31968 L -0.50795 -0.1108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-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26" grpId="0" animBg="1"/>
      <p:bldP spid="42" grpId="0" animBg="1"/>
      <p:bldP spid="47" grpId="0" animBg="1"/>
      <p:bldP spid="49" grpId="0" animBg="1"/>
      <p:bldP spid="52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1" grpId="0" animBg="1"/>
      <p:bldP spid="61" grpId="1" animBg="1"/>
      <p:bldP spid="62" grpId="0" animBg="1"/>
      <p:bldP spid="6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 Pattern 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endParaRPr lang="en-US" altLang="zh-CN" dirty="0"/>
          </a:p>
          <a:p>
            <a:pPr lvl="1"/>
            <a:r>
              <a:rPr lang="en-US" altLang="zh-CN" dirty="0" err="1"/>
              <a:t>barPattern</a:t>
            </a:r>
            <a:endParaRPr lang="en-US" altLang="zh-CN" dirty="0"/>
          </a:p>
          <a:p>
            <a:pPr lvl="2"/>
            <a:r>
              <a:rPr lang="zh-CN" altLang="en-US" dirty="0"/>
              <a:t>非空字符串表示分配一个</a:t>
            </a:r>
            <a:r>
              <a:rPr lang="en-US" altLang="zh-CN" dirty="0"/>
              <a:t>Bar</a:t>
            </a:r>
            <a:endParaRPr lang="en-US" altLang="zh-CN" dirty="0"/>
          </a:p>
          <a:p>
            <a:pPr lvl="2"/>
            <a:r>
              <a:rPr lang="zh-CN" altLang="en-US" dirty="0"/>
              <a:t>空字符串表示留空</a:t>
            </a:r>
            <a:endParaRPr lang="en-US" altLang="zh-CN" dirty="0"/>
          </a:p>
          <a:p>
            <a:pPr lvl="1"/>
            <a:r>
              <a:rPr lang="en-US" altLang="zh-CN" dirty="0" err="1"/>
              <a:t>barWidthRatio</a:t>
            </a:r>
            <a:endParaRPr lang="en-US" altLang="zh-CN" dirty="0"/>
          </a:p>
          <a:p>
            <a:pPr lvl="2"/>
            <a:r>
              <a:rPr lang="en-US" altLang="zh-CN" dirty="0"/>
              <a:t>0~1</a:t>
            </a:r>
            <a:r>
              <a:rPr lang="zh-CN" altLang="en-US" dirty="0"/>
              <a:t>上的数字代表对应位置上的</a:t>
            </a:r>
            <a:r>
              <a:rPr lang="en-US" altLang="zh-CN" dirty="0"/>
              <a:t>Bar</a:t>
            </a:r>
            <a:r>
              <a:rPr lang="zh-CN" altLang="en-US" dirty="0"/>
              <a:t>或空白区域的宽度百分比</a:t>
            </a:r>
            <a:endParaRPr lang="en-US" altLang="zh-CN" dirty="0"/>
          </a:p>
          <a:p>
            <a:pPr lvl="2"/>
            <a:r>
              <a:rPr lang="en-US" altLang="zh-CN" dirty="0"/>
              <a:t>-1</a:t>
            </a:r>
            <a:r>
              <a:rPr lang="zh-CN" altLang="en-US" dirty="0"/>
              <a:t>表示自动分配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1262</Words>
  <Application>WPS 演示</Application>
  <PresentationFormat>宽屏</PresentationFormat>
  <Paragraphs>333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Office 主题​​</vt:lpstr>
      <vt:lpstr>Project H2G</vt:lpstr>
      <vt:lpstr>PowerPoint 演示文稿</vt:lpstr>
      <vt:lpstr>Workflow 	Part I</vt:lpstr>
      <vt:lpstr>Workflow 	Part II</vt:lpstr>
      <vt:lpstr>Workflow 	Part II</vt:lpstr>
      <vt:lpstr>Workflow 	Part III</vt:lpstr>
      <vt:lpstr>Bar Pattern Parser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H2G</dc:title>
  <dc:creator>tfedugo </dc:creator>
  <cp:lastModifiedBy>石文轩</cp:lastModifiedBy>
  <cp:revision>33</cp:revision>
  <dcterms:created xsi:type="dcterms:W3CDTF">2018-12-15T17:55:00Z</dcterms:created>
  <dcterms:modified xsi:type="dcterms:W3CDTF">2018-12-18T13:51:31Z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2052-11.1.0.8201</vt:lpwstr>
  </property>
</Properties>
</file>