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tags/tag33.xml" ContentType="application/vnd.openxmlformats-officedocument.presentationml.tags+xml"/>
  <Override PartName="/ppt/notesSlides/notesSlide33.xml" ContentType="application/vnd.openxmlformats-officedocument.presentationml.notesSlide+xml"/>
  <Override PartName="/ppt/tags/tag34.xml" ContentType="application/vnd.openxmlformats-officedocument.presentationml.tags+xml"/>
  <Override PartName="/ppt/notesSlides/notesSlide34.xml" ContentType="application/vnd.openxmlformats-officedocument.presentationml.notesSlide+xml"/>
  <Override PartName="/ppt/tags/tag35.xml" ContentType="application/vnd.openxmlformats-officedocument.presentationml.tags+xml"/>
  <Override PartName="/ppt/notesSlides/notesSlide35.xml" ContentType="application/vnd.openxmlformats-officedocument.presentationml.notesSlide+xml"/>
  <Override PartName="/ppt/tags/tag36.xml" ContentType="application/vnd.openxmlformats-officedocument.presentationml.tags+xml"/>
  <Override PartName="/ppt/notesSlides/notesSlide36.xml" ContentType="application/vnd.openxmlformats-officedocument.presentationml.notesSlide+xml"/>
  <Override PartName="/ppt/tags/tag37.xml" ContentType="application/vnd.openxmlformats-officedocument.presentationml.tags+xml"/>
  <Override PartName="/ppt/notesSlides/notesSlide37.xml" ContentType="application/vnd.openxmlformats-officedocument.presentationml.notesSlide+xml"/>
  <Override PartName="/ppt/tags/tag38.xml" ContentType="application/vnd.openxmlformats-officedocument.presentationml.tags+xml"/>
  <Override PartName="/ppt/notesSlides/notesSlide38.xml" ContentType="application/vnd.openxmlformats-officedocument.presentationml.notesSlide+xml"/>
  <Override PartName="/ppt/tags/tag39.xml" ContentType="application/vnd.openxmlformats-officedocument.presentationml.tags+xml"/>
  <Override PartName="/ppt/notesSlides/notesSlide39.xml" ContentType="application/vnd.openxmlformats-officedocument.presentationml.notesSlide+xml"/>
  <Override PartName="/ppt/tags/tag40.xml" ContentType="application/vnd.openxmlformats-officedocument.presentationml.tags+xml"/>
  <Override PartName="/ppt/notesSlides/notesSlide40.xml" ContentType="application/vnd.openxmlformats-officedocument.presentationml.notesSlide+xml"/>
  <Override PartName="/ppt/tags/tag41.xml" ContentType="application/vnd.openxmlformats-officedocument.presentationml.tags+xml"/>
  <Override PartName="/ppt/notesSlides/notesSlide41.xml" ContentType="application/vnd.openxmlformats-officedocument.presentationml.notesSlide+xml"/>
  <Override PartName="/ppt/tags/tag42.xml" ContentType="application/vnd.openxmlformats-officedocument.presentationml.tags+xml"/>
  <Override PartName="/ppt/notesSlides/notesSlide42.xml" ContentType="application/vnd.openxmlformats-officedocument.presentationml.notesSlide+xml"/>
  <Override PartName="/ppt/tags/tag43.xml" ContentType="application/vnd.openxmlformats-officedocument.presentationml.tags+xml"/>
  <Override PartName="/ppt/notesSlides/notesSlide43.xml" ContentType="application/vnd.openxmlformats-officedocument.presentationml.notesSlide+xml"/>
  <Override PartName="/ppt/tags/tag44.xml" ContentType="application/vnd.openxmlformats-officedocument.presentationml.tags+xml"/>
  <Override PartName="/ppt/notesSlides/notesSlide44.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45.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54.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ags/tag55.xml" ContentType="application/vnd.openxmlformats-officedocument.presentationml.tags+xml"/>
  <Override PartName="/ppt/notesSlides/notesSlide60.xml" ContentType="application/vnd.openxmlformats-officedocument.presentationml.notesSlide+xml"/>
  <Override PartName="/ppt/tags/tag56.xml" ContentType="application/vnd.openxmlformats-officedocument.presentationml.tags+xml"/>
  <Override PartName="/ppt/notesSlides/notesSlide61.xml" ContentType="application/vnd.openxmlformats-officedocument.presentationml.notesSlide+xml"/>
  <Override PartName="/ppt/tags/tag57.xml" ContentType="application/vnd.openxmlformats-officedocument.presentationml.tags+xml"/>
  <Override PartName="/ppt/notesSlides/notesSlide62.xml" ContentType="application/vnd.openxmlformats-officedocument.presentationml.notesSlide+xml"/>
  <Override PartName="/ppt/tags/tag58.xml" ContentType="application/vnd.openxmlformats-officedocument.presentationml.tags+xml"/>
  <Override PartName="/ppt/notesSlides/notesSlide63.xml" ContentType="application/vnd.openxmlformats-officedocument.presentationml.notesSlide+xml"/>
  <Override PartName="/ppt/tags/tag59.xml" ContentType="application/vnd.openxmlformats-officedocument.presentationml.tags+xml"/>
  <Override PartName="/ppt/notesSlides/notesSlide64.xml" ContentType="application/vnd.openxmlformats-officedocument.presentationml.notesSlide+xml"/>
  <Override PartName="/ppt/tags/tag60.xml" ContentType="application/vnd.openxmlformats-officedocument.presentationml.tags+xml"/>
  <Override PartName="/ppt/notesSlides/notesSlide65.xml" ContentType="application/vnd.openxmlformats-officedocument.presentationml.notesSlide+xml"/>
  <Override PartName="/ppt/tags/tag61.xml" ContentType="application/vnd.openxmlformats-officedocument.presentationml.tags+xml"/>
  <Override PartName="/ppt/notesSlides/notesSlide66.xml" ContentType="application/vnd.openxmlformats-officedocument.presentationml.notesSlide+xml"/>
  <Override PartName="/ppt/tags/tag62.xml" ContentType="application/vnd.openxmlformats-officedocument.presentationml.tags+xml"/>
  <Override PartName="/ppt/notesSlides/notesSlide67.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68.xml" ContentType="application/vnd.openxmlformats-officedocument.presentationml.notesSlide+xml"/>
  <Override PartName="/ppt/tags/tag65.xml" ContentType="application/vnd.openxmlformats-officedocument.presentationml.tags+xml"/>
  <Override PartName="/ppt/notesSlides/notesSlide69.xml" ContentType="application/vnd.openxmlformats-officedocument.presentationml.notesSlide+xml"/>
  <Override PartName="/ppt/tags/tag66.xml" ContentType="application/vnd.openxmlformats-officedocument.presentationml.tags+xml"/>
  <Override PartName="/ppt/notesSlides/notesSlide70.xml" ContentType="application/vnd.openxmlformats-officedocument.presentationml.notesSlide+xml"/>
  <Override PartName="/ppt/tags/tag67.xml" ContentType="application/vnd.openxmlformats-officedocument.presentationml.tags+xml"/>
  <Override PartName="/ppt/notesSlides/notesSlide71.xml" ContentType="application/vnd.openxmlformats-officedocument.presentationml.notesSlide+xml"/>
  <Override PartName="/ppt/tags/tag68.xml" ContentType="application/vnd.openxmlformats-officedocument.presentationml.tags+xml"/>
  <Override PartName="/ppt/notesSlides/notesSlide72.xml" ContentType="application/vnd.openxmlformats-officedocument.presentationml.notesSlide+xml"/>
  <Override PartName="/ppt/tags/tag69.xml" ContentType="application/vnd.openxmlformats-officedocument.presentationml.tags+xml"/>
  <Override PartName="/ppt/notesSlides/notesSlide73.xml" ContentType="application/vnd.openxmlformats-officedocument.presentationml.notesSlide+xml"/>
  <Override PartName="/ppt/tags/tag70.xml" ContentType="application/vnd.openxmlformats-officedocument.presentationml.tags+xml"/>
  <Override PartName="/ppt/notesSlides/notesSlide74.xml" ContentType="application/vnd.openxmlformats-officedocument.presentationml.notesSlide+xml"/>
  <Override PartName="/ppt/tags/tag71.xml" ContentType="application/vnd.openxmlformats-officedocument.presentationml.tags+xml"/>
  <Override PartName="/ppt/notesSlides/notesSlide75.xml" ContentType="application/vnd.openxmlformats-officedocument.presentationml.notesSlide+xml"/>
  <Override PartName="/ppt/tags/tag72.xml" ContentType="application/vnd.openxmlformats-officedocument.presentationml.tags+xml"/>
  <Override PartName="/ppt/notesSlides/notesSlide76.xml" ContentType="application/vnd.openxmlformats-officedocument.presentationml.notesSlide+xml"/>
  <Override PartName="/ppt/tags/tag73.xml" ContentType="application/vnd.openxmlformats-officedocument.presentationml.tags+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6" r:id="rId1"/>
  </p:sldMasterIdLst>
  <p:notesMasterIdLst>
    <p:notesMasterId r:id="rId101"/>
  </p:notesMasterIdLst>
  <p:handoutMasterIdLst>
    <p:handoutMasterId r:id="rId102"/>
  </p:handoutMasterIdLst>
  <p:sldIdLst>
    <p:sldId id="256" r:id="rId2"/>
    <p:sldId id="325" r:id="rId3"/>
    <p:sldId id="1013" r:id="rId4"/>
    <p:sldId id="874" r:id="rId5"/>
    <p:sldId id="1042" r:id="rId6"/>
    <p:sldId id="876" r:id="rId7"/>
    <p:sldId id="1014" r:id="rId8"/>
    <p:sldId id="1015" r:id="rId9"/>
    <p:sldId id="1016" r:id="rId10"/>
    <p:sldId id="1017" r:id="rId11"/>
    <p:sldId id="1018" r:id="rId12"/>
    <p:sldId id="1019" r:id="rId13"/>
    <p:sldId id="1020" r:id="rId14"/>
    <p:sldId id="1021" r:id="rId15"/>
    <p:sldId id="1022" r:id="rId16"/>
    <p:sldId id="1023" r:id="rId17"/>
    <p:sldId id="1024" r:id="rId18"/>
    <p:sldId id="1025" r:id="rId19"/>
    <p:sldId id="1026" r:id="rId20"/>
    <p:sldId id="1027" r:id="rId21"/>
    <p:sldId id="1043" r:id="rId22"/>
    <p:sldId id="1028" r:id="rId23"/>
    <p:sldId id="1029" r:id="rId24"/>
    <p:sldId id="1030" r:id="rId25"/>
    <p:sldId id="1031" r:id="rId26"/>
    <p:sldId id="1032" r:id="rId27"/>
    <p:sldId id="1033" r:id="rId28"/>
    <p:sldId id="1034" r:id="rId29"/>
    <p:sldId id="1035" r:id="rId30"/>
    <p:sldId id="1036" r:id="rId31"/>
    <p:sldId id="1037" r:id="rId32"/>
    <p:sldId id="1039" r:id="rId33"/>
    <p:sldId id="1040" r:id="rId34"/>
    <p:sldId id="931" r:id="rId35"/>
    <p:sldId id="1041" r:id="rId36"/>
    <p:sldId id="1044" r:id="rId37"/>
    <p:sldId id="1045" r:id="rId38"/>
    <p:sldId id="1046" r:id="rId39"/>
    <p:sldId id="1048" r:id="rId40"/>
    <p:sldId id="1047" r:id="rId41"/>
    <p:sldId id="916" r:id="rId42"/>
    <p:sldId id="917" r:id="rId43"/>
    <p:sldId id="918" r:id="rId44"/>
    <p:sldId id="1049" r:id="rId45"/>
    <p:sldId id="1050" r:id="rId46"/>
    <p:sldId id="1052" r:id="rId47"/>
    <p:sldId id="1053" r:id="rId48"/>
    <p:sldId id="1054" r:id="rId49"/>
    <p:sldId id="1055" r:id="rId50"/>
    <p:sldId id="1056" r:id="rId51"/>
    <p:sldId id="969" r:id="rId52"/>
    <p:sldId id="974" r:id="rId53"/>
    <p:sldId id="1058" r:id="rId54"/>
    <p:sldId id="1059" r:id="rId55"/>
    <p:sldId id="1060" r:id="rId56"/>
    <p:sldId id="1061" r:id="rId57"/>
    <p:sldId id="1057" r:id="rId58"/>
    <p:sldId id="975" r:id="rId59"/>
    <p:sldId id="979" r:id="rId60"/>
    <p:sldId id="980" r:id="rId61"/>
    <p:sldId id="981" r:id="rId62"/>
    <p:sldId id="982" r:id="rId63"/>
    <p:sldId id="1062" r:id="rId64"/>
    <p:sldId id="1063" r:id="rId65"/>
    <p:sldId id="1064" r:id="rId66"/>
    <p:sldId id="1065" r:id="rId67"/>
    <p:sldId id="984" r:id="rId68"/>
    <p:sldId id="985" r:id="rId69"/>
    <p:sldId id="986" r:id="rId70"/>
    <p:sldId id="987" r:id="rId71"/>
    <p:sldId id="988" r:id="rId72"/>
    <p:sldId id="989" r:id="rId73"/>
    <p:sldId id="990" r:id="rId74"/>
    <p:sldId id="991" r:id="rId75"/>
    <p:sldId id="1066" r:id="rId76"/>
    <p:sldId id="1067" r:id="rId77"/>
    <p:sldId id="1068" r:id="rId78"/>
    <p:sldId id="993" r:id="rId79"/>
    <p:sldId id="994" r:id="rId80"/>
    <p:sldId id="995" r:id="rId81"/>
    <p:sldId id="1070" r:id="rId82"/>
    <p:sldId id="1072" r:id="rId83"/>
    <p:sldId id="1073" r:id="rId84"/>
    <p:sldId id="1069" r:id="rId85"/>
    <p:sldId id="996" r:id="rId86"/>
    <p:sldId id="997" r:id="rId87"/>
    <p:sldId id="998" r:id="rId88"/>
    <p:sldId id="1074" r:id="rId89"/>
    <p:sldId id="1008" r:id="rId90"/>
    <p:sldId id="1009" r:id="rId91"/>
    <p:sldId id="1010" r:id="rId92"/>
    <p:sldId id="1011" r:id="rId93"/>
    <p:sldId id="1012" r:id="rId94"/>
    <p:sldId id="1075" r:id="rId95"/>
    <p:sldId id="1076" r:id="rId96"/>
    <p:sldId id="1077" r:id="rId97"/>
    <p:sldId id="1078" r:id="rId98"/>
    <p:sldId id="1079" r:id="rId99"/>
    <p:sldId id="1080" r:id="rId100"/>
  </p:sldIdLst>
  <p:sldSz cx="9144000" cy="5143500" type="screen16x9"/>
  <p:notesSz cx="6858000" cy="9144000"/>
  <p:defaultTextStyle>
    <a:defPPr>
      <a:defRPr lang="zh-CN"/>
    </a:defPPr>
    <a:lvl1pPr algn="l" rtl="0" fontAlgn="base">
      <a:spcBef>
        <a:spcPct val="20000"/>
      </a:spcBef>
      <a:spcAft>
        <a:spcPct val="0"/>
      </a:spcAft>
      <a:buClr>
        <a:schemeClr val="bg2"/>
      </a:buClr>
      <a:buSzPct val="75000"/>
      <a:buFont typeface="Wingdings" pitchFamily="2" charset="2"/>
      <a:buChar char="n"/>
      <a:defRPr sz="2800" kern="1200">
        <a:solidFill>
          <a:schemeClr val="bg1"/>
        </a:solidFill>
        <a:latin typeface="Arial" charset="0"/>
        <a:ea typeface="宋体" charset="-122"/>
        <a:cs typeface="+mn-cs"/>
      </a:defRPr>
    </a:lvl1pPr>
    <a:lvl2pPr marL="457200" algn="l" rtl="0" fontAlgn="base">
      <a:spcBef>
        <a:spcPct val="20000"/>
      </a:spcBef>
      <a:spcAft>
        <a:spcPct val="0"/>
      </a:spcAft>
      <a:buClr>
        <a:schemeClr val="bg2"/>
      </a:buClr>
      <a:buSzPct val="75000"/>
      <a:buFont typeface="Wingdings" pitchFamily="2" charset="2"/>
      <a:buChar char="n"/>
      <a:defRPr sz="2800" kern="1200">
        <a:solidFill>
          <a:schemeClr val="bg1"/>
        </a:solidFill>
        <a:latin typeface="Arial" charset="0"/>
        <a:ea typeface="宋体" charset="-122"/>
        <a:cs typeface="+mn-cs"/>
      </a:defRPr>
    </a:lvl2pPr>
    <a:lvl3pPr marL="914400" algn="l" rtl="0" fontAlgn="base">
      <a:spcBef>
        <a:spcPct val="20000"/>
      </a:spcBef>
      <a:spcAft>
        <a:spcPct val="0"/>
      </a:spcAft>
      <a:buClr>
        <a:schemeClr val="bg2"/>
      </a:buClr>
      <a:buSzPct val="75000"/>
      <a:buFont typeface="Wingdings" pitchFamily="2" charset="2"/>
      <a:buChar char="n"/>
      <a:defRPr sz="2800" kern="1200">
        <a:solidFill>
          <a:schemeClr val="bg1"/>
        </a:solidFill>
        <a:latin typeface="Arial" charset="0"/>
        <a:ea typeface="宋体" charset="-122"/>
        <a:cs typeface="+mn-cs"/>
      </a:defRPr>
    </a:lvl3pPr>
    <a:lvl4pPr marL="1371600" algn="l" rtl="0" fontAlgn="base">
      <a:spcBef>
        <a:spcPct val="20000"/>
      </a:spcBef>
      <a:spcAft>
        <a:spcPct val="0"/>
      </a:spcAft>
      <a:buClr>
        <a:schemeClr val="bg2"/>
      </a:buClr>
      <a:buSzPct val="75000"/>
      <a:buFont typeface="Wingdings" pitchFamily="2" charset="2"/>
      <a:buChar char="n"/>
      <a:defRPr sz="2800" kern="1200">
        <a:solidFill>
          <a:schemeClr val="bg1"/>
        </a:solidFill>
        <a:latin typeface="Arial" charset="0"/>
        <a:ea typeface="宋体" charset="-122"/>
        <a:cs typeface="+mn-cs"/>
      </a:defRPr>
    </a:lvl4pPr>
    <a:lvl5pPr marL="1828800" algn="l" rtl="0" fontAlgn="base">
      <a:spcBef>
        <a:spcPct val="20000"/>
      </a:spcBef>
      <a:spcAft>
        <a:spcPct val="0"/>
      </a:spcAft>
      <a:buClr>
        <a:schemeClr val="bg2"/>
      </a:buClr>
      <a:buSzPct val="75000"/>
      <a:buFont typeface="Wingdings" pitchFamily="2" charset="2"/>
      <a:buChar char="n"/>
      <a:defRPr sz="2800" kern="1200">
        <a:solidFill>
          <a:schemeClr val="bg1"/>
        </a:solidFill>
        <a:latin typeface="Arial" charset="0"/>
        <a:ea typeface="宋体" charset="-122"/>
        <a:cs typeface="+mn-cs"/>
      </a:defRPr>
    </a:lvl5pPr>
    <a:lvl6pPr marL="2286000" algn="l" defTabSz="914400" rtl="0" eaLnBrk="1" latinLnBrk="0" hangingPunct="1">
      <a:defRPr sz="2800" kern="1200">
        <a:solidFill>
          <a:schemeClr val="bg1"/>
        </a:solidFill>
        <a:latin typeface="Arial" charset="0"/>
        <a:ea typeface="宋体" charset="-122"/>
        <a:cs typeface="+mn-cs"/>
      </a:defRPr>
    </a:lvl6pPr>
    <a:lvl7pPr marL="2743200" algn="l" defTabSz="914400" rtl="0" eaLnBrk="1" latinLnBrk="0" hangingPunct="1">
      <a:defRPr sz="2800" kern="1200">
        <a:solidFill>
          <a:schemeClr val="bg1"/>
        </a:solidFill>
        <a:latin typeface="Arial" charset="0"/>
        <a:ea typeface="宋体" charset="-122"/>
        <a:cs typeface="+mn-cs"/>
      </a:defRPr>
    </a:lvl7pPr>
    <a:lvl8pPr marL="3200400" algn="l" defTabSz="914400" rtl="0" eaLnBrk="1" latinLnBrk="0" hangingPunct="1">
      <a:defRPr sz="2800" kern="1200">
        <a:solidFill>
          <a:schemeClr val="bg1"/>
        </a:solidFill>
        <a:latin typeface="Arial" charset="0"/>
        <a:ea typeface="宋体" charset="-122"/>
        <a:cs typeface="+mn-cs"/>
      </a:defRPr>
    </a:lvl8pPr>
    <a:lvl9pPr marL="3657600" algn="l" defTabSz="914400" rtl="0" eaLnBrk="1" latinLnBrk="0" hangingPunct="1">
      <a:defRPr sz="2800" kern="1200">
        <a:solidFill>
          <a:schemeClr val="bg1"/>
        </a:solidFill>
        <a:latin typeface="Arial" charset="0"/>
        <a:ea typeface="宋体"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3088E8"/>
    <a:srgbClr val="FF0066"/>
    <a:srgbClr val="CC3300"/>
    <a:srgbClr val="FAFA06"/>
    <a:srgbClr val="00F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0" autoAdjust="0"/>
    <p:restoredTop sz="79146" autoAdjust="0"/>
  </p:normalViewPr>
  <p:slideViewPr>
    <p:cSldViewPr>
      <p:cViewPr varScale="1">
        <p:scale>
          <a:sx n="153" d="100"/>
          <a:sy n="153" d="100"/>
        </p:scale>
        <p:origin x="-414" y="-84"/>
      </p:cViewPr>
      <p:guideLst>
        <p:guide orient="horz" pos="2160"/>
        <p:guide orient="horz" pos="1620"/>
        <p:guide pos="2880"/>
      </p:guideLst>
    </p:cSldViewPr>
  </p:slideViewPr>
  <p:outlineViewPr>
    <p:cViewPr>
      <p:scale>
        <a:sx n="33" d="100"/>
        <a:sy n="33" d="100"/>
      </p:scale>
      <p:origin x="0" y="2580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1" d="100"/>
          <a:sy n="61" d="100"/>
        </p:scale>
        <p:origin x="-1848"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200">
                <a:solidFill>
                  <a:schemeClr val="tx1"/>
                </a:solidFill>
                <a:latin typeface="Arial" pitchFamily="34" charset="0"/>
                <a:ea typeface="宋体" pitchFamily="2" charset="-122"/>
              </a:defRPr>
            </a:lvl1pPr>
          </a:lstStyle>
          <a:p>
            <a:pPr>
              <a:defRPr/>
            </a:pPr>
            <a:endParaRPr lang="en-US" altLang="zh-CN"/>
          </a:p>
        </p:txBody>
      </p:sp>
      <p:sp>
        <p:nvSpPr>
          <p:cNvPr id="399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solidFill>
                  <a:schemeClr val="tx1"/>
                </a:solidFill>
                <a:latin typeface="Arial" pitchFamily="34" charset="0"/>
                <a:ea typeface="宋体" pitchFamily="2" charset="-122"/>
              </a:defRPr>
            </a:lvl1pPr>
          </a:lstStyle>
          <a:p>
            <a:pPr>
              <a:defRPr/>
            </a:pPr>
            <a:endParaRPr lang="en-US" altLang="zh-CN"/>
          </a:p>
        </p:txBody>
      </p:sp>
      <p:sp>
        <p:nvSpPr>
          <p:cNvPr id="399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SzTx/>
              <a:buFontTx/>
              <a:buNone/>
              <a:defRPr sz="1200">
                <a:solidFill>
                  <a:schemeClr val="tx1"/>
                </a:solidFill>
                <a:latin typeface="Arial" pitchFamily="34" charset="0"/>
                <a:ea typeface="宋体" pitchFamily="2" charset="-122"/>
              </a:defRPr>
            </a:lvl1pPr>
          </a:lstStyle>
          <a:p>
            <a:pPr>
              <a:defRPr/>
            </a:pPr>
            <a:endParaRPr lang="en-US" altLang="zh-CN"/>
          </a:p>
        </p:txBody>
      </p:sp>
      <p:sp>
        <p:nvSpPr>
          <p:cNvPr id="399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solidFill>
                  <a:schemeClr val="tx1"/>
                </a:solidFill>
                <a:latin typeface="Arial" pitchFamily="34" charset="0"/>
                <a:ea typeface="宋体" pitchFamily="2" charset="-122"/>
              </a:defRPr>
            </a:lvl1pPr>
          </a:lstStyle>
          <a:p>
            <a:pPr>
              <a:defRPr/>
            </a:pPr>
            <a:fld id="{EE907B4A-AC53-4A1B-AD24-8538D23270C1}" type="slidenum">
              <a:rPr lang="en-US" altLang="zh-CN"/>
              <a:pPr>
                <a:defRPr/>
              </a:pPr>
              <a:t>‹#›</a:t>
            </a:fld>
            <a:endParaRPr lang="en-US" altLang="zh-CN"/>
          </a:p>
        </p:txBody>
      </p:sp>
    </p:spTree>
    <p:extLst>
      <p:ext uri="{BB962C8B-B14F-4D97-AF65-F5344CB8AC3E}">
        <p14:creationId xmlns:p14="http://schemas.microsoft.com/office/powerpoint/2010/main" val="17496208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200">
                <a:solidFill>
                  <a:schemeClr val="tx1"/>
                </a:solidFill>
                <a:latin typeface="Arial" pitchFamily="34" charset="0"/>
                <a:ea typeface="宋体" pitchFamily="2" charset="-122"/>
              </a:defRPr>
            </a:lvl1pPr>
          </a:lstStyle>
          <a:p>
            <a:pPr>
              <a:defRPr/>
            </a:pPr>
            <a:endParaRPr lang="en-US" altLang="zh-CN"/>
          </a:p>
        </p:txBody>
      </p:sp>
      <p:sp>
        <p:nvSpPr>
          <p:cNvPr id="204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solidFill>
                  <a:schemeClr val="tx1"/>
                </a:solidFill>
                <a:latin typeface="Arial" pitchFamily="34" charset="0"/>
                <a:ea typeface="宋体" pitchFamily="2" charset="-122"/>
              </a:defRPr>
            </a:lvl1pPr>
          </a:lstStyle>
          <a:p>
            <a:pPr>
              <a:defRPr/>
            </a:pPr>
            <a:endParaRPr lang="en-US" altLang="zh-CN"/>
          </a:p>
        </p:txBody>
      </p:sp>
      <p:sp>
        <p:nvSpPr>
          <p:cNvPr id="8294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4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SzTx/>
              <a:buFontTx/>
              <a:buNone/>
              <a:defRPr sz="1200">
                <a:solidFill>
                  <a:schemeClr val="tx1"/>
                </a:solidFill>
                <a:latin typeface="Arial" pitchFamily="34" charset="0"/>
                <a:ea typeface="宋体" pitchFamily="2" charset="-122"/>
              </a:defRPr>
            </a:lvl1pPr>
          </a:lstStyle>
          <a:p>
            <a:pPr>
              <a:defRPr/>
            </a:pPr>
            <a:endParaRPr lang="en-US" altLang="zh-CN"/>
          </a:p>
        </p:txBody>
      </p:sp>
      <p:sp>
        <p:nvSpPr>
          <p:cNvPr id="204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solidFill>
                  <a:schemeClr val="tx1"/>
                </a:solidFill>
                <a:latin typeface="Arial" pitchFamily="34" charset="0"/>
                <a:ea typeface="宋体" pitchFamily="2" charset="-122"/>
              </a:defRPr>
            </a:lvl1pPr>
          </a:lstStyle>
          <a:p>
            <a:pPr>
              <a:defRPr/>
            </a:pPr>
            <a:fld id="{F9182B88-2C78-419A-9A31-7520B5409BC9}" type="slidenum">
              <a:rPr lang="en-US" altLang="zh-CN"/>
              <a:pPr>
                <a:defRPr/>
              </a:pPr>
              <a:t>‹#›</a:t>
            </a:fld>
            <a:endParaRPr lang="en-US" altLang="zh-CN"/>
          </a:p>
        </p:txBody>
      </p:sp>
    </p:spTree>
    <p:extLst>
      <p:ext uri="{BB962C8B-B14F-4D97-AF65-F5344CB8AC3E}">
        <p14:creationId xmlns:p14="http://schemas.microsoft.com/office/powerpoint/2010/main" val="1401866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a:xfrm>
            <a:off x="381000" y="685800"/>
            <a:ext cx="6096000" cy="3429000"/>
          </a:xfrm>
          <a:ln/>
        </p:spPr>
      </p:sp>
      <p:sp>
        <p:nvSpPr>
          <p:cNvPr id="839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charset="0"/>
                <a:ea typeface="宋体" charset="-122"/>
              </a:rPr>
              <a:t>各位同学，大家好，今天我们来学习第三章，顺序结构程序设计</a:t>
            </a:r>
          </a:p>
        </p:txBody>
      </p:sp>
      <p:sp>
        <p:nvSpPr>
          <p:cNvPr id="839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1939AF34-B8BC-4E7D-9D60-C395620D947B}" type="slidenum">
              <a:rPr lang="en-US" altLang="zh-CN" smtClean="0"/>
              <a:pPr eaLnBrk="1" hangingPunct="1">
                <a:spcBef>
                  <a:spcPct val="0"/>
                </a:spcBef>
              </a:pPr>
              <a:t>2</a:t>
            </a:fld>
            <a:endParaRPr lang="en-US" altLang="zh-CN"/>
          </a:p>
        </p:txBody>
      </p:sp>
    </p:spTree>
    <p:extLst>
      <p:ext uri="{BB962C8B-B14F-4D97-AF65-F5344CB8AC3E}">
        <p14:creationId xmlns:p14="http://schemas.microsoft.com/office/powerpoint/2010/main" val="3131092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13</a:t>
            </a:fld>
            <a:endParaRPr lang="en-US" altLang="zh-CN"/>
          </a:p>
        </p:txBody>
      </p:sp>
    </p:spTree>
    <p:extLst>
      <p:ext uri="{BB962C8B-B14F-4D97-AF65-F5344CB8AC3E}">
        <p14:creationId xmlns:p14="http://schemas.microsoft.com/office/powerpoint/2010/main" val="144360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14</a:t>
            </a:fld>
            <a:endParaRPr lang="en-US" altLang="zh-CN"/>
          </a:p>
        </p:txBody>
      </p:sp>
    </p:spTree>
    <p:extLst>
      <p:ext uri="{BB962C8B-B14F-4D97-AF65-F5344CB8AC3E}">
        <p14:creationId xmlns:p14="http://schemas.microsoft.com/office/powerpoint/2010/main" val="1267574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15</a:t>
            </a:fld>
            <a:endParaRPr lang="en-US" altLang="zh-CN"/>
          </a:p>
        </p:txBody>
      </p:sp>
    </p:spTree>
    <p:extLst>
      <p:ext uri="{BB962C8B-B14F-4D97-AF65-F5344CB8AC3E}">
        <p14:creationId xmlns:p14="http://schemas.microsoft.com/office/powerpoint/2010/main" val="1103243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16</a:t>
            </a:fld>
            <a:endParaRPr lang="en-US" altLang="zh-CN"/>
          </a:p>
        </p:txBody>
      </p:sp>
    </p:spTree>
    <p:extLst>
      <p:ext uri="{BB962C8B-B14F-4D97-AF65-F5344CB8AC3E}">
        <p14:creationId xmlns:p14="http://schemas.microsoft.com/office/powerpoint/2010/main" val="2376710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17</a:t>
            </a:fld>
            <a:endParaRPr lang="en-US" altLang="zh-CN"/>
          </a:p>
        </p:txBody>
      </p:sp>
    </p:spTree>
    <p:extLst>
      <p:ext uri="{BB962C8B-B14F-4D97-AF65-F5344CB8AC3E}">
        <p14:creationId xmlns:p14="http://schemas.microsoft.com/office/powerpoint/2010/main" val="613133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18</a:t>
            </a:fld>
            <a:endParaRPr lang="en-US" altLang="zh-CN"/>
          </a:p>
        </p:txBody>
      </p:sp>
    </p:spTree>
    <p:extLst>
      <p:ext uri="{BB962C8B-B14F-4D97-AF65-F5344CB8AC3E}">
        <p14:creationId xmlns:p14="http://schemas.microsoft.com/office/powerpoint/2010/main" val="31804516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19</a:t>
            </a:fld>
            <a:endParaRPr lang="en-US" altLang="zh-CN"/>
          </a:p>
        </p:txBody>
      </p:sp>
    </p:spTree>
    <p:extLst>
      <p:ext uri="{BB962C8B-B14F-4D97-AF65-F5344CB8AC3E}">
        <p14:creationId xmlns:p14="http://schemas.microsoft.com/office/powerpoint/2010/main" val="12621111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20</a:t>
            </a:fld>
            <a:endParaRPr lang="en-US" altLang="zh-CN"/>
          </a:p>
        </p:txBody>
      </p:sp>
    </p:spTree>
    <p:extLst>
      <p:ext uri="{BB962C8B-B14F-4D97-AF65-F5344CB8AC3E}">
        <p14:creationId xmlns:p14="http://schemas.microsoft.com/office/powerpoint/2010/main" val="42230367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22</a:t>
            </a:fld>
            <a:endParaRPr lang="en-US" altLang="zh-CN"/>
          </a:p>
        </p:txBody>
      </p:sp>
    </p:spTree>
    <p:extLst>
      <p:ext uri="{BB962C8B-B14F-4D97-AF65-F5344CB8AC3E}">
        <p14:creationId xmlns:p14="http://schemas.microsoft.com/office/powerpoint/2010/main" val="939058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23</a:t>
            </a:fld>
            <a:endParaRPr lang="en-US" altLang="zh-CN"/>
          </a:p>
        </p:txBody>
      </p:sp>
    </p:spTree>
    <p:extLst>
      <p:ext uri="{BB962C8B-B14F-4D97-AF65-F5344CB8AC3E}">
        <p14:creationId xmlns:p14="http://schemas.microsoft.com/office/powerpoint/2010/main" val="4074795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本章的主要内容包括：顺序结构编程，基本的变量和常量类型，变量的存储以及综合案例分析</a:t>
            </a:r>
          </a:p>
        </p:txBody>
      </p:sp>
      <p:sp>
        <p:nvSpPr>
          <p:cNvPr id="4" name="灯片编号占位符 3"/>
          <p:cNvSpPr>
            <a:spLocks noGrp="1"/>
          </p:cNvSpPr>
          <p:nvPr>
            <p:ph type="sldNum" sz="quarter" idx="10"/>
          </p:nvPr>
        </p:nvSpPr>
        <p:spPr/>
        <p:txBody>
          <a:bodyPr/>
          <a:lstStyle/>
          <a:p>
            <a:pPr>
              <a:defRPr/>
            </a:pPr>
            <a:fld id="{F9182B88-2C78-419A-9A31-7520B5409BC9}" type="slidenum">
              <a:rPr lang="en-US" altLang="zh-CN" smtClean="0"/>
              <a:pPr>
                <a:defRPr/>
              </a:pPr>
              <a:t>4</a:t>
            </a:fld>
            <a:endParaRPr lang="en-US" altLang="zh-CN"/>
          </a:p>
        </p:txBody>
      </p:sp>
    </p:spTree>
    <p:extLst>
      <p:ext uri="{BB962C8B-B14F-4D97-AF65-F5344CB8AC3E}">
        <p14:creationId xmlns:p14="http://schemas.microsoft.com/office/powerpoint/2010/main" val="3129881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25</a:t>
            </a:fld>
            <a:endParaRPr lang="en-US" altLang="zh-CN"/>
          </a:p>
        </p:txBody>
      </p:sp>
    </p:spTree>
    <p:extLst>
      <p:ext uri="{BB962C8B-B14F-4D97-AF65-F5344CB8AC3E}">
        <p14:creationId xmlns:p14="http://schemas.microsoft.com/office/powerpoint/2010/main" val="1985650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26</a:t>
            </a:fld>
            <a:endParaRPr lang="en-US" altLang="zh-CN"/>
          </a:p>
        </p:txBody>
      </p:sp>
    </p:spTree>
    <p:extLst>
      <p:ext uri="{BB962C8B-B14F-4D97-AF65-F5344CB8AC3E}">
        <p14:creationId xmlns:p14="http://schemas.microsoft.com/office/powerpoint/2010/main" val="27867470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27</a:t>
            </a:fld>
            <a:endParaRPr lang="en-US" altLang="zh-CN"/>
          </a:p>
        </p:txBody>
      </p:sp>
    </p:spTree>
    <p:extLst>
      <p:ext uri="{BB962C8B-B14F-4D97-AF65-F5344CB8AC3E}">
        <p14:creationId xmlns:p14="http://schemas.microsoft.com/office/powerpoint/2010/main" val="14736322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28</a:t>
            </a:fld>
            <a:endParaRPr lang="en-US" altLang="zh-CN"/>
          </a:p>
        </p:txBody>
      </p:sp>
    </p:spTree>
    <p:extLst>
      <p:ext uri="{BB962C8B-B14F-4D97-AF65-F5344CB8AC3E}">
        <p14:creationId xmlns:p14="http://schemas.microsoft.com/office/powerpoint/2010/main" val="2479065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29</a:t>
            </a:fld>
            <a:endParaRPr lang="en-US" altLang="zh-CN"/>
          </a:p>
        </p:txBody>
      </p:sp>
    </p:spTree>
    <p:extLst>
      <p:ext uri="{BB962C8B-B14F-4D97-AF65-F5344CB8AC3E}">
        <p14:creationId xmlns:p14="http://schemas.microsoft.com/office/powerpoint/2010/main" val="37911821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30</a:t>
            </a:fld>
            <a:endParaRPr lang="en-US" altLang="zh-CN"/>
          </a:p>
        </p:txBody>
      </p:sp>
    </p:spTree>
    <p:extLst>
      <p:ext uri="{BB962C8B-B14F-4D97-AF65-F5344CB8AC3E}">
        <p14:creationId xmlns:p14="http://schemas.microsoft.com/office/powerpoint/2010/main" val="1094586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31</a:t>
            </a:fld>
            <a:endParaRPr lang="en-US" altLang="zh-CN"/>
          </a:p>
        </p:txBody>
      </p:sp>
    </p:spTree>
    <p:extLst>
      <p:ext uri="{BB962C8B-B14F-4D97-AF65-F5344CB8AC3E}">
        <p14:creationId xmlns:p14="http://schemas.microsoft.com/office/powerpoint/2010/main" val="5671909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32</a:t>
            </a:fld>
            <a:endParaRPr lang="en-US" altLang="zh-CN"/>
          </a:p>
        </p:txBody>
      </p:sp>
    </p:spTree>
    <p:extLst>
      <p:ext uri="{BB962C8B-B14F-4D97-AF65-F5344CB8AC3E}">
        <p14:creationId xmlns:p14="http://schemas.microsoft.com/office/powerpoint/2010/main" val="20300965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33</a:t>
            </a:fld>
            <a:endParaRPr lang="en-US" altLang="zh-CN"/>
          </a:p>
        </p:txBody>
      </p:sp>
    </p:spTree>
    <p:extLst>
      <p:ext uri="{BB962C8B-B14F-4D97-AF65-F5344CB8AC3E}">
        <p14:creationId xmlns:p14="http://schemas.microsoft.com/office/powerpoint/2010/main" val="9606489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35</a:t>
            </a:fld>
            <a:endParaRPr lang="en-US" altLang="zh-CN"/>
          </a:p>
        </p:txBody>
      </p:sp>
    </p:spTree>
    <p:extLst>
      <p:ext uri="{BB962C8B-B14F-4D97-AF65-F5344CB8AC3E}">
        <p14:creationId xmlns:p14="http://schemas.microsoft.com/office/powerpoint/2010/main" val="2210599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6</a:t>
            </a:fld>
            <a:endParaRPr lang="en-US" altLang="zh-CN"/>
          </a:p>
        </p:txBody>
      </p:sp>
    </p:spTree>
    <p:extLst>
      <p:ext uri="{BB962C8B-B14F-4D97-AF65-F5344CB8AC3E}">
        <p14:creationId xmlns:p14="http://schemas.microsoft.com/office/powerpoint/2010/main" val="649055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37</a:t>
            </a:fld>
            <a:endParaRPr lang="en-US" altLang="zh-CN"/>
          </a:p>
        </p:txBody>
      </p:sp>
    </p:spTree>
    <p:extLst>
      <p:ext uri="{BB962C8B-B14F-4D97-AF65-F5344CB8AC3E}">
        <p14:creationId xmlns:p14="http://schemas.microsoft.com/office/powerpoint/2010/main" val="27363908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38</a:t>
            </a:fld>
            <a:endParaRPr lang="en-US" altLang="zh-CN"/>
          </a:p>
        </p:txBody>
      </p:sp>
    </p:spTree>
    <p:extLst>
      <p:ext uri="{BB962C8B-B14F-4D97-AF65-F5344CB8AC3E}">
        <p14:creationId xmlns:p14="http://schemas.microsoft.com/office/powerpoint/2010/main" val="32233448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39</a:t>
            </a:fld>
            <a:endParaRPr lang="en-US" altLang="zh-CN"/>
          </a:p>
        </p:txBody>
      </p:sp>
    </p:spTree>
    <p:extLst>
      <p:ext uri="{BB962C8B-B14F-4D97-AF65-F5344CB8AC3E}">
        <p14:creationId xmlns:p14="http://schemas.microsoft.com/office/powerpoint/2010/main" val="41286157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40</a:t>
            </a:fld>
            <a:endParaRPr lang="en-US" altLang="zh-CN"/>
          </a:p>
        </p:txBody>
      </p:sp>
    </p:spTree>
    <p:extLst>
      <p:ext uri="{BB962C8B-B14F-4D97-AF65-F5344CB8AC3E}">
        <p14:creationId xmlns:p14="http://schemas.microsoft.com/office/powerpoint/2010/main" val="37993743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41</a:t>
            </a:fld>
            <a:endParaRPr lang="en-US" altLang="zh-CN"/>
          </a:p>
        </p:txBody>
      </p:sp>
    </p:spTree>
    <p:extLst>
      <p:ext uri="{BB962C8B-B14F-4D97-AF65-F5344CB8AC3E}">
        <p14:creationId xmlns:p14="http://schemas.microsoft.com/office/powerpoint/2010/main" val="9903057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42</a:t>
            </a:fld>
            <a:endParaRPr lang="en-US" altLang="zh-CN"/>
          </a:p>
        </p:txBody>
      </p:sp>
    </p:spTree>
    <p:extLst>
      <p:ext uri="{BB962C8B-B14F-4D97-AF65-F5344CB8AC3E}">
        <p14:creationId xmlns:p14="http://schemas.microsoft.com/office/powerpoint/2010/main" val="9903057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43</a:t>
            </a:fld>
            <a:endParaRPr lang="en-US" altLang="zh-CN"/>
          </a:p>
        </p:txBody>
      </p:sp>
    </p:spTree>
    <p:extLst>
      <p:ext uri="{BB962C8B-B14F-4D97-AF65-F5344CB8AC3E}">
        <p14:creationId xmlns:p14="http://schemas.microsoft.com/office/powerpoint/2010/main" val="9903057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44</a:t>
            </a:fld>
            <a:endParaRPr lang="en-US" altLang="zh-CN"/>
          </a:p>
        </p:txBody>
      </p:sp>
    </p:spTree>
    <p:extLst>
      <p:ext uri="{BB962C8B-B14F-4D97-AF65-F5344CB8AC3E}">
        <p14:creationId xmlns:p14="http://schemas.microsoft.com/office/powerpoint/2010/main" val="23394923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45</a:t>
            </a:fld>
            <a:endParaRPr lang="en-US" altLang="zh-CN"/>
          </a:p>
        </p:txBody>
      </p:sp>
    </p:spTree>
    <p:extLst>
      <p:ext uri="{BB962C8B-B14F-4D97-AF65-F5344CB8AC3E}">
        <p14:creationId xmlns:p14="http://schemas.microsoft.com/office/powerpoint/2010/main" val="30693745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9182B88-2C78-419A-9A31-7520B5409BC9}" type="slidenum">
              <a:rPr lang="en-US" altLang="zh-CN" smtClean="0"/>
              <a:pPr>
                <a:defRPr/>
              </a:pPr>
              <a:t>46</a:t>
            </a:fld>
            <a:endParaRPr lang="en-US" altLang="zh-CN"/>
          </a:p>
        </p:txBody>
      </p:sp>
    </p:spTree>
    <p:extLst>
      <p:ext uri="{BB962C8B-B14F-4D97-AF65-F5344CB8AC3E}">
        <p14:creationId xmlns:p14="http://schemas.microsoft.com/office/powerpoint/2010/main" val="2129736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7</a:t>
            </a:fld>
            <a:endParaRPr lang="en-US" altLang="zh-CN"/>
          </a:p>
        </p:txBody>
      </p:sp>
    </p:spTree>
    <p:extLst>
      <p:ext uri="{BB962C8B-B14F-4D97-AF65-F5344CB8AC3E}">
        <p14:creationId xmlns:p14="http://schemas.microsoft.com/office/powerpoint/2010/main" val="3089760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9182B88-2C78-419A-9A31-7520B5409BC9}" type="slidenum">
              <a:rPr lang="en-US" altLang="zh-CN" smtClean="0"/>
              <a:pPr>
                <a:defRPr/>
              </a:pPr>
              <a:t>47</a:t>
            </a:fld>
            <a:endParaRPr lang="en-US" altLang="zh-CN"/>
          </a:p>
        </p:txBody>
      </p:sp>
    </p:spTree>
    <p:extLst>
      <p:ext uri="{BB962C8B-B14F-4D97-AF65-F5344CB8AC3E}">
        <p14:creationId xmlns:p14="http://schemas.microsoft.com/office/powerpoint/2010/main" val="19241998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9182B88-2C78-419A-9A31-7520B5409BC9}" type="slidenum">
              <a:rPr lang="en-US" altLang="zh-CN" smtClean="0"/>
              <a:pPr>
                <a:defRPr/>
              </a:pPr>
              <a:t>48</a:t>
            </a:fld>
            <a:endParaRPr lang="en-US" altLang="zh-CN"/>
          </a:p>
        </p:txBody>
      </p:sp>
    </p:spTree>
    <p:extLst>
      <p:ext uri="{BB962C8B-B14F-4D97-AF65-F5344CB8AC3E}">
        <p14:creationId xmlns:p14="http://schemas.microsoft.com/office/powerpoint/2010/main" val="29022224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9182B88-2C78-419A-9A31-7520B5409BC9}" type="slidenum">
              <a:rPr lang="en-US" altLang="zh-CN" smtClean="0"/>
              <a:pPr>
                <a:defRPr/>
              </a:pPr>
              <a:t>49</a:t>
            </a:fld>
            <a:endParaRPr lang="en-US" altLang="zh-CN"/>
          </a:p>
        </p:txBody>
      </p:sp>
    </p:spTree>
    <p:extLst>
      <p:ext uri="{BB962C8B-B14F-4D97-AF65-F5344CB8AC3E}">
        <p14:creationId xmlns:p14="http://schemas.microsoft.com/office/powerpoint/2010/main" val="6026034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9182B88-2C78-419A-9A31-7520B5409BC9}" type="slidenum">
              <a:rPr lang="en-US" altLang="zh-CN" smtClean="0"/>
              <a:pPr>
                <a:defRPr/>
              </a:pPr>
              <a:t>50</a:t>
            </a:fld>
            <a:endParaRPr lang="en-US" altLang="zh-CN"/>
          </a:p>
        </p:txBody>
      </p:sp>
    </p:spTree>
    <p:extLst>
      <p:ext uri="{BB962C8B-B14F-4D97-AF65-F5344CB8AC3E}">
        <p14:creationId xmlns:p14="http://schemas.microsoft.com/office/powerpoint/2010/main" val="8813106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9182B88-2C78-419A-9A31-7520B5409BC9}" type="slidenum">
              <a:rPr lang="en-US" altLang="zh-CN" smtClean="0"/>
              <a:pPr>
                <a:defRPr/>
              </a:pPr>
              <a:t>51</a:t>
            </a:fld>
            <a:endParaRPr lang="en-US" altLang="zh-CN"/>
          </a:p>
        </p:txBody>
      </p:sp>
    </p:spTree>
    <p:extLst>
      <p:ext uri="{BB962C8B-B14F-4D97-AF65-F5344CB8AC3E}">
        <p14:creationId xmlns:p14="http://schemas.microsoft.com/office/powerpoint/2010/main" val="10122232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9182B88-2C78-419A-9A31-7520B5409BC9}" type="slidenum">
              <a:rPr lang="en-US" altLang="zh-CN" smtClean="0"/>
              <a:pPr>
                <a:defRPr/>
              </a:pPr>
              <a:t>56</a:t>
            </a:fld>
            <a:endParaRPr lang="en-US" altLang="zh-CN"/>
          </a:p>
        </p:txBody>
      </p:sp>
    </p:spTree>
    <p:extLst>
      <p:ext uri="{BB962C8B-B14F-4D97-AF65-F5344CB8AC3E}">
        <p14:creationId xmlns:p14="http://schemas.microsoft.com/office/powerpoint/2010/main" val="35215465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rtl="0" eaLnBrk="0" fontAlgn="base" latinLnBrk="0" hangingPunct="0">
              <a:lnSpc>
                <a:spcPct val="100000"/>
              </a:lnSpc>
              <a:spcBef>
                <a:spcPct val="30000"/>
              </a:spcBef>
              <a:spcAft>
                <a:spcPct val="0"/>
              </a:spcAft>
              <a:buClrTx/>
              <a:buSzTx/>
              <a:buFontTx/>
              <a:buNone/>
              <a:tabLst/>
              <a:defRPr/>
            </a:pPr>
            <a:r>
              <a:rPr lang="zh-CN" altLang="en-US" sz="1200" dirty="0">
                <a:solidFill>
                  <a:srgbClr val="FF0000"/>
                </a:solidFill>
                <a:latin typeface="Times New Roman" pitchFamily="18" charset="0"/>
                <a:ea typeface="宋体"/>
                <a:cs typeface="Times New Roman" pitchFamily="18" charset="0"/>
              </a:rPr>
              <a:t>注意：</a:t>
            </a:r>
            <a:r>
              <a:rPr lang="zh-CN" altLang="zh-CN" sz="1200" dirty="0">
                <a:solidFill>
                  <a:srgbClr val="FF0000"/>
                </a:solidFill>
                <a:latin typeface="Times New Roman" pitchFamily="18" charset="0"/>
                <a:ea typeface="宋体"/>
                <a:cs typeface="Times New Roman" pitchFamily="18" charset="0"/>
              </a:rPr>
              <a:t>数字字符</a:t>
            </a:r>
            <a:r>
              <a:rPr lang="en-US" altLang="zh-CN" sz="1200" dirty="0">
                <a:solidFill>
                  <a:srgbClr val="FF0000"/>
                </a:solidFill>
                <a:latin typeface="Times New Roman" pitchFamily="18" charset="0"/>
                <a:ea typeface="宋体"/>
                <a:cs typeface="Times New Roman" pitchFamily="18" charset="0"/>
              </a:rPr>
              <a:t>'0'- '9'</a:t>
            </a:r>
            <a:r>
              <a:rPr lang="zh-CN" altLang="zh-CN" sz="1200" dirty="0">
                <a:solidFill>
                  <a:srgbClr val="FF0000"/>
                </a:solidFill>
                <a:latin typeface="Times New Roman" pitchFamily="18" charset="0"/>
                <a:ea typeface="宋体"/>
                <a:cs typeface="Times New Roman" pitchFamily="18" charset="0"/>
              </a:rPr>
              <a:t>与数字</a:t>
            </a:r>
            <a:r>
              <a:rPr lang="en-US" altLang="zh-CN" sz="1200" dirty="0">
                <a:solidFill>
                  <a:srgbClr val="FF0000"/>
                </a:solidFill>
                <a:latin typeface="Times New Roman" pitchFamily="18" charset="0"/>
                <a:ea typeface="宋体"/>
                <a:cs typeface="Times New Roman" pitchFamily="18" charset="0"/>
              </a:rPr>
              <a:t>0-9</a:t>
            </a:r>
            <a:r>
              <a:rPr lang="zh-CN" altLang="zh-CN" sz="1200" dirty="0">
                <a:solidFill>
                  <a:srgbClr val="FF0000"/>
                </a:solidFill>
                <a:latin typeface="Times New Roman" pitchFamily="18" charset="0"/>
                <a:ea typeface="宋体"/>
                <a:cs typeface="Times New Roman" pitchFamily="18" charset="0"/>
              </a:rPr>
              <a:t>完全不同</a:t>
            </a:r>
            <a:endParaRPr lang="zh-CN" altLang="en-US" sz="1200" dirty="0">
              <a:solidFill>
                <a:srgbClr val="FF0000"/>
              </a:solidFill>
              <a:latin typeface="Times New Roman" pitchFamily="18" charset="0"/>
              <a:ea typeface="宋体"/>
              <a:cs typeface="Times New Roman" pitchFamily="18" charset="0"/>
            </a:endParaRPr>
          </a:p>
          <a:p>
            <a:pPr marL="0" indent="0" algn="just">
              <a:buNone/>
            </a:pPr>
            <a:endParaRPr lang="zh-CN" altLang="en-US" sz="1200" dirty="0">
              <a:latin typeface="Times New Roman" pitchFamily="18" charset="0"/>
              <a:cs typeface="Times New Roman" pitchFamily="18" charset="0"/>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61</a:t>
            </a:fld>
            <a:endParaRPr lang="en-US" altLang="zh-CN"/>
          </a:p>
        </p:txBody>
      </p:sp>
    </p:spTree>
    <p:extLst>
      <p:ext uri="{BB962C8B-B14F-4D97-AF65-F5344CB8AC3E}">
        <p14:creationId xmlns:p14="http://schemas.microsoft.com/office/powerpoint/2010/main" val="31667714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pitchFamily="34" charset="0"/>
                <a:ea typeface="宋体" pitchFamily="2" charset="-122"/>
                <a:cs typeface="+mn-cs"/>
              </a:rPr>
              <a:t>转义字符是一种特殊的字符常量。转义字符以反斜线</a:t>
            </a:r>
            <a:r>
              <a:rPr lang="en-US" altLang="zh-CN" sz="1200" b="0" i="0" kern="1200" dirty="0">
                <a:solidFill>
                  <a:schemeClr val="tx1"/>
                </a:solidFill>
                <a:effectLst/>
                <a:latin typeface="Arial" pitchFamily="34" charset="0"/>
                <a:ea typeface="宋体" pitchFamily="2" charset="-122"/>
                <a:cs typeface="+mn-cs"/>
              </a:rPr>
              <a:t>“\”</a:t>
            </a:r>
            <a:r>
              <a:rPr lang="zh-CN" altLang="en-US" sz="1200" b="0" i="0" kern="1200" dirty="0">
                <a:solidFill>
                  <a:schemeClr val="tx1"/>
                </a:solidFill>
                <a:effectLst/>
                <a:latin typeface="Arial" pitchFamily="34" charset="0"/>
                <a:ea typeface="宋体" pitchFamily="2" charset="-122"/>
                <a:cs typeface="+mn-cs"/>
              </a:rPr>
              <a:t>开头</a:t>
            </a:r>
            <a:r>
              <a:rPr lang="en-US" altLang="zh-CN" sz="1200" b="0" i="0" kern="1200" dirty="0">
                <a:solidFill>
                  <a:schemeClr val="tx1"/>
                </a:solidFill>
                <a:effectLst/>
                <a:latin typeface="Arial" pitchFamily="34" charset="0"/>
                <a:ea typeface="宋体" pitchFamily="2" charset="-122"/>
                <a:cs typeface="+mn-cs"/>
              </a:rPr>
              <a:t>,</a:t>
            </a:r>
            <a:r>
              <a:rPr lang="zh-CN" altLang="en-US" sz="1200" b="0" i="0" kern="1200" dirty="0">
                <a:solidFill>
                  <a:schemeClr val="tx1"/>
                </a:solidFill>
                <a:effectLst/>
                <a:latin typeface="Arial" pitchFamily="34" charset="0"/>
                <a:ea typeface="宋体" pitchFamily="2" charset="-122"/>
                <a:cs typeface="+mn-cs"/>
              </a:rPr>
              <a:t>后跟一个或几个字符，每个转义字符具有特定的含义。</a:t>
            </a:r>
            <a:endParaRPr lang="zh-CN" altLang="en-US" dirty="0"/>
          </a:p>
        </p:txBody>
      </p:sp>
      <p:sp>
        <p:nvSpPr>
          <p:cNvPr id="4" name="灯片编号占位符 3"/>
          <p:cNvSpPr>
            <a:spLocks noGrp="1"/>
          </p:cNvSpPr>
          <p:nvPr>
            <p:ph type="sldNum" sz="quarter" idx="10"/>
          </p:nvPr>
        </p:nvSpPr>
        <p:spPr/>
        <p:txBody>
          <a:bodyPr/>
          <a:lstStyle/>
          <a:p>
            <a:pPr>
              <a:defRPr/>
            </a:pPr>
            <a:fld id="{F9182B88-2C78-419A-9A31-7520B5409BC9}" type="slidenum">
              <a:rPr lang="en-US" altLang="zh-CN" smtClean="0"/>
              <a:pPr>
                <a:defRPr/>
              </a:pPr>
              <a:t>62</a:t>
            </a:fld>
            <a:endParaRPr lang="en-US" altLang="zh-CN"/>
          </a:p>
        </p:txBody>
      </p:sp>
    </p:spTree>
    <p:extLst>
      <p:ext uri="{BB962C8B-B14F-4D97-AF65-F5344CB8AC3E}">
        <p14:creationId xmlns:p14="http://schemas.microsoft.com/office/powerpoint/2010/main" val="25065283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pitchFamily="34" charset="0"/>
                <a:ea typeface="宋体" pitchFamily="2" charset="-122"/>
                <a:cs typeface="+mn-cs"/>
              </a:rPr>
              <a:t>转义字符是一种特殊的字符常量。转义字符以反斜线</a:t>
            </a:r>
            <a:r>
              <a:rPr lang="en-US" altLang="zh-CN" sz="1200" b="0" i="0" kern="1200" dirty="0">
                <a:solidFill>
                  <a:schemeClr val="tx1"/>
                </a:solidFill>
                <a:effectLst/>
                <a:latin typeface="Arial" pitchFamily="34" charset="0"/>
                <a:ea typeface="宋体" pitchFamily="2" charset="-122"/>
                <a:cs typeface="+mn-cs"/>
              </a:rPr>
              <a:t>“\”</a:t>
            </a:r>
            <a:r>
              <a:rPr lang="zh-CN" altLang="en-US" sz="1200" b="0" i="0" kern="1200" dirty="0">
                <a:solidFill>
                  <a:schemeClr val="tx1"/>
                </a:solidFill>
                <a:effectLst/>
                <a:latin typeface="Arial" pitchFamily="34" charset="0"/>
                <a:ea typeface="宋体" pitchFamily="2" charset="-122"/>
                <a:cs typeface="+mn-cs"/>
              </a:rPr>
              <a:t>开头</a:t>
            </a:r>
            <a:r>
              <a:rPr lang="en-US" altLang="zh-CN" sz="1200" b="0" i="0" kern="1200" dirty="0">
                <a:solidFill>
                  <a:schemeClr val="tx1"/>
                </a:solidFill>
                <a:effectLst/>
                <a:latin typeface="Arial" pitchFamily="34" charset="0"/>
                <a:ea typeface="宋体" pitchFamily="2" charset="-122"/>
                <a:cs typeface="+mn-cs"/>
              </a:rPr>
              <a:t>,</a:t>
            </a:r>
            <a:r>
              <a:rPr lang="zh-CN" altLang="en-US" sz="1200" b="0" i="0" kern="1200" dirty="0">
                <a:solidFill>
                  <a:schemeClr val="tx1"/>
                </a:solidFill>
                <a:effectLst/>
                <a:latin typeface="Arial" pitchFamily="34" charset="0"/>
                <a:ea typeface="宋体" pitchFamily="2" charset="-122"/>
                <a:cs typeface="+mn-cs"/>
              </a:rPr>
              <a:t>后跟一个或几个字符，每个转义字符具有特定的含义。</a:t>
            </a:r>
            <a:endParaRPr lang="zh-CN" altLang="en-US" dirty="0"/>
          </a:p>
        </p:txBody>
      </p:sp>
      <p:sp>
        <p:nvSpPr>
          <p:cNvPr id="4" name="灯片编号占位符 3"/>
          <p:cNvSpPr>
            <a:spLocks noGrp="1"/>
          </p:cNvSpPr>
          <p:nvPr>
            <p:ph type="sldNum" sz="quarter" idx="10"/>
          </p:nvPr>
        </p:nvSpPr>
        <p:spPr/>
        <p:txBody>
          <a:bodyPr/>
          <a:lstStyle/>
          <a:p>
            <a:pPr>
              <a:defRPr/>
            </a:pPr>
            <a:fld id="{F9182B88-2C78-419A-9A31-7520B5409BC9}" type="slidenum">
              <a:rPr lang="en-US" altLang="zh-CN" smtClean="0"/>
              <a:pPr>
                <a:defRPr/>
              </a:pPr>
              <a:t>63</a:t>
            </a:fld>
            <a:endParaRPr lang="en-US" altLang="zh-CN"/>
          </a:p>
        </p:txBody>
      </p:sp>
    </p:spTree>
    <p:extLst>
      <p:ext uri="{BB962C8B-B14F-4D97-AF65-F5344CB8AC3E}">
        <p14:creationId xmlns:p14="http://schemas.microsoft.com/office/powerpoint/2010/main" val="12521737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pitchFamily="34" charset="0"/>
                <a:ea typeface="宋体" pitchFamily="2" charset="-122"/>
                <a:cs typeface="+mn-cs"/>
              </a:rPr>
              <a:t>转义字符是一种特殊的字符常量。转义字符以反斜线</a:t>
            </a:r>
            <a:r>
              <a:rPr lang="en-US" altLang="zh-CN" sz="1200" b="0" i="0" kern="1200" dirty="0">
                <a:solidFill>
                  <a:schemeClr val="tx1"/>
                </a:solidFill>
                <a:effectLst/>
                <a:latin typeface="Arial" pitchFamily="34" charset="0"/>
                <a:ea typeface="宋体" pitchFamily="2" charset="-122"/>
                <a:cs typeface="+mn-cs"/>
              </a:rPr>
              <a:t>“\”</a:t>
            </a:r>
            <a:r>
              <a:rPr lang="zh-CN" altLang="en-US" sz="1200" b="0" i="0" kern="1200" dirty="0">
                <a:solidFill>
                  <a:schemeClr val="tx1"/>
                </a:solidFill>
                <a:effectLst/>
                <a:latin typeface="Arial" pitchFamily="34" charset="0"/>
                <a:ea typeface="宋体" pitchFamily="2" charset="-122"/>
                <a:cs typeface="+mn-cs"/>
              </a:rPr>
              <a:t>开头</a:t>
            </a:r>
            <a:r>
              <a:rPr lang="en-US" altLang="zh-CN" sz="1200" b="0" i="0" kern="1200" dirty="0">
                <a:solidFill>
                  <a:schemeClr val="tx1"/>
                </a:solidFill>
                <a:effectLst/>
                <a:latin typeface="Arial" pitchFamily="34" charset="0"/>
                <a:ea typeface="宋体" pitchFamily="2" charset="-122"/>
                <a:cs typeface="+mn-cs"/>
              </a:rPr>
              <a:t>,</a:t>
            </a:r>
            <a:r>
              <a:rPr lang="zh-CN" altLang="en-US" sz="1200" b="0" i="0" kern="1200" dirty="0">
                <a:solidFill>
                  <a:schemeClr val="tx1"/>
                </a:solidFill>
                <a:effectLst/>
                <a:latin typeface="Arial" pitchFamily="34" charset="0"/>
                <a:ea typeface="宋体" pitchFamily="2" charset="-122"/>
                <a:cs typeface="+mn-cs"/>
              </a:rPr>
              <a:t>后跟一个或几个字符，每个转义字符具有特定的含义。</a:t>
            </a:r>
            <a:endParaRPr lang="zh-CN" altLang="en-US" dirty="0"/>
          </a:p>
        </p:txBody>
      </p:sp>
      <p:sp>
        <p:nvSpPr>
          <p:cNvPr id="4" name="灯片编号占位符 3"/>
          <p:cNvSpPr>
            <a:spLocks noGrp="1"/>
          </p:cNvSpPr>
          <p:nvPr>
            <p:ph type="sldNum" sz="quarter" idx="10"/>
          </p:nvPr>
        </p:nvSpPr>
        <p:spPr/>
        <p:txBody>
          <a:bodyPr/>
          <a:lstStyle/>
          <a:p>
            <a:pPr>
              <a:defRPr/>
            </a:pPr>
            <a:fld id="{F9182B88-2C78-419A-9A31-7520B5409BC9}" type="slidenum">
              <a:rPr lang="en-US" altLang="zh-CN" smtClean="0"/>
              <a:pPr>
                <a:defRPr/>
              </a:pPr>
              <a:t>64</a:t>
            </a:fld>
            <a:endParaRPr lang="en-US" altLang="zh-CN"/>
          </a:p>
        </p:txBody>
      </p:sp>
    </p:spTree>
    <p:extLst>
      <p:ext uri="{BB962C8B-B14F-4D97-AF65-F5344CB8AC3E}">
        <p14:creationId xmlns:p14="http://schemas.microsoft.com/office/powerpoint/2010/main" val="2485698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8</a:t>
            </a:fld>
            <a:endParaRPr lang="en-US" altLang="zh-CN"/>
          </a:p>
        </p:txBody>
      </p:sp>
    </p:spTree>
    <p:extLst>
      <p:ext uri="{BB962C8B-B14F-4D97-AF65-F5344CB8AC3E}">
        <p14:creationId xmlns:p14="http://schemas.microsoft.com/office/powerpoint/2010/main" val="283162753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pitchFamily="34" charset="0"/>
                <a:ea typeface="宋体" pitchFamily="2" charset="-122"/>
                <a:cs typeface="+mn-cs"/>
              </a:rPr>
              <a:t>转义字符是一种特殊的字符常量。转义字符以反斜线</a:t>
            </a:r>
            <a:r>
              <a:rPr lang="en-US" altLang="zh-CN" sz="1200" b="0" i="0" kern="1200" dirty="0">
                <a:solidFill>
                  <a:schemeClr val="tx1"/>
                </a:solidFill>
                <a:effectLst/>
                <a:latin typeface="Arial" pitchFamily="34" charset="0"/>
                <a:ea typeface="宋体" pitchFamily="2" charset="-122"/>
                <a:cs typeface="+mn-cs"/>
              </a:rPr>
              <a:t>“\”</a:t>
            </a:r>
            <a:r>
              <a:rPr lang="zh-CN" altLang="en-US" sz="1200" b="0" i="0" kern="1200" dirty="0">
                <a:solidFill>
                  <a:schemeClr val="tx1"/>
                </a:solidFill>
                <a:effectLst/>
                <a:latin typeface="Arial" pitchFamily="34" charset="0"/>
                <a:ea typeface="宋体" pitchFamily="2" charset="-122"/>
                <a:cs typeface="+mn-cs"/>
              </a:rPr>
              <a:t>开头</a:t>
            </a:r>
            <a:r>
              <a:rPr lang="en-US" altLang="zh-CN" sz="1200" b="0" i="0" kern="1200" dirty="0">
                <a:solidFill>
                  <a:schemeClr val="tx1"/>
                </a:solidFill>
                <a:effectLst/>
                <a:latin typeface="Arial" pitchFamily="34" charset="0"/>
                <a:ea typeface="宋体" pitchFamily="2" charset="-122"/>
                <a:cs typeface="+mn-cs"/>
              </a:rPr>
              <a:t>,</a:t>
            </a:r>
            <a:r>
              <a:rPr lang="zh-CN" altLang="en-US" sz="1200" b="0" i="0" kern="1200" dirty="0">
                <a:solidFill>
                  <a:schemeClr val="tx1"/>
                </a:solidFill>
                <a:effectLst/>
                <a:latin typeface="Arial" pitchFamily="34" charset="0"/>
                <a:ea typeface="宋体" pitchFamily="2" charset="-122"/>
                <a:cs typeface="+mn-cs"/>
              </a:rPr>
              <a:t>后跟一个或几个字符，每个转义字符具有特定的含义。</a:t>
            </a:r>
            <a:endParaRPr lang="zh-CN" altLang="en-US" dirty="0"/>
          </a:p>
        </p:txBody>
      </p:sp>
      <p:sp>
        <p:nvSpPr>
          <p:cNvPr id="4" name="灯片编号占位符 3"/>
          <p:cNvSpPr>
            <a:spLocks noGrp="1"/>
          </p:cNvSpPr>
          <p:nvPr>
            <p:ph type="sldNum" sz="quarter" idx="10"/>
          </p:nvPr>
        </p:nvSpPr>
        <p:spPr/>
        <p:txBody>
          <a:bodyPr/>
          <a:lstStyle/>
          <a:p>
            <a:pPr>
              <a:defRPr/>
            </a:pPr>
            <a:fld id="{F9182B88-2C78-419A-9A31-7520B5409BC9}" type="slidenum">
              <a:rPr lang="en-US" altLang="zh-CN" smtClean="0"/>
              <a:pPr>
                <a:defRPr/>
              </a:pPr>
              <a:t>65</a:t>
            </a:fld>
            <a:endParaRPr lang="en-US" altLang="zh-CN"/>
          </a:p>
        </p:txBody>
      </p:sp>
    </p:spTree>
    <p:extLst>
      <p:ext uri="{BB962C8B-B14F-4D97-AF65-F5344CB8AC3E}">
        <p14:creationId xmlns:p14="http://schemas.microsoft.com/office/powerpoint/2010/main" val="25793588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9182B88-2C78-419A-9A31-7520B5409BC9}" type="slidenum">
              <a:rPr lang="en-US" altLang="zh-CN" smtClean="0"/>
              <a:pPr>
                <a:defRPr/>
              </a:pPr>
              <a:t>66</a:t>
            </a:fld>
            <a:endParaRPr lang="en-US" altLang="zh-CN"/>
          </a:p>
        </p:txBody>
      </p:sp>
    </p:spTree>
    <p:extLst>
      <p:ext uri="{BB962C8B-B14F-4D97-AF65-F5344CB8AC3E}">
        <p14:creationId xmlns:p14="http://schemas.microsoft.com/office/powerpoint/2010/main" val="40826810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Arial" pitchFamily="34" charset="0"/>
                <a:ea typeface="宋体" pitchFamily="2" charset="-122"/>
                <a:cs typeface="+mn-cs"/>
              </a:rPr>
              <a:t>当不同类型的数据在运算符的作用下进行运算时，要进行类型转换，即先把不同类型转换为统一的类型，然后再进行运算。通常，数据之间的转换遵循“</a:t>
            </a:r>
            <a:r>
              <a:rPr lang="zh-CN" altLang="zh-CN" sz="1200" b="1" kern="1200" dirty="0">
                <a:solidFill>
                  <a:schemeClr val="tx1"/>
                </a:solidFill>
                <a:effectLst/>
                <a:latin typeface="Arial" pitchFamily="34" charset="0"/>
                <a:ea typeface="宋体" pitchFamily="2" charset="-122"/>
                <a:cs typeface="+mn-cs"/>
              </a:rPr>
              <a:t>类型自动转换</a:t>
            </a:r>
            <a:r>
              <a:rPr lang="en-US" altLang="zh-CN" sz="1200" kern="1200" dirty="0">
                <a:solidFill>
                  <a:schemeClr val="tx1"/>
                </a:solidFill>
                <a:effectLst/>
                <a:latin typeface="Arial" pitchFamily="34" charset="0"/>
                <a:ea typeface="宋体" pitchFamily="2" charset="-122"/>
                <a:cs typeface="+mn-cs"/>
              </a:rPr>
              <a:t>”</a:t>
            </a:r>
            <a:r>
              <a:rPr lang="zh-CN" altLang="zh-CN" sz="1200" kern="1200" dirty="0">
                <a:solidFill>
                  <a:schemeClr val="tx1"/>
                </a:solidFill>
                <a:effectLst/>
                <a:latin typeface="Arial" pitchFamily="34" charset="0"/>
                <a:ea typeface="宋体" pitchFamily="2" charset="-122"/>
                <a:cs typeface="+mn-cs"/>
              </a:rPr>
              <a:t>的原则。即两个操作数进行运算之前，先将较低的数据转换为较高类型，使得两者的类型一致，然后再进行运算，运算结果为较高类型的数据。</a:t>
            </a:r>
            <a:r>
              <a:rPr lang="zh-CN" altLang="zh-CN" sz="1200" dirty="0"/>
              <a:t>所有的浮点运算都是以双精度进行的，即使仅含</a:t>
            </a:r>
            <a:r>
              <a:rPr lang="en-US" altLang="zh-CN" sz="1200" dirty="0"/>
              <a:t>float</a:t>
            </a:r>
            <a:r>
              <a:rPr lang="zh-CN" altLang="zh-CN" sz="1200" dirty="0"/>
              <a:t>单精度量运算的表达式，也要先转换成</a:t>
            </a:r>
            <a:r>
              <a:rPr lang="en-US" altLang="zh-CN" sz="1200" dirty="0"/>
              <a:t>double</a:t>
            </a:r>
            <a:r>
              <a:rPr lang="zh-CN" altLang="zh-CN" sz="1200" dirty="0"/>
              <a:t>型，再作运算。</a:t>
            </a:r>
          </a:p>
          <a:p>
            <a:r>
              <a:rPr lang="en-US" altLang="zh-CN" sz="1200" dirty="0"/>
              <a:t>char</a:t>
            </a:r>
            <a:r>
              <a:rPr lang="zh-CN" altLang="zh-CN" sz="1200" dirty="0"/>
              <a:t>型和</a:t>
            </a:r>
            <a:r>
              <a:rPr lang="en-US" altLang="zh-CN" sz="1200" dirty="0"/>
              <a:t>short</a:t>
            </a:r>
            <a:r>
              <a:rPr lang="zh-CN" altLang="zh-CN" sz="1200" dirty="0"/>
              <a:t>型参与运算时，必须先转换成</a:t>
            </a:r>
            <a:r>
              <a:rPr lang="en-US" altLang="zh-CN" sz="1200" dirty="0" err="1"/>
              <a:t>int</a:t>
            </a:r>
            <a:r>
              <a:rPr lang="zh-CN" altLang="zh-CN" sz="1200" dirty="0"/>
              <a:t>型。</a:t>
            </a:r>
          </a:p>
          <a:p>
            <a:endParaRPr lang="zh-CN" altLang="en-US" dirty="0"/>
          </a:p>
        </p:txBody>
      </p:sp>
      <p:sp>
        <p:nvSpPr>
          <p:cNvPr id="4" name="灯片编号占位符 3"/>
          <p:cNvSpPr>
            <a:spLocks noGrp="1"/>
          </p:cNvSpPr>
          <p:nvPr>
            <p:ph type="sldNum" sz="quarter" idx="10"/>
          </p:nvPr>
        </p:nvSpPr>
        <p:spPr/>
        <p:txBody>
          <a:bodyPr/>
          <a:lstStyle/>
          <a:p>
            <a:pPr>
              <a:defRPr/>
            </a:pPr>
            <a:fld id="{F9182B88-2C78-419A-9A31-7520B5409BC9}" type="slidenum">
              <a:rPr lang="en-US" altLang="zh-CN" smtClean="0"/>
              <a:pPr>
                <a:defRPr/>
              </a:pPr>
              <a:t>67</a:t>
            </a:fld>
            <a:endParaRPr lang="en-US" altLang="zh-CN"/>
          </a:p>
        </p:txBody>
      </p:sp>
    </p:spTree>
    <p:extLst>
      <p:ext uri="{BB962C8B-B14F-4D97-AF65-F5344CB8AC3E}">
        <p14:creationId xmlns:p14="http://schemas.microsoft.com/office/powerpoint/2010/main" val="284733719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Arial" pitchFamily="34" charset="0"/>
                <a:ea typeface="宋体" pitchFamily="2" charset="-122"/>
                <a:cs typeface="+mn-cs"/>
              </a:rPr>
              <a:t>当不同类型的数据在运算符的作用下进行运算时，要进行类型转换，即先把不同类型转换为统一的类型，然后再进行运算。通常，数据之间的转换遵循“</a:t>
            </a:r>
            <a:r>
              <a:rPr lang="zh-CN" altLang="zh-CN" sz="1200" b="1" kern="1200" dirty="0">
                <a:solidFill>
                  <a:schemeClr val="tx1"/>
                </a:solidFill>
                <a:effectLst/>
                <a:latin typeface="Arial" pitchFamily="34" charset="0"/>
                <a:ea typeface="宋体" pitchFamily="2" charset="-122"/>
                <a:cs typeface="+mn-cs"/>
              </a:rPr>
              <a:t>类型自动转换</a:t>
            </a:r>
            <a:r>
              <a:rPr lang="en-US" altLang="zh-CN" sz="1200" kern="1200" dirty="0">
                <a:solidFill>
                  <a:schemeClr val="tx1"/>
                </a:solidFill>
                <a:effectLst/>
                <a:latin typeface="Arial" pitchFamily="34" charset="0"/>
                <a:ea typeface="宋体" pitchFamily="2" charset="-122"/>
                <a:cs typeface="+mn-cs"/>
              </a:rPr>
              <a:t>”</a:t>
            </a:r>
            <a:r>
              <a:rPr lang="zh-CN" altLang="zh-CN" sz="1200" kern="1200" dirty="0">
                <a:solidFill>
                  <a:schemeClr val="tx1"/>
                </a:solidFill>
                <a:effectLst/>
                <a:latin typeface="Arial" pitchFamily="34" charset="0"/>
                <a:ea typeface="宋体" pitchFamily="2" charset="-122"/>
                <a:cs typeface="+mn-cs"/>
              </a:rPr>
              <a:t>的原则。即两个操作数进行运算之前，先将较低的数据转换为较高类型，使得两者的类型一致，然后再进行运算，运算结果为较高类型的数据。</a:t>
            </a:r>
            <a:r>
              <a:rPr lang="zh-CN" altLang="zh-CN" sz="1200" dirty="0"/>
              <a:t>所有的浮点运算都是以双精度进行的，即使仅含</a:t>
            </a:r>
            <a:r>
              <a:rPr lang="en-US" altLang="zh-CN" sz="1200" dirty="0"/>
              <a:t>float</a:t>
            </a:r>
            <a:r>
              <a:rPr lang="zh-CN" altLang="zh-CN" sz="1200" dirty="0"/>
              <a:t>单精度量运算的表达式，也要先转换成</a:t>
            </a:r>
            <a:r>
              <a:rPr lang="en-US" altLang="zh-CN" sz="1200" dirty="0"/>
              <a:t>double</a:t>
            </a:r>
            <a:r>
              <a:rPr lang="zh-CN" altLang="zh-CN" sz="1200" dirty="0"/>
              <a:t>型，再作运算。</a:t>
            </a:r>
          </a:p>
          <a:p>
            <a:r>
              <a:rPr lang="en-US" altLang="zh-CN" sz="1200" dirty="0"/>
              <a:t>char</a:t>
            </a:r>
            <a:r>
              <a:rPr lang="zh-CN" altLang="zh-CN" sz="1200" dirty="0"/>
              <a:t>型和</a:t>
            </a:r>
            <a:r>
              <a:rPr lang="en-US" altLang="zh-CN" sz="1200" dirty="0"/>
              <a:t>short</a:t>
            </a:r>
            <a:r>
              <a:rPr lang="zh-CN" altLang="zh-CN" sz="1200" dirty="0"/>
              <a:t>型参与运算时，必须先转换成</a:t>
            </a:r>
            <a:r>
              <a:rPr lang="en-US" altLang="zh-CN" sz="1200" dirty="0" err="1"/>
              <a:t>int</a:t>
            </a:r>
            <a:r>
              <a:rPr lang="zh-CN" altLang="zh-CN" sz="1200" dirty="0"/>
              <a:t>型。</a:t>
            </a:r>
          </a:p>
          <a:p>
            <a:endParaRPr lang="zh-CN" altLang="en-US" dirty="0"/>
          </a:p>
        </p:txBody>
      </p:sp>
      <p:sp>
        <p:nvSpPr>
          <p:cNvPr id="4" name="灯片编号占位符 3"/>
          <p:cNvSpPr>
            <a:spLocks noGrp="1"/>
          </p:cNvSpPr>
          <p:nvPr>
            <p:ph type="sldNum" sz="quarter" idx="10"/>
          </p:nvPr>
        </p:nvSpPr>
        <p:spPr/>
        <p:txBody>
          <a:bodyPr/>
          <a:lstStyle/>
          <a:p>
            <a:pPr>
              <a:defRPr/>
            </a:pPr>
            <a:fld id="{F9182B88-2C78-419A-9A31-7520B5409BC9}" type="slidenum">
              <a:rPr lang="en-US" altLang="zh-CN" smtClean="0"/>
              <a:pPr>
                <a:defRPr/>
              </a:pPr>
              <a:t>68</a:t>
            </a:fld>
            <a:endParaRPr lang="en-US" altLang="zh-CN"/>
          </a:p>
        </p:txBody>
      </p:sp>
    </p:spTree>
    <p:extLst>
      <p:ext uri="{BB962C8B-B14F-4D97-AF65-F5344CB8AC3E}">
        <p14:creationId xmlns:p14="http://schemas.microsoft.com/office/powerpoint/2010/main" val="284733719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69</a:t>
            </a:fld>
            <a:endParaRPr lang="en-US" altLang="zh-CN"/>
          </a:p>
        </p:txBody>
      </p:sp>
    </p:spTree>
    <p:extLst>
      <p:ext uri="{BB962C8B-B14F-4D97-AF65-F5344CB8AC3E}">
        <p14:creationId xmlns:p14="http://schemas.microsoft.com/office/powerpoint/2010/main" val="126015072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70</a:t>
            </a:fld>
            <a:endParaRPr lang="en-US" altLang="zh-CN"/>
          </a:p>
        </p:txBody>
      </p:sp>
    </p:spTree>
    <p:extLst>
      <p:ext uri="{BB962C8B-B14F-4D97-AF65-F5344CB8AC3E}">
        <p14:creationId xmlns:p14="http://schemas.microsoft.com/office/powerpoint/2010/main" val="36751939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71</a:t>
            </a:fld>
            <a:endParaRPr lang="en-US" altLang="zh-CN"/>
          </a:p>
        </p:txBody>
      </p:sp>
    </p:spTree>
    <p:extLst>
      <p:ext uri="{BB962C8B-B14F-4D97-AF65-F5344CB8AC3E}">
        <p14:creationId xmlns:p14="http://schemas.microsoft.com/office/powerpoint/2010/main" val="25353646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72</a:t>
            </a:fld>
            <a:endParaRPr lang="en-US" altLang="zh-CN"/>
          </a:p>
        </p:txBody>
      </p:sp>
    </p:spTree>
    <p:extLst>
      <p:ext uri="{BB962C8B-B14F-4D97-AF65-F5344CB8AC3E}">
        <p14:creationId xmlns:p14="http://schemas.microsoft.com/office/powerpoint/2010/main" val="253536469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73</a:t>
            </a:fld>
            <a:endParaRPr lang="en-US" altLang="zh-CN"/>
          </a:p>
        </p:txBody>
      </p:sp>
    </p:spTree>
    <p:extLst>
      <p:ext uri="{BB962C8B-B14F-4D97-AF65-F5344CB8AC3E}">
        <p14:creationId xmlns:p14="http://schemas.microsoft.com/office/powerpoint/2010/main" val="25353646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74</a:t>
            </a:fld>
            <a:endParaRPr lang="en-US" altLang="zh-CN"/>
          </a:p>
        </p:txBody>
      </p:sp>
    </p:spTree>
    <p:extLst>
      <p:ext uri="{BB962C8B-B14F-4D97-AF65-F5344CB8AC3E}">
        <p14:creationId xmlns:p14="http://schemas.microsoft.com/office/powerpoint/2010/main" val="2535364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9</a:t>
            </a:fld>
            <a:endParaRPr lang="en-US" altLang="zh-CN"/>
          </a:p>
        </p:txBody>
      </p:sp>
    </p:spTree>
    <p:extLst>
      <p:ext uri="{BB962C8B-B14F-4D97-AF65-F5344CB8AC3E}">
        <p14:creationId xmlns:p14="http://schemas.microsoft.com/office/powerpoint/2010/main" val="11156539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p>
          <a:p>
            <a:pPr lvl="0" eaLnBrk="0" hangingPunct="0">
              <a:spcBef>
                <a:spcPct val="0"/>
              </a:spcBef>
              <a:buClrTx/>
              <a:buSzTx/>
              <a:buNone/>
            </a:pPr>
            <a:r>
              <a:rPr lang="zh-CN" altLang="en-US" sz="1200" dirty="0">
                <a:solidFill>
                  <a:schemeClr val="tx1"/>
                </a:solidFill>
              </a:rPr>
              <a:t>注：</a:t>
            </a:r>
            <a:r>
              <a:rPr lang="zh-CN" altLang="zh-CN" sz="1200" dirty="0">
                <a:solidFill>
                  <a:schemeClr val="tx1"/>
                </a:solidFill>
              </a:rPr>
              <a:t>变量看作是用来放置数据的“盒子”</a:t>
            </a:r>
            <a:r>
              <a:rPr lang="zh-CN" altLang="en-US" sz="1200" dirty="0">
                <a:solidFill>
                  <a:schemeClr val="tx1"/>
                </a:solidFill>
              </a:rPr>
              <a:t>，那么</a:t>
            </a:r>
            <a:r>
              <a:rPr lang="zh-CN" altLang="zh-CN" sz="1200" dirty="0">
                <a:solidFill>
                  <a:schemeClr val="tx1"/>
                </a:solidFill>
              </a:rPr>
              <a:t>内存空间堆放着大量的存放数据的“盒子”</a:t>
            </a:r>
            <a:r>
              <a:rPr lang="zh-CN" altLang="en-US" sz="1200" dirty="0">
                <a:solidFill>
                  <a:schemeClr val="tx1"/>
                </a:solidFill>
              </a:rPr>
              <a:t>，</a:t>
            </a:r>
            <a:r>
              <a:rPr lang="zh-CN" altLang="zh-CN" sz="1200" dirty="0">
                <a:solidFill>
                  <a:schemeClr val="tx1"/>
                </a:solidFill>
              </a:rPr>
              <a:t>变量的值存放在对应的“盒子”里</a:t>
            </a:r>
            <a:r>
              <a:rPr lang="zh-CN" altLang="en-US" sz="1200" dirty="0">
                <a:solidFill>
                  <a:schemeClr val="tx1"/>
                </a:solidFill>
              </a:rPr>
              <a:t>，</a:t>
            </a:r>
            <a:r>
              <a:rPr lang="zh-CN" altLang="zh-CN" sz="1200" b="1" dirty="0">
                <a:solidFill>
                  <a:schemeClr val="tx1"/>
                </a:solidFill>
              </a:rPr>
              <a:t>变量名是</a:t>
            </a:r>
            <a:r>
              <a:rPr lang="zh-CN" altLang="zh-CN" sz="1200" dirty="0">
                <a:solidFill>
                  <a:schemeClr val="tx1"/>
                </a:solidFill>
              </a:rPr>
              <a:t> “盒子”的标识符</a:t>
            </a:r>
            <a:r>
              <a:rPr lang="zh-CN" altLang="en-US" sz="1200" dirty="0">
                <a:solidFill>
                  <a:schemeClr val="tx1"/>
                </a:solidFill>
              </a:rPr>
              <a:t>。</a:t>
            </a:r>
            <a:endParaRPr kumimoji="0" lang="en-US"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pPr>
              <a:defRPr/>
            </a:pPr>
            <a:fld id="{F9182B88-2C78-419A-9A31-7520B5409BC9}" type="slidenum">
              <a:rPr lang="en-US" altLang="zh-CN" smtClean="0"/>
              <a:pPr>
                <a:defRPr/>
              </a:pPr>
              <a:t>78</a:t>
            </a:fld>
            <a:endParaRPr lang="en-US" altLang="zh-CN"/>
          </a:p>
        </p:txBody>
      </p:sp>
    </p:spTree>
    <p:extLst>
      <p:ext uri="{BB962C8B-B14F-4D97-AF65-F5344CB8AC3E}">
        <p14:creationId xmlns:p14="http://schemas.microsoft.com/office/powerpoint/2010/main" val="112976779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rPr>
              <a:t>注：程序中</a:t>
            </a:r>
            <a:r>
              <a:rPr lang="zh-CN" altLang="zh-CN" sz="1200" dirty="0">
                <a:solidFill>
                  <a:schemeClr val="tx1"/>
                </a:solidFill>
              </a:rPr>
              <a:t>变量</a:t>
            </a:r>
            <a:r>
              <a:rPr lang="zh-CN" altLang="en-US" sz="1200" dirty="0">
                <a:solidFill>
                  <a:schemeClr val="tx1"/>
                </a:solidFill>
              </a:rPr>
              <a:t>的内存空间地址如何使用和存储呢？这就需要</a:t>
            </a:r>
            <a:r>
              <a:rPr lang="zh-CN" altLang="zh-CN" sz="1200" dirty="0">
                <a:solidFill>
                  <a:schemeClr val="tx1"/>
                </a:solidFill>
              </a:rPr>
              <a:t>一种特殊类型的变量，即</a:t>
            </a:r>
            <a:r>
              <a:rPr lang="zh-CN" altLang="zh-CN" sz="1200" b="1" dirty="0">
                <a:solidFill>
                  <a:schemeClr val="tx1"/>
                </a:solidFill>
              </a:rPr>
              <a:t>指针变量</a:t>
            </a:r>
            <a:endParaRPr lang="en-US" altLang="zh-CN" sz="1200" dirty="0">
              <a:solidFill>
                <a:schemeClr val="tx1"/>
              </a:solidFill>
            </a:endParaRPr>
          </a:p>
          <a:p>
            <a:endParaRPr lang="zh-CN" altLang="en-US" dirty="0"/>
          </a:p>
        </p:txBody>
      </p:sp>
      <p:sp>
        <p:nvSpPr>
          <p:cNvPr id="4" name="灯片编号占位符 3"/>
          <p:cNvSpPr>
            <a:spLocks noGrp="1"/>
          </p:cNvSpPr>
          <p:nvPr>
            <p:ph type="sldNum" sz="quarter" idx="10"/>
          </p:nvPr>
        </p:nvSpPr>
        <p:spPr/>
        <p:txBody>
          <a:bodyPr/>
          <a:lstStyle/>
          <a:p>
            <a:pPr>
              <a:defRPr/>
            </a:pPr>
            <a:fld id="{F9182B88-2C78-419A-9A31-7520B5409BC9}" type="slidenum">
              <a:rPr lang="en-US" altLang="zh-CN" smtClean="0"/>
              <a:pPr>
                <a:defRPr/>
              </a:pPr>
              <a:t>79</a:t>
            </a:fld>
            <a:endParaRPr lang="en-US" altLang="zh-CN"/>
          </a:p>
        </p:txBody>
      </p:sp>
    </p:spTree>
    <p:extLst>
      <p:ext uri="{BB962C8B-B14F-4D97-AF65-F5344CB8AC3E}">
        <p14:creationId xmlns:p14="http://schemas.microsoft.com/office/powerpoint/2010/main" val="407795326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dirty="0">
                <a:solidFill>
                  <a:schemeClr val="tx1"/>
                </a:solidFill>
              </a:rPr>
              <a:t>它可以用来指向一个整型变量，即可以存放一个整型变量的地址</a:t>
            </a:r>
            <a:endParaRPr lang="zh-CN" altLang="en-US" dirty="0">
              <a:solidFill>
                <a:schemeClr val="tx1"/>
              </a:solidFill>
            </a:endParaRPr>
          </a:p>
          <a:p>
            <a:endParaRPr lang="zh-CN" altLang="en-US" dirty="0"/>
          </a:p>
        </p:txBody>
      </p:sp>
      <p:sp>
        <p:nvSpPr>
          <p:cNvPr id="4" name="灯片编号占位符 3"/>
          <p:cNvSpPr>
            <a:spLocks noGrp="1"/>
          </p:cNvSpPr>
          <p:nvPr>
            <p:ph type="sldNum" sz="quarter" idx="10"/>
          </p:nvPr>
        </p:nvSpPr>
        <p:spPr/>
        <p:txBody>
          <a:bodyPr/>
          <a:lstStyle/>
          <a:p>
            <a:pPr>
              <a:defRPr/>
            </a:pPr>
            <a:fld id="{F9182B88-2C78-419A-9A31-7520B5409BC9}" type="slidenum">
              <a:rPr lang="en-US" altLang="zh-CN" smtClean="0"/>
              <a:pPr>
                <a:defRPr/>
              </a:pPr>
              <a:t>80</a:t>
            </a:fld>
            <a:endParaRPr lang="en-US" altLang="zh-CN"/>
          </a:p>
        </p:txBody>
      </p:sp>
    </p:spTree>
    <p:extLst>
      <p:ext uri="{BB962C8B-B14F-4D97-AF65-F5344CB8AC3E}">
        <p14:creationId xmlns:p14="http://schemas.microsoft.com/office/powerpoint/2010/main" val="163283984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dirty="0">
                <a:solidFill>
                  <a:schemeClr val="tx1"/>
                </a:solidFill>
              </a:rPr>
              <a:t>它可以用来指向一个整型变量，即可以存放一个整型变量的地址</a:t>
            </a:r>
            <a:endParaRPr lang="zh-CN" altLang="en-US" dirty="0">
              <a:solidFill>
                <a:schemeClr val="tx1"/>
              </a:solidFill>
            </a:endParaRPr>
          </a:p>
          <a:p>
            <a:endParaRPr lang="zh-CN" altLang="en-US" dirty="0"/>
          </a:p>
        </p:txBody>
      </p:sp>
      <p:sp>
        <p:nvSpPr>
          <p:cNvPr id="4" name="灯片编号占位符 3"/>
          <p:cNvSpPr>
            <a:spLocks noGrp="1"/>
          </p:cNvSpPr>
          <p:nvPr>
            <p:ph type="sldNum" sz="quarter" idx="10"/>
          </p:nvPr>
        </p:nvSpPr>
        <p:spPr/>
        <p:txBody>
          <a:bodyPr/>
          <a:lstStyle/>
          <a:p>
            <a:pPr>
              <a:defRPr/>
            </a:pPr>
            <a:fld id="{F9182B88-2C78-419A-9A31-7520B5409BC9}" type="slidenum">
              <a:rPr lang="en-US" altLang="zh-CN" smtClean="0"/>
              <a:pPr>
                <a:defRPr/>
              </a:pPr>
              <a:t>81</a:t>
            </a:fld>
            <a:endParaRPr lang="en-US" altLang="zh-CN"/>
          </a:p>
        </p:txBody>
      </p:sp>
    </p:spTree>
    <p:extLst>
      <p:ext uri="{BB962C8B-B14F-4D97-AF65-F5344CB8AC3E}">
        <p14:creationId xmlns:p14="http://schemas.microsoft.com/office/powerpoint/2010/main" val="56732010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rPr>
              <a:t>注：程序中</a:t>
            </a:r>
            <a:r>
              <a:rPr lang="zh-CN" altLang="zh-CN" sz="1200" dirty="0">
                <a:solidFill>
                  <a:schemeClr val="tx1"/>
                </a:solidFill>
              </a:rPr>
              <a:t>变量</a:t>
            </a:r>
            <a:r>
              <a:rPr lang="zh-CN" altLang="en-US" sz="1200" dirty="0">
                <a:solidFill>
                  <a:schemeClr val="tx1"/>
                </a:solidFill>
              </a:rPr>
              <a:t>的内存空间地址如何使用和存储呢？这就需要</a:t>
            </a:r>
            <a:r>
              <a:rPr lang="zh-CN" altLang="zh-CN" sz="1200" dirty="0">
                <a:solidFill>
                  <a:schemeClr val="tx1"/>
                </a:solidFill>
              </a:rPr>
              <a:t>一种特殊类型的变量，即</a:t>
            </a:r>
            <a:r>
              <a:rPr lang="zh-CN" altLang="zh-CN" sz="1200" b="1" dirty="0">
                <a:solidFill>
                  <a:schemeClr val="tx1"/>
                </a:solidFill>
              </a:rPr>
              <a:t>指针变量</a:t>
            </a:r>
            <a:endParaRPr lang="en-US" altLang="zh-CN" sz="1200" dirty="0">
              <a:solidFill>
                <a:schemeClr val="tx1"/>
              </a:solidFill>
            </a:endParaRPr>
          </a:p>
          <a:p>
            <a:endParaRPr lang="zh-CN" altLang="en-US" dirty="0"/>
          </a:p>
        </p:txBody>
      </p:sp>
      <p:sp>
        <p:nvSpPr>
          <p:cNvPr id="4" name="灯片编号占位符 3"/>
          <p:cNvSpPr>
            <a:spLocks noGrp="1"/>
          </p:cNvSpPr>
          <p:nvPr>
            <p:ph type="sldNum" sz="quarter" idx="10"/>
          </p:nvPr>
        </p:nvSpPr>
        <p:spPr/>
        <p:txBody>
          <a:bodyPr/>
          <a:lstStyle/>
          <a:p>
            <a:pPr>
              <a:defRPr/>
            </a:pPr>
            <a:fld id="{F9182B88-2C78-419A-9A31-7520B5409BC9}" type="slidenum">
              <a:rPr lang="en-US" altLang="zh-CN" smtClean="0"/>
              <a:pPr>
                <a:defRPr/>
              </a:pPr>
              <a:t>82</a:t>
            </a:fld>
            <a:endParaRPr lang="en-US" altLang="zh-CN"/>
          </a:p>
        </p:txBody>
      </p:sp>
    </p:spTree>
    <p:extLst>
      <p:ext uri="{BB962C8B-B14F-4D97-AF65-F5344CB8AC3E}">
        <p14:creationId xmlns:p14="http://schemas.microsoft.com/office/powerpoint/2010/main" val="390712681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dirty="0">
                <a:solidFill>
                  <a:schemeClr val="tx1"/>
                </a:solidFill>
              </a:rPr>
              <a:t>它可以用来指向一个整型变量，即可以存放一个整型变量的地址</a:t>
            </a:r>
            <a:endParaRPr lang="zh-CN" altLang="en-US" dirty="0">
              <a:solidFill>
                <a:schemeClr val="tx1"/>
              </a:solidFill>
            </a:endParaRPr>
          </a:p>
          <a:p>
            <a:endParaRPr lang="zh-CN" altLang="en-US" dirty="0"/>
          </a:p>
        </p:txBody>
      </p:sp>
      <p:sp>
        <p:nvSpPr>
          <p:cNvPr id="4" name="灯片编号占位符 3"/>
          <p:cNvSpPr>
            <a:spLocks noGrp="1"/>
          </p:cNvSpPr>
          <p:nvPr>
            <p:ph type="sldNum" sz="quarter" idx="10"/>
          </p:nvPr>
        </p:nvSpPr>
        <p:spPr/>
        <p:txBody>
          <a:bodyPr/>
          <a:lstStyle/>
          <a:p>
            <a:pPr>
              <a:defRPr/>
            </a:pPr>
            <a:fld id="{F9182B88-2C78-419A-9A31-7520B5409BC9}" type="slidenum">
              <a:rPr lang="en-US" altLang="zh-CN" smtClean="0"/>
              <a:pPr>
                <a:defRPr/>
              </a:pPr>
              <a:t>84</a:t>
            </a:fld>
            <a:endParaRPr lang="en-US" altLang="zh-CN"/>
          </a:p>
        </p:txBody>
      </p:sp>
    </p:spTree>
    <p:extLst>
      <p:ext uri="{BB962C8B-B14F-4D97-AF65-F5344CB8AC3E}">
        <p14:creationId xmlns:p14="http://schemas.microsoft.com/office/powerpoint/2010/main" val="50970916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9182B88-2C78-419A-9A31-7520B5409BC9}" type="slidenum">
              <a:rPr lang="en-US" altLang="zh-CN" smtClean="0"/>
              <a:pPr>
                <a:defRPr/>
              </a:pPr>
              <a:t>85</a:t>
            </a:fld>
            <a:endParaRPr lang="en-US" altLang="zh-CN"/>
          </a:p>
        </p:txBody>
      </p:sp>
    </p:spTree>
    <p:extLst>
      <p:ext uri="{BB962C8B-B14F-4D97-AF65-F5344CB8AC3E}">
        <p14:creationId xmlns:p14="http://schemas.microsoft.com/office/powerpoint/2010/main" val="163283984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a:buNone/>
            </a:pPr>
            <a:r>
              <a:rPr lang="en-US" altLang="zh-CN" dirty="0">
                <a:solidFill>
                  <a:schemeClr val="tx1"/>
                </a:solidFill>
                <a:latin typeface="Times New Roman" pitchFamily="18" charset="0"/>
                <a:cs typeface="Times New Roman" pitchFamily="18" charset="0"/>
              </a:rPr>
              <a:t>pa</a:t>
            </a:r>
            <a:r>
              <a:rPr lang="zh-CN" altLang="zh-CN" dirty="0">
                <a:solidFill>
                  <a:schemeClr val="tx1"/>
                </a:solidFill>
                <a:latin typeface="Times New Roman" pitchFamily="18" charset="0"/>
                <a:cs typeface="Times New Roman" pitchFamily="18" charset="0"/>
              </a:rPr>
              <a:t>指向变量</a:t>
            </a:r>
            <a:r>
              <a:rPr lang="en-US" altLang="zh-CN" dirty="0">
                <a:solidFill>
                  <a:schemeClr val="tx1"/>
                </a:solidFill>
                <a:latin typeface="Times New Roman" pitchFamily="18" charset="0"/>
                <a:cs typeface="Times New Roman" pitchFamily="18" charset="0"/>
              </a:rPr>
              <a:t>a</a:t>
            </a:r>
            <a:r>
              <a:rPr lang="zh-CN" altLang="zh-CN" dirty="0">
                <a:solidFill>
                  <a:schemeClr val="tx1"/>
                </a:solidFill>
                <a:latin typeface="Times New Roman" pitchFamily="18" charset="0"/>
                <a:cs typeface="Times New Roman" pitchFamily="18" charset="0"/>
              </a:rPr>
              <a:t>，</a:t>
            </a:r>
            <a:r>
              <a:rPr lang="en-US" altLang="zh-CN" dirty="0">
                <a:solidFill>
                  <a:schemeClr val="tx1"/>
                </a:solidFill>
                <a:latin typeface="Times New Roman" pitchFamily="18" charset="0"/>
                <a:cs typeface="Times New Roman" pitchFamily="18" charset="0"/>
              </a:rPr>
              <a:t>*pa</a:t>
            </a:r>
            <a:r>
              <a:rPr lang="zh-CN" altLang="zh-CN" dirty="0">
                <a:solidFill>
                  <a:schemeClr val="tx1"/>
                </a:solidFill>
                <a:latin typeface="Times New Roman" pitchFamily="18" charset="0"/>
                <a:cs typeface="Times New Roman" pitchFamily="18" charset="0"/>
              </a:rPr>
              <a:t>就和</a:t>
            </a:r>
            <a:r>
              <a:rPr lang="en-US" altLang="zh-CN" dirty="0">
                <a:solidFill>
                  <a:schemeClr val="tx1"/>
                </a:solidFill>
                <a:latin typeface="Times New Roman" pitchFamily="18" charset="0"/>
                <a:cs typeface="Times New Roman" pitchFamily="18" charset="0"/>
              </a:rPr>
              <a:t>a</a:t>
            </a:r>
            <a:r>
              <a:rPr lang="zh-CN" altLang="zh-CN" dirty="0">
                <a:solidFill>
                  <a:schemeClr val="tx1"/>
                </a:solidFill>
                <a:latin typeface="Times New Roman" pitchFamily="18" charset="0"/>
                <a:cs typeface="Times New Roman" pitchFamily="18" charset="0"/>
              </a:rPr>
              <a:t>完全等价，</a:t>
            </a:r>
            <a:r>
              <a:rPr lang="zh-CN" altLang="en-US" dirty="0">
                <a:solidFill>
                  <a:schemeClr val="tx1"/>
                </a:solidFill>
                <a:latin typeface="Times New Roman" pitchFamily="18" charset="0"/>
                <a:cs typeface="Times New Roman" pitchFamily="18" charset="0"/>
              </a:rPr>
              <a:t>那么，</a:t>
            </a:r>
            <a:endParaRPr lang="zh-CN" altLang="zh-CN" dirty="0">
              <a:solidFill>
                <a:schemeClr val="tx1"/>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solidFill>
                  <a:schemeClr val="tx1"/>
                </a:solidFill>
                <a:latin typeface="Times New Roman" pitchFamily="18" charset="0"/>
                <a:cs typeface="Times New Roman" pitchFamily="18" charset="0"/>
              </a:rPr>
              <a:t>//</a:t>
            </a:r>
            <a:r>
              <a:rPr lang="zh-CN" altLang="zh-CN" dirty="0">
                <a:solidFill>
                  <a:schemeClr val="tx1"/>
                </a:solidFill>
                <a:latin typeface="Times New Roman" pitchFamily="18" charset="0"/>
                <a:cs typeface="Times New Roman" pitchFamily="18" charset="0"/>
              </a:rPr>
              <a:t>输出指针变量</a:t>
            </a:r>
            <a:r>
              <a:rPr lang="en-US" altLang="zh-CN" dirty="0">
                <a:solidFill>
                  <a:schemeClr val="tx1"/>
                </a:solidFill>
                <a:latin typeface="Times New Roman" pitchFamily="18" charset="0"/>
                <a:cs typeface="Times New Roman" pitchFamily="18" charset="0"/>
              </a:rPr>
              <a:t>pa</a:t>
            </a:r>
            <a:r>
              <a:rPr lang="zh-CN" altLang="zh-CN" dirty="0">
                <a:solidFill>
                  <a:schemeClr val="tx1"/>
                </a:solidFill>
                <a:latin typeface="Times New Roman" pitchFamily="18" charset="0"/>
                <a:cs typeface="Times New Roman" pitchFamily="18" charset="0"/>
              </a:rPr>
              <a:t>所指向的变量</a:t>
            </a:r>
            <a:r>
              <a:rPr lang="en-US" altLang="zh-CN" dirty="0">
                <a:solidFill>
                  <a:schemeClr val="tx1"/>
                </a:solidFill>
                <a:latin typeface="Times New Roman" pitchFamily="18" charset="0"/>
                <a:cs typeface="Times New Roman" pitchFamily="18" charset="0"/>
              </a:rPr>
              <a:t>a</a:t>
            </a:r>
            <a:r>
              <a:rPr lang="zh-CN" altLang="zh-CN" dirty="0">
                <a:solidFill>
                  <a:schemeClr val="tx1"/>
                </a:solidFill>
                <a:latin typeface="Times New Roman" pitchFamily="18" charset="0"/>
                <a:cs typeface="Times New Roman" pitchFamily="18" charset="0"/>
              </a:rPr>
              <a:t>的值，屏幕输出为</a:t>
            </a:r>
            <a:r>
              <a:rPr lang="en-US" altLang="zh-CN" dirty="0">
                <a:solidFill>
                  <a:schemeClr val="tx1"/>
                </a:solidFill>
                <a:latin typeface="Times New Roman" pitchFamily="18" charset="0"/>
                <a:cs typeface="Times New Roman" pitchFamily="18" charset="0"/>
              </a:rPr>
              <a:t>0</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solidFill>
                  <a:schemeClr val="tx1"/>
                </a:solidFill>
                <a:latin typeface="Times New Roman" pitchFamily="18" charset="0"/>
                <a:cs typeface="Times New Roman" pitchFamily="18" charset="0"/>
              </a:rPr>
              <a:t> </a:t>
            </a:r>
            <a:r>
              <a:rPr lang="en-US" altLang="zh-CN" dirty="0">
                <a:solidFill>
                  <a:schemeClr val="tx1"/>
                </a:solidFill>
                <a:latin typeface="Times New Roman" pitchFamily="18" charset="0"/>
                <a:cs typeface="Times New Roman" pitchFamily="18" charset="0"/>
              </a:rPr>
              <a:t>//</a:t>
            </a:r>
            <a:r>
              <a:rPr lang="zh-CN" altLang="zh-CN" dirty="0">
                <a:solidFill>
                  <a:schemeClr val="tx1"/>
                </a:solidFill>
                <a:latin typeface="Times New Roman" pitchFamily="18" charset="0"/>
                <a:cs typeface="Times New Roman" pitchFamily="18" charset="0"/>
              </a:rPr>
              <a:t>修改指针变量</a:t>
            </a:r>
            <a:r>
              <a:rPr lang="en-US" altLang="zh-CN" dirty="0">
                <a:solidFill>
                  <a:schemeClr val="tx1"/>
                </a:solidFill>
                <a:latin typeface="Times New Roman" pitchFamily="18" charset="0"/>
                <a:cs typeface="Times New Roman" pitchFamily="18" charset="0"/>
              </a:rPr>
              <a:t>pa</a:t>
            </a:r>
            <a:r>
              <a:rPr lang="zh-CN" altLang="zh-CN" dirty="0">
                <a:solidFill>
                  <a:schemeClr val="tx1"/>
                </a:solidFill>
                <a:latin typeface="Times New Roman" pitchFamily="18" charset="0"/>
                <a:cs typeface="Times New Roman" pitchFamily="18" charset="0"/>
              </a:rPr>
              <a:t>所指向的变量</a:t>
            </a:r>
            <a:r>
              <a:rPr lang="en-US" altLang="zh-CN" dirty="0">
                <a:solidFill>
                  <a:schemeClr val="tx1"/>
                </a:solidFill>
                <a:latin typeface="Times New Roman" pitchFamily="18" charset="0"/>
                <a:cs typeface="Times New Roman" pitchFamily="18" charset="0"/>
              </a:rPr>
              <a:t>a</a:t>
            </a:r>
            <a:r>
              <a:rPr lang="zh-CN" altLang="zh-CN" dirty="0">
                <a:solidFill>
                  <a:schemeClr val="tx1"/>
                </a:solidFill>
                <a:latin typeface="Times New Roman" pitchFamily="18" charset="0"/>
                <a:cs typeface="Times New Roman" pitchFamily="18" charset="0"/>
              </a:rPr>
              <a:t>的值，修改后</a:t>
            </a:r>
            <a:r>
              <a:rPr lang="en-US" altLang="zh-CN" dirty="0">
                <a:solidFill>
                  <a:schemeClr val="tx1"/>
                </a:solidFill>
                <a:latin typeface="Times New Roman" pitchFamily="18" charset="0"/>
                <a:cs typeface="Times New Roman" pitchFamily="18" charset="0"/>
              </a:rPr>
              <a:t>a</a:t>
            </a:r>
            <a:r>
              <a:rPr lang="zh-CN" altLang="zh-CN" dirty="0">
                <a:solidFill>
                  <a:schemeClr val="tx1"/>
                </a:solidFill>
                <a:latin typeface="Times New Roman" pitchFamily="18" charset="0"/>
                <a:cs typeface="Times New Roman" pitchFamily="18" charset="0"/>
              </a:rPr>
              <a:t>变量值为</a:t>
            </a:r>
            <a:r>
              <a:rPr lang="en-US" altLang="zh-CN" dirty="0">
                <a:solidFill>
                  <a:schemeClr val="tx1"/>
                </a:solidFill>
                <a:latin typeface="Times New Roman" pitchFamily="18" charset="0"/>
                <a:cs typeface="Times New Roman" pitchFamily="18" charset="0"/>
              </a:rPr>
              <a:t>1</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solidFill>
                  <a:schemeClr val="tx1"/>
                </a:solidFill>
                <a:latin typeface="Times New Roman" pitchFamily="18" charset="0"/>
                <a:cs typeface="Times New Roman" pitchFamily="18" charset="0"/>
              </a:rPr>
              <a:t>//</a:t>
            </a:r>
            <a:r>
              <a:rPr lang="zh-CN" altLang="zh-CN" dirty="0">
                <a:solidFill>
                  <a:schemeClr val="tx1"/>
                </a:solidFill>
                <a:latin typeface="Times New Roman" pitchFamily="18" charset="0"/>
                <a:cs typeface="Times New Roman" pitchFamily="18" charset="0"/>
              </a:rPr>
              <a:t>修改后屏幕输出</a:t>
            </a:r>
            <a:r>
              <a:rPr lang="en-US" altLang="zh-CN" dirty="0">
                <a:solidFill>
                  <a:schemeClr val="tx1"/>
                </a:solidFill>
                <a:latin typeface="Times New Roman" pitchFamily="18" charset="0"/>
                <a:cs typeface="Times New Roman" pitchFamily="18" charset="0"/>
              </a:rPr>
              <a:t>pa</a:t>
            </a:r>
            <a:r>
              <a:rPr lang="zh-CN" altLang="zh-CN" dirty="0">
                <a:solidFill>
                  <a:schemeClr val="tx1"/>
                </a:solidFill>
                <a:latin typeface="Times New Roman" pitchFamily="18" charset="0"/>
                <a:cs typeface="Times New Roman" pitchFamily="18" charset="0"/>
              </a:rPr>
              <a:t>指向的变量</a:t>
            </a:r>
            <a:r>
              <a:rPr lang="en-US" altLang="zh-CN" dirty="0">
                <a:solidFill>
                  <a:schemeClr val="tx1"/>
                </a:solidFill>
                <a:latin typeface="Times New Roman" pitchFamily="18" charset="0"/>
                <a:cs typeface="Times New Roman" pitchFamily="18" charset="0"/>
              </a:rPr>
              <a:t>a</a:t>
            </a:r>
            <a:r>
              <a:rPr lang="zh-CN" altLang="zh-CN" dirty="0">
                <a:solidFill>
                  <a:schemeClr val="tx1"/>
                </a:solidFill>
                <a:latin typeface="Times New Roman" pitchFamily="18" charset="0"/>
                <a:cs typeface="Times New Roman" pitchFamily="18" charset="0"/>
              </a:rPr>
              <a:t>的值，为</a:t>
            </a:r>
            <a:r>
              <a:rPr lang="en-US" altLang="zh-CN" dirty="0">
                <a:solidFill>
                  <a:schemeClr val="tx1"/>
                </a:solidFill>
                <a:latin typeface="Times New Roman" pitchFamily="18" charset="0"/>
                <a:cs typeface="Times New Roman" pitchFamily="18" charset="0"/>
              </a:rPr>
              <a:t>1</a:t>
            </a:r>
            <a:endParaRPr lang="zh-CN" altLang="zh-CN" dirty="0">
              <a:solidFill>
                <a:schemeClr val="tx1"/>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dirty="0">
              <a:solidFill>
                <a:schemeClr val="tx1"/>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itchFamily="34" charset="0"/>
                <a:ea typeface="宋体" pitchFamily="2" charset="-122"/>
                <a:cs typeface="+mn-cs"/>
              </a:rPr>
              <a:t>指针变量在赋值或者初始化后也可以被重新赋值为其它变量的地址，重新赋值后即指向其它变量。可以把指针、引用和变量的关系类比为信封、地址和房子。一个指针就好像是一个信封，我们可以在上面填写其它房子的地址。一个引用（地址）就像是一个邮件地址，它是房子实际的地址。我们可以把信封上的地址擦掉，写上另外一个我们想要的地址。</a:t>
            </a:r>
          </a:p>
          <a:p>
            <a:endParaRPr lang="zh-CN" altLang="en-US" dirty="0"/>
          </a:p>
        </p:txBody>
      </p:sp>
      <p:sp>
        <p:nvSpPr>
          <p:cNvPr id="4" name="灯片编号占位符 3"/>
          <p:cNvSpPr>
            <a:spLocks noGrp="1"/>
          </p:cNvSpPr>
          <p:nvPr>
            <p:ph type="sldNum" sz="quarter" idx="10"/>
          </p:nvPr>
        </p:nvSpPr>
        <p:spPr/>
        <p:txBody>
          <a:bodyPr/>
          <a:lstStyle/>
          <a:p>
            <a:pPr>
              <a:defRPr/>
            </a:pPr>
            <a:fld id="{F9182B88-2C78-419A-9A31-7520B5409BC9}" type="slidenum">
              <a:rPr lang="en-US" altLang="zh-CN" smtClean="0"/>
              <a:pPr>
                <a:defRPr/>
              </a:pPr>
              <a:t>86</a:t>
            </a:fld>
            <a:endParaRPr lang="en-US" altLang="zh-CN"/>
          </a:p>
        </p:txBody>
      </p:sp>
    </p:spTree>
    <p:extLst>
      <p:ext uri="{BB962C8B-B14F-4D97-AF65-F5344CB8AC3E}">
        <p14:creationId xmlns:p14="http://schemas.microsoft.com/office/powerpoint/2010/main" val="163283984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89</a:t>
            </a:fld>
            <a:endParaRPr lang="en-US" altLang="zh-CN"/>
          </a:p>
        </p:txBody>
      </p:sp>
    </p:spTree>
    <p:extLst>
      <p:ext uri="{BB962C8B-B14F-4D97-AF65-F5344CB8AC3E}">
        <p14:creationId xmlns:p14="http://schemas.microsoft.com/office/powerpoint/2010/main" val="126015072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dirty="0">
                <a:solidFill>
                  <a:schemeClr val="tx1"/>
                </a:solidFill>
              </a:rPr>
              <a:t>常用的数学函数</a:t>
            </a:r>
            <a:r>
              <a:rPr lang="zh-CN" altLang="en-US" dirty="0">
                <a:solidFill>
                  <a:schemeClr val="tx1"/>
                </a:solidFill>
              </a:rPr>
              <a:t>：</a:t>
            </a:r>
            <a:endParaRPr lang="en-US" altLang="zh-CN" dirty="0">
              <a:solidFill>
                <a:schemeClr val="tx1"/>
              </a:solidFill>
            </a:endParaRPr>
          </a:p>
          <a:p>
            <a:endParaRPr lang="zh-CN" altLang="en-US" dirty="0"/>
          </a:p>
        </p:txBody>
      </p:sp>
      <p:sp>
        <p:nvSpPr>
          <p:cNvPr id="4" name="灯片编号占位符 3"/>
          <p:cNvSpPr>
            <a:spLocks noGrp="1"/>
          </p:cNvSpPr>
          <p:nvPr>
            <p:ph type="sldNum" sz="quarter" idx="10"/>
          </p:nvPr>
        </p:nvSpPr>
        <p:spPr/>
        <p:txBody>
          <a:bodyPr/>
          <a:lstStyle/>
          <a:p>
            <a:pPr>
              <a:defRPr/>
            </a:pPr>
            <a:fld id="{F9182B88-2C78-419A-9A31-7520B5409BC9}" type="slidenum">
              <a:rPr lang="en-US" altLang="zh-CN" smtClean="0"/>
              <a:pPr>
                <a:defRPr/>
              </a:pPr>
              <a:t>90</a:t>
            </a:fld>
            <a:endParaRPr lang="en-US" altLang="zh-CN"/>
          </a:p>
        </p:txBody>
      </p:sp>
    </p:spTree>
    <p:extLst>
      <p:ext uri="{BB962C8B-B14F-4D97-AF65-F5344CB8AC3E}">
        <p14:creationId xmlns:p14="http://schemas.microsoft.com/office/powerpoint/2010/main" val="130302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10</a:t>
            </a:fld>
            <a:endParaRPr lang="en-US" altLang="zh-CN"/>
          </a:p>
        </p:txBody>
      </p:sp>
    </p:spTree>
    <p:extLst>
      <p:ext uri="{BB962C8B-B14F-4D97-AF65-F5344CB8AC3E}">
        <p14:creationId xmlns:p14="http://schemas.microsoft.com/office/powerpoint/2010/main" val="204992733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91</a:t>
            </a:fld>
            <a:endParaRPr lang="en-US" altLang="zh-CN"/>
          </a:p>
        </p:txBody>
      </p:sp>
    </p:spTree>
    <p:extLst>
      <p:ext uri="{BB962C8B-B14F-4D97-AF65-F5344CB8AC3E}">
        <p14:creationId xmlns:p14="http://schemas.microsoft.com/office/powerpoint/2010/main" val="36751939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92</a:t>
            </a:fld>
            <a:endParaRPr lang="en-US" altLang="zh-CN"/>
          </a:p>
        </p:txBody>
      </p:sp>
    </p:spTree>
    <p:extLst>
      <p:ext uri="{BB962C8B-B14F-4D97-AF65-F5344CB8AC3E}">
        <p14:creationId xmlns:p14="http://schemas.microsoft.com/office/powerpoint/2010/main" val="126015072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93</a:t>
            </a:fld>
            <a:endParaRPr lang="en-US" altLang="zh-CN"/>
          </a:p>
        </p:txBody>
      </p:sp>
    </p:spTree>
    <p:extLst>
      <p:ext uri="{BB962C8B-B14F-4D97-AF65-F5344CB8AC3E}">
        <p14:creationId xmlns:p14="http://schemas.microsoft.com/office/powerpoint/2010/main" val="126015072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94</a:t>
            </a:fld>
            <a:endParaRPr lang="en-US" altLang="zh-CN"/>
          </a:p>
        </p:txBody>
      </p:sp>
    </p:spTree>
    <p:extLst>
      <p:ext uri="{BB962C8B-B14F-4D97-AF65-F5344CB8AC3E}">
        <p14:creationId xmlns:p14="http://schemas.microsoft.com/office/powerpoint/2010/main" val="39397176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95</a:t>
            </a:fld>
            <a:endParaRPr lang="en-US" altLang="zh-CN"/>
          </a:p>
        </p:txBody>
      </p:sp>
    </p:spTree>
    <p:extLst>
      <p:ext uri="{BB962C8B-B14F-4D97-AF65-F5344CB8AC3E}">
        <p14:creationId xmlns:p14="http://schemas.microsoft.com/office/powerpoint/2010/main" val="92983609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96</a:t>
            </a:fld>
            <a:endParaRPr lang="en-US" altLang="zh-CN"/>
          </a:p>
        </p:txBody>
      </p:sp>
    </p:spTree>
    <p:extLst>
      <p:ext uri="{BB962C8B-B14F-4D97-AF65-F5344CB8AC3E}">
        <p14:creationId xmlns:p14="http://schemas.microsoft.com/office/powerpoint/2010/main" val="345389882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97</a:t>
            </a:fld>
            <a:endParaRPr lang="en-US" altLang="zh-CN"/>
          </a:p>
        </p:txBody>
      </p:sp>
    </p:spTree>
    <p:extLst>
      <p:ext uri="{BB962C8B-B14F-4D97-AF65-F5344CB8AC3E}">
        <p14:creationId xmlns:p14="http://schemas.microsoft.com/office/powerpoint/2010/main" val="58655313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98</a:t>
            </a:fld>
            <a:endParaRPr lang="en-US" altLang="zh-CN"/>
          </a:p>
        </p:txBody>
      </p:sp>
    </p:spTree>
    <p:extLst>
      <p:ext uri="{BB962C8B-B14F-4D97-AF65-F5344CB8AC3E}">
        <p14:creationId xmlns:p14="http://schemas.microsoft.com/office/powerpoint/2010/main" val="4170170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11</a:t>
            </a:fld>
            <a:endParaRPr lang="en-US" altLang="zh-CN"/>
          </a:p>
        </p:txBody>
      </p:sp>
    </p:spTree>
    <p:extLst>
      <p:ext uri="{BB962C8B-B14F-4D97-AF65-F5344CB8AC3E}">
        <p14:creationId xmlns:p14="http://schemas.microsoft.com/office/powerpoint/2010/main" val="3724203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62E9583-87F2-425F-9706-6627BC1D0E77}" type="slidenum">
              <a:rPr lang="en-US" altLang="zh-CN" smtClean="0"/>
              <a:pPr eaLnBrk="1" hangingPunct="1">
                <a:spcBef>
                  <a:spcPct val="0"/>
                </a:spcBef>
              </a:pPr>
              <a:t>12</a:t>
            </a:fld>
            <a:endParaRPr lang="en-US" altLang="zh-CN"/>
          </a:p>
        </p:txBody>
      </p:sp>
    </p:spTree>
    <p:extLst>
      <p:ext uri="{BB962C8B-B14F-4D97-AF65-F5344CB8AC3E}">
        <p14:creationId xmlns:p14="http://schemas.microsoft.com/office/powerpoint/2010/main" val="3629976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452629" y="577850"/>
            <a:ext cx="8086725" cy="2514600"/>
          </a:xfrm>
        </p:spPr>
        <p:txBody>
          <a:bodyPr anchor="b">
            <a:noAutofit/>
          </a:bodyPr>
          <a:lstStyle>
            <a:lvl1pPr algn="l">
              <a:lnSpc>
                <a:spcPct val="80000"/>
              </a:lnSpc>
              <a:defRPr sz="8000" spc="-120"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500635" y="3148807"/>
            <a:ext cx="6921151" cy="123444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Tree>
    <p:extLst>
      <p:ext uri="{BB962C8B-B14F-4D97-AF65-F5344CB8AC3E}">
        <p14:creationId xmlns:p14="http://schemas.microsoft.com/office/powerpoint/2010/main" val="4258508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514350" y="4809335"/>
            <a:ext cx="3086100" cy="171450"/>
          </a:xfrm>
          <a:prstGeom prst="rect">
            <a:avLst/>
          </a:prstGeom>
        </p:spPr>
        <p:txBody>
          <a:bodyPr/>
          <a:lstStyle/>
          <a:p>
            <a:pPr>
              <a:defRPr/>
            </a:pPr>
            <a:endParaRPr lang="en-US" altLang="zh-CN"/>
          </a:p>
        </p:txBody>
      </p:sp>
      <p:sp>
        <p:nvSpPr>
          <p:cNvPr id="5" name="Footer Placeholder 4"/>
          <p:cNvSpPr>
            <a:spLocks noGrp="1"/>
          </p:cNvSpPr>
          <p:nvPr>
            <p:ph type="ftr" sz="quarter" idx="11"/>
          </p:nvPr>
        </p:nvSpPr>
        <p:spPr>
          <a:xfrm>
            <a:off x="514350" y="4916023"/>
            <a:ext cx="3771900" cy="171450"/>
          </a:xfrm>
          <a:prstGeom prst="rect">
            <a:avLst/>
          </a:prstGeom>
        </p:spPr>
        <p:txBody>
          <a:bodyPr/>
          <a:lstStyle/>
          <a:p>
            <a:pPr>
              <a:defRPr/>
            </a:pPr>
            <a:endParaRPr lang="en-US" altLang="zh-CN"/>
          </a:p>
        </p:txBody>
      </p:sp>
    </p:spTree>
    <p:extLst>
      <p:ext uri="{BB962C8B-B14F-4D97-AF65-F5344CB8AC3E}">
        <p14:creationId xmlns:p14="http://schemas.microsoft.com/office/powerpoint/2010/main" val="2143143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4" y="521494"/>
            <a:ext cx="1971675" cy="360045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78644" y="535783"/>
            <a:ext cx="5800725" cy="4050506"/>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254805356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xmlns="" id="{CBED81D0-87D7-4771-985D-18A635FAAA6D}"/>
              </a:ext>
            </a:extLst>
          </p:cNvPr>
          <p:cNvSpPr>
            <a:spLocks noGrp="1"/>
          </p:cNvSpPr>
          <p:nvPr>
            <p:ph type="dt" sz="half" idx="10"/>
          </p:nvPr>
        </p:nvSpPr>
        <p:spPr/>
        <p:txBody>
          <a:bodyPr/>
          <a:lstStyle/>
          <a:p>
            <a:fld id="{F3AE5198-B755-47CF-A3BB-8BEF09E3077F}" type="datetimeFigureOut">
              <a:rPr lang="zh-CN" altLang="en-US" smtClean="0"/>
              <a:t>2024/10/8</a:t>
            </a:fld>
            <a:endParaRPr lang="zh-CN" altLang="en-US"/>
          </a:p>
        </p:txBody>
      </p:sp>
      <p:sp>
        <p:nvSpPr>
          <p:cNvPr id="5" name="页脚占位符 4">
            <a:extLst>
              <a:ext uri="{FF2B5EF4-FFF2-40B4-BE49-F238E27FC236}">
                <a16:creationId xmlns:a16="http://schemas.microsoft.com/office/drawing/2014/main" xmlns="" id="{F800E73C-D2A2-4AB2-93BD-75D6CACF51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8DC421E3-BB33-43A3-98F0-CB06B056CE1B}"/>
              </a:ext>
            </a:extLst>
          </p:cNvPr>
          <p:cNvSpPr>
            <a:spLocks noGrp="1"/>
          </p:cNvSpPr>
          <p:nvPr>
            <p:ph type="sldNum" sz="quarter" idx="12"/>
          </p:nvPr>
        </p:nvSpPr>
        <p:spPr/>
        <p:txBody>
          <a:bodyPr/>
          <a:lstStyle/>
          <a:p>
            <a:fld id="{600F1D32-CEBD-4884-9CF0-ED58DD424B9A}" type="slidenum">
              <a:rPr lang="zh-CN" altLang="en-US" smtClean="0"/>
              <a:t>‹#›</a:t>
            </a:fld>
            <a:endParaRPr lang="zh-CN" altLang="en-US"/>
          </a:p>
        </p:txBody>
      </p:sp>
    </p:spTree>
    <p:extLst>
      <p:ext uri="{BB962C8B-B14F-4D97-AF65-F5344CB8AC3E}">
        <p14:creationId xmlns:p14="http://schemas.microsoft.com/office/powerpoint/2010/main" val="2470722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4261942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52628" y="575564"/>
            <a:ext cx="8085582" cy="2516886"/>
          </a:xfrm>
        </p:spPr>
        <p:txBody>
          <a:bodyPr anchor="b">
            <a:normAutofit/>
          </a:bodyPr>
          <a:lstStyle>
            <a:lvl1pPr>
              <a:lnSpc>
                <a:spcPct val="80000"/>
              </a:lnSpc>
              <a:defRPr sz="8000" b="0" baseline="0">
                <a:solidFill>
                  <a:schemeClr val="accent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500634" y="3140456"/>
            <a:ext cx="6919722" cy="123444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Tree>
    <p:extLst>
      <p:ext uri="{BB962C8B-B14F-4D97-AF65-F5344CB8AC3E}">
        <p14:creationId xmlns:p14="http://schemas.microsoft.com/office/powerpoint/2010/main" val="4036885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507492" y="1495044"/>
            <a:ext cx="3806190" cy="2825496"/>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757738" y="1495044"/>
            <a:ext cx="3806190" cy="2825496"/>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2289587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507492" y="1524000"/>
            <a:ext cx="3806190" cy="54255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507492" y="2052113"/>
            <a:ext cx="3806190" cy="24003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766310" y="1522476"/>
            <a:ext cx="3806190" cy="541782"/>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766310" y="2050542"/>
            <a:ext cx="3806190" cy="24003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44878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62786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2149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Title 8"/>
          <p:cNvSpPr>
            <a:spLocks noGrp="1"/>
          </p:cNvSpPr>
          <p:nvPr>
            <p:ph type="title"/>
          </p:nvPr>
        </p:nvSpPr>
        <p:spPr>
          <a:xfrm>
            <a:off x="6196053" y="406712"/>
            <a:ext cx="2537460" cy="1440180"/>
          </a:xfrm>
        </p:spPr>
        <p:txBody>
          <a:bodyPr anchor="b">
            <a:noAutofit/>
          </a:bodyPr>
          <a:lstStyle>
            <a:lvl1pPr>
              <a:lnSpc>
                <a:spcPct val="85000"/>
              </a:lnSpc>
              <a:defRPr sz="360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571500" y="571500"/>
            <a:ext cx="4572000" cy="3429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06987" y="1883860"/>
            <a:ext cx="2548890" cy="2345240"/>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zh-CN" altLang="en-US"/>
              <a:t>单击此处编辑母版文本样式</a:t>
            </a:r>
          </a:p>
        </p:txBody>
      </p:sp>
    </p:spTree>
    <p:extLst>
      <p:ext uri="{BB962C8B-B14F-4D97-AF65-F5344CB8AC3E}">
        <p14:creationId xmlns:p14="http://schemas.microsoft.com/office/powerpoint/2010/main" val="2987864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86918" y="4064002"/>
            <a:ext cx="8085582" cy="459962"/>
          </a:xfrm>
        </p:spPr>
        <p:txBody>
          <a:bodyPr anchor="b">
            <a:normAutofit/>
          </a:bodyPr>
          <a:lstStyle>
            <a:lvl1pPr>
              <a:lnSpc>
                <a:spcPct val="85000"/>
              </a:lnSpc>
              <a:defRPr sz="28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9144000" cy="3998214"/>
          </a:xfrm>
          <a:blipFill>
            <a:blip r:embed="rId2"/>
            <a:stretch>
              <a:fillRect/>
            </a:stretch>
          </a:blip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507492" y="4432301"/>
            <a:ext cx="6922008" cy="40005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514350" y="4809335"/>
            <a:ext cx="3086100" cy="171450"/>
          </a:xfrm>
          <a:prstGeom prst="rect">
            <a:avLst/>
          </a:prstGeom>
        </p:spPr>
        <p:txBody>
          <a:bodyPr/>
          <a:lstStyle>
            <a:lvl1pPr>
              <a:defRPr>
                <a:solidFill>
                  <a:srgbClr val="FFFFFF">
                    <a:alpha val="75000"/>
                  </a:srgbClr>
                </a:solidFill>
              </a:defRPr>
            </a:lvl1pPr>
          </a:lstStyle>
          <a:p>
            <a:pPr>
              <a:defRPr/>
            </a:pPr>
            <a:endParaRPr lang="en-US" altLang="zh-CN"/>
          </a:p>
        </p:txBody>
      </p:sp>
      <p:sp>
        <p:nvSpPr>
          <p:cNvPr id="6" name="Footer Placeholder 5"/>
          <p:cNvSpPr>
            <a:spLocks noGrp="1"/>
          </p:cNvSpPr>
          <p:nvPr>
            <p:ph type="ftr" sz="quarter" idx="11"/>
          </p:nvPr>
        </p:nvSpPr>
        <p:spPr>
          <a:xfrm>
            <a:off x="514350" y="4916023"/>
            <a:ext cx="3771900" cy="171450"/>
          </a:xfrm>
          <a:prstGeom prst="rect">
            <a:avLst/>
          </a:prstGeom>
        </p:spPr>
        <p:txBody>
          <a:bodyPr/>
          <a:lstStyle>
            <a:lvl1pPr>
              <a:defRPr>
                <a:solidFill>
                  <a:srgbClr val="FFFFFF">
                    <a:alpha val="75000"/>
                  </a:srgbClr>
                </a:solidFill>
              </a:defRPr>
            </a:lvl1pPr>
          </a:lstStyle>
          <a:p>
            <a:pPr>
              <a:defRPr/>
            </a:pPr>
            <a:endParaRPr lang="en-US" altLang="zh-CN"/>
          </a:p>
        </p:txBody>
      </p:sp>
      <p:sp>
        <p:nvSpPr>
          <p:cNvPr id="7" name="Slide Number Placeholder 6"/>
          <p:cNvSpPr>
            <a:spLocks noGrp="1"/>
          </p:cNvSpPr>
          <p:nvPr>
            <p:ph type="sldNum" sz="quarter" idx="12"/>
          </p:nvPr>
        </p:nvSpPr>
        <p:spPr>
          <a:xfrm>
            <a:off x="6541193" y="4372312"/>
            <a:ext cx="2194560" cy="1047779"/>
          </a:xfrm>
          <a:prstGeom prst="rect">
            <a:avLst/>
          </a:prstGeom>
        </p:spPr>
        <p:txBody>
          <a:bodyPr/>
          <a:lstStyle>
            <a:lvl1pPr>
              <a:defRPr>
                <a:solidFill>
                  <a:srgbClr val="FFFFFF">
                    <a:alpha val="20000"/>
                  </a:srgbClr>
                </a:solidFill>
              </a:defRPr>
            </a:lvl1pPr>
          </a:lstStyle>
          <a:p>
            <a:pPr>
              <a:defRPr/>
            </a:pPr>
            <a:fld id="{CE6682FA-0A0D-46D3-A82B-FB63A3344E25}" type="slidenum">
              <a:rPr lang="en-US" altLang="zh-CN" smtClean="0"/>
              <a:pPr>
                <a:defRPr/>
              </a:pPr>
              <a:t>‹#›</a:t>
            </a:fld>
            <a:endParaRPr lang="en-US" altLang="zh-CN"/>
          </a:p>
        </p:txBody>
      </p:sp>
    </p:spTree>
    <p:extLst>
      <p:ext uri="{BB962C8B-B14F-4D97-AF65-F5344CB8AC3E}">
        <p14:creationId xmlns:p14="http://schemas.microsoft.com/office/powerpoint/2010/main" val="267850881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20" y="374650"/>
            <a:ext cx="8079581" cy="1243649"/>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07206" y="1495045"/>
            <a:ext cx="8065294" cy="28246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1928662469"/>
      </p:ext>
    </p:extLst>
  </p:cSld>
  <p:clrMap bg1="lt1" tx1="dk1" bg2="lt2" tx2="dk2" accent1="accent1" accent2="accent2" accent3="accent3" accent4="accent4" accent5="accent5" accent6="accent6" hlink="hlink" folHlink="folHlink"/>
  <p:sldLayoutIdLst>
    <p:sldLayoutId id="2147484137" r:id="rId1"/>
    <p:sldLayoutId id="2147484138" r:id="rId2"/>
    <p:sldLayoutId id="2147484139" r:id="rId3"/>
    <p:sldLayoutId id="2147484140" r:id="rId4"/>
    <p:sldLayoutId id="2147484141" r:id="rId5"/>
    <p:sldLayoutId id="2147484142" r:id="rId6"/>
    <p:sldLayoutId id="2147484143" r:id="rId7"/>
    <p:sldLayoutId id="2147484144" r:id="rId8"/>
    <p:sldLayoutId id="2147484145" r:id="rId9"/>
    <p:sldLayoutId id="2147484146" r:id="rId10"/>
    <p:sldLayoutId id="2147484147" r:id="rId11"/>
    <p:sldLayoutId id="2147484148" r:id="rId12"/>
  </p:sldLayoutIdLst>
  <p:hf hdr="0" ftr="0" dt="0"/>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hyperlink" Target="&#20363;3-1/Number_club_members.txt" TargetMode="External"/><Relationship Id="rId5" Type="http://schemas.openxmlformats.org/officeDocument/2006/relationships/hyperlink" Target="&#20363;3-1/3-1.exe" TargetMode="External"/><Relationship Id="rId4" Type="http://schemas.openxmlformats.org/officeDocument/2006/relationships/hyperlink" Target="&#20363;3-1/3-1.c"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9.png"/><Relationship Id="rId5" Type="http://schemas.openxmlformats.org/officeDocument/2006/relationships/hyperlink" Target="&#20363;3-2/code3-2.exe" TargetMode="External"/><Relationship Id="rId4" Type="http://schemas.openxmlformats.org/officeDocument/2006/relationships/hyperlink" Target="&#20363;3-2/code3-2.c"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1.xml"/><Relationship Id="rId6" Type="http://schemas.openxmlformats.org/officeDocument/2006/relationships/image" Target="../media/image12.png"/><Relationship Id="rId5" Type="http://schemas.openxmlformats.org/officeDocument/2006/relationships/hyperlink" Target="&#20363;3-3/code3-3.exe" TargetMode="External"/><Relationship Id="rId4" Type="http://schemas.openxmlformats.org/officeDocument/2006/relationships/hyperlink" Target="&#20363;3-3/code3-3.c" TargetMode="Externa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43.xml"/><Relationship Id="rId4" Type="http://schemas.openxmlformats.org/officeDocument/2006/relationships/image" Target="../media/image13.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49.xml"/><Relationship Id="rId5" Type="http://schemas.openxmlformats.org/officeDocument/2006/relationships/hyperlink" Target="&#20363;3-4/code3-4.exe" TargetMode="External"/><Relationship Id="rId4" Type="http://schemas.openxmlformats.org/officeDocument/2006/relationships/hyperlink" Target="&#20363;3-4/code3-4.c" TargetMode="Externa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54.xml"/><Relationship Id="rId5" Type="http://schemas.openxmlformats.org/officeDocument/2006/relationships/hyperlink" Target="&#20363;3-5/code3-5.exe" TargetMode="External"/><Relationship Id="rId4" Type="http://schemas.openxmlformats.org/officeDocument/2006/relationships/hyperlink" Target="&#20363;3-5/code3-5.c" TargetMode="Externa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55.xml"/><Relationship Id="rId4" Type="http://schemas.openxmlformats.org/officeDocument/2006/relationships/image" Target="../media/image18.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57.xml"/><Relationship Id="rId4" Type="http://schemas.openxmlformats.org/officeDocument/2006/relationships/image" Target="../media/image19.png"/></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58.xml"/><Relationship Id="rId4" Type="http://schemas.openxmlformats.org/officeDocument/2006/relationships/image" Target="../media/image20.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tags" Target="../tags/tag62.xml"/><Relationship Id="rId4" Type="http://schemas.openxmlformats.org/officeDocument/2006/relationships/image" Target="../media/image21.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4.xml"/><Relationship Id="rId1" Type="http://schemas.openxmlformats.org/officeDocument/2006/relationships/tags" Target="../tags/tag65.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tags" Target="../tags/tag68.xml"/><Relationship Id="rId4" Type="http://schemas.openxmlformats.org/officeDocument/2006/relationships/image" Target="../media/image22.png"/></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ags" Target="../tags/tag72.xml"/><Relationship Id="rId5" Type="http://schemas.openxmlformats.org/officeDocument/2006/relationships/hyperlink" Target="&#20363;3-11/code3-11.exe" TargetMode="External"/><Relationship Id="rId4" Type="http://schemas.openxmlformats.org/officeDocument/2006/relationships/hyperlink" Target="&#20363;3-11/code3-11.c" TargetMode="Externa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24C03E1-53AF-4C3F-8DC3-2A4D2ABA526F}"/>
              </a:ext>
            </a:extLst>
          </p:cNvPr>
          <p:cNvSpPr>
            <a:spLocks noGrp="1"/>
          </p:cNvSpPr>
          <p:nvPr>
            <p:ph type="ctrTitle" idx="4294967295"/>
          </p:nvPr>
        </p:nvSpPr>
        <p:spPr>
          <a:xfrm>
            <a:off x="555585" y="841772"/>
            <a:ext cx="8229600" cy="1790700"/>
          </a:xfrm>
        </p:spPr>
        <p:txBody>
          <a:bodyPr>
            <a:normAutofit/>
          </a:bodyPr>
          <a:lstStyle/>
          <a:p>
            <a:r>
              <a:rPr lang="zh-CN" altLang="en-US" sz="4500" dirty="0">
                <a:solidFill>
                  <a:schemeClr val="bg1"/>
                </a:solidFill>
                <a:latin typeface="微软雅黑" panose="020B0503020204020204" pitchFamily="34" charset="-122"/>
                <a:ea typeface="微软雅黑" panose="020B0503020204020204" pitchFamily="34" charset="-122"/>
              </a:rPr>
              <a:t>程序设计方法与技术</a:t>
            </a:r>
            <a:r>
              <a:rPr lang="en-US" altLang="zh-CN" sz="4500" dirty="0">
                <a:solidFill>
                  <a:schemeClr val="bg1"/>
                </a:solidFill>
                <a:latin typeface="微软雅黑" panose="020B0503020204020204" pitchFamily="34" charset="-122"/>
                <a:ea typeface="微软雅黑" panose="020B0503020204020204" pitchFamily="34" charset="-122"/>
              </a:rPr>
              <a:t>——C</a:t>
            </a:r>
            <a:r>
              <a:rPr lang="zh-CN" altLang="en-US" sz="4500" dirty="0">
                <a:solidFill>
                  <a:schemeClr val="bg1"/>
                </a:solidFill>
                <a:latin typeface="微软雅黑" panose="020B0503020204020204" pitchFamily="34" charset="-122"/>
                <a:ea typeface="微软雅黑" panose="020B0503020204020204" pitchFamily="34" charset="-122"/>
              </a:rPr>
              <a:t>语言 </a:t>
            </a:r>
            <a:r>
              <a:rPr lang="en-US" altLang="zh-CN" sz="4500" dirty="0">
                <a:solidFill>
                  <a:schemeClr val="bg1"/>
                </a:solidFill>
                <a:latin typeface="微软雅黑" panose="020B0503020204020204" pitchFamily="34" charset="-122"/>
                <a:ea typeface="微软雅黑" panose="020B0503020204020204" pitchFamily="34" charset="-122"/>
              </a:rPr>
              <a:t/>
            </a:r>
            <a:br>
              <a:rPr lang="en-US" altLang="zh-CN" sz="4500" dirty="0">
                <a:solidFill>
                  <a:schemeClr val="bg1"/>
                </a:solidFill>
                <a:latin typeface="微软雅黑" panose="020B0503020204020204" pitchFamily="34" charset="-122"/>
                <a:ea typeface="微软雅黑" panose="020B0503020204020204" pitchFamily="34" charset="-122"/>
              </a:rPr>
            </a:br>
            <a:r>
              <a:rPr lang="en-US" altLang="zh-CN" sz="4500" dirty="0">
                <a:solidFill>
                  <a:schemeClr val="bg1"/>
                </a:solidFill>
                <a:latin typeface="微软雅黑" panose="020B0503020204020204" pitchFamily="34" charset="-122"/>
                <a:ea typeface="微软雅黑" panose="020B0503020204020204" pitchFamily="34" charset="-122"/>
              </a:rPr>
              <a:t>             </a:t>
            </a:r>
            <a:r>
              <a:rPr lang="zh-CN" altLang="en-US" sz="4500" dirty="0">
                <a:solidFill>
                  <a:schemeClr val="bg1"/>
                </a:solidFill>
                <a:latin typeface="微软雅黑" panose="020B0503020204020204" pitchFamily="34" charset="-122"/>
                <a:ea typeface="微软雅黑" panose="020B0503020204020204" pitchFamily="34" charset="-122"/>
              </a:rPr>
              <a:t>   （第</a:t>
            </a:r>
            <a:r>
              <a:rPr lang="en-US" altLang="zh-CN" sz="4500" dirty="0">
                <a:solidFill>
                  <a:schemeClr val="bg1"/>
                </a:solidFill>
                <a:latin typeface="微软雅黑" panose="020B0503020204020204" pitchFamily="34" charset="-122"/>
                <a:ea typeface="微软雅黑" panose="020B0503020204020204" pitchFamily="34" charset="-122"/>
              </a:rPr>
              <a:t>2</a:t>
            </a:r>
            <a:r>
              <a:rPr lang="zh-CN" altLang="en-US" sz="4500" dirty="0">
                <a:solidFill>
                  <a:schemeClr val="bg1"/>
                </a:solidFill>
                <a:latin typeface="微软雅黑" panose="020B0503020204020204" pitchFamily="34" charset="-122"/>
                <a:ea typeface="微软雅黑" panose="020B0503020204020204" pitchFamily="34" charset="-122"/>
              </a:rPr>
              <a:t>版</a:t>
            </a:r>
            <a:r>
              <a:rPr lang="en-US" altLang="zh-CN" sz="4500" dirty="0">
                <a:solidFill>
                  <a:schemeClr val="bg1"/>
                </a:solidFill>
                <a:latin typeface="微软雅黑" panose="020B0503020204020204" pitchFamily="34" charset="-122"/>
                <a:ea typeface="微软雅黑" panose="020B0503020204020204" pitchFamily="34" charset="-122"/>
              </a:rPr>
              <a:t>)</a:t>
            </a:r>
            <a:endParaRPr lang="zh-CN" altLang="en-US" sz="4500" dirty="0">
              <a:solidFill>
                <a:schemeClr val="bg1"/>
              </a:solidFill>
              <a:latin typeface="微软雅黑" panose="020B0503020204020204" pitchFamily="34" charset="-122"/>
              <a:ea typeface="微软雅黑" panose="020B0503020204020204" pitchFamily="34" charset="-122"/>
            </a:endParaRPr>
          </a:p>
        </p:txBody>
      </p:sp>
      <p:sp>
        <p:nvSpPr>
          <p:cNvPr id="3" name="副标题 2">
            <a:extLst>
              <a:ext uri="{FF2B5EF4-FFF2-40B4-BE49-F238E27FC236}">
                <a16:creationId xmlns:a16="http://schemas.microsoft.com/office/drawing/2014/main" xmlns="" id="{51C772D9-BFBE-46E7-817D-40597F6BBB47}"/>
              </a:ext>
            </a:extLst>
          </p:cNvPr>
          <p:cNvSpPr>
            <a:spLocks noGrp="1"/>
          </p:cNvSpPr>
          <p:nvPr>
            <p:ph type="subTitle" idx="4294967295"/>
          </p:nvPr>
        </p:nvSpPr>
        <p:spPr>
          <a:xfrm>
            <a:off x="1143000" y="2901192"/>
            <a:ext cx="6858000" cy="1241822"/>
          </a:xfrm>
        </p:spPr>
        <p:txBody>
          <a:bodyPr>
            <a:normAutofit/>
          </a:bodyPr>
          <a:lstStyle/>
          <a:p>
            <a:pPr marL="0" indent="0" algn="ctr">
              <a:buNone/>
            </a:pPr>
            <a:r>
              <a:rPr lang="zh-CN" altLang="en-US" sz="3600" dirty="0">
                <a:solidFill>
                  <a:schemeClr val="bg1"/>
                </a:solidFill>
                <a:latin typeface="微软雅黑" panose="020B0503020204020204" pitchFamily="34" charset="-122"/>
                <a:ea typeface="微软雅黑" panose="020B0503020204020204" pitchFamily="34" charset="-122"/>
              </a:rPr>
              <a:t>第</a:t>
            </a:r>
            <a:r>
              <a:rPr lang="en-US" altLang="zh-CN" sz="3600" dirty="0">
                <a:solidFill>
                  <a:schemeClr val="bg1"/>
                </a:solidFill>
                <a:latin typeface="微软雅黑" panose="020B0503020204020204" pitchFamily="34" charset="-122"/>
                <a:ea typeface="微软雅黑" panose="020B0503020204020204" pitchFamily="34" charset="-122"/>
              </a:rPr>
              <a:t>3</a:t>
            </a:r>
            <a:r>
              <a:rPr lang="zh-CN" altLang="en-US" sz="3600" dirty="0">
                <a:solidFill>
                  <a:schemeClr val="bg1"/>
                </a:solidFill>
                <a:latin typeface="微软雅黑" panose="020B0503020204020204" pitchFamily="34" charset="-122"/>
                <a:ea typeface="微软雅黑" panose="020B0503020204020204" pitchFamily="34" charset="-122"/>
              </a:rPr>
              <a:t>章</a:t>
            </a:r>
          </a:p>
        </p:txBody>
      </p:sp>
    </p:spTree>
    <p:extLst>
      <p:ext uri="{BB962C8B-B14F-4D97-AF65-F5344CB8AC3E}">
        <p14:creationId xmlns:p14="http://schemas.microsoft.com/office/powerpoint/2010/main" val="17598316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209" y="0"/>
            <a:ext cx="8079581" cy="939800"/>
          </a:xfrm>
        </p:spPr>
        <p:txBody>
          <a:bodyPr vert="horz" lIns="91440" tIns="45720" rIns="91440" bIns="45720" rtlCol="0" anchor="ctr">
            <a:normAutofit/>
          </a:bodyPr>
          <a:lstStyle/>
          <a:p>
            <a:pPr algn="ctr"/>
            <a:r>
              <a:rPr lang="en-US" altLang="zh-CN" sz="4400" dirty="0">
                <a:solidFill>
                  <a:schemeClr val="tx1"/>
                </a:solidFill>
                <a:latin typeface="+mn-lt"/>
                <a:ea typeface="+mn-ea"/>
                <a:cs typeface="+mn-cs"/>
              </a:rPr>
              <a:t>3.1  </a:t>
            </a:r>
            <a:r>
              <a:rPr lang="zh-CN" altLang="zh-CN" sz="4400" dirty="0">
                <a:solidFill>
                  <a:schemeClr val="tx1"/>
                </a:solidFill>
              </a:rPr>
              <a:t>简单计算问题</a:t>
            </a:r>
            <a:endParaRPr lang="zh-CN" altLang="en-US" sz="4400" dirty="0">
              <a:solidFill>
                <a:schemeClr val="tx1"/>
              </a:solidFill>
              <a:latin typeface="+mn-lt"/>
              <a:ea typeface="+mn-ea"/>
              <a:cs typeface="+mn-cs"/>
            </a:endParaRPr>
          </a:p>
        </p:txBody>
      </p:sp>
      <p:sp>
        <p:nvSpPr>
          <p:cNvPr id="36867" name="内容占位符 2"/>
          <p:cNvSpPr>
            <a:spLocks noGrp="1"/>
          </p:cNvSpPr>
          <p:nvPr>
            <p:ph idx="1"/>
          </p:nvPr>
        </p:nvSpPr>
        <p:spPr>
          <a:xfrm>
            <a:off x="76200" y="1047750"/>
            <a:ext cx="8839200" cy="1003710"/>
          </a:xfrm>
        </p:spPr>
        <p:txBody>
          <a:bodyPr>
            <a:noAutofit/>
          </a:bodyPr>
          <a:lstStyle/>
          <a:p>
            <a:pPr marL="0" lvl="1" indent="0">
              <a:lnSpc>
                <a:spcPct val="125000"/>
              </a:lnSpc>
              <a:spcBef>
                <a:spcPts val="0"/>
              </a:spcBef>
              <a:buNone/>
            </a:pPr>
            <a:r>
              <a:rPr lang="zh-CN" altLang="zh-CN" dirty="0"/>
              <a:t>【例</a:t>
            </a:r>
            <a:r>
              <a:rPr lang="en-US" altLang="zh-CN" dirty="0"/>
              <a:t>3-1</a:t>
            </a:r>
            <a:r>
              <a:rPr lang="zh-CN" altLang="zh-CN" dirty="0"/>
              <a:t>】程序实现由以下步骤组成：</a:t>
            </a:r>
            <a:endParaRPr lang="en-US" altLang="zh-CN" dirty="0"/>
          </a:p>
          <a:p>
            <a:r>
              <a:rPr lang="zh-CN" altLang="zh-CN" dirty="0"/>
              <a:t>第二步： 计算处理，</a:t>
            </a:r>
            <a:r>
              <a:rPr lang="en-US" altLang="zh-CN" dirty="0"/>
              <a:t>total=</a:t>
            </a:r>
            <a:r>
              <a:rPr lang="en-US" altLang="zh-CN" dirty="0" err="1"/>
              <a:t>last_increment+increment</a:t>
            </a:r>
            <a:r>
              <a:rPr lang="zh-CN" altLang="zh-CN" dirty="0"/>
              <a:t>。</a:t>
            </a:r>
          </a:p>
        </p:txBody>
      </p:sp>
    </p:spTree>
    <p:custDataLst>
      <p:tags r:id="rId1"/>
    </p:custDataLst>
    <p:extLst>
      <p:ext uri="{BB962C8B-B14F-4D97-AF65-F5344CB8AC3E}">
        <p14:creationId xmlns:p14="http://schemas.microsoft.com/office/powerpoint/2010/main" val="15920550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5250"/>
            <a:ext cx="8079581" cy="939800"/>
          </a:xfrm>
        </p:spPr>
        <p:txBody>
          <a:bodyPr vert="horz" lIns="91440" tIns="45720" rIns="91440" bIns="45720" rtlCol="0" anchor="ctr">
            <a:normAutofit/>
          </a:bodyPr>
          <a:lstStyle/>
          <a:p>
            <a:pPr algn="ctr"/>
            <a:r>
              <a:rPr lang="en-US" altLang="zh-CN" sz="4400" dirty="0">
                <a:solidFill>
                  <a:schemeClr val="tx1"/>
                </a:solidFill>
                <a:latin typeface="+mn-lt"/>
                <a:ea typeface="+mn-ea"/>
                <a:cs typeface="+mn-cs"/>
              </a:rPr>
              <a:t>3.1  </a:t>
            </a:r>
            <a:r>
              <a:rPr lang="zh-CN" altLang="zh-CN" sz="4400" dirty="0">
                <a:solidFill>
                  <a:schemeClr val="tx1"/>
                </a:solidFill>
              </a:rPr>
              <a:t>简单计算问题</a:t>
            </a:r>
            <a:endParaRPr lang="zh-CN" altLang="en-US" sz="4400" dirty="0">
              <a:solidFill>
                <a:schemeClr val="tx1"/>
              </a:solidFill>
              <a:latin typeface="+mn-lt"/>
              <a:ea typeface="+mn-ea"/>
              <a:cs typeface="+mn-cs"/>
            </a:endParaRPr>
          </a:p>
        </p:txBody>
      </p:sp>
      <p:sp>
        <p:nvSpPr>
          <p:cNvPr id="36867" name="内容占位符 2"/>
          <p:cNvSpPr>
            <a:spLocks noGrp="1"/>
          </p:cNvSpPr>
          <p:nvPr>
            <p:ph idx="1"/>
          </p:nvPr>
        </p:nvSpPr>
        <p:spPr>
          <a:xfrm>
            <a:off x="-76200" y="666750"/>
            <a:ext cx="6553200" cy="1003710"/>
          </a:xfrm>
        </p:spPr>
        <p:txBody>
          <a:bodyPr>
            <a:noAutofit/>
          </a:bodyPr>
          <a:lstStyle/>
          <a:p>
            <a:pPr marL="0" lvl="1" indent="0">
              <a:lnSpc>
                <a:spcPct val="125000"/>
              </a:lnSpc>
              <a:spcBef>
                <a:spcPts val="0"/>
              </a:spcBef>
              <a:buNone/>
            </a:pPr>
            <a:r>
              <a:rPr lang="zh-CN" altLang="zh-CN" dirty="0"/>
              <a:t>【例</a:t>
            </a:r>
            <a:r>
              <a:rPr lang="en-US" altLang="zh-CN" dirty="0"/>
              <a:t>3-1</a:t>
            </a:r>
            <a:r>
              <a:rPr lang="zh-CN" altLang="zh-CN" dirty="0"/>
              <a:t>】程序实现由以下步骤组成：</a:t>
            </a:r>
            <a:endParaRPr lang="en-US" altLang="zh-CN" dirty="0"/>
          </a:p>
          <a:p>
            <a:r>
              <a:rPr lang="zh-CN" altLang="zh-CN" dirty="0"/>
              <a:t>第三步： 输出，以表格形式输出计算结果。</a:t>
            </a:r>
          </a:p>
          <a:p>
            <a:pPr>
              <a:lnSpc>
                <a:spcPct val="150000"/>
              </a:lnSpc>
            </a:pPr>
            <a:r>
              <a:rPr lang="zh-CN" altLang="zh-CN" dirty="0"/>
              <a:t>所谓顺序结构，可以理解为语句的执行顺序是从上到下，逐行执行，也就是说，</a:t>
            </a:r>
            <a:r>
              <a:rPr lang="zh-CN" altLang="zh-CN" b="1" dirty="0">
                <a:solidFill>
                  <a:srgbClr val="FF0000"/>
                </a:solidFill>
              </a:rPr>
              <a:t>程序中语句的执行顺序是按语句书写的先后顺序进行的</a:t>
            </a:r>
            <a:r>
              <a:rPr lang="zh-CN" altLang="zh-CN" dirty="0"/>
              <a:t>，程序中语句的执行与书写先后顺序一致。如图</a:t>
            </a:r>
            <a:r>
              <a:rPr lang="en-US" altLang="zh-CN" dirty="0"/>
              <a:t>3.1</a:t>
            </a:r>
            <a:r>
              <a:rPr lang="zh-CN" altLang="zh-CN" dirty="0"/>
              <a:t>所示，直观地解释了顺序结构的代码执行过程。</a:t>
            </a:r>
          </a:p>
        </p:txBody>
      </p:sp>
      <p:pic>
        <p:nvPicPr>
          <p:cNvPr id="3" name="图片 2">
            <a:extLst>
              <a:ext uri="{FF2B5EF4-FFF2-40B4-BE49-F238E27FC236}">
                <a16:creationId xmlns:a16="http://schemas.microsoft.com/office/drawing/2014/main" xmlns="" id="{1224A24C-7377-4460-92F1-B7E08FB4AB43}"/>
              </a:ext>
            </a:extLst>
          </p:cNvPr>
          <p:cNvPicPr>
            <a:picLocks noChangeAspect="1"/>
          </p:cNvPicPr>
          <p:nvPr/>
        </p:nvPicPr>
        <p:blipFill>
          <a:blip r:embed="rId4"/>
          <a:stretch>
            <a:fillRect/>
          </a:stretch>
        </p:blipFill>
        <p:spPr>
          <a:xfrm>
            <a:off x="6234224" y="1507116"/>
            <a:ext cx="2909776" cy="3044488"/>
          </a:xfrm>
          <a:prstGeom prst="rect">
            <a:avLst/>
          </a:prstGeom>
        </p:spPr>
      </p:pic>
    </p:spTree>
    <p:custDataLst>
      <p:tags r:id="rId1"/>
    </p:custDataLst>
    <p:extLst>
      <p:ext uri="{BB962C8B-B14F-4D97-AF65-F5344CB8AC3E}">
        <p14:creationId xmlns:p14="http://schemas.microsoft.com/office/powerpoint/2010/main" val="32364033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209" y="106867"/>
            <a:ext cx="8079581" cy="939800"/>
          </a:xfrm>
        </p:spPr>
        <p:txBody>
          <a:bodyPr vert="horz" lIns="91440" tIns="45720" rIns="91440" bIns="45720" rtlCol="0" anchor="ctr">
            <a:normAutofit/>
          </a:bodyPr>
          <a:lstStyle/>
          <a:p>
            <a:pPr algn="ctr"/>
            <a:r>
              <a:rPr lang="en-US" altLang="zh-CN" sz="4400" dirty="0">
                <a:solidFill>
                  <a:schemeClr val="tx1"/>
                </a:solidFill>
                <a:latin typeface="+mn-lt"/>
                <a:ea typeface="+mn-ea"/>
                <a:cs typeface="+mn-cs"/>
              </a:rPr>
              <a:t>3.1  </a:t>
            </a:r>
            <a:r>
              <a:rPr lang="zh-CN" altLang="zh-CN" sz="4400" dirty="0">
                <a:solidFill>
                  <a:schemeClr val="tx1"/>
                </a:solidFill>
              </a:rPr>
              <a:t>简单计算问题</a:t>
            </a:r>
            <a:endParaRPr lang="zh-CN" altLang="en-US" sz="4400" dirty="0">
              <a:solidFill>
                <a:schemeClr val="tx1"/>
              </a:solidFill>
              <a:latin typeface="+mn-lt"/>
              <a:ea typeface="+mn-ea"/>
              <a:cs typeface="+mn-cs"/>
            </a:endParaRPr>
          </a:p>
        </p:txBody>
      </p:sp>
      <p:sp>
        <p:nvSpPr>
          <p:cNvPr id="36867" name="内容占位符 2"/>
          <p:cNvSpPr>
            <a:spLocks noGrp="1"/>
          </p:cNvSpPr>
          <p:nvPr>
            <p:ph idx="1"/>
          </p:nvPr>
        </p:nvSpPr>
        <p:spPr>
          <a:xfrm>
            <a:off x="-17721" y="895350"/>
            <a:ext cx="5580321" cy="1003710"/>
          </a:xfrm>
        </p:spPr>
        <p:txBody>
          <a:bodyPr>
            <a:noAutofit/>
          </a:bodyPr>
          <a:lstStyle/>
          <a:p>
            <a:pPr marL="0" lvl="1" indent="0">
              <a:lnSpc>
                <a:spcPct val="125000"/>
              </a:lnSpc>
              <a:spcBef>
                <a:spcPts val="0"/>
              </a:spcBef>
              <a:buNone/>
            </a:pPr>
            <a:r>
              <a:rPr lang="en-US" altLang="zh-CN" dirty="0"/>
              <a:t> </a:t>
            </a:r>
            <a:r>
              <a:rPr lang="zh-CN" altLang="en-US" dirty="0"/>
              <a:t>复习：</a:t>
            </a:r>
            <a:r>
              <a:rPr lang="en-US" altLang="zh-CN" dirty="0"/>
              <a:t> IPO</a:t>
            </a:r>
            <a:r>
              <a:rPr lang="zh-CN" altLang="zh-CN" dirty="0"/>
              <a:t>概念，即程序结构一般可分为输入、处理和输出等三个部分，这三个部分的执行顺序通常是先输入，再处理，最后输出。因此，从宏观上讲，大多数程序都是顺序结构。</a:t>
            </a:r>
          </a:p>
        </p:txBody>
      </p:sp>
      <p:pic>
        <p:nvPicPr>
          <p:cNvPr id="4" name="图片 3">
            <a:extLst>
              <a:ext uri="{FF2B5EF4-FFF2-40B4-BE49-F238E27FC236}">
                <a16:creationId xmlns:a16="http://schemas.microsoft.com/office/drawing/2014/main" xmlns="" id="{2AB1627E-6448-480A-A721-9FC41C77E85A}"/>
              </a:ext>
            </a:extLst>
          </p:cNvPr>
          <p:cNvPicPr>
            <a:picLocks noChangeAspect="1"/>
          </p:cNvPicPr>
          <p:nvPr/>
        </p:nvPicPr>
        <p:blipFill>
          <a:blip r:embed="rId4"/>
          <a:stretch>
            <a:fillRect/>
          </a:stretch>
        </p:blipFill>
        <p:spPr>
          <a:xfrm>
            <a:off x="5410200" y="895350"/>
            <a:ext cx="3505284" cy="3474909"/>
          </a:xfrm>
          <a:prstGeom prst="rect">
            <a:avLst/>
          </a:prstGeom>
        </p:spPr>
      </p:pic>
    </p:spTree>
    <p:custDataLst>
      <p:tags r:id="rId1"/>
    </p:custDataLst>
    <p:extLst>
      <p:ext uri="{BB962C8B-B14F-4D97-AF65-F5344CB8AC3E}">
        <p14:creationId xmlns:p14="http://schemas.microsoft.com/office/powerpoint/2010/main" val="118073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left)">
                                      <p:cBhvr>
                                        <p:cTn id="7" dur="500"/>
                                        <p:tgtEl>
                                          <p:spTgt spid="36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209" y="0"/>
            <a:ext cx="8079581" cy="939800"/>
          </a:xfrm>
        </p:spPr>
        <p:txBody>
          <a:bodyPr vert="horz" lIns="91440" tIns="45720" rIns="91440" bIns="45720" rtlCol="0" anchor="ctr">
            <a:normAutofit/>
          </a:bodyPr>
          <a:lstStyle/>
          <a:p>
            <a:pPr algn="ctr"/>
            <a:r>
              <a:rPr lang="en-US" altLang="zh-CN" b="1" dirty="0">
                <a:solidFill>
                  <a:schemeClr val="tx1"/>
                </a:solidFill>
              </a:rPr>
              <a:t>3.1.1  </a:t>
            </a:r>
            <a:r>
              <a:rPr lang="zh-CN" altLang="zh-CN" b="1" dirty="0">
                <a:solidFill>
                  <a:schemeClr val="tx1"/>
                </a:solidFill>
              </a:rPr>
              <a:t>设计顺序结构程序</a:t>
            </a:r>
            <a:endParaRPr lang="zh-CN" altLang="en-US" sz="4400" b="1" dirty="0">
              <a:solidFill>
                <a:schemeClr val="tx1"/>
              </a:solidFill>
              <a:latin typeface="+mn-lt"/>
              <a:ea typeface="+mn-ea"/>
              <a:cs typeface="+mn-cs"/>
            </a:endParaRPr>
          </a:p>
        </p:txBody>
      </p:sp>
      <p:sp>
        <p:nvSpPr>
          <p:cNvPr id="36867" name="内容占位符 2"/>
          <p:cNvSpPr>
            <a:spLocks noGrp="1"/>
          </p:cNvSpPr>
          <p:nvPr>
            <p:ph idx="1"/>
          </p:nvPr>
        </p:nvSpPr>
        <p:spPr>
          <a:xfrm>
            <a:off x="76200" y="1047750"/>
            <a:ext cx="8839200" cy="1003710"/>
          </a:xfrm>
        </p:spPr>
        <p:txBody>
          <a:bodyPr>
            <a:noAutofit/>
          </a:bodyPr>
          <a:lstStyle/>
          <a:p>
            <a:pPr>
              <a:lnSpc>
                <a:spcPct val="150000"/>
              </a:lnSpc>
            </a:pPr>
            <a:r>
              <a:rPr lang="zh-CN" altLang="zh-CN" dirty="0"/>
              <a:t>由例</a:t>
            </a:r>
            <a:r>
              <a:rPr lang="en-US" altLang="zh-CN" dirty="0"/>
              <a:t>3-1</a:t>
            </a:r>
            <a:r>
              <a:rPr lang="zh-CN" altLang="zh-CN" dirty="0"/>
              <a:t>问题分析中可见顺序结构程序设计中的思路。根据设计思路编写代码，即：程序代码：</a:t>
            </a:r>
            <a:endParaRPr lang="en-US" altLang="zh-CN" dirty="0"/>
          </a:p>
          <a:p>
            <a:pPr>
              <a:lnSpc>
                <a:spcPct val="150000"/>
              </a:lnSpc>
            </a:pPr>
            <a:r>
              <a:rPr lang="zh-CN" altLang="en-US" dirty="0">
                <a:hlinkClick r:id="rId4" action="ppaction://hlinkfile"/>
              </a:rPr>
              <a:t>例</a:t>
            </a:r>
            <a:r>
              <a:rPr lang="en-US" altLang="zh-CN" dirty="0">
                <a:hlinkClick r:id="rId4" action="ppaction://hlinkfile"/>
              </a:rPr>
              <a:t>3-1</a:t>
            </a:r>
            <a:r>
              <a:rPr lang="zh-CN" altLang="en-US" dirty="0">
                <a:hlinkClick r:id="rId4" action="ppaction://hlinkfile"/>
              </a:rPr>
              <a:t>代码</a:t>
            </a:r>
            <a:endParaRPr lang="en-US" altLang="zh-CN" dirty="0"/>
          </a:p>
          <a:p>
            <a:pPr>
              <a:lnSpc>
                <a:spcPct val="150000"/>
              </a:lnSpc>
            </a:pPr>
            <a:r>
              <a:rPr lang="zh-CN" altLang="en-US" dirty="0" smtClean="0">
                <a:hlinkClick r:id="rId5" action="ppaction://hlinkfile"/>
              </a:rPr>
              <a:t>例</a:t>
            </a:r>
            <a:r>
              <a:rPr lang="en-US" altLang="zh-CN" dirty="0">
                <a:hlinkClick r:id="rId5" action="ppaction://hlinkfile"/>
              </a:rPr>
              <a:t>3-1</a:t>
            </a:r>
            <a:r>
              <a:rPr lang="zh-CN" altLang="en-US" dirty="0">
                <a:hlinkClick r:id="rId5" action="ppaction://hlinkfile"/>
              </a:rPr>
              <a:t>应用程序</a:t>
            </a:r>
            <a:endParaRPr lang="en-US" altLang="zh-CN" dirty="0"/>
          </a:p>
          <a:p>
            <a:pPr>
              <a:lnSpc>
                <a:spcPct val="150000"/>
              </a:lnSpc>
            </a:pPr>
            <a:r>
              <a:rPr lang="zh-CN" altLang="en-US" dirty="0">
                <a:hlinkClick r:id="rId6" action="ppaction://hlinkfile"/>
              </a:rPr>
              <a:t>例</a:t>
            </a:r>
            <a:r>
              <a:rPr lang="en-US" altLang="zh-CN" dirty="0">
                <a:hlinkClick r:id="rId6" action="ppaction://hlinkfile"/>
              </a:rPr>
              <a:t>3-1</a:t>
            </a:r>
            <a:r>
              <a:rPr lang="zh-CN" altLang="en-US" dirty="0">
                <a:hlinkClick r:id="rId6" action="ppaction://hlinkfile"/>
              </a:rPr>
              <a:t>数据文件</a:t>
            </a:r>
            <a:endParaRPr lang="zh-CN" altLang="zh-CN" dirty="0"/>
          </a:p>
        </p:txBody>
      </p:sp>
      <p:pic>
        <p:nvPicPr>
          <p:cNvPr id="3" name="图片 2">
            <a:extLst>
              <a:ext uri="{FF2B5EF4-FFF2-40B4-BE49-F238E27FC236}">
                <a16:creationId xmlns:a16="http://schemas.microsoft.com/office/drawing/2014/main" xmlns="" id="{09382CD5-8FC4-4B75-B5ED-B82842A2F420}"/>
              </a:ext>
            </a:extLst>
          </p:cNvPr>
          <p:cNvPicPr>
            <a:picLocks noChangeAspect="1"/>
          </p:cNvPicPr>
          <p:nvPr/>
        </p:nvPicPr>
        <p:blipFill>
          <a:blip r:embed="rId7"/>
          <a:stretch>
            <a:fillRect/>
          </a:stretch>
        </p:blipFill>
        <p:spPr>
          <a:xfrm>
            <a:off x="3962400" y="2158081"/>
            <a:ext cx="4465707" cy="2591025"/>
          </a:xfrm>
          <a:prstGeom prst="rect">
            <a:avLst/>
          </a:prstGeom>
        </p:spPr>
      </p:pic>
    </p:spTree>
    <p:custDataLst>
      <p:tags r:id="rId1"/>
    </p:custDataLst>
    <p:extLst>
      <p:ext uri="{BB962C8B-B14F-4D97-AF65-F5344CB8AC3E}">
        <p14:creationId xmlns:p14="http://schemas.microsoft.com/office/powerpoint/2010/main" val="3088211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arn(inVertical)">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209" y="0"/>
            <a:ext cx="8079581" cy="939800"/>
          </a:xfrm>
        </p:spPr>
        <p:txBody>
          <a:bodyPr vert="horz" lIns="91440" tIns="45720" rIns="91440" bIns="45720" rtlCol="0" anchor="ctr">
            <a:normAutofit/>
          </a:bodyPr>
          <a:lstStyle/>
          <a:p>
            <a:pPr algn="ctr"/>
            <a:r>
              <a:rPr lang="en-US" altLang="zh-CN" b="1" dirty="0">
                <a:solidFill>
                  <a:schemeClr val="tx1"/>
                </a:solidFill>
              </a:rPr>
              <a:t>3.1.2  </a:t>
            </a:r>
            <a:r>
              <a:rPr lang="zh-CN" altLang="en-US" b="1" dirty="0">
                <a:solidFill>
                  <a:schemeClr val="tx1"/>
                </a:solidFill>
              </a:rPr>
              <a:t>语句的分类</a:t>
            </a:r>
            <a:endParaRPr lang="zh-CN" altLang="en-US" sz="4400" b="1" dirty="0">
              <a:solidFill>
                <a:schemeClr val="tx1"/>
              </a:solidFill>
              <a:latin typeface="+mn-lt"/>
              <a:ea typeface="+mn-ea"/>
              <a:cs typeface="+mn-cs"/>
            </a:endParaRPr>
          </a:p>
        </p:txBody>
      </p:sp>
      <p:sp>
        <p:nvSpPr>
          <p:cNvPr id="36867" name="内容占位符 2"/>
          <p:cNvSpPr>
            <a:spLocks noGrp="1"/>
          </p:cNvSpPr>
          <p:nvPr>
            <p:ph idx="1"/>
          </p:nvPr>
        </p:nvSpPr>
        <p:spPr>
          <a:xfrm>
            <a:off x="0" y="1047750"/>
            <a:ext cx="8839200" cy="1003710"/>
          </a:xfrm>
        </p:spPr>
        <p:txBody>
          <a:bodyPr>
            <a:noAutofit/>
          </a:bodyPr>
          <a:lstStyle/>
          <a:p>
            <a:pPr>
              <a:lnSpc>
                <a:spcPct val="150000"/>
              </a:lnSpc>
            </a:pPr>
            <a:r>
              <a:rPr lang="zh-CN" altLang="zh-CN" dirty="0"/>
              <a:t>语句是程序的组成的元素，程序实现的功能也是通过执行语句来实现的。一个</a:t>
            </a:r>
            <a:r>
              <a:rPr lang="en-US" altLang="zh-CN" dirty="0"/>
              <a:t>C</a:t>
            </a:r>
            <a:r>
              <a:rPr lang="zh-CN" altLang="zh-CN" dirty="0"/>
              <a:t>语言程序包含一个或多个函数，而一个函数又由若干语句组成。</a:t>
            </a:r>
            <a:r>
              <a:rPr lang="en-US" altLang="zh-CN" b="1" dirty="0">
                <a:solidFill>
                  <a:srgbClr val="FF0000"/>
                </a:solidFill>
              </a:rPr>
              <a:t>C</a:t>
            </a:r>
            <a:r>
              <a:rPr lang="zh-CN" altLang="zh-CN" b="1" dirty="0">
                <a:solidFill>
                  <a:srgbClr val="FF0000"/>
                </a:solidFill>
              </a:rPr>
              <a:t>语言规定语句必须以分号结尾</a:t>
            </a:r>
            <a:r>
              <a:rPr lang="zh-CN" altLang="zh-CN" dirty="0"/>
              <a:t>。</a:t>
            </a:r>
          </a:p>
        </p:txBody>
      </p:sp>
    </p:spTree>
    <p:custDataLst>
      <p:tags r:id="rId1"/>
    </p:custDataLst>
    <p:extLst>
      <p:ext uri="{BB962C8B-B14F-4D97-AF65-F5344CB8AC3E}">
        <p14:creationId xmlns:p14="http://schemas.microsoft.com/office/powerpoint/2010/main" val="2403253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left)">
                                      <p:cBhvr>
                                        <p:cTn id="7" dur="500"/>
                                        <p:tgtEl>
                                          <p:spTgt spid="368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209" y="0"/>
            <a:ext cx="8079581" cy="939800"/>
          </a:xfrm>
        </p:spPr>
        <p:txBody>
          <a:bodyPr vert="horz" lIns="91440" tIns="45720" rIns="91440" bIns="45720" rtlCol="0" anchor="ctr">
            <a:normAutofit/>
          </a:bodyPr>
          <a:lstStyle/>
          <a:p>
            <a:pPr algn="ctr"/>
            <a:r>
              <a:rPr lang="en-US" altLang="zh-CN" b="1" dirty="0">
                <a:solidFill>
                  <a:schemeClr val="tx1"/>
                </a:solidFill>
              </a:rPr>
              <a:t>3.1.2  </a:t>
            </a:r>
            <a:r>
              <a:rPr lang="zh-CN" altLang="en-US" b="1" dirty="0">
                <a:solidFill>
                  <a:schemeClr val="tx1"/>
                </a:solidFill>
              </a:rPr>
              <a:t>语句的分类</a:t>
            </a:r>
            <a:endParaRPr lang="zh-CN" altLang="en-US" sz="4400" b="1" dirty="0">
              <a:solidFill>
                <a:schemeClr val="tx1"/>
              </a:solidFill>
              <a:latin typeface="+mn-lt"/>
              <a:ea typeface="+mn-ea"/>
              <a:cs typeface="+mn-cs"/>
            </a:endParaRPr>
          </a:p>
        </p:txBody>
      </p:sp>
      <p:sp>
        <p:nvSpPr>
          <p:cNvPr id="36867" name="内容占位符 2"/>
          <p:cNvSpPr>
            <a:spLocks noGrp="1"/>
          </p:cNvSpPr>
          <p:nvPr>
            <p:ph idx="1"/>
          </p:nvPr>
        </p:nvSpPr>
        <p:spPr>
          <a:xfrm>
            <a:off x="0" y="1047750"/>
            <a:ext cx="8839200" cy="1003710"/>
          </a:xfrm>
        </p:spPr>
        <p:txBody>
          <a:bodyPr>
            <a:noAutofit/>
          </a:bodyPr>
          <a:lstStyle/>
          <a:p>
            <a:pPr>
              <a:lnSpc>
                <a:spcPct val="150000"/>
              </a:lnSpc>
            </a:pPr>
            <a:r>
              <a:rPr lang="zh-CN" altLang="zh-CN" dirty="0"/>
              <a:t>从功能上分，</a:t>
            </a:r>
            <a:r>
              <a:rPr lang="en-US" altLang="zh-CN" dirty="0"/>
              <a:t>C</a:t>
            </a:r>
            <a:r>
              <a:rPr lang="zh-CN" altLang="zh-CN" dirty="0"/>
              <a:t>语言有以下四类语句：</a:t>
            </a:r>
            <a:endParaRPr lang="en-US" altLang="zh-CN" dirty="0"/>
          </a:p>
          <a:p>
            <a:pPr>
              <a:lnSpc>
                <a:spcPct val="150000"/>
              </a:lnSpc>
            </a:pPr>
            <a:r>
              <a:rPr lang="zh-CN" altLang="zh-CN" dirty="0"/>
              <a:t>数据声明语句</a:t>
            </a:r>
            <a:endParaRPr lang="en-US" altLang="zh-CN" dirty="0"/>
          </a:p>
          <a:p>
            <a:pPr>
              <a:lnSpc>
                <a:spcPct val="150000"/>
              </a:lnSpc>
            </a:pPr>
            <a:r>
              <a:rPr lang="zh-CN" altLang="zh-CN" dirty="0"/>
              <a:t>表达式语句</a:t>
            </a:r>
            <a:endParaRPr lang="en-US" altLang="zh-CN" dirty="0"/>
          </a:p>
          <a:p>
            <a:pPr>
              <a:lnSpc>
                <a:spcPct val="150000"/>
              </a:lnSpc>
            </a:pPr>
            <a:r>
              <a:rPr lang="zh-CN" altLang="zh-CN" dirty="0"/>
              <a:t>控制语句</a:t>
            </a:r>
            <a:endParaRPr lang="en-US" altLang="zh-CN" dirty="0"/>
          </a:p>
          <a:p>
            <a:pPr>
              <a:lnSpc>
                <a:spcPct val="150000"/>
              </a:lnSpc>
            </a:pPr>
            <a:r>
              <a:rPr lang="zh-CN" altLang="zh-CN" dirty="0"/>
              <a:t>特殊语句</a:t>
            </a:r>
          </a:p>
          <a:p>
            <a:pPr>
              <a:lnSpc>
                <a:spcPct val="150000"/>
              </a:lnSpc>
            </a:pPr>
            <a:endParaRPr lang="zh-CN" altLang="zh-CN" dirty="0"/>
          </a:p>
        </p:txBody>
      </p:sp>
    </p:spTree>
    <p:custDataLst>
      <p:tags r:id="rId1"/>
    </p:custDataLst>
    <p:extLst>
      <p:ext uri="{BB962C8B-B14F-4D97-AF65-F5344CB8AC3E}">
        <p14:creationId xmlns:p14="http://schemas.microsoft.com/office/powerpoint/2010/main" val="97545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left)">
                                      <p:cBhvr>
                                        <p:cTn id="7" dur="500"/>
                                        <p:tgtEl>
                                          <p:spTgt spid="36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wipe(left)">
                                      <p:cBhvr>
                                        <p:cTn id="12" dur="500"/>
                                        <p:tgtEl>
                                          <p:spTgt spid="368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animEffect transition="in" filter="wipe(left)">
                                      <p:cBhvr>
                                        <p:cTn id="17" dur="500"/>
                                        <p:tgtEl>
                                          <p:spTgt spid="368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867">
                                            <p:txEl>
                                              <p:pRg st="3" end="3"/>
                                            </p:txEl>
                                          </p:spTgt>
                                        </p:tgtEl>
                                        <p:attrNameLst>
                                          <p:attrName>style.visibility</p:attrName>
                                        </p:attrNameLst>
                                      </p:cBhvr>
                                      <p:to>
                                        <p:strVal val="visible"/>
                                      </p:to>
                                    </p:set>
                                    <p:animEffect transition="in" filter="wipe(left)">
                                      <p:cBhvr>
                                        <p:cTn id="22" dur="500"/>
                                        <p:tgtEl>
                                          <p:spTgt spid="368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867">
                                            <p:txEl>
                                              <p:pRg st="4" end="4"/>
                                            </p:txEl>
                                          </p:spTgt>
                                        </p:tgtEl>
                                        <p:attrNameLst>
                                          <p:attrName>style.visibility</p:attrName>
                                        </p:attrNameLst>
                                      </p:cBhvr>
                                      <p:to>
                                        <p:strVal val="visible"/>
                                      </p:to>
                                    </p:set>
                                    <p:animEffect transition="in" filter="wipe(left)">
                                      <p:cBhvr>
                                        <p:cTn id="27" dur="500"/>
                                        <p:tgtEl>
                                          <p:spTgt spid="368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209" y="0"/>
            <a:ext cx="8079581" cy="939800"/>
          </a:xfrm>
        </p:spPr>
        <p:txBody>
          <a:bodyPr vert="horz" lIns="91440" tIns="45720" rIns="91440" bIns="45720" rtlCol="0" anchor="ctr">
            <a:normAutofit/>
          </a:bodyPr>
          <a:lstStyle/>
          <a:p>
            <a:pPr algn="ctr"/>
            <a:r>
              <a:rPr lang="en-US" altLang="zh-CN" b="1" dirty="0">
                <a:solidFill>
                  <a:schemeClr val="tx1"/>
                </a:solidFill>
              </a:rPr>
              <a:t>3.1.2  </a:t>
            </a:r>
            <a:r>
              <a:rPr lang="zh-CN" altLang="en-US" b="1" dirty="0">
                <a:solidFill>
                  <a:schemeClr val="tx1"/>
                </a:solidFill>
              </a:rPr>
              <a:t>语句的分类</a:t>
            </a:r>
            <a:endParaRPr lang="zh-CN" altLang="en-US" sz="4400" b="1" dirty="0">
              <a:solidFill>
                <a:schemeClr val="tx1"/>
              </a:solidFill>
              <a:latin typeface="+mn-lt"/>
              <a:ea typeface="+mn-ea"/>
              <a:cs typeface="+mn-cs"/>
            </a:endParaRPr>
          </a:p>
        </p:txBody>
      </p:sp>
      <p:sp>
        <p:nvSpPr>
          <p:cNvPr id="36867" name="内容占位符 2"/>
          <p:cNvSpPr>
            <a:spLocks noGrp="1"/>
          </p:cNvSpPr>
          <p:nvPr>
            <p:ph idx="1"/>
          </p:nvPr>
        </p:nvSpPr>
        <p:spPr>
          <a:xfrm>
            <a:off x="0" y="819150"/>
            <a:ext cx="8839200" cy="1003710"/>
          </a:xfrm>
        </p:spPr>
        <p:txBody>
          <a:bodyPr>
            <a:noAutofit/>
          </a:bodyPr>
          <a:lstStyle/>
          <a:p>
            <a:pPr>
              <a:lnSpc>
                <a:spcPct val="150000"/>
              </a:lnSpc>
            </a:pPr>
            <a:r>
              <a:rPr lang="zh-CN" altLang="zh-CN" dirty="0"/>
              <a:t>（</a:t>
            </a:r>
            <a:r>
              <a:rPr lang="en-US" altLang="zh-CN" dirty="0"/>
              <a:t>1</a:t>
            </a:r>
            <a:r>
              <a:rPr lang="zh-CN" altLang="zh-CN" dirty="0"/>
              <a:t>）数据声明语句</a:t>
            </a:r>
          </a:p>
          <a:p>
            <a:pPr>
              <a:lnSpc>
                <a:spcPct val="150000"/>
              </a:lnSpc>
            </a:pPr>
            <a:r>
              <a:rPr lang="zh-CN" altLang="zh-CN" dirty="0"/>
              <a:t>数据声明语句是描述数据属性的语句，一般位于一个函数的最前面。例</a:t>
            </a:r>
            <a:r>
              <a:rPr lang="en-US" altLang="zh-CN" dirty="0"/>
              <a:t>3-1</a:t>
            </a:r>
            <a:r>
              <a:rPr lang="zh-CN" altLang="zh-CN" dirty="0"/>
              <a:t>中的语句</a:t>
            </a:r>
            <a:r>
              <a:rPr lang="en-US" altLang="zh-CN" dirty="0"/>
              <a:t>:</a:t>
            </a:r>
            <a:endParaRPr lang="zh-CN" altLang="zh-CN" dirty="0"/>
          </a:p>
          <a:p>
            <a:pPr>
              <a:lnSpc>
                <a:spcPct val="150000"/>
              </a:lnSpc>
            </a:pPr>
            <a:r>
              <a:rPr lang="en-US" altLang="zh-CN" dirty="0"/>
              <a:t>int num;</a:t>
            </a:r>
            <a:endParaRPr lang="zh-CN" altLang="zh-CN" dirty="0"/>
          </a:p>
          <a:p>
            <a:pPr>
              <a:lnSpc>
                <a:spcPct val="150000"/>
              </a:lnSpc>
            </a:pPr>
            <a:r>
              <a:rPr lang="zh-CN" altLang="zh-CN" dirty="0"/>
              <a:t>声明</a:t>
            </a:r>
            <a:r>
              <a:rPr lang="en-US" altLang="zh-CN" dirty="0"/>
              <a:t>num</a:t>
            </a:r>
            <a:r>
              <a:rPr lang="zh-CN" altLang="zh-CN" dirty="0"/>
              <a:t>为整型变量的数据声明语句。</a:t>
            </a:r>
          </a:p>
        </p:txBody>
      </p:sp>
    </p:spTree>
    <p:custDataLst>
      <p:tags r:id="rId1"/>
    </p:custDataLst>
    <p:extLst>
      <p:ext uri="{BB962C8B-B14F-4D97-AF65-F5344CB8AC3E}">
        <p14:creationId xmlns:p14="http://schemas.microsoft.com/office/powerpoint/2010/main" val="85662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left)">
                                      <p:cBhvr>
                                        <p:cTn id="7" dur="500"/>
                                        <p:tgtEl>
                                          <p:spTgt spid="36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wipe(left)">
                                      <p:cBhvr>
                                        <p:cTn id="12" dur="500"/>
                                        <p:tgtEl>
                                          <p:spTgt spid="368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animEffect transition="in" filter="wipe(left)">
                                      <p:cBhvr>
                                        <p:cTn id="17" dur="500"/>
                                        <p:tgtEl>
                                          <p:spTgt spid="368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867">
                                            <p:txEl>
                                              <p:pRg st="3" end="3"/>
                                            </p:txEl>
                                          </p:spTgt>
                                        </p:tgtEl>
                                        <p:attrNameLst>
                                          <p:attrName>style.visibility</p:attrName>
                                        </p:attrNameLst>
                                      </p:cBhvr>
                                      <p:to>
                                        <p:strVal val="visible"/>
                                      </p:to>
                                    </p:set>
                                    <p:animEffect transition="in" filter="wipe(left)">
                                      <p:cBhvr>
                                        <p:cTn id="22" dur="500"/>
                                        <p:tgtEl>
                                          <p:spTgt spid="368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209" y="0"/>
            <a:ext cx="8079581" cy="939800"/>
          </a:xfrm>
        </p:spPr>
        <p:txBody>
          <a:bodyPr vert="horz" lIns="91440" tIns="45720" rIns="91440" bIns="45720" rtlCol="0" anchor="ctr">
            <a:normAutofit/>
          </a:bodyPr>
          <a:lstStyle/>
          <a:p>
            <a:pPr algn="ctr"/>
            <a:r>
              <a:rPr lang="en-US" altLang="zh-CN" b="1" dirty="0">
                <a:solidFill>
                  <a:schemeClr val="tx1"/>
                </a:solidFill>
              </a:rPr>
              <a:t>3.1.2  </a:t>
            </a:r>
            <a:r>
              <a:rPr lang="zh-CN" altLang="en-US" b="1" dirty="0">
                <a:solidFill>
                  <a:schemeClr val="tx1"/>
                </a:solidFill>
              </a:rPr>
              <a:t>语句的分类</a:t>
            </a:r>
            <a:endParaRPr lang="zh-CN" altLang="en-US" sz="4400" b="1" dirty="0">
              <a:solidFill>
                <a:schemeClr val="tx1"/>
              </a:solidFill>
              <a:latin typeface="+mn-lt"/>
              <a:ea typeface="+mn-ea"/>
              <a:cs typeface="+mn-cs"/>
            </a:endParaRPr>
          </a:p>
        </p:txBody>
      </p:sp>
      <p:sp>
        <p:nvSpPr>
          <p:cNvPr id="36867" name="内容占位符 2"/>
          <p:cNvSpPr>
            <a:spLocks noGrp="1"/>
          </p:cNvSpPr>
          <p:nvPr>
            <p:ph idx="1"/>
          </p:nvPr>
        </p:nvSpPr>
        <p:spPr>
          <a:xfrm>
            <a:off x="0" y="819150"/>
            <a:ext cx="8839200" cy="1003710"/>
          </a:xfrm>
        </p:spPr>
        <p:txBody>
          <a:bodyPr>
            <a:noAutofit/>
          </a:bodyPr>
          <a:lstStyle/>
          <a:p>
            <a:pPr>
              <a:lnSpc>
                <a:spcPct val="150000"/>
              </a:lnSpc>
            </a:pPr>
            <a:r>
              <a:rPr lang="zh-CN" altLang="zh-CN" dirty="0"/>
              <a:t>（</a:t>
            </a:r>
            <a:r>
              <a:rPr lang="en-US" altLang="zh-CN" dirty="0"/>
              <a:t>1</a:t>
            </a:r>
            <a:r>
              <a:rPr lang="zh-CN" altLang="zh-CN" dirty="0"/>
              <a:t>）数据声明语句</a:t>
            </a:r>
          </a:p>
          <a:p>
            <a:pPr>
              <a:lnSpc>
                <a:spcPct val="150000"/>
              </a:lnSpc>
            </a:pPr>
            <a:r>
              <a:rPr lang="zh-CN" altLang="zh-CN" dirty="0"/>
              <a:t>在声明变量的同时，给变量赋值，则为变量进行初始化。例如代码</a:t>
            </a:r>
            <a:r>
              <a:rPr lang="en-US" altLang="zh-CN" dirty="0"/>
              <a:t> int  total = 0; </a:t>
            </a:r>
            <a:r>
              <a:rPr lang="zh-CN" altLang="zh-CN" dirty="0"/>
              <a:t>表示声明了整型变量</a:t>
            </a:r>
            <a:r>
              <a:rPr lang="en-US" altLang="zh-CN" dirty="0"/>
              <a:t>total</a:t>
            </a:r>
            <a:r>
              <a:rPr lang="zh-CN" altLang="zh-CN" dirty="0"/>
              <a:t>的同时， 变量</a:t>
            </a:r>
            <a:r>
              <a:rPr lang="en-US" altLang="zh-CN" dirty="0"/>
              <a:t>total</a:t>
            </a:r>
            <a:r>
              <a:rPr lang="zh-CN" altLang="zh-CN" dirty="0"/>
              <a:t>的初值设置为</a:t>
            </a:r>
            <a:r>
              <a:rPr lang="en-US" altLang="zh-CN" dirty="0"/>
              <a:t>0</a:t>
            </a:r>
            <a:r>
              <a:rPr lang="zh-CN" altLang="zh-CN" dirty="0"/>
              <a:t>。</a:t>
            </a:r>
          </a:p>
        </p:txBody>
      </p:sp>
    </p:spTree>
    <p:custDataLst>
      <p:tags r:id="rId1"/>
    </p:custDataLst>
    <p:extLst>
      <p:ext uri="{BB962C8B-B14F-4D97-AF65-F5344CB8AC3E}">
        <p14:creationId xmlns:p14="http://schemas.microsoft.com/office/powerpoint/2010/main" val="12802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left)">
                                      <p:cBhvr>
                                        <p:cTn id="7" dur="500"/>
                                        <p:tgtEl>
                                          <p:spTgt spid="36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wipe(left)">
                                      <p:cBhvr>
                                        <p:cTn id="12" dur="500"/>
                                        <p:tgtEl>
                                          <p:spTgt spid="368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209" y="0"/>
            <a:ext cx="8079581" cy="939800"/>
          </a:xfrm>
        </p:spPr>
        <p:txBody>
          <a:bodyPr vert="horz" lIns="91440" tIns="45720" rIns="91440" bIns="45720" rtlCol="0" anchor="ctr">
            <a:normAutofit/>
          </a:bodyPr>
          <a:lstStyle/>
          <a:p>
            <a:pPr algn="ctr"/>
            <a:r>
              <a:rPr lang="en-US" altLang="zh-CN" b="1" dirty="0">
                <a:solidFill>
                  <a:schemeClr val="tx1"/>
                </a:solidFill>
              </a:rPr>
              <a:t>3.1.2  </a:t>
            </a:r>
            <a:r>
              <a:rPr lang="zh-CN" altLang="en-US" b="1" dirty="0">
                <a:solidFill>
                  <a:schemeClr val="tx1"/>
                </a:solidFill>
              </a:rPr>
              <a:t>语句的分类</a:t>
            </a:r>
            <a:endParaRPr lang="zh-CN" altLang="en-US" sz="4400" b="1" dirty="0">
              <a:solidFill>
                <a:schemeClr val="tx1"/>
              </a:solidFill>
              <a:latin typeface="+mn-lt"/>
              <a:ea typeface="+mn-ea"/>
              <a:cs typeface="+mn-cs"/>
            </a:endParaRPr>
          </a:p>
        </p:txBody>
      </p:sp>
      <p:sp>
        <p:nvSpPr>
          <p:cNvPr id="36867" name="内容占位符 2"/>
          <p:cNvSpPr>
            <a:spLocks noGrp="1"/>
          </p:cNvSpPr>
          <p:nvPr>
            <p:ph idx="1"/>
          </p:nvPr>
        </p:nvSpPr>
        <p:spPr>
          <a:xfrm>
            <a:off x="0" y="819150"/>
            <a:ext cx="8839200" cy="1003710"/>
          </a:xfrm>
        </p:spPr>
        <p:txBody>
          <a:bodyPr>
            <a:noAutofit/>
          </a:bodyPr>
          <a:lstStyle/>
          <a:p>
            <a:pPr>
              <a:lnSpc>
                <a:spcPct val="150000"/>
              </a:lnSpc>
            </a:pPr>
            <a:r>
              <a:rPr lang="zh-CN" altLang="zh-CN" dirty="0"/>
              <a:t>（</a:t>
            </a:r>
            <a:r>
              <a:rPr lang="en-US" altLang="zh-CN" dirty="0"/>
              <a:t>2</a:t>
            </a:r>
            <a:r>
              <a:rPr lang="zh-CN" altLang="zh-CN" dirty="0"/>
              <a:t>）表达式语句</a:t>
            </a:r>
          </a:p>
          <a:p>
            <a:pPr>
              <a:lnSpc>
                <a:spcPct val="150000"/>
              </a:lnSpc>
            </a:pPr>
            <a:r>
              <a:rPr lang="zh-CN" altLang="zh-CN" dirty="0"/>
              <a:t>表达式语句是进行数据运算或处理的语句。例</a:t>
            </a:r>
            <a:r>
              <a:rPr lang="en-US" altLang="zh-CN" dirty="0"/>
              <a:t>3-1</a:t>
            </a:r>
            <a:r>
              <a:rPr lang="zh-CN" altLang="zh-CN" dirty="0"/>
              <a:t>中完成数据输出和给变量赋值功能的语句</a:t>
            </a:r>
            <a:r>
              <a:rPr lang="en-US" altLang="zh-CN" dirty="0"/>
              <a:t>: </a:t>
            </a:r>
            <a:endParaRPr lang="zh-CN" altLang="zh-CN" dirty="0"/>
          </a:p>
          <a:p>
            <a:pPr>
              <a:lnSpc>
                <a:spcPct val="150000"/>
              </a:lnSpc>
            </a:pPr>
            <a:r>
              <a:rPr lang="en-US" altLang="zh-CN" dirty="0" err="1"/>
              <a:t>printf</a:t>
            </a:r>
            <a:r>
              <a:rPr lang="en-US" altLang="zh-CN" dirty="0"/>
              <a:t>("\t|\t%9d|\t%8d|\n",</a:t>
            </a:r>
            <a:r>
              <a:rPr lang="en-US" altLang="zh-CN" dirty="0" err="1"/>
              <a:t>num,total</a:t>
            </a:r>
            <a:r>
              <a:rPr lang="en-US" altLang="zh-CN" dirty="0"/>
              <a:t>);</a:t>
            </a:r>
          </a:p>
          <a:p>
            <a:r>
              <a:rPr lang="zh-CN" altLang="zh-CN" dirty="0"/>
              <a:t>和</a:t>
            </a:r>
          </a:p>
          <a:p>
            <a:r>
              <a:rPr lang="en-US" altLang="zh-CN" dirty="0"/>
              <a:t>total=</a:t>
            </a:r>
            <a:r>
              <a:rPr lang="en-US" altLang="zh-CN" dirty="0" err="1"/>
              <a:t>last_increment+increment</a:t>
            </a:r>
            <a:r>
              <a:rPr lang="en-US" altLang="zh-CN" dirty="0"/>
              <a:t>;</a:t>
            </a:r>
            <a:endParaRPr lang="zh-CN" altLang="zh-CN" dirty="0"/>
          </a:p>
        </p:txBody>
      </p:sp>
    </p:spTree>
    <p:custDataLst>
      <p:tags r:id="rId1"/>
    </p:custDataLst>
    <p:extLst>
      <p:ext uri="{BB962C8B-B14F-4D97-AF65-F5344CB8AC3E}">
        <p14:creationId xmlns:p14="http://schemas.microsoft.com/office/powerpoint/2010/main" val="420681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left)">
                                      <p:cBhvr>
                                        <p:cTn id="7" dur="500"/>
                                        <p:tgtEl>
                                          <p:spTgt spid="36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wipe(left)">
                                      <p:cBhvr>
                                        <p:cTn id="12" dur="500"/>
                                        <p:tgtEl>
                                          <p:spTgt spid="368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animEffect transition="in" filter="wipe(left)">
                                      <p:cBhvr>
                                        <p:cTn id="17" dur="500"/>
                                        <p:tgtEl>
                                          <p:spTgt spid="368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867">
                                            <p:txEl>
                                              <p:pRg st="3" end="3"/>
                                            </p:txEl>
                                          </p:spTgt>
                                        </p:tgtEl>
                                        <p:attrNameLst>
                                          <p:attrName>style.visibility</p:attrName>
                                        </p:attrNameLst>
                                      </p:cBhvr>
                                      <p:to>
                                        <p:strVal val="visible"/>
                                      </p:to>
                                    </p:set>
                                    <p:animEffect transition="in" filter="wipe(left)">
                                      <p:cBhvr>
                                        <p:cTn id="22" dur="500"/>
                                        <p:tgtEl>
                                          <p:spTgt spid="368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867">
                                            <p:txEl>
                                              <p:pRg st="4" end="4"/>
                                            </p:txEl>
                                          </p:spTgt>
                                        </p:tgtEl>
                                        <p:attrNameLst>
                                          <p:attrName>style.visibility</p:attrName>
                                        </p:attrNameLst>
                                      </p:cBhvr>
                                      <p:to>
                                        <p:strVal val="visible"/>
                                      </p:to>
                                    </p:set>
                                    <p:animEffect transition="in" filter="wipe(left)">
                                      <p:cBhvr>
                                        <p:cTn id="27" dur="500"/>
                                        <p:tgtEl>
                                          <p:spTgt spid="368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209" y="0"/>
            <a:ext cx="8079581" cy="939800"/>
          </a:xfrm>
        </p:spPr>
        <p:txBody>
          <a:bodyPr vert="horz" lIns="91440" tIns="45720" rIns="91440" bIns="45720" rtlCol="0" anchor="ctr">
            <a:normAutofit/>
          </a:bodyPr>
          <a:lstStyle/>
          <a:p>
            <a:pPr algn="ctr"/>
            <a:r>
              <a:rPr lang="en-US" altLang="zh-CN" b="1" dirty="0">
                <a:solidFill>
                  <a:schemeClr val="tx1"/>
                </a:solidFill>
              </a:rPr>
              <a:t>3.1.2  </a:t>
            </a:r>
            <a:r>
              <a:rPr lang="zh-CN" altLang="en-US" b="1" dirty="0">
                <a:solidFill>
                  <a:schemeClr val="tx1"/>
                </a:solidFill>
              </a:rPr>
              <a:t>语句的分类</a:t>
            </a:r>
            <a:endParaRPr lang="zh-CN" altLang="en-US" sz="4400" b="1" dirty="0">
              <a:solidFill>
                <a:schemeClr val="tx1"/>
              </a:solidFill>
              <a:latin typeface="+mn-lt"/>
              <a:ea typeface="+mn-ea"/>
              <a:cs typeface="+mn-cs"/>
            </a:endParaRPr>
          </a:p>
        </p:txBody>
      </p:sp>
      <p:sp>
        <p:nvSpPr>
          <p:cNvPr id="36867" name="内容占位符 2"/>
          <p:cNvSpPr>
            <a:spLocks noGrp="1"/>
          </p:cNvSpPr>
          <p:nvPr>
            <p:ph idx="1"/>
          </p:nvPr>
        </p:nvSpPr>
        <p:spPr>
          <a:xfrm>
            <a:off x="0" y="819150"/>
            <a:ext cx="8839200" cy="1003710"/>
          </a:xfrm>
        </p:spPr>
        <p:txBody>
          <a:bodyPr>
            <a:noAutofit/>
          </a:bodyPr>
          <a:lstStyle/>
          <a:p>
            <a:r>
              <a:rPr lang="zh-CN" altLang="zh-CN" dirty="0"/>
              <a:t>（</a:t>
            </a:r>
            <a:r>
              <a:rPr lang="en-US" altLang="zh-CN" dirty="0"/>
              <a:t>3</a:t>
            </a:r>
            <a:r>
              <a:rPr lang="zh-CN" altLang="zh-CN" dirty="0"/>
              <a:t>）控制语句</a:t>
            </a:r>
          </a:p>
          <a:p>
            <a:pPr>
              <a:lnSpc>
                <a:spcPct val="150000"/>
              </a:lnSpc>
            </a:pPr>
            <a:r>
              <a:rPr lang="zh-CN" altLang="zh-CN" dirty="0"/>
              <a:t>控制语句可以完成一定的控制功能，常用于规定语句执行的顺序。</a:t>
            </a:r>
            <a:r>
              <a:rPr lang="en-US" altLang="zh-CN" dirty="0"/>
              <a:t>C</a:t>
            </a:r>
            <a:r>
              <a:rPr lang="zh-CN" altLang="zh-CN" dirty="0"/>
              <a:t>语言中主要有以下控制语句：</a:t>
            </a:r>
            <a:r>
              <a:rPr lang="en-US" altLang="zh-CN" dirty="0"/>
              <a:t>if </a:t>
            </a:r>
            <a:r>
              <a:rPr lang="zh-CN" altLang="zh-CN" dirty="0"/>
              <a:t>语句，</a:t>
            </a:r>
            <a:r>
              <a:rPr lang="en-US" altLang="zh-CN" dirty="0"/>
              <a:t>for </a:t>
            </a:r>
            <a:r>
              <a:rPr lang="zh-CN" altLang="zh-CN" dirty="0"/>
              <a:t>语句，</a:t>
            </a:r>
            <a:r>
              <a:rPr lang="en-US" altLang="zh-CN" dirty="0"/>
              <a:t>while</a:t>
            </a:r>
            <a:r>
              <a:rPr lang="zh-CN" altLang="zh-CN" dirty="0"/>
              <a:t>语句，</a:t>
            </a:r>
            <a:r>
              <a:rPr lang="en-US" altLang="zh-CN" dirty="0"/>
              <a:t>do … while</a:t>
            </a:r>
            <a:r>
              <a:rPr lang="zh-CN" altLang="zh-CN" dirty="0"/>
              <a:t>语句，</a:t>
            </a:r>
            <a:r>
              <a:rPr lang="en-US" altLang="zh-CN" dirty="0"/>
              <a:t>continue</a:t>
            </a:r>
            <a:r>
              <a:rPr lang="zh-CN" altLang="zh-CN" dirty="0"/>
              <a:t>语句，</a:t>
            </a:r>
            <a:r>
              <a:rPr lang="en-US" altLang="zh-CN" dirty="0"/>
              <a:t>break</a:t>
            </a:r>
            <a:r>
              <a:rPr lang="zh-CN" altLang="zh-CN" dirty="0"/>
              <a:t>语句，</a:t>
            </a:r>
            <a:r>
              <a:rPr lang="en-US" altLang="zh-CN" dirty="0"/>
              <a:t>switch</a:t>
            </a:r>
            <a:r>
              <a:rPr lang="zh-CN" altLang="zh-CN" dirty="0"/>
              <a:t>语句，</a:t>
            </a:r>
            <a:r>
              <a:rPr lang="en-US" altLang="zh-CN" dirty="0"/>
              <a:t>return</a:t>
            </a:r>
            <a:r>
              <a:rPr lang="zh-CN" altLang="zh-CN" dirty="0"/>
              <a:t>语句等，分别在第</a:t>
            </a:r>
            <a:r>
              <a:rPr lang="en-US" altLang="zh-CN" dirty="0"/>
              <a:t>4</a:t>
            </a:r>
            <a:r>
              <a:rPr lang="zh-CN" altLang="zh-CN" dirty="0"/>
              <a:t>、</a:t>
            </a:r>
            <a:r>
              <a:rPr lang="en-US" altLang="zh-CN" dirty="0"/>
              <a:t>6</a:t>
            </a:r>
            <a:r>
              <a:rPr lang="zh-CN" altLang="zh-CN" dirty="0"/>
              <a:t>、</a:t>
            </a:r>
            <a:r>
              <a:rPr lang="en-US" altLang="zh-CN" dirty="0"/>
              <a:t>7</a:t>
            </a:r>
            <a:r>
              <a:rPr lang="zh-CN" altLang="zh-CN" dirty="0"/>
              <a:t>章中逐一介绍控制语句。</a:t>
            </a:r>
          </a:p>
        </p:txBody>
      </p:sp>
    </p:spTree>
    <p:custDataLst>
      <p:tags r:id="rId1"/>
    </p:custDataLst>
    <p:extLst>
      <p:ext uri="{BB962C8B-B14F-4D97-AF65-F5344CB8AC3E}">
        <p14:creationId xmlns:p14="http://schemas.microsoft.com/office/powerpoint/2010/main" val="353722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left)">
                                      <p:cBhvr>
                                        <p:cTn id="7" dur="500"/>
                                        <p:tgtEl>
                                          <p:spTgt spid="36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wipe(left)">
                                      <p:cBhvr>
                                        <p:cTn id="12" dur="500"/>
                                        <p:tgtEl>
                                          <p:spTgt spid="368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81001" y="1028700"/>
            <a:ext cx="7040785" cy="1828800"/>
          </a:xfrm>
        </p:spPr>
        <p:txBody>
          <a:bodyPr/>
          <a:lstStyle/>
          <a:p>
            <a:r>
              <a:rPr lang="en-US" altLang="zh-CN" dirty="0"/>
              <a:t/>
            </a:r>
            <a:br>
              <a:rPr lang="en-US" altLang="zh-CN" dirty="0"/>
            </a:br>
            <a:r>
              <a:rPr lang="en-US" altLang="zh-CN" dirty="0"/>
              <a:t>  </a:t>
            </a:r>
            <a:r>
              <a:rPr lang="zh-CN" altLang="en-US" dirty="0"/>
              <a:t>顺序程序设计</a:t>
            </a:r>
            <a:br>
              <a:rPr lang="zh-CN" altLang="en-US" dirty="0"/>
            </a:br>
            <a:endParaRPr lang="zh-CN" altLang="en-US" dirty="0"/>
          </a:p>
        </p:txBody>
      </p:sp>
      <p:sp>
        <p:nvSpPr>
          <p:cNvPr id="3075" name="副标题 3"/>
          <p:cNvSpPr>
            <a:spLocks noGrp="1"/>
          </p:cNvSpPr>
          <p:nvPr>
            <p:ph type="subTitle" idx="1"/>
          </p:nvPr>
        </p:nvSpPr>
        <p:spPr>
          <a:xfrm>
            <a:off x="698849" y="1943100"/>
            <a:ext cx="7530751" cy="742950"/>
          </a:xfrm>
          <a:ln w="38100" cmpd="dbl"/>
          <a:extLst>
            <a:ext uri="{91240B29-F687-4F45-9708-019B960494DF}">
              <a14:hiddenLine xmlns:a14="http://schemas.microsoft.com/office/drawing/2010/main" w="9525" cmpd="sng">
                <a:solidFill>
                  <a:schemeClr val="bg1"/>
                </a:solidFill>
                <a:miter lim="800000"/>
                <a:headEnd/>
                <a:tailEnd/>
              </a14:hiddenLine>
            </a:ext>
          </a:extLst>
        </p:spPr>
        <p:txBody>
          <a:bodyPr>
            <a:noAutofit/>
          </a:bodyPr>
          <a:lstStyle/>
          <a:p>
            <a:pPr algn="ctr"/>
            <a:r>
              <a:rPr lang="zh-CN" altLang="zh-CN" sz="4800" dirty="0">
                <a:solidFill>
                  <a:schemeClr val="tx1"/>
                </a:solidFill>
              </a:rPr>
              <a:t>第</a:t>
            </a:r>
            <a:r>
              <a:rPr lang="en-US" altLang="zh-CN" sz="4800" dirty="0">
                <a:solidFill>
                  <a:schemeClr val="tx1"/>
                </a:solidFill>
              </a:rPr>
              <a:t>3</a:t>
            </a:r>
            <a:r>
              <a:rPr lang="zh-CN" altLang="zh-CN" sz="4800" dirty="0">
                <a:solidFill>
                  <a:schemeClr val="tx1"/>
                </a:solidFill>
              </a:rPr>
              <a:t>章 顺序结构程序设计</a:t>
            </a:r>
            <a:endParaRPr lang="zh-CN" altLang="en-US" sz="4800"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209" y="0"/>
            <a:ext cx="8079581" cy="939800"/>
          </a:xfrm>
        </p:spPr>
        <p:txBody>
          <a:bodyPr vert="horz" lIns="91440" tIns="45720" rIns="91440" bIns="45720" rtlCol="0" anchor="ctr">
            <a:normAutofit/>
          </a:bodyPr>
          <a:lstStyle/>
          <a:p>
            <a:pPr algn="ctr"/>
            <a:r>
              <a:rPr lang="en-US" altLang="zh-CN" b="1" dirty="0">
                <a:solidFill>
                  <a:schemeClr val="tx1"/>
                </a:solidFill>
              </a:rPr>
              <a:t>3.1.2  </a:t>
            </a:r>
            <a:r>
              <a:rPr lang="zh-CN" altLang="en-US" b="1" dirty="0">
                <a:solidFill>
                  <a:schemeClr val="tx1"/>
                </a:solidFill>
              </a:rPr>
              <a:t>语句的分类</a:t>
            </a:r>
            <a:endParaRPr lang="zh-CN" altLang="en-US" sz="4400" b="1" dirty="0">
              <a:solidFill>
                <a:schemeClr val="tx1"/>
              </a:solidFill>
              <a:latin typeface="+mn-lt"/>
              <a:ea typeface="+mn-ea"/>
              <a:cs typeface="+mn-cs"/>
            </a:endParaRPr>
          </a:p>
        </p:txBody>
      </p:sp>
      <p:sp>
        <p:nvSpPr>
          <p:cNvPr id="36867" name="内容占位符 2"/>
          <p:cNvSpPr>
            <a:spLocks noGrp="1"/>
          </p:cNvSpPr>
          <p:nvPr>
            <p:ph idx="1"/>
          </p:nvPr>
        </p:nvSpPr>
        <p:spPr>
          <a:xfrm>
            <a:off x="0" y="819150"/>
            <a:ext cx="8839200" cy="1003710"/>
          </a:xfrm>
        </p:spPr>
        <p:txBody>
          <a:bodyPr>
            <a:noAutofit/>
          </a:bodyPr>
          <a:lstStyle/>
          <a:p>
            <a:r>
              <a:rPr lang="zh-CN" altLang="zh-CN" dirty="0"/>
              <a:t>（</a:t>
            </a:r>
            <a:r>
              <a:rPr lang="en-US" altLang="zh-CN" dirty="0"/>
              <a:t>4</a:t>
            </a:r>
            <a:r>
              <a:rPr lang="zh-CN" altLang="zh-CN" dirty="0"/>
              <a:t>）特殊语句</a:t>
            </a:r>
          </a:p>
          <a:p>
            <a:pPr>
              <a:lnSpc>
                <a:spcPct val="150000"/>
              </a:lnSpc>
            </a:pPr>
            <a:r>
              <a:rPr lang="en-US" altLang="zh-CN" dirty="0"/>
              <a:t>C</a:t>
            </a:r>
            <a:r>
              <a:rPr lang="zh-CN" altLang="zh-CN" dirty="0"/>
              <a:t>语言中有两个特殊语句：空语句和复合语句，它们在程序中无任何具体操作。空语句是仅有一个分号构成的语句，表示此处存在一条语句，但无实质性的动作。复合语句是由花括号将若干语句绑在一起，语法上认为是一条语句，但实际执行时从左花括号起依次执行至右花括号。</a:t>
            </a:r>
          </a:p>
        </p:txBody>
      </p:sp>
    </p:spTree>
    <p:custDataLst>
      <p:tags r:id="rId1"/>
    </p:custDataLst>
    <p:extLst>
      <p:ext uri="{BB962C8B-B14F-4D97-AF65-F5344CB8AC3E}">
        <p14:creationId xmlns:p14="http://schemas.microsoft.com/office/powerpoint/2010/main" val="675788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left)">
                                      <p:cBhvr>
                                        <p:cTn id="7" dur="500"/>
                                        <p:tgtEl>
                                          <p:spTgt spid="36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wipe(left)">
                                      <p:cBhvr>
                                        <p:cTn id="12" dur="500"/>
                                        <p:tgtEl>
                                          <p:spTgt spid="368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xmlns="" id="{55771930-16A0-45AB-9F6F-7F49C12279F2}"/>
              </a:ext>
            </a:extLst>
          </p:cNvPr>
          <p:cNvSpPr>
            <a:spLocks noGrp="1"/>
          </p:cNvSpPr>
          <p:nvPr>
            <p:ph type="ctrTitle"/>
          </p:nvPr>
        </p:nvSpPr>
        <p:spPr>
          <a:xfrm>
            <a:off x="609600" y="1428750"/>
            <a:ext cx="8086725" cy="2514600"/>
          </a:xfrm>
        </p:spPr>
        <p:txBody>
          <a:bodyPr/>
          <a:lstStyle/>
          <a:p>
            <a:r>
              <a:rPr lang="en-US" altLang="zh-CN" sz="6000" dirty="0">
                <a:solidFill>
                  <a:schemeClr val="tx1"/>
                </a:solidFill>
              </a:rPr>
              <a:t>3.2  </a:t>
            </a:r>
            <a:r>
              <a:rPr lang="zh-CN" altLang="zh-CN" sz="6000" dirty="0">
                <a:solidFill>
                  <a:schemeClr val="tx1"/>
                </a:solidFill>
              </a:rPr>
              <a:t>表达式语句</a:t>
            </a:r>
            <a:r>
              <a:rPr lang="en-US" altLang="zh-CN" sz="6000" dirty="0">
                <a:solidFill>
                  <a:schemeClr val="tx1"/>
                </a:solidFill>
              </a:rPr>
              <a:t/>
            </a:r>
            <a:br>
              <a:rPr lang="en-US" altLang="zh-CN" sz="6000" dirty="0">
                <a:solidFill>
                  <a:schemeClr val="tx1"/>
                </a:solidFill>
              </a:rPr>
            </a:br>
            <a:endParaRPr lang="zh-CN" altLang="en-US" sz="6000" dirty="0"/>
          </a:p>
        </p:txBody>
      </p:sp>
    </p:spTree>
    <p:extLst>
      <p:ext uri="{BB962C8B-B14F-4D97-AF65-F5344CB8AC3E}">
        <p14:creationId xmlns:p14="http://schemas.microsoft.com/office/powerpoint/2010/main" val="9533291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209" y="0"/>
            <a:ext cx="8079581" cy="939800"/>
          </a:xfrm>
        </p:spPr>
        <p:txBody>
          <a:bodyPr vert="horz" lIns="91440" tIns="45720" rIns="91440" bIns="45720" rtlCol="0" anchor="ctr">
            <a:normAutofit/>
          </a:bodyPr>
          <a:lstStyle/>
          <a:p>
            <a:pPr algn="ctr"/>
            <a:r>
              <a:rPr lang="en-US" altLang="zh-CN" b="1" dirty="0">
                <a:solidFill>
                  <a:schemeClr val="tx1"/>
                </a:solidFill>
              </a:rPr>
              <a:t>3.2  </a:t>
            </a:r>
            <a:r>
              <a:rPr lang="zh-CN" altLang="zh-CN" b="1" dirty="0">
                <a:solidFill>
                  <a:schemeClr val="tx1"/>
                </a:solidFill>
              </a:rPr>
              <a:t>表达式语句</a:t>
            </a:r>
            <a:endParaRPr lang="zh-CN" altLang="en-US" sz="4400" b="1" dirty="0">
              <a:solidFill>
                <a:schemeClr val="tx1"/>
              </a:solidFill>
              <a:latin typeface="+mn-lt"/>
              <a:ea typeface="+mn-ea"/>
              <a:cs typeface="+mn-cs"/>
            </a:endParaRPr>
          </a:p>
        </p:txBody>
      </p:sp>
      <p:sp>
        <p:nvSpPr>
          <p:cNvPr id="36867" name="内容占位符 2"/>
          <p:cNvSpPr>
            <a:spLocks noGrp="1"/>
          </p:cNvSpPr>
          <p:nvPr>
            <p:ph idx="1"/>
          </p:nvPr>
        </p:nvSpPr>
        <p:spPr>
          <a:xfrm>
            <a:off x="0" y="819150"/>
            <a:ext cx="8839200" cy="1003710"/>
          </a:xfrm>
        </p:spPr>
        <p:txBody>
          <a:bodyPr>
            <a:noAutofit/>
          </a:bodyPr>
          <a:lstStyle/>
          <a:p>
            <a:pPr>
              <a:lnSpc>
                <a:spcPct val="150000"/>
              </a:lnSpc>
            </a:pPr>
            <a:r>
              <a:rPr lang="zh-CN" altLang="zh-CN" b="1" dirty="0"/>
              <a:t>表达式语句是</a:t>
            </a:r>
            <a:r>
              <a:rPr lang="en-US" altLang="zh-CN" b="1" dirty="0"/>
              <a:t>C</a:t>
            </a:r>
            <a:r>
              <a:rPr lang="zh-CN" altLang="zh-CN" b="1" dirty="0"/>
              <a:t>语言中最基本的语句，所有的数据运算和数据处理操作都是通过表达式语句来实现的。最常用的赋值语句和函数调用语句都是表达式语句。表达式后面加上分号就形成了表达式语句，表达式语句的格式如下：</a:t>
            </a:r>
          </a:p>
          <a:p>
            <a:pPr>
              <a:lnSpc>
                <a:spcPct val="150000"/>
              </a:lnSpc>
            </a:pPr>
            <a:r>
              <a:rPr lang="zh-CN" altLang="zh-CN" b="1" dirty="0"/>
              <a:t>表达式 ；</a:t>
            </a:r>
          </a:p>
        </p:txBody>
      </p:sp>
    </p:spTree>
    <p:custDataLst>
      <p:tags r:id="rId1"/>
    </p:custDataLst>
    <p:extLst>
      <p:ext uri="{BB962C8B-B14F-4D97-AF65-F5344CB8AC3E}">
        <p14:creationId xmlns:p14="http://schemas.microsoft.com/office/powerpoint/2010/main" val="131698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left)">
                                      <p:cBhvr>
                                        <p:cTn id="7" dur="500"/>
                                        <p:tgtEl>
                                          <p:spTgt spid="36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wipe(left)">
                                      <p:cBhvr>
                                        <p:cTn id="12" dur="500"/>
                                        <p:tgtEl>
                                          <p:spTgt spid="368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209" y="0"/>
            <a:ext cx="8079581" cy="939800"/>
          </a:xfrm>
        </p:spPr>
        <p:txBody>
          <a:bodyPr vert="horz" lIns="91440" tIns="45720" rIns="91440" bIns="45720" rtlCol="0" anchor="ctr">
            <a:normAutofit/>
          </a:bodyPr>
          <a:lstStyle/>
          <a:p>
            <a:pPr algn="ctr"/>
            <a:r>
              <a:rPr lang="en-US" altLang="zh-CN" b="1" dirty="0">
                <a:solidFill>
                  <a:schemeClr val="tx1"/>
                </a:solidFill>
              </a:rPr>
              <a:t>3.2.1  </a:t>
            </a:r>
            <a:r>
              <a:rPr lang="zh-CN" altLang="zh-CN" b="1" dirty="0">
                <a:solidFill>
                  <a:schemeClr val="tx1"/>
                </a:solidFill>
              </a:rPr>
              <a:t>算术运算符</a:t>
            </a:r>
            <a:endParaRPr lang="zh-CN" altLang="en-US" sz="4400" b="1" dirty="0">
              <a:solidFill>
                <a:schemeClr val="tx1"/>
              </a:solidFill>
              <a:latin typeface="+mn-lt"/>
              <a:ea typeface="+mn-ea"/>
              <a:cs typeface="+mn-cs"/>
            </a:endParaRPr>
          </a:p>
        </p:txBody>
      </p:sp>
      <p:sp>
        <p:nvSpPr>
          <p:cNvPr id="36867" name="内容占位符 2"/>
          <p:cNvSpPr>
            <a:spLocks noGrp="1"/>
          </p:cNvSpPr>
          <p:nvPr>
            <p:ph idx="1"/>
          </p:nvPr>
        </p:nvSpPr>
        <p:spPr>
          <a:xfrm>
            <a:off x="0" y="819150"/>
            <a:ext cx="8839200" cy="1003710"/>
          </a:xfrm>
        </p:spPr>
        <p:txBody>
          <a:bodyPr>
            <a:noAutofit/>
          </a:bodyPr>
          <a:lstStyle/>
          <a:p>
            <a:pPr>
              <a:lnSpc>
                <a:spcPct val="150000"/>
              </a:lnSpc>
            </a:pPr>
            <a:r>
              <a:rPr lang="zh-CN" altLang="zh-CN" dirty="0"/>
              <a:t>运算是指操作数间通过不同的运算符连接并执行相应的计算，如例</a:t>
            </a:r>
            <a:r>
              <a:rPr lang="en-US" altLang="zh-CN" dirty="0"/>
              <a:t>3-1</a:t>
            </a:r>
            <a:r>
              <a:rPr lang="zh-CN" altLang="zh-CN" dirty="0"/>
              <a:t>中使用了“</a:t>
            </a:r>
            <a:r>
              <a:rPr lang="en-US" altLang="zh-CN" dirty="0"/>
              <a:t>+</a:t>
            </a:r>
            <a:r>
              <a:rPr lang="zh-CN" altLang="zh-CN" dirty="0"/>
              <a:t>”（加运算），</a:t>
            </a:r>
            <a:r>
              <a:rPr lang="en-US" altLang="zh-CN" dirty="0"/>
              <a:t>C</a:t>
            </a:r>
            <a:r>
              <a:rPr lang="zh-CN" altLang="zh-CN" dirty="0"/>
              <a:t>语言还提供了“</a:t>
            </a:r>
            <a:r>
              <a:rPr lang="en-US" altLang="zh-CN" dirty="0"/>
              <a:t>+</a:t>
            </a:r>
            <a:r>
              <a:rPr lang="zh-CN" altLang="zh-CN" dirty="0"/>
              <a:t>”、“</a:t>
            </a:r>
            <a:r>
              <a:rPr lang="en-US" altLang="zh-CN" dirty="0"/>
              <a:t>-</a:t>
            </a:r>
            <a:r>
              <a:rPr lang="zh-CN" altLang="zh-CN" dirty="0"/>
              <a:t>”、“</a:t>
            </a:r>
            <a:r>
              <a:rPr lang="en-US" altLang="zh-CN" dirty="0"/>
              <a:t>/</a:t>
            </a:r>
            <a:r>
              <a:rPr lang="zh-CN" altLang="zh-CN" dirty="0"/>
              <a:t>“、</a:t>
            </a:r>
            <a:r>
              <a:rPr lang="en-US" altLang="zh-CN" dirty="0"/>
              <a:t>“%”</a:t>
            </a:r>
            <a:r>
              <a:rPr lang="zh-CN" altLang="zh-CN" dirty="0"/>
              <a:t>等运算符号，它们分别表示数的加、减、除和求余数的运算。代码中 “</a:t>
            </a:r>
            <a:r>
              <a:rPr lang="en-US" altLang="zh-CN" dirty="0"/>
              <a:t>+</a:t>
            </a:r>
            <a:r>
              <a:rPr lang="zh-CN" altLang="zh-CN" dirty="0"/>
              <a:t>”、“</a:t>
            </a:r>
            <a:r>
              <a:rPr lang="en-US" altLang="zh-CN" dirty="0"/>
              <a:t>-</a:t>
            </a:r>
            <a:r>
              <a:rPr lang="zh-CN" altLang="zh-CN" dirty="0"/>
              <a:t>”、“</a:t>
            </a:r>
            <a:r>
              <a:rPr lang="en-US" altLang="zh-CN" dirty="0"/>
              <a:t>*</a:t>
            </a:r>
            <a:r>
              <a:rPr lang="zh-CN" altLang="zh-CN" dirty="0"/>
              <a:t>”、“</a:t>
            </a:r>
            <a:r>
              <a:rPr lang="en-US" altLang="zh-CN" dirty="0"/>
              <a:t>/</a:t>
            </a:r>
            <a:r>
              <a:rPr lang="zh-CN" altLang="zh-CN" dirty="0"/>
              <a:t>”、“</a:t>
            </a:r>
            <a:r>
              <a:rPr lang="en-US" altLang="zh-CN" dirty="0"/>
              <a:t>%</a:t>
            </a:r>
            <a:r>
              <a:rPr lang="zh-CN" altLang="zh-CN" dirty="0"/>
              <a:t>”等，可以进行运算的符号称之为运算符，表</a:t>
            </a:r>
            <a:r>
              <a:rPr lang="en-US" altLang="zh-CN" dirty="0"/>
              <a:t>3.1</a:t>
            </a:r>
            <a:r>
              <a:rPr lang="zh-CN" altLang="zh-CN" dirty="0"/>
              <a:t>给出了</a:t>
            </a:r>
            <a:r>
              <a:rPr lang="en-US" altLang="zh-CN" dirty="0"/>
              <a:t>5</a:t>
            </a:r>
            <a:r>
              <a:rPr lang="zh-CN" altLang="zh-CN" dirty="0"/>
              <a:t>种常用的算术运算符的描述。</a:t>
            </a:r>
            <a:endParaRPr lang="zh-CN" altLang="zh-CN" b="1" dirty="0"/>
          </a:p>
        </p:txBody>
      </p:sp>
    </p:spTree>
    <p:custDataLst>
      <p:tags r:id="rId1"/>
    </p:custDataLst>
    <p:extLst>
      <p:ext uri="{BB962C8B-B14F-4D97-AF65-F5344CB8AC3E}">
        <p14:creationId xmlns:p14="http://schemas.microsoft.com/office/powerpoint/2010/main" val="2907493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left)">
                                      <p:cBhvr>
                                        <p:cTn id="7" dur="500"/>
                                        <p:tgtEl>
                                          <p:spTgt spid="368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6EE3E57C-01D6-4FAC-A577-3D3203A77DD6}"/>
              </a:ext>
            </a:extLst>
          </p:cNvPr>
          <p:cNvPicPr>
            <a:picLocks noChangeAspect="1"/>
          </p:cNvPicPr>
          <p:nvPr/>
        </p:nvPicPr>
        <p:blipFill>
          <a:blip r:embed="rId2"/>
          <a:stretch>
            <a:fillRect/>
          </a:stretch>
        </p:blipFill>
        <p:spPr>
          <a:xfrm>
            <a:off x="449222" y="1360065"/>
            <a:ext cx="8245555" cy="2423370"/>
          </a:xfrm>
          <a:prstGeom prst="rect">
            <a:avLst/>
          </a:prstGeom>
        </p:spPr>
      </p:pic>
      <p:sp>
        <p:nvSpPr>
          <p:cNvPr id="3" name="标题 1">
            <a:extLst>
              <a:ext uri="{FF2B5EF4-FFF2-40B4-BE49-F238E27FC236}">
                <a16:creationId xmlns:a16="http://schemas.microsoft.com/office/drawing/2014/main" xmlns="" id="{80D105A9-1F5E-49F0-B566-33A6CD98F1F1}"/>
              </a:ext>
            </a:extLst>
          </p:cNvPr>
          <p:cNvSpPr txBox="1">
            <a:spLocks/>
          </p:cNvSpPr>
          <p:nvPr/>
        </p:nvSpPr>
        <p:spPr>
          <a:xfrm>
            <a:off x="532208" y="209550"/>
            <a:ext cx="8079581" cy="939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a:lstStyle>
          <a:p>
            <a:pPr algn="ctr" fontAlgn="auto">
              <a:spcAft>
                <a:spcPts val="0"/>
              </a:spcAft>
              <a:buClrTx/>
              <a:buSzTx/>
              <a:buFontTx/>
            </a:pPr>
            <a:r>
              <a:rPr lang="en-US" altLang="zh-CN" b="1">
                <a:solidFill>
                  <a:schemeClr val="tx1"/>
                </a:solidFill>
              </a:rPr>
              <a:t>3.2.1  </a:t>
            </a:r>
            <a:r>
              <a:rPr lang="zh-CN" altLang="zh-CN" b="1">
                <a:solidFill>
                  <a:schemeClr val="tx1"/>
                </a:solidFill>
              </a:rPr>
              <a:t>算术运算符</a:t>
            </a:r>
            <a:endParaRPr lang="zh-CN" altLang="en-US" sz="4400" b="1" dirty="0">
              <a:solidFill>
                <a:schemeClr val="tx1"/>
              </a:solidFill>
              <a:latin typeface="+mn-lt"/>
              <a:ea typeface="+mn-ea"/>
              <a:cs typeface="+mn-cs"/>
            </a:endParaRPr>
          </a:p>
        </p:txBody>
      </p:sp>
    </p:spTree>
    <p:extLst>
      <p:ext uri="{BB962C8B-B14F-4D97-AF65-F5344CB8AC3E}">
        <p14:creationId xmlns:p14="http://schemas.microsoft.com/office/powerpoint/2010/main" val="38329683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209" y="0"/>
            <a:ext cx="8079581" cy="939800"/>
          </a:xfrm>
        </p:spPr>
        <p:txBody>
          <a:bodyPr vert="horz" lIns="91440" tIns="45720" rIns="91440" bIns="45720" rtlCol="0" anchor="ctr">
            <a:normAutofit/>
          </a:bodyPr>
          <a:lstStyle/>
          <a:p>
            <a:pPr algn="ctr"/>
            <a:r>
              <a:rPr lang="en-US" altLang="zh-CN" b="1" dirty="0">
                <a:solidFill>
                  <a:schemeClr val="tx1"/>
                </a:solidFill>
              </a:rPr>
              <a:t>3.2.1  </a:t>
            </a:r>
            <a:r>
              <a:rPr lang="zh-CN" altLang="zh-CN" b="1" dirty="0">
                <a:solidFill>
                  <a:schemeClr val="tx1"/>
                </a:solidFill>
              </a:rPr>
              <a:t>算术运算符</a:t>
            </a:r>
            <a:endParaRPr lang="zh-CN" altLang="en-US" sz="4400" b="1" dirty="0">
              <a:solidFill>
                <a:schemeClr val="tx1"/>
              </a:solidFill>
              <a:latin typeface="+mn-lt"/>
              <a:ea typeface="+mn-ea"/>
              <a:cs typeface="+mn-cs"/>
            </a:endParaRPr>
          </a:p>
        </p:txBody>
      </p:sp>
      <p:sp>
        <p:nvSpPr>
          <p:cNvPr id="36867" name="内容占位符 2"/>
          <p:cNvSpPr>
            <a:spLocks noGrp="1"/>
          </p:cNvSpPr>
          <p:nvPr>
            <p:ph idx="1"/>
          </p:nvPr>
        </p:nvSpPr>
        <p:spPr>
          <a:xfrm>
            <a:off x="0" y="819150"/>
            <a:ext cx="8839200" cy="1003710"/>
          </a:xfrm>
        </p:spPr>
        <p:txBody>
          <a:bodyPr>
            <a:noAutofit/>
          </a:bodyPr>
          <a:lstStyle/>
          <a:p>
            <a:pPr>
              <a:lnSpc>
                <a:spcPct val="150000"/>
              </a:lnSpc>
            </a:pPr>
            <a:r>
              <a:rPr lang="zh-CN" altLang="zh-CN" dirty="0"/>
              <a:t>【例</a:t>
            </a:r>
            <a:r>
              <a:rPr lang="en-US" altLang="zh-CN" dirty="0"/>
              <a:t>3-2</a:t>
            </a:r>
            <a:r>
              <a:rPr lang="zh-CN" altLang="zh-CN" dirty="0"/>
              <a:t>】输入两个整数，输出它们的和、差、积、商和余数。</a:t>
            </a:r>
          </a:p>
          <a:p>
            <a:pPr>
              <a:lnSpc>
                <a:spcPct val="150000"/>
              </a:lnSpc>
            </a:pPr>
            <a:r>
              <a:rPr lang="zh-CN" altLang="zh-CN" dirty="0"/>
              <a:t>分析：本例实现了两个整数的基本算术运算。定义两个整数型操作数</a:t>
            </a:r>
            <a:r>
              <a:rPr lang="en-US" altLang="zh-CN" dirty="0"/>
              <a:t>x</a:t>
            </a:r>
            <a:r>
              <a:rPr lang="zh-CN" altLang="zh-CN" dirty="0"/>
              <a:t>，</a:t>
            </a:r>
            <a:r>
              <a:rPr lang="en-US" altLang="zh-CN" dirty="0"/>
              <a:t>y</a:t>
            </a:r>
            <a:r>
              <a:rPr lang="zh-CN" altLang="zh-CN" dirty="0"/>
              <a:t>，定义存放运算结果的变量</a:t>
            </a:r>
            <a:r>
              <a:rPr lang="en-US" altLang="zh-CN" dirty="0"/>
              <a:t>result</a:t>
            </a:r>
            <a:r>
              <a:rPr lang="zh-CN" altLang="zh-CN" dirty="0"/>
              <a:t>。</a:t>
            </a:r>
            <a:endParaRPr lang="en-US" altLang="zh-CN" dirty="0"/>
          </a:p>
          <a:p>
            <a:pPr>
              <a:lnSpc>
                <a:spcPct val="150000"/>
              </a:lnSpc>
            </a:pPr>
            <a:r>
              <a:rPr lang="zh-CN" altLang="en-US" dirty="0">
                <a:hlinkClick r:id="rId4" action="ppaction://hlinkfile"/>
              </a:rPr>
              <a:t>例</a:t>
            </a:r>
            <a:r>
              <a:rPr lang="en-US" altLang="zh-CN" dirty="0">
                <a:hlinkClick r:id="rId4" action="ppaction://hlinkfile"/>
              </a:rPr>
              <a:t>3-2</a:t>
            </a:r>
            <a:r>
              <a:rPr lang="zh-CN" altLang="en-US" dirty="0">
                <a:hlinkClick r:id="rId4" action="ppaction://hlinkfile"/>
              </a:rPr>
              <a:t>代码</a:t>
            </a:r>
            <a:endParaRPr lang="en-US" altLang="zh-CN" dirty="0"/>
          </a:p>
          <a:p>
            <a:pPr>
              <a:lnSpc>
                <a:spcPct val="150000"/>
              </a:lnSpc>
            </a:pPr>
            <a:r>
              <a:rPr lang="zh-CN" altLang="en-US" dirty="0">
                <a:hlinkClick r:id="rId5" action="ppaction://hlinkfile"/>
              </a:rPr>
              <a:t>例</a:t>
            </a:r>
            <a:r>
              <a:rPr lang="en-US" altLang="zh-CN" dirty="0">
                <a:hlinkClick r:id="rId5" action="ppaction://hlinkfile"/>
              </a:rPr>
              <a:t>3-2</a:t>
            </a:r>
            <a:r>
              <a:rPr lang="zh-CN" altLang="en-US" dirty="0">
                <a:hlinkClick r:id="rId5" action="ppaction://hlinkfile"/>
              </a:rPr>
              <a:t>应用程序</a:t>
            </a:r>
            <a:endParaRPr lang="en-US" altLang="zh-CN" dirty="0"/>
          </a:p>
          <a:p>
            <a:pPr>
              <a:lnSpc>
                <a:spcPct val="150000"/>
              </a:lnSpc>
            </a:pPr>
            <a:endParaRPr lang="en-US" altLang="zh-CN" dirty="0"/>
          </a:p>
          <a:p>
            <a:pPr>
              <a:lnSpc>
                <a:spcPct val="150000"/>
              </a:lnSpc>
            </a:pPr>
            <a:endParaRPr lang="zh-CN" altLang="zh-CN" b="1" dirty="0"/>
          </a:p>
        </p:txBody>
      </p:sp>
      <p:pic>
        <p:nvPicPr>
          <p:cNvPr id="3" name="图片 2">
            <a:extLst>
              <a:ext uri="{FF2B5EF4-FFF2-40B4-BE49-F238E27FC236}">
                <a16:creationId xmlns:a16="http://schemas.microsoft.com/office/drawing/2014/main" xmlns="" id="{BDB84B1F-0AC4-4163-94F0-41B1A5588D23}"/>
              </a:ext>
            </a:extLst>
          </p:cNvPr>
          <p:cNvPicPr>
            <a:picLocks noChangeAspect="1"/>
          </p:cNvPicPr>
          <p:nvPr/>
        </p:nvPicPr>
        <p:blipFill rotWithShape="1">
          <a:blip r:embed="rId6"/>
          <a:srcRect r="50108"/>
          <a:stretch/>
        </p:blipFill>
        <p:spPr>
          <a:xfrm>
            <a:off x="3962400" y="2952750"/>
            <a:ext cx="4466908" cy="1219200"/>
          </a:xfrm>
          <a:prstGeom prst="rect">
            <a:avLst/>
          </a:prstGeom>
        </p:spPr>
      </p:pic>
    </p:spTree>
    <p:custDataLst>
      <p:tags r:id="rId1"/>
    </p:custDataLst>
    <p:extLst>
      <p:ext uri="{BB962C8B-B14F-4D97-AF65-F5344CB8AC3E}">
        <p14:creationId xmlns:p14="http://schemas.microsoft.com/office/powerpoint/2010/main" val="868920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left)">
                                      <p:cBhvr>
                                        <p:cTn id="7" dur="500"/>
                                        <p:tgtEl>
                                          <p:spTgt spid="36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wipe(left)">
                                      <p:cBhvr>
                                        <p:cTn id="12" dur="500"/>
                                        <p:tgtEl>
                                          <p:spTgt spid="368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animEffect transition="in" filter="wipe(left)">
                                      <p:cBhvr>
                                        <p:cTn id="17" dur="500"/>
                                        <p:tgtEl>
                                          <p:spTgt spid="368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867">
                                            <p:txEl>
                                              <p:pRg st="3" end="3"/>
                                            </p:txEl>
                                          </p:spTgt>
                                        </p:tgtEl>
                                        <p:attrNameLst>
                                          <p:attrName>style.visibility</p:attrName>
                                        </p:attrNameLst>
                                      </p:cBhvr>
                                      <p:to>
                                        <p:strVal val="visible"/>
                                      </p:to>
                                    </p:set>
                                    <p:animEffect transition="in" filter="wipe(left)">
                                      <p:cBhvr>
                                        <p:cTn id="22" dur="500"/>
                                        <p:tgtEl>
                                          <p:spTgt spid="368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209" y="0"/>
            <a:ext cx="8079581" cy="939800"/>
          </a:xfrm>
        </p:spPr>
        <p:txBody>
          <a:bodyPr vert="horz" lIns="91440" tIns="45720" rIns="91440" bIns="45720" rtlCol="0" anchor="ctr">
            <a:normAutofit/>
          </a:bodyPr>
          <a:lstStyle/>
          <a:p>
            <a:pPr algn="ctr"/>
            <a:r>
              <a:rPr lang="en-US" altLang="zh-CN" b="1" dirty="0">
                <a:solidFill>
                  <a:schemeClr val="tx1"/>
                </a:solidFill>
              </a:rPr>
              <a:t>3.2.2  </a:t>
            </a:r>
            <a:r>
              <a:rPr lang="zh-CN" altLang="zh-CN" b="1" dirty="0">
                <a:solidFill>
                  <a:schemeClr val="tx1"/>
                </a:solidFill>
              </a:rPr>
              <a:t>表达式</a:t>
            </a:r>
            <a:endParaRPr lang="zh-CN" altLang="en-US" sz="4400" b="1" dirty="0">
              <a:solidFill>
                <a:schemeClr val="tx1"/>
              </a:solidFill>
              <a:latin typeface="+mn-lt"/>
              <a:ea typeface="+mn-ea"/>
              <a:cs typeface="+mn-cs"/>
            </a:endParaRPr>
          </a:p>
        </p:txBody>
      </p:sp>
      <p:sp>
        <p:nvSpPr>
          <p:cNvPr id="36867" name="内容占位符 2"/>
          <p:cNvSpPr>
            <a:spLocks noGrp="1"/>
          </p:cNvSpPr>
          <p:nvPr>
            <p:ph idx="1"/>
          </p:nvPr>
        </p:nvSpPr>
        <p:spPr>
          <a:xfrm>
            <a:off x="76200" y="1123950"/>
            <a:ext cx="8839200" cy="1003710"/>
          </a:xfrm>
        </p:spPr>
        <p:txBody>
          <a:bodyPr>
            <a:noAutofit/>
          </a:bodyPr>
          <a:lstStyle/>
          <a:p>
            <a:pPr>
              <a:lnSpc>
                <a:spcPct val="150000"/>
              </a:lnSpc>
            </a:pPr>
            <a:r>
              <a:rPr lang="zh-CN" altLang="zh-CN" dirty="0"/>
              <a:t>表达式是由运算符连接运算对象（操作数）所组成的式子，常见的操作数可以是常量、变量或函数。每个表达式都有运算结果（包含值和数据类型）。</a:t>
            </a:r>
            <a:endParaRPr lang="zh-CN" altLang="zh-CN" b="1" dirty="0"/>
          </a:p>
        </p:txBody>
      </p:sp>
    </p:spTree>
    <p:custDataLst>
      <p:tags r:id="rId1"/>
    </p:custDataLst>
    <p:extLst>
      <p:ext uri="{BB962C8B-B14F-4D97-AF65-F5344CB8AC3E}">
        <p14:creationId xmlns:p14="http://schemas.microsoft.com/office/powerpoint/2010/main" val="3772114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left)">
                                      <p:cBhvr>
                                        <p:cTn id="7" dur="500"/>
                                        <p:tgtEl>
                                          <p:spTgt spid="368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209" y="0"/>
            <a:ext cx="8079581" cy="939800"/>
          </a:xfrm>
        </p:spPr>
        <p:txBody>
          <a:bodyPr vert="horz" lIns="91440" tIns="45720" rIns="91440" bIns="45720" rtlCol="0" anchor="ctr">
            <a:normAutofit/>
          </a:bodyPr>
          <a:lstStyle/>
          <a:p>
            <a:pPr algn="ctr"/>
            <a:r>
              <a:rPr lang="en-US" altLang="zh-CN" b="1" dirty="0">
                <a:solidFill>
                  <a:schemeClr val="tx1"/>
                </a:solidFill>
              </a:rPr>
              <a:t>3.2.2  </a:t>
            </a:r>
            <a:r>
              <a:rPr lang="zh-CN" altLang="zh-CN" b="1" dirty="0">
                <a:solidFill>
                  <a:schemeClr val="tx1"/>
                </a:solidFill>
              </a:rPr>
              <a:t>表达式</a:t>
            </a:r>
            <a:endParaRPr lang="zh-CN" altLang="en-US" sz="4400" b="1" dirty="0">
              <a:solidFill>
                <a:schemeClr val="tx1"/>
              </a:solidFill>
              <a:latin typeface="+mn-lt"/>
              <a:ea typeface="+mn-ea"/>
              <a:cs typeface="+mn-cs"/>
            </a:endParaRPr>
          </a:p>
        </p:txBody>
      </p:sp>
      <p:sp>
        <p:nvSpPr>
          <p:cNvPr id="36867" name="内容占位符 2"/>
          <p:cNvSpPr>
            <a:spLocks noGrp="1"/>
          </p:cNvSpPr>
          <p:nvPr>
            <p:ph idx="1"/>
          </p:nvPr>
        </p:nvSpPr>
        <p:spPr>
          <a:xfrm>
            <a:off x="76200" y="1200150"/>
            <a:ext cx="8839200" cy="1003710"/>
          </a:xfrm>
        </p:spPr>
        <p:txBody>
          <a:bodyPr>
            <a:noAutofit/>
          </a:bodyPr>
          <a:lstStyle/>
          <a:p>
            <a:r>
              <a:rPr lang="zh-CN" altLang="zh-CN" dirty="0"/>
              <a:t>（</a:t>
            </a:r>
            <a:r>
              <a:rPr lang="en-US" altLang="zh-CN" dirty="0"/>
              <a:t>1</a:t>
            </a:r>
            <a:r>
              <a:rPr lang="zh-CN" altLang="zh-CN" dirty="0"/>
              <a:t>）单个的常量、变量、函数也是表达式。 </a:t>
            </a:r>
          </a:p>
          <a:p>
            <a:r>
              <a:rPr lang="en-US" altLang="zh-CN" dirty="0"/>
              <a:t>	</a:t>
            </a:r>
            <a:r>
              <a:rPr lang="zh-CN" altLang="zh-CN" dirty="0"/>
              <a:t>例如：</a:t>
            </a:r>
            <a:r>
              <a:rPr lang="en-US" altLang="zh-CN" dirty="0"/>
              <a:t> 10</a:t>
            </a:r>
            <a:r>
              <a:rPr lang="zh-CN" altLang="zh-CN" dirty="0"/>
              <a:t>，</a:t>
            </a:r>
            <a:r>
              <a:rPr lang="en-US" altLang="zh-CN" dirty="0"/>
              <a:t> num</a:t>
            </a:r>
            <a:r>
              <a:rPr lang="zh-CN" altLang="zh-CN" dirty="0"/>
              <a:t>， </a:t>
            </a:r>
            <a:r>
              <a:rPr lang="en-US" altLang="zh-CN" dirty="0"/>
              <a:t>sin(x)</a:t>
            </a:r>
            <a:r>
              <a:rPr lang="zh-CN" altLang="zh-CN" dirty="0"/>
              <a:t>等</a:t>
            </a:r>
            <a:r>
              <a:rPr lang="en-US" altLang="zh-CN" dirty="0"/>
              <a:t>;</a:t>
            </a:r>
            <a:endParaRPr lang="zh-CN" altLang="zh-CN" dirty="0"/>
          </a:p>
        </p:txBody>
      </p:sp>
    </p:spTree>
    <p:custDataLst>
      <p:tags r:id="rId1"/>
    </p:custDataLst>
    <p:extLst>
      <p:ext uri="{BB962C8B-B14F-4D97-AF65-F5344CB8AC3E}">
        <p14:creationId xmlns:p14="http://schemas.microsoft.com/office/powerpoint/2010/main" val="327932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left)">
                                      <p:cBhvr>
                                        <p:cTn id="7" dur="500"/>
                                        <p:tgtEl>
                                          <p:spTgt spid="36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wipe(left)">
                                      <p:cBhvr>
                                        <p:cTn id="12" dur="500"/>
                                        <p:tgtEl>
                                          <p:spTgt spid="368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209" y="0"/>
            <a:ext cx="8079581" cy="939800"/>
          </a:xfrm>
        </p:spPr>
        <p:txBody>
          <a:bodyPr vert="horz" lIns="91440" tIns="45720" rIns="91440" bIns="45720" rtlCol="0" anchor="ctr">
            <a:normAutofit/>
          </a:bodyPr>
          <a:lstStyle/>
          <a:p>
            <a:pPr algn="ctr"/>
            <a:r>
              <a:rPr lang="en-US" altLang="zh-CN" b="1" dirty="0">
                <a:solidFill>
                  <a:schemeClr val="tx1"/>
                </a:solidFill>
              </a:rPr>
              <a:t>3.2.2  </a:t>
            </a:r>
            <a:r>
              <a:rPr lang="zh-CN" altLang="zh-CN" b="1" dirty="0">
                <a:solidFill>
                  <a:schemeClr val="tx1"/>
                </a:solidFill>
              </a:rPr>
              <a:t>表达式</a:t>
            </a:r>
            <a:endParaRPr lang="zh-CN" altLang="en-US" sz="4400" b="1" dirty="0">
              <a:solidFill>
                <a:schemeClr val="tx1"/>
              </a:solidFill>
              <a:latin typeface="+mn-lt"/>
              <a:ea typeface="+mn-ea"/>
              <a:cs typeface="+mn-cs"/>
            </a:endParaRPr>
          </a:p>
        </p:txBody>
      </p:sp>
      <p:sp>
        <p:nvSpPr>
          <p:cNvPr id="36867" name="内容占位符 2"/>
          <p:cNvSpPr>
            <a:spLocks noGrp="1"/>
          </p:cNvSpPr>
          <p:nvPr>
            <p:ph idx="1"/>
          </p:nvPr>
        </p:nvSpPr>
        <p:spPr>
          <a:xfrm>
            <a:off x="0" y="819150"/>
            <a:ext cx="8839200" cy="1003710"/>
          </a:xfrm>
        </p:spPr>
        <p:txBody>
          <a:bodyPr>
            <a:noAutofit/>
          </a:bodyPr>
          <a:lstStyle/>
          <a:p>
            <a:r>
              <a:rPr lang="zh-CN" altLang="zh-CN" dirty="0"/>
              <a:t>（</a:t>
            </a:r>
            <a:r>
              <a:rPr lang="en-US" altLang="zh-CN" dirty="0"/>
              <a:t>2</a:t>
            </a:r>
            <a:r>
              <a:rPr lang="zh-CN" altLang="zh-CN" dirty="0"/>
              <a:t>）算术表达式</a:t>
            </a:r>
          </a:p>
          <a:p>
            <a:pPr>
              <a:lnSpc>
                <a:spcPct val="150000"/>
              </a:lnSpc>
            </a:pPr>
            <a:r>
              <a:rPr lang="zh-CN" altLang="zh-CN" dirty="0"/>
              <a:t>通常算术表达式是程序中常见的，又称为</a:t>
            </a:r>
            <a:r>
              <a:rPr lang="zh-CN" altLang="en-US" dirty="0"/>
              <a:t>数值表达式</a:t>
            </a:r>
            <a:r>
              <a:rPr lang="zh-CN" altLang="zh-CN" dirty="0"/>
              <a:t>。算术表达式是由算术运算符、圆括号将运算对象（也称操作数）连接起来的、符合</a:t>
            </a:r>
            <a:r>
              <a:rPr lang="en-US" altLang="zh-CN" dirty="0"/>
              <a:t>C</a:t>
            </a:r>
            <a:r>
              <a:rPr lang="zh-CN" altLang="zh-CN" dirty="0"/>
              <a:t>语法规则的式子。</a:t>
            </a:r>
          </a:p>
        </p:txBody>
      </p:sp>
    </p:spTree>
    <p:custDataLst>
      <p:tags r:id="rId1"/>
    </p:custDataLst>
    <p:extLst>
      <p:ext uri="{BB962C8B-B14F-4D97-AF65-F5344CB8AC3E}">
        <p14:creationId xmlns:p14="http://schemas.microsoft.com/office/powerpoint/2010/main" val="250755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left)">
                                      <p:cBhvr>
                                        <p:cTn id="7" dur="500"/>
                                        <p:tgtEl>
                                          <p:spTgt spid="36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wipe(left)">
                                      <p:cBhvr>
                                        <p:cTn id="12" dur="500"/>
                                        <p:tgtEl>
                                          <p:spTgt spid="368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209" y="0"/>
            <a:ext cx="8079581" cy="939800"/>
          </a:xfrm>
        </p:spPr>
        <p:txBody>
          <a:bodyPr vert="horz" lIns="91440" tIns="45720" rIns="91440" bIns="45720" rtlCol="0" anchor="ctr">
            <a:normAutofit/>
          </a:bodyPr>
          <a:lstStyle/>
          <a:p>
            <a:pPr algn="ctr"/>
            <a:r>
              <a:rPr lang="en-US" altLang="zh-CN" b="1" dirty="0">
                <a:solidFill>
                  <a:schemeClr val="tx1"/>
                </a:solidFill>
              </a:rPr>
              <a:t>3.2.2  </a:t>
            </a:r>
            <a:r>
              <a:rPr lang="zh-CN" altLang="zh-CN" b="1" dirty="0">
                <a:solidFill>
                  <a:schemeClr val="tx1"/>
                </a:solidFill>
              </a:rPr>
              <a:t>表达式</a:t>
            </a:r>
            <a:endParaRPr lang="zh-CN" altLang="en-US" sz="4400" b="1" dirty="0">
              <a:solidFill>
                <a:schemeClr val="tx1"/>
              </a:solidFill>
              <a:latin typeface="+mn-lt"/>
              <a:ea typeface="+mn-ea"/>
              <a:cs typeface="+mn-cs"/>
            </a:endParaRPr>
          </a:p>
        </p:txBody>
      </p:sp>
      <p:sp>
        <p:nvSpPr>
          <p:cNvPr id="36867" name="内容占位符 2"/>
          <p:cNvSpPr>
            <a:spLocks noGrp="1"/>
          </p:cNvSpPr>
          <p:nvPr>
            <p:ph idx="1"/>
          </p:nvPr>
        </p:nvSpPr>
        <p:spPr>
          <a:xfrm>
            <a:off x="0" y="819150"/>
            <a:ext cx="8839200" cy="1003710"/>
          </a:xfrm>
        </p:spPr>
        <p:txBody>
          <a:bodyPr>
            <a:noAutofit/>
          </a:bodyPr>
          <a:lstStyle/>
          <a:p>
            <a:r>
              <a:rPr lang="zh-CN" altLang="zh-CN" dirty="0"/>
              <a:t>（</a:t>
            </a:r>
            <a:r>
              <a:rPr lang="en-US" altLang="zh-CN" dirty="0"/>
              <a:t>2</a:t>
            </a:r>
            <a:r>
              <a:rPr lang="zh-CN" altLang="zh-CN" dirty="0"/>
              <a:t>）算术表达式</a:t>
            </a:r>
          </a:p>
          <a:p>
            <a:r>
              <a:rPr lang="zh-CN" altLang="zh-CN" dirty="0"/>
              <a:t>例如前面例子代码中的计算式子：</a:t>
            </a:r>
          </a:p>
          <a:p>
            <a:r>
              <a:rPr lang="en-US" altLang="zh-CN" dirty="0"/>
              <a:t>     result= x / y </a:t>
            </a:r>
            <a:r>
              <a:rPr lang="zh-CN" altLang="zh-CN" dirty="0"/>
              <a:t>进行除法运算的表达式</a:t>
            </a:r>
          </a:p>
          <a:p>
            <a:r>
              <a:rPr lang="en-US" altLang="zh-CN" dirty="0"/>
              <a:t> ( </a:t>
            </a:r>
            <a:r>
              <a:rPr lang="en-US" altLang="zh-CN" dirty="0" err="1"/>
              <a:t>father_Height</a:t>
            </a:r>
            <a:r>
              <a:rPr lang="en-US" altLang="zh-CN" dirty="0"/>
              <a:t>*0.96+ </a:t>
            </a:r>
            <a:r>
              <a:rPr lang="en-US" altLang="zh-CN" dirty="0" err="1"/>
              <a:t>mather_Height</a:t>
            </a:r>
            <a:r>
              <a:rPr lang="en-US" altLang="zh-CN" dirty="0"/>
              <a:t>)/2.0   </a:t>
            </a:r>
            <a:r>
              <a:rPr lang="zh-CN" altLang="zh-CN" dirty="0"/>
              <a:t>进行综合运算的表达式</a:t>
            </a:r>
          </a:p>
        </p:txBody>
      </p:sp>
    </p:spTree>
    <p:custDataLst>
      <p:tags r:id="rId1"/>
    </p:custDataLst>
    <p:extLst>
      <p:ext uri="{BB962C8B-B14F-4D97-AF65-F5344CB8AC3E}">
        <p14:creationId xmlns:p14="http://schemas.microsoft.com/office/powerpoint/2010/main" val="1627699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8DE35244-9DEF-41D6-92D7-344F7FF15EFA}"/>
              </a:ext>
            </a:extLst>
          </p:cNvPr>
          <p:cNvPicPr/>
          <p:nvPr/>
        </p:nvPicPr>
        <p:blipFill>
          <a:blip r:embed="rId2"/>
          <a:stretch>
            <a:fillRect/>
          </a:stretch>
        </p:blipFill>
        <p:spPr>
          <a:xfrm>
            <a:off x="228600" y="819150"/>
            <a:ext cx="8382000" cy="4114800"/>
          </a:xfrm>
          <a:prstGeom prst="rect">
            <a:avLst/>
          </a:prstGeom>
        </p:spPr>
      </p:pic>
    </p:spTree>
    <p:extLst>
      <p:ext uri="{BB962C8B-B14F-4D97-AF65-F5344CB8AC3E}">
        <p14:creationId xmlns:p14="http://schemas.microsoft.com/office/powerpoint/2010/main" val="28279718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209" y="0"/>
            <a:ext cx="8079581" cy="939800"/>
          </a:xfrm>
        </p:spPr>
        <p:txBody>
          <a:bodyPr vert="horz" lIns="91440" tIns="45720" rIns="91440" bIns="45720" rtlCol="0" anchor="ctr">
            <a:normAutofit/>
          </a:bodyPr>
          <a:lstStyle/>
          <a:p>
            <a:pPr algn="ctr"/>
            <a:r>
              <a:rPr lang="en-US" altLang="zh-CN" b="1" dirty="0">
                <a:solidFill>
                  <a:schemeClr val="tx1"/>
                </a:solidFill>
              </a:rPr>
              <a:t>3.2.2  </a:t>
            </a:r>
            <a:r>
              <a:rPr lang="zh-CN" altLang="zh-CN" b="1" dirty="0">
                <a:solidFill>
                  <a:schemeClr val="tx1"/>
                </a:solidFill>
              </a:rPr>
              <a:t>表达式</a:t>
            </a:r>
            <a:endParaRPr lang="zh-CN" altLang="en-US" sz="4400" b="1" dirty="0">
              <a:solidFill>
                <a:schemeClr val="tx1"/>
              </a:solidFill>
              <a:latin typeface="+mn-lt"/>
              <a:ea typeface="+mn-ea"/>
              <a:cs typeface="+mn-cs"/>
            </a:endParaRPr>
          </a:p>
        </p:txBody>
      </p:sp>
      <p:sp>
        <p:nvSpPr>
          <p:cNvPr id="36867" name="内容占位符 2"/>
          <p:cNvSpPr>
            <a:spLocks noGrp="1"/>
          </p:cNvSpPr>
          <p:nvPr>
            <p:ph idx="1"/>
          </p:nvPr>
        </p:nvSpPr>
        <p:spPr>
          <a:xfrm>
            <a:off x="0" y="819150"/>
            <a:ext cx="8839200" cy="1003710"/>
          </a:xfrm>
        </p:spPr>
        <p:txBody>
          <a:bodyPr>
            <a:noAutofit/>
          </a:bodyPr>
          <a:lstStyle/>
          <a:p>
            <a:pPr>
              <a:lnSpc>
                <a:spcPct val="150000"/>
              </a:lnSpc>
            </a:pPr>
            <a:r>
              <a:rPr lang="zh-CN" altLang="zh-CN" dirty="0"/>
              <a:t>（</a:t>
            </a:r>
            <a:r>
              <a:rPr lang="en-US" altLang="zh-CN" dirty="0"/>
              <a:t>3</a:t>
            </a:r>
            <a:r>
              <a:rPr lang="zh-CN" altLang="zh-CN" dirty="0"/>
              <a:t>）赋值表达式</a:t>
            </a:r>
          </a:p>
          <a:p>
            <a:pPr>
              <a:lnSpc>
                <a:spcPct val="150000"/>
              </a:lnSpc>
            </a:pPr>
            <a:r>
              <a:rPr lang="zh-CN" altLang="zh-CN" dirty="0"/>
              <a:t>如</a:t>
            </a:r>
            <a:r>
              <a:rPr lang="en-US" altLang="zh-CN" dirty="0"/>
              <a:t>total=</a:t>
            </a:r>
            <a:r>
              <a:rPr lang="en-US" altLang="zh-CN" dirty="0" err="1"/>
              <a:t>last_increment+increment</a:t>
            </a:r>
            <a:r>
              <a:rPr lang="en-US" altLang="zh-CN" dirty="0"/>
              <a:t>; </a:t>
            </a:r>
            <a:r>
              <a:rPr lang="zh-CN" altLang="zh-CN" dirty="0"/>
              <a:t>“</a:t>
            </a:r>
            <a:r>
              <a:rPr lang="en-US" altLang="zh-CN" dirty="0"/>
              <a:t>=</a:t>
            </a:r>
            <a:r>
              <a:rPr lang="zh-CN" altLang="zh-CN" dirty="0"/>
              <a:t>”是赋值操作， “</a:t>
            </a:r>
            <a:r>
              <a:rPr lang="en-US" altLang="zh-CN" dirty="0"/>
              <a:t>=</a:t>
            </a:r>
            <a:r>
              <a:rPr lang="zh-CN" altLang="zh-CN" dirty="0"/>
              <a:t>” 称为赋值运算符，它与数学方程中的等号意义不同，</a:t>
            </a:r>
            <a:r>
              <a:rPr lang="zh-CN" altLang="zh-CN" b="1" dirty="0">
                <a:solidFill>
                  <a:srgbClr val="FF0000"/>
                </a:solidFill>
              </a:rPr>
              <a:t>程序中“</a:t>
            </a:r>
            <a:r>
              <a:rPr lang="en-US" altLang="zh-CN" b="1" dirty="0">
                <a:solidFill>
                  <a:srgbClr val="FF0000"/>
                </a:solidFill>
              </a:rPr>
              <a:t>=</a:t>
            </a:r>
            <a:r>
              <a:rPr lang="zh-CN" altLang="zh-CN" b="1" dirty="0">
                <a:solidFill>
                  <a:srgbClr val="FF0000"/>
                </a:solidFill>
              </a:rPr>
              <a:t>”功能为：其右边的值存入其左边变量的操作</a:t>
            </a:r>
            <a:r>
              <a:rPr lang="zh-CN" altLang="zh-CN" dirty="0"/>
              <a:t>。</a:t>
            </a:r>
          </a:p>
          <a:p>
            <a:pPr>
              <a:lnSpc>
                <a:spcPct val="150000"/>
              </a:lnSpc>
            </a:pPr>
            <a:r>
              <a:rPr lang="zh-CN" altLang="zh-CN" dirty="0"/>
              <a:t>由“</a:t>
            </a:r>
            <a:r>
              <a:rPr lang="en-US" altLang="zh-CN" dirty="0"/>
              <a:t>=</a:t>
            </a:r>
            <a:r>
              <a:rPr lang="zh-CN" altLang="zh-CN" dirty="0"/>
              <a:t>”连接的式子称为赋值表达式。</a:t>
            </a:r>
          </a:p>
        </p:txBody>
      </p:sp>
    </p:spTree>
    <p:custDataLst>
      <p:tags r:id="rId1"/>
    </p:custDataLst>
    <p:extLst>
      <p:ext uri="{BB962C8B-B14F-4D97-AF65-F5344CB8AC3E}">
        <p14:creationId xmlns:p14="http://schemas.microsoft.com/office/powerpoint/2010/main" val="1030339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left)">
                                      <p:cBhvr>
                                        <p:cTn id="7" dur="500"/>
                                        <p:tgtEl>
                                          <p:spTgt spid="36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wipe(left)">
                                      <p:cBhvr>
                                        <p:cTn id="12" dur="500"/>
                                        <p:tgtEl>
                                          <p:spTgt spid="368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animEffect transition="in" filter="wipe(left)">
                                      <p:cBhvr>
                                        <p:cTn id="17" dur="500"/>
                                        <p:tgtEl>
                                          <p:spTgt spid="368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209" y="0"/>
            <a:ext cx="8079581" cy="939800"/>
          </a:xfrm>
        </p:spPr>
        <p:txBody>
          <a:bodyPr vert="horz" lIns="91440" tIns="45720" rIns="91440" bIns="45720" rtlCol="0" anchor="ctr">
            <a:normAutofit/>
          </a:bodyPr>
          <a:lstStyle/>
          <a:p>
            <a:pPr algn="ctr"/>
            <a:r>
              <a:rPr lang="en-US" altLang="zh-CN" b="1" dirty="0">
                <a:solidFill>
                  <a:schemeClr val="tx1"/>
                </a:solidFill>
              </a:rPr>
              <a:t>3.2.2  </a:t>
            </a:r>
            <a:r>
              <a:rPr lang="zh-CN" altLang="zh-CN" b="1" dirty="0">
                <a:solidFill>
                  <a:schemeClr val="tx1"/>
                </a:solidFill>
              </a:rPr>
              <a:t>表达式</a:t>
            </a:r>
            <a:endParaRPr lang="zh-CN" altLang="en-US" sz="4400" b="1" dirty="0">
              <a:solidFill>
                <a:schemeClr val="tx1"/>
              </a:solidFill>
              <a:latin typeface="+mn-lt"/>
              <a:ea typeface="+mn-ea"/>
              <a:cs typeface="+mn-cs"/>
            </a:endParaRPr>
          </a:p>
        </p:txBody>
      </p:sp>
      <p:sp>
        <p:nvSpPr>
          <p:cNvPr id="36867" name="内容占位符 2"/>
          <p:cNvSpPr>
            <a:spLocks noGrp="1"/>
          </p:cNvSpPr>
          <p:nvPr>
            <p:ph idx="1"/>
          </p:nvPr>
        </p:nvSpPr>
        <p:spPr>
          <a:xfrm>
            <a:off x="0" y="819150"/>
            <a:ext cx="8839200" cy="1003710"/>
          </a:xfrm>
        </p:spPr>
        <p:txBody>
          <a:bodyPr>
            <a:noAutofit/>
          </a:bodyPr>
          <a:lstStyle/>
          <a:p>
            <a:pPr>
              <a:lnSpc>
                <a:spcPct val="150000"/>
              </a:lnSpc>
            </a:pPr>
            <a:r>
              <a:rPr lang="zh-CN" altLang="zh-CN" dirty="0"/>
              <a:t>（</a:t>
            </a:r>
            <a:r>
              <a:rPr lang="en-US" altLang="zh-CN" dirty="0"/>
              <a:t>3</a:t>
            </a:r>
            <a:r>
              <a:rPr lang="zh-CN" altLang="zh-CN" dirty="0"/>
              <a:t>）赋值表达式</a:t>
            </a:r>
          </a:p>
          <a:p>
            <a:r>
              <a:rPr lang="zh-CN" altLang="zh-CN" dirty="0"/>
              <a:t>其一般形式为：</a:t>
            </a:r>
            <a:r>
              <a:rPr lang="en-US" altLang="zh-CN" dirty="0"/>
              <a:t>  </a:t>
            </a:r>
            <a:endParaRPr lang="zh-CN" altLang="zh-CN" dirty="0"/>
          </a:p>
          <a:p>
            <a:r>
              <a:rPr lang="en-US" altLang="zh-CN" dirty="0"/>
              <a:t>       </a:t>
            </a:r>
            <a:r>
              <a:rPr lang="zh-CN" altLang="zh-CN" b="1" dirty="0"/>
              <a:t>变量</a:t>
            </a:r>
            <a:r>
              <a:rPr lang="en-US" altLang="zh-CN" b="1" dirty="0"/>
              <a:t>=</a:t>
            </a:r>
            <a:r>
              <a:rPr lang="zh-CN" altLang="zh-CN" b="1" dirty="0"/>
              <a:t>表达式</a:t>
            </a:r>
          </a:p>
          <a:p>
            <a:r>
              <a:rPr lang="zh-CN" altLang="zh-CN" sz="2000" dirty="0"/>
              <a:t>例如：</a:t>
            </a:r>
          </a:p>
          <a:p>
            <a:r>
              <a:rPr lang="en-US" altLang="zh-CN" sz="2000" dirty="0" smtClean="0"/>
              <a:t>total=</a:t>
            </a:r>
            <a:r>
              <a:rPr lang="en-US" altLang="zh-CN" sz="2000" dirty="0" err="1" smtClean="0"/>
              <a:t>last_increment+increment</a:t>
            </a:r>
            <a:r>
              <a:rPr lang="en-US" altLang="zh-CN" sz="2000" dirty="0" smtClean="0"/>
              <a:t>  //</a:t>
            </a:r>
            <a:r>
              <a:rPr lang="zh-CN" altLang="zh-CN" sz="2000" dirty="0"/>
              <a:t>计算当前新人员数量表达式</a:t>
            </a:r>
          </a:p>
          <a:p>
            <a:r>
              <a:rPr lang="en-US" altLang="zh-CN" sz="2000" dirty="0" err="1"/>
              <a:t>pre_Height</a:t>
            </a:r>
            <a:r>
              <a:rPr lang="en-US" altLang="zh-CN" sz="2000" dirty="0"/>
              <a:t> =( </a:t>
            </a:r>
            <a:r>
              <a:rPr lang="en-US" altLang="zh-CN" sz="2000" dirty="0" err="1"/>
              <a:t>father_Height</a:t>
            </a:r>
            <a:r>
              <a:rPr lang="en-US" altLang="zh-CN" sz="2000" dirty="0"/>
              <a:t>*0.96+ </a:t>
            </a:r>
            <a:r>
              <a:rPr lang="en-US" altLang="zh-CN" sz="2000" dirty="0" err="1"/>
              <a:t>mather_Height</a:t>
            </a:r>
            <a:r>
              <a:rPr lang="en-US" altLang="zh-CN" sz="2000" dirty="0"/>
              <a:t>)/2.0  //</a:t>
            </a:r>
            <a:r>
              <a:rPr lang="zh-CN" altLang="zh-CN" sz="2000" dirty="0"/>
              <a:t>预测身高赋值表达式</a:t>
            </a:r>
          </a:p>
          <a:p>
            <a:r>
              <a:rPr lang="en-US" altLang="zh-CN" sz="2000" dirty="0"/>
              <a:t>s = sqrt(p*(p-a) *(p-b)* (p-c))   //</a:t>
            </a:r>
            <a:r>
              <a:rPr lang="zh-CN" altLang="zh-CN" sz="2000" dirty="0"/>
              <a:t>求三角形面积的赋值表达式</a:t>
            </a:r>
          </a:p>
        </p:txBody>
      </p:sp>
    </p:spTree>
    <p:custDataLst>
      <p:tags r:id="rId1"/>
    </p:custDataLst>
    <p:extLst>
      <p:ext uri="{BB962C8B-B14F-4D97-AF65-F5344CB8AC3E}">
        <p14:creationId xmlns:p14="http://schemas.microsoft.com/office/powerpoint/2010/main" val="17150365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209" y="0"/>
            <a:ext cx="8079581" cy="939800"/>
          </a:xfrm>
        </p:spPr>
        <p:txBody>
          <a:bodyPr vert="horz" lIns="91440" tIns="45720" rIns="91440" bIns="45720" rtlCol="0" anchor="ctr">
            <a:normAutofit/>
          </a:bodyPr>
          <a:lstStyle/>
          <a:p>
            <a:pPr algn="ctr"/>
            <a:r>
              <a:rPr lang="en-US" altLang="zh-CN" b="1" dirty="0">
                <a:solidFill>
                  <a:schemeClr val="tx1"/>
                </a:solidFill>
              </a:rPr>
              <a:t>3.2.2  </a:t>
            </a:r>
            <a:r>
              <a:rPr lang="zh-CN" altLang="zh-CN" b="1" dirty="0">
                <a:solidFill>
                  <a:schemeClr val="tx1"/>
                </a:solidFill>
              </a:rPr>
              <a:t>表达式</a:t>
            </a:r>
            <a:endParaRPr lang="zh-CN" altLang="en-US" sz="4400" b="1" dirty="0">
              <a:solidFill>
                <a:schemeClr val="tx1"/>
              </a:solidFill>
              <a:latin typeface="+mn-lt"/>
              <a:ea typeface="+mn-ea"/>
              <a:cs typeface="+mn-cs"/>
            </a:endParaRPr>
          </a:p>
        </p:txBody>
      </p:sp>
      <p:sp>
        <p:nvSpPr>
          <p:cNvPr id="36867" name="内容占位符 2"/>
          <p:cNvSpPr>
            <a:spLocks noGrp="1"/>
          </p:cNvSpPr>
          <p:nvPr>
            <p:ph idx="1"/>
          </p:nvPr>
        </p:nvSpPr>
        <p:spPr>
          <a:xfrm>
            <a:off x="0" y="469900"/>
            <a:ext cx="8839200" cy="1003710"/>
          </a:xfrm>
        </p:spPr>
        <p:txBody>
          <a:bodyPr>
            <a:noAutofit/>
          </a:bodyPr>
          <a:lstStyle/>
          <a:p>
            <a:pPr>
              <a:lnSpc>
                <a:spcPct val="150000"/>
              </a:lnSpc>
            </a:pPr>
            <a:r>
              <a:rPr lang="zh-CN" altLang="zh-CN" dirty="0"/>
              <a:t>（</a:t>
            </a:r>
            <a:r>
              <a:rPr lang="en-US" altLang="zh-CN" dirty="0"/>
              <a:t>3</a:t>
            </a:r>
            <a:r>
              <a:rPr lang="zh-CN" altLang="zh-CN" dirty="0"/>
              <a:t>）赋值表达式</a:t>
            </a:r>
          </a:p>
          <a:p>
            <a:r>
              <a:rPr lang="zh-CN" altLang="zh-CN" b="1" dirty="0"/>
              <a:t>注意：</a:t>
            </a:r>
            <a:endParaRPr lang="zh-CN" altLang="zh-CN" dirty="0"/>
          </a:p>
          <a:p>
            <a:pPr>
              <a:lnSpc>
                <a:spcPct val="150000"/>
              </a:lnSpc>
              <a:spcBef>
                <a:spcPts val="0"/>
              </a:spcBef>
            </a:pPr>
            <a:r>
              <a:rPr lang="zh-CN" altLang="zh-CN" dirty="0"/>
              <a:t>赋值表达式中“</a:t>
            </a:r>
            <a:r>
              <a:rPr lang="en-US" altLang="zh-CN" dirty="0"/>
              <a:t>=</a:t>
            </a:r>
            <a:r>
              <a:rPr lang="zh-CN" altLang="zh-CN" dirty="0"/>
              <a:t>”右边的表达式也可以是赋值表达式。赋值运算符“</a:t>
            </a:r>
            <a:r>
              <a:rPr lang="en-US" altLang="zh-CN" dirty="0"/>
              <a:t>=</a:t>
            </a:r>
            <a:r>
              <a:rPr lang="zh-CN" altLang="zh-CN" dirty="0"/>
              <a:t>”具有右结合性。</a:t>
            </a:r>
          </a:p>
          <a:p>
            <a:pPr>
              <a:lnSpc>
                <a:spcPct val="150000"/>
              </a:lnSpc>
              <a:spcBef>
                <a:spcPts val="0"/>
              </a:spcBef>
            </a:pPr>
            <a:r>
              <a:rPr lang="zh-CN" altLang="zh-CN" dirty="0"/>
              <a:t>例如：</a:t>
            </a:r>
          </a:p>
          <a:p>
            <a:pPr>
              <a:lnSpc>
                <a:spcPct val="150000"/>
              </a:lnSpc>
              <a:spcBef>
                <a:spcPts val="0"/>
              </a:spcBef>
            </a:pPr>
            <a:r>
              <a:rPr lang="en-US" altLang="zh-CN" dirty="0"/>
              <a:t>total= (num = 5) * (money = 10)</a:t>
            </a:r>
            <a:endParaRPr lang="zh-CN" altLang="zh-CN" dirty="0"/>
          </a:p>
          <a:p>
            <a:pPr>
              <a:lnSpc>
                <a:spcPct val="150000"/>
              </a:lnSpc>
              <a:spcBef>
                <a:spcPts val="0"/>
              </a:spcBef>
            </a:pPr>
            <a:r>
              <a:rPr lang="zh-CN" altLang="zh-CN" dirty="0"/>
              <a:t>该表达式执行的结果是把</a:t>
            </a:r>
            <a:r>
              <a:rPr lang="en-US" altLang="zh-CN" dirty="0"/>
              <a:t>5</a:t>
            </a:r>
            <a:r>
              <a:rPr lang="zh-CN" altLang="zh-CN" dirty="0"/>
              <a:t>赋给</a:t>
            </a:r>
            <a:r>
              <a:rPr lang="en-US" altLang="zh-CN" dirty="0"/>
              <a:t>num</a:t>
            </a:r>
            <a:r>
              <a:rPr lang="zh-CN" altLang="zh-CN" dirty="0"/>
              <a:t>，</a:t>
            </a:r>
            <a:r>
              <a:rPr lang="en-US" altLang="zh-CN" dirty="0"/>
              <a:t>10</a:t>
            </a:r>
            <a:r>
              <a:rPr lang="zh-CN" altLang="zh-CN" dirty="0"/>
              <a:t>赋给</a:t>
            </a:r>
            <a:r>
              <a:rPr lang="en-US" altLang="zh-CN" dirty="0"/>
              <a:t>money</a:t>
            </a:r>
            <a:r>
              <a:rPr lang="zh-CN" altLang="zh-CN" dirty="0"/>
              <a:t>，然后再把</a:t>
            </a:r>
            <a:r>
              <a:rPr lang="en-US" altLang="zh-CN" dirty="0"/>
              <a:t>num</a:t>
            </a:r>
            <a:r>
              <a:rPr lang="zh-CN" altLang="zh-CN" dirty="0"/>
              <a:t>与</a:t>
            </a:r>
            <a:r>
              <a:rPr lang="en-US" altLang="zh-CN" dirty="0"/>
              <a:t>money</a:t>
            </a:r>
            <a:r>
              <a:rPr lang="zh-CN" altLang="zh-CN" dirty="0"/>
              <a:t>相乘的结果赋给</a:t>
            </a:r>
            <a:r>
              <a:rPr lang="en-US" altLang="zh-CN" dirty="0"/>
              <a:t>total</a:t>
            </a:r>
            <a:r>
              <a:rPr lang="zh-CN" altLang="zh-CN" dirty="0"/>
              <a:t>。</a:t>
            </a:r>
          </a:p>
        </p:txBody>
      </p:sp>
    </p:spTree>
    <p:custDataLst>
      <p:tags r:id="rId1"/>
    </p:custDataLst>
    <p:extLst>
      <p:ext uri="{BB962C8B-B14F-4D97-AF65-F5344CB8AC3E}">
        <p14:creationId xmlns:p14="http://schemas.microsoft.com/office/powerpoint/2010/main" val="41619637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209" y="0"/>
            <a:ext cx="8079581" cy="939800"/>
          </a:xfrm>
        </p:spPr>
        <p:txBody>
          <a:bodyPr vert="horz" lIns="91440" tIns="45720" rIns="91440" bIns="45720" rtlCol="0" anchor="ctr">
            <a:normAutofit/>
          </a:bodyPr>
          <a:lstStyle/>
          <a:p>
            <a:pPr algn="ctr"/>
            <a:r>
              <a:rPr lang="en-US" altLang="zh-CN" b="1" dirty="0">
                <a:solidFill>
                  <a:schemeClr val="tx1"/>
                </a:solidFill>
              </a:rPr>
              <a:t>3.2.2  </a:t>
            </a:r>
            <a:r>
              <a:rPr lang="zh-CN" altLang="zh-CN" b="1" dirty="0">
                <a:solidFill>
                  <a:schemeClr val="tx1"/>
                </a:solidFill>
              </a:rPr>
              <a:t>表达式</a:t>
            </a:r>
            <a:endParaRPr lang="zh-CN" altLang="en-US" sz="4400" b="1" dirty="0">
              <a:solidFill>
                <a:schemeClr val="tx1"/>
              </a:solidFill>
              <a:latin typeface="+mn-lt"/>
              <a:ea typeface="+mn-ea"/>
              <a:cs typeface="+mn-cs"/>
            </a:endParaRPr>
          </a:p>
        </p:txBody>
      </p:sp>
      <p:sp>
        <p:nvSpPr>
          <p:cNvPr id="36867" name="内容占位符 2"/>
          <p:cNvSpPr>
            <a:spLocks noGrp="1"/>
          </p:cNvSpPr>
          <p:nvPr>
            <p:ph idx="1"/>
          </p:nvPr>
        </p:nvSpPr>
        <p:spPr>
          <a:xfrm>
            <a:off x="0" y="819150"/>
            <a:ext cx="8839200" cy="1003710"/>
          </a:xfrm>
        </p:spPr>
        <p:txBody>
          <a:bodyPr>
            <a:noAutofit/>
          </a:bodyPr>
          <a:lstStyle/>
          <a:p>
            <a:pPr>
              <a:lnSpc>
                <a:spcPct val="150000"/>
              </a:lnSpc>
            </a:pPr>
            <a:r>
              <a:rPr lang="zh-CN" altLang="zh-CN" dirty="0"/>
              <a:t>（</a:t>
            </a:r>
            <a:r>
              <a:rPr lang="en-US" altLang="zh-CN" dirty="0"/>
              <a:t>3</a:t>
            </a:r>
            <a:r>
              <a:rPr lang="zh-CN" altLang="zh-CN" dirty="0"/>
              <a:t>）赋值表达式</a:t>
            </a:r>
          </a:p>
          <a:p>
            <a:pPr>
              <a:lnSpc>
                <a:spcPct val="150000"/>
              </a:lnSpc>
            </a:pPr>
            <a:r>
              <a:rPr lang="zh-CN" altLang="zh-CN" dirty="0"/>
              <a:t>又如：</a:t>
            </a:r>
          </a:p>
          <a:p>
            <a:pPr>
              <a:lnSpc>
                <a:spcPct val="150000"/>
              </a:lnSpc>
            </a:pPr>
            <a:r>
              <a:rPr lang="en-US" altLang="zh-CN" dirty="0"/>
              <a:t>num = money = 10</a:t>
            </a:r>
            <a:endParaRPr lang="zh-CN" altLang="zh-CN" dirty="0"/>
          </a:p>
          <a:p>
            <a:pPr>
              <a:lnSpc>
                <a:spcPct val="150000"/>
              </a:lnSpc>
            </a:pPr>
            <a:r>
              <a:rPr lang="zh-CN" altLang="zh-CN" dirty="0"/>
              <a:t>该表达式执行的结果是把</a:t>
            </a:r>
            <a:r>
              <a:rPr lang="en-US" altLang="zh-CN" dirty="0"/>
              <a:t>10</a:t>
            </a:r>
            <a:r>
              <a:rPr lang="zh-CN" altLang="zh-CN" dirty="0"/>
              <a:t>赋给</a:t>
            </a:r>
            <a:r>
              <a:rPr lang="en-US" altLang="zh-CN" dirty="0"/>
              <a:t>money</a:t>
            </a:r>
            <a:r>
              <a:rPr lang="zh-CN" altLang="zh-CN" dirty="0"/>
              <a:t>，然后再把</a:t>
            </a:r>
            <a:r>
              <a:rPr lang="en-US" altLang="zh-CN" dirty="0"/>
              <a:t>money</a:t>
            </a:r>
            <a:r>
              <a:rPr lang="zh-CN" altLang="zh-CN" dirty="0"/>
              <a:t>的值赋给</a:t>
            </a:r>
            <a:r>
              <a:rPr lang="en-US" altLang="zh-CN" dirty="0"/>
              <a:t>num</a:t>
            </a:r>
            <a:r>
              <a:rPr lang="zh-CN" altLang="zh-CN" dirty="0"/>
              <a:t>。</a:t>
            </a:r>
          </a:p>
        </p:txBody>
      </p:sp>
    </p:spTree>
    <p:custDataLst>
      <p:tags r:id="rId1"/>
    </p:custDataLst>
    <p:extLst>
      <p:ext uri="{BB962C8B-B14F-4D97-AF65-F5344CB8AC3E}">
        <p14:creationId xmlns:p14="http://schemas.microsoft.com/office/powerpoint/2010/main" val="40572116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内容占位符 3"/>
          <p:cNvSpPr>
            <a:spLocks noGrp="1"/>
          </p:cNvSpPr>
          <p:nvPr>
            <p:ph sz="half" idx="2"/>
          </p:nvPr>
        </p:nvSpPr>
        <p:spPr>
          <a:xfrm>
            <a:off x="228600" y="1047750"/>
            <a:ext cx="7715250" cy="3143250"/>
          </a:xfrm>
        </p:spPr>
        <p:txBody>
          <a:bodyPr>
            <a:normAutofit fontScale="55000" lnSpcReduction="20000"/>
          </a:bodyPr>
          <a:lstStyle/>
          <a:p>
            <a:pPr>
              <a:lnSpc>
                <a:spcPct val="125000"/>
              </a:lnSpc>
            </a:pPr>
            <a:r>
              <a:rPr lang="zh-CN" altLang="zh-CN" sz="3200" dirty="0"/>
              <a:t>（</a:t>
            </a:r>
            <a:r>
              <a:rPr lang="en-US" altLang="zh-CN" sz="3200" dirty="0"/>
              <a:t>3</a:t>
            </a:r>
            <a:r>
              <a:rPr lang="zh-CN" altLang="zh-CN" sz="3200" dirty="0"/>
              <a:t>）赋值表达式</a:t>
            </a:r>
          </a:p>
          <a:p>
            <a:pPr>
              <a:lnSpc>
                <a:spcPct val="125000"/>
              </a:lnSpc>
            </a:pPr>
            <a:r>
              <a:rPr lang="en-US" altLang="zh-CN" sz="3200" dirty="0">
                <a:latin typeface="Times New Roman" pitchFamily="18" charset="0"/>
                <a:cs typeface="Times New Roman" pitchFamily="18" charset="0"/>
              </a:rPr>
              <a:t>   </a:t>
            </a:r>
            <a:r>
              <a:rPr lang="zh-CN" altLang="en-US" sz="3200" dirty="0">
                <a:latin typeface="Times New Roman" pitchFamily="18" charset="0"/>
                <a:cs typeface="Times New Roman" pitchFamily="18" charset="0"/>
              </a:rPr>
              <a:t>复合赋值运算</a:t>
            </a:r>
            <a:endParaRPr lang="en-US" altLang="zh-CN" sz="3200" dirty="0">
              <a:latin typeface="Times New Roman" pitchFamily="18" charset="0"/>
              <a:cs typeface="Times New Roman" pitchFamily="18" charset="0"/>
            </a:endParaRPr>
          </a:p>
          <a:p>
            <a:pPr>
              <a:lnSpc>
                <a:spcPct val="125000"/>
              </a:lnSpc>
            </a:pPr>
            <a:r>
              <a:rPr lang="en-US" altLang="zh-CN" sz="3200" dirty="0">
                <a:latin typeface="Times New Roman" pitchFamily="18" charset="0"/>
                <a:cs typeface="Times New Roman" pitchFamily="18" charset="0"/>
              </a:rPr>
              <a:t>a += b  </a:t>
            </a:r>
            <a:r>
              <a:rPr lang="zh-CN" altLang="zh-CN" sz="3200" dirty="0">
                <a:latin typeface="Times New Roman" pitchFamily="18" charset="0"/>
                <a:cs typeface="Times New Roman" pitchFamily="18" charset="0"/>
              </a:rPr>
              <a:t>等价于 </a:t>
            </a:r>
            <a:r>
              <a:rPr lang="en-US" altLang="zh-CN" sz="3200" dirty="0">
                <a:latin typeface="Times New Roman" pitchFamily="18" charset="0"/>
                <a:cs typeface="Times New Roman" pitchFamily="18" charset="0"/>
              </a:rPr>
              <a:t> a = a + b</a:t>
            </a:r>
            <a:endParaRPr lang="zh-CN" altLang="zh-CN" sz="3200" dirty="0">
              <a:latin typeface="Times New Roman" pitchFamily="18" charset="0"/>
              <a:cs typeface="Times New Roman" pitchFamily="18" charset="0"/>
            </a:endParaRPr>
          </a:p>
          <a:p>
            <a:pPr>
              <a:lnSpc>
                <a:spcPct val="125000"/>
              </a:lnSpc>
            </a:pPr>
            <a:r>
              <a:rPr lang="en-US" altLang="zh-CN" sz="3200" dirty="0">
                <a:latin typeface="Times New Roman" pitchFamily="18" charset="0"/>
                <a:cs typeface="Times New Roman" pitchFamily="18" charset="0"/>
              </a:rPr>
              <a:t>a -= b   </a:t>
            </a:r>
            <a:r>
              <a:rPr lang="zh-CN" altLang="zh-CN" sz="3200" dirty="0">
                <a:latin typeface="Times New Roman" pitchFamily="18" charset="0"/>
                <a:cs typeface="Times New Roman" pitchFamily="18" charset="0"/>
              </a:rPr>
              <a:t>等价于 </a:t>
            </a:r>
            <a:r>
              <a:rPr lang="en-US" altLang="zh-CN" sz="3200" dirty="0">
                <a:latin typeface="Times New Roman" pitchFamily="18" charset="0"/>
                <a:cs typeface="Times New Roman" pitchFamily="18" charset="0"/>
              </a:rPr>
              <a:t> a = a – b</a:t>
            </a:r>
            <a:endParaRPr lang="zh-CN" altLang="zh-CN" sz="3200" dirty="0">
              <a:latin typeface="Times New Roman" pitchFamily="18" charset="0"/>
              <a:cs typeface="Times New Roman" pitchFamily="18" charset="0"/>
            </a:endParaRPr>
          </a:p>
          <a:p>
            <a:pPr>
              <a:lnSpc>
                <a:spcPct val="125000"/>
              </a:lnSpc>
            </a:pPr>
            <a:r>
              <a:rPr lang="en-US" altLang="zh-CN" sz="3200" dirty="0">
                <a:latin typeface="Times New Roman" pitchFamily="18" charset="0"/>
                <a:cs typeface="Times New Roman" pitchFamily="18" charset="0"/>
              </a:rPr>
              <a:t>a *= b   </a:t>
            </a:r>
            <a:r>
              <a:rPr lang="zh-CN" altLang="zh-CN" sz="3200" dirty="0">
                <a:latin typeface="Times New Roman" pitchFamily="18" charset="0"/>
                <a:cs typeface="Times New Roman" pitchFamily="18" charset="0"/>
              </a:rPr>
              <a:t>等价于 </a:t>
            </a:r>
            <a:r>
              <a:rPr lang="en-US" altLang="zh-CN" sz="3200" dirty="0">
                <a:latin typeface="Times New Roman" pitchFamily="18" charset="0"/>
                <a:cs typeface="Times New Roman" pitchFamily="18" charset="0"/>
              </a:rPr>
              <a:t> a = a * b</a:t>
            </a:r>
            <a:endParaRPr lang="zh-CN" altLang="zh-CN" sz="3200" dirty="0">
              <a:latin typeface="Times New Roman" pitchFamily="18" charset="0"/>
              <a:cs typeface="Times New Roman" pitchFamily="18" charset="0"/>
            </a:endParaRPr>
          </a:p>
          <a:p>
            <a:pPr>
              <a:lnSpc>
                <a:spcPct val="125000"/>
              </a:lnSpc>
            </a:pPr>
            <a:r>
              <a:rPr lang="en-US" altLang="zh-CN" sz="3200" dirty="0">
                <a:latin typeface="Times New Roman" pitchFamily="18" charset="0"/>
                <a:cs typeface="Times New Roman" pitchFamily="18" charset="0"/>
              </a:rPr>
              <a:t>a /= b    </a:t>
            </a:r>
            <a:r>
              <a:rPr lang="zh-CN" altLang="zh-CN" sz="3200" dirty="0">
                <a:latin typeface="Times New Roman" pitchFamily="18" charset="0"/>
                <a:cs typeface="Times New Roman" pitchFamily="18" charset="0"/>
              </a:rPr>
              <a:t>等价于 </a:t>
            </a:r>
            <a:r>
              <a:rPr lang="en-US" altLang="zh-CN" sz="3200" dirty="0">
                <a:latin typeface="Times New Roman" pitchFamily="18" charset="0"/>
                <a:cs typeface="Times New Roman" pitchFamily="18" charset="0"/>
              </a:rPr>
              <a:t> a = a / b</a:t>
            </a:r>
            <a:endParaRPr lang="zh-CN" altLang="zh-CN" sz="3200" dirty="0">
              <a:latin typeface="Times New Roman" pitchFamily="18" charset="0"/>
              <a:cs typeface="Times New Roman" pitchFamily="18" charset="0"/>
            </a:endParaRPr>
          </a:p>
          <a:p>
            <a:pPr>
              <a:lnSpc>
                <a:spcPct val="125000"/>
              </a:lnSpc>
            </a:pPr>
            <a:r>
              <a:rPr lang="en-US" altLang="zh-CN" sz="3200" dirty="0">
                <a:latin typeface="Times New Roman" pitchFamily="18" charset="0"/>
                <a:cs typeface="Times New Roman" pitchFamily="18" charset="0"/>
              </a:rPr>
              <a:t>a %= b  </a:t>
            </a:r>
            <a:r>
              <a:rPr lang="zh-CN" altLang="zh-CN" sz="3200" dirty="0">
                <a:latin typeface="Times New Roman" pitchFamily="18" charset="0"/>
                <a:cs typeface="Times New Roman" pitchFamily="18" charset="0"/>
              </a:rPr>
              <a:t>等价于 </a:t>
            </a:r>
            <a:r>
              <a:rPr lang="en-US" altLang="zh-CN" sz="3200" dirty="0">
                <a:latin typeface="Times New Roman" pitchFamily="18" charset="0"/>
                <a:cs typeface="Times New Roman" pitchFamily="18" charset="0"/>
              </a:rPr>
              <a:t> a = a % b</a:t>
            </a:r>
            <a:endParaRPr lang="zh-CN" altLang="zh-CN" sz="3200" dirty="0">
              <a:latin typeface="Times New Roman" pitchFamily="18" charset="0"/>
              <a:cs typeface="Times New Roman" pitchFamily="18" charset="0"/>
            </a:endParaRPr>
          </a:p>
          <a:p>
            <a:pPr>
              <a:lnSpc>
                <a:spcPct val="125000"/>
              </a:lnSpc>
            </a:pPr>
            <a:endParaRPr lang="zh-CN" altLang="en-US" sz="2400" dirty="0"/>
          </a:p>
        </p:txBody>
      </p:sp>
      <p:sp>
        <p:nvSpPr>
          <p:cNvPr id="4" name="标题 1">
            <a:extLst>
              <a:ext uri="{FF2B5EF4-FFF2-40B4-BE49-F238E27FC236}">
                <a16:creationId xmlns:a16="http://schemas.microsoft.com/office/drawing/2014/main" xmlns="" id="{C695639B-3109-4A37-8EBC-C0823D34FA26}"/>
              </a:ext>
            </a:extLst>
          </p:cNvPr>
          <p:cNvSpPr txBox="1">
            <a:spLocks/>
          </p:cNvSpPr>
          <p:nvPr/>
        </p:nvSpPr>
        <p:spPr>
          <a:xfrm>
            <a:off x="532209" y="0"/>
            <a:ext cx="8079581" cy="939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a:lstStyle>
          <a:p>
            <a:pPr algn="ctr" fontAlgn="auto">
              <a:spcAft>
                <a:spcPts val="0"/>
              </a:spcAft>
              <a:buClrTx/>
              <a:buSzTx/>
              <a:buFontTx/>
            </a:pPr>
            <a:r>
              <a:rPr lang="en-US" altLang="zh-CN" b="1">
                <a:solidFill>
                  <a:schemeClr val="tx1"/>
                </a:solidFill>
              </a:rPr>
              <a:t>3.2.2  </a:t>
            </a:r>
            <a:r>
              <a:rPr lang="zh-CN" altLang="zh-CN" b="1">
                <a:solidFill>
                  <a:schemeClr val="tx1"/>
                </a:solidFill>
              </a:rPr>
              <a:t>表达式</a:t>
            </a:r>
            <a:endParaRPr lang="zh-CN" altLang="en-US" sz="4400" b="1" dirty="0">
              <a:solidFill>
                <a:schemeClr val="tx1"/>
              </a:solidFill>
              <a:latin typeface="+mn-lt"/>
              <a:ea typeface="+mn-ea"/>
              <a:cs typeface="+mn-cs"/>
            </a:endParaRPr>
          </a:p>
        </p:txBody>
      </p:sp>
    </p:spTree>
    <p:custDataLst>
      <p:tags r:id="rId1"/>
    </p:custDataLst>
    <p:extLst>
      <p:ext uri="{BB962C8B-B14F-4D97-AF65-F5344CB8AC3E}">
        <p14:creationId xmlns:p14="http://schemas.microsoft.com/office/powerpoint/2010/main" val="453061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588">
                                            <p:txEl>
                                              <p:pRg st="0" end="0"/>
                                            </p:txEl>
                                          </p:spTgt>
                                        </p:tgtEl>
                                        <p:attrNameLst>
                                          <p:attrName>style.visibility</p:attrName>
                                        </p:attrNameLst>
                                      </p:cBhvr>
                                      <p:to>
                                        <p:strVal val="visible"/>
                                      </p:to>
                                    </p:set>
                                    <p:animEffect transition="in" filter="wipe(left)">
                                      <p:cBhvr>
                                        <p:cTn id="7" dur="500"/>
                                        <p:tgtEl>
                                          <p:spTgt spid="675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588">
                                            <p:txEl>
                                              <p:pRg st="1" end="1"/>
                                            </p:txEl>
                                          </p:spTgt>
                                        </p:tgtEl>
                                        <p:attrNameLst>
                                          <p:attrName>style.visibility</p:attrName>
                                        </p:attrNameLst>
                                      </p:cBhvr>
                                      <p:to>
                                        <p:strVal val="visible"/>
                                      </p:to>
                                    </p:set>
                                    <p:animEffect transition="in" filter="wipe(left)">
                                      <p:cBhvr>
                                        <p:cTn id="12" dur="500"/>
                                        <p:tgtEl>
                                          <p:spTgt spid="6758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588">
                                            <p:txEl>
                                              <p:pRg st="2" end="2"/>
                                            </p:txEl>
                                          </p:spTgt>
                                        </p:tgtEl>
                                        <p:attrNameLst>
                                          <p:attrName>style.visibility</p:attrName>
                                        </p:attrNameLst>
                                      </p:cBhvr>
                                      <p:to>
                                        <p:strVal val="visible"/>
                                      </p:to>
                                    </p:set>
                                    <p:animEffect transition="in" filter="wipe(left)">
                                      <p:cBhvr>
                                        <p:cTn id="17" dur="500"/>
                                        <p:tgtEl>
                                          <p:spTgt spid="6758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7588">
                                            <p:txEl>
                                              <p:pRg st="3" end="3"/>
                                            </p:txEl>
                                          </p:spTgt>
                                        </p:tgtEl>
                                        <p:attrNameLst>
                                          <p:attrName>style.visibility</p:attrName>
                                        </p:attrNameLst>
                                      </p:cBhvr>
                                      <p:to>
                                        <p:strVal val="visible"/>
                                      </p:to>
                                    </p:set>
                                    <p:animEffect transition="in" filter="wipe(left)">
                                      <p:cBhvr>
                                        <p:cTn id="22" dur="500"/>
                                        <p:tgtEl>
                                          <p:spTgt spid="6758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7588">
                                            <p:txEl>
                                              <p:pRg st="4" end="4"/>
                                            </p:txEl>
                                          </p:spTgt>
                                        </p:tgtEl>
                                        <p:attrNameLst>
                                          <p:attrName>style.visibility</p:attrName>
                                        </p:attrNameLst>
                                      </p:cBhvr>
                                      <p:to>
                                        <p:strVal val="visible"/>
                                      </p:to>
                                    </p:set>
                                    <p:animEffect transition="in" filter="wipe(left)">
                                      <p:cBhvr>
                                        <p:cTn id="27" dur="500"/>
                                        <p:tgtEl>
                                          <p:spTgt spid="6758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7588">
                                            <p:txEl>
                                              <p:pRg st="5" end="5"/>
                                            </p:txEl>
                                          </p:spTgt>
                                        </p:tgtEl>
                                        <p:attrNameLst>
                                          <p:attrName>style.visibility</p:attrName>
                                        </p:attrNameLst>
                                      </p:cBhvr>
                                      <p:to>
                                        <p:strVal val="visible"/>
                                      </p:to>
                                    </p:set>
                                    <p:animEffect transition="in" filter="wipe(left)">
                                      <p:cBhvr>
                                        <p:cTn id="32" dur="500"/>
                                        <p:tgtEl>
                                          <p:spTgt spid="6758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7588">
                                            <p:txEl>
                                              <p:pRg st="6" end="6"/>
                                            </p:txEl>
                                          </p:spTgt>
                                        </p:tgtEl>
                                        <p:attrNameLst>
                                          <p:attrName>style.visibility</p:attrName>
                                        </p:attrNameLst>
                                      </p:cBhvr>
                                      <p:to>
                                        <p:strVal val="visible"/>
                                      </p:to>
                                    </p:set>
                                    <p:animEffect transition="in" filter="wipe(left)">
                                      <p:cBhvr>
                                        <p:cTn id="37" dur="500"/>
                                        <p:tgtEl>
                                          <p:spTgt spid="6758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209" y="0"/>
            <a:ext cx="8079581" cy="939800"/>
          </a:xfrm>
        </p:spPr>
        <p:txBody>
          <a:bodyPr vert="horz" lIns="91440" tIns="45720" rIns="91440" bIns="45720" rtlCol="0" anchor="ctr">
            <a:normAutofit/>
          </a:bodyPr>
          <a:lstStyle/>
          <a:p>
            <a:pPr algn="ctr"/>
            <a:r>
              <a:rPr lang="en-US" altLang="zh-CN" b="1" dirty="0">
                <a:solidFill>
                  <a:schemeClr val="tx1"/>
                </a:solidFill>
              </a:rPr>
              <a:t>3.2.2  </a:t>
            </a:r>
            <a:r>
              <a:rPr lang="zh-CN" altLang="zh-CN" b="1" dirty="0">
                <a:solidFill>
                  <a:schemeClr val="tx1"/>
                </a:solidFill>
              </a:rPr>
              <a:t>表达式</a:t>
            </a:r>
            <a:endParaRPr lang="zh-CN" altLang="en-US" sz="4400" b="1" dirty="0">
              <a:solidFill>
                <a:schemeClr val="tx1"/>
              </a:solidFill>
              <a:latin typeface="+mn-lt"/>
              <a:ea typeface="+mn-ea"/>
              <a:cs typeface="+mn-cs"/>
            </a:endParaRPr>
          </a:p>
        </p:txBody>
      </p:sp>
      <p:sp>
        <p:nvSpPr>
          <p:cNvPr id="36867" name="内容占位符 2"/>
          <p:cNvSpPr>
            <a:spLocks noGrp="1"/>
          </p:cNvSpPr>
          <p:nvPr>
            <p:ph idx="1"/>
          </p:nvPr>
        </p:nvSpPr>
        <p:spPr>
          <a:xfrm>
            <a:off x="0" y="819150"/>
            <a:ext cx="8839200" cy="1003710"/>
          </a:xfrm>
        </p:spPr>
        <p:txBody>
          <a:bodyPr>
            <a:noAutofit/>
          </a:bodyPr>
          <a:lstStyle/>
          <a:p>
            <a:pPr>
              <a:lnSpc>
                <a:spcPct val="150000"/>
              </a:lnSpc>
            </a:pPr>
            <a:r>
              <a:rPr lang="zh-CN" altLang="zh-CN" dirty="0"/>
              <a:t>（</a:t>
            </a:r>
            <a:r>
              <a:rPr lang="en-US" altLang="zh-CN" dirty="0"/>
              <a:t>3</a:t>
            </a:r>
            <a:r>
              <a:rPr lang="zh-CN" altLang="zh-CN" dirty="0"/>
              <a:t>）赋值表达式</a:t>
            </a:r>
          </a:p>
          <a:p>
            <a:pPr>
              <a:lnSpc>
                <a:spcPct val="150000"/>
              </a:lnSpc>
            </a:pPr>
            <a:r>
              <a:rPr lang="zh-CN" altLang="zh-CN" dirty="0"/>
              <a:t>复合赋值运算符能使程序简洁易读，例如</a:t>
            </a:r>
            <a:r>
              <a:rPr lang="en-US" altLang="zh-CN" dirty="0"/>
              <a:t> total=total+3; //</a:t>
            </a:r>
            <a:r>
              <a:rPr lang="zh-CN" altLang="zh-CN" dirty="0"/>
              <a:t>变量</a:t>
            </a:r>
            <a:r>
              <a:rPr lang="en-US" altLang="zh-CN" dirty="0"/>
              <a:t>total</a:t>
            </a:r>
            <a:r>
              <a:rPr lang="zh-CN" altLang="zh-CN" dirty="0"/>
              <a:t>的值加</a:t>
            </a:r>
            <a:r>
              <a:rPr lang="en-US" altLang="zh-CN" dirty="0"/>
              <a:t>3</a:t>
            </a:r>
            <a:r>
              <a:rPr lang="zh-CN" altLang="zh-CN" dirty="0"/>
              <a:t>，为了简化，其代码也可以写成：</a:t>
            </a:r>
          </a:p>
          <a:p>
            <a:pPr>
              <a:lnSpc>
                <a:spcPct val="150000"/>
              </a:lnSpc>
            </a:pPr>
            <a:r>
              <a:rPr lang="en-US" altLang="zh-CN" dirty="0"/>
              <a:t>total+=3;</a:t>
            </a:r>
            <a:endParaRPr lang="zh-CN" altLang="zh-CN" dirty="0"/>
          </a:p>
          <a:p>
            <a:pPr>
              <a:lnSpc>
                <a:spcPct val="150000"/>
              </a:lnSpc>
            </a:pPr>
            <a:r>
              <a:rPr lang="zh-CN" altLang="zh-CN" dirty="0"/>
              <a:t>同样，</a:t>
            </a:r>
            <a:r>
              <a:rPr lang="en-US" altLang="zh-CN" dirty="0"/>
              <a:t>x*=y+7 </a:t>
            </a:r>
            <a:r>
              <a:rPr lang="zh-CN" altLang="zh-CN" dirty="0"/>
              <a:t>等价于</a:t>
            </a:r>
            <a:r>
              <a:rPr lang="en-US" altLang="zh-CN" dirty="0"/>
              <a:t>x=x*(y+7)</a:t>
            </a:r>
            <a:r>
              <a:rPr lang="zh-CN" altLang="zh-CN" dirty="0"/>
              <a:t>　</a:t>
            </a:r>
            <a:endParaRPr lang="en-US" altLang="zh-CN" dirty="0"/>
          </a:p>
          <a:p>
            <a:pPr>
              <a:lnSpc>
                <a:spcPct val="150000"/>
              </a:lnSpc>
            </a:pPr>
            <a:r>
              <a:rPr lang="en-US" altLang="zh-CN" dirty="0"/>
              <a:t>              r%=p </a:t>
            </a:r>
            <a:r>
              <a:rPr lang="zh-CN" altLang="zh-CN" dirty="0"/>
              <a:t>等价于</a:t>
            </a:r>
            <a:r>
              <a:rPr lang="en-US" altLang="zh-CN" dirty="0"/>
              <a:t>r=</a:t>
            </a:r>
            <a:r>
              <a:rPr lang="en-US" altLang="zh-CN" dirty="0" err="1"/>
              <a:t>r%p</a:t>
            </a:r>
            <a:endParaRPr lang="zh-CN" altLang="zh-CN" dirty="0"/>
          </a:p>
        </p:txBody>
      </p:sp>
    </p:spTree>
    <p:custDataLst>
      <p:tags r:id="rId1"/>
    </p:custDataLst>
    <p:extLst>
      <p:ext uri="{BB962C8B-B14F-4D97-AF65-F5344CB8AC3E}">
        <p14:creationId xmlns:p14="http://schemas.microsoft.com/office/powerpoint/2010/main" val="21022665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xmlns="" id="{55771930-16A0-45AB-9F6F-7F49C12279F2}"/>
              </a:ext>
            </a:extLst>
          </p:cNvPr>
          <p:cNvSpPr>
            <a:spLocks noGrp="1"/>
          </p:cNvSpPr>
          <p:nvPr>
            <p:ph type="ctrTitle"/>
          </p:nvPr>
        </p:nvSpPr>
        <p:spPr>
          <a:xfrm>
            <a:off x="83976" y="819150"/>
            <a:ext cx="9067800" cy="2514600"/>
          </a:xfrm>
        </p:spPr>
        <p:txBody>
          <a:bodyPr/>
          <a:lstStyle/>
          <a:p>
            <a:r>
              <a:rPr lang="en-US" altLang="zh-CN" sz="6000" dirty="0">
                <a:solidFill>
                  <a:schemeClr val="tx1"/>
                </a:solidFill>
              </a:rPr>
              <a:t/>
            </a:r>
            <a:br>
              <a:rPr lang="en-US" altLang="zh-CN" sz="6000" dirty="0">
                <a:solidFill>
                  <a:schemeClr val="tx1"/>
                </a:solidFill>
              </a:rPr>
            </a:br>
            <a:r>
              <a:rPr lang="en-US" altLang="zh-CN" sz="6000" dirty="0">
                <a:solidFill>
                  <a:schemeClr val="tx1"/>
                </a:solidFill>
              </a:rPr>
              <a:t/>
            </a:r>
            <a:br>
              <a:rPr lang="en-US" altLang="zh-CN" sz="6000" dirty="0">
                <a:solidFill>
                  <a:schemeClr val="tx1"/>
                </a:solidFill>
              </a:rPr>
            </a:br>
            <a:r>
              <a:rPr lang="en-US" altLang="zh-CN" sz="6000" dirty="0">
                <a:solidFill>
                  <a:schemeClr val="tx1"/>
                </a:solidFill>
              </a:rPr>
              <a:t>3.3  </a:t>
            </a:r>
            <a:r>
              <a:rPr lang="zh-CN" altLang="zh-CN" sz="6000" dirty="0">
                <a:solidFill>
                  <a:schemeClr val="tx1"/>
                </a:solidFill>
              </a:rPr>
              <a:t>数据与数据类型</a:t>
            </a:r>
            <a:r>
              <a:rPr lang="en-US" altLang="zh-CN" sz="6000" dirty="0">
                <a:solidFill>
                  <a:schemeClr val="tx1"/>
                </a:solidFill>
              </a:rPr>
              <a:t/>
            </a:r>
            <a:br>
              <a:rPr lang="en-US" altLang="zh-CN" sz="6000" dirty="0">
                <a:solidFill>
                  <a:schemeClr val="tx1"/>
                </a:solidFill>
              </a:rPr>
            </a:br>
            <a:endParaRPr lang="zh-CN" altLang="en-US" sz="6000" dirty="0"/>
          </a:p>
        </p:txBody>
      </p:sp>
    </p:spTree>
    <p:extLst>
      <p:ext uri="{BB962C8B-B14F-4D97-AF65-F5344CB8AC3E}">
        <p14:creationId xmlns:p14="http://schemas.microsoft.com/office/powerpoint/2010/main" val="21497347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209" y="0"/>
            <a:ext cx="8079581" cy="939800"/>
          </a:xfrm>
        </p:spPr>
        <p:txBody>
          <a:bodyPr vert="horz" lIns="91440" tIns="45720" rIns="91440" bIns="45720" rtlCol="0" anchor="ctr">
            <a:normAutofit/>
          </a:bodyPr>
          <a:lstStyle/>
          <a:p>
            <a:pPr algn="ctr"/>
            <a:r>
              <a:rPr lang="en-US" altLang="zh-CN" b="1" dirty="0">
                <a:solidFill>
                  <a:schemeClr val="tx1"/>
                </a:solidFill>
              </a:rPr>
              <a:t>3.3  </a:t>
            </a:r>
            <a:r>
              <a:rPr lang="zh-CN" altLang="zh-CN" b="1" dirty="0">
                <a:solidFill>
                  <a:schemeClr val="tx1"/>
                </a:solidFill>
              </a:rPr>
              <a:t>数据与数据类型</a:t>
            </a:r>
            <a:endParaRPr lang="zh-CN" altLang="en-US" sz="4400" b="1" dirty="0">
              <a:solidFill>
                <a:schemeClr val="tx1"/>
              </a:solidFill>
              <a:latin typeface="+mn-lt"/>
              <a:ea typeface="+mn-ea"/>
              <a:cs typeface="+mn-cs"/>
            </a:endParaRPr>
          </a:p>
        </p:txBody>
      </p:sp>
      <p:sp>
        <p:nvSpPr>
          <p:cNvPr id="36867" name="内容占位符 2"/>
          <p:cNvSpPr>
            <a:spLocks noGrp="1"/>
          </p:cNvSpPr>
          <p:nvPr>
            <p:ph idx="1"/>
          </p:nvPr>
        </p:nvSpPr>
        <p:spPr>
          <a:xfrm>
            <a:off x="0" y="819150"/>
            <a:ext cx="8839200" cy="1003710"/>
          </a:xfrm>
        </p:spPr>
        <p:txBody>
          <a:bodyPr>
            <a:noAutofit/>
          </a:bodyPr>
          <a:lstStyle/>
          <a:p>
            <a:pPr>
              <a:lnSpc>
                <a:spcPct val="150000"/>
              </a:lnSpc>
            </a:pPr>
            <a:r>
              <a:rPr lang="zh-CN" altLang="zh-CN" dirty="0"/>
              <a:t>计算机能处理的各类数据，例如整数、实数、字符、文本、图像、音频等等。为了能很好的处理这些数据，</a:t>
            </a:r>
            <a:r>
              <a:rPr lang="en-US" altLang="zh-CN" dirty="0"/>
              <a:t>C</a:t>
            </a:r>
            <a:r>
              <a:rPr lang="zh-CN" altLang="zh-CN" dirty="0"/>
              <a:t>语言对这些数据进行分类</a:t>
            </a:r>
          </a:p>
        </p:txBody>
      </p:sp>
      <p:pic>
        <p:nvPicPr>
          <p:cNvPr id="3" name="图片 2">
            <a:extLst>
              <a:ext uri="{FF2B5EF4-FFF2-40B4-BE49-F238E27FC236}">
                <a16:creationId xmlns:a16="http://schemas.microsoft.com/office/drawing/2014/main" xmlns="" id="{736C7517-DB01-45C8-8288-8A7375E7A57B}"/>
              </a:ext>
            </a:extLst>
          </p:cNvPr>
          <p:cNvPicPr>
            <a:picLocks noChangeAspect="1"/>
          </p:cNvPicPr>
          <p:nvPr/>
        </p:nvPicPr>
        <p:blipFill>
          <a:blip r:embed="rId4"/>
          <a:stretch>
            <a:fillRect/>
          </a:stretch>
        </p:blipFill>
        <p:spPr>
          <a:xfrm>
            <a:off x="3886200" y="1885950"/>
            <a:ext cx="4004578" cy="3318220"/>
          </a:xfrm>
          <a:prstGeom prst="rect">
            <a:avLst/>
          </a:prstGeom>
        </p:spPr>
      </p:pic>
    </p:spTree>
    <p:custDataLst>
      <p:tags r:id="rId1"/>
    </p:custDataLst>
    <p:extLst>
      <p:ext uri="{BB962C8B-B14F-4D97-AF65-F5344CB8AC3E}">
        <p14:creationId xmlns:p14="http://schemas.microsoft.com/office/powerpoint/2010/main" val="281954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left)">
                                      <p:cBhvr>
                                        <p:cTn id="7" dur="500"/>
                                        <p:tgtEl>
                                          <p:spTgt spid="36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209" y="0"/>
            <a:ext cx="8079581" cy="939800"/>
          </a:xfrm>
        </p:spPr>
        <p:txBody>
          <a:bodyPr vert="horz" lIns="91440" tIns="45720" rIns="91440" bIns="45720" rtlCol="0" anchor="ctr">
            <a:normAutofit/>
          </a:bodyPr>
          <a:lstStyle/>
          <a:p>
            <a:pPr algn="ctr"/>
            <a:r>
              <a:rPr lang="en-US" altLang="zh-CN" b="1" dirty="0">
                <a:solidFill>
                  <a:schemeClr val="tx1"/>
                </a:solidFill>
              </a:rPr>
              <a:t>3.3.1  </a:t>
            </a:r>
            <a:r>
              <a:rPr lang="zh-CN" altLang="zh-CN" b="1" dirty="0">
                <a:solidFill>
                  <a:schemeClr val="tx1"/>
                </a:solidFill>
              </a:rPr>
              <a:t>常量与变量</a:t>
            </a:r>
            <a:endParaRPr lang="zh-CN" altLang="en-US" sz="4400" b="1" dirty="0">
              <a:solidFill>
                <a:schemeClr val="tx1"/>
              </a:solidFill>
              <a:latin typeface="+mn-lt"/>
              <a:ea typeface="+mn-ea"/>
              <a:cs typeface="+mn-cs"/>
            </a:endParaRPr>
          </a:p>
        </p:txBody>
      </p:sp>
      <p:sp>
        <p:nvSpPr>
          <p:cNvPr id="36867" name="内容占位符 2"/>
          <p:cNvSpPr>
            <a:spLocks noGrp="1"/>
          </p:cNvSpPr>
          <p:nvPr>
            <p:ph idx="1"/>
          </p:nvPr>
        </p:nvSpPr>
        <p:spPr>
          <a:xfrm>
            <a:off x="0" y="819150"/>
            <a:ext cx="8839200" cy="1003710"/>
          </a:xfrm>
        </p:spPr>
        <p:txBody>
          <a:bodyPr>
            <a:noAutofit/>
          </a:bodyPr>
          <a:lstStyle/>
          <a:p>
            <a:pPr marL="0" indent="0">
              <a:lnSpc>
                <a:spcPct val="150000"/>
              </a:lnSpc>
              <a:buNone/>
            </a:pPr>
            <a:r>
              <a:rPr lang="zh-CN" altLang="zh-CN" dirty="0" smtClean="0"/>
              <a:t>根据</a:t>
            </a:r>
            <a:r>
              <a:rPr lang="zh-CN" altLang="zh-CN" dirty="0"/>
              <a:t>数据在程序运行过程中其值是否会发生变化，可以分为</a:t>
            </a:r>
            <a:r>
              <a:rPr lang="zh-CN" altLang="zh-CN" dirty="0">
                <a:solidFill>
                  <a:srgbClr val="FF0000"/>
                </a:solidFill>
              </a:rPr>
              <a:t>常量</a:t>
            </a:r>
            <a:r>
              <a:rPr lang="zh-CN" altLang="zh-CN" dirty="0"/>
              <a:t>和</a:t>
            </a:r>
            <a:r>
              <a:rPr lang="zh-CN" altLang="zh-CN" dirty="0">
                <a:solidFill>
                  <a:srgbClr val="FF0000"/>
                </a:solidFill>
              </a:rPr>
              <a:t>变量</a:t>
            </a:r>
            <a:r>
              <a:rPr lang="zh-CN" altLang="zh-CN" dirty="0"/>
              <a:t>。常量是指在程序运行全过程中，其值</a:t>
            </a:r>
            <a:r>
              <a:rPr lang="zh-CN" altLang="zh-CN" dirty="0">
                <a:solidFill>
                  <a:srgbClr val="FF0000"/>
                </a:solidFill>
              </a:rPr>
              <a:t>保持固定不变</a:t>
            </a:r>
            <a:r>
              <a:rPr lang="zh-CN" altLang="zh-CN" dirty="0"/>
              <a:t>；变量是指其值会</a:t>
            </a:r>
            <a:r>
              <a:rPr lang="zh-CN" altLang="zh-CN" dirty="0">
                <a:solidFill>
                  <a:srgbClr val="FF0000"/>
                </a:solidFill>
              </a:rPr>
              <a:t>随着程序的运行发生变化的数据</a:t>
            </a:r>
            <a:r>
              <a:rPr lang="zh-CN" altLang="zh-CN" dirty="0"/>
              <a:t>。</a:t>
            </a:r>
          </a:p>
        </p:txBody>
      </p:sp>
    </p:spTree>
    <p:custDataLst>
      <p:tags r:id="rId1"/>
    </p:custDataLst>
    <p:extLst>
      <p:ext uri="{BB962C8B-B14F-4D97-AF65-F5344CB8AC3E}">
        <p14:creationId xmlns:p14="http://schemas.microsoft.com/office/powerpoint/2010/main" val="332968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left)">
                                      <p:cBhvr>
                                        <p:cTn id="7" dur="500"/>
                                        <p:tgtEl>
                                          <p:spTgt spid="368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209" y="0"/>
            <a:ext cx="8079581" cy="939800"/>
          </a:xfrm>
        </p:spPr>
        <p:txBody>
          <a:bodyPr vert="horz" lIns="91440" tIns="45720" rIns="91440" bIns="45720" rtlCol="0" anchor="ctr">
            <a:normAutofit/>
          </a:bodyPr>
          <a:lstStyle/>
          <a:p>
            <a:pPr algn="ctr"/>
            <a:r>
              <a:rPr lang="en-US" altLang="zh-CN" b="1" dirty="0">
                <a:solidFill>
                  <a:schemeClr val="tx1"/>
                </a:solidFill>
              </a:rPr>
              <a:t>3.3.1  </a:t>
            </a:r>
            <a:r>
              <a:rPr lang="zh-CN" altLang="zh-CN" b="1" dirty="0">
                <a:solidFill>
                  <a:schemeClr val="tx1"/>
                </a:solidFill>
              </a:rPr>
              <a:t>常量与变量</a:t>
            </a:r>
            <a:endParaRPr lang="zh-CN" altLang="en-US" sz="4400" b="1" dirty="0">
              <a:solidFill>
                <a:schemeClr val="tx1"/>
              </a:solidFill>
              <a:latin typeface="+mn-lt"/>
              <a:ea typeface="+mn-ea"/>
              <a:cs typeface="+mn-cs"/>
            </a:endParaRPr>
          </a:p>
        </p:txBody>
      </p:sp>
      <p:sp>
        <p:nvSpPr>
          <p:cNvPr id="36867" name="内容占位符 2"/>
          <p:cNvSpPr>
            <a:spLocks noGrp="1"/>
          </p:cNvSpPr>
          <p:nvPr>
            <p:ph idx="1"/>
          </p:nvPr>
        </p:nvSpPr>
        <p:spPr>
          <a:xfrm>
            <a:off x="0" y="819150"/>
            <a:ext cx="8839200" cy="1003710"/>
          </a:xfrm>
        </p:spPr>
        <p:txBody>
          <a:bodyPr>
            <a:noAutofit/>
          </a:bodyPr>
          <a:lstStyle/>
          <a:p>
            <a:pPr>
              <a:lnSpc>
                <a:spcPct val="150000"/>
              </a:lnSpc>
            </a:pPr>
            <a:r>
              <a:rPr lang="zh-CN" altLang="zh-CN" dirty="0"/>
              <a:t>其值固定不变的数据，即常量。常量在程序中表示方式分为：直接常量形式、符号常量形式。例如，程序中使用圆周率时，可以直接用</a:t>
            </a:r>
            <a:r>
              <a:rPr lang="en-US" altLang="zh-CN" dirty="0"/>
              <a:t>3.14</a:t>
            </a:r>
            <a:r>
              <a:rPr lang="zh-CN" altLang="zh-CN" dirty="0"/>
              <a:t>表示，也可以通过如下预定义语句：</a:t>
            </a:r>
          </a:p>
          <a:p>
            <a:r>
              <a:rPr lang="en-US" altLang="zh-CN" dirty="0"/>
              <a:t>#define PI 3.14</a:t>
            </a:r>
          </a:p>
          <a:p>
            <a:pPr>
              <a:lnSpc>
                <a:spcPct val="150000"/>
              </a:lnSpc>
            </a:pPr>
            <a:r>
              <a:rPr lang="zh-CN" altLang="zh-CN" dirty="0"/>
              <a:t>定义一个符号常量</a:t>
            </a:r>
            <a:r>
              <a:rPr lang="en-US" altLang="zh-CN" dirty="0"/>
              <a:t>PI</a:t>
            </a:r>
            <a:r>
              <a:rPr lang="zh-CN" altLang="zh-CN" dirty="0"/>
              <a:t>，这样在程序中用到圆周率的地方就可以使用符号常量</a:t>
            </a:r>
            <a:r>
              <a:rPr lang="en-US" altLang="zh-CN" dirty="0"/>
              <a:t>PI</a:t>
            </a:r>
            <a:r>
              <a:rPr lang="zh-CN" altLang="zh-CN" dirty="0"/>
              <a:t>。</a:t>
            </a:r>
          </a:p>
          <a:p>
            <a:pPr>
              <a:lnSpc>
                <a:spcPct val="150000"/>
              </a:lnSpc>
            </a:pPr>
            <a:endParaRPr lang="zh-CN" altLang="zh-CN" dirty="0"/>
          </a:p>
        </p:txBody>
      </p:sp>
    </p:spTree>
    <p:custDataLst>
      <p:tags r:id="rId1"/>
    </p:custDataLst>
    <p:extLst>
      <p:ext uri="{BB962C8B-B14F-4D97-AF65-F5344CB8AC3E}">
        <p14:creationId xmlns:p14="http://schemas.microsoft.com/office/powerpoint/2010/main" val="2660836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left)">
                                      <p:cBhvr>
                                        <p:cTn id="7" dur="500"/>
                                        <p:tgtEl>
                                          <p:spTgt spid="36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wipe(left)">
                                      <p:cBhvr>
                                        <p:cTn id="12" dur="500"/>
                                        <p:tgtEl>
                                          <p:spTgt spid="368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animEffect transition="in" filter="wipe(left)">
                                      <p:cBhvr>
                                        <p:cTn id="17" dur="500"/>
                                        <p:tgtEl>
                                          <p:spTgt spid="368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381000" y="-62549"/>
            <a:ext cx="8079581" cy="1243649"/>
          </a:xfrm>
        </p:spPr>
        <p:txBody>
          <a:bodyPr vert="horz" lIns="91440" tIns="45720" rIns="91440" bIns="45720" rtlCol="0" anchor="ctr">
            <a:normAutofit/>
          </a:bodyPr>
          <a:lstStyle/>
          <a:p>
            <a:pPr algn="ctr"/>
            <a:r>
              <a:rPr lang="zh-CN" altLang="en-US" sz="4400" dirty="0">
                <a:solidFill>
                  <a:schemeClr val="tx1"/>
                </a:solidFill>
                <a:latin typeface="+mn-lt"/>
                <a:ea typeface="+mn-ea"/>
                <a:cs typeface="+mn-cs"/>
              </a:rPr>
              <a:t>本章内容</a:t>
            </a:r>
          </a:p>
        </p:txBody>
      </p:sp>
      <p:sp>
        <p:nvSpPr>
          <p:cNvPr id="2" name="内容占位符 1"/>
          <p:cNvSpPr>
            <a:spLocks noGrp="1"/>
          </p:cNvSpPr>
          <p:nvPr>
            <p:ph idx="1"/>
          </p:nvPr>
        </p:nvSpPr>
        <p:spPr>
          <a:xfrm>
            <a:off x="228601" y="968556"/>
            <a:ext cx="4345172" cy="2686050"/>
          </a:xfrm>
        </p:spPr>
        <p:txBody>
          <a:bodyPr>
            <a:noAutofit/>
          </a:bodyPr>
          <a:lstStyle/>
          <a:p>
            <a:pPr>
              <a:lnSpc>
                <a:spcPct val="150000"/>
              </a:lnSpc>
              <a:spcBef>
                <a:spcPts val="0"/>
              </a:spcBef>
            </a:pPr>
            <a:r>
              <a:rPr lang="en-US" altLang="zh-CN" sz="3200" dirty="0">
                <a:solidFill>
                  <a:schemeClr val="tx1"/>
                </a:solidFill>
              </a:rPr>
              <a:t>3.1  </a:t>
            </a:r>
            <a:r>
              <a:rPr lang="zh-CN" altLang="zh-CN" sz="3200" dirty="0">
                <a:solidFill>
                  <a:schemeClr val="tx1"/>
                </a:solidFill>
              </a:rPr>
              <a:t>简单计算问题</a:t>
            </a:r>
            <a:endParaRPr lang="en-US" altLang="zh-CN" sz="3200" dirty="0">
              <a:solidFill>
                <a:schemeClr val="tx1"/>
              </a:solidFill>
            </a:endParaRPr>
          </a:p>
          <a:p>
            <a:pPr>
              <a:lnSpc>
                <a:spcPct val="150000"/>
              </a:lnSpc>
              <a:spcBef>
                <a:spcPts val="0"/>
              </a:spcBef>
            </a:pPr>
            <a:r>
              <a:rPr lang="en-US" altLang="zh-CN" sz="3200" dirty="0">
                <a:solidFill>
                  <a:schemeClr val="tx1"/>
                </a:solidFill>
              </a:rPr>
              <a:t>3.2  </a:t>
            </a:r>
            <a:r>
              <a:rPr lang="zh-CN" altLang="zh-CN" sz="3200" dirty="0">
                <a:solidFill>
                  <a:schemeClr val="tx1"/>
                </a:solidFill>
              </a:rPr>
              <a:t>表达式语句</a:t>
            </a:r>
            <a:endParaRPr lang="en-US" altLang="zh-CN" sz="3200" dirty="0">
              <a:solidFill>
                <a:schemeClr val="tx1"/>
              </a:solidFill>
            </a:endParaRPr>
          </a:p>
          <a:p>
            <a:pPr>
              <a:lnSpc>
                <a:spcPct val="150000"/>
              </a:lnSpc>
              <a:spcBef>
                <a:spcPts val="0"/>
              </a:spcBef>
            </a:pPr>
            <a:r>
              <a:rPr lang="en-US" altLang="zh-CN" sz="3200" dirty="0">
                <a:solidFill>
                  <a:schemeClr val="tx1"/>
                </a:solidFill>
              </a:rPr>
              <a:t>3.3  </a:t>
            </a:r>
            <a:r>
              <a:rPr lang="zh-CN" altLang="zh-CN" sz="3200" dirty="0">
                <a:solidFill>
                  <a:schemeClr val="tx1"/>
                </a:solidFill>
              </a:rPr>
              <a:t>数据与数据类型</a:t>
            </a:r>
            <a:endParaRPr lang="en-US" altLang="zh-CN" sz="3200" dirty="0">
              <a:solidFill>
                <a:schemeClr val="tx1"/>
              </a:solidFill>
            </a:endParaRPr>
          </a:p>
          <a:p>
            <a:pPr>
              <a:lnSpc>
                <a:spcPct val="150000"/>
              </a:lnSpc>
              <a:spcBef>
                <a:spcPts val="0"/>
              </a:spcBef>
            </a:pPr>
            <a:endParaRPr lang="zh-CN" altLang="en-US" sz="3200" spc="-120" dirty="0">
              <a:solidFill>
                <a:schemeClr val="tx1"/>
              </a:solidFill>
            </a:endParaRPr>
          </a:p>
        </p:txBody>
      </p:sp>
      <p:sp>
        <p:nvSpPr>
          <p:cNvPr id="3" name="文本框 2">
            <a:extLst>
              <a:ext uri="{FF2B5EF4-FFF2-40B4-BE49-F238E27FC236}">
                <a16:creationId xmlns:a16="http://schemas.microsoft.com/office/drawing/2014/main" xmlns="" id="{72FD089A-E6B9-42FD-ACA1-B44D433CCE4B}"/>
              </a:ext>
            </a:extLst>
          </p:cNvPr>
          <p:cNvSpPr txBox="1"/>
          <p:nvPr/>
        </p:nvSpPr>
        <p:spPr>
          <a:xfrm>
            <a:off x="4573772" y="968556"/>
            <a:ext cx="3884428" cy="2825389"/>
          </a:xfrm>
          <a:prstGeom prst="rect">
            <a:avLst/>
          </a:prstGeom>
          <a:solidFill>
            <a:schemeClr val="accent1">
              <a:lumMod val="20000"/>
              <a:lumOff val="80000"/>
            </a:schemeClr>
          </a:solidFill>
        </p:spPr>
        <p:txBody>
          <a:bodyPr wrap="square" rtlCol="0">
            <a:spAutoFit/>
          </a:bodyPr>
          <a:lstStyle/>
          <a:p>
            <a:pPr marL="91440" indent="-91440">
              <a:lnSpc>
                <a:spcPct val="150000"/>
              </a:lnSpc>
              <a:spcBef>
                <a:spcPts val="0"/>
              </a:spcBef>
              <a:buFont typeface="Arial" pitchFamily="34" charset="0"/>
              <a:buChar char=" "/>
            </a:pPr>
            <a:r>
              <a:rPr lang="en-US" altLang="zh-CN" sz="3200" dirty="0">
                <a:solidFill>
                  <a:schemeClr val="tx1"/>
                </a:solidFill>
                <a:latin typeface="+mn-lt"/>
                <a:ea typeface="+mn-ea"/>
              </a:rPr>
              <a:t>3.4  </a:t>
            </a:r>
            <a:r>
              <a:rPr lang="zh-CN" altLang="zh-CN" sz="3200" dirty="0">
                <a:solidFill>
                  <a:schemeClr val="tx1"/>
                </a:solidFill>
                <a:latin typeface="+mn-lt"/>
                <a:ea typeface="+mn-ea"/>
              </a:rPr>
              <a:t>变量的存储</a:t>
            </a:r>
            <a:endParaRPr lang="en-US" altLang="zh-CN" sz="3200" dirty="0">
              <a:solidFill>
                <a:schemeClr val="tx1"/>
              </a:solidFill>
              <a:latin typeface="+mn-lt"/>
              <a:ea typeface="+mn-ea"/>
            </a:endParaRPr>
          </a:p>
          <a:p>
            <a:pPr marL="91440" indent="-91440">
              <a:lnSpc>
                <a:spcPct val="150000"/>
              </a:lnSpc>
              <a:spcBef>
                <a:spcPts val="0"/>
              </a:spcBef>
              <a:buFont typeface="Arial" pitchFamily="34" charset="0"/>
              <a:buChar char=" "/>
            </a:pPr>
            <a:r>
              <a:rPr lang="en-US" altLang="zh-CN" sz="3200" dirty="0">
                <a:solidFill>
                  <a:schemeClr val="tx1"/>
                </a:solidFill>
                <a:latin typeface="+mn-lt"/>
                <a:ea typeface="+mn-ea"/>
              </a:rPr>
              <a:t>3.5  </a:t>
            </a:r>
            <a:r>
              <a:rPr lang="zh-CN" altLang="zh-CN" sz="3200" dirty="0">
                <a:solidFill>
                  <a:schemeClr val="tx1"/>
                </a:solidFill>
                <a:latin typeface="+mn-lt"/>
                <a:ea typeface="+mn-ea"/>
              </a:rPr>
              <a:t>指针变量</a:t>
            </a:r>
            <a:endParaRPr lang="en-US" altLang="zh-CN" sz="3200" dirty="0">
              <a:solidFill>
                <a:schemeClr val="tx1"/>
              </a:solidFill>
              <a:latin typeface="+mn-lt"/>
              <a:ea typeface="+mn-ea"/>
            </a:endParaRPr>
          </a:p>
          <a:p>
            <a:pPr marL="91440" indent="-91440">
              <a:lnSpc>
                <a:spcPct val="150000"/>
              </a:lnSpc>
              <a:spcBef>
                <a:spcPts val="0"/>
              </a:spcBef>
              <a:buFont typeface="Arial" pitchFamily="34" charset="0"/>
              <a:buChar char=" "/>
            </a:pPr>
            <a:r>
              <a:rPr lang="en-US" altLang="zh-CN" sz="3200" dirty="0">
                <a:solidFill>
                  <a:schemeClr val="tx1"/>
                </a:solidFill>
                <a:latin typeface="+mn-lt"/>
                <a:ea typeface="+mn-ea"/>
              </a:rPr>
              <a:t>3.6  </a:t>
            </a:r>
            <a:r>
              <a:rPr lang="zh-CN" altLang="zh-CN" sz="3200" dirty="0">
                <a:solidFill>
                  <a:schemeClr val="tx1"/>
                </a:solidFill>
                <a:latin typeface="+mn-lt"/>
                <a:ea typeface="+mn-ea"/>
              </a:rPr>
              <a:t>综合案例</a:t>
            </a:r>
            <a:endParaRPr lang="en-US" altLang="zh-CN" sz="3200" dirty="0">
              <a:solidFill>
                <a:schemeClr val="tx1"/>
              </a:solidFill>
              <a:latin typeface="+mn-lt"/>
              <a:ea typeface="+mn-ea"/>
            </a:endParaRPr>
          </a:p>
          <a:p>
            <a:endParaRPr lang="zh-CN" altLang="en-US" dirty="0"/>
          </a:p>
        </p:txBody>
      </p:sp>
    </p:spTree>
    <p:custDataLst>
      <p:tags r:id="rId1"/>
    </p:custDataLst>
    <p:extLst>
      <p:ext uri="{BB962C8B-B14F-4D97-AF65-F5344CB8AC3E}">
        <p14:creationId xmlns:p14="http://schemas.microsoft.com/office/powerpoint/2010/main" val="770889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circle(in)">
                                      <p:cBhvr>
                                        <p:cTn id="2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209" y="0"/>
            <a:ext cx="8079581" cy="939800"/>
          </a:xfrm>
        </p:spPr>
        <p:txBody>
          <a:bodyPr vert="horz" lIns="91440" tIns="45720" rIns="91440" bIns="45720" rtlCol="0" anchor="ctr">
            <a:normAutofit/>
          </a:bodyPr>
          <a:lstStyle/>
          <a:p>
            <a:pPr algn="ctr"/>
            <a:r>
              <a:rPr lang="en-US" altLang="zh-CN" b="1" dirty="0">
                <a:solidFill>
                  <a:schemeClr val="tx1"/>
                </a:solidFill>
              </a:rPr>
              <a:t>3.3.1  </a:t>
            </a:r>
            <a:r>
              <a:rPr lang="zh-CN" altLang="zh-CN" b="1" dirty="0">
                <a:solidFill>
                  <a:schemeClr val="tx1"/>
                </a:solidFill>
              </a:rPr>
              <a:t>常量与变量</a:t>
            </a:r>
            <a:endParaRPr lang="zh-CN" altLang="en-US" sz="4400" b="1" dirty="0">
              <a:solidFill>
                <a:schemeClr val="tx1"/>
              </a:solidFill>
              <a:latin typeface="+mn-lt"/>
              <a:ea typeface="+mn-ea"/>
              <a:cs typeface="+mn-cs"/>
            </a:endParaRPr>
          </a:p>
        </p:txBody>
      </p:sp>
      <p:sp>
        <p:nvSpPr>
          <p:cNvPr id="36867" name="内容占位符 2"/>
          <p:cNvSpPr>
            <a:spLocks noGrp="1"/>
          </p:cNvSpPr>
          <p:nvPr>
            <p:ph idx="1"/>
          </p:nvPr>
        </p:nvSpPr>
        <p:spPr>
          <a:xfrm>
            <a:off x="0" y="819150"/>
            <a:ext cx="5181600" cy="1003710"/>
          </a:xfrm>
        </p:spPr>
        <p:txBody>
          <a:bodyPr>
            <a:noAutofit/>
          </a:bodyPr>
          <a:lstStyle/>
          <a:p>
            <a:pPr>
              <a:lnSpc>
                <a:spcPct val="150000"/>
              </a:lnSpc>
            </a:pPr>
            <a:r>
              <a:rPr lang="zh-CN" altLang="zh-CN" dirty="0"/>
              <a:t>每个变量根据其类型不同对应到一个大小不同的内存空间，变量值是存储在这个空间里的数据，变量名是代表这个内存空间的别名的标识符。</a:t>
            </a:r>
          </a:p>
          <a:p>
            <a:pPr>
              <a:lnSpc>
                <a:spcPct val="150000"/>
              </a:lnSpc>
            </a:pPr>
            <a:r>
              <a:rPr lang="zh-CN" altLang="zh-CN" dirty="0"/>
              <a:t>例如</a:t>
            </a:r>
            <a:r>
              <a:rPr lang="en-US" altLang="zh-CN" dirty="0"/>
              <a:t> int num;   num = 10; </a:t>
            </a:r>
            <a:r>
              <a:rPr lang="zh-CN" altLang="zh-CN" dirty="0"/>
              <a:t>变量</a:t>
            </a:r>
            <a:r>
              <a:rPr lang="en-US" altLang="zh-CN" dirty="0"/>
              <a:t>num</a:t>
            </a:r>
            <a:r>
              <a:rPr lang="zh-CN" altLang="zh-CN" dirty="0"/>
              <a:t>与内存空间的关系</a:t>
            </a:r>
          </a:p>
        </p:txBody>
      </p:sp>
      <p:pic>
        <p:nvPicPr>
          <p:cNvPr id="3" name="图片 2">
            <a:extLst>
              <a:ext uri="{FF2B5EF4-FFF2-40B4-BE49-F238E27FC236}">
                <a16:creationId xmlns:a16="http://schemas.microsoft.com/office/drawing/2014/main" xmlns="" id="{19B53098-9F32-4670-A2CE-76DA14BC5011}"/>
              </a:ext>
            </a:extLst>
          </p:cNvPr>
          <p:cNvPicPr>
            <a:picLocks noChangeAspect="1"/>
          </p:cNvPicPr>
          <p:nvPr/>
        </p:nvPicPr>
        <p:blipFill>
          <a:blip r:embed="rId4"/>
          <a:stretch>
            <a:fillRect/>
          </a:stretch>
        </p:blipFill>
        <p:spPr>
          <a:xfrm>
            <a:off x="5235391" y="1123950"/>
            <a:ext cx="3322608" cy="2255715"/>
          </a:xfrm>
          <a:prstGeom prst="rect">
            <a:avLst/>
          </a:prstGeom>
        </p:spPr>
      </p:pic>
    </p:spTree>
    <p:custDataLst>
      <p:tags r:id="rId1"/>
    </p:custDataLst>
    <p:extLst>
      <p:ext uri="{BB962C8B-B14F-4D97-AF65-F5344CB8AC3E}">
        <p14:creationId xmlns:p14="http://schemas.microsoft.com/office/powerpoint/2010/main" val="168916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left)">
                                      <p:cBhvr>
                                        <p:cTn id="7" dur="500"/>
                                        <p:tgtEl>
                                          <p:spTgt spid="36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wipe(left)">
                                      <p:cBhvr>
                                        <p:cTn id="12" dur="500"/>
                                        <p:tgtEl>
                                          <p:spTgt spid="368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37526"/>
            <a:ext cx="8079581" cy="1243649"/>
          </a:xfrm>
        </p:spPr>
        <p:txBody>
          <a:bodyPr vert="horz" lIns="91440" tIns="45720" rIns="91440" bIns="45720" rtlCol="0" anchor="ctr">
            <a:normAutofit/>
          </a:bodyPr>
          <a:lstStyle/>
          <a:p>
            <a:pPr algn="ctr"/>
            <a:r>
              <a:rPr lang="en-US" altLang="zh-CN" sz="4000" b="1" dirty="0">
                <a:solidFill>
                  <a:schemeClr val="tx1"/>
                </a:solidFill>
              </a:rPr>
              <a:t>3.3.1  </a:t>
            </a:r>
            <a:r>
              <a:rPr lang="zh-CN" altLang="zh-CN" sz="4000" b="1" dirty="0">
                <a:solidFill>
                  <a:schemeClr val="tx1"/>
                </a:solidFill>
              </a:rPr>
              <a:t>常量与变量</a:t>
            </a:r>
            <a:r>
              <a:rPr lang="en-US" altLang="zh-CN" sz="4000" b="1" dirty="0">
                <a:solidFill>
                  <a:schemeClr val="tx1"/>
                </a:solidFill>
              </a:rPr>
              <a:t/>
            </a:r>
            <a:br>
              <a:rPr lang="en-US" altLang="zh-CN" sz="4000" b="1" dirty="0">
                <a:solidFill>
                  <a:schemeClr val="tx1"/>
                </a:solidFill>
              </a:rPr>
            </a:br>
            <a:endParaRPr lang="zh-CN" altLang="en-US" sz="4000" dirty="0">
              <a:solidFill>
                <a:schemeClr val="tx1"/>
              </a:solidFill>
              <a:latin typeface="+mn-lt"/>
              <a:ea typeface="+mn-ea"/>
              <a:cs typeface="+mn-cs"/>
            </a:endParaRPr>
          </a:p>
        </p:txBody>
      </p:sp>
      <p:sp>
        <p:nvSpPr>
          <p:cNvPr id="36867" name="内容占位符 2"/>
          <p:cNvSpPr>
            <a:spLocks noGrp="1"/>
          </p:cNvSpPr>
          <p:nvPr>
            <p:ph idx="1"/>
          </p:nvPr>
        </p:nvSpPr>
        <p:spPr>
          <a:xfrm>
            <a:off x="607219" y="883224"/>
            <a:ext cx="8065294" cy="560567"/>
          </a:xfrm>
        </p:spPr>
        <p:txBody>
          <a:bodyPr>
            <a:noAutofit/>
          </a:bodyPr>
          <a:lstStyle/>
          <a:p>
            <a:pPr marL="0" lvl="2" indent="0">
              <a:lnSpc>
                <a:spcPct val="95000"/>
              </a:lnSpc>
              <a:spcBef>
                <a:spcPts val="1300"/>
              </a:spcBef>
              <a:buNone/>
            </a:pPr>
            <a:r>
              <a:rPr lang="zh-CN" altLang="en-US" sz="3200" i="0" dirty="0">
                <a:solidFill>
                  <a:schemeClr val="tx1"/>
                </a:solidFill>
              </a:rPr>
              <a:t>变量取值</a:t>
            </a:r>
            <a:endParaRPr lang="en-US" altLang="zh-CN" sz="3200" i="0" dirty="0">
              <a:solidFill>
                <a:schemeClr val="tx1"/>
              </a:solidFill>
            </a:endParaRPr>
          </a:p>
          <a:p>
            <a:pPr marL="0" lvl="2" indent="0">
              <a:lnSpc>
                <a:spcPct val="95000"/>
              </a:lnSpc>
              <a:spcBef>
                <a:spcPts val="1300"/>
              </a:spcBef>
              <a:buNone/>
            </a:pPr>
            <a:r>
              <a:rPr lang="zh-CN" altLang="en-US" sz="3200" i="0" dirty="0"/>
              <a:t>变量的值在运算过程中可能会发生变化</a:t>
            </a:r>
            <a:endParaRPr lang="en-US" altLang="zh-CN" sz="3200" b="1" dirty="0"/>
          </a:p>
        </p:txBody>
      </p:sp>
      <p:sp>
        <p:nvSpPr>
          <p:cNvPr id="5" name="矩形 4"/>
          <p:cNvSpPr/>
          <p:nvPr/>
        </p:nvSpPr>
        <p:spPr>
          <a:xfrm>
            <a:off x="676886" y="2087797"/>
            <a:ext cx="7019315" cy="560153"/>
          </a:xfrm>
          <a:prstGeom prst="rect">
            <a:avLst/>
          </a:prstGeom>
        </p:spPr>
        <p:txBody>
          <a:bodyPr wrap="square">
            <a:spAutoFit/>
          </a:bodyPr>
          <a:lstStyle/>
          <a:p>
            <a:pPr marL="0" lvl="2">
              <a:lnSpc>
                <a:spcPct val="95000"/>
              </a:lnSpc>
              <a:spcBef>
                <a:spcPts val="1300"/>
              </a:spcBef>
              <a:buNone/>
            </a:pPr>
            <a:r>
              <a:rPr lang="zh-CN" altLang="en-US" sz="3200" dirty="0">
                <a:solidFill>
                  <a:schemeClr val="tx1"/>
                </a:solidFill>
                <a:latin typeface="Times New Roman" pitchFamily="18" charset="0"/>
                <a:cs typeface="Times New Roman" pitchFamily="18" charset="0"/>
              </a:rPr>
              <a:t>例：</a:t>
            </a:r>
            <a:r>
              <a:rPr lang="en-US" altLang="zh-CN" sz="3200" dirty="0" err="1">
                <a:solidFill>
                  <a:schemeClr val="tx1"/>
                </a:solidFill>
                <a:latin typeface="Times New Roman" pitchFamily="18" charset="0"/>
                <a:cs typeface="Times New Roman" pitchFamily="18" charset="0"/>
              </a:rPr>
              <a:t>int</a:t>
            </a:r>
            <a:r>
              <a:rPr lang="zh-CN" altLang="en-US" sz="3200" dirty="0">
                <a:solidFill>
                  <a:schemeClr val="tx1"/>
                </a:solidFill>
                <a:latin typeface="Times New Roman" pitchFamily="18" charset="0"/>
                <a:cs typeface="Times New Roman" pitchFamily="18" charset="0"/>
              </a:rPr>
              <a:t> </a:t>
            </a:r>
            <a:r>
              <a:rPr lang="en-US" altLang="zh-CN" sz="3200" dirty="0">
                <a:solidFill>
                  <a:schemeClr val="tx1"/>
                </a:solidFill>
                <a:latin typeface="Times New Roman" pitchFamily="18" charset="0"/>
                <a:cs typeface="Times New Roman" pitchFamily="18" charset="0"/>
              </a:rPr>
              <a:t>money</a:t>
            </a:r>
            <a:r>
              <a:rPr lang="zh-CN" altLang="en-US" sz="3200" dirty="0">
                <a:solidFill>
                  <a:schemeClr val="tx1"/>
                </a:solidFill>
                <a:latin typeface="Times New Roman" pitchFamily="18" charset="0"/>
                <a:cs typeface="Times New Roman" pitchFamily="18" charset="0"/>
              </a:rPr>
              <a:t> </a:t>
            </a:r>
            <a:r>
              <a:rPr lang="en-US" altLang="zh-CN" sz="3200" dirty="0">
                <a:solidFill>
                  <a:schemeClr val="tx1"/>
                </a:solidFill>
                <a:latin typeface="Times New Roman" pitchFamily="18" charset="0"/>
                <a:cs typeface="Times New Roman" pitchFamily="18" charset="0"/>
              </a:rPr>
              <a:t>=</a:t>
            </a:r>
            <a:r>
              <a:rPr lang="zh-CN" altLang="en-US" sz="3200" dirty="0">
                <a:solidFill>
                  <a:schemeClr val="tx1"/>
                </a:solidFill>
                <a:latin typeface="Times New Roman" pitchFamily="18" charset="0"/>
                <a:cs typeface="Times New Roman" pitchFamily="18" charset="0"/>
              </a:rPr>
              <a:t> </a:t>
            </a:r>
            <a:r>
              <a:rPr lang="en-US" altLang="zh-CN" sz="3200" dirty="0">
                <a:solidFill>
                  <a:schemeClr val="tx1"/>
                </a:solidFill>
                <a:latin typeface="Times New Roman" pitchFamily="18" charset="0"/>
                <a:cs typeface="Times New Roman" pitchFamily="18" charset="0"/>
              </a:rPr>
              <a:t>30, </a:t>
            </a:r>
            <a:r>
              <a:rPr lang="en-US" altLang="zh-CN" sz="3200" dirty="0" err="1">
                <a:solidFill>
                  <a:schemeClr val="tx1"/>
                </a:solidFill>
                <a:latin typeface="Times New Roman" pitchFamily="18" charset="0"/>
                <a:cs typeface="Times New Roman" pitchFamily="18" charset="0"/>
              </a:rPr>
              <a:t>num</a:t>
            </a:r>
            <a:r>
              <a:rPr lang="en-US" altLang="zh-CN" sz="3200" dirty="0">
                <a:solidFill>
                  <a:schemeClr val="tx1"/>
                </a:solidFill>
                <a:latin typeface="Times New Roman" pitchFamily="18" charset="0"/>
                <a:cs typeface="Times New Roman" pitchFamily="18" charset="0"/>
              </a:rPr>
              <a:t> = 10, total;</a:t>
            </a:r>
          </a:p>
        </p:txBody>
      </p:sp>
      <p:grpSp>
        <p:nvGrpSpPr>
          <p:cNvPr id="4" name="组合 3"/>
          <p:cNvGrpSpPr/>
          <p:nvPr/>
        </p:nvGrpSpPr>
        <p:grpSpPr>
          <a:xfrm>
            <a:off x="1853556" y="2876550"/>
            <a:ext cx="5004444" cy="1047752"/>
            <a:chOff x="1853556" y="2876550"/>
            <a:chExt cx="5004444" cy="1047752"/>
          </a:xfrm>
        </p:grpSpPr>
        <p:sp>
          <p:nvSpPr>
            <p:cNvPr id="29" name="AutoShape 2"/>
            <p:cNvSpPr>
              <a:spLocks noChangeArrowheads="1"/>
            </p:cNvSpPr>
            <p:nvPr/>
          </p:nvSpPr>
          <p:spPr bwMode="auto">
            <a:xfrm>
              <a:off x="1885282" y="3385957"/>
              <a:ext cx="1218987" cy="530157"/>
            </a:xfrm>
            <a:prstGeom prst="flowChartProcess">
              <a:avLst/>
            </a:prstGeom>
            <a:noFill/>
            <a:ln w="25400">
              <a:solidFill>
                <a:srgbClr val="95B3D7"/>
              </a:solidFill>
              <a:miter lim="800000"/>
              <a:headEnd/>
              <a:tailEnd/>
            </a:ln>
          </p:spPr>
          <p:txBody>
            <a:bodyPr vert="horz" wrap="square" lIns="91440" tIns="45720" rIns="91440" bIns="45720" numCol="1" anchor="t" anchorCtr="0" compatLnSpc="1">
              <a:prstTxWarp prst="textNoShape">
                <a:avLst/>
              </a:prstTxWarp>
            </a:bodyPr>
            <a:lstStyle/>
            <a:p>
              <a:endParaRPr lang="zh-CN" altLang="en-US" sz="3200">
                <a:latin typeface="Times New Roman" pitchFamily="18" charset="0"/>
                <a:cs typeface="Times New Roman" pitchFamily="18" charset="0"/>
              </a:endParaRPr>
            </a:p>
          </p:txBody>
        </p:sp>
        <p:sp>
          <p:nvSpPr>
            <p:cNvPr id="30" name="矩形 29"/>
            <p:cNvSpPr/>
            <p:nvPr/>
          </p:nvSpPr>
          <p:spPr>
            <a:xfrm>
              <a:off x="1853556" y="2876550"/>
              <a:ext cx="1346844" cy="584775"/>
            </a:xfrm>
            <a:prstGeom prst="rect">
              <a:avLst/>
            </a:prstGeom>
          </p:spPr>
          <p:txBody>
            <a:bodyPr wrap="none">
              <a:spAutoFit/>
            </a:bodyPr>
            <a:lstStyle/>
            <a:p>
              <a:pPr>
                <a:buNone/>
              </a:pPr>
              <a:r>
                <a:rPr lang="en-US" altLang="zh-CN" sz="3200" dirty="0">
                  <a:solidFill>
                    <a:schemeClr val="tx1"/>
                  </a:solidFill>
                  <a:latin typeface="Times New Roman" pitchFamily="18" charset="0"/>
                  <a:cs typeface="Times New Roman" pitchFamily="18" charset="0"/>
                </a:rPr>
                <a:t>money</a:t>
              </a:r>
              <a:endParaRPr lang="zh-CN" altLang="en-US" sz="3200" dirty="0">
                <a:latin typeface="Times New Roman" pitchFamily="18" charset="0"/>
                <a:cs typeface="Times New Roman" pitchFamily="18" charset="0"/>
              </a:endParaRPr>
            </a:p>
          </p:txBody>
        </p:sp>
        <p:sp>
          <p:nvSpPr>
            <p:cNvPr id="24" name="文本框 14"/>
            <p:cNvSpPr txBox="1"/>
            <p:nvPr/>
          </p:nvSpPr>
          <p:spPr>
            <a:xfrm>
              <a:off x="5367339" y="3333750"/>
              <a:ext cx="1490661" cy="553998"/>
            </a:xfrm>
            <a:prstGeom prst="rect">
              <a:avLst/>
            </a:prstGeom>
            <a:noFill/>
          </p:spPr>
          <p:txBody>
            <a:bodyPr wrap="square" rtlCol="0">
              <a:spAutoFit/>
            </a:bodyPr>
            <a:lstStyle/>
            <a:p>
              <a:pPr>
                <a:buNone/>
              </a:pPr>
              <a:r>
                <a:rPr lang="zh-CN" altLang="en-US" sz="3000" dirty="0">
                  <a:solidFill>
                    <a:schemeClr val="tx1"/>
                  </a:solidFill>
                  <a:latin typeface="Times New Roman" pitchFamily="18" charset="0"/>
                  <a:cs typeface="Times New Roman" pitchFamily="18" charset="0"/>
                </a:rPr>
                <a:t>随机数</a:t>
              </a:r>
            </a:p>
          </p:txBody>
        </p:sp>
        <p:sp>
          <p:nvSpPr>
            <p:cNvPr id="27" name="AutoShape 2"/>
            <p:cNvSpPr>
              <a:spLocks noChangeArrowheads="1"/>
            </p:cNvSpPr>
            <p:nvPr/>
          </p:nvSpPr>
          <p:spPr bwMode="auto">
            <a:xfrm>
              <a:off x="5409024" y="3385957"/>
              <a:ext cx="1218987" cy="530157"/>
            </a:xfrm>
            <a:prstGeom prst="flowChartProcess">
              <a:avLst/>
            </a:prstGeom>
            <a:noFill/>
            <a:ln w="25400">
              <a:solidFill>
                <a:srgbClr val="95B3D7"/>
              </a:solidFill>
              <a:miter lim="800000"/>
              <a:headEnd/>
              <a:tailEnd/>
            </a:ln>
          </p:spPr>
          <p:txBody>
            <a:bodyPr vert="horz" wrap="square" lIns="91440" tIns="45720" rIns="91440" bIns="45720" numCol="1" anchor="t" anchorCtr="0" compatLnSpc="1">
              <a:prstTxWarp prst="textNoShape">
                <a:avLst/>
              </a:prstTxWarp>
            </a:bodyPr>
            <a:lstStyle/>
            <a:p>
              <a:endParaRPr lang="zh-CN" altLang="en-US" sz="3200">
                <a:latin typeface="Times New Roman" pitchFamily="18" charset="0"/>
                <a:cs typeface="Times New Roman" pitchFamily="18" charset="0"/>
              </a:endParaRPr>
            </a:p>
          </p:txBody>
        </p:sp>
        <p:sp>
          <p:nvSpPr>
            <p:cNvPr id="28" name="矩形 27"/>
            <p:cNvSpPr/>
            <p:nvPr/>
          </p:nvSpPr>
          <p:spPr>
            <a:xfrm>
              <a:off x="5531577" y="2876550"/>
              <a:ext cx="914033" cy="584775"/>
            </a:xfrm>
            <a:prstGeom prst="rect">
              <a:avLst/>
            </a:prstGeom>
          </p:spPr>
          <p:txBody>
            <a:bodyPr wrap="none">
              <a:spAutoFit/>
            </a:bodyPr>
            <a:lstStyle/>
            <a:p>
              <a:pPr>
                <a:buNone/>
              </a:pPr>
              <a:r>
                <a:rPr lang="en-US" altLang="zh-CN" sz="3200" dirty="0">
                  <a:solidFill>
                    <a:schemeClr val="tx1"/>
                  </a:solidFill>
                  <a:latin typeface="Times New Roman" pitchFamily="18" charset="0"/>
                  <a:cs typeface="Times New Roman" pitchFamily="18" charset="0"/>
                </a:rPr>
                <a:t>total</a:t>
              </a:r>
              <a:endParaRPr lang="zh-CN" altLang="en-US" sz="3200" dirty="0">
                <a:latin typeface="Times New Roman" pitchFamily="18" charset="0"/>
                <a:cs typeface="Times New Roman" pitchFamily="18" charset="0"/>
              </a:endParaRPr>
            </a:p>
          </p:txBody>
        </p:sp>
        <p:sp>
          <p:nvSpPr>
            <p:cNvPr id="31" name="文本框 24"/>
            <p:cNvSpPr txBox="1"/>
            <p:nvPr/>
          </p:nvSpPr>
          <p:spPr>
            <a:xfrm>
              <a:off x="1931988" y="3394144"/>
              <a:ext cx="1116012" cy="492443"/>
            </a:xfrm>
            <a:prstGeom prst="rect">
              <a:avLst/>
            </a:prstGeom>
            <a:solidFill>
              <a:schemeClr val="bg1"/>
            </a:solidFill>
          </p:spPr>
          <p:txBody>
            <a:bodyPr wrap="square" lIns="0" tIns="0" rIns="0" bIns="0" rtlCol="0">
              <a:spAutoFit/>
            </a:bodyPr>
            <a:lstStyle/>
            <a:p>
              <a:pPr algn="ctr">
                <a:buNone/>
              </a:pPr>
              <a:r>
                <a:rPr lang="en-US" altLang="zh-CN" sz="3200" dirty="0">
                  <a:solidFill>
                    <a:schemeClr val="tx1"/>
                  </a:solidFill>
                  <a:latin typeface="Times New Roman" pitchFamily="18" charset="0"/>
                  <a:cs typeface="Times New Roman" pitchFamily="18" charset="0"/>
                </a:rPr>
                <a:t> 30</a:t>
              </a:r>
              <a:endParaRPr lang="zh-CN" altLang="en-US" sz="3200" dirty="0">
                <a:solidFill>
                  <a:schemeClr val="tx1"/>
                </a:solidFill>
                <a:latin typeface="Times New Roman" pitchFamily="18" charset="0"/>
                <a:cs typeface="Times New Roman" pitchFamily="18" charset="0"/>
              </a:endParaRPr>
            </a:p>
          </p:txBody>
        </p:sp>
        <p:sp>
          <p:nvSpPr>
            <p:cNvPr id="33" name="AutoShape 2"/>
            <p:cNvSpPr>
              <a:spLocks noChangeArrowheads="1"/>
            </p:cNvSpPr>
            <p:nvPr/>
          </p:nvSpPr>
          <p:spPr bwMode="auto">
            <a:xfrm>
              <a:off x="3637882" y="3394144"/>
              <a:ext cx="1218987" cy="530158"/>
            </a:xfrm>
            <a:prstGeom prst="flowChartProcess">
              <a:avLst/>
            </a:prstGeom>
            <a:noFill/>
            <a:ln w="25400">
              <a:solidFill>
                <a:srgbClr val="95B3D7"/>
              </a:solidFill>
              <a:miter lim="800000"/>
              <a:headEnd/>
              <a:tailEnd/>
            </a:ln>
          </p:spPr>
          <p:txBody>
            <a:bodyPr vert="horz" wrap="square" lIns="91440" tIns="45720" rIns="91440" bIns="45720" numCol="1" anchor="t" anchorCtr="0" compatLnSpc="1">
              <a:prstTxWarp prst="textNoShape">
                <a:avLst/>
              </a:prstTxWarp>
            </a:bodyPr>
            <a:lstStyle/>
            <a:p>
              <a:endParaRPr lang="zh-CN" altLang="en-US" sz="3200">
                <a:latin typeface="Times New Roman" pitchFamily="18" charset="0"/>
                <a:cs typeface="Times New Roman" pitchFamily="18" charset="0"/>
              </a:endParaRPr>
            </a:p>
          </p:txBody>
        </p:sp>
        <p:sp>
          <p:nvSpPr>
            <p:cNvPr id="34" name="矩形 33"/>
            <p:cNvSpPr/>
            <p:nvPr/>
          </p:nvSpPr>
          <p:spPr>
            <a:xfrm>
              <a:off x="3733800" y="2884735"/>
              <a:ext cx="1066800" cy="584775"/>
            </a:xfrm>
            <a:prstGeom prst="rect">
              <a:avLst/>
            </a:prstGeom>
          </p:spPr>
          <p:txBody>
            <a:bodyPr wrap="square">
              <a:spAutoFit/>
            </a:bodyPr>
            <a:lstStyle/>
            <a:p>
              <a:pPr>
                <a:buNone/>
              </a:pPr>
              <a:r>
                <a:rPr lang="en-US" altLang="zh-CN" sz="3200" dirty="0">
                  <a:solidFill>
                    <a:schemeClr val="tx1"/>
                  </a:solidFill>
                  <a:latin typeface="Times New Roman" pitchFamily="18" charset="0"/>
                  <a:cs typeface="Times New Roman" pitchFamily="18" charset="0"/>
                </a:rPr>
                <a:t>mum</a:t>
              </a:r>
              <a:endParaRPr lang="zh-CN" altLang="en-US" sz="3200" dirty="0">
                <a:latin typeface="Times New Roman" pitchFamily="18" charset="0"/>
                <a:cs typeface="Times New Roman" pitchFamily="18" charset="0"/>
              </a:endParaRPr>
            </a:p>
          </p:txBody>
        </p:sp>
        <p:sp>
          <p:nvSpPr>
            <p:cNvPr id="36" name="文本框 24"/>
            <p:cNvSpPr txBox="1"/>
            <p:nvPr/>
          </p:nvSpPr>
          <p:spPr>
            <a:xfrm>
              <a:off x="3684588" y="3409950"/>
              <a:ext cx="1116012" cy="492443"/>
            </a:xfrm>
            <a:prstGeom prst="rect">
              <a:avLst/>
            </a:prstGeom>
            <a:solidFill>
              <a:schemeClr val="bg1"/>
            </a:solidFill>
          </p:spPr>
          <p:txBody>
            <a:bodyPr wrap="square" lIns="0" tIns="0" rIns="0" bIns="0" rtlCol="0">
              <a:spAutoFit/>
            </a:bodyPr>
            <a:lstStyle/>
            <a:p>
              <a:pPr algn="ctr">
                <a:buNone/>
              </a:pPr>
              <a:r>
                <a:rPr lang="en-US" altLang="zh-CN" sz="3200" dirty="0">
                  <a:solidFill>
                    <a:schemeClr val="tx1"/>
                  </a:solidFill>
                  <a:latin typeface="Times New Roman" pitchFamily="18" charset="0"/>
                  <a:cs typeface="Times New Roman" pitchFamily="18" charset="0"/>
                </a:rPr>
                <a:t>10</a:t>
              </a:r>
              <a:endParaRPr lang="zh-CN" altLang="en-US" sz="3200" dirty="0">
                <a:solidFill>
                  <a:schemeClr val="tx1"/>
                </a:solidFill>
                <a:latin typeface="Times New Roman" pitchFamily="18" charset="0"/>
                <a:cs typeface="Times New Roman" pitchFamily="18" charset="0"/>
              </a:endParaRPr>
            </a:p>
          </p:txBody>
        </p:sp>
      </p:grpSp>
    </p:spTree>
    <p:custDataLst>
      <p:tags r:id="rId1"/>
    </p:custDataLst>
    <p:extLst>
      <p:ext uri="{BB962C8B-B14F-4D97-AF65-F5344CB8AC3E}">
        <p14:creationId xmlns:p14="http://schemas.microsoft.com/office/powerpoint/2010/main" val="51027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left)">
                                      <p:cBhvr>
                                        <p:cTn id="7" dur="500"/>
                                        <p:tgtEl>
                                          <p:spTgt spid="36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wipe(left)">
                                      <p:cBhvr>
                                        <p:cTn id="12" dur="500"/>
                                        <p:tgtEl>
                                          <p:spTgt spid="368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P spid="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pPr algn="ctr"/>
            <a:r>
              <a:rPr lang="en-US" altLang="zh-CN" sz="4000" b="1" dirty="0">
                <a:solidFill>
                  <a:schemeClr val="tx1"/>
                </a:solidFill>
              </a:rPr>
              <a:t>3.3.1  </a:t>
            </a:r>
            <a:r>
              <a:rPr lang="zh-CN" altLang="zh-CN" sz="4000" b="1" dirty="0">
                <a:solidFill>
                  <a:schemeClr val="tx1"/>
                </a:solidFill>
              </a:rPr>
              <a:t>常量与变量</a:t>
            </a:r>
            <a:r>
              <a:rPr lang="en-US" altLang="zh-CN" sz="4000" b="1" dirty="0">
                <a:solidFill>
                  <a:schemeClr val="tx1"/>
                </a:solidFill>
              </a:rPr>
              <a:t/>
            </a:r>
            <a:br>
              <a:rPr lang="en-US" altLang="zh-CN" sz="4000" b="1" dirty="0">
                <a:solidFill>
                  <a:schemeClr val="tx1"/>
                </a:solidFill>
              </a:rPr>
            </a:br>
            <a:endParaRPr lang="zh-CN" altLang="en-US" sz="4000" dirty="0">
              <a:solidFill>
                <a:schemeClr val="tx1"/>
              </a:solidFill>
              <a:latin typeface="+mn-lt"/>
              <a:ea typeface="+mn-ea"/>
              <a:cs typeface="+mn-cs"/>
            </a:endParaRPr>
          </a:p>
        </p:txBody>
      </p:sp>
      <p:sp>
        <p:nvSpPr>
          <p:cNvPr id="36867" name="内容占位符 2"/>
          <p:cNvSpPr>
            <a:spLocks noGrp="1"/>
          </p:cNvSpPr>
          <p:nvPr>
            <p:ph idx="1"/>
          </p:nvPr>
        </p:nvSpPr>
        <p:spPr>
          <a:xfrm>
            <a:off x="585786" y="851781"/>
            <a:ext cx="8065294" cy="560567"/>
          </a:xfrm>
        </p:spPr>
        <p:txBody>
          <a:bodyPr>
            <a:noAutofit/>
          </a:bodyPr>
          <a:lstStyle/>
          <a:p>
            <a:pPr marL="0" lvl="2" indent="0">
              <a:lnSpc>
                <a:spcPct val="95000"/>
              </a:lnSpc>
              <a:spcBef>
                <a:spcPts val="1300"/>
              </a:spcBef>
              <a:buNone/>
            </a:pPr>
            <a:r>
              <a:rPr lang="zh-CN" altLang="en-US" sz="3200" i="0" dirty="0">
                <a:solidFill>
                  <a:schemeClr val="tx1"/>
                </a:solidFill>
              </a:rPr>
              <a:t>变量取值</a:t>
            </a:r>
            <a:endParaRPr lang="en-US" altLang="zh-CN" sz="3200" i="0" dirty="0"/>
          </a:p>
          <a:p>
            <a:pPr marL="0" lvl="2" indent="0">
              <a:lnSpc>
                <a:spcPct val="95000"/>
              </a:lnSpc>
              <a:spcBef>
                <a:spcPts val="1300"/>
              </a:spcBef>
              <a:buNone/>
            </a:pPr>
            <a:r>
              <a:rPr lang="zh-CN" altLang="en-US" sz="3200" i="0" dirty="0"/>
              <a:t>变量的值在运算过程中可能会发生变化</a:t>
            </a:r>
            <a:endParaRPr lang="en-US" altLang="zh-CN" sz="3200" b="1" dirty="0"/>
          </a:p>
        </p:txBody>
      </p:sp>
      <p:sp>
        <p:nvSpPr>
          <p:cNvPr id="5" name="矩形 4"/>
          <p:cNvSpPr/>
          <p:nvPr/>
        </p:nvSpPr>
        <p:spPr>
          <a:xfrm>
            <a:off x="676886" y="1948256"/>
            <a:ext cx="7019315" cy="1194686"/>
          </a:xfrm>
          <a:prstGeom prst="rect">
            <a:avLst/>
          </a:prstGeom>
        </p:spPr>
        <p:txBody>
          <a:bodyPr wrap="square">
            <a:spAutoFit/>
          </a:bodyPr>
          <a:lstStyle/>
          <a:p>
            <a:pPr marL="0" lvl="2">
              <a:lnSpc>
                <a:spcPct val="95000"/>
              </a:lnSpc>
              <a:spcBef>
                <a:spcPts val="1300"/>
              </a:spcBef>
              <a:buNone/>
            </a:pPr>
            <a:r>
              <a:rPr lang="zh-CN" altLang="en-US" sz="3200" dirty="0">
                <a:solidFill>
                  <a:schemeClr val="tx1"/>
                </a:solidFill>
                <a:latin typeface="Times New Roman" pitchFamily="18" charset="0"/>
                <a:cs typeface="Times New Roman" pitchFamily="18" charset="0"/>
              </a:rPr>
              <a:t>例：</a:t>
            </a:r>
            <a:r>
              <a:rPr lang="en-US" altLang="zh-CN" sz="3200" dirty="0" err="1">
                <a:solidFill>
                  <a:schemeClr val="tx1"/>
                </a:solidFill>
                <a:latin typeface="Times New Roman" pitchFamily="18" charset="0"/>
                <a:cs typeface="Times New Roman" pitchFamily="18" charset="0"/>
              </a:rPr>
              <a:t>int</a:t>
            </a:r>
            <a:r>
              <a:rPr lang="zh-CN" altLang="en-US" sz="3200" dirty="0">
                <a:solidFill>
                  <a:schemeClr val="tx1"/>
                </a:solidFill>
                <a:latin typeface="Times New Roman" pitchFamily="18" charset="0"/>
                <a:cs typeface="Times New Roman" pitchFamily="18" charset="0"/>
              </a:rPr>
              <a:t> </a:t>
            </a:r>
            <a:r>
              <a:rPr lang="en-US" altLang="zh-CN" sz="3200" dirty="0">
                <a:solidFill>
                  <a:schemeClr val="tx1"/>
                </a:solidFill>
                <a:latin typeface="Times New Roman" pitchFamily="18" charset="0"/>
                <a:cs typeface="Times New Roman" pitchFamily="18" charset="0"/>
              </a:rPr>
              <a:t>money</a:t>
            </a:r>
            <a:r>
              <a:rPr lang="zh-CN" altLang="en-US" sz="3200" dirty="0">
                <a:solidFill>
                  <a:schemeClr val="tx1"/>
                </a:solidFill>
                <a:latin typeface="Times New Roman" pitchFamily="18" charset="0"/>
                <a:cs typeface="Times New Roman" pitchFamily="18" charset="0"/>
              </a:rPr>
              <a:t> </a:t>
            </a:r>
            <a:r>
              <a:rPr lang="en-US" altLang="zh-CN" sz="3200" dirty="0">
                <a:solidFill>
                  <a:schemeClr val="tx1"/>
                </a:solidFill>
                <a:latin typeface="Times New Roman" pitchFamily="18" charset="0"/>
                <a:cs typeface="Times New Roman" pitchFamily="18" charset="0"/>
              </a:rPr>
              <a:t>=</a:t>
            </a:r>
            <a:r>
              <a:rPr lang="zh-CN" altLang="en-US" sz="3200" dirty="0">
                <a:solidFill>
                  <a:schemeClr val="tx1"/>
                </a:solidFill>
                <a:latin typeface="Times New Roman" pitchFamily="18" charset="0"/>
                <a:cs typeface="Times New Roman" pitchFamily="18" charset="0"/>
              </a:rPr>
              <a:t> </a:t>
            </a:r>
            <a:r>
              <a:rPr lang="en-US" altLang="zh-CN" sz="3200" dirty="0">
                <a:solidFill>
                  <a:schemeClr val="tx1"/>
                </a:solidFill>
                <a:latin typeface="Times New Roman" pitchFamily="18" charset="0"/>
                <a:cs typeface="Times New Roman" pitchFamily="18" charset="0"/>
              </a:rPr>
              <a:t>30, </a:t>
            </a:r>
            <a:r>
              <a:rPr lang="en-US" altLang="zh-CN" sz="3200" dirty="0" err="1">
                <a:solidFill>
                  <a:schemeClr val="tx1"/>
                </a:solidFill>
                <a:latin typeface="Times New Roman" pitchFamily="18" charset="0"/>
                <a:cs typeface="Times New Roman" pitchFamily="18" charset="0"/>
              </a:rPr>
              <a:t>num</a:t>
            </a:r>
            <a:r>
              <a:rPr lang="en-US" altLang="zh-CN" sz="3200" dirty="0">
                <a:solidFill>
                  <a:schemeClr val="tx1"/>
                </a:solidFill>
                <a:latin typeface="Times New Roman" pitchFamily="18" charset="0"/>
                <a:cs typeface="Times New Roman" pitchFamily="18" charset="0"/>
              </a:rPr>
              <a:t> = 10, total;</a:t>
            </a:r>
          </a:p>
          <a:p>
            <a:pPr marL="0" lvl="2">
              <a:lnSpc>
                <a:spcPct val="95000"/>
              </a:lnSpc>
              <a:spcBef>
                <a:spcPts val="1300"/>
              </a:spcBef>
              <a:buNone/>
            </a:pPr>
            <a:r>
              <a:rPr lang="en-US" altLang="zh-CN" sz="3200" dirty="0">
                <a:solidFill>
                  <a:schemeClr val="tx1"/>
                </a:solidFill>
                <a:latin typeface="Times New Roman" pitchFamily="18" charset="0"/>
                <a:cs typeface="Times New Roman" pitchFamily="18" charset="0"/>
              </a:rPr>
              <a:t>        money = money + 20;</a:t>
            </a:r>
          </a:p>
        </p:txBody>
      </p:sp>
      <p:grpSp>
        <p:nvGrpSpPr>
          <p:cNvPr id="3" name="组合 2"/>
          <p:cNvGrpSpPr/>
          <p:nvPr/>
        </p:nvGrpSpPr>
        <p:grpSpPr>
          <a:xfrm>
            <a:off x="1905000" y="3257549"/>
            <a:ext cx="4953000" cy="1118176"/>
            <a:chOff x="1905000" y="3257549"/>
            <a:chExt cx="4953000" cy="1118176"/>
          </a:xfrm>
        </p:grpSpPr>
        <p:grpSp>
          <p:nvGrpSpPr>
            <p:cNvPr id="7" name="组合 6"/>
            <p:cNvGrpSpPr/>
            <p:nvPr/>
          </p:nvGrpSpPr>
          <p:grpSpPr>
            <a:xfrm>
              <a:off x="1905000" y="3257549"/>
              <a:ext cx="1346844" cy="1077662"/>
              <a:chOff x="5420120" y="2971802"/>
              <a:chExt cx="1346844" cy="1436884"/>
            </a:xfrm>
          </p:grpSpPr>
          <p:sp>
            <p:nvSpPr>
              <p:cNvPr id="19" name="AutoShape 2"/>
              <p:cNvSpPr>
                <a:spLocks noChangeArrowheads="1"/>
              </p:cNvSpPr>
              <p:nvPr/>
            </p:nvSpPr>
            <p:spPr bwMode="auto">
              <a:xfrm>
                <a:off x="5420121" y="3701809"/>
                <a:ext cx="1218987" cy="706877"/>
              </a:xfrm>
              <a:prstGeom prst="flowChartProcess">
                <a:avLst/>
              </a:prstGeom>
              <a:noFill/>
              <a:ln w="25400">
                <a:solidFill>
                  <a:srgbClr val="95B3D7"/>
                </a:solidFill>
                <a:miter lim="800000"/>
                <a:headEnd/>
                <a:tailEnd/>
              </a:ln>
            </p:spPr>
            <p:txBody>
              <a:bodyPr vert="horz" wrap="square" lIns="91440" tIns="45720" rIns="91440" bIns="45720" numCol="1" anchor="t" anchorCtr="0" compatLnSpc="1">
                <a:prstTxWarp prst="textNoShape">
                  <a:avLst/>
                </a:prstTxWarp>
              </a:bodyPr>
              <a:lstStyle/>
              <a:p>
                <a:endParaRPr lang="zh-CN" altLang="en-US" sz="3200">
                  <a:latin typeface="Times New Roman" pitchFamily="18" charset="0"/>
                  <a:cs typeface="Times New Roman" pitchFamily="18" charset="0"/>
                </a:endParaRPr>
              </a:p>
            </p:txBody>
          </p:sp>
          <p:sp>
            <p:nvSpPr>
              <p:cNvPr id="20" name="矩形 19"/>
              <p:cNvSpPr/>
              <p:nvPr/>
            </p:nvSpPr>
            <p:spPr>
              <a:xfrm>
                <a:off x="5420120" y="2971802"/>
                <a:ext cx="1346844" cy="779701"/>
              </a:xfrm>
              <a:prstGeom prst="rect">
                <a:avLst/>
              </a:prstGeom>
            </p:spPr>
            <p:txBody>
              <a:bodyPr wrap="none">
                <a:spAutoFit/>
              </a:bodyPr>
              <a:lstStyle/>
              <a:p>
                <a:pPr>
                  <a:buNone/>
                </a:pPr>
                <a:r>
                  <a:rPr lang="en-US" altLang="zh-CN" sz="3200" dirty="0">
                    <a:solidFill>
                      <a:schemeClr val="tx1"/>
                    </a:solidFill>
                    <a:latin typeface="Times New Roman" pitchFamily="18" charset="0"/>
                    <a:cs typeface="Times New Roman" pitchFamily="18" charset="0"/>
                  </a:rPr>
                  <a:t>money</a:t>
                </a:r>
                <a:endParaRPr lang="zh-CN" altLang="en-US" sz="3200" dirty="0">
                  <a:latin typeface="Times New Roman" pitchFamily="18" charset="0"/>
                  <a:cs typeface="Times New Roman" pitchFamily="18" charset="0"/>
                </a:endParaRPr>
              </a:p>
            </p:txBody>
          </p:sp>
        </p:grpSp>
        <p:sp>
          <p:nvSpPr>
            <p:cNvPr id="8" name="文本框 11"/>
            <p:cNvSpPr txBox="1"/>
            <p:nvPr/>
          </p:nvSpPr>
          <p:spPr>
            <a:xfrm>
              <a:off x="2236788" y="3790950"/>
              <a:ext cx="887412" cy="584775"/>
            </a:xfrm>
            <a:prstGeom prst="rect">
              <a:avLst/>
            </a:prstGeom>
            <a:noFill/>
          </p:spPr>
          <p:txBody>
            <a:bodyPr wrap="square" rtlCol="0">
              <a:spAutoFit/>
            </a:bodyPr>
            <a:lstStyle/>
            <a:p>
              <a:pPr>
                <a:buNone/>
              </a:pPr>
              <a:r>
                <a:rPr lang="en-US" altLang="zh-CN" sz="3200" dirty="0">
                  <a:solidFill>
                    <a:schemeClr val="tx1"/>
                  </a:solidFill>
                  <a:latin typeface="Times New Roman" pitchFamily="18" charset="0"/>
                  <a:cs typeface="Times New Roman" pitchFamily="18" charset="0"/>
                </a:rPr>
                <a:t>50</a:t>
              </a:r>
              <a:endParaRPr lang="zh-CN" altLang="en-US" sz="3200" dirty="0">
                <a:solidFill>
                  <a:schemeClr val="tx1"/>
                </a:solidFill>
                <a:latin typeface="Times New Roman" pitchFamily="18" charset="0"/>
                <a:cs typeface="Times New Roman" pitchFamily="18" charset="0"/>
              </a:endParaRPr>
            </a:p>
          </p:txBody>
        </p:sp>
        <p:sp>
          <p:nvSpPr>
            <p:cNvPr id="9" name="文本框 14"/>
            <p:cNvSpPr txBox="1"/>
            <p:nvPr/>
          </p:nvSpPr>
          <p:spPr>
            <a:xfrm>
              <a:off x="5367339" y="3790950"/>
              <a:ext cx="1490661" cy="553998"/>
            </a:xfrm>
            <a:prstGeom prst="rect">
              <a:avLst/>
            </a:prstGeom>
            <a:noFill/>
          </p:spPr>
          <p:txBody>
            <a:bodyPr wrap="square" rtlCol="0">
              <a:spAutoFit/>
            </a:bodyPr>
            <a:lstStyle/>
            <a:p>
              <a:pPr>
                <a:buNone/>
              </a:pPr>
              <a:r>
                <a:rPr lang="zh-CN" altLang="en-US" sz="3000" dirty="0">
                  <a:solidFill>
                    <a:schemeClr val="tx1"/>
                  </a:solidFill>
                  <a:latin typeface="Times New Roman" pitchFamily="18" charset="0"/>
                  <a:cs typeface="Times New Roman" pitchFamily="18" charset="0"/>
                </a:rPr>
                <a:t>随机数</a:t>
              </a:r>
            </a:p>
          </p:txBody>
        </p:sp>
        <p:grpSp>
          <p:nvGrpSpPr>
            <p:cNvPr id="10" name="组合 9"/>
            <p:cNvGrpSpPr/>
            <p:nvPr/>
          </p:nvGrpSpPr>
          <p:grpSpPr>
            <a:xfrm>
              <a:off x="5428743" y="3257549"/>
              <a:ext cx="1218987" cy="1077662"/>
              <a:chOff x="6896528" y="2971802"/>
              <a:chExt cx="1218987" cy="1436884"/>
            </a:xfrm>
          </p:grpSpPr>
          <p:sp>
            <p:nvSpPr>
              <p:cNvPr id="17" name="AutoShape 2"/>
              <p:cNvSpPr>
                <a:spLocks noChangeArrowheads="1"/>
              </p:cNvSpPr>
              <p:nvPr/>
            </p:nvSpPr>
            <p:spPr bwMode="auto">
              <a:xfrm>
                <a:off x="6896528" y="3701809"/>
                <a:ext cx="1218987" cy="706877"/>
              </a:xfrm>
              <a:prstGeom prst="flowChartProcess">
                <a:avLst/>
              </a:prstGeom>
              <a:noFill/>
              <a:ln w="25400">
                <a:solidFill>
                  <a:srgbClr val="95B3D7"/>
                </a:solidFill>
                <a:miter lim="800000"/>
                <a:headEnd/>
                <a:tailEnd/>
              </a:ln>
            </p:spPr>
            <p:txBody>
              <a:bodyPr vert="horz" wrap="square" lIns="91440" tIns="45720" rIns="91440" bIns="45720" numCol="1" anchor="t" anchorCtr="0" compatLnSpc="1">
                <a:prstTxWarp prst="textNoShape">
                  <a:avLst/>
                </a:prstTxWarp>
              </a:bodyPr>
              <a:lstStyle/>
              <a:p>
                <a:endParaRPr lang="zh-CN" altLang="en-US" sz="3200">
                  <a:latin typeface="Times New Roman" pitchFamily="18" charset="0"/>
                  <a:cs typeface="Times New Roman" pitchFamily="18" charset="0"/>
                </a:endParaRPr>
              </a:p>
            </p:txBody>
          </p:sp>
          <p:sp>
            <p:nvSpPr>
              <p:cNvPr id="18" name="矩形 17"/>
              <p:cNvSpPr/>
              <p:nvPr/>
            </p:nvSpPr>
            <p:spPr>
              <a:xfrm>
                <a:off x="7019081" y="2971802"/>
                <a:ext cx="914033" cy="779701"/>
              </a:xfrm>
              <a:prstGeom prst="rect">
                <a:avLst/>
              </a:prstGeom>
            </p:spPr>
            <p:txBody>
              <a:bodyPr wrap="none">
                <a:spAutoFit/>
              </a:bodyPr>
              <a:lstStyle/>
              <a:p>
                <a:pPr>
                  <a:buNone/>
                </a:pPr>
                <a:r>
                  <a:rPr lang="en-US" altLang="zh-CN" sz="3200" dirty="0">
                    <a:solidFill>
                      <a:schemeClr val="tx1"/>
                    </a:solidFill>
                    <a:latin typeface="Times New Roman" pitchFamily="18" charset="0"/>
                    <a:cs typeface="Times New Roman" pitchFamily="18" charset="0"/>
                  </a:rPr>
                  <a:t>total</a:t>
                </a:r>
                <a:endParaRPr lang="zh-CN" altLang="en-US" sz="3200" dirty="0">
                  <a:latin typeface="Times New Roman" pitchFamily="18" charset="0"/>
                  <a:cs typeface="Times New Roman" pitchFamily="18" charset="0"/>
                </a:endParaRPr>
              </a:p>
            </p:txBody>
          </p:sp>
        </p:grpSp>
        <p:grpSp>
          <p:nvGrpSpPr>
            <p:cNvPr id="12" name="组合 11"/>
            <p:cNvGrpSpPr/>
            <p:nvPr/>
          </p:nvGrpSpPr>
          <p:grpSpPr>
            <a:xfrm>
              <a:off x="3657601" y="3257550"/>
              <a:ext cx="1218987" cy="1085848"/>
              <a:chOff x="5420121" y="2960888"/>
              <a:chExt cx="1218987" cy="1447798"/>
            </a:xfrm>
          </p:grpSpPr>
          <p:sp>
            <p:nvSpPr>
              <p:cNvPr id="15" name="AutoShape 2"/>
              <p:cNvSpPr>
                <a:spLocks noChangeArrowheads="1"/>
              </p:cNvSpPr>
              <p:nvPr/>
            </p:nvSpPr>
            <p:spPr bwMode="auto">
              <a:xfrm>
                <a:off x="5420121" y="3701809"/>
                <a:ext cx="1218987" cy="706877"/>
              </a:xfrm>
              <a:prstGeom prst="flowChartProcess">
                <a:avLst/>
              </a:prstGeom>
              <a:noFill/>
              <a:ln w="25400">
                <a:solidFill>
                  <a:srgbClr val="95B3D7"/>
                </a:solidFill>
                <a:miter lim="800000"/>
                <a:headEnd/>
                <a:tailEnd/>
              </a:ln>
            </p:spPr>
            <p:txBody>
              <a:bodyPr vert="horz" wrap="square" lIns="91440" tIns="45720" rIns="91440" bIns="45720" numCol="1" anchor="t" anchorCtr="0" compatLnSpc="1">
                <a:prstTxWarp prst="textNoShape">
                  <a:avLst/>
                </a:prstTxWarp>
              </a:bodyPr>
              <a:lstStyle/>
              <a:p>
                <a:endParaRPr lang="zh-CN" altLang="en-US" sz="3200">
                  <a:latin typeface="Times New Roman" pitchFamily="18" charset="0"/>
                  <a:cs typeface="Times New Roman" pitchFamily="18" charset="0"/>
                </a:endParaRPr>
              </a:p>
            </p:txBody>
          </p:sp>
          <p:sp>
            <p:nvSpPr>
              <p:cNvPr id="16" name="矩形 15"/>
              <p:cNvSpPr/>
              <p:nvPr/>
            </p:nvSpPr>
            <p:spPr>
              <a:xfrm>
                <a:off x="5535275" y="2960888"/>
                <a:ext cx="1027845" cy="779700"/>
              </a:xfrm>
              <a:prstGeom prst="rect">
                <a:avLst/>
              </a:prstGeom>
            </p:spPr>
            <p:txBody>
              <a:bodyPr wrap="none">
                <a:spAutoFit/>
              </a:bodyPr>
              <a:lstStyle/>
              <a:p>
                <a:pPr>
                  <a:buNone/>
                </a:pPr>
                <a:r>
                  <a:rPr lang="en-US" altLang="zh-CN" sz="3200" dirty="0">
                    <a:solidFill>
                      <a:schemeClr val="tx1"/>
                    </a:solidFill>
                    <a:latin typeface="Times New Roman" pitchFamily="18" charset="0"/>
                    <a:cs typeface="Times New Roman" pitchFamily="18" charset="0"/>
                  </a:rPr>
                  <a:t>mum</a:t>
                </a:r>
                <a:endParaRPr lang="zh-CN" altLang="en-US" sz="3200" dirty="0">
                  <a:latin typeface="Times New Roman" pitchFamily="18" charset="0"/>
                  <a:cs typeface="Times New Roman" pitchFamily="18" charset="0"/>
                </a:endParaRPr>
              </a:p>
            </p:txBody>
          </p:sp>
        </p:grpSp>
        <p:sp>
          <p:nvSpPr>
            <p:cNvPr id="13" name="文本框 11"/>
            <p:cNvSpPr txBox="1"/>
            <p:nvPr/>
          </p:nvSpPr>
          <p:spPr>
            <a:xfrm>
              <a:off x="3989176" y="3790950"/>
              <a:ext cx="887412" cy="584775"/>
            </a:xfrm>
            <a:prstGeom prst="rect">
              <a:avLst/>
            </a:prstGeom>
            <a:noFill/>
          </p:spPr>
          <p:txBody>
            <a:bodyPr wrap="square" rtlCol="0">
              <a:spAutoFit/>
            </a:bodyPr>
            <a:lstStyle/>
            <a:p>
              <a:pPr>
                <a:buNone/>
              </a:pPr>
              <a:r>
                <a:rPr lang="en-US" altLang="zh-CN" sz="3200" dirty="0">
                  <a:solidFill>
                    <a:schemeClr val="tx1"/>
                  </a:solidFill>
                  <a:latin typeface="Times New Roman" pitchFamily="18" charset="0"/>
                  <a:cs typeface="Times New Roman" pitchFamily="18" charset="0"/>
                </a:rPr>
                <a:t>10</a:t>
              </a:r>
              <a:endParaRPr lang="zh-CN" altLang="en-US" sz="3200" dirty="0">
                <a:solidFill>
                  <a:schemeClr val="tx1"/>
                </a:solidFill>
                <a:latin typeface="Times New Roman" pitchFamily="18" charset="0"/>
                <a:cs typeface="Times New Roman" pitchFamily="18" charset="0"/>
              </a:endParaRPr>
            </a:p>
          </p:txBody>
        </p:sp>
      </p:grpSp>
    </p:spTree>
    <p:custDataLst>
      <p:tags r:id="rId1"/>
    </p:custDataLst>
    <p:extLst>
      <p:ext uri="{BB962C8B-B14F-4D97-AF65-F5344CB8AC3E}">
        <p14:creationId xmlns:p14="http://schemas.microsoft.com/office/powerpoint/2010/main" val="685535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2913" y="266456"/>
            <a:ext cx="8079581" cy="1243649"/>
          </a:xfrm>
        </p:spPr>
        <p:txBody>
          <a:bodyPr vert="horz" lIns="91440" tIns="45720" rIns="91440" bIns="45720" rtlCol="0" anchor="ctr">
            <a:normAutofit/>
          </a:bodyPr>
          <a:lstStyle/>
          <a:p>
            <a:pPr algn="ctr"/>
            <a:r>
              <a:rPr lang="en-US" altLang="zh-CN" sz="4000" b="1" dirty="0">
                <a:solidFill>
                  <a:schemeClr val="tx1"/>
                </a:solidFill>
              </a:rPr>
              <a:t>3.3.1  </a:t>
            </a:r>
            <a:r>
              <a:rPr lang="zh-CN" altLang="zh-CN" sz="4000" b="1" dirty="0">
                <a:solidFill>
                  <a:schemeClr val="tx1"/>
                </a:solidFill>
              </a:rPr>
              <a:t>常量与变量</a:t>
            </a:r>
            <a:r>
              <a:rPr lang="en-US" altLang="zh-CN" sz="4000" dirty="0">
                <a:solidFill>
                  <a:schemeClr val="tx1"/>
                </a:solidFill>
                <a:latin typeface="+mn-lt"/>
                <a:ea typeface="+mn-ea"/>
                <a:cs typeface="+mn-cs"/>
              </a:rPr>
              <a:t/>
            </a:r>
            <a:br>
              <a:rPr lang="en-US" altLang="zh-CN" sz="4000" dirty="0">
                <a:solidFill>
                  <a:schemeClr val="tx1"/>
                </a:solidFill>
                <a:latin typeface="+mn-lt"/>
                <a:ea typeface="+mn-ea"/>
                <a:cs typeface="+mn-cs"/>
              </a:rPr>
            </a:br>
            <a:endParaRPr lang="zh-CN" altLang="en-US" sz="4000" dirty="0">
              <a:solidFill>
                <a:schemeClr val="tx1"/>
              </a:solidFill>
              <a:latin typeface="+mn-lt"/>
              <a:ea typeface="+mn-ea"/>
              <a:cs typeface="+mn-cs"/>
            </a:endParaRPr>
          </a:p>
        </p:txBody>
      </p:sp>
      <p:sp>
        <p:nvSpPr>
          <p:cNvPr id="36867" name="内容占位符 2"/>
          <p:cNvSpPr>
            <a:spLocks noGrp="1"/>
          </p:cNvSpPr>
          <p:nvPr>
            <p:ph idx="1"/>
          </p:nvPr>
        </p:nvSpPr>
        <p:spPr>
          <a:xfrm>
            <a:off x="621506" y="793028"/>
            <a:ext cx="8065294" cy="1028700"/>
          </a:xfrm>
        </p:spPr>
        <p:txBody>
          <a:bodyPr>
            <a:noAutofit/>
          </a:bodyPr>
          <a:lstStyle/>
          <a:p>
            <a:pPr marL="0" lvl="2" indent="0">
              <a:lnSpc>
                <a:spcPct val="95000"/>
              </a:lnSpc>
              <a:spcBef>
                <a:spcPts val="1300"/>
              </a:spcBef>
              <a:buNone/>
            </a:pPr>
            <a:r>
              <a:rPr lang="zh-CN" altLang="en-US" sz="3200" i="0" dirty="0">
                <a:solidFill>
                  <a:schemeClr val="tx1"/>
                </a:solidFill>
              </a:rPr>
              <a:t>变量取值</a:t>
            </a:r>
            <a:endParaRPr lang="en-US" altLang="zh-CN" sz="3200" i="0" dirty="0"/>
          </a:p>
          <a:p>
            <a:pPr marL="0" lvl="2" indent="0">
              <a:lnSpc>
                <a:spcPct val="95000"/>
              </a:lnSpc>
              <a:spcBef>
                <a:spcPts val="1300"/>
              </a:spcBef>
              <a:buNone/>
            </a:pPr>
            <a:r>
              <a:rPr lang="zh-CN" altLang="en-US" sz="3200" i="0" dirty="0"/>
              <a:t>变量的值在运算过程中可能会发生变化</a:t>
            </a:r>
            <a:endParaRPr lang="en-US" altLang="zh-CN" sz="3200" b="1" dirty="0"/>
          </a:p>
        </p:txBody>
      </p:sp>
      <p:sp>
        <p:nvSpPr>
          <p:cNvPr id="5" name="矩形 4"/>
          <p:cNvSpPr/>
          <p:nvPr/>
        </p:nvSpPr>
        <p:spPr>
          <a:xfrm>
            <a:off x="676886" y="1948257"/>
            <a:ext cx="7019315" cy="1829219"/>
          </a:xfrm>
          <a:prstGeom prst="rect">
            <a:avLst/>
          </a:prstGeom>
        </p:spPr>
        <p:txBody>
          <a:bodyPr wrap="square">
            <a:spAutoFit/>
          </a:bodyPr>
          <a:lstStyle/>
          <a:p>
            <a:pPr marL="0" lvl="2">
              <a:lnSpc>
                <a:spcPct val="95000"/>
              </a:lnSpc>
              <a:spcBef>
                <a:spcPts val="1300"/>
              </a:spcBef>
              <a:buNone/>
            </a:pPr>
            <a:r>
              <a:rPr lang="zh-CN" altLang="en-US" sz="3200" dirty="0">
                <a:solidFill>
                  <a:schemeClr val="tx1"/>
                </a:solidFill>
                <a:latin typeface="Times New Roman" pitchFamily="18" charset="0"/>
                <a:cs typeface="Times New Roman" pitchFamily="18" charset="0"/>
              </a:rPr>
              <a:t>例：</a:t>
            </a:r>
            <a:r>
              <a:rPr lang="en-US" altLang="zh-CN" sz="3200" dirty="0" err="1">
                <a:solidFill>
                  <a:schemeClr val="tx1"/>
                </a:solidFill>
                <a:latin typeface="Times New Roman" pitchFamily="18" charset="0"/>
                <a:cs typeface="Times New Roman" pitchFamily="18" charset="0"/>
              </a:rPr>
              <a:t>int</a:t>
            </a:r>
            <a:r>
              <a:rPr lang="zh-CN" altLang="en-US" sz="3200" dirty="0">
                <a:solidFill>
                  <a:schemeClr val="tx1"/>
                </a:solidFill>
                <a:latin typeface="Times New Roman" pitchFamily="18" charset="0"/>
                <a:cs typeface="Times New Roman" pitchFamily="18" charset="0"/>
              </a:rPr>
              <a:t> </a:t>
            </a:r>
            <a:r>
              <a:rPr lang="en-US" altLang="zh-CN" sz="3200" dirty="0">
                <a:solidFill>
                  <a:schemeClr val="tx1"/>
                </a:solidFill>
                <a:latin typeface="Times New Roman" pitchFamily="18" charset="0"/>
                <a:cs typeface="Times New Roman" pitchFamily="18" charset="0"/>
              </a:rPr>
              <a:t>money</a:t>
            </a:r>
            <a:r>
              <a:rPr lang="zh-CN" altLang="en-US" sz="3200" dirty="0">
                <a:solidFill>
                  <a:schemeClr val="tx1"/>
                </a:solidFill>
                <a:latin typeface="Times New Roman" pitchFamily="18" charset="0"/>
                <a:cs typeface="Times New Roman" pitchFamily="18" charset="0"/>
              </a:rPr>
              <a:t> </a:t>
            </a:r>
            <a:r>
              <a:rPr lang="en-US" altLang="zh-CN" sz="3200" dirty="0">
                <a:solidFill>
                  <a:schemeClr val="tx1"/>
                </a:solidFill>
                <a:latin typeface="Times New Roman" pitchFamily="18" charset="0"/>
                <a:cs typeface="Times New Roman" pitchFamily="18" charset="0"/>
              </a:rPr>
              <a:t>=</a:t>
            </a:r>
            <a:r>
              <a:rPr lang="zh-CN" altLang="en-US" sz="3200" dirty="0">
                <a:solidFill>
                  <a:schemeClr val="tx1"/>
                </a:solidFill>
                <a:latin typeface="Times New Roman" pitchFamily="18" charset="0"/>
                <a:cs typeface="Times New Roman" pitchFamily="18" charset="0"/>
              </a:rPr>
              <a:t> </a:t>
            </a:r>
            <a:r>
              <a:rPr lang="en-US" altLang="zh-CN" sz="3200" dirty="0">
                <a:solidFill>
                  <a:schemeClr val="tx1"/>
                </a:solidFill>
                <a:latin typeface="Times New Roman" pitchFamily="18" charset="0"/>
                <a:cs typeface="Times New Roman" pitchFamily="18" charset="0"/>
              </a:rPr>
              <a:t>30, </a:t>
            </a:r>
            <a:r>
              <a:rPr lang="en-US" altLang="zh-CN" sz="3200" dirty="0" err="1">
                <a:solidFill>
                  <a:schemeClr val="tx1"/>
                </a:solidFill>
                <a:latin typeface="Times New Roman" pitchFamily="18" charset="0"/>
                <a:cs typeface="Times New Roman" pitchFamily="18" charset="0"/>
              </a:rPr>
              <a:t>num</a:t>
            </a:r>
            <a:r>
              <a:rPr lang="en-US" altLang="zh-CN" sz="3200" dirty="0">
                <a:solidFill>
                  <a:schemeClr val="tx1"/>
                </a:solidFill>
                <a:latin typeface="Times New Roman" pitchFamily="18" charset="0"/>
                <a:cs typeface="Times New Roman" pitchFamily="18" charset="0"/>
              </a:rPr>
              <a:t> = 10, total;</a:t>
            </a:r>
          </a:p>
          <a:p>
            <a:pPr marL="0" lvl="2">
              <a:lnSpc>
                <a:spcPct val="95000"/>
              </a:lnSpc>
              <a:spcBef>
                <a:spcPts val="1300"/>
              </a:spcBef>
              <a:buNone/>
            </a:pPr>
            <a:r>
              <a:rPr lang="en-US" altLang="zh-CN" sz="3200" dirty="0">
                <a:solidFill>
                  <a:schemeClr val="tx1"/>
                </a:solidFill>
                <a:latin typeface="Times New Roman" pitchFamily="18" charset="0"/>
                <a:cs typeface="Times New Roman" pitchFamily="18" charset="0"/>
              </a:rPr>
              <a:t>        money = money + 20;</a:t>
            </a:r>
          </a:p>
          <a:p>
            <a:pPr marL="0" lvl="2">
              <a:lnSpc>
                <a:spcPct val="95000"/>
              </a:lnSpc>
              <a:spcBef>
                <a:spcPts val="1300"/>
              </a:spcBef>
              <a:buNone/>
            </a:pPr>
            <a:r>
              <a:rPr lang="en-US" altLang="zh-CN" sz="3200" dirty="0">
                <a:solidFill>
                  <a:schemeClr val="tx1"/>
                </a:solidFill>
                <a:latin typeface="Times New Roman" pitchFamily="18" charset="0"/>
                <a:cs typeface="Times New Roman" pitchFamily="18" charset="0"/>
              </a:rPr>
              <a:t>        total=</a:t>
            </a:r>
            <a:r>
              <a:rPr lang="en-US" altLang="zh-CN" sz="3200" dirty="0" err="1">
                <a:solidFill>
                  <a:schemeClr val="tx1"/>
                </a:solidFill>
                <a:latin typeface="Times New Roman" pitchFamily="18" charset="0"/>
                <a:cs typeface="Times New Roman" pitchFamily="18" charset="0"/>
              </a:rPr>
              <a:t>num</a:t>
            </a:r>
            <a:r>
              <a:rPr lang="en-US" altLang="zh-CN" sz="3200" dirty="0">
                <a:solidFill>
                  <a:schemeClr val="tx1"/>
                </a:solidFill>
                <a:latin typeface="Times New Roman" pitchFamily="18" charset="0"/>
                <a:cs typeface="Times New Roman" pitchFamily="18" charset="0"/>
              </a:rPr>
              <a:t>*money;</a:t>
            </a:r>
          </a:p>
        </p:txBody>
      </p:sp>
      <p:grpSp>
        <p:nvGrpSpPr>
          <p:cNvPr id="28" name="组合 27"/>
          <p:cNvGrpSpPr/>
          <p:nvPr/>
        </p:nvGrpSpPr>
        <p:grpSpPr>
          <a:xfrm>
            <a:off x="3733800" y="3714750"/>
            <a:ext cx="4876800" cy="1125275"/>
            <a:chOff x="1905000" y="3580075"/>
            <a:chExt cx="4876800" cy="1125275"/>
          </a:xfrm>
        </p:grpSpPr>
        <p:grpSp>
          <p:nvGrpSpPr>
            <p:cNvPr id="27" name="组合 26"/>
            <p:cNvGrpSpPr/>
            <p:nvPr/>
          </p:nvGrpSpPr>
          <p:grpSpPr>
            <a:xfrm>
              <a:off x="1905000" y="3580075"/>
              <a:ext cx="4876800" cy="1125275"/>
              <a:chOff x="1905000" y="3580075"/>
              <a:chExt cx="4876800" cy="1125275"/>
            </a:xfrm>
          </p:grpSpPr>
          <p:sp>
            <p:nvSpPr>
              <p:cNvPr id="8" name="文本框 11"/>
              <p:cNvSpPr txBox="1"/>
              <p:nvPr/>
            </p:nvSpPr>
            <p:spPr>
              <a:xfrm>
                <a:off x="2236576" y="4120575"/>
                <a:ext cx="887412" cy="584775"/>
              </a:xfrm>
              <a:prstGeom prst="rect">
                <a:avLst/>
              </a:prstGeom>
              <a:noFill/>
            </p:spPr>
            <p:txBody>
              <a:bodyPr wrap="square" rtlCol="0">
                <a:spAutoFit/>
              </a:bodyPr>
              <a:lstStyle/>
              <a:p>
                <a:pPr>
                  <a:buNone/>
                </a:pPr>
                <a:r>
                  <a:rPr lang="en-US" altLang="zh-CN" sz="3200" dirty="0">
                    <a:solidFill>
                      <a:schemeClr val="tx1"/>
                    </a:solidFill>
                    <a:latin typeface="Times New Roman" pitchFamily="18" charset="0"/>
                    <a:cs typeface="Times New Roman" pitchFamily="18" charset="0"/>
                  </a:rPr>
                  <a:t>50</a:t>
                </a:r>
                <a:endParaRPr lang="zh-CN" altLang="en-US" sz="3200" dirty="0">
                  <a:solidFill>
                    <a:schemeClr val="tx1"/>
                  </a:solidFill>
                  <a:latin typeface="Times New Roman" pitchFamily="18" charset="0"/>
                  <a:cs typeface="Times New Roman" pitchFamily="18" charset="0"/>
                </a:endParaRPr>
              </a:p>
            </p:txBody>
          </p:sp>
          <p:grpSp>
            <p:nvGrpSpPr>
              <p:cNvPr id="3" name="组合 2"/>
              <p:cNvGrpSpPr/>
              <p:nvPr/>
            </p:nvGrpSpPr>
            <p:grpSpPr>
              <a:xfrm>
                <a:off x="1905000" y="3580075"/>
                <a:ext cx="4876800" cy="1100450"/>
                <a:chOff x="1905000" y="3580075"/>
                <a:chExt cx="4876800" cy="1100450"/>
              </a:xfrm>
            </p:grpSpPr>
            <p:grpSp>
              <p:nvGrpSpPr>
                <p:cNvPr id="7" name="组合 6"/>
                <p:cNvGrpSpPr/>
                <p:nvPr/>
              </p:nvGrpSpPr>
              <p:grpSpPr>
                <a:xfrm>
                  <a:off x="1905000" y="3587176"/>
                  <a:ext cx="1346844" cy="1068529"/>
                  <a:chOff x="5420120" y="2983981"/>
                  <a:chExt cx="1346844" cy="1424705"/>
                </a:xfrm>
              </p:grpSpPr>
              <p:sp>
                <p:nvSpPr>
                  <p:cNvPr id="19" name="AutoShape 2"/>
                  <p:cNvSpPr>
                    <a:spLocks noChangeArrowheads="1"/>
                  </p:cNvSpPr>
                  <p:nvPr/>
                </p:nvSpPr>
                <p:spPr bwMode="auto">
                  <a:xfrm>
                    <a:off x="5420121" y="3701809"/>
                    <a:ext cx="1218987" cy="706877"/>
                  </a:xfrm>
                  <a:prstGeom prst="flowChartProcess">
                    <a:avLst/>
                  </a:prstGeom>
                  <a:noFill/>
                  <a:ln w="25400">
                    <a:solidFill>
                      <a:srgbClr val="95B3D7"/>
                    </a:solidFill>
                    <a:miter lim="800000"/>
                    <a:headEnd/>
                    <a:tailEnd/>
                  </a:ln>
                </p:spPr>
                <p:txBody>
                  <a:bodyPr vert="horz" wrap="square" lIns="91440" tIns="45720" rIns="91440" bIns="45720" numCol="1" anchor="t" anchorCtr="0" compatLnSpc="1">
                    <a:prstTxWarp prst="textNoShape">
                      <a:avLst/>
                    </a:prstTxWarp>
                  </a:bodyPr>
                  <a:lstStyle/>
                  <a:p>
                    <a:endParaRPr lang="zh-CN" altLang="en-US" sz="3200">
                      <a:latin typeface="Times New Roman" pitchFamily="18" charset="0"/>
                      <a:cs typeface="Times New Roman" pitchFamily="18" charset="0"/>
                    </a:endParaRPr>
                  </a:p>
                </p:txBody>
              </p:sp>
              <p:sp>
                <p:nvSpPr>
                  <p:cNvPr id="20" name="矩形 19"/>
                  <p:cNvSpPr/>
                  <p:nvPr/>
                </p:nvSpPr>
                <p:spPr>
                  <a:xfrm>
                    <a:off x="5420120" y="2983981"/>
                    <a:ext cx="1346844" cy="779700"/>
                  </a:xfrm>
                  <a:prstGeom prst="rect">
                    <a:avLst/>
                  </a:prstGeom>
                </p:spPr>
                <p:txBody>
                  <a:bodyPr wrap="none">
                    <a:spAutoFit/>
                  </a:bodyPr>
                  <a:lstStyle/>
                  <a:p>
                    <a:pPr>
                      <a:buNone/>
                    </a:pPr>
                    <a:r>
                      <a:rPr lang="en-US" altLang="zh-CN" sz="3200" dirty="0">
                        <a:solidFill>
                          <a:schemeClr val="tx1"/>
                        </a:solidFill>
                        <a:latin typeface="Times New Roman" pitchFamily="18" charset="0"/>
                        <a:cs typeface="Times New Roman" pitchFamily="18" charset="0"/>
                      </a:rPr>
                      <a:t>money</a:t>
                    </a:r>
                    <a:endParaRPr lang="zh-CN" altLang="en-US" sz="3200" dirty="0">
                      <a:latin typeface="Times New Roman" pitchFamily="18" charset="0"/>
                      <a:cs typeface="Times New Roman" pitchFamily="18" charset="0"/>
                    </a:endParaRPr>
                  </a:p>
                </p:txBody>
              </p:sp>
            </p:grpSp>
            <p:sp>
              <p:nvSpPr>
                <p:cNvPr id="9" name="文本框 14"/>
                <p:cNvSpPr txBox="1"/>
                <p:nvPr/>
              </p:nvSpPr>
              <p:spPr>
                <a:xfrm>
                  <a:off x="5291139" y="4095750"/>
                  <a:ext cx="1490661" cy="584775"/>
                </a:xfrm>
                <a:prstGeom prst="rect">
                  <a:avLst/>
                </a:prstGeom>
                <a:noFill/>
              </p:spPr>
              <p:txBody>
                <a:bodyPr wrap="square" rtlCol="0">
                  <a:spAutoFit/>
                </a:bodyPr>
                <a:lstStyle/>
                <a:p>
                  <a:pPr algn="ctr">
                    <a:buNone/>
                  </a:pPr>
                  <a:r>
                    <a:rPr lang="en-US" altLang="zh-CN" sz="3200" dirty="0">
                      <a:solidFill>
                        <a:schemeClr val="tx1"/>
                      </a:solidFill>
                      <a:latin typeface="Times New Roman" pitchFamily="18" charset="0"/>
                      <a:cs typeface="Times New Roman" pitchFamily="18" charset="0"/>
                    </a:rPr>
                    <a:t>500</a:t>
                  </a:r>
                  <a:endParaRPr lang="zh-CN" altLang="en-US" sz="3200" dirty="0">
                    <a:solidFill>
                      <a:schemeClr val="tx1"/>
                    </a:solidFill>
                    <a:latin typeface="Times New Roman" pitchFamily="18" charset="0"/>
                    <a:cs typeface="Times New Roman" pitchFamily="18" charset="0"/>
                  </a:endParaRPr>
                </a:p>
              </p:txBody>
            </p:sp>
            <p:grpSp>
              <p:nvGrpSpPr>
                <p:cNvPr id="10" name="组合 9"/>
                <p:cNvGrpSpPr/>
                <p:nvPr/>
              </p:nvGrpSpPr>
              <p:grpSpPr>
                <a:xfrm>
                  <a:off x="5428743" y="3580075"/>
                  <a:ext cx="1218987" cy="1075630"/>
                  <a:chOff x="6896528" y="2974513"/>
                  <a:chExt cx="1218987" cy="1434173"/>
                </a:xfrm>
              </p:grpSpPr>
              <p:sp>
                <p:nvSpPr>
                  <p:cNvPr id="17" name="AutoShape 2"/>
                  <p:cNvSpPr>
                    <a:spLocks noChangeArrowheads="1"/>
                  </p:cNvSpPr>
                  <p:nvPr/>
                </p:nvSpPr>
                <p:spPr bwMode="auto">
                  <a:xfrm>
                    <a:off x="6896528" y="3701809"/>
                    <a:ext cx="1218987" cy="706877"/>
                  </a:xfrm>
                  <a:prstGeom prst="flowChartProcess">
                    <a:avLst/>
                  </a:prstGeom>
                  <a:noFill/>
                  <a:ln w="25400">
                    <a:solidFill>
                      <a:srgbClr val="95B3D7"/>
                    </a:solidFill>
                    <a:miter lim="800000"/>
                    <a:headEnd/>
                    <a:tailEnd/>
                  </a:ln>
                </p:spPr>
                <p:txBody>
                  <a:bodyPr vert="horz" wrap="square" lIns="91440" tIns="45720" rIns="91440" bIns="45720" numCol="1" anchor="t" anchorCtr="0" compatLnSpc="1">
                    <a:prstTxWarp prst="textNoShape">
                      <a:avLst/>
                    </a:prstTxWarp>
                  </a:bodyPr>
                  <a:lstStyle/>
                  <a:p>
                    <a:endParaRPr lang="zh-CN" altLang="en-US" sz="3200">
                      <a:latin typeface="Times New Roman" pitchFamily="18" charset="0"/>
                      <a:cs typeface="Times New Roman" pitchFamily="18" charset="0"/>
                    </a:endParaRPr>
                  </a:p>
                </p:txBody>
              </p:sp>
              <p:sp>
                <p:nvSpPr>
                  <p:cNvPr id="18" name="矩形 17"/>
                  <p:cNvSpPr/>
                  <p:nvPr/>
                </p:nvSpPr>
                <p:spPr>
                  <a:xfrm>
                    <a:off x="7030385" y="2974513"/>
                    <a:ext cx="914033" cy="857671"/>
                  </a:xfrm>
                  <a:prstGeom prst="rect">
                    <a:avLst/>
                  </a:prstGeom>
                </p:spPr>
                <p:txBody>
                  <a:bodyPr wrap="none">
                    <a:spAutoFit/>
                  </a:bodyPr>
                  <a:lstStyle/>
                  <a:p>
                    <a:pPr>
                      <a:buNone/>
                    </a:pPr>
                    <a:r>
                      <a:rPr lang="en-US" altLang="zh-CN" sz="3200" dirty="0">
                        <a:solidFill>
                          <a:schemeClr val="tx1"/>
                        </a:solidFill>
                        <a:latin typeface="Times New Roman" pitchFamily="18" charset="0"/>
                        <a:cs typeface="Times New Roman" pitchFamily="18" charset="0"/>
                      </a:rPr>
                      <a:t>total</a:t>
                    </a:r>
                    <a:endParaRPr lang="zh-CN" altLang="en-US" sz="3200" dirty="0">
                      <a:latin typeface="Times New Roman" pitchFamily="18" charset="0"/>
                      <a:cs typeface="Times New Roman" pitchFamily="18" charset="0"/>
                    </a:endParaRPr>
                  </a:p>
                </p:txBody>
              </p:sp>
            </p:grpSp>
            <p:grpSp>
              <p:nvGrpSpPr>
                <p:cNvPr id="12" name="组合 11"/>
                <p:cNvGrpSpPr/>
                <p:nvPr/>
              </p:nvGrpSpPr>
              <p:grpSpPr>
                <a:xfrm>
                  <a:off x="3657601" y="3588930"/>
                  <a:ext cx="1218987" cy="1074953"/>
                  <a:chOff x="5420121" y="2975413"/>
                  <a:chExt cx="1218987" cy="1433273"/>
                </a:xfrm>
              </p:grpSpPr>
              <p:sp>
                <p:nvSpPr>
                  <p:cNvPr id="15" name="AutoShape 2"/>
                  <p:cNvSpPr>
                    <a:spLocks noChangeArrowheads="1"/>
                  </p:cNvSpPr>
                  <p:nvPr/>
                </p:nvSpPr>
                <p:spPr bwMode="auto">
                  <a:xfrm>
                    <a:off x="5420121" y="3701809"/>
                    <a:ext cx="1218987" cy="706877"/>
                  </a:xfrm>
                  <a:prstGeom prst="flowChartProcess">
                    <a:avLst/>
                  </a:prstGeom>
                  <a:noFill/>
                  <a:ln w="25400">
                    <a:solidFill>
                      <a:srgbClr val="95B3D7"/>
                    </a:solidFill>
                    <a:miter lim="800000"/>
                    <a:headEnd/>
                    <a:tailEnd/>
                  </a:ln>
                </p:spPr>
                <p:txBody>
                  <a:bodyPr vert="horz" wrap="square" lIns="91440" tIns="45720" rIns="91440" bIns="45720" numCol="1" anchor="t" anchorCtr="0" compatLnSpc="1">
                    <a:prstTxWarp prst="textNoShape">
                      <a:avLst/>
                    </a:prstTxWarp>
                  </a:bodyPr>
                  <a:lstStyle/>
                  <a:p>
                    <a:endParaRPr lang="zh-CN" altLang="en-US" sz="3200">
                      <a:latin typeface="Times New Roman" pitchFamily="18" charset="0"/>
                      <a:cs typeface="Times New Roman" pitchFamily="18" charset="0"/>
                    </a:endParaRPr>
                  </a:p>
                </p:txBody>
              </p:sp>
              <p:sp>
                <p:nvSpPr>
                  <p:cNvPr id="16" name="矩形 15"/>
                  <p:cNvSpPr/>
                  <p:nvPr/>
                </p:nvSpPr>
                <p:spPr>
                  <a:xfrm>
                    <a:off x="5535275" y="2975413"/>
                    <a:ext cx="1027845" cy="708820"/>
                  </a:xfrm>
                  <a:prstGeom prst="rect">
                    <a:avLst/>
                  </a:prstGeom>
                </p:spPr>
                <p:txBody>
                  <a:bodyPr wrap="none">
                    <a:spAutoFit/>
                  </a:bodyPr>
                  <a:lstStyle/>
                  <a:p>
                    <a:pPr>
                      <a:buNone/>
                    </a:pPr>
                    <a:r>
                      <a:rPr lang="en-US" altLang="zh-CN" sz="3200" dirty="0">
                        <a:solidFill>
                          <a:schemeClr val="tx1"/>
                        </a:solidFill>
                        <a:latin typeface="Times New Roman" pitchFamily="18" charset="0"/>
                        <a:cs typeface="Times New Roman" pitchFamily="18" charset="0"/>
                      </a:rPr>
                      <a:t>mum</a:t>
                    </a:r>
                    <a:endParaRPr lang="zh-CN" altLang="en-US" sz="3200" dirty="0">
                      <a:latin typeface="Times New Roman" pitchFamily="18" charset="0"/>
                      <a:cs typeface="Times New Roman" pitchFamily="18" charset="0"/>
                    </a:endParaRPr>
                  </a:p>
                </p:txBody>
              </p:sp>
            </p:grpSp>
          </p:grpSp>
        </p:grpSp>
        <p:sp>
          <p:nvSpPr>
            <p:cNvPr id="14" name="文本框 24"/>
            <p:cNvSpPr txBox="1"/>
            <p:nvPr/>
          </p:nvSpPr>
          <p:spPr>
            <a:xfrm>
              <a:off x="3810000" y="4171950"/>
              <a:ext cx="990600" cy="336345"/>
            </a:xfrm>
            <a:prstGeom prst="rect">
              <a:avLst/>
            </a:prstGeom>
            <a:solidFill>
              <a:schemeClr val="bg1"/>
            </a:solidFill>
          </p:spPr>
          <p:txBody>
            <a:bodyPr wrap="square" lIns="0" tIns="0" rIns="0" bIns="0" rtlCol="0">
              <a:spAutoFit/>
            </a:bodyPr>
            <a:lstStyle/>
            <a:p>
              <a:pPr algn="ctr">
                <a:buNone/>
              </a:pPr>
              <a:r>
                <a:rPr lang="en-US" altLang="zh-CN" sz="3200" dirty="0">
                  <a:solidFill>
                    <a:schemeClr val="tx1"/>
                  </a:solidFill>
                  <a:latin typeface="Times New Roman" pitchFamily="18" charset="0"/>
                  <a:cs typeface="Times New Roman" pitchFamily="18" charset="0"/>
                </a:rPr>
                <a:t>10</a:t>
              </a:r>
              <a:endParaRPr lang="zh-CN" altLang="en-US" sz="3200" dirty="0">
                <a:solidFill>
                  <a:schemeClr val="tx1"/>
                </a:solidFill>
                <a:latin typeface="Times New Roman" pitchFamily="18" charset="0"/>
                <a:cs typeface="Times New Roman" pitchFamily="18" charset="0"/>
              </a:endParaRPr>
            </a:p>
          </p:txBody>
        </p:sp>
      </p:grpSp>
    </p:spTree>
    <p:custDataLst>
      <p:tags r:id="rId1"/>
    </p:custDataLst>
    <p:extLst>
      <p:ext uri="{BB962C8B-B14F-4D97-AF65-F5344CB8AC3E}">
        <p14:creationId xmlns:p14="http://schemas.microsoft.com/office/powerpoint/2010/main" val="2812361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left)">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additive="base">
                                        <p:cTn id="12" dur="500" fill="hold"/>
                                        <p:tgtEl>
                                          <p:spTgt spid="28"/>
                                        </p:tgtEl>
                                        <p:attrNameLst>
                                          <p:attrName>ppt_x</p:attrName>
                                        </p:attrNameLst>
                                      </p:cBhvr>
                                      <p:tavLst>
                                        <p:tav tm="0">
                                          <p:val>
                                            <p:strVal val="#ppt_x"/>
                                          </p:val>
                                        </p:tav>
                                        <p:tav tm="100000">
                                          <p:val>
                                            <p:strVal val="#ppt_x"/>
                                          </p:val>
                                        </p:tav>
                                      </p:tavLst>
                                    </p:anim>
                                    <p:anim calcmode="lin" valueType="num">
                                      <p:cBhvr additive="base">
                                        <p:cTn id="13"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209" y="0"/>
            <a:ext cx="8079581" cy="939800"/>
          </a:xfrm>
        </p:spPr>
        <p:txBody>
          <a:bodyPr vert="horz" lIns="91440" tIns="45720" rIns="91440" bIns="45720" rtlCol="0" anchor="ctr">
            <a:normAutofit/>
          </a:bodyPr>
          <a:lstStyle/>
          <a:p>
            <a:pPr algn="ctr"/>
            <a:r>
              <a:rPr lang="en-US" altLang="zh-CN" b="1" dirty="0">
                <a:solidFill>
                  <a:schemeClr val="tx1"/>
                </a:solidFill>
              </a:rPr>
              <a:t>3.3.1  </a:t>
            </a:r>
            <a:r>
              <a:rPr lang="zh-CN" altLang="zh-CN" b="1" dirty="0">
                <a:solidFill>
                  <a:schemeClr val="tx1"/>
                </a:solidFill>
              </a:rPr>
              <a:t>常量与变量</a:t>
            </a:r>
            <a:endParaRPr lang="zh-CN" altLang="en-US" sz="4400" b="1" dirty="0">
              <a:solidFill>
                <a:schemeClr val="tx1"/>
              </a:solidFill>
              <a:latin typeface="+mn-lt"/>
              <a:ea typeface="+mn-ea"/>
              <a:cs typeface="+mn-cs"/>
            </a:endParaRPr>
          </a:p>
        </p:txBody>
      </p:sp>
      <p:sp>
        <p:nvSpPr>
          <p:cNvPr id="36867" name="内容占位符 2"/>
          <p:cNvSpPr>
            <a:spLocks noGrp="1"/>
          </p:cNvSpPr>
          <p:nvPr>
            <p:ph idx="1"/>
          </p:nvPr>
        </p:nvSpPr>
        <p:spPr>
          <a:xfrm>
            <a:off x="0" y="819150"/>
            <a:ext cx="8839200" cy="1003710"/>
          </a:xfrm>
        </p:spPr>
        <p:txBody>
          <a:bodyPr>
            <a:noAutofit/>
          </a:bodyPr>
          <a:lstStyle/>
          <a:p>
            <a:pPr>
              <a:lnSpc>
                <a:spcPct val="150000"/>
              </a:lnSpc>
            </a:pPr>
            <a:r>
              <a:rPr lang="zh-CN" altLang="zh-CN" dirty="0"/>
              <a:t>内存空间是以字节（</a:t>
            </a:r>
            <a:r>
              <a:rPr lang="en-US" altLang="zh-CN" dirty="0"/>
              <a:t>Byte</a:t>
            </a:r>
            <a:r>
              <a:rPr lang="zh-CN" altLang="zh-CN" dirty="0"/>
              <a:t>）为基本存储单位的，每个字节由</a:t>
            </a:r>
            <a:r>
              <a:rPr lang="en-US" altLang="zh-CN" dirty="0"/>
              <a:t>8</a:t>
            </a:r>
            <a:r>
              <a:rPr lang="zh-CN" altLang="zh-CN" dirty="0"/>
              <a:t>个位（</a:t>
            </a:r>
            <a:r>
              <a:rPr lang="en-US" altLang="zh-CN" dirty="0"/>
              <a:t>bit</a:t>
            </a:r>
            <a:r>
              <a:rPr lang="zh-CN" altLang="zh-CN" dirty="0"/>
              <a:t>）构成，每个</a:t>
            </a:r>
            <a:r>
              <a:rPr lang="en-US" altLang="zh-CN" dirty="0"/>
              <a:t>bit</a:t>
            </a:r>
            <a:r>
              <a:rPr lang="zh-CN" altLang="zh-CN" dirty="0"/>
              <a:t>只能存放</a:t>
            </a:r>
            <a:r>
              <a:rPr lang="en-US" altLang="zh-CN" dirty="0"/>
              <a:t>0</a:t>
            </a:r>
            <a:r>
              <a:rPr lang="zh-CN" altLang="zh-CN" dirty="0"/>
              <a:t>或者</a:t>
            </a:r>
            <a:r>
              <a:rPr lang="en-US" altLang="zh-CN" dirty="0"/>
              <a:t>1</a:t>
            </a:r>
            <a:r>
              <a:rPr lang="zh-CN" altLang="zh-CN" dirty="0"/>
              <a:t>。通过</a:t>
            </a:r>
            <a:r>
              <a:rPr lang="en-US" altLang="zh-CN" dirty="0"/>
              <a:t>0</a:t>
            </a:r>
            <a:r>
              <a:rPr lang="zh-CN" altLang="zh-CN" dirty="0"/>
              <a:t>和</a:t>
            </a:r>
            <a:r>
              <a:rPr lang="en-US" altLang="zh-CN" dirty="0"/>
              <a:t>1</a:t>
            </a:r>
            <a:r>
              <a:rPr lang="zh-CN" altLang="zh-CN" dirty="0"/>
              <a:t>的组合来表示各种各样的数据，就是二进制计数法。</a:t>
            </a:r>
          </a:p>
          <a:p>
            <a:pPr>
              <a:lnSpc>
                <a:spcPct val="150000"/>
              </a:lnSpc>
            </a:pPr>
            <a:r>
              <a:rPr lang="en-US" altLang="zh-CN" dirty="0"/>
              <a:t>8</a:t>
            </a:r>
            <a:r>
              <a:rPr lang="zh-CN" altLang="zh-CN" dirty="0"/>
              <a:t>个</a:t>
            </a:r>
            <a:r>
              <a:rPr lang="en-US" altLang="zh-CN" dirty="0"/>
              <a:t>bit</a:t>
            </a:r>
            <a:r>
              <a:rPr lang="zh-CN" altLang="zh-CN" dirty="0"/>
              <a:t>称为</a:t>
            </a:r>
            <a:r>
              <a:rPr lang="en-US" altLang="zh-CN" dirty="0"/>
              <a:t>1</a:t>
            </a:r>
            <a:r>
              <a:rPr lang="zh-CN" altLang="zh-CN" dirty="0"/>
              <a:t>字节（</a:t>
            </a:r>
            <a:r>
              <a:rPr lang="en-US" altLang="zh-CN" dirty="0"/>
              <a:t>Byte</a:t>
            </a:r>
            <a:r>
              <a:rPr lang="zh-CN" altLang="zh-CN" dirty="0"/>
              <a:t>），</a:t>
            </a:r>
            <a:r>
              <a:rPr lang="en-US" altLang="zh-CN" dirty="0"/>
              <a:t>1024</a:t>
            </a:r>
            <a:r>
              <a:rPr lang="zh-CN" altLang="zh-CN" dirty="0"/>
              <a:t>个字节就是</a:t>
            </a:r>
            <a:r>
              <a:rPr lang="en-US" altLang="zh-CN" dirty="0"/>
              <a:t>1KB</a:t>
            </a:r>
            <a:r>
              <a:rPr lang="zh-CN" altLang="zh-CN" dirty="0"/>
              <a:t>空间，</a:t>
            </a:r>
            <a:r>
              <a:rPr lang="en-US" altLang="zh-CN" dirty="0"/>
              <a:t>1024KB = 1MB</a:t>
            </a:r>
            <a:r>
              <a:rPr lang="zh-CN" altLang="zh-CN" dirty="0"/>
              <a:t>，</a:t>
            </a:r>
            <a:r>
              <a:rPr lang="en-US" altLang="zh-CN" dirty="0"/>
              <a:t>1024MB = 1GB</a:t>
            </a:r>
            <a:r>
              <a:rPr lang="zh-CN" altLang="zh-CN" dirty="0"/>
              <a:t>，</a:t>
            </a:r>
            <a:r>
              <a:rPr lang="en-US" altLang="zh-CN" dirty="0"/>
              <a:t>1024GB = 1TB</a:t>
            </a:r>
            <a:r>
              <a:rPr lang="zh-CN" altLang="zh-CN" dirty="0"/>
              <a:t>。</a:t>
            </a:r>
          </a:p>
        </p:txBody>
      </p:sp>
    </p:spTree>
    <p:custDataLst>
      <p:tags r:id="rId1"/>
    </p:custDataLst>
    <p:extLst>
      <p:ext uri="{BB962C8B-B14F-4D97-AF65-F5344CB8AC3E}">
        <p14:creationId xmlns:p14="http://schemas.microsoft.com/office/powerpoint/2010/main" val="522801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left)">
                                      <p:cBhvr>
                                        <p:cTn id="7" dur="500"/>
                                        <p:tgtEl>
                                          <p:spTgt spid="36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wipe(left)">
                                      <p:cBhvr>
                                        <p:cTn id="12" dur="500"/>
                                        <p:tgtEl>
                                          <p:spTgt spid="368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209" y="0"/>
            <a:ext cx="8079581" cy="939800"/>
          </a:xfrm>
        </p:spPr>
        <p:txBody>
          <a:bodyPr vert="horz" lIns="91440" tIns="45720" rIns="91440" bIns="45720" rtlCol="0" anchor="ctr">
            <a:normAutofit/>
          </a:bodyPr>
          <a:lstStyle/>
          <a:p>
            <a:pPr algn="ctr"/>
            <a:r>
              <a:rPr lang="en-US" altLang="zh-CN" b="1" dirty="0">
                <a:solidFill>
                  <a:schemeClr val="tx1"/>
                </a:solidFill>
              </a:rPr>
              <a:t>3.3.1  </a:t>
            </a:r>
            <a:r>
              <a:rPr lang="zh-CN" altLang="zh-CN" b="1" dirty="0">
                <a:solidFill>
                  <a:schemeClr val="tx1"/>
                </a:solidFill>
              </a:rPr>
              <a:t>常量与变量</a:t>
            </a:r>
            <a:endParaRPr lang="zh-CN" altLang="en-US" sz="4400" b="1" dirty="0">
              <a:solidFill>
                <a:schemeClr val="tx1"/>
              </a:solidFill>
              <a:latin typeface="+mn-lt"/>
              <a:ea typeface="+mn-ea"/>
              <a:cs typeface="+mn-cs"/>
            </a:endParaRPr>
          </a:p>
        </p:txBody>
      </p:sp>
      <p:sp>
        <p:nvSpPr>
          <p:cNvPr id="36867" name="内容占位符 2"/>
          <p:cNvSpPr>
            <a:spLocks noGrp="1"/>
          </p:cNvSpPr>
          <p:nvPr>
            <p:ph idx="1"/>
          </p:nvPr>
        </p:nvSpPr>
        <p:spPr>
          <a:xfrm>
            <a:off x="0" y="819150"/>
            <a:ext cx="8839200" cy="1003710"/>
          </a:xfrm>
        </p:spPr>
        <p:txBody>
          <a:bodyPr>
            <a:noAutofit/>
          </a:bodyPr>
          <a:lstStyle/>
          <a:p>
            <a:pPr>
              <a:lnSpc>
                <a:spcPct val="150000"/>
              </a:lnSpc>
            </a:pPr>
            <a:r>
              <a:rPr lang="zh-CN" altLang="zh-CN" dirty="0"/>
              <a:t>综上所述，变量的类型对应到三个方面的内容：变量可以执行的运算、变量长度和变量取值范围。</a:t>
            </a:r>
          </a:p>
          <a:p>
            <a:pPr>
              <a:lnSpc>
                <a:spcPct val="150000"/>
              </a:lnSpc>
            </a:pPr>
            <a:r>
              <a:rPr lang="zh-CN" altLang="zh-CN" dirty="0"/>
              <a:t>常量和变量可以分为</a:t>
            </a:r>
            <a:r>
              <a:rPr lang="zh-CN" altLang="zh-CN" dirty="0">
                <a:solidFill>
                  <a:srgbClr val="FF0000"/>
                </a:solidFill>
              </a:rPr>
              <a:t>整型</a:t>
            </a:r>
            <a:r>
              <a:rPr lang="zh-CN" altLang="zh-CN" dirty="0"/>
              <a:t>常量、整型变量、</a:t>
            </a:r>
            <a:r>
              <a:rPr lang="zh-CN" altLang="zh-CN" dirty="0">
                <a:solidFill>
                  <a:srgbClr val="FF0000"/>
                </a:solidFill>
              </a:rPr>
              <a:t>浮点</a:t>
            </a:r>
            <a:r>
              <a:rPr lang="zh-CN" altLang="zh-CN" dirty="0"/>
              <a:t>常量、浮点变量、</a:t>
            </a:r>
            <a:r>
              <a:rPr lang="zh-CN" altLang="zh-CN" dirty="0">
                <a:solidFill>
                  <a:srgbClr val="FF0000"/>
                </a:solidFill>
              </a:rPr>
              <a:t>字符</a:t>
            </a:r>
            <a:r>
              <a:rPr lang="zh-CN" altLang="zh-CN" dirty="0"/>
              <a:t>常量、字符变量。</a:t>
            </a:r>
          </a:p>
        </p:txBody>
      </p:sp>
    </p:spTree>
    <p:custDataLst>
      <p:tags r:id="rId1"/>
    </p:custDataLst>
    <p:extLst>
      <p:ext uri="{BB962C8B-B14F-4D97-AF65-F5344CB8AC3E}">
        <p14:creationId xmlns:p14="http://schemas.microsoft.com/office/powerpoint/2010/main" val="186437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left)">
                                      <p:cBhvr>
                                        <p:cTn id="7" dur="500"/>
                                        <p:tgtEl>
                                          <p:spTgt spid="36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wipe(left)">
                                      <p:cBhvr>
                                        <p:cTn id="12" dur="500"/>
                                        <p:tgtEl>
                                          <p:spTgt spid="368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4800" y="819150"/>
            <a:ext cx="8686800" cy="3280898"/>
          </a:xfrm>
          <a:prstGeom prst="rect">
            <a:avLst/>
          </a:prstGeom>
        </p:spPr>
        <p:txBody>
          <a:bodyPr wrap="square">
            <a:spAutoFit/>
          </a:bodyPr>
          <a:lstStyle/>
          <a:p>
            <a:pPr>
              <a:buNone/>
            </a:pPr>
            <a:r>
              <a:rPr lang="zh-CN" altLang="zh-CN" dirty="0">
                <a:solidFill>
                  <a:schemeClr val="tx1"/>
                </a:solidFill>
              </a:rPr>
              <a:t>整型对应到数学中的整数，但在</a:t>
            </a:r>
            <a:r>
              <a:rPr lang="en-US" altLang="zh-CN" dirty="0">
                <a:solidFill>
                  <a:schemeClr val="tx1"/>
                </a:solidFill>
              </a:rPr>
              <a:t>C</a:t>
            </a:r>
            <a:r>
              <a:rPr lang="zh-CN" altLang="zh-CN" dirty="0">
                <a:solidFill>
                  <a:schemeClr val="tx1"/>
                </a:solidFill>
              </a:rPr>
              <a:t>语言程序中，整型数据及其运算的表示与使用与数学中不完全相同。</a:t>
            </a:r>
          </a:p>
          <a:p>
            <a:pPr>
              <a:buNone/>
            </a:pPr>
            <a:r>
              <a:rPr lang="zh-CN" altLang="zh-CN" dirty="0">
                <a:solidFill>
                  <a:schemeClr val="tx1"/>
                </a:solidFill>
              </a:rPr>
              <a:t>【例</a:t>
            </a:r>
            <a:r>
              <a:rPr lang="en-US" altLang="zh-CN" dirty="0">
                <a:solidFill>
                  <a:schemeClr val="tx1"/>
                </a:solidFill>
              </a:rPr>
              <a:t>3-3</a:t>
            </a:r>
            <a:r>
              <a:rPr lang="zh-CN" altLang="zh-CN" dirty="0">
                <a:solidFill>
                  <a:schemeClr val="tx1"/>
                </a:solidFill>
              </a:rPr>
              <a:t>】 某公司工作午餐费用计算器。</a:t>
            </a:r>
          </a:p>
          <a:p>
            <a:pPr>
              <a:buNone/>
            </a:pPr>
            <a:r>
              <a:rPr lang="zh-CN" altLang="zh-CN" dirty="0">
                <a:solidFill>
                  <a:schemeClr val="tx1"/>
                </a:solidFill>
              </a:rPr>
              <a:t>问题描述：某公司为员工提供工作午餐（每份午餐</a:t>
            </a:r>
            <a:r>
              <a:rPr lang="en-US" altLang="zh-CN" dirty="0">
                <a:solidFill>
                  <a:schemeClr val="tx1"/>
                </a:solidFill>
              </a:rPr>
              <a:t>35</a:t>
            </a:r>
            <a:r>
              <a:rPr lang="zh-CN" altLang="zh-CN" dirty="0">
                <a:solidFill>
                  <a:schemeClr val="tx1"/>
                </a:solidFill>
              </a:rPr>
              <a:t>元），每月按</a:t>
            </a:r>
            <a:r>
              <a:rPr lang="en-US" altLang="zh-CN" dirty="0">
                <a:solidFill>
                  <a:schemeClr val="tx1"/>
                </a:solidFill>
              </a:rPr>
              <a:t>22</a:t>
            </a:r>
            <a:r>
              <a:rPr lang="zh-CN" altLang="zh-CN" dirty="0">
                <a:solidFill>
                  <a:schemeClr val="tx1"/>
                </a:solidFill>
              </a:rPr>
              <a:t>个工作日计算，全公司员工人数</a:t>
            </a:r>
            <a:r>
              <a:rPr lang="en-US" altLang="zh-CN" dirty="0">
                <a:solidFill>
                  <a:schemeClr val="tx1"/>
                </a:solidFill>
              </a:rPr>
              <a:t>218</a:t>
            </a:r>
            <a:r>
              <a:rPr lang="zh-CN" altLang="zh-CN" dirty="0">
                <a:solidFill>
                  <a:schemeClr val="tx1"/>
                </a:solidFill>
              </a:rPr>
              <a:t>，计算一年（</a:t>
            </a:r>
            <a:r>
              <a:rPr lang="en-US" altLang="zh-CN" dirty="0">
                <a:solidFill>
                  <a:schemeClr val="tx1"/>
                </a:solidFill>
              </a:rPr>
              <a:t>12</a:t>
            </a:r>
            <a:r>
              <a:rPr lang="zh-CN" altLang="zh-CN" dirty="0">
                <a:solidFill>
                  <a:schemeClr val="tx1"/>
                </a:solidFill>
              </a:rPr>
              <a:t>个月）公司在工作午餐中需要花费的金额。</a:t>
            </a:r>
            <a:endParaRPr lang="en-US" altLang="zh-CN" sz="2400" spc="-120" dirty="0">
              <a:solidFill>
                <a:schemeClr val="tx1"/>
              </a:solidFill>
              <a:latin typeface="Times New Roman" pitchFamily="18" charset="0"/>
              <a:cs typeface="Times New Roman" pitchFamily="18" charset="0"/>
            </a:endParaRPr>
          </a:p>
        </p:txBody>
      </p:sp>
      <p:sp>
        <p:nvSpPr>
          <p:cNvPr id="8" name="标题 1"/>
          <p:cNvSpPr>
            <a:spLocks noGrp="1"/>
          </p:cNvSpPr>
          <p:nvPr>
            <p:ph type="title"/>
          </p:nvPr>
        </p:nvSpPr>
        <p:spPr>
          <a:xfrm>
            <a:off x="457200" y="174415"/>
            <a:ext cx="8079581" cy="742950"/>
          </a:xfrm>
        </p:spPr>
        <p:txBody>
          <a:bodyPr vert="horz" lIns="91440" tIns="45720" rIns="91440" bIns="45720" rtlCol="0" anchor="ctr">
            <a:normAutofit/>
          </a:bodyPr>
          <a:lstStyle/>
          <a:p>
            <a:r>
              <a:rPr lang="en-US" altLang="zh-CN" sz="4000" b="1" dirty="0">
                <a:solidFill>
                  <a:schemeClr val="tx1"/>
                </a:solidFill>
              </a:rPr>
              <a:t>3.3.2 </a:t>
            </a:r>
            <a:r>
              <a:rPr lang="zh-CN" altLang="zh-CN" sz="4000" b="1" dirty="0">
                <a:solidFill>
                  <a:schemeClr val="tx1"/>
                </a:solidFill>
              </a:rPr>
              <a:t>整型变量与整型常量</a:t>
            </a:r>
            <a:endParaRPr lang="en-US" altLang="zh-CN" sz="4000" b="1" dirty="0">
              <a:solidFill>
                <a:schemeClr val="tx1"/>
              </a:solidFill>
            </a:endParaRPr>
          </a:p>
        </p:txBody>
      </p:sp>
    </p:spTree>
    <p:custDataLst>
      <p:tags r:id="rId1"/>
    </p:custDataLst>
    <p:extLst>
      <p:ext uri="{BB962C8B-B14F-4D97-AF65-F5344CB8AC3E}">
        <p14:creationId xmlns:p14="http://schemas.microsoft.com/office/powerpoint/2010/main" val="2511167156"/>
      </p:ext>
    </p:extLst>
  </p:cSld>
  <p:clrMapOvr>
    <a:masterClrMapping/>
  </p:clrMapOvr>
  <mc:AlternateContent xmlns:mc="http://schemas.openxmlformats.org/markup-compatibility/2006" xmlns:p14="http://schemas.microsoft.com/office/powerpoint/2010/main">
    <mc:Choice Requires="p14">
      <p:transition spd="slow" p14:dur="2000" advTm="52215"/>
    </mc:Choice>
    <mc:Fallback xmlns="">
      <p:transition spd="slow" advTm="522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4800" y="819150"/>
            <a:ext cx="8686800" cy="3453253"/>
          </a:xfrm>
          <a:prstGeom prst="rect">
            <a:avLst/>
          </a:prstGeom>
        </p:spPr>
        <p:txBody>
          <a:bodyPr wrap="square">
            <a:spAutoFit/>
          </a:bodyPr>
          <a:lstStyle/>
          <a:p>
            <a:pPr>
              <a:buNone/>
            </a:pPr>
            <a:r>
              <a:rPr lang="zh-CN" altLang="zh-CN" dirty="0">
                <a:solidFill>
                  <a:schemeClr val="tx1"/>
                </a:solidFill>
              </a:rPr>
              <a:t>【例</a:t>
            </a:r>
            <a:r>
              <a:rPr lang="en-US" altLang="zh-CN" dirty="0">
                <a:solidFill>
                  <a:schemeClr val="tx1"/>
                </a:solidFill>
              </a:rPr>
              <a:t>3-3</a:t>
            </a:r>
            <a:r>
              <a:rPr lang="zh-CN" altLang="zh-CN" dirty="0">
                <a:solidFill>
                  <a:schemeClr val="tx1"/>
                </a:solidFill>
              </a:rPr>
              <a:t>】 某公司工作午餐费用计算器。</a:t>
            </a:r>
          </a:p>
          <a:p>
            <a:pPr>
              <a:buNone/>
            </a:pPr>
            <a:r>
              <a:rPr lang="zh-CN" altLang="zh-CN" dirty="0">
                <a:solidFill>
                  <a:schemeClr val="tx1"/>
                </a:solidFill>
              </a:rPr>
              <a:t>分析：</a:t>
            </a:r>
          </a:p>
          <a:p>
            <a:pPr>
              <a:buNone/>
            </a:pPr>
            <a:r>
              <a:rPr lang="zh-CN" altLang="zh-CN" dirty="0">
                <a:solidFill>
                  <a:schemeClr val="tx1"/>
                </a:solidFill>
              </a:rPr>
              <a:t>每位员工一年的工作午餐费：月数</a:t>
            </a:r>
            <a:r>
              <a:rPr lang="en-US" altLang="zh-CN" dirty="0">
                <a:solidFill>
                  <a:schemeClr val="tx1"/>
                </a:solidFill>
              </a:rPr>
              <a:t>*</a:t>
            </a:r>
            <a:r>
              <a:rPr lang="zh-CN" altLang="zh-CN" dirty="0">
                <a:solidFill>
                  <a:schemeClr val="tx1"/>
                </a:solidFill>
              </a:rPr>
              <a:t>天数</a:t>
            </a:r>
            <a:r>
              <a:rPr lang="en-US" altLang="zh-CN" dirty="0">
                <a:solidFill>
                  <a:schemeClr val="tx1"/>
                </a:solidFill>
              </a:rPr>
              <a:t>*</a:t>
            </a:r>
            <a:r>
              <a:rPr lang="zh-CN" altLang="zh-CN" dirty="0">
                <a:solidFill>
                  <a:schemeClr val="tx1"/>
                </a:solidFill>
              </a:rPr>
              <a:t>每份午餐金额</a:t>
            </a:r>
            <a:r>
              <a:rPr lang="en-US" altLang="zh-CN" dirty="0">
                <a:solidFill>
                  <a:schemeClr val="tx1"/>
                </a:solidFill>
              </a:rPr>
              <a:t>=12*22*35=9240</a:t>
            </a:r>
            <a:r>
              <a:rPr lang="zh-CN" altLang="zh-CN" dirty="0">
                <a:solidFill>
                  <a:schemeClr val="tx1"/>
                </a:solidFill>
              </a:rPr>
              <a:t>元 </a:t>
            </a:r>
          </a:p>
          <a:p>
            <a:pPr>
              <a:buNone/>
            </a:pPr>
            <a:r>
              <a:rPr lang="zh-CN" altLang="zh-CN" dirty="0">
                <a:solidFill>
                  <a:schemeClr val="tx1"/>
                </a:solidFill>
              </a:rPr>
              <a:t>公司员工数</a:t>
            </a:r>
            <a:r>
              <a:rPr lang="en-US" altLang="zh-CN" dirty="0">
                <a:solidFill>
                  <a:schemeClr val="tx1"/>
                </a:solidFill>
              </a:rPr>
              <a:t>*</a:t>
            </a:r>
            <a:r>
              <a:rPr lang="zh-CN" altLang="zh-CN" dirty="0">
                <a:solidFill>
                  <a:schemeClr val="tx1"/>
                </a:solidFill>
              </a:rPr>
              <a:t>每位员工一年的工作午餐费</a:t>
            </a:r>
            <a:r>
              <a:rPr lang="en-US" altLang="zh-CN" dirty="0">
                <a:solidFill>
                  <a:schemeClr val="tx1"/>
                </a:solidFill>
              </a:rPr>
              <a:t>= 2014320</a:t>
            </a:r>
            <a:r>
              <a:rPr lang="zh-CN" altLang="zh-CN" dirty="0">
                <a:solidFill>
                  <a:schemeClr val="tx1"/>
                </a:solidFill>
              </a:rPr>
              <a:t>元</a:t>
            </a:r>
          </a:p>
          <a:p>
            <a:pPr>
              <a:buNone/>
            </a:pPr>
            <a:r>
              <a:rPr lang="zh-CN" altLang="zh-CN" dirty="0">
                <a:solidFill>
                  <a:schemeClr val="tx1"/>
                </a:solidFill>
              </a:rPr>
              <a:t>上面计算公式中，用到的数值为整数，</a:t>
            </a:r>
            <a:r>
              <a:rPr lang="en-US" altLang="zh-CN" dirty="0">
                <a:solidFill>
                  <a:schemeClr val="tx1"/>
                </a:solidFill>
              </a:rPr>
              <a:t>int</a:t>
            </a:r>
            <a:r>
              <a:rPr lang="zh-CN" altLang="zh-CN" dirty="0">
                <a:solidFill>
                  <a:schemeClr val="tx1"/>
                </a:solidFill>
              </a:rPr>
              <a:t>可以用来定义整型变量。</a:t>
            </a:r>
          </a:p>
        </p:txBody>
      </p:sp>
      <p:sp>
        <p:nvSpPr>
          <p:cNvPr id="8" name="标题 1"/>
          <p:cNvSpPr>
            <a:spLocks noGrp="1"/>
          </p:cNvSpPr>
          <p:nvPr>
            <p:ph type="title"/>
          </p:nvPr>
        </p:nvSpPr>
        <p:spPr>
          <a:xfrm>
            <a:off x="457200" y="174415"/>
            <a:ext cx="8079581" cy="742950"/>
          </a:xfrm>
        </p:spPr>
        <p:txBody>
          <a:bodyPr vert="horz" lIns="91440" tIns="45720" rIns="91440" bIns="45720" rtlCol="0" anchor="ctr">
            <a:normAutofit/>
          </a:bodyPr>
          <a:lstStyle/>
          <a:p>
            <a:r>
              <a:rPr lang="en-US" altLang="zh-CN" sz="4000" b="1" dirty="0">
                <a:solidFill>
                  <a:schemeClr val="tx1"/>
                </a:solidFill>
              </a:rPr>
              <a:t>3.3.2 </a:t>
            </a:r>
            <a:r>
              <a:rPr lang="zh-CN" altLang="zh-CN" sz="4000" b="1" dirty="0">
                <a:solidFill>
                  <a:schemeClr val="tx1"/>
                </a:solidFill>
              </a:rPr>
              <a:t>整型变量与整型常量</a:t>
            </a:r>
            <a:endParaRPr lang="en-US" altLang="zh-CN" sz="4000" b="1" dirty="0">
              <a:solidFill>
                <a:schemeClr val="tx1"/>
              </a:solidFill>
            </a:endParaRPr>
          </a:p>
        </p:txBody>
      </p:sp>
    </p:spTree>
    <p:custDataLst>
      <p:tags r:id="rId1"/>
    </p:custDataLst>
    <p:extLst>
      <p:ext uri="{BB962C8B-B14F-4D97-AF65-F5344CB8AC3E}">
        <p14:creationId xmlns:p14="http://schemas.microsoft.com/office/powerpoint/2010/main" val="1248852256"/>
      </p:ext>
    </p:extLst>
  </p:cSld>
  <p:clrMapOvr>
    <a:masterClrMapping/>
  </p:clrMapOvr>
  <mc:AlternateContent xmlns:mc="http://schemas.openxmlformats.org/markup-compatibility/2006" xmlns:p14="http://schemas.microsoft.com/office/powerpoint/2010/main">
    <mc:Choice Requires="p14">
      <p:transition spd="slow" p14:dur="2000" advTm="52215"/>
    </mc:Choice>
    <mc:Fallback xmlns="">
      <p:transition spd="slow" advTm="522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4800" y="819150"/>
            <a:ext cx="8686800" cy="3539430"/>
          </a:xfrm>
          <a:prstGeom prst="rect">
            <a:avLst/>
          </a:prstGeom>
        </p:spPr>
        <p:txBody>
          <a:bodyPr wrap="square">
            <a:spAutoFit/>
          </a:bodyPr>
          <a:lstStyle/>
          <a:p>
            <a:pPr>
              <a:buNone/>
            </a:pPr>
            <a:r>
              <a:rPr lang="zh-CN" altLang="zh-CN" dirty="0">
                <a:solidFill>
                  <a:schemeClr val="tx1"/>
                </a:solidFill>
              </a:rPr>
              <a:t>【例</a:t>
            </a:r>
            <a:r>
              <a:rPr lang="en-US" altLang="zh-CN" dirty="0">
                <a:solidFill>
                  <a:schemeClr val="tx1"/>
                </a:solidFill>
              </a:rPr>
              <a:t>3-3</a:t>
            </a:r>
            <a:r>
              <a:rPr lang="zh-CN" altLang="zh-CN" dirty="0">
                <a:solidFill>
                  <a:schemeClr val="tx1"/>
                </a:solidFill>
              </a:rPr>
              <a:t>】 某公司工作午餐费用计算器。</a:t>
            </a:r>
            <a:endParaRPr lang="en-US" altLang="zh-CN" dirty="0">
              <a:solidFill>
                <a:schemeClr val="tx1"/>
              </a:solidFill>
            </a:endParaRPr>
          </a:p>
          <a:p>
            <a:pPr>
              <a:lnSpc>
                <a:spcPct val="150000"/>
              </a:lnSpc>
              <a:buNone/>
            </a:pPr>
            <a:r>
              <a:rPr lang="zh-CN" altLang="en-US" dirty="0">
                <a:hlinkClick r:id="rId4" action="ppaction://hlinkfile"/>
              </a:rPr>
              <a:t>例</a:t>
            </a:r>
            <a:r>
              <a:rPr lang="en-US" altLang="zh-CN" dirty="0">
                <a:hlinkClick r:id="rId4" action="ppaction://hlinkfile"/>
              </a:rPr>
              <a:t>3-3</a:t>
            </a:r>
            <a:r>
              <a:rPr lang="zh-CN" altLang="en-US" dirty="0">
                <a:hlinkClick r:id="rId4" action="ppaction://hlinkfile"/>
              </a:rPr>
              <a:t>代码</a:t>
            </a:r>
            <a:endParaRPr lang="en-US" altLang="zh-CN" dirty="0"/>
          </a:p>
          <a:p>
            <a:pPr>
              <a:lnSpc>
                <a:spcPct val="150000"/>
              </a:lnSpc>
              <a:buNone/>
            </a:pPr>
            <a:r>
              <a:rPr lang="zh-CN" altLang="en-US" dirty="0">
                <a:hlinkClick r:id="rId5" action="ppaction://hlinkfile"/>
              </a:rPr>
              <a:t>例</a:t>
            </a:r>
            <a:r>
              <a:rPr lang="en-US" altLang="zh-CN" dirty="0">
                <a:hlinkClick r:id="rId5" action="ppaction://hlinkfile"/>
              </a:rPr>
              <a:t>3-3</a:t>
            </a:r>
            <a:r>
              <a:rPr lang="zh-CN" altLang="en-US" dirty="0">
                <a:hlinkClick r:id="rId5" action="ppaction://hlinkfile"/>
              </a:rPr>
              <a:t>应用程序</a:t>
            </a:r>
            <a:endParaRPr lang="en-US" altLang="zh-CN" dirty="0"/>
          </a:p>
          <a:p>
            <a:pPr>
              <a:buNone/>
            </a:pPr>
            <a:endParaRPr lang="zh-CN" altLang="zh-CN" dirty="0">
              <a:solidFill>
                <a:schemeClr val="tx1"/>
              </a:solidFill>
            </a:endParaRPr>
          </a:p>
          <a:p>
            <a:pPr>
              <a:buNone/>
            </a:pPr>
            <a:endParaRPr lang="en-US" altLang="zh-CN" dirty="0"/>
          </a:p>
          <a:p>
            <a:pPr>
              <a:buNone/>
            </a:pPr>
            <a:r>
              <a:rPr lang="zh-CN" altLang="zh-CN" dirty="0"/>
              <a:t>整型变量。</a:t>
            </a:r>
          </a:p>
        </p:txBody>
      </p:sp>
      <p:sp>
        <p:nvSpPr>
          <p:cNvPr id="8" name="标题 1"/>
          <p:cNvSpPr>
            <a:spLocks noGrp="1"/>
          </p:cNvSpPr>
          <p:nvPr>
            <p:ph type="title"/>
          </p:nvPr>
        </p:nvSpPr>
        <p:spPr>
          <a:xfrm>
            <a:off x="457200" y="174415"/>
            <a:ext cx="8079581" cy="742950"/>
          </a:xfrm>
        </p:spPr>
        <p:txBody>
          <a:bodyPr vert="horz" lIns="91440" tIns="45720" rIns="91440" bIns="45720" rtlCol="0" anchor="ctr">
            <a:normAutofit/>
          </a:bodyPr>
          <a:lstStyle/>
          <a:p>
            <a:r>
              <a:rPr lang="en-US" altLang="zh-CN" sz="4000" b="1" dirty="0">
                <a:solidFill>
                  <a:schemeClr val="tx1"/>
                </a:solidFill>
              </a:rPr>
              <a:t>3.3.2 </a:t>
            </a:r>
            <a:r>
              <a:rPr lang="zh-CN" altLang="zh-CN" sz="4000" b="1" dirty="0">
                <a:solidFill>
                  <a:schemeClr val="tx1"/>
                </a:solidFill>
              </a:rPr>
              <a:t>整型变量与整型常量</a:t>
            </a:r>
            <a:endParaRPr lang="en-US" altLang="zh-CN" sz="4000" b="1" dirty="0">
              <a:solidFill>
                <a:schemeClr val="tx1"/>
              </a:solidFill>
            </a:endParaRPr>
          </a:p>
        </p:txBody>
      </p:sp>
      <p:pic>
        <p:nvPicPr>
          <p:cNvPr id="2" name="图片 1">
            <a:extLst>
              <a:ext uri="{FF2B5EF4-FFF2-40B4-BE49-F238E27FC236}">
                <a16:creationId xmlns:a16="http://schemas.microsoft.com/office/drawing/2014/main" xmlns="" id="{2B175F9F-B76A-4FDF-B407-2859E872D702}"/>
              </a:ext>
            </a:extLst>
          </p:cNvPr>
          <p:cNvPicPr>
            <a:picLocks noChangeAspect="1"/>
          </p:cNvPicPr>
          <p:nvPr/>
        </p:nvPicPr>
        <p:blipFill>
          <a:blip r:embed="rId6"/>
          <a:stretch>
            <a:fillRect/>
          </a:stretch>
        </p:blipFill>
        <p:spPr>
          <a:xfrm>
            <a:off x="675229" y="3181350"/>
            <a:ext cx="7643522" cy="876376"/>
          </a:xfrm>
          <a:prstGeom prst="rect">
            <a:avLst/>
          </a:prstGeom>
        </p:spPr>
      </p:pic>
    </p:spTree>
    <p:custDataLst>
      <p:tags r:id="rId1"/>
    </p:custDataLst>
    <p:extLst>
      <p:ext uri="{BB962C8B-B14F-4D97-AF65-F5344CB8AC3E}">
        <p14:creationId xmlns:p14="http://schemas.microsoft.com/office/powerpoint/2010/main" val="1854950166"/>
      </p:ext>
    </p:extLst>
  </p:cSld>
  <p:clrMapOvr>
    <a:masterClrMapping/>
  </p:clrMapOvr>
  <mc:AlternateContent xmlns:mc="http://schemas.openxmlformats.org/markup-compatibility/2006" xmlns:p14="http://schemas.microsoft.com/office/powerpoint/2010/main">
    <mc:Choice Requires="p14">
      <p:transition spd="slow" p14:dur="2000" advTm="52215"/>
    </mc:Choice>
    <mc:Fallback xmlns="">
      <p:transition spd="slow" advTm="522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ircle(in)">
                                      <p:cBhvr>
                                        <p:cTn id="13"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4800" y="819150"/>
            <a:ext cx="8686800" cy="4142673"/>
          </a:xfrm>
          <a:prstGeom prst="rect">
            <a:avLst/>
          </a:prstGeom>
        </p:spPr>
        <p:txBody>
          <a:bodyPr wrap="square">
            <a:spAutoFit/>
          </a:bodyPr>
          <a:lstStyle/>
          <a:p>
            <a:pPr>
              <a:buNone/>
            </a:pPr>
            <a:r>
              <a:rPr lang="zh-CN" altLang="zh-CN" dirty="0">
                <a:solidFill>
                  <a:schemeClr val="tx1"/>
                </a:solidFill>
              </a:rPr>
              <a:t>整型变量根据分配的内存空间大小，又分为短整型</a:t>
            </a:r>
            <a:r>
              <a:rPr lang="en-US" altLang="zh-CN" dirty="0">
                <a:solidFill>
                  <a:schemeClr val="tx1"/>
                </a:solidFill>
              </a:rPr>
              <a:t>short</a:t>
            </a:r>
            <a:r>
              <a:rPr lang="zh-CN" altLang="zh-CN" dirty="0">
                <a:solidFill>
                  <a:schemeClr val="tx1"/>
                </a:solidFill>
              </a:rPr>
              <a:t>、整型</a:t>
            </a:r>
            <a:r>
              <a:rPr lang="en-US" altLang="zh-CN" dirty="0">
                <a:solidFill>
                  <a:schemeClr val="tx1"/>
                </a:solidFill>
              </a:rPr>
              <a:t>int</a:t>
            </a:r>
            <a:r>
              <a:rPr lang="zh-CN" altLang="zh-CN" dirty="0">
                <a:solidFill>
                  <a:schemeClr val="tx1"/>
                </a:solidFill>
              </a:rPr>
              <a:t>和长整型</a:t>
            </a:r>
            <a:r>
              <a:rPr lang="en-US" altLang="zh-CN" dirty="0">
                <a:solidFill>
                  <a:schemeClr val="tx1"/>
                </a:solidFill>
              </a:rPr>
              <a:t>long</a:t>
            </a:r>
            <a:r>
              <a:rPr lang="zh-CN" altLang="zh-CN" dirty="0">
                <a:solidFill>
                  <a:schemeClr val="tx1"/>
                </a:solidFill>
              </a:rPr>
              <a:t>。</a:t>
            </a:r>
          </a:p>
          <a:p>
            <a:pPr>
              <a:buNone/>
            </a:pPr>
            <a:r>
              <a:rPr lang="en-US" altLang="zh-CN" dirty="0">
                <a:solidFill>
                  <a:schemeClr val="tx1"/>
                </a:solidFill>
              </a:rPr>
              <a:t>short</a:t>
            </a:r>
            <a:r>
              <a:rPr lang="zh-CN" altLang="zh-CN" dirty="0">
                <a:solidFill>
                  <a:schemeClr val="tx1"/>
                </a:solidFill>
              </a:rPr>
              <a:t>、</a:t>
            </a:r>
            <a:r>
              <a:rPr lang="en-US" altLang="zh-CN" dirty="0">
                <a:solidFill>
                  <a:schemeClr val="tx1"/>
                </a:solidFill>
              </a:rPr>
              <a:t>int</a:t>
            </a:r>
            <a:r>
              <a:rPr lang="zh-CN" altLang="zh-CN" dirty="0">
                <a:solidFill>
                  <a:schemeClr val="tx1"/>
                </a:solidFill>
              </a:rPr>
              <a:t>和</a:t>
            </a:r>
            <a:r>
              <a:rPr lang="en-US" altLang="zh-CN" dirty="0">
                <a:solidFill>
                  <a:schemeClr val="tx1"/>
                </a:solidFill>
              </a:rPr>
              <a:t>long</a:t>
            </a:r>
            <a:r>
              <a:rPr lang="zh-CN" altLang="zh-CN" dirty="0">
                <a:solidFill>
                  <a:schemeClr val="tx1"/>
                </a:solidFill>
              </a:rPr>
              <a:t>这三种整型变量的内存空间大小从小到大排序为：</a:t>
            </a:r>
            <a:r>
              <a:rPr lang="en-US" altLang="zh-CN" dirty="0">
                <a:solidFill>
                  <a:schemeClr val="tx1"/>
                </a:solidFill>
              </a:rPr>
              <a:t>short &lt; int =long</a:t>
            </a:r>
            <a:r>
              <a:rPr lang="zh-CN" altLang="zh-CN" dirty="0">
                <a:solidFill>
                  <a:schemeClr val="tx1"/>
                </a:solidFill>
              </a:rPr>
              <a:t>。例如：</a:t>
            </a:r>
            <a:r>
              <a:rPr lang="en-US" altLang="zh-CN" dirty="0">
                <a:solidFill>
                  <a:schemeClr val="tx1"/>
                </a:solidFill>
              </a:rPr>
              <a:t>int</a:t>
            </a:r>
            <a:r>
              <a:rPr lang="zh-CN" altLang="zh-CN" dirty="0">
                <a:solidFill>
                  <a:schemeClr val="tx1"/>
                </a:solidFill>
              </a:rPr>
              <a:t>的内存空间长度是</a:t>
            </a:r>
            <a:r>
              <a:rPr lang="en-US" altLang="zh-CN" dirty="0">
                <a:solidFill>
                  <a:schemeClr val="tx1"/>
                </a:solidFill>
              </a:rPr>
              <a:t>4</a:t>
            </a:r>
            <a:r>
              <a:rPr lang="zh-CN" altLang="zh-CN" dirty="0">
                <a:solidFill>
                  <a:schemeClr val="tx1"/>
                </a:solidFill>
              </a:rPr>
              <a:t>字节，取值范围为</a:t>
            </a:r>
            <a:r>
              <a:rPr lang="en-US" altLang="zh-CN" dirty="0">
                <a:solidFill>
                  <a:schemeClr val="tx1"/>
                </a:solidFill>
              </a:rPr>
              <a:t>-2</a:t>
            </a:r>
            <a:r>
              <a:rPr lang="en-US" altLang="zh-CN" baseline="30000" dirty="0">
                <a:solidFill>
                  <a:schemeClr val="tx1"/>
                </a:solidFill>
              </a:rPr>
              <a:t>31 </a:t>
            </a:r>
            <a:r>
              <a:rPr lang="en-US" altLang="zh-CN" dirty="0">
                <a:solidFill>
                  <a:schemeClr val="tx1"/>
                </a:solidFill>
              </a:rPr>
              <a:t>~ 2</a:t>
            </a:r>
            <a:r>
              <a:rPr lang="en-US" altLang="zh-CN" baseline="30000" dirty="0">
                <a:solidFill>
                  <a:schemeClr val="tx1"/>
                </a:solidFill>
              </a:rPr>
              <a:t>31</a:t>
            </a:r>
            <a:r>
              <a:rPr lang="en-US" altLang="zh-CN" dirty="0">
                <a:solidFill>
                  <a:schemeClr val="tx1"/>
                </a:solidFill>
              </a:rPr>
              <a:t>-1</a:t>
            </a:r>
            <a:r>
              <a:rPr lang="zh-CN" altLang="zh-CN" dirty="0">
                <a:solidFill>
                  <a:schemeClr val="tx1"/>
                </a:solidFill>
              </a:rPr>
              <a:t>。</a:t>
            </a:r>
          </a:p>
          <a:p>
            <a:pPr>
              <a:buNone/>
            </a:pPr>
            <a:r>
              <a:rPr lang="zh-CN" altLang="zh-CN" dirty="0">
                <a:solidFill>
                  <a:schemeClr val="tx1"/>
                </a:solidFill>
              </a:rPr>
              <a:t>使用</a:t>
            </a:r>
            <a:r>
              <a:rPr lang="en-US" altLang="zh-CN" dirty="0">
                <a:solidFill>
                  <a:schemeClr val="tx1"/>
                </a:solidFill>
              </a:rPr>
              <a:t>int</a:t>
            </a:r>
            <a:r>
              <a:rPr lang="zh-CN" altLang="zh-CN" dirty="0">
                <a:solidFill>
                  <a:schemeClr val="tx1"/>
                </a:solidFill>
              </a:rPr>
              <a:t>、</a:t>
            </a:r>
            <a:r>
              <a:rPr lang="en-US" altLang="zh-CN" dirty="0">
                <a:solidFill>
                  <a:schemeClr val="tx1"/>
                </a:solidFill>
              </a:rPr>
              <a:t>short</a:t>
            </a:r>
            <a:r>
              <a:rPr lang="zh-CN" altLang="zh-CN" dirty="0">
                <a:solidFill>
                  <a:schemeClr val="tx1"/>
                </a:solidFill>
              </a:rPr>
              <a:t>、</a:t>
            </a:r>
            <a:r>
              <a:rPr lang="en-US" altLang="zh-CN" dirty="0">
                <a:solidFill>
                  <a:schemeClr val="tx1"/>
                </a:solidFill>
              </a:rPr>
              <a:t>long</a:t>
            </a:r>
            <a:r>
              <a:rPr lang="zh-CN" altLang="zh-CN" dirty="0">
                <a:solidFill>
                  <a:schemeClr val="tx1"/>
                </a:solidFill>
              </a:rPr>
              <a:t>定义的变量既可以表示正数也可以表示负数，有时候在程序中想定义大于等于</a:t>
            </a:r>
            <a:r>
              <a:rPr lang="en-US" altLang="zh-CN" dirty="0">
                <a:solidFill>
                  <a:schemeClr val="tx1"/>
                </a:solidFill>
              </a:rPr>
              <a:t>0</a:t>
            </a:r>
            <a:r>
              <a:rPr lang="zh-CN" altLang="zh-CN" dirty="0">
                <a:solidFill>
                  <a:schemeClr val="tx1"/>
                </a:solidFill>
              </a:rPr>
              <a:t>的整数类型，这时要用到类型说明符</a:t>
            </a:r>
            <a:r>
              <a:rPr lang="en-US" altLang="zh-CN" dirty="0">
                <a:solidFill>
                  <a:schemeClr val="tx1"/>
                </a:solidFill>
              </a:rPr>
              <a:t>unsigned</a:t>
            </a:r>
            <a:r>
              <a:rPr lang="zh-CN" altLang="zh-CN" dirty="0">
                <a:solidFill>
                  <a:schemeClr val="tx1"/>
                </a:solidFill>
              </a:rPr>
              <a:t>。用来定义整型变量。</a:t>
            </a:r>
          </a:p>
        </p:txBody>
      </p:sp>
      <p:sp>
        <p:nvSpPr>
          <p:cNvPr id="8" name="标题 1"/>
          <p:cNvSpPr>
            <a:spLocks noGrp="1"/>
          </p:cNvSpPr>
          <p:nvPr>
            <p:ph type="title"/>
          </p:nvPr>
        </p:nvSpPr>
        <p:spPr>
          <a:xfrm>
            <a:off x="457200" y="174415"/>
            <a:ext cx="8079581" cy="742950"/>
          </a:xfrm>
        </p:spPr>
        <p:txBody>
          <a:bodyPr vert="horz" lIns="91440" tIns="45720" rIns="91440" bIns="45720" rtlCol="0" anchor="ctr">
            <a:normAutofit/>
          </a:bodyPr>
          <a:lstStyle/>
          <a:p>
            <a:r>
              <a:rPr lang="en-US" altLang="zh-CN" sz="4000" dirty="0">
                <a:solidFill>
                  <a:schemeClr val="tx1"/>
                </a:solidFill>
              </a:rPr>
              <a:t>3.3.2 </a:t>
            </a:r>
            <a:r>
              <a:rPr lang="zh-CN" altLang="zh-CN" sz="4000" dirty="0">
                <a:solidFill>
                  <a:schemeClr val="tx1"/>
                </a:solidFill>
              </a:rPr>
              <a:t>整型变量与整型常量</a:t>
            </a:r>
            <a:endParaRPr lang="en-US" altLang="zh-CN" sz="4000" dirty="0">
              <a:solidFill>
                <a:schemeClr val="tx1"/>
              </a:solidFill>
            </a:endParaRPr>
          </a:p>
        </p:txBody>
      </p:sp>
    </p:spTree>
    <p:custDataLst>
      <p:tags r:id="rId1"/>
    </p:custDataLst>
    <p:extLst>
      <p:ext uri="{BB962C8B-B14F-4D97-AF65-F5344CB8AC3E}">
        <p14:creationId xmlns:p14="http://schemas.microsoft.com/office/powerpoint/2010/main" val="3436487656"/>
      </p:ext>
    </p:extLst>
  </p:cSld>
  <p:clrMapOvr>
    <a:masterClrMapping/>
  </p:clrMapOvr>
  <mc:AlternateContent xmlns:mc="http://schemas.openxmlformats.org/markup-compatibility/2006" xmlns:p14="http://schemas.microsoft.com/office/powerpoint/2010/main">
    <mc:Choice Requires="p14">
      <p:transition spd="slow" p14:dur="2000" advTm="52215"/>
    </mc:Choice>
    <mc:Fallback xmlns="">
      <p:transition spd="slow" advTm="52215"/>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DCABB02-D793-4F9C-AD34-1C0E704DAF1E}"/>
              </a:ext>
            </a:extLst>
          </p:cNvPr>
          <p:cNvSpPr>
            <a:spLocks noGrp="1"/>
          </p:cNvSpPr>
          <p:nvPr>
            <p:ph type="ctrTitle"/>
          </p:nvPr>
        </p:nvSpPr>
        <p:spPr>
          <a:xfrm>
            <a:off x="528637" y="1200150"/>
            <a:ext cx="8086725" cy="2514600"/>
          </a:xfrm>
        </p:spPr>
        <p:txBody>
          <a:bodyPr/>
          <a:lstStyle/>
          <a:p>
            <a:r>
              <a:rPr lang="en-US" altLang="zh-CN" sz="6000" dirty="0">
                <a:solidFill>
                  <a:schemeClr val="tx1"/>
                </a:solidFill>
              </a:rPr>
              <a:t>3.1  </a:t>
            </a:r>
            <a:r>
              <a:rPr lang="zh-CN" altLang="zh-CN" sz="6000" dirty="0">
                <a:solidFill>
                  <a:schemeClr val="tx1"/>
                </a:solidFill>
              </a:rPr>
              <a:t>简单计算问题</a:t>
            </a:r>
            <a:r>
              <a:rPr lang="en-US" altLang="zh-CN" sz="6000" dirty="0">
                <a:solidFill>
                  <a:schemeClr val="tx1"/>
                </a:solidFill>
              </a:rPr>
              <a:t/>
            </a:r>
            <a:br>
              <a:rPr lang="en-US" altLang="zh-CN" sz="6000" dirty="0">
                <a:solidFill>
                  <a:schemeClr val="tx1"/>
                </a:solidFill>
              </a:rPr>
            </a:br>
            <a:endParaRPr lang="zh-CN" altLang="en-US" sz="6000" dirty="0"/>
          </a:p>
        </p:txBody>
      </p:sp>
    </p:spTree>
    <p:extLst>
      <p:ext uri="{BB962C8B-B14F-4D97-AF65-F5344CB8AC3E}">
        <p14:creationId xmlns:p14="http://schemas.microsoft.com/office/powerpoint/2010/main" val="354329557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457200" y="174415"/>
            <a:ext cx="8079581" cy="742950"/>
          </a:xfrm>
        </p:spPr>
        <p:txBody>
          <a:bodyPr vert="horz" lIns="91440" tIns="45720" rIns="91440" bIns="45720" rtlCol="0" anchor="ctr">
            <a:normAutofit/>
          </a:bodyPr>
          <a:lstStyle/>
          <a:p>
            <a:r>
              <a:rPr lang="en-US" altLang="zh-CN" sz="4000" dirty="0">
                <a:solidFill>
                  <a:schemeClr val="tx1"/>
                </a:solidFill>
              </a:rPr>
              <a:t>3.3.2 </a:t>
            </a:r>
            <a:r>
              <a:rPr lang="zh-CN" altLang="zh-CN" sz="4000" dirty="0">
                <a:solidFill>
                  <a:schemeClr val="tx1"/>
                </a:solidFill>
              </a:rPr>
              <a:t>整型变量与整型常量</a:t>
            </a:r>
            <a:endParaRPr lang="en-US" altLang="zh-CN" sz="4000" dirty="0">
              <a:solidFill>
                <a:schemeClr val="tx1"/>
              </a:solidFill>
            </a:endParaRPr>
          </a:p>
        </p:txBody>
      </p:sp>
      <p:pic>
        <p:nvPicPr>
          <p:cNvPr id="2" name="图片 1">
            <a:extLst>
              <a:ext uri="{FF2B5EF4-FFF2-40B4-BE49-F238E27FC236}">
                <a16:creationId xmlns:a16="http://schemas.microsoft.com/office/drawing/2014/main" xmlns="" id="{2095DF0E-C689-4C9C-B132-D2A4C09A6D88}"/>
              </a:ext>
            </a:extLst>
          </p:cNvPr>
          <p:cNvPicPr>
            <a:picLocks noChangeAspect="1"/>
          </p:cNvPicPr>
          <p:nvPr/>
        </p:nvPicPr>
        <p:blipFill>
          <a:blip r:embed="rId4"/>
          <a:stretch>
            <a:fillRect/>
          </a:stretch>
        </p:blipFill>
        <p:spPr>
          <a:xfrm>
            <a:off x="468274" y="1211462"/>
            <a:ext cx="8207451" cy="2720576"/>
          </a:xfrm>
          <a:prstGeom prst="rect">
            <a:avLst/>
          </a:prstGeom>
        </p:spPr>
      </p:pic>
    </p:spTree>
    <p:custDataLst>
      <p:tags r:id="rId1"/>
    </p:custDataLst>
    <p:extLst>
      <p:ext uri="{BB962C8B-B14F-4D97-AF65-F5344CB8AC3E}">
        <p14:creationId xmlns:p14="http://schemas.microsoft.com/office/powerpoint/2010/main" val="4000675028"/>
      </p:ext>
    </p:extLst>
  </p:cSld>
  <p:clrMapOvr>
    <a:masterClrMapping/>
  </p:clrMapOvr>
  <mc:AlternateContent xmlns:mc="http://schemas.openxmlformats.org/markup-compatibility/2006" xmlns:p14="http://schemas.microsoft.com/office/powerpoint/2010/main">
    <mc:Choice Requires="p14">
      <p:transition spd="slow" p14:dur="2000" advTm="52215"/>
    </mc:Choice>
    <mc:Fallback xmlns="">
      <p:transition spd="slow" advTm="52215"/>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33400" y="1255702"/>
            <a:ext cx="5638800" cy="401648"/>
          </a:xfrm>
          <a:prstGeom prst="rect">
            <a:avLst/>
          </a:prstGeom>
        </p:spPr>
        <p:txBody>
          <a:bodyPr vert="horz" lIns="91440" tIns="45720" rIns="91440" bIns="45720" rtlCol="0" anchor="ctr">
            <a:noAutofit/>
          </a:bodyPr>
          <a:lstStyle/>
          <a:p>
            <a:pPr marL="571500" indent="-571500">
              <a:lnSpc>
                <a:spcPct val="90000"/>
              </a:lnSpc>
              <a:spcBef>
                <a:spcPct val="0"/>
              </a:spcBef>
              <a:buClr>
                <a:schemeClr val="tx1"/>
              </a:buClr>
              <a:buSzPct val="100000"/>
              <a:buChar char="Ø"/>
            </a:pPr>
            <a:r>
              <a:rPr lang="zh-CN" altLang="en-US" sz="3000" spc="-120" dirty="0">
                <a:solidFill>
                  <a:schemeClr val="tx1"/>
                </a:solidFill>
                <a:latin typeface="+mn-lt"/>
                <a:ea typeface="+mn-ea"/>
              </a:rPr>
              <a:t>整型常量三种形式</a:t>
            </a:r>
          </a:p>
        </p:txBody>
      </p:sp>
      <p:graphicFrame>
        <p:nvGraphicFramePr>
          <p:cNvPr id="3" name="表格 2"/>
          <p:cNvGraphicFramePr>
            <a:graphicFrameLocks noGrp="1"/>
          </p:cNvGraphicFramePr>
          <p:nvPr>
            <p:extLst/>
          </p:nvPr>
        </p:nvGraphicFramePr>
        <p:xfrm>
          <a:off x="1295400" y="3257550"/>
          <a:ext cx="6553200" cy="1401044"/>
        </p:xfrm>
        <a:graphic>
          <a:graphicData uri="http://schemas.openxmlformats.org/drawingml/2006/table">
            <a:tbl>
              <a:tblPr firstRow="1" firstCol="1" bandRow="1">
                <a:tableStyleId>{69012ECD-51FC-41F1-AA8D-1B2483CD663E}</a:tableStyleId>
              </a:tblPr>
              <a:tblGrid>
                <a:gridCol w="2014029">
                  <a:extLst>
                    <a:ext uri="{9D8B030D-6E8A-4147-A177-3AD203B41FA5}">
                      <a16:colId xmlns:a16="http://schemas.microsoft.com/office/drawing/2014/main" xmlns="" val="20000"/>
                    </a:ext>
                  </a:extLst>
                </a:gridCol>
                <a:gridCol w="2014738">
                  <a:extLst>
                    <a:ext uri="{9D8B030D-6E8A-4147-A177-3AD203B41FA5}">
                      <a16:colId xmlns:a16="http://schemas.microsoft.com/office/drawing/2014/main" xmlns="" val="20001"/>
                    </a:ext>
                  </a:extLst>
                </a:gridCol>
                <a:gridCol w="2524433">
                  <a:extLst>
                    <a:ext uri="{9D8B030D-6E8A-4147-A177-3AD203B41FA5}">
                      <a16:colId xmlns:a16="http://schemas.microsoft.com/office/drawing/2014/main" xmlns="" val="20002"/>
                    </a:ext>
                  </a:extLst>
                </a:gridCol>
              </a:tblGrid>
              <a:tr h="440924">
                <a:tc>
                  <a:txBody>
                    <a:bodyPr/>
                    <a:lstStyle/>
                    <a:p>
                      <a:pPr algn="ctr">
                        <a:spcAft>
                          <a:spcPts val="0"/>
                        </a:spcAft>
                      </a:pPr>
                      <a:r>
                        <a:rPr lang="zh-CN" sz="2100" b="0" kern="100" dirty="0">
                          <a:solidFill>
                            <a:schemeClr val="tx1"/>
                          </a:solidFill>
                          <a:effectLst/>
                          <a:latin typeface="Times New Roman" pitchFamily="18" charset="0"/>
                          <a:cs typeface="Times New Roman" pitchFamily="18" charset="0"/>
                        </a:rPr>
                        <a:t>十进制数</a:t>
                      </a:r>
                      <a:r>
                        <a:rPr lang="en-US" sz="2100" b="0" kern="100" dirty="0">
                          <a:solidFill>
                            <a:schemeClr val="tx1"/>
                          </a:solidFill>
                          <a:effectLst/>
                          <a:latin typeface="Times New Roman" pitchFamily="18" charset="0"/>
                          <a:cs typeface="Times New Roman" pitchFamily="18" charset="0"/>
                        </a:rPr>
                        <a:t>         </a:t>
                      </a:r>
                      <a:endParaRPr lang="zh-CN" sz="2100" b="0" kern="100" dirty="0">
                        <a:solidFill>
                          <a:schemeClr val="tx1"/>
                        </a:solidFill>
                        <a:effectLst/>
                        <a:latin typeface="Times New Roman" pitchFamily="18" charset="0"/>
                        <a:ea typeface="宋体"/>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2100" b="0" kern="100" dirty="0">
                          <a:solidFill>
                            <a:schemeClr val="tx1"/>
                          </a:solidFill>
                          <a:effectLst/>
                          <a:latin typeface="Times New Roman" pitchFamily="18" charset="0"/>
                          <a:cs typeface="Times New Roman" pitchFamily="18" charset="0"/>
                        </a:rPr>
                        <a:t>八进制数</a:t>
                      </a:r>
                      <a:endParaRPr lang="zh-CN" sz="2100" b="0" kern="100" dirty="0">
                        <a:solidFill>
                          <a:schemeClr val="tx1"/>
                        </a:solidFill>
                        <a:effectLst/>
                        <a:latin typeface="Times New Roman" pitchFamily="18" charset="0"/>
                        <a:ea typeface="宋体"/>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2100" b="0" kern="100" dirty="0">
                          <a:solidFill>
                            <a:schemeClr val="tx1"/>
                          </a:solidFill>
                          <a:effectLst/>
                          <a:latin typeface="Times New Roman" pitchFamily="18" charset="0"/>
                          <a:cs typeface="Times New Roman" pitchFamily="18" charset="0"/>
                        </a:rPr>
                        <a:t>十六进制数</a:t>
                      </a:r>
                      <a:endParaRPr lang="zh-CN" sz="2100" b="0" kern="100" dirty="0">
                        <a:solidFill>
                          <a:schemeClr val="tx1"/>
                        </a:solidFill>
                        <a:effectLst/>
                        <a:latin typeface="Times New Roman" pitchFamily="18" charset="0"/>
                        <a:ea typeface="宋体"/>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20040">
                <a:tc>
                  <a:txBody>
                    <a:bodyPr/>
                    <a:lstStyle/>
                    <a:p>
                      <a:pPr algn="ctr">
                        <a:spcAft>
                          <a:spcPts val="0"/>
                        </a:spcAft>
                      </a:pPr>
                      <a:r>
                        <a:rPr lang="en-US" sz="2100" b="0" kern="100" dirty="0">
                          <a:solidFill>
                            <a:schemeClr val="tx1"/>
                          </a:solidFill>
                          <a:effectLst/>
                          <a:latin typeface="Times New Roman" pitchFamily="18" charset="0"/>
                          <a:cs typeface="Times New Roman" pitchFamily="18" charset="0"/>
                        </a:rPr>
                        <a:t>2</a:t>
                      </a:r>
                      <a:endParaRPr lang="zh-CN" sz="2100" b="0" kern="100" dirty="0">
                        <a:solidFill>
                          <a:schemeClr val="tx1"/>
                        </a:solidFill>
                        <a:effectLst/>
                        <a:latin typeface="Times New Roman" pitchFamily="18" charset="0"/>
                        <a:ea typeface="宋体"/>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100" b="0" kern="100" dirty="0">
                          <a:solidFill>
                            <a:schemeClr val="tx1"/>
                          </a:solidFill>
                          <a:effectLst/>
                          <a:latin typeface="Times New Roman" pitchFamily="18" charset="0"/>
                          <a:cs typeface="Times New Roman" pitchFamily="18" charset="0"/>
                        </a:rPr>
                        <a:t> 02           </a:t>
                      </a:r>
                      <a:endParaRPr lang="zh-CN" sz="2100" b="0" kern="100" dirty="0">
                        <a:solidFill>
                          <a:schemeClr val="tx1"/>
                        </a:solidFill>
                        <a:effectLst/>
                        <a:latin typeface="Times New Roman" pitchFamily="18" charset="0"/>
                        <a:ea typeface="宋体"/>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100" b="0" kern="100" dirty="0">
                          <a:solidFill>
                            <a:schemeClr val="tx1"/>
                          </a:solidFill>
                          <a:effectLst/>
                          <a:latin typeface="Times New Roman" pitchFamily="18" charset="0"/>
                          <a:cs typeface="Times New Roman" pitchFamily="18" charset="0"/>
                        </a:rPr>
                        <a:t>0x2</a:t>
                      </a:r>
                      <a:endParaRPr lang="zh-CN" sz="2100" b="0" kern="100" dirty="0">
                        <a:solidFill>
                          <a:schemeClr val="tx1"/>
                        </a:solidFill>
                        <a:effectLst/>
                        <a:latin typeface="Times New Roman" pitchFamily="18" charset="0"/>
                        <a:ea typeface="宋体"/>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20040">
                <a:tc>
                  <a:txBody>
                    <a:bodyPr/>
                    <a:lstStyle/>
                    <a:p>
                      <a:pPr algn="ctr">
                        <a:spcAft>
                          <a:spcPts val="0"/>
                        </a:spcAft>
                      </a:pPr>
                      <a:r>
                        <a:rPr lang="en-US" sz="2100" b="0" kern="100">
                          <a:solidFill>
                            <a:schemeClr val="tx1"/>
                          </a:solidFill>
                          <a:effectLst/>
                          <a:latin typeface="Times New Roman" pitchFamily="18" charset="0"/>
                          <a:cs typeface="Times New Roman" pitchFamily="18" charset="0"/>
                        </a:rPr>
                        <a:t>35</a:t>
                      </a:r>
                      <a:endParaRPr lang="zh-CN" sz="2100" b="0" kern="100">
                        <a:solidFill>
                          <a:schemeClr val="tx1"/>
                        </a:solidFill>
                        <a:effectLst/>
                        <a:latin typeface="Times New Roman" pitchFamily="18" charset="0"/>
                        <a:ea typeface="宋体"/>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100" b="0" kern="100" dirty="0">
                          <a:solidFill>
                            <a:schemeClr val="tx1"/>
                          </a:solidFill>
                          <a:effectLst/>
                          <a:latin typeface="Times New Roman" pitchFamily="18" charset="0"/>
                          <a:cs typeface="Times New Roman" pitchFamily="18" charset="0"/>
                        </a:rPr>
                        <a:t>  043          </a:t>
                      </a:r>
                      <a:endParaRPr lang="zh-CN" sz="2100" b="0" kern="100" dirty="0">
                        <a:solidFill>
                          <a:schemeClr val="tx1"/>
                        </a:solidFill>
                        <a:effectLst/>
                        <a:latin typeface="Times New Roman" pitchFamily="18" charset="0"/>
                        <a:ea typeface="宋体"/>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100" b="0" kern="100" dirty="0">
                          <a:solidFill>
                            <a:schemeClr val="tx1"/>
                          </a:solidFill>
                          <a:effectLst/>
                          <a:latin typeface="Times New Roman" pitchFamily="18" charset="0"/>
                          <a:cs typeface="Times New Roman" pitchFamily="18" charset="0"/>
                        </a:rPr>
                        <a:t> 0x23</a:t>
                      </a:r>
                      <a:endParaRPr lang="zh-CN" sz="2100" b="0" kern="100" dirty="0">
                        <a:solidFill>
                          <a:schemeClr val="tx1"/>
                        </a:solidFill>
                        <a:effectLst/>
                        <a:latin typeface="Times New Roman" pitchFamily="18" charset="0"/>
                        <a:ea typeface="宋体"/>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20040">
                <a:tc>
                  <a:txBody>
                    <a:bodyPr/>
                    <a:lstStyle/>
                    <a:p>
                      <a:pPr algn="ctr">
                        <a:spcAft>
                          <a:spcPts val="0"/>
                        </a:spcAft>
                      </a:pPr>
                      <a:r>
                        <a:rPr lang="en-US" sz="2100" b="0" kern="100" dirty="0">
                          <a:solidFill>
                            <a:schemeClr val="tx1"/>
                          </a:solidFill>
                          <a:effectLst/>
                          <a:latin typeface="Times New Roman" pitchFamily="18" charset="0"/>
                          <a:cs typeface="Times New Roman" pitchFamily="18" charset="0"/>
                        </a:rPr>
                        <a:t>94</a:t>
                      </a:r>
                      <a:endParaRPr lang="zh-CN" sz="2100" b="0" kern="100" dirty="0">
                        <a:solidFill>
                          <a:schemeClr val="tx1"/>
                        </a:solidFill>
                        <a:effectLst/>
                        <a:latin typeface="Times New Roman" pitchFamily="18" charset="0"/>
                        <a:ea typeface="宋体"/>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100" b="0" kern="100" dirty="0">
                          <a:solidFill>
                            <a:schemeClr val="tx1"/>
                          </a:solidFill>
                          <a:effectLst/>
                          <a:latin typeface="Times New Roman" pitchFamily="18" charset="0"/>
                          <a:cs typeface="Times New Roman" pitchFamily="18" charset="0"/>
                        </a:rPr>
                        <a:t>   0136         </a:t>
                      </a:r>
                      <a:endParaRPr lang="zh-CN" sz="2100" b="0" kern="100" dirty="0">
                        <a:solidFill>
                          <a:schemeClr val="tx1"/>
                        </a:solidFill>
                        <a:effectLst/>
                        <a:latin typeface="Times New Roman" pitchFamily="18" charset="0"/>
                        <a:ea typeface="宋体"/>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100" b="0" kern="100" dirty="0">
                          <a:solidFill>
                            <a:schemeClr val="tx1"/>
                          </a:solidFill>
                          <a:effectLst/>
                          <a:latin typeface="Times New Roman" pitchFamily="18" charset="0"/>
                          <a:cs typeface="Times New Roman" pitchFamily="18" charset="0"/>
                        </a:rPr>
                        <a:t> 0x5E</a:t>
                      </a:r>
                      <a:endParaRPr lang="zh-CN" sz="2100" b="0" kern="100" dirty="0">
                        <a:solidFill>
                          <a:schemeClr val="tx1"/>
                        </a:solidFill>
                        <a:effectLst/>
                        <a:latin typeface="Times New Roman" pitchFamily="18" charset="0"/>
                        <a:ea typeface="宋体"/>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sp>
        <p:nvSpPr>
          <p:cNvPr id="4" name="矩形 3"/>
          <p:cNvSpPr/>
          <p:nvPr/>
        </p:nvSpPr>
        <p:spPr>
          <a:xfrm>
            <a:off x="1143000" y="1674822"/>
            <a:ext cx="7696200" cy="1430328"/>
          </a:xfrm>
          <a:prstGeom prst="rect">
            <a:avLst/>
          </a:prstGeom>
        </p:spPr>
        <p:txBody>
          <a:bodyPr wrap="square">
            <a:spAutoFit/>
          </a:bodyPr>
          <a:lstStyle/>
          <a:p>
            <a:pPr>
              <a:lnSpc>
                <a:spcPct val="125000"/>
              </a:lnSpc>
              <a:spcBef>
                <a:spcPct val="0"/>
              </a:spcBef>
              <a:buClr>
                <a:srgbClr val="EAF0E0"/>
              </a:buClr>
              <a:buNone/>
            </a:pPr>
            <a:r>
              <a:rPr lang="zh-CN" altLang="en-US" sz="2400" spc="-120" dirty="0">
                <a:solidFill>
                  <a:prstClr val="black"/>
                </a:solidFill>
                <a:latin typeface="Times New Roman" pitchFamily="18" charset="0"/>
                <a:cs typeface="Times New Roman" pitchFamily="18" charset="0"/>
              </a:rPr>
              <a:t>十进制：由数字</a:t>
            </a:r>
            <a:r>
              <a:rPr lang="en-US" altLang="zh-CN" sz="2400" spc="-120" dirty="0">
                <a:solidFill>
                  <a:prstClr val="black"/>
                </a:solidFill>
                <a:latin typeface="Times New Roman" pitchFamily="18" charset="0"/>
                <a:cs typeface="Times New Roman" pitchFamily="18" charset="0"/>
              </a:rPr>
              <a:t>0~9</a:t>
            </a:r>
            <a:r>
              <a:rPr lang="zh-CN" altLang="en-US" sz="2400" spc="-120" dirty="0">
                <a:solidFill>
                  <a:prstClr val="black"/>
                </a:solidFill>
                <a:latin typeface="Times New Roman" pitchFamily="18" charset="0"/>
                <a:cs typeface="Times New Roman" pitchFamily="18" charset="0"/>
              </a:rPr>
              <a:t>和正负号表示</a:t>
            </a:r>
            <a:endParaRPr lang="en-US" altLang="zh-CN" sz="2400" spc="-120" dirty="0">
              <a:solidFill>
                <a:prstClr val="black"/>
              </a:solidFill>
              <a:latin typeface="Times New Roman" pitchFamily="18" charset="0"/>
              <a:cs typeface="Times New Roman" pitchFamily="18" charset="0"/>
            </a:endParaRPr>
          </a:p>
          <a:p>
            <a:pPr>
              <a:lnSpc>
                <a:spcPct val="125000"/>
              </a:lnSpc>
              <a:spcBef>
                <a:spcPct val="0"/>
              </a:spcBef>
              <a:buClr>
                <a:srgbClr val="EAF0E0"/>
              </a:buClr>
              <a:buNone/>
            </a:pPr>
            <a:r>
              <a:rPr lang="zh-CN" altLang="en-US" sz="2400" spc="-120" dirty="0">
                <a:solidFill>
                  <a:prstClr val="black"/>
                </a:solidFill>
                <a:latin typeface="Times New Roman" pitchFamily="18" charset="0"/>
                <a:cs typeface="Times New Roman" pitchFamily="18" charset="0"/>
              </a:rPr>
              <a:t>八进制：由数字</a:t>
            </a:r>
            <a:r>
              <a:rPr lang="en-US" altLang="zh-CN" sz="2400" spc="-120" dirty="0">
                <a:solidFill>
                  <a:prstClr val="black"/>
                </a:solidFill>
                <a:latin typeface="Times New Roman" pitchFamily="18" charset="0"/>
                <a:cs typeface="Times New Roman" pitchFamily="18" charset="0"/>
              </a:rPr>
              <a:t>0</a:t>
            </a:r>
            <a:r>
              <a:rPr lang="zh-CN" altLang="en-US" sz="2400" spc="-120" dirty="0">
                <a:solidFill>
                  <a:prstClr val="black"/>
                </a:solidFill>
                <a:latin typeface="Times New Roman" pitchFamily="18" charset="0"/>
                <a:cs typeface="Times New Roman" pitchFamily="18" charset="0"/>
              </a:rPr>
              <a:t>开头，后接数字</a:t>
            </a:r>
            <a:r>
              <a:rPr lang="en-US" altLang="zh-CN" sz="2400" spc="-120" dirty="0">
                <a:solidFill>
                  <a:prstClr val="black"/>
                </a:solidFill>
                <a:latin typeface="Times New Roman" pitchFamily="18" charset="0"/>
                <a:cs typeface="Times New Roman" pitchFamily="18" charset="0"/>
              </a:rPr>
              <a:t>0~7 </a:t>
            </a:r>
          </a:p>
          <a:p>
            <a:pPr>
              <a:lnSpc>
                <a:spcPct val="125000"/>
              </a:lnSpc>
              <a:spcBef>
                <a:spcPct val="0"/>
              </a:spcBef>
              <a:buClr>
                <a:srgbClr val="EAF0E0"/>
              </a:buClr>
              <a:buNone/>
            </a:pPr>
            <a:r>
              <a:rPr lang="zh-CN" altLang="en-US" sz="2400" spc="-120" dirty="0">
                <a:solidFill>
                  <a:prstClr val="black"/>
                </a:solidFill>
                <a:latin typeface="Times New Roman" pitchFamily="18" charset="0"/>
                <a:cs typeface="Times New Roman" pitchFamily="18" charset="0"/>
              </a:rPr>
              <a:t>十六进制：由</a:t>
            </a:r>
            <a:r>
              <a:rPr lang="en-US" altLang="zh-CN" sz="2400" spc="-120" dirty="0">
                <a:solidFill>
                  <a:prstClr val="black"/>
                </a:solidFill>
                <a:latin typeface="Times New Roman" pitchFamily="18" charset="0"/>
                <a:cs typeface="Times New Roman" pitchFamily="18" charset="0"/>
              </a:rPr>
              <a:t>0x</a:t>
            </a:r>
            <a:r>
              <a:rPr lang="zh-CN" altLang="en-US" sz="2400" spc="-120" dirty="0">
                <a:solidFill>
                  <a:prstClr val="black"/>
                </a:solidFill>
                <a:latin typeface="Times New Roman" pitchFamily="18" charset="0"/>
                <a:cs typeface="Times New Roman" pitchFamily="18" charset="0"/>
              </a:rPr>
              <a:t>开头，后接</a:t>
            </a:r>
            <a:r>
              <a:rPr lang="en-US" altLang="zh-CN" sz="2400" spc="-120" dirty="0">
                <a:solidFill>
                  <a:prstClr val="black"/>
                </a:solidFill>
                <a:latin typeface="Times New Roman" pitchFamily="18" charset="0"/>
                <a:cs typeface="Times New Roman" pitchFamily="18" charset="0"/>
              </a:rPr>
              <a:t>0~9</a:t>
            </a:r>
            <a:r>
              <a:rPr lang="zh-CN" altLang="en-US" sz="2400" spc="-120" dirty="0">
                <a:solidFill>
                  <a:prstClr val="black"/>
                </a:solidFill>
                <a:latin typeface="Times New Roman" pitchFamily="18" charset="0"/>
                <a:cs typeface="Times New Roman" pitchFamily="18" charset="0"/>
              </a:rPr>
              <a:t>，</a:t>
            </a:r>
            <a:r>
              <a:rPr lang="en-US" altLang="zh-CN" sz="2400" spc="-120" dirty="0" err="1">
                <a:solidFill>
                  <a:prstClr val="black"/>
                </a:solidFill>
                <a:latin typeface="Times New Roman" pitchFamily="18" charset="0"/>
                <a:cs typeface="Times New Roman" pitchFamily="18" charset="0"/>
              </a:rPr>
              <a:t>a~f</a:t>
            </a:r>
            <a:r>
              <a:rPr lang="zh-CN" altLang="en-US" sz="2400" spc="-120" dirty="0">
                <a:solidFill>
                  <a:prstClr val="black"/>
                </a:solidFill>
                <a:latin typeface="Times New Roman" pitchFamily="18" charset="0"/>
                <a:cs typeface="Times New Roman" pitchFamily="18" charset="0"/>
              </a:rPr>
              <a:t>，</a:t>
            </a:r>
            <a:r>
              <a:rPr lang="en-US" altLang="zh-CN" sz="2400" spc="-120" dirty="0">
                <a:solidFill>
                  <a:prstClr val="black"/>
                </a:solidFill>
                <a:latin typeface="Times New Roman" pitchFamily="18" charset="0"/>
                <a:cs typeface="Times New Roman" pitchFamily="18" charset="0"/>
              </a:rPr>
              <a:t>A~F</a:t>
            </a:r>
          </a:p>
        </p:txBody>
      </p:sp>
      <p:sp>
        <p:nvSpPr>
          <p:cNvPr id="8" name="标题 1"/>
          <p:cNvSpPr>
            <a:spLocks noGrp="1"/>
          </p:cNvSpPr>
          <p:nvPr>
            <p:ph type="title"/>
          </p:nvPr>
        </p:nvSpPr>
        <p:spPr>
          <a:xfrm>
            <a:off x="302420" y="514350"/>
            <a:ext cx="8079581" cy="742950"/>
          </a:xfrm>
        </p:spPr>
        <p:txBody>
          <a:bodyPr vert="horz" lIns="91440" tIns="45720" rIns="91440" bIns="45720" rtlCol="0" anchor="ctr">
            <a:normAutofit/>
          </a:bodyPr>
          <a:lstStyle/>
          <a:p>
            <a:r>
              <a:rPr lang="en-US" altLang="zh-CN" sz="4000" b="1" dirty="0">
                <a:solidFill>
                  <a:schemeClr val="tx1"/>
                </a:solidFill>
              </a:rPr>
              <a:t>3.3.2 </a:t>
            </a:r>
            <a:r>
              <a:rPr lang="zh-CN" altLang="zh-CN" sz="4000" b="1" dirty="0">
                <a:solidFill>
                  <a:schemeClr val="tx1"/>
                </a:solidFill>
              </a:rPr>
              <a:t>整型变量与整型常量</a:t>
            </a:r>
            <a:endParaRPr lang="en-US" altLang="zh-CN" sz="4000" b="1" dirty="0">
              <a:solidFill>
                <a:schemeClr val="tx1"/>
              </a:solidFill>
            </a:endParaRPr>
          </a:p>
        </p:txBody>
      </p:sp>
    </p:spTree>
    <p:custDataLst>
      <p:tags r:id="rId1"/>
    </p:custDataLst>
    <p:extLst>
      <p:ext uri="{BB962C8B-B14F-4D97-AF65-F5344CB8AC3E}">
        <p14:creationId xmlns:p14="http://schemas.microsoft.com/office/powerpoint/2010/main" val="2827973590"/>
      </p:ext>
    </p:extLst>
  </p:cSld>
  <p:clrMapOvr>
    <a:masterClrMapping/>
  </p:clrMapOvr>
  <mc:AlternateContent xmlns:mc="http://schemas.openxmlformats.org/markup-compatibility/2006" xmlns:p14="http://schemas.microsoft.com/office/powerpoint/2010/main">
    <mc:Choice Requires="p14">
      <p:transition spd="slow" p14:dur="2000" advTm="52215"/>
    </mc:Choice>
    <mc:Fallback xmlns="">
      <p:transition spd="slow" advTm="522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left)">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wipe(left)">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3400" y="571500"/>
            <a:ext cx="7391400" cy="900247"/>
          </a:xfrm>
          <a:prstGeom prst="rect">
            <a:avLst/>
          </a:prstGeom>
        </p:spPr>
        <p:txBody>
          <a:bodyPr vert="horz" lIns="91440" tIns="45720" rIns="91440" bIns="45720" rtlCol="0" anchor="ctr">
            <a:normAutofit/>
          </a:bodyPr>
          <a:lstStyle/>
          <a:p>
            <a:pPr>
              <a:lnSpc>
                <a:spcPct val="90000"/>
              </a:lnSpc>
              <a:spcBef>
                <a:spcPct val="0"/>
              </a:spcBef>
              <a:buNone/>
            </a:pPr>
            <a:r>
              <a:rPr lang="en-US" altLang="zh-CN" sz="4000" b="1" spc="-120" dirty="0">
                <a:solidFill>
                  <a:schemeClr val="tx1"/>
                </a:solidFill>
                <a:latin typeface="+mj-lt"/>
                <a:ea typeface="+mj-ea"/>
                <a:cs typeface="+mj-cs"/>
              </a:rPr>
              <a:t>3.3.3 </a:t>
            </a:r>
            <a:r>
              <a:rPr lang="zh-CN" altLang="zh-CN" sz="4000" b="1" spc="-120" dirty="0">
                <a:solidFill>
                  <a:schemeClr val="tx1"/>
                </a:solidFill>
                <a:latin typeface="+mj-lt"/>
                <a:ea typeface="+mj-ea"/>
                <a:cs typeface="+mj-cs"/>
              </a:rPr>
              <a:t>浮点型变量与浮点型常量</a:t>
            </a:r>
            <a:endParaRPr lang="en-US" altLang="zh-CN" sz="4000" b="1" spc="-120" dirty="0">
              <a:solidFill>
                <a:schemeClr val="tx1"/>
              </a:solidFill>
              <a:latin typeface="+mj-lt"/>
              <a:ea typeface="+mj-ea"/>
              <a:cs typeface="+mj-cs"/>
            </a:endParaRPr>
          </a:p>
        </p:txBody>
      </p:sp>
      <p:sp>
        <p:nvSpPr>
          <p:cNvPr id="6" name="矩形 5"/>
          <p:cNvSpPr/>
          <p:nvPr/>
        </p:nvSpPr>
        <p:spPr>
          <a:xfrm>
            <a:off x="457200" y="1449153"/>
            <a:ext cx="8044544" cy="3194721"/>
          </a:xfrm>
          <a:prstGeom prst="rect">
            <a:avLst/>
          </a:prstGeom>
        </p:spPr>
        <p:txBody>
          <a:bodyPr wrap="square">
            <a:spAutoFit/>
          </a:bodyPr>
          <a:lstStyle/>
          <a:p>
            <a:pPr>
              <a:buNone/>
            </a:pPr>
            <a:r>
              <a:rPr lang="zh-CN" altLang="zh-CN" dirty="0">
                <a:solidFill>
                  <a:schemeClr val="tx1"/>
                </a:solidFill>
              </a:rPr>
              <a:t>数学中的实数在</a:t>
            </a:r>
            <a:r>
              <a:rPr lang="en-US" altLang="zh-CN" dirty="0">
                <a:solidFill>
                  <a:schemeClr val="tx1"/>
                </a:solidFill>
              </a:rPr>
              <a:t>C</a:t>
            </a:r>
            <a:r>
              <a:rPr lang="zh-CN" altLang="zh-CN" dirty="0">
                <a:solidFill>
                  <a:schemeClr val="tx1"/>
                </a:solidFill>
              </a:rPr>
              <a:t>语言中用浮点型表示，为了在程序中使用实数，要用到浮点型变量，本节学习浮点型变量和浮点型常量的定义和使用方法。</a:t>
            </a:r>
          </a:p>
          <a:p>
            <a:pPr>
              <a:buNone/>
            </a:pPr>
            <a:r>
              <a:rPr lang="zh-CN" altLang="zh-CN" dirty="0">
                <a:solidFill>
                  <a:schemeClr val="tx1"/>
                </a:solidFill>
              </a:rPr>
              <a:t>【例</a:t>
            </a:r>
            <a:r>
              <a:rPr lang="en-US" altLang="zh-CN" dirty="0">
                <a:solidFill>
                  <a:schemeClr val="tx1"/>
                </a:solidFill>
              </a:rPr>
              <a:t>3-4</a:t>
            </a:r>
            <a:r>
              <a:rPr lang="zh-CN" altLang="zh-CN" dirty="0">
                <a:solidFill>
                  <a:schemeClr val="tx1"/>
                </a:solidFill>
              </a:rPr>
              <a:t>】身高预测是成长中一个关注点，医学研究表明，身高与遗传因素、生存环境、饮食结构、运动等相关，此处仅根据父母的身高的遗传因素预测孩子的身高。</a:t>
            </a:r>
            <a:endParaRPr lang="zh-CN" altLang="zh-CN" sz="3000" dirty="0">
              <a:solidFill>
                <a:schemeClr val="tx1"/>
              </a:solidFill>
              <a:latin typeface="Times New Roman" pitchFamily="18" charset="0"/>
              <a:cs typeface="Times New Roman" pitchFamily="18" charset="0"/>
            </a:endParaRPr>
          </a:p>
        </p:txBody>
      </p:sp>
    </p:spTree>
    <p:custDataLst>
      <p:tags r:id="rId1"/>
    </p:custDataLst>
    <p:extLst>
      <p:ext uri="{BB962C8B-B14F-4D97-AF65-F5344CB8AC3E}">
        <p14:creationId xmlns:p14="http://schemas.microsoft.com/office/powerpoint/2010/main" val="3738688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3400" y="241094"/>
            <a:ext cx="7391400" cy="900247"/>
          </a:xfrm>
          <a:prstGeom prst="rect">
            <a:avLst/>
          </a:prstGeom>
        </p:spPr>
        <p:txBody>
          <a:bodyPr vert="horz" lIns="91440" tIns="45720" rIns="91440" bIns="45720" rtlCol="0" anchor="ctr">
            <a:normAutofit/>
          </a:bodyPr>
          <a:lstStyle/>
          <a:p>
            <a:pPr>
              <a:lnSpc>
                <a:spcPct val="90000"/>
              </a:lnSpc>
              <a:spcBef>
                <a:spcPct val="0"/>
              </a:spcBef>
              <a:buNone/>
            </a:pPr>
            <a:r>
              <a:rPr lang="en-US" altLang="zh-CN" sz="4000" b="1" spc="-120" dirty="0">
                <a:solidFill>
                  <a:schemeClr val="tx1"/>
                </a:solidFill>
                <a:latin typeface="+mj-lt"/>
                <a:ea typeface="+mj-ea"/>
                <a:cs typeface="+mj-cs"/>
              </a:rPr>
              <a:t>3.3.3 </a:t>
            </a:r>
            <a:r>
              <a:rPr lang="zh-CN" altLang="zh-CN" sz="4000" b="1" spc="-120" dirty="0">
                <a:solidFill>
                  <a:schemeClr val="tx1"/>
                </a:solidFill>
                <a:latin typeface="+mj-lt"/>
                <a:ea typeface="+mj-ea"/>
                <a:cs typeface="+mj-cs"/>
              </a:rPr>
              <a:t>浮点型变量与浮点型常量</a:t>
            </a:r>
            <a:endParaRPr lang="en-US" altLang="zh-CN" sz="4000" b="1" spc="-120" dirty="0">
              <a:solidFill>
                <a:schemeClr val="tx1"/>
              </a:solidFill>
              <a:latin typeface="+mj-lt"/>
              <a:ea typeface="+mj-ea"/>
              <a:cs typeface="+mj-cs"/>
            </a:endParaRPr>
          </a:p>
        </p:txBody>
      </p:sp>
      <p:sp>
        <p:nvSpPr>
          <p:cNvPr id="6" name="矩形 5"/>
          <p:cNvSpPr/>
          <p:nvPr/>
        </p:nvSpPr>
        <p:spPr>
          <a:xfrm>
            <a:off x="304800" y="1047750"/>
            <a:ext cx="8534400" cy="3453253"/>
          </a:xfrm>
          <a:prstGeom prst="rect">
            <a:avLst/>
          </a:prstGeom>
        </p:spPr>
        <p:txBody>
          <a:bodyPr wrap="square">
            <a:spAutoFit/>
          </a:bodyPr>
          <a:lstStyle/>
          <a:p>
            <a:pPr>
              <a:buNone/>
            </a:pPr>
            <a:r>
              <a:rPr lang="zh-CN" altLang="zh-CN" dirty="0">
                <a:solidFill>
                  <a:schemeClr val="tx1"/>
                </a:solidFill>
              </a:rPr>
              <a:t>【例</a:t>
            </a:r>
            <a:r>
              <a:rPr lang="en-US" altLang="zh-CN" dirty="0">
                <a:solidFill>
                  <a:schemeClr val="tx1"/>
                </a:solidFill>
              </a:rPr>
              <a:t>3-4</a:t>
            </a:r>
            <a:r>
              <a:rPr lang="zh-CN" altLang="zh-CN" dirty="0">
                <a:solidFill>
                  <a:schemeClr val="tx1"/>
                </a:solidFill>
              </a:rPr>
              <a:t>】问题描述：孩子的身高可以利用遗传因素即利用父母的身高进行预测（此方法未考虑环境因素的影响），要求编写程序预测男、女身高。</a:t>
            </a:r>
          </a:p>
          <a:p>
            <a:pPr>
              <a:buNone/>
            </a:pPr>
            <a:r>
              <a:rPr lang="zh-CN" altLang="zh-CN" dirty="0">
                <a:solidFill>
                  <a:schemeClr val="tx1"/>
                </a:solidFill>
              </a:rPr>
              <a:t>计算公式为：</a:t>
            </a:r>
          </a:p>
          <a:p>
            <a:pPr>
              <a:buNone/>
            </a:pPr>
            <a:r>
              <a:rPr lang="zh-CN" altLang="zh-CN" dirty="0">
                <a:solidFill>
                  <a:schemeClr val="tx1"/>
                </a:solidFill>
              </a:rPr>
              <a:t>儿子成人时的身高＝（父高＋母高）×</a:t>
            </a:r>
            <a:r>
              <a:rPr lang="en-US" altLang="zh-CN" dirty="0">
                <a:solidFill>
                  <a:schemeClr val="tx1"/>
                </a:solidFill>
              </a:rPr>
              <a:t>0.54</a:t>
            </a:r>
            <a:endParaRPr lang="zh-CN" altLang="zh-CN" dirty="0">
              <a:solidFill>
                <a:schemeClr val="tx1"/>
              </a:solidFill>
            </a:endParaRPr>
          </a:p>
          <a:p>
            <a:pPr>
              <a:buNone/>
            </a:pPr>
            <a:r>
              <a:rPr lang="zh-CN" altLang="zh-CN" dirty="0">
                <a:solidFill>
                  <a:schemeClr val="tx1"/>
                </a:solidFill>
              </a:rPr>
              <a:t>女儿成人时的身高＝（父高×</a:t>
            </a:r>
            <a:r>
              <a:rPr lang="en-US" altLang="zh-CN" dirty="0">
                <a:solidFill>
                  <a:schemeClr val="tx1"/>
                </a:solidFill>
              </a:rPr>
              <a:t>0.96+ </a:t>
            </a:r>
            <a:r>
              <a:rPr lang="zh-CN" altLang="zh-CN" dirty="0">
                <a:solidFill>
                  <a:schemeClr val="tx1"/>
                </a:solidFill>
              </a:rPr>
              <a:t>母高）÷</a:t>
            </a:r>
            <a:r>
              <a:rPr lang="en-US" altLang="zh-CN" dirty="0">
                <a:solidFill>
                  <a:schemeClr val="tx1"/>
                </a:solidFill>
              </a:rPr>
              <a:t>2</a:t>
            </a:r>
          </a:p>
          <a:p>
            <a:pPr>
              <a:buNone/>
            </a:pPr>
            <a:r>
              <a:rPr lang="zh-CN" altLang="zh-CN" dirty="0">
                <a:solidFill>
                  <a:schemeClr val="tx1"/>
                </a:solidFill>
              </a:rPr>
              <a:t>其中，父身高和母身高的单位都是</a:t>
            </a:r>
            <a:r>
              <a:rPr lang="en-US" altLang="zh-CN" dirty="0">
                <a:solidFill>
                  <a:schemeClr val="tx1"/>
                </a:solidFill>
              </a:rPr>
              <a:t>cm</a:t>
            </a:r>
            <a:r>
              <a:rPr lang="zh-CN" altLang="zh-CN" dirty="0">
                <a:solidFill>
                  <a:schemeClr val="tx1"/>
                </a:solidFill>
              </a:rPr>
              <a:t>。</a:t>
            </a:r>
          </a:p>
        </p:txBody>
      </p:sp>
    </p:spTree>
    <p:custDataLst>
      <p:tags r:id="rId1"/>
    </p:custDataLst>
    <p:extLst>
      <p:ext uri="{BB962C8B-B14F-4D97-AF65-F5344CB8AC3E}">
        <p14:creationId xmlns:p14="http://schemas.microsoft.com/office/powerpoint/2010/main" val="243939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left)">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3400" y="241094"/>
            <a:ext cx="7391400" cy="900247"/>
          </a:xfrm>
          <a:prstGeom prst="rect">
            <a:avLst/>
          </a:prstGeom>
        </p:spPr>
        <p:txBody>
          <a:bodyPr vert="horz" lIns="91440" tIns="45720" rIns="91440" bIns="45720" rtlCol="0" anchor="ctr">
            <a:normAutofit/>
          </a:bodyPr>
          <a:lstStyle/>
          <a:p>
            <a:pPr>
              <a:lnSpc>
                <a:spcPct val="90000"/>
              </a:lnSpc>
              <a:spcBef>
                <a:spcPct val="0"/>
              </a:spcBef>
              <a:buNone/>
            </a:pPr>
            <a:r>
              <a:rPr lang="en-US" altLang="zh-CN" sz="4000" b="1" spc="-120" dirty="0">
                <a:solidFill>
                  <a:schemeClr val="tx1"/>
                </a:solidFill>
                <a:latin typeface="+mj-lt"/>
                <a:ea typeface="+mj-ea"/>
                <a:cs typeface="+mj-cs"/>
              </a:rPr>
              <a:t>3.3.3 </a:t>
            </a:r>
            <a:r>
              <a:rPr lang="zh-CN" altLang="zh-CN" sz="4000" b="1" spc="-120" dirty="0">
                <a:solidFill>
                  <a:schemeClr val="tx1"/>
                </a:solidFill>
                <a:latin typeface="+mj-lt"/>
                <a:ea typeface="+mj-ea"/>
                <a:cs typeface="+mj-cs"/>
              </a:rPr>
              <a:t>浮点型变量与浮点型常量</a:t>
            </a:r>
            <a:endParaRPr lang="en-US" altLang="zh-CN" sz="4000" b="1" spc="-120" dirty="0">
              <a:solidFill>
                <a:schemeClr val="tx1"/>
              </a:solidFill>
              <a:latin typeface="+mj-lt"/>
              <a:ea typeface="+mj-ea"/>
              <a:cs typeface="+mj-cs"/>
            </a:endParaRPr>
          </a:p>
        </p:txBody>
      </p:sp>
      <p:sp>
        <p:nvSpPr>
          <p:cNvPr id="6" name="矩形 5"/>
          <p:cNvSpPr/>
          <p:nvPr/>
        </p:nvSpPr>
        <p:spPr>
          <a:xfrm>
            <a:off x="304800" y="1047750"/>
            <a:ext cx="8534400" cy="1947649"/>
          </a:xfrm>
          <a:prstGeom prst="rect">
            <a:avLst/>
          </a:prstGeom>
        </p:spPr>
        <p:txBody>
          <a:bodyPr wrap="square">
            <a:spAutoFit/>
          </a:bodyPr>
          <a:lstStyle/>
          <a:p>
            <a:pPr>
              <a:lnSpc>
                <a:spcPct val="150000"/>
              </a:lnSpc>
              <a:buNone/>
            </a:pPr>
            <a:r>
              <a:rPr lang="zh-CN" altLang="zh-CN" dirty="0">
                <a:solidFill>
                  <a:schemeClr val="tx1"/>
                </a:solidFill>
              </a:rPr>
              <a:t>【例</a:t>
            </a:r>
            <a:r>
              <a:rPr lang="en-US" altLang="zh-CN" dirty="0">
                <a:solidFill>
                  <a:schemeClr val="tx1"/>
                </a:solidFill>
              </a:rPr>
              <a:t>3-4</a:t>
            </a:r>
            <a:r>
              <a:rPr lang="zh-CN" altLang="zh-CN" dirty="0">
                <a:solidFill>
                  <a:schemeClr val="tx1"/>
                </a:solidFill>
              </a:rPr>
              <a:t>】分析：身高预测的计算公式中用到了带有小数的实数，程序中需要使用浮点型变量来存放实数，浮点型变量可以用</a:t>
            </a:r>
            <a:r>
              <a:rPr lang="en-US" altLang="zh-CN" dirty="0">
                <a:solidFill>
                  <a:schemeClr val="tx1"/>
                </a:solidFill>
              </a:rPr>
              <a:t>float</a:t>
            </a:r>
            <a:r>
              <a:rPr lang="zh-CN" altLang="zh-CN" dirty="0">
                <a:solidFill>
                  <a:schemeClr val="tx1"/>
                </a:solidFill>
              </a:rPr>
              <a:t>或</a:t>
            </a:r>
            <a:r>
              <a:rPr lang="en-US" altLang="zh-CN" dirty="0">
                <a:solidFill>
                  <a:schemeClr val="tx1"/>
                </a:solidFill>
              </a:rPr>
              <a:t>double</a:t>
            </a:r>
            <a:r>
              <a:rPr lang="zh-CN" altLang="zh-CN" dirty="0">
                <a:solidFill>
                  <a:schemeClr val="tx1"/>
                </a:solidFill>
              </a:rPr>
              <a:t>来定义。</a:t>
            </a:r>
          </a:p>
        </p:txBody>
      </p:sp>
    </p:spTree>
    <p:custDataLst>
      <p:tags r:id="rId1"/>
    </p:custDataLst>
    <p:extLst>
      <p:ext uri="{BB962C8B-B14F-4D97-AF65-F5344CB8AC3E}">
        <p14:creationId xmlns:p14="http://schemas.microsoft.com/office/powerpoint/2010/main" val="3601800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3400" y="241094"/>
            <a:ext cx="7391400" cy="900247"/>
          </a:xfrm>
          <a:prstGeom prst="rect">
            <a:avLst/>
          </a:prstGeom>
        </p:spPr>
        <p:txBody>
          <a:bodyPr vert="horz" lIns="91440" tIns="45720" rIns="91440" bIns="45720" rtlCol="0" anchor="ctr">
            <a:normAutofit/>
          </a:bodyPr>
          <a:lstStyle/>
          <a:p>
            <a:pPr>
              <a:lnSpc>
                <a:spcPct val="90000"/>
              </a:lnSpc>
              <a:spcBef>
                <a:spcPct val="0"/>
              </a:spcBef>
              <a:buNone/>
            </a:pPr>
            <a:r>
              <a:rPr lang="en-US" altLang="zh-CN" sz="4000" b="1" spc="-120" dirty="0">
                <a:solidFill>
                  <a:schemeClr val="tx1"/>
                </a:solidFill>
                <a:latin typeface="+mj-lt"/>
                <a:ea typeface="+mj-ea"/>
                <a:cs typeface="+mj-cs"/>
              </a:rPr>
              <a:t>3.3.3 </a:t>
            </a:r>
            <a:r>
              <a:rPr lang="zh-CN" altLang="zh-CN" sz="4000" b="1" spc="-120" dirty="0">
                <a:solidFill>
                  <a:schemeClr val="tx1"/>
                </a:solidFill>
                <a:latin typeface="+mj-lt"/>
                <a:ea typeface="+mj-ea"/>
                <a:cs typeface="+mj-cs"/>
              </a:rPr>
              <a:t>浮点型变量与浮点型常量</a:t>
            </a:r>
            <a:endParaRPr lang="en-US" altLang="zh-CN" sz="4000" b="1" spc="-120" dirty="0">
              <a:solidFill>
                <a:schemeClr val="tx1"/>
              </a:solidFill>
              <a:latin typeface="+mj-lt"/>
              <a:ea typeface="+mj-ea"/>
              <a:cs typeface="+mj-cs"/>
            </a:endParaRPr>
          </a:p>
        </p:txBody>
      </p:sp>
      <p:sp>
        <p:nvSpPr>
          <p:cNvPr id="6" name="矩形 5"/>
          <p:cNvSpPr/>
          <p:nvPr/>
        </p:nvSpPr>
        <p:spPr>
          <a:xfrm>
            <a:off x="-152400" y="971550"/>
            <a:ext cx="9296400" cy="3973139"/>
          </a:xfrm>
          <a:prstGeom prst="rect">
            <a:avLst/>
          </a:prstGeom>
        </p:spPr>
        <p:txBody>
          <a:bodyPr wrap="square">
            <a:spAutoFit/>
          </a:bodyPr>
          <a:lstStyle/>
          <a:p>
            <a:pPr lvl="1">
              <a:lnSpc>
                <a:spcPct val="150000"/>
              </a:lnSpc>
              <a:spcBef>
                <a:spcPts val="1800"/>
              </a:spcBef>
              <a:buNone/>
            </a:pPr>
            <a:r>
              <a:rPr lang="zh-CN" altLang="zh-CN" dirty="0">
                <a:solidFill>
                  <a:schemeClr val="tx1"/>
                </a:solidFill>
              </a:rPr>
              <a:t>【例</a:t>
            </a:r>
            <a:r>
              <a:rPr lang="en-US" altLang="zh-CN" dirty="0">
                <a:solidFill>
                  <a:schemeClr val="tx1"/>
                </a:solidFill>
              </a:rPr>
              <a:t>3-4</a:t>
            </a:r>
            <a:r>
              <a:rPr lang="zh-CN" altLang="zh-CN" dirty="0">
                <a:solidFill>
                  <a:schemeClr val="tx1"/>
                </a:solidFill>
              </a:rPr>
              <a:t>】</a:t>
            </a:r>
            <a:r>
              <a:rPr lang="zh-CN" altLang="en-US" dirty="0">
                <a:solidFill>
                  <a:schemeClr val="tx1"/>
                </a:solidFill>
              </a:rPr>
              <a:t>孩子身高预测算法设计</a:t>
            </a:r>
          </a:p>
          <a:p>
            <a:pPr lvl="1">
              <a:lnSpc>
                <a:spcPct val="150000"/>
              </a:lnSpc>
              <a:spcBef>
                <a:spcPts val="1800"/>
              </a:spcBef>
              <a:buNone/>
            </a:pPr>
            <a:r>
              <a:rPr lang="zh-CN" altLang="en-US" dirty="0">
                <a:solidFill>
                  <a:schemeClr val="tx1"/>
                </a:solidFill>
                <a:latin typeface="Times New Roman" pitchFamily="18" charset="0"/>
                <a:cs typeface="Times New Roman" pitchFamily="18" charset="0"/>
              </a:rPr>
              <a:t>第一步：定义浮点型变量</a:t>
            </a:r>
            <a:r>
              <a:rPr lang="en-US" altLang="zh-CN" dirty="0" err="1">
                <a:solidFill>
                  <a:schemeClr val="tx1"/>
                </a:solidFill>
                <a:latin typeface="Times New Roman" pitchFamily="18" charset="0"/>
                <a:cs typeface="Times New Roman" pitchFamily="18" charset="0"/>
              </a:rPr>
              <a:t>f_height</a:t>
            </a:r>
            <a:r>
              <a:rPr lang="zh-CN" altLang="en-US" dirty="0">
                <a:solidFill>
                  <a:schemeClr val="tx1"/>
                </a:solidFill>
                <a:latin typeface="Times New Roman" pitchFamily="18" charset="0"/>
                <a:cs typeface="Times New Roman" pitchFamily="18" charset="0"/>
              </a:rPr>
              <a:t>，</a:t>
            </a:r>
            <a:r>
              <a:rPr lang="en-US" altLang="zh-CN" dirty="0" err="1">
                <a:solidFill>
                  <a:schemeClr val="tx1"/>
                </a:solidFill>
                <a:latin typeface="Times New Roman" pitchFamily="18" charset="0"/>
                <a:cs typeface="Times New Roman" pitchFamily="18" charset="0"/>
              </a:rPr>
              <a:t>m_height</a:t>
            </a:r>
            <a:r>
              <a:rPr lang="zh-CN" altLang="en-US" dirty="0">
                <a:solidFill>
                  <a:schemeClr val="tx1"/>
                </a:solidFill>
                <a:latin typeface="Times New Roman" pitchFamily="18" charset="0"/>
                <a:cs typeface="Times New Roman" pitchFamily="18" charset="0"/>
              </a:rPr>
              <a:t>，</a:t>
            </a:r>
            <a:r>
              <a:rPr lang="en-US" altLang="zh-CN" dirty="0" err="1">
                <a:solidFill>
                  <a:schemeClr val="tx1"/>
                </a:solidFill>
                <a:latin typeface="Times New Roman" pitchFamily="18" charset="0"/>
                <a:cs typeface="Times New Roman" pitchFamily="18" charset="0"/>
              </a:rPr>
              <a:t>d_height</a:t>
            </a:r>
            <a:endParaRPr lang="en-US" altLang="zh-CN" dirty="0">
              <a:solidFill>
                <a:schemeClr val="tx1"/>
              </a:solidFill>
              <a:latin typeface="Times New Roman" pitchFamily="18" charset="0"/>
              <a:cs typeface="Times New Roman" pitchFamily="18" charset="0"/>
            </a:endParaRPr>
          </a:p>
          <a:p>
            <a:pPr lvl="1">
              <a:lnSpc>
                <a:spcPct val="150000"/>
              </a:lnSpc>
              <a:spcBef>
                <a:spcPts val="1300"/>
              </a:spcBef>
              <a:buNone/>
            </a:pPr>
            <a:r>
              <a:rPr lang="zh-CN" altLang="en-US" dirty="0">
                <a:solidFill>
                  <a:schemeClr val="tx1"/>
                </a:solidFill>
                <a:latin typeface="Times New Roman" pitchFamily="18" charset="0"/>
                <a:cs typeface="Times New Roman" pitchFamily="18" charset="0"/>
              </a:rPr>
              <a:t>第二步：输入</a:t>
            </a:r>
            <a:r>
              <a:rPr lang="en-US" altLang="zh-CN" dirty="0" err="1">
                <a:solidFill>
                  <a:schemeClr val="tx1"/>
                </a:solidFill>
                <a:latin typeface="Times New Roman" pitchFamily="18" charset="0"/>
                <a:cs typeface="Times New Roman" pitchFamily="18" charset="0"/>
              </a:rPr>
              <a:t>f_height</a:t>
            </a:r>
            <a:r>
              <a:rPr lang="zh-CN" altLang="en-US" dirty="0">
                <a:solidFill>
                  <a:schemeClr val="tx1"/>
                </a:solidFill>
                <a:latin typeface="Times New Roman" pitchFamily="18" charset="0"/>
                <a:cs typeface="Times New Roman" pitchFamily="18" charset="0"/>
              </a:rPr>
              <a:t>，</a:t>
            </a:r>
            <a:r>
              <a:rPr lang="en-US" altLang="zh-CN" dirty="0" err="1">
                <a:solidFill>
                  <a:schemeClr val="tx1"/>
                </a:solidFill>
                <a:latin typeface="Times New Roman" pitchFamily="18" charset="0"/>
                <a:cs typeface="Times New Roman" pitchFamily="18" charset="0"/>
              </a:rPr>
              <a:t>m_height</a:t>
            </a:r>
            <a:r>
              <a:rPr lang="zh-CN" altLang="en-US" dirty="0">
                <a:solidFill>
                  <a:schemeClr val="tx1"/>
                </a:solidFill>
                <a:latin typeface="Times New Roman" pitchFamily="18" charset="0"/>
                <a:cs typeface="Times New Roman" pitchFamily="18" charset="0"/>
              </a:rPr>
              <a:t>的值</a:t>
            </a:r>
            <a:endParaRPr lang="en-US" altLang="zh-CN" dirty="0">
              <a:solidFill>
                <a:schemeClr val="tx1"/>
              </a:solidFill>
              <a:latin typeface="Times New Roman" pitchFamily="18" charset="0"/>
              <a:cs typeface="Times New Roman" pitchFamily="18" charset="0"/>
            </a:endParaRPr>
          </a:p>
          <a:p>
            <a:pPr lvl="1">
              <a:lnSpc>
                <a:spcPct val="150000"/>
              </a:lnSpc>
              <a:spcBef>
                <a:spcPts val="1300"/>
              </a:spcBef>
              <a:buNone/>
            </a:pPr>
            <a:r>
              <a:rPr lang="zh-CN" altLang="en-US" dirty="0">
                <a:solidFill>
                  <a:schemeClr val="tx1"/>
                </a:solidFill>
                <a:latin typeface="Times New Roman" pitchFamily="18" charset="0"/>
                <a:cs typeface="Times New Roman" pitchFamily="18" charset="0"/>
              </a:rPr>
              <a:t>第三步：计算</a:t>
            </a:r>
            <a:r>
              <a:rPr lang="en-US" altLang="zh-CN" dirty="0" err="1">
                <a:solidFill>
                  <a:schemeClr val="tx1"/>
                </a:solidFill>
                <a:latin typeface="Times New Roman" pitchFamily="18" charset="0"/>
                <a:cs typeface="Times New Roman" pitchFamily="18" charset="0"/>
              </a:rPr>
              <a:t>d_height</a:t>
            </a:r>
            <a:r>
              <a:rPr lang="en-US" altLang="zh-CN" dirty="0">
                <a:solidFill>
                  <a:schemeClr val="tx1"/>
                </a:solidFill>
                <a:latin typeface="Times New Roman" pitchFamily="18" charset="0"/>
                <a:cs typeface="Times New Roman" pitchFamily="18" charset="0"/>
              </a:rPr>
              <a:t> = ( </a:t>
            </a:r>
            <a:r>
              <a:rPr lang="en-US" altLang="zh-CN" dirty="0" err="1">
                <a:solidFill>
                  <a:schemeClr val="tx1"/>
                </a:solidFill>
                <a:latin typeface="Times New Roman" pitchFamily="18" charset="0"/>
                <a:cs typeface="Times New Roman" pitchFamily="18" charset="0"/>
              </a:rPr>
              <a:t>f_height</a:t>
            </a:r>
            <a:r>
              <a:rPr lang="en-US" altLang="zh-CN" dirty="0">
                <a:solidFill>
                  <a:schemeClr val="tx1"/>
                </a:solidFill>
                <a:latin typeface="Times New Roman" pitchFamily="18" charset="0"/>
                <a:cs typeface="Times New Roman" pitchFamily="18" charset="0"/>
              </a:rPr>
              <a:t>*0.96+ </a:t>
            </a:r>
            <a:r>
              <a:rPr lang="en-US" altLang="zh-CN" dirty="0" err="1">
                <a:solidFill>
                  <a:schemeClr val="tx1"/>
                </a:solidFill>
                <a:latin typeface="Times New Roman" pitchFamily="18" charset="0"/>
                <a:cs typeface="Times New Roman" pitchFamily="18" charset="0"/>
              </a:rPr>
              <a:t>m_height</a:t>
            </a:r>
            <a:r>
              <a:rPr lang="en-US" altLang="zh-CN" dirty="0">
                <a:solidFill>
                  <a:schemeClr val="tx1"/>
                </a:solidFill>
                <a:latin typeface="Times New Roman" pitchFamily="18" charset="0"/>
                <a:cs typeface="Times New Roman" pitchFamily="18" charset="0"/>
              </a:rPr>
              <a:t>)/2.0</a:t>
            </a:r>
          </a:p>
          <a:p>
            <a:pPr lvl="1">
              <a:lnSpc>
                <a:spcPct val="150000"/>
              </a:lnSpc>
              <a:spcBef>
                <a:spcPts val="1300"/>
              </a:spcBef>
              <a:buNone/>
            </a:pPr>
            <a:r>
              <a:rPr lang="zh-CN" altLang="en-US" dirty="0">
                <a:solidFill>
                  <a:schemeClr val="tx1"/>
                </a:solidFill>
                <a:latin typeface="Times New Roman" pitchFamily="18" charset="0"/>
                <a:cs typeface="Times New Roman" pitchFamily="18" charset="0"/>
              </a:rPr>
              <a:t>第四步：输出预测女儿身高</a:t>
            </a:r>
            <a:r>
              <a:rPr lang="en-US" altLang="zh-CN" dirty="0" err="1">
                <a:solidFill>
                  <a:schemeClr val="tx1"/>
                </a:solidFill>
                <a:latin typeface="Times New Roman" pitchFamily="18" charset="0"/>
                <a:cs typeface="Times New Roman" pitchFamily="18" charset="0"/>
              </a:rPr>
              <a:t>d_height</a:t>
            </a:r>
            <a:endParaRPr lang="en-US" altLang="zh-CN" dirty="0">
              <a:solidFill>
                <a:schemeClr val="tx1"/>
              </a:solidFill>
              <a:latin typeface="Times New Roman" pitchFamily="18" charset="0"/>
              <a:cs typeface="Times New Roman" pitchFamily="18" charset="0"/>
            </a:endParaRPr>
          </a:p>
        </p:txBody>
      </p:sp>
    </p:spTree>
    <p:custDataLst>
      <p:tags r:id="rId1"/>
    </p:custDataLst>
    <p:extLst>
      <p:ext uri="{BB962C8B-B14F-4D97-AF65-F5344CB8AC3E}">
        <p14:creationId xmlns:p14="http://schemas.microsoft.com/office/powerpoint/2010/main" val="207810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wipe(left)">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wipe(left)">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wipe(left)">
                                      <p:cBhvr>
                                        <p:cTn id="25"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4800" y="819150"/>
            <a:ext cx="8686800" cy="3539430"/>
          </a:xfrm>
          <a:prstGeom prst="rect">
            <a:avLst/>
          </a:prstGeom>
        </p:spPr>
        <p:txBody>
          <a:bodyPr wrap="square">
            <a:spAutoFit/>
          </a:bodyPr>
          <a:lstStyle/>
          <a:p>
            <a:pPr>
              <a:buNone/>
            </a:pPr>
            <a:r>
              <a:rPr lang="zh-CN" altLang="zh-CN" dirty="0">
                <a:solidFill>
                  <a:schemeClr val="tx1"/>
                </a:solidFill>
              </a:rPr>
              <a:t>【例</a:t>
            </a:r>
            <a:r>
              <a:rPr lang="en-US" altLang="zh-CN" dirty="0">
                <a:solidFill>
                  <a:schemeClr val="tx1"/>
                </a:solidFill>
              </a:rPr>
              <a:t>3-4</a:t>
            </a:r>
            <a:r>
              <a:rPr lang="zh-CN" altLang="zh-CN" dirty="0">
                <a:solidFill>
                  <a:schemeClr val="tx1"/>
                </a:solidFill>
              </a:rPr>
              <a:t>】身高预测</a:t>
            </a:r>
            <a:r>
              <a:rPr lang="zh-CN" altLang="en-US" dirty="0">
                <a:solidFill>
                  <a:schemeClr val="tx1"/>
                </a:solidFill>
              </a:rPr>
              <a:t>问题</a:t>
            </a:r>
            <a:endParaRPr lang="en-US" altLang="zh-CN" dirty="0">
              <a:solidFill>
                <a:schemeClr val="tx1"/>
              </a:solidFill>
            </a:endParaRPr>
          </a:p>
          <a:p>
            <a:pPr>
              <a:lnSpc>
                <a:spcPct val="150000"/>
              </a:lnSpc>
              <a:buNone/>
            </a:pPr>
            <a:r>
              <a:rPr lang="zh-CN" altLang="en-US" dirty="0">
                <a:hlinkClick r:id="rId4" action="ppaction://hlinkfile"/>
              </a:rPr>
              <a:t>例</a:t>
            </a:r>
            <a:r>
              <a:rPr lang="en-US" altLang="zh-CN" dirty="0">
                <a:hlinkClick r:id="rId4" action="ppaction://hlinkfile"/>
              </a:rPr>
              <a:t>3-4</a:t>
            </a:r>
            <a:r>
              <a:rPr lang="zh-CN" altLang="en-US" dirty="0">
                <a:hlinkClick r:id="rId4" action="ppaction://hlinkfile"/>
              </a:rPr>
              <a:t>代码</a:t>
            </a:r>
            <a:endParaRPr lang="en-US" altLang="zh-CN" dirty="0"/>
          </a:p>
          <a:p>
            <a:pPr>
              <a:lnSpc>
                <a:spcPct val="150000"/>
              </a:lnSpc>
              <a:buNone/>
            </a:pPr>
            <a:r>
              <a:rPr lang="zh-CN" altLang="en-US" dirty="0">
                <a:hlinkClick r:id="rId5" action="ppaction://hlinkfile"/>
              </a:rPr>
              <a:t>例</a:t>
            </a:r>
            <a:r>
              <a:rPr lang="en-US" altLang="zh-CN" dirty="0">
                <a:hlinkClick r:id="rId5" action="ppaction://hlinkfile"/>
              </a:rPr>
              <a:t>3-4</a:t>
            </a:r>
            <a:r>
              <a:rPr lang="zh-CN" altLang="en-US" dirty="0">
                <a:hlinkClick r:id="rId5" action="ppaction://hlinkfile"/>
              </a:rPr>
              <a:t>应用程序</a:t>
            </a:r>
            <a:endParaRPr lang="en-US" altLang="zh-CN" dirty="0"/>
          </a:p>
          <a:p>
            <a:pPr>
              <a:buNone/>
            </a:pPr>
            <a:endParaRPr lang="zh-CN" altLang="zh-CN" dirty="0">
              <a:solidFill>
                <a:schemeClr val="tx1"/>
              </a:solidFill>
            </a:endParaRPr>
          </a:p>
          <a:p>
            <a:pPr>
              <a:buNone/>
            </a:pPr>
            <a:endParaRPr lang="en-US" altLang="zh-CN" dirty="0"/>
          </a:p>
          <a:p>
            <a:pPr>
              <a:buNone/>
            </a:pPr>
            <a:r>
              <a:rPr lang="zh-CN" altLang="zh-CN" dirty="0"/>
              <a:t>整型变量。</a:t>
            </a:r>
          </a:p>
        </p:txBody>
      </p:sp>
      <p:sp>
        <p:nvSpPr>
          <p:cNvPr id="8" name="标题 1"/>
          <p:cNvSpPr>
            <a:spLocks noGrp="1"/>
          </p:cNvSpPr>
          <p:nvPr>
            <p:ph type="title"/>
          </p:nvPr>
        </p:nvSpPr>
        <p:spPr>
          <a:xfrm>
            <a:off x="457200" y="174415"/>
            <a:ext cx="8079581" cy="742950"/>
          </a:xfrm>
        </p:spPr>
        <p:txBody>
          <a:bodyPr vert="horz" lIns="91440" tIns="45720" rIns="91440" bIns="45720" rtlCol="0" anchor="ctr">
            <a:normAutofit/>
          </a:bodyPr>
          <a:lstStyle/>
          <a:p>
            <a:r>
              <a:rPr lang="en-US" altLang="zh-CN" sz="4000" b="1" dirty="0">
                <a:solidFill>
                  <a:schemeClr val="tx1"/>
                </a:solidFill>
              </a:rPr>
              <a:t>3.3.3 </a:t>
            </a:r>
            <a:r>
              <a:rPr lang="zh-CN" altLang="zh-CN" sz="4000" b="1" dirty="0">
                <a:solidFill>
                  <a:schemeClr val="tx1"/>
                </a:solidFill>
              </a:rPr>
              <a:t>浮点型变量与浮点型常量</a:t>
            </a:r>
            <a:endParaRPr lang="en-US" altLang="zh-CN" sz="4000" b="1" dirty="0">
              <a:solidFill>
                <a:schemeClr val="tx1"/>
              </a:solidFill>
            </a:endParaRPr>
          </a:p>
        </p:txBody>
      </p:sp>
    </p:spTree>
    <p:custDataLst>
      <p:tags r:id="rId1"/>
    </p:custDataLst>
    <p:extLst>
      <p:ext uri="{BB962C8B-B14F-4D97-AF65-F5344CB8AC3E}">
        <p14:creationId xmlns:p14="http://schemas.microsoft.com/office/powerpoint/2010/main" val="2440292001"/>
      </p:ext>
    </p:extLst>
  </p:cSld>
  <p:clrMapOvr>
    <a:masterClrMapping/>
  </p:clrMapOvr>
  <mc:AlternateContent xmlns:mc="http://schemas.openxmlformats.org/markup-compatibility/2006" xmlns:p14="http://schemas.microsoft.com/office/powerpoint/2010/main">
    <mc:Choice Requires="p14">
      <p:transition spd="slow" p14:dur="2000" advTm="52215"/>
    </mc:Choice>
    <mc:Fallback xmlns="">
      <p:transition spd="slow" advTm="522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3400" y="357053"/>
            <a:ext cx="7391400" cy="900247"/>
          </a:xfrm>
          <a:prstGeom prst="rect">
            <a:avLst/>
          </a:prstGeom>
        </p:spPr>
        <p:txBody>
          <a:bodyPr vert="horz" lIns="91440" tIns="45720" rIns="91440" bIns="45720" rtlCol="0" anchor="ctr">
            <a:normAutofit/>
          </a:bodyPr>
          <a:lstStyle/>
          <a:p>
            <a:pPr>
              <a:lnSpc>
                <a:spcPct val="90000"/>
              </a:lnSpc>
              <a:spcBef>
                <a:spcPct val="0"/>
              </a:spcBef>
              <a:buNone/>
            </a:pPr>
            <a:r>
              <a:rPr lang="en-US" altLang="zh-CN" sz="4000" b="1" spc="-120" dirty="0">
                <a:solidFill>
                  <a:schemeClr val="tx1"/>
                </a:solidFill>
                <a:latin typeface="+mj-lt"/>
                <a:ea typeface="+mj-ea"/>
                <a:cs typeface="+mj-cs"/>
              </a:rPr>
              <a:t>3.3.3 </a:t>
            </a:r>
            <a:r>
              <a:rPr lang="zh-CN" altLang="zh-CN" sz="4000" b="1" spc="-120" dirty="0">
                <a:solidFill>
                  <a:schemeClr val="tx1"/>
                </a:solidFill>
                <a:latin typeface="+mj-lt"/>
                <a:ea typeface="+mj-ea"/>
                <a:cs typeface="+mj-cs"/>
              </a:rPr>
              <a:t>浮点型变量与浮点型常量</a:t>
            </a:r>
            <a:endParaRPr lang="en-US" altLang="zh-CN" sz="4000" b="1" spc="-120" dirty="0">
              <a:solidFill>
                <a:schemeClr val="tx1"/>
              </a:solidFill>
              <a:latin typeface="+mj-lt"/>
              <a:ea typeface="+mj-ea"/>
              <a:cs typeface="+mj-cs"/>
            </a:endParaRPr>
          </a:p>
        </p:txBody>
      </p:sp>
      <p:sp>
        <p:nvSpPr>
          <p:cNvPr id="9" name="矩形 8"/>
          <p:cNvSpPr/>
          <p:nvPr/>
        </p:nvSpPr>
        <p:spPr>
          <a:xfrm>
            <a:off x="609600" y="1257300"/>
            <a:ext cx="5257800" cy="685800"/>
          </a:xfrm>
          <a:prstGeom prst="rect">
            <a:avLst/>
          </a:prstGeom>
        </p:spPr>
        <p:txBody>
          <a:bodyPr vert="horz" lIns="91440" tIns="45720" rIns="91440" bIns="45720" rtlCol="0" anchor="ctr">
            <a:normAutofit/>
          </a:bodyPr>
          <a:lstStyle/>
          <a:p>
            <a:pPr marL="571500" indent="-571500">
              <a:lnSpc>
                <a:spcPct val="90000"/>
              </a:lnSpc>
              <a:spcBef>
                <a:spcPct val="0"/>
              </a:spcBef>
              <a:buClr>
                <a:schemeClr val="tx1"/>
              </a:buClr>
              <a:buSzPct val="100000"/>
              <a:buChar char="Ø"/>
            </a:pPr>
            <a:r>
              <a:rPr lang="zh-CN" altLang="en-US" sz="3000" spc="-120" dirty="0">
                <a:solidFill>
                  <a:schemeClr val="tx1"/>
                </a:solidFill>
                <a:latin typeface="+mn-lt"/>
                <a:ea typeface="+mn-ea"/>
              </a:rPr>
              <a:t>浮点型</a:t>
            </a:r>
            <a:r>
              <a:rPr lang="zh-CN" altLang="zh-CN" sz="3000" spc="-120" dirty="0">
                <a:solidFill>
                  <a:schemeClr val="tx1"/>
                </a:solidFill>
                <a:latin typeface="+mn-lt"/>
                <a:ea typeface="+mn-ea"/>
              </a:rPr>
              <a:t>变量</a:t>
            </a:r>
            <a:r>
              <a:rPr lang="zh-CN" altLang="en-US" sz="3000" spc="-120" dirty="0">
                <a:solidFill>
                  <a:schemeClr val="tx1"/>
                </a:solidFill>
                <a:latin typeface="+mn-lt"/>
                <a:ea typeface="+mn-ea"/>
              </a:rPr>
              <a:t>类型</a:t>
            </a:r>
            <a:endParaRPr lang="en-US" altLang="zh-CN" sz="3000" spc="-120" dirty="0">
              <a:solidFill>
                <a:schemeClr val="tx1"/>
              </a:solidFill>
              <a:latin typeface="+mn-lt"/>
              <a:ea typeface="+mn-ea"/>
            </a:endParaRPr>
          </a:p>
        </p:txBody>
      </p:sp>
      <p:sp>
        <p:nvSpPr>
          <p:cNvPr id="6" name="矩形 5"/>
          <p:cNvSpPr/>
          <p:nvPr/>
        </p:nvSpPr>
        <p:spPr>
          <a:xfrm>
            <a:off x="794657" y="1866492"/>
            <a:ext cx="8044544" cy="2816156"/>
          </a:xfrm>
          <a:prstGeom prst="rect">
            <a:avLst/>
          </a:prstGeom>
        </p:spPr>
        <p:txBody>
          <a:bodyPr wrap="square">
            <a:spAutoFit/>
          </a:bodyPr>
          <a:lstStyle/>
          <a:p>
            <a:pPr>
              <a:lnSpc>
                <a:spcPct val="125000"/>
              </a:lnSpc>
              <a:spcBef>
                <a:spcPct val="0"/>
              </a:spcBef>
              <a:buClr>
                <a:srgbClr val="EAF0E0"/>
              </a:buClr>
              <a:buNone/>
            </a:pPr>
            <a:r>
              <a:rPr lang="en-US" altLang="zh-CN" sz="3000" dirty="0">
                <a:solidFill>
                  <a:schemeClr val="tx1"/>
                </a:solidFill>
                <a:latin typeface="Times New Roman" pitchFamily="18" charset="0"/>
                <a:cs typeface="Times New Roman" pitchFamily="18" charset="0"/>
              </a:rPr>
              <a:t>float</a:t>
            </a:r>
            <a:r>
              <a:rPr lang="zh-CN" altLang="en-US" sz="3000" dirty="0">
                <a:solidFill>
                  <a:schemeClr val="tx1"/>
                </a:solidFill>
                <a:latin typeface="Times New Roman" pitchFamily="18" charset="0"/>
                <a:cs typeface="Times New Roman" pitchFamily="18" charset="0"/>
              </a:rPr>
              <a:t>：单精度型，</a:t>
            </a:r>
            <a:r>
              <a:rPr lang="zh-CN" altLang="zh-CN" sz="3000" dirty="0">
                <a:solidFill>
                  <a:schemeClr val="tx1"/>
                </a:solidFill>
                <a:latin typeface="Times New Roman" pitchFamily="18" charset="0"/>
                <a:cs typeface="Times New Roman" pitchFamily="18" charset="0"/>
              </a:rPr>
              <a:t>内存空间长度为</a:t>
            </a:r>
            <a:r>
              <a:rPr lang="en-US" altLang="zh-CN" sz="3000" dirty="0">
                <a:solidFill>
                  <a:schemeClr val="tx1"/>
                </a:solidFill>
                <a:latin typeface="Times New Roman" pitchFamily="18" charset="0"/>
                <a:cs typeface="Times New Roman" pitchFamily="18" charset="0"/>
              </a:rPr>
              <a:t>4</a:t>
            </a:r>
            <a:r>
              <a:rPr lang="zh-CN" altLang="zh-CN" sz="3000" dirty="0">
                <a:solidFill>
                  <a:schemeClr val="tx1"/>
                </a:solidFill>
                <a:latin typeface="Times New Roman" pitchFamily="18" charset="0"/>
                <a:cs typeface="Times New Roman" pitchFamily="18" charset="0"/>
              </a:rPr>
              <a:t>，取值范</a:t>
            </a:r>
            <a:endParaRPr lang="en-US" altLang="zh-CN" sz="3000" dirty="0">
              <a:solidFill>
                <a:schemeClr val="tx1"/>
              </a:solidFill>
              <a:latin typeface="Times New Roman" pitchFamily="18" charset="0"/>
              <a:cs typeface="Times New Roman" pitchFamily="18" charset="0"/>
            </a:endParaRPr>
          </a:p>
          <a:p>
            <a:pPr>
              <a:lnSpc>
                <a:spcPct val="125000"/>
              </a:lnSpc>
              <a:spcBef>
                <a:spcPct val="0"/>
              </a:spcBef>
              <a:buClr>
                <a:srgbClr val="EAF0E0"/>
              </a:buClr>
              <a:buNone/>
            </a:pPr>
            <a:r>
              <a:rPr lang="en-US" altLang="zh-CN" sz="3000" dirty="0">
                <a:solidFill>
                  <a:schemeClr val="tx1"/>
                </a:solidFill>
                <a:latin typeface="Times New Roman" pitchFamily="18" charset="0"/>
                <a:cs typeface="Times New Roman" pitchFamily="18" charset="0"/>
              </a:rPr>
              <a:t>           </a:t>
            </a:r>
            <a:r>
              <a:rPr lang="zh-CN" altLang="zh-CN" sz="3000" dirty="0">
                <a:solidFill>
                  <a:schemeClr val="tx1"/>
                </a:solidFill>
                <a:latin typeface="Times New Roman" pitchFamily="18" charset="0"/>
                <a:cs typeface="Times New Roman" pitchFamily="18" charset="0"/>
              </a:rPr>
              <a:t>围为 </a:t>
            </a:r>
            <a:r>
              <a:rPr lang="en-US" altLang="zh-CN" sz="3000" dirty="0">
                <a:solidFill>
                  <a:schemeClr val="tx1"/>
                </a:solidFill>
                <a:latin typeface="Times New Roman" pitchFamily="18" charset="0"/>
                <a:cs typeface="Times New Roman" pitchFamily="18" charset="0"/>
              </a:rPr>
              <a:t>-3.4*10</a:t>
            </a:r>
            <a:r>
              <a:rPr lang="en-US" altLang="zh-CN" sz="3000" baseline="30000" dirty="0">
                <a:solidFill>
                  <a:schemeClr val="tx1"/>
                </a:solidFill>
                <a:latin typeface="Times New Roman" pitchFamily="18" charset="0"/>
                <a:cs typeface="Times New Roman" pitchFamily="18" charset="0"/>
              </a:rPr>
              <a:t>-38 </a:t>
            </a:r>
            <a:r>
              <a:rPr lang="zh-CN" altLang="zh-CN" sz="3000" dirty="0">
                <a:solidFill>
                  <a:schemeClr val="tx1"/>
                </a:solidFill>
                <a:latin typeface="Times New Roman" pitchFamily="18" charset="0"/>
                <a:cs typeface="Times New Roman" pitchFamily="18" charset="0"/>
              </a:rPr>
              <a:t>～ </a:t>
            </a:r>
            <a:r>
              <a:rPr lang="en-US" altLang="zh-CN" sz="3000" dirty="0">
                <a:solidFill>
                  <a:schemeClr val="tx1"/>
                </a:solidFill>
                <a:latin typeface="Times New Roman" pitchFamily="18" charset="0"/>
                <a:cs typeface="Times New Roman" pitchFamily="18" charset="0"/>
              </a:rPr>
              <a:t>+3.4*10</a:t>
            </a:r>
            <a:r>
              <a:rPr lang="en-US" altLang="zh-CN" sz="3000" baseline="30000" dirty="0">
                <a:solidFill>
                  <a:schemeClr val="tx1"/>
                </a:solidFill>
                <a:latin typeface="Times New Roman" pitchFamily="18" charset="0"/>
                <a:cs typeface="Times New Roman" pitchFamily="18" charset="0"/>
              </a:rPr>
              <a:t>38</a:t>
            </a:r>
            <a:endParaRPr lang="zh-CN" altLang="zh-CN" sz="3000" dirty="0">
              <a:solidFill>
                <a:schemeClr val="tx1"/>
              </a:solidFill>
              <a:latin typeface="Times New Roman" pitchFamily="18" charset="0"/>
              <a:cs typeface="Times New Roman" pitchFamily="18" charset="0"/>
            </a:endParaRPr>
          </a:p>
          <a:p>
            <a:pPr lvl="0">
              <a:spcBef>
                <a:spcPct val="0"/>
              </a:spcBef>
              <a:buClr>
                <a:srgbClr val="EAF0E0"/>
              </a:buClr>
              <a:buNone/>
            </a:pPr>
            <a:endParaRPr lang="en-US" altLang="zh-CN" sz="3000" spc="-120" dirty="0">
              <a:solidFill>
                <a:schemeClr val="tx1"/>
              </a:solidFill>
            </a:endParaRPr>
          </a:p>
          <a:p>
            <a:pPr>
              <a:buNone/>
            </a:pPr>
            <a:r>
              <a:rPr lang="en-US" altLang="zh-CN" sz="3000" dirty="0">
                <a:solidFill>
                  <a:schemeClr val="tx1"/>
                </a:solidFill>
                <a:latin typeface="Times New Roman" pitchFamily="18" charset="0"/>
                <a:cs typeface="Times New Roman" pitchFamily="18" charset="0"/>
              </a:rPr>
              <a:t>double</a:t>
            </a:r>
            <a:r>
              <a:rPr lang="zh-CN" altLang="en-US" sz="3000" dirty="0">
                <a:solidFill>
                  <a:schemeClr val="tx1"/>
                </a:solidFill>
                <a:latin typeface="Times New Roman" pitchFamily="18" charset="0"/>
                <a:cs typeface="Times New Roman" pitchFamily="18" charset="0"/>
              </a:rPr>
              <a:t>：双精度型，</a:t>
            </a:r>
            <a:r>
              <a:rPr lang="zh-CN" altLang="zh-CN" sz="3000" dirty="0">
                <a:solidFill>
                  <a:schemeClr val="tx1"/>
                </a:solidFill>
                <a:latin typeface="Times New Roman" pitchFamily="18" charset="0"/>
                <a:cs typeface="Times New Roman" pitchFamily="18" charset="0"/>
              </a:rPr>
              <a:t>内存空间长度为</a:t>
            </a:r>
            <a:r>
              <a:rPr lang="en-US" altLang="zh-CN" sz="3000" dirty="0">
                <a:solidFill>
                  <a:schemeClr val="tx1"/>
                </a:solidFill>
                <a:latin typeface="Times New Roman" pitchFamily="18" charset="0"/>
                <a:cs typeface="Times New Roman" pitchFamily="18" charset="0"/>
              </a:rPr>
              <a:t>8</a:t>
            </a:r>
            <a:r>
              <a:rPr lang="zh-CN" altLang="zh-CN" sz="3000" dirty="0">
                <a:solidFill>
                  <a:schemeClr val="tx1"/>
                </a:solidFill>
                <a:latin typeface="Times New Roman" pitchFamily="18" charset="0"/>
                <a:cs typeface="Times New Roman" pitchFamily="18" charset="0"/>
              </a:rPr>
              <a:t>，取值</a:t>
            </a:r>
            <a:endParaRPr lang="en-US" altLang="zh-CN" sz="3000" dirty="0">
              <a:solidFill>
                <a:schemeClr val="tx1"/>
              </a:solidFill>
              <a:latin typeface="Times New Roman" pitchFamily="18" charset="0"/>
              <a:cs typeface="Times New Roman" pitchFamily="18" charset="0"/>
            </a:endParaRPr>
          </a:p>
          <a:p>
            <a:pPr>
              <a:buNone/>
            </a:pPr>
            <a:r>
              <a:rPr lang="en-US" altLang="zh-CN" sz="3000" dirty="0">
                <a:solidFill>
                  <a:schemeClr val="tx1"/>
                </a:solidFill>
                <a:latin typeface="Times New Roman" pitchFamily="18" charset="0"/>
                <a:cs typeface="Times New Roman" pitchFamily="18" charset="0"/>
              </a:rPr>
              <a:t>               </a:t>
            </a:r>
            <a:r>
              <a:rPr lang="zh-CN" altLang="zh-CN" sz="3000" dirty="0">
                <a:solidFill>
                  <a:schemeClr val="tx1"/>
                </a:solidFill>
                <a:latin typeface="Times New Roman" pitchFamily="18" charset="0"/>
                <a:cs typeface="Times New Roman" pitchFamily="18" charset="0"/>
              </a:rPr>
              <a:t>范围为 </a:t>
            </a:r>
            <a:r>
              <a:rPr lang="en-US" altLang="zh-CN" sz="3000" dirty="0">
                <a:solidFill>
                  <a:schemeClr val="tx1"/>
                </a:solidFill>
                <a:latin typeface="Times New Roman" pitchFamily="18" charset="0"/>
                <a:cs typeface="Times New Roman" pitchFamily="18" charset="0"/>
              </a:rPr>
              <a:t>-1.7*10</a:t>
            </a:r>
            <a:r>
              <a:rPr lang="en-US" altLang="zh-CN" sz="3000" baseline="30000" dirty="0">
                <a:solidFill>
                  <a:schemeClr val="tx1"/>
                </a:solidFill>
                <a:latin typeface="Times New Roman" pitchFamily="18" charset="0"/>
                <a:cs typeface="Times New Roman" pitchFamily="18" charset="0"/>
              </a:rPr>
              <a:t>-308 </a:t>
            </a:r>
            <a:r>
              <a:rPr lang="zh-CN" altLang="zh-CN" sz="3000" dirty="0">
                <a:solidFill>
                  <a:schemeClr val="tx1"/>
                </a:solidFill>
                <a:latin typeface="Times New Roman" pitchFamily="18" charset="0"/>
                <a:cs typeface="Times New Roman" pitchFamily="18" charset="0"/>
              </a:rPr>
              <a:t>～ </a:t>
            </a:r>
            <a:r>
              <a:rPr lang="en-US" altLang="zh-CN" sz="3000" dirty="0">
                <a:solidFill>
                  <a:schemeClr val="tx1"/>
                </a:solidFill>
                <a:latin typeface="Times New Roman" pitchFamily="18" charset="0"/>
                <a:cs typeface="Times New Roman" pitchFamily="18" charset="0"/>
              </a:rPr>
              <a:t>1.7*10</a:t>
            </a:r>
            <a:r>
              <a:rPr lang="en-US" altLang="zh-CN" sz="3000" baseline="30000" dirty="0">
                <a:solidFill>
                  <a:schemeClr val="tx1"/>
                </a:solidFill>
                <a:latin typeface="Times New Roman" pitchFamily="18" charset="0"/>
                <a:cs typeface="Times New Roman" pitchFamily="18" charset="0"/>
              </a:rPr>
              <a:t>308</a:t>
            </a:r>
            <a:endParaRPr lang="zh-CN" altLang="zh-CN" sz="3000" dirty="0">
              <a:solidFill>
                <a:schemeClr val="tx1"/>
              </a:solidFill>
              <a:latin typeface="Times New Roman" pitchFamily="18" charset="0"/>
              <a:cs typeface="Times New Roman" pitchFamily="18" charset="0"/>
            </a:endParaRPr>
          </a:p>
        </p:txBody>
      </p:sp>
    </p:spTree>
    <p:custDataLst>
      <p:tags r:id="rId1"/>
    </p:custDataLst>
    <p:extLst>
      <p:ext uri="{BB962C8B-B14F-4D97-AF65-F5344CB8AC3E}">
        <p14:creationId xmlns:p14="http://schemas.microsoft.com/office/powerpoint/2010/main" val="2707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left)">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left)">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3400" y="571500"/>
            <a:ext cx="7391400" cy="900247"/>
          </a:xfrm>
          <a:prstGeom prst="rect">
            <a:avLst/>
          </a:prstGeom>
        </p:spPr>
        <p:txBody>
          <a:bodyPr vert="horz" lIns="91440" tIns="45720" rIns="91440" bIns="45720" rtlCol="0" anchor="ctr">
            <a:normAutofit/>
          </a:bodyPr>
          <a:lstStyle/>
          <a:p>
            <a:pPr>
              <a:lnSpc>
                <a:spcPct val="90000"/>
              </a:lnSpc>
              <a:spcBef>
                <a:spcPct val="0"/>
              </a:spcBef>
              <a:buNone/>
            </a:pPr>
            <a:r>
              <a:rPr lang="en-US" altLang="zh-CN" sz="4000" b="1" spc="-120" dirty="0">
                <a:solidFill>
                  <a:schemeClr val="tx1"/>
                </a:solidFill>
                <a:latin typeface="+mj-lt"/>
                <a:ea typeface="+mj-ea"/>
                <a:cs typeface="+mj-cs"/>
              </a:rPr>
              <a:t>3.3.3 </a:t>
            </a:r>
            <a:r>
              <a:rPr lang="zh-CN" altLang="zh-CN" sz="4000" b="1" spc="-120" dirty="0">
                <a:solidFill>
                  <a:schemeClr val="tx1"/>
                </a:solidFill>
                <a:latin typeface="+mj-lt"/>
                <a:ea typeface="+mj-ea"/>
                <a:cs typeface="+mj-cs"/>
              </a:rPr>
              <a:t>浮点型变量与浮点型常量</a:t>
            </a:r>
            <a:endParaRPr lang="en-US" altLang="zh-CN" sz="4000" b="1" spc="-120" dirty="0">
              <a:solidFill>
                <a:schemeClr val="tx1"/>
              </a:solidFill>
              <a:latin typeface="+mj-lt"/>
              <a:ea typeface="+mj-ea"/>
              <a:cs typeface="+mj-cs"/>
            </a:endParaRPr>
          </a:p>
        </p:txBody>
      </p:sp>
      <p:sp>
        <p:nvSpPr>
          <p:cNvPr id="10" name="矩形 9"/>
          <p:cNvSpPr/>
          <p:nvPr/>
        </p:nvSpPr>
        <p:spPr>
          <a:xfrm>
            <a:off x="1219201" y="1962150"/>
            <a:ext cx="8000999" cy="2622128"/>
          </a:xfrm>
          <a:prstGeom prst="rect">
            <a:avLst/>
          </a:prstGeom>
        </p:spPr>
        <p:txBody>
          <a:bodyPr wrap="square">
            <a:spAutoFit/>
          </a:bodyPr>
          <a:lstStyle/>
          <a:p>
            <a:pPr>
              <a:lnSpc>
                <a:spcPct val="125000"/>
              </a:lnSpc>
              <a:spcBef>
                <a:spcPct val="0"/>
              </a:spcBef>
              <a:buClr>
                <a:srgbClr val="EAF0E0"/>
              </a:buClr>
              <a:buNone/>
            </a:pPr>
            <a:r>
              <a:rPr lang="zh-CN" altLang="en-US" sz="2600" dirty="0">
                <a:solidFill>
                  <a:schemeClr val="tx1"/>
                </a:solidFill>
                <a:latin typeface="Times New Roman" pitchFamily="18" charset="0"/>
                <a:cs typeface="Times New Roman" pitchFamily="18" charset="0"/>
              </a:rPr>
              <a:t>十进制数形式：数字必须有小数点</a:t>
            </a:r>
            <a:endParaRPr lang="en-US" altLang="zh-CN" sz="2600" dirty="0">
              <a:solidFill>
                <a:schemeClr val="tx1"/>
              </a:solidFill>
              <a:latin typeface="Times New Roman" pitchFamily="18" charset="0"/>
              <a:cs typeface="Times New Roman" pitchFamily="18" charset="0"/>
            </a:endParaRPr>
          </a:p>
          <a:p>
            <a:pPr>
              <a:lnSpc>
                <a:spcPct val="125000"/>
              </a:lnSpc>
              <a:spcBef>
                <a:spcPct val="0"/>
              </a:spcBef>
              <a:buClr>
                <a:srgbClr val="EAF0E0"/>
              </a:buClr>
              <a:buNone/>
            </a:pPr>
            <a:r>
              <a:rPr lang="zh-CN" altLang="en-US" sz="2600" spc="-120" dirty="0">
                <a:solidFill>
                  <a:schemeClr val="tx1"/>
                </a:solidFill>
                <a:latin typeface="Times New Roman" pitchFamily="18" charset="0"/>
                <a:cs typeface="Times New Roman" pitchFamily="18" charset="0"/>
              </a:rPr>
              <a:t>         例：</a:t>
            </a:r>
            <a:r>
              <a:rPr lang="en-US" altLang="zh-CN" sz="2600" spc="-120" dirty="0">
                <a:solidFill>
                  <a:schemeClr val="tx1"/>
                </a:solidFill>
                <a:latin typeface="Times New Roman" pitchFamily="18" charset="0"/>
                <a:cs typeface="Times New Roman" pitchFamily="18" charset="0"/>
              </a:rPr>
              <a:t>0.123      .123     123.0       0.0</a:t>
            </a:r>
          </a:p>
          <a:p>
            <a:pPr>
              <a:lnSpc>
                <a:spcPct val="125000"/>
              </a:lnSpc>
              <a:spcBef>
                <a:spcPct val="0"/>
              </a:spcBef>
              <a:buClr>
                <a:srgbClr val="EAF0E0"/>
              </a:buClr>
              <a:buNone/>
            </a:pPr>
            <a:r>
              <a:rPr lang="zh-CN" altLang="en-US" sz="2600" dirty="0">
                <a:solidFill>
                  <a:schemeClr val="tx1"/>
                </a:solidFill>
                <a:latin typeface="Times New Roman" pitchFamily="18" charset="0"/>
                <a:cs typeface="Times New Roman" pitchFamily="18" charset="0"/>
              </a:rPr>
              <a:t>指数形式：</a:t>
            </a:r>
            <a:r>
              <a:rPr lang="en-US" altLang="zh-CN" sz="2600" dirty="0">
                <a:solidFill>
                  <a:schemeClr val="tx1"/>
                </a:solidFill>
                <a:latin typeface="Times New Roman" pitchFamily="18" charset="0"/>
                <a:cs typeface="Times New Roman" pitchFamily="18" charset="0"/>
              </a:rPr>
              <a:t>e</a:t>
            </a:r>
            <a:r>
              <a:rPr lang="zh-CN" altLang="zh-CN" sz="2600" dirty="0">
                <a:solidFill>
                  <a:schemeClr val="tx1"/>
                </a:solidFill>
                <a:latin typeface="Times New Roman" pitchFamily="18" charset="0"/>
                <a:cs typeface="Times New Roman" pitchFamily="18" charset="0"/>
              </a:rPr>
              <a:t>或</a:t>
            </a:r>
            <a:r>
              <a:rPr lang="en-US" altLang="zh-CN" sz="2600" dirty="0">
                <a:solidFill>
                  <a:schemeClr val="tx1"/>
                </a:solidFill>
                <a:latin typeface="Times New Roman" pitchFamily="18" charset="0"/>
                <a:cs typeface="Times New Roman" pitchFamily="18" charset="0"/>
              </a:rPr>
              <a:t>E</a:t>
            </a:r>
            <a:r>
              <a:rPr lang="zh-CN" altLang="zh-CN" sz="2600" dirty="0">
                <a:solidFill>
                  <a:schemeClr val="tx1"/>
                </a:solidFill>
                <a:latin typeface="Times New Roman" pitchFamily="18" charset="0"/>
                <a:cs typeface="Times New Roman" pitchFamily="18" charset="0"/>
              </a:rPr>
              <a:t>之前必须有数字</a:t>
            </a:r>
            <a:r>
              <a:rPr lang="zh-CN" altLang="en-US" sz="2600" dirty="0">
                <a:solidFill>
                  <a:schemeClr val="tx1"/>
                </a:solidFill>
                <a:latin typeface="Times New Roman" pitchFamily="18" charset="0"/>
                <a:cs typeface="Times New Roman" pitchFamily="18" charset="0"/>
              </a:rPr>
              <a:t>，</a:t>
            </a:r>
            <a:r>
              <a:rPr lang="zh-CN" altLang="zh-CN" sz="2600" dirty="0">
                <a:solidFill>
                  <a:schemeClr val="tx1"/>
                </a:solidFill>
                <a:latin typeface="Times New Roman" pitchFamily="18" charset="0"/>
                <a:cs typeface="Times New Roman" pitchFamily="18" charset="0"/>
              </a:rPr>
              <a:t>指数必须为整数</a:t>
            </a:r>
            <a:endParaRPr lang="zh-CN" altLang="en-US" sz="2600" dirty="0">
              <a:solidFill>
                <a:schemeClr val="tx1"/>
              </a:solidFill>
              <a:latin typeface="Times New Roman" pitchFamily="18" charset="0"/>
              <a:cs typeface="Times New Roman" pitchFamily="18" charset="0"/>
            </a:endParaRPr>
          </a:p>
          <a:p>
            <a:pPr>
              <a:lnSpc>
                <a:spcPct val="125000"/>
              </a:lnSpc>
              <a:spcBef>
                <a:spcPct val="0"/>
              </a:spcBef>
              <a:buClr>
                <a:srgbClr val="EAF0E0"/>
              </a:buClr>
              <a:buNone/>
            </a:pPr>
            <a:r>
              <a:rPr lang="zh-CN" altLang="en-US" sz="2600" spc="-120" dirty="0">
                <a:solidFill>
                  <a:schemeClr val="tx1"/>
                </a:solidFill>
                <a:latin typeface="Times New Roman" pitchFamily="18" charset="0"/>
                <a:cs typeface="Times New Roman" pitchFamily="18" charset="0"/>
              </a:rPr>
              <a:t>         例：</a:t>
            </a:r>
            <a:r>
              <a:rPr lang="en-US" altLang="zh-CN" sz="2600" dirty="0">
                <a:solidFill>
                  <a:schemeClr val="tx1"/>
                </a:solidFill>
                <a:latin typeface="Times New Roman" pitchFamily="18" charset="0"/>
                <a:cs typeface="Times New Roman" pitchFamily="18" charset="0"/>
              </a:rPr>
              <a:t>1.23E4      /* 1.23 </a:t>
            </a:r>
            <a:r>
              <a:rPr lang="zh-CN" altLang="zh-CN" sz="2600" dirty="0">
                <a:solidFill>
                  <a:schemeClr val="tx1"/>
                </a:solidFill>
                <a:latin typeface="Times New Roman" pitchFamily="18" charset="0"/>
                <a:cs typeface="Times New Roman" pitchFamily="18" charset="0"/>
              </a:rPr>
              <a:t>×</a:t>
            </a:r>
            <a:r>
              <a:rPr lang="en-US" altLang="zh-CN" sz="2600" dirty="0">
                <a:solidFill>
                  <a:schemeClr val="tx1"/>
                </a:solidFill>
                <a:latin typeface="Times New Roman" pitchFamily="18" charset="0"/>
                <a:cs typeface="Times New Roman" pitchFamily="18" charset="0"/>
              </a:rPr>
              <a:t> 10</a:t>
            </a:r>
            <a:r>
              <a:rPr lang="en-US" altLang="zh-CN" sz="2600" baseline="30000" dirty="0">
                <a:solidFill>
                  <a:schemeClr val="tx1"/>
                </a:solidFill>
                <a:latin typeface="Times New Roman" pitchFamily="18" charset="0"/>
                <a:cs typeface="Times New Roman" pitchFamily="18" charset="0"/>
              </a:rPr>
              <a:t>4</a:t>
            </a:r>
            <a:r>
              <a:rPr lang="en-US" altLang="zh-CN" sz="2600" dirty="0">
                <a:solidFill>
                  <a:schemeClr val="tx1"/>
                </a:solidFill>
                <a:latin typeface="Times New Roman" pitchFamily="18" charset="0"/>
                <a:cs typeface="Times New Roman" pitchFamily="18" charset="0"/>
              </a:rPr>
              <a:t> */</a:t>
            </a:r>
            <a:endParaRPr lang="zh-CN" altLang="zh-CN" sz="2600" dirty="0">
              <a:solidFill>
                <a:schemeClr val="tx1"/>
              </a:solidFill>
              <a:latin typeface="Times New Roman" pitchFamily="18" charset="0"/>
              <a:cs typeface="Times New Roman" pitchFamily="18" charset="0"/>
            </a:endParaRPr>
          </a:p>
          <a:p>
            <a:pPr>
              <a:lnSpc>
                <a:spcPct val="125000"/>
              </a:lnSpc>
              <a:buNone/>
            </a:pPr>
            <a:r>
              <a:rPr lang="zh-CN" altLang="en-US" sz="2600" dirty="0">
                <a:solidFill>
                  <a:schemeClr val="tx1"/>
                </a:solidFill>
                <a:latin typeface="Times New Roman" pitchFamily="18" charset="0"/>
                <a:cs typeface="Times New Roman" pitchFamily="18" charset="0"/>
              </a:rPr>
              <a:t>               </a:t>
            </a:r>
            <a:r>
              <a:rPr lang="en-US" altLang="zh-CN" sz="2600" dirty="0">
                <a:solidFill>
                  <a:schemeClr val="tx1"/>
                </a:solidFill>
                <a:latin typeface="Times New Roman" pitchFamily="18" charset="0"/>
                <a:cs typeface="Times New Roman" pitchFamily="18" charset="0"/>
              </a:rPr>
              <a:t>85.67E-5   /* 85.67 </a:t>
            </a:r>
            <a:r>
              <a:rPr lang="zh-CN" altLang="zh-CN" sz="2600" dirty="0">
                <a:solidFill>
                  <a:schemeClr val="tx1"/>
                </a:solidFill>
                <a:latin typeface="Times New Roman" pitchFamily="18" charset="0"/>
                <a:cs typeface="Times New Roman" pitchFamily="18" charset="0"/>
              </a:rPr>
              <a:t>×</a:t>
            </a:r>
            <a:r>
              <a:rPr lang="en-US" altLang="zh-CN" sz="2600" dirty="0">
                <a:solidFill>
                  <a:schemeClr val="tx1"/>
                </a:solidFill>
                <a:latin typeface="Times New Roman" pitchFamily="18" charset="0"/>
                <a:cs typeface="Times New Roman" pitchFamily="18" charset="0"/>
              </a:rPr>
              <a:t> 10</a:t>
            </a:r>
            <a:r>
              <a:rPr lang="en-US" altLang="zh-CN" sz="2600" baseline="30000" dirty="0">
                <a:solidFill>
                  <a:schemeClr val="tx1"/>
                </a:solidFill>
                <a:latin typeface="Times New Roman" pitchFamily="18" charset="0"/>
                <a:cs typeface="Times New Roman" pitchFamily="18" charset="0"/>
              </a:rPr>
              <a:t>-5</a:t>
            </a:r>
            <a:r>
              <a:rPr lang="en-US" altLang="zh-CN" sz="2600" dirty="0">
                <a:solidFill>
                  <a:schemeClr val="tx1"/>
                </a:solidFill>
                <a:latin typeface="Times New Roman" pitchFamily="18" charset="0"/>
                <a:cs typeface="Times New Roman" pitchFamily="18" charset="0"/>
              </a:rPr>
              <a:t> */</a:t>
            </a:r>
            <a:endParaRPr lang="zh-CN" altLang="zh-CN" sz="2600" dirty="0">
              <a:solidFill>
                <a:schemeClr val="tx1"/>
              </a:solidFill>
              <a:latin typeface="Times New Roman" pitchFamily="18" charset="0"/>
              <a:cs typeface="Times New Roman" pitchFamily="18" charset="0"/>
            </a:endParaRPr>
          </a:p>
        </p:txBody>
      </p:sp>
      <p:sp>
        <p:nvSpPr>
          <p:cNvPr id="12" name="矩形 11"/>
          <p:cNvSpPr/>
          <p:nvPr/>
        </p:nvSpPr>
        <p:spPr>
          <a:xfrm>
            <a:off x="631371" y="1484302"/>
            <a:ext cx="5638800" cy="401648"/>
          </a:xfrm>
          <a:prstGeom prst="rect">
            <a:avLst/>
          </a:prstGeom>
        </p:spPr>
        <p:txBody>
          <a:bodyPr vert="horz" lIns="91440" tIns="45720" rIns="91440" bIns="45720" rtlCol="0" anchor="ctr">
            <a:noAutofit/>
          </a:bodyPr>
          <a:lstStyle/>
          <a:p>
            <a:pPr marL="571500" indent="-571500">
              <a:lnSpc>
                <a:spcPct val="90000"/>
              </a:lnSpc>
              <a:spcBef>
                <a:spcPct val="0"/>
              </a:spcBef>
              <a:buClr>
                <a:schemeClr val="tx1"/>
              </a:buClr>
              <a:buSzPct val="100000"/>
              <a:buChar char="Ø"/>
            </a:pPr>
            <a:r>
              <a:rPr lang="zh-CN" altLang="en-US" sz="3000" spc="-120" dirty="0">
                <a:solidFill>
                  <a:schemeClr val="tx1"/>
                </a:solidFill>
                <a:latin typeface="+mn-lt"/>
                <a:ea typeface="+mn-ea"/>
              </a:rPr>
              <a:t>浮点型常量两种形式</a:t>
            </a:r>
          </a:p>
        </p:txBody>
      </p:sp>
    </p:spTree>
    <p:custDataLst>
      <p:tags r:id="rId1"/>
    </p:custDataLst>
    <p:extLst>
      <p:ext uri="{BB962C8B-B14F-4D97-AF65-F5344CB8AC3E}">
        <p14:creationId xmlns:p14="http://schemas.microsoft.com/office/powerpoint/2010/main" val="3880128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wipe(left)">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wipe(left)">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wipe(left)">
                                      <p:cBhvr>
                                        <p:cTn id="22" dur="500"/>
                                        <p:tgtEl>
                                          <p:spTgt spid="1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animEffect transition="in" filter="wipe(left)">
                                      <p:cBhvr>
                                        <p:cTn id="27" dur="500"/>
                                        <p:tgtEl>
                                          <p:spTgt spid="1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xEl>
                                              <p:pRg st="4" end="4"/>
                                            </p:txEl>
                                          </p:spTgt>
                                        </p:tgtEl>
                                        <p:attrNameLst>
                                          <p:attrName>style.visibility</p:attrName>
                                        </p:attrNameLst>
                                      </p:cBhvr>
                                      <p:to>
                                        <p:strVal val="visible"/>
                                      </p:to>
                                    </p:set>
                                    <p:animEffect transition="in" filter="wipe(left)">
                                      <p:cBhvr>
                                        <p:cTn id="32"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vert="horz" lIns="91440" tIns="45720" rIns="91440" bIns="45720" rtlCol="0" anchor="ctr">
            <a:normAutofit/>
          </a:bodyPr>
          <a:lstStyle/>
          <a:p>
            <a:r>
              <a:rPr lang="en-US" altLang="zh-CN" sz="4000" b="1" dirty="0">
                <a:solidFill>
                  <a:schemeClr val="tx1"/>
                </a:solidFill>
              </a:rPr>
              <a:t>3.3.4 </a:t>
            </a:r>
            <a:r>
              <a:rPr lang="zh-CN" altLang="zh-CN" sz="4000" b="1" dirty="0">
                <a:solidFill>
                  <a:schemeClr val="tx1"/>
                </a:solidFill>
              </a:rPr>
              <a:t>字符</a:t>
            </a:r>
            <a:r>
              <a:rPr lang="zh-CN" altLang="en-US" sz="4000" b="1" dirty="0">
                <a:solidFill>
                  <a:schemeClr val="tx1"/>
                </a:solidFill>
              </a:rPr>
              <a:t>型</a:t>
            </a:r>
            <a:r>
              <a:rPr lang="zh-CN" altLang="zh-CN" sz="4000" b="1" dirty="0">
                <a:solidFill>
                  <a:schemeClr val="tx1"/>
                </a:solidFill>
              </a:rPr>
              <a:t>变量</a:t>
            </a:r>
            <a:r>
              <a:rPr lang="zh-CN" altLang="en-US" sz="4000" b="1" dirty="0">
                <a:solidFill>
                  <a:schemeClr val="tx1"/>
                </a:solidFill>
              </a:rPr>
              <a:t>与字符型常量</a:t>
            </a:r>
          </a:p>
        </p:txBody>
      </p:sp>
      <p:sp>
        <p:nvSpPr>
          <p:cNvPr id="8" name="矩形 7"/>
          <p:cNvSpPr/>
          <p:nvPr/>
        </p:nvSpPr>
        <p:spPr>
          <a:xfrm>
            <a:off x="609600" y="1276350"/>
            <a:ext cx="5257800" cy="685800"/>
          </a:xfrm>
          <a:prstGeom prst="rect">
            <a:avLst/>
          </a:prstGeom>
        </p:spPr>
        <p:txBody>
          <a:bodyPr vert="horz" lIns="91440" tIns="45720" rIns="91440" bIns="45720" rtlCol="0" anchor="ctr">
            <a:normAutofit/>
          </a:bodyPr>
          <a:lstStyle/>
          <a:p>
            <a:pPr marL="571500" indent="-571500">
              <a:lnSpc>
                <a:spcPct val="90000"/>
              </a:lnSpc>
              <a:spcBef>
                <a:spcPct val="0"/>
              </a:spcBef>
              <a:buClr>
                <a:schemeClr val="tx1"/>
              </a:buClr>
              <a:buSzPct val="100000"/>
              <a:buChar char="Ø"/>
            </a:pPr>
            <a:r>
              <a:rPr lang="zh-CN" altLang="en-US" sz="3000" spc="-120" dirty="0">
                <a:solidFill>
                  <a:schemeClr val="tx1"/>
                </a:solidFill>
                <a:latin typeface="+mn-lt"/>
                <a:ea typeface="+mn-ea"/>
              </a:rPr>
              <a:t>字符型</a:t>
            </a:r>
            <a:r>
              <a:rPr lang="zh-CN" altLang="zh-CN" sz="3000" spc="-120" dirty="0">
                <a:solidFill>
                  <a:schemeClr val="tx1"/>
                </a:solidFill>
                <a:latin typeface="+mn-lt"/>
                <a:ea typeface="+mn-ea"/>
              </a:rPr>
              <a:t>变量</a:t>
            </a:r>
            <a:r>
              <a:rPr lang="zh-CN" altLang="en-US" sz="3000" spc="-120" dirty="0">
                <a:solidFill>
                  <a:schemeClr val="tx1"/>
                </a:solidFill>
                <a:latin typeface="+mn-lt"/>
                <a:ea typeface="+mn-ea"/>
              </a:rPr>
              <a:t>类型</a:t>
            </a:r>
            <a:endParaRPr lang="en-US" altLang="zh-CN" sz="3000" spc="-120" dirty="0">
              <a:solidFill>
                <a:schemeClr val="tx1"/>
              </a:solidFill>
              <a:latin typeface="+mn-lt"/>
              <a:ea typeface="+mn-ea"/>
            </a:endParaRPr>
          </a:p>
        </p:txBody>
      </p:sp>
      <p:sp>
        <p:nvSpPr>
          <p:cNvPr id="7" name="矩形 6"/>
          <p:cNvSpPr/>
          <p:nvPr/>
        </p:nvSpPr>
        <p:spPr>
          <a:xfrm>
            <a:off x="736600" y="1828799"/>
            <a:ext cx="8382000" cy="2262158"/>
          </a:xfrm>
          <a:prstGeom prst="rect">
            <a:avLst/>
          </a:prstGeom>
        </p:spPr>
        <p:txBody>
          <a:bodyPr wrap="square">
            <a:spAutoFit/>
          </a:bodyPr>
          <a:lstStyle/>
          <a:p>
            <a:pPr>
              <a:lnSpc>
                <a:spcPct val="150000"/>
              </a:lnSpc>
              <a:spcBef>
                <a:spcPct val="0"/>
              </a:spcBef>
              <a:buClr>
                <a:srgbClr val="EAF0E0"/>
              </a:buClr>
              <a:buNone/>
            </a:pPr>
            <a:r>
              <a:rPr lang="en-US" altLang="zh-CN" sz="3000" dirty="0">
                <a:solidFill>
                  <a:schemeClr val="tx1"/>
                </a:solidFill>
                <a:latin typeface="Times New Roman" pitchFamily="18" charset="0"/>
                <a:cs typeface="Times New Roman" pitchFamily="18" charset="0"/>
              </a:rPr>
              <a:t>char</a:t>
            </a:r>
            <a:r>
              <a:rPr lang="zh-CN" altLang="en-US" sz="3000" dirty="0">
                <a:solidFill>
                  <a:schemeClr val="tx1"/>
                </a:solidFill>
                <a:latin typeface="Times New Roman" pitchFamily="18" charset="0"/>
                <a:cs typeface="Times New Roman" pitchFamily="18" charset="0"/>
              </a:rPr>
              <a:t>：</a:t>
            </a:r>
            <a:r>
              <a:rPr lang="zh-CN" altLang="zh-CN" sz="3000" dirty="0">
                <a:solidFill>
                  <a:schemeClr val="tx1"/>
                </a:solidFill>
                <a:latin typeface="Times New Roman" pitchFamily="18" charset="0"/>
                <a:cs typeface="Times New Roman" pitchFamily="18" charset="0"/>
              </a:rPr>
              <a:t>内存空间长度为</a:t>
            </a:r>
            <a:r>
              <a:rPr lang="en-US" altLang="zh-CN" sz="3000" dirty="0">
                <a:solidFill>
                  <a:schemeClr val="tx1"/>
                </a:solidFill>
                <a:latin typeface="Times New Roman" pitchFamily="18" charset="0"/>
                <a:cs typeface="Times New Roman" pitchFamily="18" charset="0"/>
              </a:rPr>
              <a:t>1</a:t>
            </a:r>
            <a:r>
              <a:rPr lang="zh-CN" altLang="en-US" sz="3000" dirty="0">
                <a:solidFill>
                  <a:schemeClr val="tx1"/>
                </a:solidFill>
                <a:latin typeface="Times New Roman" pitchFamily="18" charset="0"/>
                <a:cs typeface="Times New Roman" pitchFamily="18" charset="0"/>
              </a:rPr>
              <a:t>，</a:t>
            </a:r>
            <a:r>
              <a:rPr lang="zh-CN" altLang="zh-CN" sz="3000" dirty="0">
                <a:solidFill>
                  <a:schemeClr val="tx1"/>
                </a:solidFill>
                <a:latin typeface="Times New Roman" pitchFamily="18" charset="0"/>
                <a:cs typeface="Times New Roman" pitchFamily="18" charset="0"/>
              </a:rPr>
              <a:t>值范围为</a:t>
            </a:r>
            <a:r>
              <a:rPr lang="en-US" altLang="zh-CN" sz="3000" dirty="0">
                <a:solidFill>
                  <a:schemeClr val="tx1"/>
                </a:solidFill>
                <a:latin typeface="Times New Roman" pitchFamily="18" charset="0"/>
                <a:cs typeface="Times New Roman" pitchFamily="18" charset="0"/>
              </a:rPr>
              <a:t>-2</a:t>
            </a:r>
            <a:r>
              <a:rPr lang="en-US" altLang="zh-CN" sz="3000" baseline="30000" dirty="0">
                <a:solidFill>
                  <a:schemeClr val="tx1"/>
                </a:solidFill>
                <a:latin typeface="Times New Roman" pitchFamily="18" charset="0"/>
                <a:cs typeface="Times New Roman" pitchFamily="18" charset="0"/>
              </a:rPr>
              <a:t>7</a:t>
            </a:r>
            <a:r>
              <a:rPr lang="en-US" altLang="zh-CN" sz="3000" dirty="0">
                <a:solidFill>
                  <a:schemeClr val="tx1"/>
                </a:solidFill>
                <a:latin typeface="Times New Roman" pitchFamily="18" charset="0"/>
                <a:cs typeface="Times New Roman" pitchFamily="18" charset="0"/>
              </a:rPr>
              <a:t> </a:t>
            </a:r>
            <a:r>
              <a:rPr lang="zh-CN" altLang="zh-CN" sz="3000" dirty="0">
                <a:solidFill>
                  <a:schemeClr val="tx1"/>
                </a:solidFill>
                <a:latin typeface="Times New Roman" pitchFamily="18" charset="0"/>
                <a:cs typeface="Times New Roman" pitchFamily="18" charset="0"/>
              </a:rPr>
              <a:t>～</a:t>
            </a:r>
            <a:r>
              <a:rPr lang="en-US" altLang="zh-CN" sz="3000" dirty="0">
                <a:solidFill>
                  <a:schemeClr val="tx1"/>
                </a:solidFill>
                <a:latin typeface="Times New Roman" pitchFamily="18" charset="0"/>
                <a:cs typeface="Times New Roman" pitchFamily="18" charset="0"/>
              </a:rPr>
              <a:t> 2</a:t>
            </a:r>
            <a:r>
              <a:rPr lang="en-US" altLang="zh-CN" sz="3000" baseline="30000" dirty="0">
                <a:solidFill>
                  <a:schemeClr val="tx1"/>
                </a:solidFill>
                <a:latin typeface="Times New Roman" pitchFamily="18" charset="0"/>
                <a:cs typeface="Times New Roman" pitchFamily="18" charset="0"/>
              </a:rPr>
              <a:t>7 </a:t>
            </a:r>
            <a:r>
              <a:rPr lang="en-US" altLang="zh-CN" sz="3000" dirty="0">
                <a:solidFill>
                  <a:schemeClr val="tx1"/>
                </a:solidFill>
                <a:latin typeface="Times New Roman" pitchFamily="18" charset="0"/>
                <a:cs typeface="Times New Roman" pitchFamily="18" charset="0"/>
              </a:rPr>
              <a:t>- 1 </a:t>
            </a:r>
          </a:p>
          <a:p>
            <a:pPr>
              <a:lnSpc>
                <a:spcPct val="150000"/>
              </a:lnSpc>
              <a:spcBef>
                <a:spcPct val="0"/>
              </a:spcBef>
              <a:buClr>
                <a:srgbClr val="EAF0E0"/>
              </a:buClr>
              <a:buNone/>
            </a:pPr>
            <a:r>
              <a:rPr lang="en-US" altLang="zh-CN" sz="3000" dirty="0">
                <a:solidFill>
                  <a:schemeClr val="tx1"/>
                </a:solidFill>
                <a:latin typeface="Times New Roman" pitchFamily="18" charset="0"/>
                <a:cs typeface="Times New Roman" pitchFamily="18" charset="0"/>
              </a:rPr>
              <a:t>unsigned char</a:t>
            </a:r>
            <a:r>
              <a:rPr lang="zh-CN" altLang="en-US" sz="3000" dirty="0">
                <a:solidFill>
                  <a:schemeClr val="tx1"/>
                </a:solidFill>
                <a:latin typeface="Times New Roman" pitchFamily="18" charset="0"/>
                <a:cs typeface="Times New Roman" pitchFamily="18" charset="0"/>
              </a:rPr>
              <a:t>：</a:t>
            </a:r>
            <a:r>
              <a:rPr lang="zh-CN" altLang="zh-CN" sz="3000" dirty="0">
                <a:solidFill>
                  <a:schemeClr val="tx1"/>
                </a:solidFill>
                <a:latin typeface="Times New Roman" pitchFamily="18" charset="0"/>
                <a:cs typeface="Times New Roman" pitchFamily="18" charset="0"/>
              </a:rPr>
              <a:t>内存空间长度为</a:t>
            </a:r>
            <a:r>
              <a:rPr lang="en-US" altLang="zh-CN" sz="3000" dirty="0">
                <a:solidFill>
                  <a:schemeClr val="tx1"/>
                </a:solidFill>
                <a:latin typeface="Times New Roman" pitchFamily="18" charset="0"/>
                <a:cs typeface="Times New Roman" pitchFamily="18" charset="0"/>
              </a:rPr>
              <a:t>1</a:t>
            </a:r>
            <a:r>
              <a:rPr lang="zh-CN" altLang="zh-CN" sz="3000" dirty="0">
                <a:solidFill>
                  <a:schemeClr val="tx1"/>
                </a:solidFill>
                <a:latin typeface="Times New Roman" pitchFamily="18" charset="0"/>
                <a:cs typeface="Times New Roman" pitchFamily="18" charset="0"/>
              </a:rPr>
              <a:t>，取值范围为</a:t>
            </a:r>
            <a:endParaRPr lang="en-US" altLang="zh-CN" sz="3000" dirty="0">
              <a:solidFill>
                <a:schemeClr val="tx1"/>
              </a:solidFill>
              <a:latin typeface="Times New Roman" pitchFamily="18" charset="0"/>
              <a:cs typeface="Times New Roman" pitchFamily="18" charset="0"/>
            </a:endParaRPr>
          </a:p>
          <a:p>
            <a:pPr>
              <a:lnSpc>
                <a:spcPct val="150000"/>
              </a:lnSpc>
              <a:buNone/>
            </a:pPr>
            <a:r>
              <a:rPr lang="en-US" altLang="zh-CN" sz="3000" dirty="0">
                <a:solidFill>
                  <a:schemeClr val="tx1"/>
                </a:solidFill>
                <a:latin typeface="Times New Roman" pitchFamily="18" charset="0"/>
                <a:cs typeface="Times New Roman" pitchFamily="18" charset="0"/>
              </a:rPr>
              <a:t>                           0 </a:t>
            </a:r>
            <a:r>
              <a:rPr lang="zh-CN" altLang="zh-CN" sz="3000" dirty="0">
                <a:solidFill>
                  <a:schemeClr val="tx1"/>
                </a:solidFill>
                <a:latin typeface="Times New Roman" pitchFamily="18" charset="0"/>
                <a:cs typeface="Times New Roman" pitchFamily="18" charset="0"/>
              </a:rPr>
              <a:t>～ </a:t>
            </a:r>
            <a:r>
              <a:rPr lang="en-US" altLang="zh-CN" sz="3000" dirty="0">
                <a:solidFill>
                  <a:schemeClr val="tx1"/>
                </a:solidFill>
                <a:latin typeface="Times New Roman" pitchFamily="18" charset="0"/>
                <a:cs typeface="Times New Roman" pitchFamily="18" charset="0"/>
              </a:rPr>
              <a:t>2</a:t>
            </a:r>
            <a:r>
              <a:rPr lang="en-US" altLang="zh-CN" sz="3000" baseline="30000" dirty="0">
                <a:solidFill>
                  <a:schemeClr val="tx1"/>
                </a:solidFill>
                <a:latin typeface="Times New Roman" pitchFamily="18" charset="0"/>
                <a:cs typeface="Times New Roman" pitchFamily="18" charset="0"/>
              </a:rPr>
              <a:t>8</a:t>
            </a:r>
            <a:r>
              <a:rPr lang="en-US" altLang="zh-CN" sz="3000" dirty="0">
                <a:solidFill>
                  <a:schemeClr val="tx1"/>
                </a:solidFill>
                <a:latin typeface="Times New Roman" pitchFamily="18" charset="0"/>
                <a:cs typeface="Times New Roman" pitchFamily="18" charset="0"/>
              </a:rPr>
              <a:t> -1</a:t>
            </a:r>
            <a:endParaRPr lang="zh-CN" altLang="zh-CN" sz="3000" dirty="0">
              <a:solidFill>
                <a:schemeClr val="tx1"/>
              </a:solidFill>
              <a:latin typeface="Times New Roman" pitchFamily="18" charset="0"/>
              <a:cs typeface="Times New Roman" pitchFamily="18" charset="0"/>
            </a:endParaRPr>
          </a:p>
        </p:txBody>
      </p:sp>
    </p:spTree>
    <p:custDataLst>
      <p:tags r:id="rId1"/>
    </p:custDataLst>
    <p:extLst>
      <p:ext uri="{BB962C8B-B14F-4D97-AF65-F5344CB8AC3E}">
        <p14:creationId xmlns:p14="http://schemas.microsoft.com/office/powerpoint/2010/main" val="558021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left)">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wipe(left)">
                                      <p:cBhvr>
                                        <p:cTn id="2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2920" y="374650"/>
            <a:ext cx="8079581" cy="939800"/>
          </a:xfrm>
        </p:spPr>
        <p:txBody>
          <a:bodyPr vert="horz" lIns="91440" tIns="45720" rIns="91440" bIns="45720" rtlCol="0" anchor="ctr">
            <a:normAutofit/>
          </a:bodyPr>
          <a:lstStyle/>
          <a:p>
            <a:pPr algn="ctr"/>
            <a:r>
              <a:rPr lang="en-US" altLang="zh-CN" sz="4400" dirty="0">
                <a:solidFill>
                  <a:schemeClr val="tx1"/>
                </a:solidFill>
                <a:latin typeface="+mn-lt"/>
                <a:ea typeface="+mn-ea"/>
                <a:cs typeface="+mn-cs"/>
              </a:rPr>
              <a:t>3.1  </a:t>
            </a:r>
            <a:r>
              <a:rPr lang="zh-CN" altLang="zh-CN" sz="4400" dirty="0">
                <a:solidFill>
                  <a:schemeClr val="tx1"/>
                </a:solidFill>
              </a:rPr>
              <a:t>简单计算问题</a:t>
            </a:r>
            <a:endParaRPr lang="zh-CN" altLang="en-US" sz="4400" dirty="0">
              <a:solidFill>
                <a:schemeClr val="tx1"/>
              </a:solidFill>
              <a:latin typeface="+mn-lt"/>
              <a:ea typeface="+mn-ea"/>
              <a:cs typeface="+mn-cs"/>
            </a:endParaRPr>
          </a:p>
        </p:txBody>
      </p:sp>
      <p:sp>
        <p:nvSpPr>
          <p:cNvPr id="36867" name="内容占位符 2"/>
          <p:cNvSpPr>
            <a:spLocks noGrp="1"/>
          </p:cNvSpPr>
          <p:nvPr>
            <p:ph idx="1"/>
          </p:nvPr>
        </p:nvSpPr>
        <p:spPr>
          <a:xfrm>
            <a:off x="278219" y="1809750"/>
            <a:ext cx="8839200" cy="1003710"/>
          </a:xfrm>
        </p:spPr>
        <p:txBody>
          <a:bodyPr>
            <a:noAutofit/>
          </a:bodyPr>
          <a:lstStyle/>
          <a:p>
            <a:pPr marL="0" lvl="1" indent="0">
              <a:lnSpc>
                <a:spcPct val="125000"/>
              </a:lnSpc>
              <a:spcBef>
                <a:spcPts val="0"/>
              </a:spcBef>
              <a:buNone/>
            </a:pPr>
            <a:r>
              <a:rPr lang="zh-CN" altLang="zh-CN" dirty="0"/>
              <a:t>【例</a:t>
            </a:r>
            <a:r>
              <a:rPr lang="en-US" altLang="zh-CN" dirty="0"/>
              <a:t>3-1</a:t>
            </a:r>
            <a:r>
              <a:rPr lang="zh-CN" altLang="zh-CN" dirty="0"/>
              <a:t>】输出学生社团招新的情况统计报表。</a:t>
            </a:r>
            <a:endParaRPr lang="en-US" altLang="zh-CN" sz="3000" dirty="0"/>
          </a:p>
        </p:txBody>
      </p:sp>
    </p:spTree>
    <p:custDataLst>
      <p:tags r:id="rId1"/>
    </p:custDataLst>
    <p:extLst>
      <p:ext uri="{BB962C8B-B14F-4D97-AF65-F5344CB8AC3E}">
        <p14:creationId xmlns:p14="http://schemas.microsoft.com/office/powerpoint/2010/main" val="3858329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left)">
                                      <p:cBhvr>
                                        <p:cTn id="7" dur="500"/>
                                        <p:tgtEl>
                                          <p:spTgt spid="368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内容占位符 2"/>
          <p:cNvSpPr>
            <a:spLocks noGrp="1"/>
          </p:cNvSpPr>
          <p:nvPr>
            <p:ph idx="1"/>
          </p:nvPr>
        </p:nvSpPr>
        <p:spPr>
          <a:xfrm>
            <a:off x="914400" y="1790700"/>
            <a:ext cx="7543800" cy="3295650"/>
          </a:xfrm>
        </p:spPr>
        <p:txBody>
          <a:bodyPr>
            <a:normAutofit fontScale="77500" lnSpcReduction="20000"/>
          </a:bodyPr>
          <a:lstStyle/>
          <a:p>
            <a:pPr>
              <a:lnSpc>
                <a:spcPct val="125000"/>
              </a:lnSpc>
              <a:buFont typeface="Wingdings" pitchFamily="2" charset="2"/>
              <a:buChar char="l"/>
            </a:pPr>
            <a:r>
              <a:rPr lang="zh-CN" altLang="en-US" sz="2800" dirty="0">
                <a:latin typeface="Times New Roman" pitchFamily="18" charset="0"/>
                <a:cs typeface="Times New Roman" pitchFamily="18" charset="0"/>
              </a:rPr>
              <a:t>   </a:t>
            </a:r>
            <a:r>
              <a:rPr lang="zh-CN" altLang="en-US" sz="3400" dirty="0">
                <a:latin typeface="Times New Roman" pitchFamily="18" charset="0"/>
                <a:cs typeface="Times New Roman" pitchFamily="18" charset="0"/>
              </a:rPr>
              <a:t>用单引号括起来的字符</a:t>
            </a:r>
            <a:endParaRPr lang="en-US" altLang="zh-CN" sz="3400" dirty="0">
              <a:latin typeface="Times New Roman" pitchFamily="18" charset="0"/>
              <a:cs typeface="Times New Roman" pitchFamily="18" charset="0"/>
            </a:endParaRPr>
          </a:p>
          <a:p>
            <a:pPr marL="0" indent="0">
              <a:lnSpc>
                <a:spcPct val="125000"/>
              </a:lnSpc>
              <a:spcBef>
                <a:spcPts val="600"/>
              </a:spcBef>
              <a:buNone/>
            </a:pPr>
            <a:r>
              <a:rPr lang="en-US" altLang="zh-CN" sz="3400" dirty="0">
                <a:latin typeface="Times New Roman" pitchFamily="18" charset="0"/>
                <a:cs typeface="Times New Roman" pitchFamily="18" charset="0"/>
              </a:rPr>
              <a:t>   </a:t>
            </a:r>
            <a:r>
              <a:rPr lang="zh-CN" altLang="en-US" sz="3400" dirty="0">
                <a:latin typeface="Times New Roman" pitchFamily="18" charset="0"/>
                <a:cs typeface="Times New Roman" pitchFamily="18" charset="0"/>
              </a:rPr>
              <a:t>   例：</a:t>
            </a:r>
            <a:r>
              <a:rPr lang="en-US" altLang="zh-CN" sz="3400" dirty="0">
                <a:latin typeface="Times New Roman" pitchFamily="18" charset="0"/>
                <a:cs typeface="Times New Roman" pitchFamily="18" charset="0"/>
              </a:rPr>
              <a:t>'a'--'z' 'A'--'Z'  '0'---'9'</a:t>
            </a:r>
          </a:p>
          <a:p>
            <a:pPr>
              <a:lnSpc>
                <a:spcPct val="125000"/>
              </a:lnSpc>
              <a:buFont typeface="Wingdings" pitchFamily="2" charset="2"/>
              <a:buChar char="l"/>
            </a:pPr>
            <a:r>
              <a:rPr lang="zh-CN" altLang="en-US" sz="3400" dirty="0">
                <a:latin typeface="Times New Roman" pitchFamily="18" charset="0"/>
                <a:cs typeface="Times New Roman" pitchFamily="18" charset="0"/>
              </a:rPr>
              <a:t>   大小写字母代表不同的字符常量</a:t>
            </a:r>
            <a:endParaRPr lang="en-US" altLang="zh-CN" sz="3400" dirty="0">
              <a:latin typeface="Times New Roman" pitchFamily="18" charset="0"/>
              <a:cs typeface="Times New Roman" pitchFamily="18" charset="0"/>
            </a:endParaRPr>
          </a:p>
          <a:p>
            <a:pPr lvl="1">
              <a:lnSpc>
                <a:spcPct val="125000"/>
              </a:lnSpc>
            </a:pPr>
            <a:r>
              <a:rPr lang="zh-CN" altLang="en-US" sz="3400" dirty="0">
                <a:latin typeface="Times New Roman" pitchFamily="18" charset="0"/>
                <a:cs typeface="Times New Roman" pitchFamily="18" charset="0"/>
              </a:rPr>
              <a:t>  例：</a:t>
            </a:r>
            <a:r>
              <a:rPr lang="en-US" altLang="zh-CN" sz="3400" dirty="0">
                <a:latin typeface="Times New Roman" pitchFamily="18" charset="0"/>
                <a:cs typeface="Times New Roman" pitchFamily="18" charset="0"/>
              </a:rPr>
              <a:t>'a' </a:t>
            </a:r>
            <a:r>
              <a:rPr lang="zh-CN" altLang="en-US" sz="3400" dirty="0">
                <a:latin typeface="Times New Roman" pitchFamily="18" charset="0"/>
                <a:cs typeface="Times New Roman" pitchFamily="18" charset="0"/>
              </a:rPr>
              <a:t>与</a:t>
            </a:r>
            <a:r>
              <a:rPr lang="en-US" altLang="zh-CN" sz="3400" dirty="0">
                <a:latin typeface="Times New Roman" pitchFamily="18" charset="0"/>
                <a:cs typeface="Times New Roman" pitchFamily="18" charset="0"/>
              </a:rPr>
              <a:t> 'A'</a:t>
            </a:r>
            <a:r>
              <a:rPr lang="zh-CN" altLang="en-US" sz="3400" dirty="0">
                <a:latin typeface="Times New Roman" pitchFamily="18" charset="0"/>
                <a:cs typeface="Times New Roman" pitchFamily="18" charset="0"/>
              </a:rPr>
              <a:t>是不同的字符</a:t>
            </a:r>
            <a:endParaRPr lang="en-US" altLang="zh-CN" sz="3400" dirty="0">
              <a:latin typeface="Times New Roman" pitchFamily="18" charset="0"/>
              <a:cs typeface="Times New Roman" pitchFamily="18" charset="0"/>
            </a:endParaRPr>
          </a:p>
          <a:p>
            <a:pPr>
              <a:lnSpc>
                <a:spcPct val="125000"/>
              </a:lnSpc>
              <a:buFont typeface="Wingdings" pitchFamily="2" charset="2"/>
              <a:buChar char="l"/>
            </a:pPr>
            <a:r>
              <a:rPr lang="en-US" altLang="zh-CN" sz="3400" dirty="0">
                <a:latin typeface="Times New Roman" pitchFamily="18" charset="0"/>
                <a:cs typeface="Times New Roman" pitchFamily="18" charset="0"/>
              </a:rPr>
              <a:t>   </a:t>
            </a:r>
            <a:r>
              <a:rPr lang="zh-CN" altLang="zh-CN" sz="3400" dirty="0">
                <a:latin typeface="Times New Roman" pitchFamily="18" charset="0"/>
                <a:cs typeface="Times New Roman" pitchFamily="18" charset="0"/>
              </a:rPr>
              <a:t>字符</a:t>
            </a:r>
            <a:r>
              <a:rPr lang="zh-CN" altLang="en-US" sz="3400" dirty="0">
                <a:latin typeface="Times New Roman" pitchFamily="18" charset="0"/>
                <a:cs typeface="Times New Roman" pitchFamily="18" charset="0"/>
              </a:rPr>
              <a:t>常量的值为其</a:t>
            </a:r>
            <a:r>
              <a:rPr lang="en-US" altLang="zh-CN" sz="3400" dirty="0">
                <a:latin typeface="Times New Roman" pitchFamily="18" charset="0"/>
                <a:cs typeface="Times New Roman" pitchFamily="18" charset="0"/>
              </a:rPr>
              <a:t>ASCII</a:t>
            </a:r>
            <a:r>
              <a:rPr lang="zh-CN" altLang="en-US" sz="3400" dirty="0">
                <a:latin typeface="Times New Roman" pitchFamily="18" charset="0"/>
                <a:cs typeface="Times New Roman" pitchFamily="18" charset="0"/>
              </a:rPr>
              <a:t>值</a:t>
            </a:r>
            <a:endParaRPr lang="en-US" altLang="zh-CN" sz="3400" dirty="0">
              <a:latin typeface="Times New Roman" pitchFamily="18" charset="0"/>
              <a:cs typeface="Times New Roman" pitchFamily="18" charset="0"/>
            </a:endParaRPr>
          </a:p>
          <a:p>
            <a:pPr marL="0" lvl="1" indent="0">
              <a:lnSpc>
                <a:spcPct val="125000"/>
              </a:lnSpc>
              <a:buNone/>
            </a:pPr>
            <a:r>
              <a:rPr lang="zh-CN" altLang="en-US" sz="3400" dirty="0">
                <a:latin typeface="Times New Roman" pitchFamily="18" charset="0"/>
                <a:cs typeface="Times New Roman" pitchFamily="18" charset="0"/>
              </a:rPr>
              <a:t>      例：</a:t>
            </a:r>
            <a:r>
              <a:rPr lang="en-US" altLang="zh-CN" sz="3400" dirty="0">
                <a:latin typeface="Times New Roman" pitchFamily="18" charset="0"/>
                <a:cs typeface="Times New Roman" pitchFamily="18" charset="0"/>
              </a:rPr>
              <a:t>'a'</a:t>
            </a:r>
            <a:r>
              <a:rPr lang="zh-CN" altLang="en-US" sz="3400" dirty="0">
                <a:latin typeface="Times New Roman" pitchFamily="18" charset="0"/>
                <a:cs typeface="Times New Roman" pitchFamily="18" charset="0"/>
              </a:rPr>
              <a:t>的</a:t>
            </a:r>
            <a:r>
              <a:rPr lang="en-US" altLang="zh-CN" sz="3400" dirty="0">
                <a:latin typeface="Times New Roman" pitchFamily="18" charset="0"/>
                <a:cs typeface="Times New Roman" pitchFamily="18" charset="0"/>
              </a:rPr>
              <a:t>ASCII</a:t>
            </a:r>
            <a:r>
              <a:rPr lang="zh-CN" altLang="en-US" sz="3400" dirty="0">
                <a:latin typeface="Times New Roman" pitchFamily="18" charset="0"/>
                <a:cs typeface="Times New Roman" pitchFamily="18" charset="0"/>
              </a:rPr>
              <a:t>值为</a:t>
            </a:r>
            <a:r>
              <a:rPr lang="en-US" altLang="zh-CN" sz="3400" dirty="0">
                <a:latin typeface="Times New Roman" pitchFamily="18" charset="0"/>
                <a:cs typeface="Times New Roman" pitchFamily="18" charset="0"/>
              </a:rPr>
              <a:t>97</a:t>
            </a:r>
          </a:p>
        </p:txBody>
      </p:sp>
      <p:sp>
        <p:nvSpPr>
          <p:cNvPr id="7" name="标题 1"/>
          <p:cNvSpPr>
            <a:spLocks noGrp="1"/>
          </p:cNvSpPr>
          <p:nvPr>
            <p:ph type="title"/>
          </p:nvPr>
        </p:nvSpPr>
        <p:spPr>
          <a:xfrm>
            <a:off x="492920" y="374650"/>
            <a:ext cx="8079581" cy="1243649"/>
          </a:xfrm>
        </p:spPr>
        <p:txBody>
          <a:bodyPr vert="horz" lIns="91440" tIns="45720" rIns="91440" bIns="45720" rtlCol="0" anchor="ctr">
            <a:normAutofit/>
          </a:bodyPr>
          <a:lstStyle/>
          <a:p>
            <a:r>
              <a:rPr lang="en-US" altLang="zh-CN" sz="4000" b="1" dirty="0">
                <a:solidFill>
                  <a:schemeClr val="tx1"/>
                </a:solidFill>
              </a:rPr>
              <a:t>3.3.4 </a:t>
            </a:r>
            <a:r>
              <a:rPr lang="zh-CN" altLang="zh-CN" sz="4000" b="1" dirty="0">
                <a:solidFill>
                  <a:schemeClr val="tx1"/>
                </a:solidFill>
              </a:rPr>
              <a:t>字符</a:t>
            </a:r>
            <a:r>
              <a:rPr lang="zh-CN" altLang="en-US" sz="4000" b="1" dirty="0">
                <a:solidFill>
                  <a:schemeClr val="tx1"/>
                </a:solidFill>
              </a:rPr>
              <a:t>型</a:t>
            </a:r>
            <a:r>
              <a:rPr lang="zh-CN" altLang="zh-CN" sz="4000" b="1" dirty="0">
                <a:solidFill>
                  <a:schemeClr val="tx1"/>
                </a:solidFill>
              </a:rPr>
              <a:t>变量</a:t>
            </a:r>
            <a:r>
              <a:rPr lang="zh-CN" altLang="en-US" sz="4000" b="1" dirty="0">
                <a:solidFill>
                  <a:schemeClr val="tx1"/>
                </a:solidFill>
              </a:rPr>
              <a:t>与字符型常量</a:t>
            </a:r>
          </a:p>
        </p:txBody>
      </p:sp>
      <p:sp>
        <p:nvSpPr>
          <p:cNvPr id="8" name="矩形 7"/>
          <p:cNvSpPr/>
          <p:nvPr/>
        </p:nvSpPr>
        <p:spPr>
          <a:xfrm>
            <a:off x="609600" y="1200150"/>
            <a:ext cx="5257800" cy="685800"/>
          </a:xfrm>
          <a:prstGeom prst="rect">
            <a:avLst/>
          </a:prstGeom>
        </p:spPr>
        <p:txBody>
          <a:bodyPr vert="horz" lIns="91440" tIns="45720" rIns="91440" bIns="45720" rtlCol="0" anchor="ctr">
            <a:normAutofit/>
          </a:bodyPr>
          <a:lstStyle/>
          <a:p>
            <a:pPr marL="571500" indent="-571500">
              <a:lnSpc>
                <a:spcPct val="90000"/>
              </a:lnSpc>
              <a:spcBef>
                <a:spcPct val="0"/>
              </a:spcBef>
              <a:buClr>
                <a:schemeClr val="tx1"/>
              </a:buClr>
              <a:buSzPct val="100000"/>
              <a:buChar char="Ø"/>
            </a:pPr>
            <a:r>
              <a:rPr lang="zh-CN" altLang="en-US" sz="3000" spc="-120" dirty="0">
                <a:solidFill>
                  <a:schemeClr val="tx1"/>
                </a:solidFill>
                <a:latin typeface="+mn-lt"/>
                <a:ea typeface="+mn-ea"/>
              </a:rPr>
              <a:t>字符型常</a:t>
            </a:r>
            <a:r>
              <a:rPr lang="zh-CN" altLang="zh-CN" sz="3000" spc="-120" dirty="0">
                <a:solidFill>
                  <a:schemeClr val="tx1"/>
                </a:solidFill>
                <a:latin typeface="+mn-lt"/>
                <a:ea typeface="+mn-ea"/>
              </a:rPr>
              <a:t>量</a:t>
            </a:r>
            <a:endParaRPr lang="en-US" altLang="zh-CN" sz="3000" spc="-120" dirty="0">
              <a:solidFill>
                <a:schemeClr val="tx1"/>
              </a:solidFill>
              <a:latin typeface="+mn-lt"/>
              <a:ea typeface="+mn-ea"/>
            </a:endParaRPr>
          </a:p>
        </p:txBody>
      </p:sp>
    </p:spTree>
    <p:custDataLst>
      <p:tags r:id="rId1"/>
    </p:custDataLst>
    <p:extLst>
      <p:ext uri="{BB962C8B-B14F-4D97-AF65-F5344CB8AC3E}">
        <p14:creationId xmlns:p14="http://schemas.microsoft.com/office/powerpoint/2010/main" val="3320557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wipe(left)">
                                      <p:cBhvr>
                                        <p:cTn id="7" dur="500"/>
                                        <p:tgtEl>
                                          <p:spTgt spid="47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wipe(left)">
                                      <p:cBhvr>
                                        <p:cTn id="12" dur="500"/>
                                        <p:tgtEl>
                                          <p:spTgt spid="471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107">
                                            <p:txEl>
                                              <p:pRg st="2" end="2"/>
                                            </p:txEl>
                                          </p:spTgt>
                                        </p:tgtEl>
                                        <p:attrNameLst>
                                          <p:attrName>style.visibility</p:attrName>
                                        </p:attrNameLst>
                                      </p:cBhvr>
                                      <p:to>
                                        <p:strVal val="visible"/>
                                      </p:to>
                                    </p:set>
                                    <p:animEffect transition="in" filter="wipe(left)">
                                      <p:cBhvr>
                                        <p:cTn id="17" dur="500"/>
                                        <p:tgtEl>
                                          <p:spTgt spid="471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7107">
                                            <p:txEl>
                                              <p:pRg st="3" end="3"/>
                                            </p:txEl>
                                          </p:spTgt>
                                        </p:tgtEl>
                                        <p:attrNameLst>
                                          <p:attrName>style.visibility</p:attrName>
                                        </p:attrNameLst>
                                      </p:cBhvr>
                                      <p:to>
                                        <p:strVal val="visible"/>
                                      </p:to>
                                    </p:set>
                                    <p:animEffect transition="in" filter="wipe(left)">
                                      <p:cBhvr>
                                        <p:cTn id="22" dur="500"/>
                                        <p:tgtEl>
                                          <p:spTgt spid="471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7107">
                                            <p:txEl>
                                              <p:pRg st="4" end="4"/>
                                            </p:txEl>
                                          </p:spTgt>
                                        </p:tgtEl>
                                        <p:attrNameLst>
                                          <p:attrName>style.visibility</p:attrName>
                                        </p:attrNameLst>
                                      </p:cBhvr>
                                      <p:to>
                                        <p:strVal val="visible"/>
                                      </p:to>
                                    </p:set>
                                    <p:animEffect transition="in" filter="wipe(left)">
                                      <p:cBhvr>
                                        <p:cTn id="27" dur="500"/>
                                        <p:tgtEl>
                                          <p:spTgt spid="471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7107">
                                            <p:txEl>
                                              <p:pRg st="5" end="5"/>
                                            </p:txEl>
                                          </p:spTgt>
                                        </p:tgtEl>
                                        <p:attrNameLst>
                                          <p:attrName>style.visibility</p:attrName>
                                        </p:attrNameLst>
                                      </p:cBhvr>
                                      <p:to>
                                        <p:strVal val="visible"/>
                                      </p:to>
                                    </p:set>
                                    <p:animEffect transition="in" filter="wipe(left)">
                                      <p:cBhvr>
                                        <p:cTn id="32" dur="500"/>
                                        <p:tgtEl>
                                          <p:spTgt spid="471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内容占位符 2"/>
          <p:cNvSpPr>
            <a:spLocks noGrp="1"/>
          </p:cNvSpPr>
          <p:nvPr>
            <p:ph idx="1"/>
          </p:nvPr>
        </p:nvSpPr>
        <p:spPr>
          <a:xfrm>
            <a:off x="419100" y="1485900"/>
            <a:ext cx="8267700" cy="3143250"/>
          </a:xfrm>
        </p:spPr>
        <p:txBody>
          <a:bodyPr>
            <a:noAutofit/>
          </a:bodyPr>
          <a:lstStyle/>
          <a:p>
            <a:pPr marL="0" indent="0" algn="just">
              <a:lnSpc>
                <a:spcPct val="100000"/>
              </a:lnSpc>
              <a:spcBef>
                <a:spcPts val="600"/>
              </a:spcBef>
              <a:buNone/>
            </a:pPr>
            <a:r>
              <a:rPr lang="en-US" altLang="zh-CN" sz="2800" dirty="0">
                <a:latin typeface="Times New Roman" pitchFamily="18" charset="0"/>
                <a:cs typeface="Times New Roman" pitchFamily="18" charset="0"/>
              </a:rPr>
              <a:t>ASCII</a:t>
            </a:r>
            <a:r>
              <a:rPr lang="zh-CN" altLang="en-US" sz="2800" dirty="0">
                <a:latin typeface="Times New Roman" pitchFamily="18" charset="0"/>
                <a:cs typeface="Times New Roman" pitchFamily="18" charset="0"/>
              </a:rPr>
              <a:t>码：美国标准信息交换代码，共</a:t>
            </a:r>
            <a:r>
              <a:rPr lang="en-US" altLang="zh-CN" sz="2800" dirty="0">
                <a:latin typeface="Times New Roman" pitchFamily="18" charset="0"/>
                <a:cs typeface="Times New Roman" pitchFamily="18" charset="0"/>
              </a:rPr>
              <a:t>128</a:t>
            </a:r>
            <a:r>
              <a:rPr lang="zh-CN" altLang="en-US" sz="2800" dirty="0">
                <a:latin typeface="Times New Roman" pitchFamily="18" charset="0"/>
                <a:cs typeface="Times New Roman" pitchFamily="18" charset="0"/>
              </a:rPr>
              <a:t>个，包括</a:t>
            </a:r>
            <a:endParaRPr lang="en-US" altLang="zh-CN" sz="2800" dirty="0">
              <a:latin typeface="Times New Roman" pitchFamily="18" charset="0"/>
              <a:cs typeface="Times New Roman" pitchFamily="18" charset="0"/>
            </a:endParaRPr>
          </a:p>
          <a:p>
            <a:pPr marL="0" indent="0" algn="just">
              <a:lnSpc>
                <a:spcPct val="100000"/>
              </a:lnSpc>
              <a:spcBef>
                <a:spcPts val="600"/>
              </a:spcBef>
              <a:buNone/>
            </a:pPr>
            <a:r>
              <a:rPr lang="en-US" altLang="zh-CN" sz="2800" dirty="0">
                <a:latin typeface="Times New Roman" pitchFamily="18" charset="0"/>
                <a:cs typeface="Times New Roman" pitchFamily="18" charset="0"/>
              </a:rPr>
              <a:t>                   52</a:t>
            </a:r>
            <a:r>
              <a:rPr lang="zh-CN" altLang="en-US" sz="2800" dirty="0">
                <a:latin typeface="Times New Roman" pitchFamily="18" charset="0"/>
                <a:cs typeface="Times New Roman" pitchFamily="18" charset="0"/>
              </a:rPr>
              <a:t>个大小写英文字母、</a:t>
            </a:r>
            <a:r>
              <a:rPr lang="en-US" altLang="zh-CN" sz="2800" dirty="0">
                <a:latin typeface="Times New Roman" pitchFamily="18" charset="0"/>
                <a:cs typeface="Times New Roman" pitchFamily="18" charset="0"/>
              </a:rPr>
              <a:t>10</a:t>
            </a:r>
            <a:r>
              <a:rPr lang="zh-CN" altLang="en-US" sz="2800" dirty="0">
                <a:latin typeface="Times New Roman" pitchFamily="18" charset="0"/>
                <a:cs typeface="Times New Roman" pitchFamily="18" charset="0"/>
              </a:rPr>
              <a:t>个阿拉伯数字</a:t>
            </a:r>
            <a:endParaRPr lang="en-US" altLang="zh-CN" sz="2800" dirty="0">
              <a:latin typeface="Times New Roman" pitchFamily="18" charset="0"/>
              <a:cs typeface="Times New Roman" pitchFamily="18" charset="0"/>
            </a:endParaRPr>
          </a:p>
          <a:p>
            <a:pPr marL="0" indent="0" algn="just">
              <a:lnSpc>
                <a:spcPct val="100000"/>
              </a:lnSpc>
              <a:spcBef>
                <a:spcPts val="600"/>
              </a:spcBef>
              <a:buNone/>
            </a:pPr>
            <a:r>
              <a:rPr lang="en-US" altLang="zh-CN" sz="2800" dirty="0">
                <a:latin typeface="Times New Roman" pitchFamily="18" charset="0"/>
                <a:cs typeface="Times New Roman" pitchFamily="18" charset="0"/>
              </a:rPr>
              <a:t>                  </a:t>
            </a:r>
            <a:r>
              <a:rPr lang="zh-CN" altLang="en-US" sz="2800" dirty="0">
                <a:latin typeface="Times New Roman" pitchFamily="18" charset="0"/>
                <a:cs typeface="Times New Roman" pitchFamily="18" charset="0"/>
              </a:rPr>
              <a:t>和英文标点及一些控制符</a:t>
            </a:r>
            <a:endParaRPr lang="en-US" altLang="zh-CN" sz="2800" dirty="0">
              <a:latin typeface="Times New Roman" pitchFamily="18" charset="0"/>
              <a:cs typeface="Times New Roman" pitchFamily="18" charset="0"/>
            </a:endParaRPr>
          </a:p>
          <a:p>
            <a:pPr marL="0" indent="0" algn="just">
              <a:lnSpc>
                <a:spcPct val="100000"/>
              </a:lnSpc>
              <a:spcBef>
                <a:spcPts val="600"/>
              </a:spcBef>
              <a:buNone/>
            </a:pPr>
            <a:r>
              <a:rPr lang="en-US" altLang="zh-CN" sz="2800" dirty="0">
                <a:latin typeface="Times New Roman" pitchFamily="18" charset="0"/>
                <a:cs typeface="Times New Roman" pitchFamily="18" charset="0"/>
              </a:rPr>
              <a:t>48------57</a:t>
            </a:r>
            <a:r>
              <a:rPr lang="zh-CN" altLang="en-US"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0</a:t>
            </a:r>
            <a:r>
              <a:rPr lang="zh-CN" altLang="en-US" sz="2800" dirty="0">
                <a:latin typeface="Times New Roman" pitchFamily="18" charset="0"/>
                <a:cs typeface="Times New Roman" pitchFamily="18" charset="0"/>
              </a:rPr>
              <a:t>到</a:t>
            </a:r>
            <a:r>
              <a:rPr lang="en-US" altLang="zh-CN" sz="2800" dirty="0">
                <a:latin typeface="Times New Roman" pitchFamily="18" charset="0"/>
                <a:cs typeface="Times New Roman" pitchFamily="18" charset="0"/>
              </a:rPr>
              <a:t>9</a:t>
            </a:r>
            <a:r>
              <a:rPr lang="zh-CN" altLang="en-US" sz="2800" dirty="0">
                <a:latin typeface="Times New Roman" pitchFamily="18" charset="0"/>
                <a:cs typeface="Times New Roman" pitchFamily="18" charset="0"/>
              </a:rPr>
              <a:t>十个阿拉伯数字</a:t>
            </a:r>
          </a:p>
          <a:p>
            <a:pPr marL="0" indent="0" algn="just">
              <a:lnSpc>
                <a:spcPct val="100000"/>
              </a:lnSpc>
              <a:spcBef>
                <a:spcPts val="600"/>
              </a:spcBef>
              <a:buNone/>
            </a:pPr>
            <a:r>
              <a:rPr lang="en-US" altLang="zh-CN" sz="2800" dirty="0">
                <a:latin typeface="Times New Roman" pitchFamily="18" charset="0"/>
                <a:cs typeface="Times New Roman" pitchFamily="18" charset="0"/>
              </a:rPr>
              <a:t>65------90</a:t>
            </a:r>
            <a:r>
              <a:rPr lang="zh-CN" altLang="en-US"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26</a:t>
            </a:r>
            <a:r>
              <a:rPr lang="zh-CN" altLang="en-US" sz="2800" dirty="0">
                <a:latin typeface="Times New Roman" pitchFamily="18" charset="0"/>
                <a:cs typeface="Times New Roman" pitchFamily="18" charset="0"/>
              </a:rPr>
              <a:t>个大写英文字母</a:t>
            </a:r>
            <a:endParaRPr lang="en-US" altLang="zh-CN" sz="2800" dirty="0">
              <a:latin typeface="Times New Roman" pitchFamily="18" charset="0"/>
              <a:cs typeface="Times New Roman" pitchFamily="18" charset="0"/>
            </a:endParaRPr>
          </a:p>
          <a:p>
            <a:pPr marL="0" indent="0" algn="just">
              <a:lnSpc>
                <a:spcPct val="100000"/>
              </a:lnSpc>
              <a:spcBef>
                <a:spcPts val="600"/>
              </a:spcBef>
              <a:buNone/>
            </a:pPr>
            <a:r>
              <a:rPr lang="en-US" altLang="zh-CN" sz="2800" dirty="0">
                <a:latin typeface="Times New Roman" pitchFamily="18" charset="0"/>
                <a:cs typeface="Times New Roman" pitchFamily="18" charset="0"/>
              </a:rPr>
              <a:t>97-----122</a:t>
            </a:r>
            <a:r>
              <a:rPr lang="zh-CN" altLang="en-US"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26</a:t>
            </a:r>
            <a:r>
              <a:rPr lang="zh-CN" altLang="en-US" sz="2800" dirty="0">
                <a:latin typeface="Times New Roman" pitchFamily="18" charset="0"/>
                <a:cs typeface="Times New Roman" pitchFamily="18" charset="0"/>
              </a:rPr>
              <a:t>个小写英文字母</a:t>
            </a:r>
          </a:p>
          <a:p>
            <a:pPr algn="just">
              <a:lnSpc>
                <a:spcPct val="100000"/>
              </a:lnSpc>
            </a:pPr>
            <a:endParaRPr lang="en-US" altLang="zh-CN" sz="2800" dirty="0">
              <a:solidFill>
                <a:srgbClr val="C00000"/>
              </a:solidFill>
              <a:latin typeface="Times New Roman" pitchFamily="18" charset="0"/>
              <a:cs typeface="Times New Roman" pitchFamily="18" charset="0"/>
            </a:endParaRPr>
          </a:p>
          <a:p>
            <a:pPr>
              <a:lnSpc>
                <a:spcPct val="125000"/>
              </a:lnSpc>
            </a:pPr>
            <a:endParaRPr lang="en-US" altLang="zh-CN" sz="2800" dirty="0"/>
          </a:p>
        </p:txBody>
      </p:sp>
      <p:sp>
        <p:nvSpPr>
          <p:cNvPr id="3" name="矩形 2"/>
          <p:cNvSpPr/>
          <p:nvPr/>
        </p:nvSpPr>
        <p:spPr>
          <a:xfrm>
            <a:off x="457200" y="4400550"/>
            <a:ext cx="8001000" cy="510909"/>
          </a:xfrm>
          <a:prstGeom prst="rect">
            <a:avLst/>
          </a:prstGeom>
        </p:spPr>
        <p:txBody>
          <a:bodyPr wrap="square">
            <a:spAutoFit/>
          </a:bodyPr>
          <a:lstStyle/>
          <a:p>
            <a:pPr marL="91440" lvl="0" indent="-91440" algn="just" fontAlgn="auto">
              <a:lnSpc>
                <a:spcPct val="85000"/>
              </a:lnSpc>
              <a:spcBef>
                <a:spcPts val="1300"/>
              </a:spcBef>
              <a:spcAft>
                <a:spcPts val="0"/>
              </a:spcAft>
              <a:buClrTx/>
              <a:buSzTx/>
              <a:buFont typeface="Arial" pitchFamily="34" charset="0"/>
              <a:buChar char=" "/>
            </a:pPr>
            <a:endParaRPr lang="zh-CN" altLang="en-US" sz="3200" dirty="0">
              <a:solidFill>
                <a:srgbClr val="FF0000"/>
              </a:solidFill>
              <a:latin typeface="Times New Roman" pitchFamily="18" charset="0"/>
              <a:ea typeface="宋体"/>
              <a:cs typeface="Times New Roman" pitchFamily="18" charset="0"/>
            </a:endParaRPr>
          </a:p>
        </p:txBody>
      </p:sp>
      <p:sp>
        <p:nvSpPr>
          <p:cNvPr id="7" name="标题 1"/>
          <p:cNvSpPr>
            <a:spLocks noGrp="1"/>
          </p:cNvSpPr>
          <p:nvPr>
            <p:ph type="title"/>
          </p:nvPr>
        </p:nvSpPr>
        <p:spPr>
          <a:xfrm>
            <a:off x="492920" y="374650"/>
            <a:ext cx="8079581" cy="1243649"/>
          </a:xfrm>
        </p:spPr>
        <p:txBody>
          <a:bodyPr vert="horz" lIns="91440" tIns="45720" rIns="91440" bIns="45720" rtlCol="0" anchor="ctr">
            <a:normAutofit/>
          </a:bodyPr>
          <a:lstStyle/>
          <a:p>
            <a:r>
              <a:rPr lang="en-US" altLang="zh-CN" sz="4000" dirty="0">
                <a:solidFill>
                  <a:schemeClr val="tx1"/>
                </a:solidFill>
              </a:rPr>
              <a:t>3.3.4 </a:t>
            </a:r>
            <a:r>
              <a:rPr lang="zh-CN" altLang="zh-CN" sz="4000" dirty="0">
                <a:solidFill>
                  <a:schemeClr val="tx1"/>
                </a:solidFill>
              </a:rPr>
              <a:t>字符</a:t>
            </a:r>
            <a:r>
              <a:rPr lang="zh-CN" altLang="en-US" sz="4000" dirty="0">
                <a:solidFill>
                  <a:schemeClr val="tx1"/>
                </a:solidFill>
              </a:rPr>
              <a:t>型</a:t>
            </a:r>
            <a:r>
              <a:rPr lang="zh-CN" altLang="zh-CN" sz="4000" dirty="0">
                <a:solidFill>
                  <a:schemeClr val="tx1"/>
                </a:solidFill>
              </a:rPr>
              <a:t>变量</a:t>
            </a:r>
            <a:r>
              <a:rPr lang="zh-CN" altLang="en-US" sz="4000" dirty="0">
                <a:solidFill>
                  <a:schemeClr val="tx1"/>
                </a:solidFill>
              </a:rPr>
              <a:t>与字符型常量</a:t>
            </a:r>
          </a:p>
        </p:txBody>
      </p:sp>
    </p:spTree>
    <p:extLst>
      <p:ext uri="{BB962C8B-B14F-4D97-AF65-F5344CB8AC3E}">
        <p14:creationId xmlns:p14="http://schemas.microsoft.com/office/powerpoint/2010/main" val="331471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left)">
                                      <p:cBhvr>
                                        <p:cTn id="7" dur="500"/>
                                        <p:tgtEl>
                                          <p:spTgt spid="36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wipe(left)">
                                      <p:cBhvr>
                                        <p:cTn id="12" dur="500"/>
                                        <p:tgtEl>
                                          <p:spTgt spid="368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animEffect transition="in" filter="wipe(left)">
                                      <p:cBhvr>
                                        <p:cTn id="17" dur="500"/>
                                        <p:tgtEl>
                                          <p:spTgt spid="368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867">
                                            <p:txEl>
                                              <p:pRg st="3" end="3"/>
                                            </p:txEl>
                                          </p:spTgt>
                                        </p:tgtEl>
                                        <p:attrNameLst>
                                          <p:attrName>style.visibility</p:attrName>
                                        </p:attrNameLst>
                                      </p:cBhvr>
                                      <p:to>
                                        <p:strVal val="visible"/>
                                      </p:to>
                                    </p:set>
                                    <p:animEffect transition="in" filter="wipe(left)">
                                      <p:cBhvr>
                                        <p:cTn id="22" dur="500"/>
                                        <p:tgtEl>
                                          <p:spTgt spid="368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867">
                                            <p:txEl>
                                              <p:pRg st="4" end="4"/>
                                            </p:txEl>
                                          </p:spTgt>
                                        </p:tgtEl>
                                        <p:attrNameLst>
                                          <p:attrName>style.visibility</p:attrName>
                                        </p:attrNameLst>
                                      </p:cBhvr>
                                      <p:to>
                                        <p:strVal val="visible"/>
                                      </p:to>
                                    </p:set>
                                    <p:animEffect transition="in" filter="wipe(left)">
                                      <p:cBhvr>
                                        <p:cTn id="27" dur="500"/>
                                        <p:tgtEl>
                                          <p:spTgt spid="368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6867">
                                            <p:txEl>
                                              <p:pRg st="5" end="5"/>
                                            </p:txEl>
                                          </p:spTgt>
                                        </p:tgtEl>
                                        <p:attrNameLst>
                                          <p:attrName>style.visibility</p:attrName>
                                        </p:attrNameLst>
                                      </p:cBhvr>
                                      <p:to>
                                        <p:strVal val="visible"/>
                                      </p:to>
                                    </p:set>
                                    <p:animEffect transition="in" filter="wipe(left)">
                                      <p:cBhvr>
                                        <p:cTn id="32" dur="500"/>
                                        <p:tgtEl>
                                          <p:spTgt spid="368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nodePh="1">
                                  <p:stCondLst>
                                    <p:cond delay="0"/>
                                  </p:stCondLst>
                                  <p:endCondLst>
                                    <p:cond evt="begin" delay="0">
                                      <p:tn val="35"/>
                                    </p:cond>
                                  </p:end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P spid="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492920" y="546100"/>
            <a:ext cx="8079581" cy="768350"/>
          </a:xfrm>
        </p:spPr>
        <p:txBody>
          <a:bodyPr vert="horz" lIns="91440" tIns="45720" rIns="91440" bIns="45720" rtlCol="0" anchor="ctr">
            <a:normAutofit/>
          </a:bodyPr>
          <a:lstStyle/>
          <a:p>
            <a:r>
              <a:rPr lang="en-US" altLang="zh-CN" sz="4000" b="1" dirty="0">
                <a:solidFill>
                  <a:schemeClr val="tx1"/>
                </a:solidFill>
              </a:rPr>
              <a:t>3.3.4 </a:t>
            </a:r>
            <a:r>
              <a:rPr lang="zh-CN" altLang="zh-CN" sz="4000" b="1" dirty="0">
                <a:solidFill>
                  <a:schemeClr val="tx1"/>
                </a:solidFill>
              </a:rPr>
              <a:t>字符</a:t>
            </a:r>
            <a:r>
              <a:rPr lang="zh-CN" altLang="en-US" sz="4000" b="1" dirty="0">
                <a:solidFill>
                  <a:schemeClr val="tx1"/>
                </a:solidFill>
              </a:rPr>
              <a:t>型</a:t>
            </a:r>
            <a:r>
              <a:rPr lang="zh-CN" altLang="zh-CN" sz="4000" b="1" dirty="0">
                <a:solidFill>
                  <a:schemeClr val="tx1"/>
                </a:solidFill>
              </a:rPr>
              <a:t>变量</a:t>
            </a:r>
            <a:r>
              <a:rPr lang="zh-CN" altLang="en-US" sz="4000" b="1" dirty="0">
                <a:solidFill>
                  <a:schemeClr val="tx1"/>
                </a:solidFill>
              </a:rPr>
              <a:t>与字符型常量</a:t>
            </a:r>
          </a:p>
        </p:txBody>
      </p:sp>
      <p:sp>
        <p:nvSpPr>
          <p:cNvPr id="9" name="矩形 8"/>
          <p:cNvSpPr/>
          <p:nvPr/>
        </p:nvSpPr>
        <p:spPr>
          <a:xfrm>
            <a:off x="609600" y="1143000"/>
            <a:ext cx="5257800" cy="685800"/>
          </a:xfrm>
          <a:prstGeom prst="rect">
            <a:avLst/>
          </a:prstGeom>
        </p:spPr>
        <p:txBody>
          <a:bodyPr vert="horz" lIns="91440" tIns="45720" rIns="91440" bIns="45720" rtlCol="0" anchor="ctr">
            <a:normAutofit/>
          </a:bodyPr>
          <a:lstStyle/>
          <a:p>
            <a:pPr marL="571500" indent="-571500">
              <a:lnSpc>
                <a:spcPct val="90000"/>
              </a:lnSpc>
              <a:spcBef>
                <a:spcPct val="0"/>
              </a:spcBef>
              <a:buClr>
                <a:schemeClr val="tx1"/>
              </a:buClr>
              <a:buSzPct val="100000"/>
              <a:buChar char="Ø"/>
            </a:pPr>
            <a:r>
              <a:rPr lang="zh-CN" altLang="en-US" sz="3000" spc="-120" dirty="0">
                <a:solidFill>
                  <a:schemeClr val="tx1"/>
                </a:solidFill>
                <a:latin typeface="+mn-lt"/>
                <a:ea typeface="+mn-ea"/>
              </a:rPr>
              <a:t>转义字符</a:t>
            </a:r>
            <a:endParaRPr lang="en-US" altLang="zh-CN" sz="3000" spc="-120" dirty="0">
              <a:solidFill>
                <a:schemeClr val="tx1"/>
              </a:solidFill>
              <a:latin typeface="+mn-lt"/>
              <a:ea typeface="+mn-ea"/>
            </a:endParaRPr>
          </a:p>
        </p:txBody>
      </p:sp>
      <p:grpSp>
        <p:nvGrpSpPr>
          <p:cNvPr id="10" name="Group 49"/>
          <p:cNvGrpSpPr>
            <a:grpSpLocks/>
          </p:cNvGrpSpPr>
          <p:nvPr/>
        </p:nvGrpSpPr>
        <p:grpSpPr bwMode="auto">
          <a:xfrm>
            <a:off x="1008936" y="1881765"/>
            <a:ext cx="7548563" cy="2806002"/>
            <a:chOff x="635" y="1680"/>
            <a:chExt cx="4558" cy="2676"/>
          </a:xfrm>
        </p:grpSpPr>
        <p:sp>
          <p:nvSpPr>
            <p:cNvPr id="11" name="Text Box 10"/>
            <p:cNvSpPr txBox="1">
              <a:spLocks noChangeArrowheads="1"/>
            </p:cNvSpPr>
            <p:nvPr/>
          </p:nvSpPr>
          <p:spPr bwMode="auto">
            <a:xfrm>
              <a:off x="716" y="1812"/>
              <a:ext cx="758" cy="30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a:solidFill>
                    <a:schemeClr val="tx1"/>
                  </a:solidFill>
                  <a:latin typeface="隶书" pitchFamily="49" charset="-122"/>
                  <a:ea typeface="隶书" pitchFamily="49" charset="-122"/>
                </a:defRPr>
              </a:lvl1pPr>
              <a:lvl2pPr marL="742950" indent="-285750">
                <a:defRPr kumimoji="1" sz="2800">
                  <a:solidFill>
                    <a:schemeClr val="tx1"/>
                  </a:solidFill>
                  <a:latin typeface="隶书" pitchFamily="49" charset="-122"/>
                  <a:ea typeface="隶书" pitchFamily="49" charset="-122"/>
                </a:defRPr>
              </a:lvl2pPr>
              <a:lvl3pPr marL="1143000" indent="-228600">
                <a:defRPr kumimoji="1" sz="2800">
                  <a:solidFill>
                    <a:schemeClr val="tx1"/>
                  </a:solidFill>
                  <a:latin typeface="隶书" pitchFamily="49" charset="-122"/>
                  <a:ea typeface="隶书" pitchFamily="49" charset="-122"/>
                </a:defRPr>
              </a:lvl3pPr>
              <a:lvl4pPr marL="1600200" indent="-228600">
                <a:defRPr kumimoji="1" sz="2800">
                  <a:solidFill>
                    <a:schemeClr val="tx1"/>
                  </a:solidFill>
                  <a:latin typeface="隶书" pitchFamily="49" charset="-122"/>
                  <a:ea typeface="隶书" pitchFamily="49" charset="-122"/>
                </a:defRPr>
              </a:lvl4pPr>
              <a:lvl5pPr marL="2057400" indent="-228600">
                <a:defRPr kumimoji="1" sz="2800">
                  <a:solidFill>
                    <a:schemeClr val="tx1"/>
                  </a:solidFill>
                  <a:latin typeface="隶书" pitchFamily="49" charset="-122"/>
                  <a:ea typeface="隶书" pitchFamily="49" charset="-122"/>
                </a:defRPr>
              </a:lvl5pPr>
              <a:lvl6pPr marL="2514600" indent="-228600" eaLnBrk="0" fontAlgn="base" hangingPunct="0">
                <a:spcBef>
                  <a:spcPct val="0"/>
                </a:spcBef>
                <a:spcAft>
                  <a:spcPct val="0"/>
                </a:spcAft>
                <a:defRPr kumimoji="1" sz="2800">
                  <a:solidFill>
                    <a:schemeClr val="tx1"/>
                  </a:solidFill>
                  <a:latin typeface="隶书" pitchFamily="49" charset="-122"/>
                  <a:ea typeface="隶书" pitchFamily="49" charset="-122"/>
                </a:defRPr>
              </a:lvl6pPr>
              <a:lvl7pPr marL="2971800" indent="-228600" eaLnBrk="0" fontAlgn="base" hangingPunct="0">
                <a:spcBef>
                  <a:spcPct val="0"/>
                </a:spcBef>
                <a:spcAft>
                  <a:spcPct val="0"/>
                </a:spcAft>
                <a:defRPr kumimoji="1" sz="2800">
                  <a:solidFill>
                    <a:schemeClr val="tx1"/>
                  </a:solidFill>
                  <a:latin typeface="隶书" pitchFamily="49" charset="-122"/>
                  <a:ea typeface="隶书" pitchFamily="49" charset="-122"/>
                </a:defRPr>
              </a:lvl7pPr>
              <a:lvl8pPr marL="3429000" indent="-228600" eaLnBrk="0" fontAlgn="base" hangingPunct="0">
                <a:spcBef>
                  <a:spcPct val="0"/>
                </a:spcBef>
                <a:spcAft>
                  <a:spcPct val="0"/>
                </a:spcAft>
                <a:defRPr kumimoji="1" sz="2800">
                  <a:solidFill>
                    <a:schemeClr val="tx1"/>
                  </a:solidFill>
                  <a:latin typeface="隶书" pitchFamily="49" charset="-122"/>
                  <a:ea typeface="隶书" pitchFamily="49" charset="-122"/>
                </a:defRPr>
              </a:lvl8pPr>
              <a:lvl9pPr marL="3886200" indent="-228600" eaLnBrk="0" fontAlgn="base" hangingPunct="0">
                <a:spcBef>
                  <a:spcPct val="0"/>
                </a:spcBef>
                <a:spcAft>
                  <a:spcPct val="0"/>
                </a:spcAft>
                <a:defRPr kumimoji="1" sz="2800">
                  <a:solidFill>
                    <a:schemeClr val="tx1"/>
                  </a:solidFill>
                  <a:latin typeface="隶书" pitchFamily="49" charset="-122"/>
                  <a:ea typeface="隶书" pitchFamily="49" charset="-122"/>
                </a:defRPr>
              </a:lvl9pPr>
            </a:lstStyle>
            <a:p>
              <a:pPr>
                <a:lnSpc>
                  <a:spcPct val="75000"/>
                </a:lnSpc>
                <a:buNone/>
              </a:pPr>
              <a:r>
                <a:rPr lang="zh-CN" altLang="en-US" sz="2000" dirty="0">
                  <a:latin typeface="Times New Roman" pitchFamily="18" charset="0"/>
                  <a:ea typeface="+mn-ea"/>
                  <a:cs typeface="Times New Roman" pitchFamily="18" charset="0"/>
                </a:rPr>
                <a:t>转义字符</a:t>
              </a:r>
            </a:p>
          </p:txBody>
        </p:sp>
        <p:sp>
          <p:nvSpPr>
            <p:cNvPr id="12" name="Rectangle 11"/>
            <p:cNvSpPr>
              <a:spLocks noChangeArrowheads="1"/>
            </p:cNvSpPr>
            <p:nvPr/>
          </p:nvSpPr>
          <p:spPr bwMode="auto">
            <a:xfrm>
              <a:off x="649" y="1689"/>
              <a:ext cx="4544" cy="249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None/>
              </a:pPr>
              <a:endParaRPr lang="zh-CN" altLang="zh-CN" sz="2000">
                <a:latin typeface="Times New Roman" pitchFamily="18" charset="0"/>
                <a:ea typeface="+mn-ea"/>
                <a:cs typeface="Times New Roman" pitchFamily="18" charset="0"/>
              </a:endParaRPr>
            </a:p>
          </p:txBody>
        </p:sp>
        <p:sp>
          <p:nvSpPr>
            <p:cNvPr id="13" name="Text Box 12"/>
            <p:cNvSpPr txBox="1">
              <a:spLocks noChangeArrowheads="1"/>
            </p:cNvSpPr>
            <p:nvPr/>
          </p:nvSpPr>
          <p:spPr bwMode="auto">
            <a:xfrm>
              <a:off x="1810" y="1724"/>
              <a:ext cx="654" cy="3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隶书" pitchFamily="49" charset="-122"/>
                  <a:ea typeface="隶书" pitchFamily="49" charset="-122"/>
                </a:defRPr>
              </a:lvl1pPr>
              <a:lvl2pPr marL="742950" indent="-285750">
                <a:defRPr kumimoji="1" sz="2800">
                  <a:solidFill>
                    <a:schemeClr val="tx1"/>
                  </a:solidFill>
                  <a:latin typeface="隶书" pitchFamily="49" charset="-122"/>
                  <a:ea typeface="隶书" pitchFamily="49" charset="-122"/>
                </a:defRPr>
              </a:lvl2pPr>
              <a:lvl3pPr marL="1143000" indent="-228600">
                <a:defRPr kumimoji="1" sz="2800">
                  <a:solidFill>
                    <a:schemeClr val="tx1"/>
                  </a:solidFill>
                  <a:latin typeface="隶书" pitchFamily="49" charset="-122"/>
                  <a:ea typeface="隶书" pitchFamily="49" charset="-122"/>
                </a:defRPr>
              </a:lvl3pPr>
              <a:lvl4pPr marL="1600200" indent="-228600">
                <a:defRPr kumimoji="1" sz="2800">
                  <a:solidFill>
                    <a:schemeClr val="tx1"/>
                  </a:solidFill>
                  <a:latin typeface="隶书" pitchFamily="49" charset="-122"/>
                  <a:ea typeface="隶书" pitchFamily="49" charset="-122"/>
                </a:defRPr>
              </a:lvl4pPr>
              <a:lvl5pPr marL="2057400" indent="-228600">
                <a:defRPr kumimoji="1" sz="2800">
                  <a:solidFill>
                    <a:schemeClr val="tx1"/>
                  </a:solidFill>
                  <a:latin typeface="隶书" pitchFamily="49" charset="-122"/>
                  <a:ea typeface="隶书" pitchFamily="49" charset="-122"/>
                </a:defRPr>
              </a:lvl5pPr>
              <a:lvl6pPr marL="2514600" indent="-228600" eaLnBrk="0" fontAlgn="base" hangingPunct="0">
                <a:spcBef>
                  <a:spcPct val="0"/>
                </a:spcBef>
                <a:spcAft>
                  <a:spcPct val="0"/>
                </a:spcAft>
                <a:defRPr kumimoji="1" sz="2800">
                  <a:solidFill>
                    <a:schemeClr val="tx1"/>
                  </a:solidFill>
                  <a:latin typeface="隶书" pitchFamily="49" charset="-122"/>
                  <a:ea typeface="隶书" pitchFamily="49" charset="-122"/>
                </a:defRPr>
              </a:lvl6pPr>
              <a:lvl7pPr marL="2971800" indent="-228600" eaLnBrk="0" fontAlgn="base" hangingPunct="0">
                <a:spcBef>
                  <a:spcPct val="0"/>
                </a:spcBef>
                <a:spcAft>
                  <a:spcPct val="0"/>
                </a:spcAft>
                <a:defRPr kumimoji="1" sz="2800">
                  <a:solidFill>
                    <a:schemeClr val="tx1"/>
                  </a:solidFill>
                  <a:latin typeface="隶书" pitchFamily="49" charset="-122"/>
                  <a:ea typeface="隶书" pitchFamily="49" charset="-122"/>
                </a:defRPr>
              </a:lvl7pPr>
              <a:lvl8pPr marL="3429000" indent="-228600" eaLnBrk="0" fontAlgn="base" hangingPunct="0">
                <a:spcBef>
                  <a:spcPct val="0"/>
                </a:spcBef>
                <a:spcAft>
                  <a:spcPct val="0"/>
                </a:spcAft>
                <a:defRPr kumimoji="1" sz="2800">
                  <a:solidFill>
                    <a:schemeClr val="tx1"/>
                  </a:solidFill>
                  <a:latin typeface="隶书" pitchFamily="49" charset="-122"/>
                  <a:ea typeface="隶书" pitchFamily="49" charset="-122"/>
                </a:defRPr>
              </a:lvl8pPr>
              <a:lvl9pPr marL="3886200" indent="-228600" eaLnBrk="0" fontAlgn="base" hangingPunct="0">
                <a:spcBef>
                  <a:spcPct val="0"/>
                </a:spcBef>
                <a:spcAft>
                  <a:spcPct val="0"/>
                </a:spcAft>
                <a:defRPr kumimoji="1" sz="2800">
                  <a:solidFill>
                    <a:schemeClr val="tx1"/>
                  </a:solidFill>
                  <a:latin typeface="隶书" pitchFamily="49" charset="-122"/>
                  <a:ea typeface="隶书" pitchFamily="49" charset="-122"/>
                </a:defRPr>
              </a:lvl9pPr>
            </a:lstStyle>
            <a:p>
              <a:pPr>
                <a:buNone/>
              </a:pPr>
              <a:r>
                <a:rPr lang="zh-CN" altLang="en-US" sz="2000" dirty="0">
                  <a:latin typeface="Times New Roman" pitchFamily="18" charset="0"/>
                  <a:ea typeface="+mn-ea"/>
                  <a:cs typeface="Times New Roman" pitchFamily="18" charset="0"/>
                </a:rPr>
                <a:t>含      义</a:t>
              </a:r>
            </a:p>
          </p:txBody>
        </p:sp>
        <p:sp>
          <p:nvSpPr>
            <p:cNvPr id="14" name="Text Box 13"/>
            <p:cNvSpPr txBox="1">
              <a:spLocks noChangeArrowheads="1"/>
            </p:cNvSpPr>
            <p:nvPr/>
          </p:nvSpPr>
          <p:spPr bwMode="auto">
            <a:xfrm>
              <a:off x="885" y="2080"/>
              <a:ext cx="232" cy="31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隶书" pitchFamily="49" charset="-122"/>
                  <a:ea typeface="隶书" pitchFamily="49" charset="-122"/>
                </a:defRPr>
              </a:lvl1pPr>
              <a:lvl2pPr marL="742950" indent="-285750">
                <a:defRPr kumimoji="1" sz="2800">
                  <a:solidFill>
                    <a:schemeClr val="tx1"/>
                  </a:solidFill>
                  <a:latin typeface="隶书" pitchFamily="49" charset="-122"/>
                  <a:ea typeface="隶书" pitchFamily="49" charset="-122"/>
                </a:defRPr>
              </a:lvl2pPr>
              <a:lvl3pPr marL="1143000" indent="-228600">
                <a:defRPr kumimoji="1" sz="2800">
                  <a:solidFill>
                    <a:schemeClr val="tx1"/>
                  </a:solidFill>
                  <a:latin typeface="隶书" pitchFamily="49" charset="-122"/>
                  <a:ea typeface="隶书" pitchFamily="49" charset="-122"/>
                </a:defRPr>
              </a:lvl3pPr>
              <a:lvl4pPr marL="1600200" indent="-228600">
                <a:defRPr kumimoji="1" sz="2800">
                  <a:solidFill>
                    <a:schemeClr val="tx1"/>
                  </a:solidFill>
                  <a:latin typeface="隶书" pitchFamily="49" charset="-122"/>
                  <a:ea typeface="隶书" pitchFamily="49" charset="-122"/>
                </a:defRPr>
              </a:lvl4pPr>
              <a:lvl5pPr marL="2057400" indent="-228600">
                <a:defRPr kumimoji="1" sz="2800">
                  <a:solidFill>
                    <a:schemeClr val="tx1"/>
                  </a:solidFill>
                  <a:latin typeface="隶书" pitchFamily="49" charset="-122"/>
                  <a:ea typeface="隶书" pitchFamily="49" charset="-122"/>
                </a:defRPr>
              </a:lvl5pPr>
              <a:lvl6pPr marL="2514600" indent="-228600" eaLnBrk="0" fontAlgn="base" hangingPunct="0">
                <a:spcBef>
                  <a:spcPct val="0"/>
                </a:spcBef>
                <a:spcAft>
                  <a:spcPct val="0"/>
                </a:spcAft>
                <a:defRPr kumimoji="1" sz="2800">
                  <a:solidFill>
                    <a:schemeClr val="tx1"/>
                  </a:solidFill>
                  <a:latin typeface="隶书" pitchFamily="49" charset="-122"/>
                  <a:ea typeface="隶书" pitchFamily="49" charset="-122"/>
                </a:defRPr>
              </a:lvl6pPr>
              <a:lvl7pPr marL="2971800" indent="-228600" eaLnBrk="0" fontAlgn="base" hangingPunct="0">
                <a:spcBef>
                  <a:spcPct val="0"/>
                </a:spcBef>
                <a:spcAft>
                  <a:spcPct val="0"/>
                </a:spcAft>
                <a:defRPr kumimoji="1" sz="2800">
                  <a:solidFill>
                    <a:schemeClr val="tx1"/>
                  </a:solidFill>
                  <a:latin typeface="隶书" pitchFamily="49" charset="-122"/>
                  <a:ea typeface="隶书" pitchFamily="49" charset="-122"/>
                </a:defRPr>
              </a:lvl7pPr>
              <a:lvl8pPr marL="3429000" indent="-228600" eaLnBrk="0" fontAlgn="base" hangingPunct="0">
                <a:spcBef>
                  <a:spcPct val="0"/>
                </a:spcBef>
                <a:spcAft>
                  <a:spcPct val="0"/>
                </a:spcAft>
                <a:defRPr kumimoji="1" sz="2800">
                  <a:solidFill>
                    <a:schemeClr val="tx1"/>
                  </a:solidFill>
                  <a:latin typeface="隶书" pitchFamily="49" charset="-122"/>
                  <a:ea typeface="隶书" pitchFamily="49" charset="-122"/>
                </a:defRPr>
              </a:lvl8pPr>
              <a:lvl9pPr marL="3886200" indent="-228600" eaLnBrk="0" fontAlgn="base" hangingPunct="0">
                <a:spcBef>
                  <a:spcPct val="0"/>
                </a:spcBef>
                <a:spcAft>
                  <a:spcPct val="0"/>
                </a:spcAft>
                <a:defRPr kumimoji="1" sz="2800">
                  <a:solidFill>
                    <a:schemeClr val="tx1"/>
                  </a:solidFill>
                  <a:latin typeface="隶书" pitchFamily="49" charset="-122"/>
                  <a:ea typeface="隶书" pitchFamily="49" charset="-122"/>
                </a:defRPr>
              </a:lvl9pPr>
            </a:lstStyle>
            <a:p>
              <a:pPr>
                <a:buNone/>
              </a:pPr>
              <a:r>
                <a:rPr lang="en-US" altLang="zh-CN" sz="2000" dirty="0">
                  <a:latin typeface="Times New Roman" pitchFamily="18" charset="0"/>
                  <a:ea typeface="+mn-ea"/>
                  <a:cs typeface="Times New Roman" pitchFamily="18" charset="0"/>
                </a:rPr>
                <a:t>\n</a:t>
              </a:r>
            </a:p>
          </p:txBody>
        </p:sp>
        <p:sp>
          <p:nvSpPr>
            <p:cNvPr id="15" name="Text Box 14"/>
            <p:cNvSpPr txBox="1">
              <a:spLocks noChangeArrowheads="1"/>
            </p:cNvSpPr>
            <p:nvPr/>
          </p:nvSpPr>
          <p:spPr bwMode="auto">
            <a:xfrm>
              <a:off x="876" y="2415"/>
              <a:ext cx="232" cy="4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隶书" pitchFamily="49" charset="-122"/>
                  <a:ea typeface="隶书" pitchFamily="49" charset="-122"/>
                </a:defRPr>
              </a:lvl1pPr>
              <a:lvl2pPr marL="742950" indent="-285750">
                <a:defRPr kumimoji="1" sz="2800">
                  <a:solidFill>
                    <a:schemeClr val="tx1"/>
                  </a:solidFill>
                  <a:latin typeface="隶书" pitchFamily="49" charset="-122"/>
                  <a:ea typeface="隶书" pitchFamily="49" charset="-122"/>
                </a:defRPr>
              </a:lvl2pPr>
              <a:lvl3pPr marL="1143000" indent="-228600">
                <a:defRPr kumimoji="1" sz="2800">
                  <a:solidFill>
                    <a:schemeClr val="tx1"/>
                  </a:solidFill>
                  <a:latin typeface="隶书" pitchFamily="49" charset="-122"/>
                  <a:ea typeface="隶书" pitchFamily="49" charset="-122"/>
                </a:defRPr>
              </a:lvl3pPr>
              <a:lvl4pPr marL="1600200" indent="-228600">
                <a:defRPr kumimoji="1" sz="2800">
                  <a:solidFill>
                    <a:schemeClr val="tx1"/>
                  </a:solidFill>
                  <a:latin typeface="隶书" pitchFamily="49" charset="-122"/>
                  <a:ea typeface="隶书" pitchFamily="49" charset="-122"/>
                </a:defRPr>
              </a:lvl4pPr>
              <a:lvl5pPr marL="2057400" indent="-228600">
                <a:defRPr kumimoji="1" sz="2800">
                  <a:solidFill>
                    <a:schemeClr val="tx1"/>
                  </a:solidFill>
                  <a:latin typeface="隶书" pitchFamily="49" charset="-122"/>
                  <a:ea typeface="隶书" pitchFamily="49" charset="-122"/>
                </a:defRPr>
              </a:lvl5pPr>
              <a:lvl6pPr marL="2514600" indent="-228600" eaLnBrk="0" fontAlgn="base" hangingPunct="0">
                <a:spcBef>
                  <a:spcPct val="0"/>
                </a:spcBef>
                <a:spcAft>
                  <a:spcPct val="0"/>
                </a:spcAft>
                <a:defRPr kumimoji="1" sz="2800">
                  <a:solidFill>
                    <a:schemeClr val="tx1"/>
                  </a:solidFill>
                  <a:latin typeface="隶书" pitchFamily="49" charset="-122"/>
                  <a:ea typeface="隶书" pitchFamily="49" charset="-122"/>
                </a:defRPr>
              </a:lvl6pPr>
              <a:lvl7pPr marL="2971800" indent="-228600" eaLnBrk="0" fontAlgn="base" hangingPunct="0">
                <a:spcBef>
                  <a:spcPct val="0"/>
                </a:spcBef>
                <a:spcAft>
                  <a:spcPct val="0"/>
                </a:spcAft>
                <a:defRPr kumimoji="1" sz="2800">
                  <a:solidFill>
                    <a:schemeClr val="tx1"/>
                  </a:solidFill>
                  <a:latin typeface="隶书" pitchFamily="49" charset="-122"/>
                  <a:ea typeface="隶书" pitchFamily="49" charset="-122"/>
                </a:defRPr>
              </a:lvl7pPr>
              <a:lvl8pPr marL="3429000" indent="-228600" eaLnBrk="0" fontAlgn="base" hangingPunct="0">
                <a:spcBef>
                  <a:spcPct val="0"/>
                </a:spcBef>
                <a:spcAft>
                  <a:spcPct val="0"/>
                </a:spcAft>
                <a:defRPr kumimoji="1" sz="2800">
                  <a:solidFill>
                    <a:schemeClr val="tx1"/>
                  </a:solidFill>
                  <a:latin typeface="隶书" pitchFamily="49" charset="-122"/>
                  <a:ea typeface="隶书" pitchFamily="49" charset="-122"/>
                </a:defRPr>
              </a:lvl8pPr>
              <a:lvl9pPr marL="3886200" indent="-228600" eaLnBrk="0" fontAlgn="base" hangingPunct="0">
                <a:spcBef>
                  <a:spcPct val="0"/>
                </a:spcBef>
                <a:spcAft>
                  <a:spcPct val="0"/>
                </a:spcAft>
                <a:defRPr kumimoji="1" sz="2800">
                  <a:solidFill>
                    <a:schemeClr val="tx1"/>
                  </a:solidFill>
                  <a:latin typeface="隶书" pitchFamily="49" charset="-122"/>
                  <a:ea typeface="隶书" pitchFamily="49" charset="-122"/>
                </a:defRPr>
              </a:lvl9pPr>
            </a:lstStyle>
            <a:p>
              <a:pPr>
                <a:buNone/>
              </a:pPr>
              <a:r>
                <a:rPr lang="en-US" altLang="zh-CN" sz="2000" dirty="0">
                  <a:latin typeface="Times New Roman" pitchFamily="18" charset="0"/>
                  <a:ea typeface="+mn-ea"/>
                  <a:cs typeface="Times New Roman" pitchFamily="18" charset="0"/>
                </a:rPr>
                <a:t>\v</a:t>
              </a:r>
            </a:p>
          </p:txBody>
        </p:sp>
        <p:sp>
          <p:nvSpPr>
            <p:cNvPr id="16" name="Text Box 15"/>
            <p:cNvSpPr txBox="1">
              <a:spLocks noChangeArrowheads="1"/>
            </p:cNvSpPr>
            <p:nvPr/>
          </p:nvSpPr>
          <p:spPr bwMode="auto">
            <a:xfrm>
              <a:off x="913" y="2687"/>
              <a:ext cx="205" cy="4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隶书" pitchFamily="49" charset="-122"/>
                  <a:ea typeface="隶书" pitchFamily="49" charset="-122"/>
                </a:defRPr>
              </a:lvl1pPr>
              <a:lvl2pPr marL="742950" indent="-285750">
                <a:defRPr kumimoji="1" sz="2800">
                  <a:solidFill>
                    <a:schemeClr val="tx1"/>
                  </a:solidFill>
                  <a:latin typeface="隶书" pitchFamily="49" charset="-122"/>
                  <a:ea typeface="隶书" pitchFamily="49" charset="-122"/>
                </a:defRPr>
              </a:lvl2pPr>
              <a:lvl3pPr marL="1143000" indent="-228600">
                <a:defRPr kumimoji="1" sz="2800">
                  <a:solidFill>
                    <a:schemeClr val="tx1"/>
                  </a:solidFill>
                  <a:latin typeface="隶书" pitchFamily="49" charset="-122"/>
                  <a:ea typeface="隶书" pitchFamily="49" charset="-122"/>
                </a:defRPr>
              </a:lvl3pPr>
              <a:lvl4pPr marL="1600200" indent="-228600">
                <a:defRPr kumimoji="1" sz="2800">
                  <a:solidFill>
                    <a:schemeClr val="tx1"/>
                  </a:solidFill>
                  <a:latin typeface="隶书" pitchFamily="49" charset="-122"/>
                  <a:ea typeface="隶书" pitchFamily="49" charset="-122"/>
                </a:defRPr>
              </a:lvl4pPr>
              <a:lvl5pPr marL="2057400" indent="-228600">
                <a:defRPr kumimoji="1" sz="2800">
                  <a:solidFill>
                    <a:schemeClr val="tx1"/>
                  </a:solidFill>
                  <a:latin typeface="隶书" pitchFamily="49" charset="-122"/>
                  <a:ea typeface="隶书" pitchFamily="49" charset="-122"/>
                </a:defRPr>
              </a:lvl5pPr>
              <a:lvl6pPr marL="2514600" indent="-228600" eaLnBrk="0" fontAlgn="base" hangingPunct="0">
                <a:spcBef>
                  <a:spcPct val="0"/>
                </a:spcBef>
                <a:spcAft>
                  <a:spcPct val="0"/>
                </a:spcAft>
                <a:defRPr kumimoji="1" sz="2800">
                  <a:solidFill>
                    <a:schemeClr val="tx1"/>
                  </a:solidFill>
                  <a:latin typeface="隶书" pitchFamily="49" charset="-122"/>
                  <a:ea typeface="隶书" pitchFamily="49" charset="-122"/>
                </a:defRPr>
              </a:lvl6pPr>
              <a:lvl7pPr marL="2971800" indent="-228600" eaLnBrk="0" fontAlgn="base" hangingPunct="0">
                <a:spcBef>
                  <a:spcPct val="0"/>
                </a:spcBef>
                <a:spcAft>
                  <a:spcPct val="0"/>
                </a:spcAft>
                <a:defRPr kumimoji="1" sz="2800">
                  <a:solidFill>
                    <a:schemeClr val="tx1"/>
                  </a:solidFill>
                  <a:latin typeface="隶书" pitchFamily="49" charset="-122"/>
                  <a:ea typeface="隶书" pitchFamily="49" charset="-122"/>
                </a:defRPr>
              </a:lvl7pPr>
              <a:lvl8pPr marL="3429000" indent="-228600" eaLnBrk="0" fontAlgn="base" hangingPunct="0">
                <a:spcBef>
                  <a:spcPct val="0"/>
                </a:spcBef>
                <a:spcAft>
                  <a:spcPct val="0"/>
                </a:spcAft>
                <a:defRPr kumimoji="1" sz="2800">
                  <a:solidFill>
                    <a:schemeClr val="tx1"/>
                  </a:solidFill>
                  <a:latin typeface="隶书" pitchFamily="49" charset="-122"/>
                  <a:ea typeface="隶书" pitchFamily="49" charset="-122"/>
                </a:defRPr>
              </a:lvl8pPr>
              <a:lvl9pPr marL="3886200" indent="-228600" eaLnBrk="0" fontAlgn="base" hangingPunct="0">
                <a:spcBef>
                  <a:spcPct val="0"/>
                </a:spcBef>
                <a:spcAft>
                  <a:spcPct val="0"/>
                </a:spcAft>
                <a:defRPr kumimoji="1" sz="2800">
                  <a:solidFill>
                    <a:schemeClr val="tx1"/>
                  </a:solidFill>
                  <a:latin typeface="隶书" pitchFamily="49" charset="-122"/>
                  <a:ea typeface="隶书" pitchFamily="49" charset="-122"/>
                </a:defRPr>
              </a:lvl9pPr>
            </a:lstStyle>
            <a:p>
              <a:pPr>
                <a:buNone/>
              </a:pPr>
              <a:r>
                <a:rPr lang="en-US" altLang="zh-CN" sz="2000" dirty="0">
                  <a:latin typeface="Times New Roman" pitchFamily="18" charset="0"/>
                  <a:ea typeface="+mn-ea"/>
                  <a:cs typeface="Times New Roman" pitchFamily="18" charset="0"/>
                </a:rPr>
                <a:t>\r</a:t>
              </a:r>
            </a:p>
          </p:txBody>
        </p:sp>
        <p:sp>
          <p:nvSpPr>
            <p:cNvPr id="17" name="Text Box 16"/>
            <p:cNvSpPr txBox="1">
              <a:spLocks noChangeArrowheads="1"/>
            </p:cNvSpPr>
            <p:nvPr/>
          </p:nvSpPr>
          <p:spPr bwMode="auto">
            <a:xfrm>
              <a:off x="893" y="2960"/>
              <a:ext cx="223" cy="4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隶书" pitchFamily="49" charset="-122"/>
                  <a:ea typeface="隶书" pitchFamily="49" charset="-122"/>
                </a:defRPr>
              </a:lvl1pPr>
              <a:lvl2pPr marL="742950" indent="-285750">
                <a:defRPr kumimoji="1" sz="2800">
                  <a:solidFill>
                    <a:schemeClr val="tx1"/>
                  </a:solidFill>
                  <a:latin typeface="隶书" pitchFamily="49" charset="-122"/>
                  <a:ea typeface="隶书" pitchFamily="49" charset="-122"/>
                </a:defRPr>
              </a:lvl2pPr>
              <a:lvl3pPr marL="1143000" indent="-228600">
                <a:defRPr kumimoji="1" sz="2800">
                  <a:solidFill>
                    <a:schemeClr val="tx1"/>
                  </a:solidFill>
                  <a:latin typeface="隶书" pitchFamily="49" charset="-122"/>
                  <a:ea typeface="隶书" pitchFamily="49" charset="-122"/>
                </a:defRPr>
              </a:lvl3pPr>
              <a:lvl4pPr marL="1600200" indent="-228600">
                <a:defRPr kumimoji="1" sz="2800">
                  <a:solidFill>
                    <a:schemeClr val="tx1"/>
                  </a:solidFill>
                  <a:latin typeface="隶书" pitchFamily="49" charset="-122"/>
                  <a:ea typeface="隶书" pitchFamily="49" charset="-122"/>
                </a:defRPr>
              </a:lvl4pPr>
              <a:lvl5pPr marL="2057400" indent="-228600">
                <a:defRPr kumimoji="1" sz="2800">
                  <a:solidFill>
                    <a:schemeClr val="tx1"/>
                  </a:solidFill>
                  <a:latin typeface="隶书" pitchFamily="49" charset="-122"/>
                  <a:ea typeface="隶书" pitchFamily="49" charset="-122"/>
                </a:defRPr>
              </a:lvl5pPr>
              <a:lvl6pPr marL="2514600" indent="-228600" eaLnBrk="0" fontAlgn="base" hangingPunct="0">
                <a:spcBef>
                  <a:spcPct val="0"/>
                </a:spcBef>
                <a:spcAft>
                  <a:spcPct val="0"/>
                </a:spcAft>
                <a:defRPr kumimoji="1" sz="2800">
                  <a:solidFill>
                    <a:schemeClr val="tx1"/>
                  </a:solidFill>
                  <a:latin typeface="隶书" pitchFamily="49" charset="-122"/>
                  <a:ea typeface="隶书" pitchFamily="49" charset="-122"/>
                </a:defRPr>
              </a:lvl6pPr>
              <a:lvl7pPr marL="2971800" indent="-228600" eaLnBrk="0" fontAlgn="base" hangingPunct="0">
                <a:spcBef>
                  <a:spcPct val="0"/>
                </a:spcBef>
                <a:spcAft>
                  <a:spcPct val="0"/>
                </a:spcAft>
                <a:defRPr kumimoji="1" sz="2800">
                  <a:solidFill>
                    <a:schemeClr val="tx1"/>
                  </a:solidFill>
                  <a:latin typeface="隶书" pitchFamily="49" charset="-122"/>
                  <a:ea typeface="隶书" pitchFamily="49" charset="-122"/>
                </a:defRPr>
              </a:lvl7pPr>
              <a:lvl8pPr marL="3429000" indent="-228600" eaLnBrk="0" fontAlgn="base" hangingPunct="0">
                <a:spcBef>
                  <a:spcPct val="0"/>
                </a:spcBef>
                <a:spcAft>
                  <a:spcPct val="0"/>
                </a:spcAft>
                <a:defRPr kumimoji="1" sz="2800">
                  <a:solidFill>
                    <a:schemeClr val="tx1"/>
                  </a:solidFill>
                  <a:latin typeface="隶书" pitchFamily="49" charset="-122"/>
                  <a:ea typeface="隶书" pitchFamily="49" charset="-122"/>
                </a:defRPr>
              </a:lvl8pPr>
              <a:lvl9pPr marL="3886200" indent="-228600" eaLnBrk="0" fontAlgn="base" hangingPunct="0">
                <a:spcBef>
                  <a:spcPct val="0"/>
                </a:spcBef>
                <a:spcAft>
                  <a:spcPct val="0"/>
                </a:spcAft>
                <a:defRPr kumimoji="1" sz="2800">
                  <a:solidFill>
                    <a:schemeClr val="tx1"/>
                  </a:solidFill>
                  <a:latin typeface="隶书" pitchFamily="49" charset="-122"/>
                  <a:ea typeface="隶书" pitchFamily="49" charset="-122"/>
                </a:defRPr>
              </a:lvl9pPr>
            </a:lstStyle>
            <a:p>
              <a:pPr>
                <a:buNone/>
              </a:pPr>
              <a:r>
                <a:rPr lang="en-US" altLang="zh-CN" sz="2000" dirty="0">
                  <a:latin typeface="Times New Roman" pitchFamily="18" charset="0"/>
                  <a:ea typeface="+mn-ea"/>
                  <a:cs typeface="Times New Roman" pitchFamily="18" charset="0"/>
                </a:rPr>
                <a:t>\a</a:t>
              </a:r>
            </a:p>
          </p:txBody>
        </p:sp>
        <p:sp>
          <p:nvSpPr>
            <p:cNvPr id="18" name="Text Box 17"/>
            <p:cNvSpPr txBox="1">
              <a:spLocks noChangeArrowheads="1"/>
            </p:cNvSpPr>
            <p:nvPr/>
          </p:nvSpPr>
          <p:spPr bwMode="auto">
            <a:xfrm>
              <a:off x="913" y="3287"/>
              <a:ext cx="182" cy="4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隶书" pitchFamily="49" charset="-122"/>
                  <a:ea typeface="隶书" pitchFamily="49" charset="-122"/>
                </a:defRPr>
              </a:lvl1pPr>
              <a:lvl2pPr marL="742950" indent="-285750">
                <a:defRPr kumimoji="1" sz="2800">
                  <a:solidFill>
                    <a:schemeClr val="tx1"/>
                  </a:solidFill>
                  <a:latin typeface="隶书" pitchFamily="49" charset="-122"/>
                  <a:ea typeface="隶书" pitchFamily="49" charset="-122"/>
                </a:defRPr>
              </a:lvl2pPr>
              <a:lvl3pPr marL="1143000" indent="-228600">
                <a:defRPr kumimoji="1" sz="2800">
                  <a:solidFill>
                    <a:schemeClr val="tx1"/>
                  </a:solidFill>
                  <a:latin typeface="隶书" pitchFamily="49" charset="-122"/>
                  <a:ea typeface="隶书" pitchFamily="49" charset="-122"/>
                </a:defRPr>
              </a:lvl3pPr>
              <a:lvl4pPr marL="1600200" indent="-228600">
                <a:defRPr kumimoji="1" sz="2800">
                  <a:solidFill>
                    <a:schemeClr val="tx1"/>
                  </a:solidFill>
                  <a:latin typeface="隶书" pitchFamily="49" charset="-122"/>
                  <a:ea typeface="隶书" pitchFamily="49" charset="-122"/>
                </a:defRPr>
              </a:lvl4pPr>
              <a:lvl5pPr marL="2057400" indent="-228600">
                <a:defRPr kumimoji="1" sz="2800">
                  <a:solidFill>
                    <a:schemeClr val="tx1"/>
                  </a:solidFill>
                  <a:latin typeface="隶书" pitchFamily="49" charset="-122"/>
                  <a:ea typeface="隶书" pitchFamily="49" charset="-122"/>
                </a:defRPr>
              </a:lvl5pPr>
              <a:lvl6pPr marL="2514600" indent="-228600" eaLnBrk="0" fontAlgn="base" hangingPunct="0">
                <a:spcBef>
                  <a:spcPct val="0"/>
                </a:spcBef>
                <a:spcAft>
                  <a:spcPct val="0"/>
                </a:spcAft>
                <a:defRPr kumimoji="1" sz="2800">
                  <a:solidFill>
                    <a:schemeClr val="tx1"/>
                  </a:solidFill>
                  <a:latin typeface="隶书" pitchFamily="49" charset="-122"/>
                  <a:ea typeface="隶书" pitchFamily="49" charset="-122"/>
                </a:defRPr>
              </a:lvl6pPr>
              <a:lvl7pPr marL="2971800" indent="-228600" eaLnBrk="0" fontAlgn="base" hangingPunct="0">
                <a:spcBef>
                  <a:spcPct val="0"/>
                </a:spcBef>
                <a:spcAft>
                  <a:spcPct val="0"/>
                </a:spcAft>
                <a:defRPr kumimoji="1" sz="2800">
                  <a:solidFill>
                    <a:schemeClr val="tx1"/>
                  </a:solidFill>
                  <a:latin typeface="隶书" pitchFamily="49" charset="-122"/>
                  <a:ea typeface="隶书" pitchFamily="49" charset="-122"/>
                </a:defRPr>
              </a:lvl7pPr>
              <a:lvl8pPr marL="3429000" indent="-228600" eaLnBrk="0" fontAlgn="base" hangingPunct="0">
                <a:spcBef>
                  <a:spcPct val="0"/>
                </a:spcBef>
                <a:spcAft>
                  <a:spcPct val="0"/>
                </a:spcAft>
                <a:defRPr kumimoji="1" sz="2800">
                  <a:solidFill>
                    <a:schemeClr val="tx1"/>
                  </a:solidFill>
                  <a:latin typeface="隶书" pitchFamily="49" charset="-122"/>
                  <a:ea typeface="隶书" pitchFamily="49" charset="-122"/>
                </a:defRPr>
              </a:lvl8pPr>
              <a:lvl9pPr marL="3886200" indent="-228600" eaLnBrk="0" fontAlgn="base" hangingPunct="0">
                <a:spcBef>
                  <a:spcPct val="0"/>
                </a:spcBef>
                <a:spcAft>
                  <a:spcPct val="0"/>
                </a:spcAft>
                <a:defRPr kumimoji="1" sz="2800">
                  <a:solidFill>
                    <a:schemeClr val="tx1"/>
                  </a:solidFill>
                  <a:latin typeface="隶书" pitchFamily="49" charset="-122"/>
                  <a:ea typeface="隶书" pitchFamily="49" charset="-122"/>
                </a:defRPr>
              </a:lvl9pPr>
            </a:lstStyle>
            <a:p>
              <a:pPr>
                <a:buNone/>
              </a:pPr>
              <a:r>
                <a:rPr lang="en-US" altLang="zh-CN" sz="2000">
                  <a:latin typeface="Times New Roman" pitchFamily="18" charset="0"/>
                  <a:ea typeface="+mn-ea"/>
                  <a:cs typeface="Times New Roman" pitchFamily="18" charset="0"/>
                </a:rPr>
                <a:t>\'</a:t>
              </a:r>
            </a:p>
          </p:txBody>
        </p:sp>
        <p:sp>
          <p:nvSpPr>
            <p:cNvPr id="19" name="Text Box 18"/>
            <p:cNvSpPr txBox="1">
              <a:spLocks noChangeArrowheads="1"/>
            </p:cNvSpPr>
            <p:nvPr/>
          </p:nvSpPr>
          <p:spPr bwMode="auto">
            <a:xfrm>
              <a:off x="854" y="3676"/>
              <a:ext cx="460" cy="3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a:solidFill>
                    <a:schemeClr val="tx1"/>
                  </a:solidFill>
                  <a:latin typeface="隶书" pitchFamily="49" charset="-122"/>
                  <a:ea typeface="隶书" pitchFamily="49" charset="-122"/>
                </a:defRPr>
              </a:lvl1pPr>
              <a:lvl2pPr marL="742950" indent="-285750">
                <a:defRPr kumimoji="1" sz="2800">
                  <a:solidFill>
                    <a:schemeClr val="tx1"/>
                  </a:solidFill>
                  <a:latin typeface="隶书" pitchFamily="49" charset="-122"/>
                  <a:ea typeface="隶书" pitchFamily="49" charset="-122"/>
                </a:defRPr>
              </a:lvl2pPr>
              <a:lvl3pPr marL="1143000" indent="-228600">
                <a:defRPr kumimoji="1" sz="2800">
                  <a:solidFill>
                    <a:schemeClr val="tx1"/>
                  </a:solidFill>
                  <a:latin typeface="隶书" pitchFamily="49" charset="-122"/>
                  <a:ea typeface="隶书" pitchFamily="49" charset="-122"/>
                </a:defRPr>
              </a:lvl3pPr>
              <a:lvl4pPr marL="1600200" indent="-228600">
                <a:defRPr kumimoji="1" sz="2800">
                  <a:solidFill>
                    <a:schemeClr val="tx1"/>
                  </a:solidFill>
                  <a:latin typeface="隶书" pitchFamily="49" charset="-122"/>
                  <a:ea typeface="隶书" pitchFamily="49" charset="-122"/>
                </a:defRPr>
              </a:lvl4pPr>
              <a:lvl5pPr marL="2057400" indent="-228600">
                <a:defRPr kumimoji="1" sz="2800">
                  <a:solidFill>
                    <a:schemeClr val="tx1"/>
                  </a:solidFill>
                  <a:latin typeface="隶书" pitchFamily="49" charset="-122"/>
                  <a:ea typeface="隶书" pitchFamily="49" charset="-122"/>
                </a:defRPr>
              </a:lvl5pPr>
              <a:lvl6pPr marL="2514600" indent="-228600" eaLnBrk="0" fontAlgn="base" hangingPunct="0">
                <a:spcBef>
                  <a:spcPct val="0"/>
                </a:spcBef>
                <a:spcAft>
                  <a:spcPct val="0"/>
                </a:spcAft>
                <a:defRPr kumimoji="1" sz="2800">
                  <a:solidFill>
                    <a:schemeClr val="tx1"/>
                  </a:solidFill>
                  <a:latin typeface="隶书" pitchFamily="49" charset="-122"/>
                  <a:ea typeface="隶书" pitchFamily="49" charset="-122"/>
                </a:defRPr>
              </a:lvl6pPr>
              <a:lvl7pPr marL="2971800" indent="-228600" eaLnBrk="0" fontAlgn="base" hangingPunct="0">
                <a:spcBef>
                  <a:spcPct val="0"/>
                </a:spcBef>
                <a:spcAft>
                  <a:spcPct val="0"/>
                </a:spcAft>
                <a:defRPr kumimoji="1" sz="2800">
                  <a:solidFill>
                    <a:schemeClr val="tx1"/>
                  </a:solidFill>
                  <a:latin typeface="隶书" pitchFamily="49" charset="-122"/>
                  <a:ea typeface="隶书" pitchFamily="49" charset="-122"/>
                </a:defRPr>
              </a:lvl7pPr>
              <a:lvl8pPr marL="3429000" indent="-228600" eaLnBrk="0" fontAlgn="base" hangingPunct="0">
                <a:spcBef>
                  <a:spcPct val="0"/>
                </a:spcBef>
                <a:spcAft>
                  <a:spcPct val="0"/>
                </a:spcAft>
                <a:defRPr kumimoji="1" sz="2800">
                  <a:solidFill>
                    <a:schemeClr val="tx1"/>
                  </a:solidFill>
                  <a:latin typeface="隶书" pitchFamily="49" charset="-122"/>
                  <a:ea typeface="隶书" pitchFamily="49" charset="-122"/>
                </a:defRPr>
              </a:lvl8pPr>
              <a:lvl9pPr marL="3886200" indent="-228600" eaLnBrk="0" fontAlgn="base" hangingPunct="0">
                <a:spcBef>
                  <a:spcPct val="0"/>
                </a:spcBef>
                <a:spcAft>
                  <a:spcPct val="0"/>
                </a:spcAft>
                <a:defRPr kumimoji="1" sz="2800">
                  <a:solidFill>
                    <a:schemeClr val="tx1"/>
                  </a:solidFill>
                  <a:latin typeface="隶书" pitchFamily="49" charset="-122"/>
                  <a:ea typeface="隶书" pitchFamily="49" charset="-122"/>
                </a:defRPr>
              </a:lvl9pPr>
            </a:lstStyle>
            <a:p>
              <a:pPr>
                <a:buNone/>
              </a:pPr>
              <a:r>
                <a:rPr lang="en-US" altLang="zh-CN" sz="2000" dirty="0">
                  <a:latin typeface="Times New Roman" pitchFamily="18" charset="0"/>
                  <a:ea typeface="+mn-ea"/>
                  <a:cs typeface="Times New Roman" pitchFamily="18" charset="0"/>
                </a:rPr>
                <a:t>\</a:t>
              </a:r>
              <a:r>
                <a:rPr lang="en-US" altLang="zh-CN" sz="2000" dirty="0" err="1">
                  <a:latin typeface="Times New Roman" pitchFamily="18" charset="0"/>
                  <a:ea typeface="+mn-ea"/>
                  <a:cs typeface="Times New Roman" pitchFamily="18" charset="0"/>
                </a:rPr>
                <a:t>ddd</a:t>
              </a:r>
              <a:endParaRPr lang="en-US" altLang="zh-CN" sz="2000" dirty="0">
                <a:latin typeface="Times New Roman" pitchFamily="18" charset="0"/>
                <a:ea typeface="+mn-ea"/>
                <a:cs typeface="Times New Roman" pitchFamily="18" charset="0"/>
              </a:endParaRPr>
            </a:p>
          </p:txBody>
        </p:sp>
        <p:sp>
          <p:nvSpPr>
            <p:cNvPr id="20" name="Text Box 19"/>
            <p:cNvSpPr txBox="1">
              <a:spLocks noChangeArrowheads="1"/>
            </p:cNvSpPr>
            <p:nvPr/>
          </p:nvSpPr>
          <p:spPr bwMode="auto">
            <a:xfrm>
              <a:off x="3183" y="2064"/>
              <a:ext cx="197" cy="34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隶书" pitchFamily="49" charset="-122"/>
                  <a:ea typeface="隶书" pitchFamily="49" charset="-122"/>
                </a:defRPr>
              </a:lvl1pPr>
              <a:lvl2pPr marL="742950" indent="-285750">
                <a:defRPr kumimoji="1" sz="2800">
                  <a:solidFill>
                    <a:schemeClr val="tx1"/>
                  </a:solidFill>
                  <a:latin typeface="隶书" pitchFamily="49" charset="-122"/>
                  <a:ea typeface="隶书" pitchFamily="49" charset="-122"/>
                </a:defRPr>
              </a:lvl2pPr>
              <a:lvl3pPr marL="1143000" indent="-228600">
                <a:defRPr kumimoji="1" sz="2800">
                  <a:solidFill>
                    <a:schemeClr val="tx1"/>
                  </a:solidFill>
                  <a:latin typeface="隶书" pitchFamily="49" charset="-122"/>
                  <a:ea typeface="隶书" pitchFamily="49" charset="-122"/>
                </a:defRPr>
              </a:lvl3pPr>
              <a:lvl4pPr marL="1600200" indent="-228600">
                <a:defRPr kumimoji="1" sz="2800">
                  <a:solidFill>
                    <a:schemeClr val="tx1"/>
                  </a:solidFill>
                  <a:latin typeface="隶书" pitchFamily="49" charset="-122"/>
                  <a:ea typeface="隶书" pitchFamily="49" charset="-122"/>
                </a:defRPr>
              </a:lvl4pPr>
              <a:lvl5pPr marL="2057400" indent="-228600">
                <a:defRPr kumimoji="1" sz="2800">
                  <a:solidFill>
                    <a:schemeClr val="tx1"/>
                  </a:solidFill>
                  <a:latin typeface="隶书" pitchFamily="49" charset="-122"/>
                  <a:ea typeface="隶书" pitchFamily="49" charset="-122"/>
                </a:defRPr>
              </a:lvl5pPr>
              <a:lvl6pPr marL="2514600" indent="-228600" eaLnBrk="0" fontAlgn="base" hangingPunct="0">
                <a:spcBef>
                  <a:spcPct val="0"/>
                </a:spcBef>
                <a:spcAft>
                  <a:spcPct val="0"/>
                </a:spcAft>
                <a:defRPr kumimoji="1" sz="2800">
                  <a:solidFill>
                    <a:schemeClr val="tx1"/>
                  </a:solidFill>
                  <a:latin typeface="隶书" pitchFamily="49" charset="-122"/>
                  <a:ea typeface="隶书" pitchFamily="49" charset="-122"/>
                </a:defRPr>
              </a:lvl6pPr>
              <a:lvl7pPr marL="2971800" indent="-228600" eaLnBrk="0" fontAlgn="base" hangingPunct="0">
                <a:spcBef>
                  <a:spcPct val="0"/>
                </a:spcBef>
                <a:spcAft>
                  <a:spcPct val="0"/>
                </a:spcAft>
                <a:defRPr kumimoji="1" sz="2800">
                  <a:solidFill>
                    <a:schemeClr val="tx1"/>
                  </a:solidFill>
                  <a:latin typeface="隶书" pitchFamily="49" charset="-122"/>
                  <a:ea typeface="隶书" pitchFamily="49" charset="-122"/>
                </a:defRPr>
              </a:lvl7pPr>
              <a:lvl8pPr marL="3429000" indent="-228600" eaLnBrk="0" fontAlgn="base" hangingPunct="0">
                <a:spcBef>
                  <a:spcPct val="0"/>
                </a:spcBef>
                <a:spcAft>
                  <a:spcPct val="0"/>
                </a:spcAft>
                <a:defRPr kumimoji="1" sz="2800">
                  <a:solidFill>
                    <a:schemeClr val="tx1"/>
                  </a:solidFill>
                  <a:latin typeface="隶书" pitchFamily="49" charset="-122"/>
                  <a:ea typeface="隶书" pitchFamily="49" charset="-122"/>
                </a:defRPr>
              </a:lvl8pPr>
              <a:lvl9pPr marL="3886200" indent="-228600" eaLnBrk="0" fontAlgn="base" hangingPunct="0">
                <a:spcBef>
                  <a:spcPct val="0"/>
                </a:spcBef>
                <a:spcAft>
                  <a:spcPct val="0"/>
                </a:spcAft>
                <a:defRPr kumimoji="1" sz="2800">
                  <a:solidFill>
                    <a:schemeClr val="tx1"/>
                  </a:solidFill>
                  <a:latin typeface="隶书" pitchFamily="49" charset="-122"/>
                  <a:ea typeface="隶书" pitchFamily="49" charset="-122"/>
                </a:defRPr>
              </a:lvl9pPr>
            </a:lstStyle>
            <a:p>
              <a:pPr>
                <a:buNone/>
              </a:pPr>
              <a:r>
                <a:rPr lang="en-US" altLang="zh-CN" sz="2000" dirty="0">
                  <a:latin typeface="Times New Roman" pitchFamily="18" charset="0"/>
                  <a:ea typeface="+mn-ea"/>
                  <a:cs typeface="Times New Roman" pitchFamily="18" charset="0"/>
                </a:rPr>
                <a:t>\t</a:t>
              </a:r>
            </a:p>
          </p:txBody>
        </p:sp>
        <p:sp>
          <p:nvSpPr>
            <p:cNvPr id="21" name="Text Box 20"/>
            <p:cNvSpPr txBox="1">
              <a:spLocks noChangeArrowheads="1"/>
            </p:cNvSpPr>
            <p:nvPr/>
          </p:nvSpPr>
          <p:spPr bwMode="auto">
            <a:xfrm>
              <a:off x="3184" y="2364"/>
              <a:ext cx="232" cy="31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隶书" pitchFamily="49" charset="-122"/>
                  <a:ea typeface="隶书" pitchFamily="49" charset="-122"/>
                </a:defRPr>
              </a:lvl1pPr>
              <a:lvl2pPr marL="742950" indent="-285750">
                <a:defRPr kumimoji="1" sz="2800">
                  <a:solidFill>
                    <a:schemeClr val="tx1"/>
                  </a:solidFill>
                  <a:latin typeface="隶书" pitchFamily="49" charset="-122"/>
                  <a:ea typeface="隶书" pitchFamily="49" charset="-122"/>
                </a:defRPr>
              </a:lvl2pPr>
              <a:lvl3pPr marL="1143000" indent="-228600">
                <a:defRPr kumimoji="1" sz="2800">
                  <a:solidFill>
                    <a:schemeClr val="tx1"/>
                  </a:solidFill>
                  <a:latin typeface="隶书" pitchFamily="49" charset="-122"/>
                  <a:ea typeface="隶书" pitchFamily="49" charset="-122"/>
                </a:defRPr>
              </a:lvl3pPr>
              <a:lvl4pPr marL="1600200" indent="-228600">
                <a:defRPr kumimoji="1" sz="2800">
                  <a:solidFill>
                    <a:schemeClr val="tx1"/>
                  </a:solidFill>
                  <a:latin typeface="隶书" pitchFamily="49" charset="-122"/>
                  <a:ea typeface="隶书" pitchFamily="49" charset="-122"/>
                </a:defRPr>
              </a:lvl4pPr>
              <a:lvl5pPr marL="2057400" indent="-228600">
                <a:defRPr kumimoji="1" sz="2800">
                  <a:solidFill>
                    <a:schemeClr val="tx1"/>
                  </a:solidFill>
                  <a:latin typeface="隶书" pitchFamily="49" charset="-122"/>
                  <a:ea typeface="隶书" pitchFamily="49" charset="-122"/>
                </a:defRPr>
              </a:lvl5pPr>
              <a:lvl6pPr marL="2514600" indent="-228600" eaLnBrk="0" fontAlgn="base" hangingPunct="0">
                <a:spcBef>
                  <a:spcPct val="0"/>
                </a:spcBef>
                <a:spcAft>
                  <a:spcPct val="0"/>
                </a:spcAft>
                <a:defRPr kumimoji="1" sz="2800">
                  <a:solidFill>
                    <a:schemeClr val="tx1"/>
                  </a:solidFill>
                  <a:latin typeface="隶书" pitchFamily="49" charset="-122"/>
                  <a:ea typeface="隶书" pitchFamily="49" charset="-122"/>
                </a:defRPr>
              </a:lvl6pPr>
              <a:lvl7pPr marL="2971800" indent="-228600" eaLnBrk="0" fontAlgn="base" hangingPunct="0">
                <a:spcBef>
                  <a:spcPct val="0"/>
                </a:spcBef>
                <a:spcAft>
                  <a:spcPct val="0"/>
                </a:spcAft>
                <a:defRPr kumimoji="1" sz="2800">
                  <a:solidFill>
                    <a:schemeClr val="tx1"/>
                  </a:solidFill>
                  <a:latin typeface="隶书" pitchFamily="49" charset="-122"/>
                  <a:ea typeface="隶书" pitchFamily="49" charset="-122"/>
                </a:defRPr>
              </a:lvl7pPr>
              <a:lvl8pPr marL="3429000" indent="-228600" eaLnBrk="0" fontAlgn="base" hangingPunct="0">
                <a:spcBef>
                  <a:spcPct val="0"/>
                </a:spcBef>
                <a:spcAft>
                  <a:spcPct val="0"/>
                </a:spcAft>
                <a:defRPr kumimoji="1" sz="2800">
                  <a:solidFill>
                    <a:schemeClr val="tx1"/>
                  </a:solidFill>
                  <a:latin typeface="隶书" pitchFamily="49" charset="-122"/>
                  <a:ea typeface="隶书" pitchFamily="49" charset="-122"/>
                </a:defRPr>
              </a:lvl8pPr>
              <a:lvl9pPr marL="3886200" indent="-228600" eaLnBrk="0" fontAlgn="base" hangingPunct="0">
                <a:spcBef>
                  <a:spcPct val="0"/>
                </a:spcBef>
                <a:spcAft>
                  <a:spcPct val="0"/>
                </a:spcAft>
                <a:defRPr kumimoji="1" sz="2800">
                  <a:solidFill>
                    <a:schemeClr val="tx1"/>
                  </a:solidFill>
                  <a:latin typeface="隶书" pitchFamily="49" charset="-122"/>
                  <a:ea typeface="隶书" pitchFamily="49" charset="-122"/>
                </a:defRPr>
              </a:lvl9pPr>
            </a:lstStyle>
            <a:p>
              <a:pPr>
                <a:buNone/>
              </a:pPr>
              <a:r>
                <a:rPr lang="en-US" altLang="zh-CN" sz="2000" dirty="0">
                  <a:latin typeface="Times New Roman" pitchFamily="18" charset="0"/>
                  <a:ea typeface="+mn-ea"/>
                  <a:cs typeface="Times New Roman" pitchFamily="18" charset="0"/>
                </a:rPr>
                <a:t>\b</a:t>
              </a:r>
            </a:p>
          </p:txBody>
        </p:sp>
        <p:sp>
          <p:nvSpPr>
            <p:cNvPr id="22" name="Text Box 21"/>
            <p:cNvSpPr txBox="1">
              <a:spLocks noChangeArrowheads="1"/>
            </p:cNvSpPr>
            <p:nvPr/>
          </p:nvSpPr>
          <p:spPr bwMode="auto">
            <a:xfrm>
              <a:off x="3183" y="2650"/>
              <a:ext cx="232" cy="34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隶书" pitchFamily="49" charset="-122"/>
                  <a:ea typeface="隶书" pitchFamily="49" charset="-122"/>
                </a:defRPr>
              </a:lvl1pPr>
              <a:lvl2pPr marL="742950" indent="-285750">
                <a:defRPr kumimoji="1" sz="2800">
                  <a:solidFill>
                    <a:schemeClr val="tx1"/>
                  </a:solidFill>
                  <a:latin typeface="隶书" pitchFamily="49" charset="-122"/>
                  <a:ea typeface="隶书" pitchFamily="49" charset="-122"/>
                </a:defRPr>
              </a:lvl2pPr>
              <a:lvl3pPr marL="1143000" indent="-228600">
                <a:defRPr kumimoji="1" sz="2800">
                  <a:solidFill>
                    <a:schemeClr val="tx1"/>
                  </a:solidFill>
                  <a:latin typeface="隶书" pitchFamily="49" charset="-122"/>
                  <a:ea typeface="隶书" pitchFamily="49" charset="-122"/>
                </a:defRPr>
              </a:lvl3pPr>
              <a:lvl4pPr marL="1600200" indent="-228600">
                <a:defRPr kumimoji="1" sz="2800">
                  <a:solidFill>
                    <a:schemeClr val="tx1"/>
                  </a:solidFill>
                  <a:latin typeface="隶书" pitchFamily="49" charset="-122"/>
                  <a:ea typeface="隶书" pitchFamily="49" charset="-122"/>
                </a:defRPr>
              </a:lvl4pPr>
              <a:lvl5pPr marL="2057400" indent="-228600">
                <a:defRPr kumimoji="1" sz="2800">
                  <a:solidFill>
                    <a:schemeClr val="tx1"/>
                  </a:solidFill>
                  <a:latin typeface="隶书" pitchFamily="49" charset="-122"/>
                  <a:ea typeface="隶书" pitchFamily="49" charset="-122"/>
                </a:defRPr>
              </a:lvl5pPr>
              <a:lvl6pPr marL="2514600" indent="-228600" eaLnBrk="0" fontAlgn="base" hangingPunct="0">
                <a:spcBef>
                  <a:spcPct val="0"/>
                </a:spcBef>
                <a:spcAft>
                  <a:spcPct val="0"/>
                </a:spcAft>
                <a:defRPr kumimoji="1" sz="2800">
                  <a:solidFill>
                    <a:schemeClr val="tx1"/>
                  </a:solidFill>
                  <a:latin typeface="隶书" pitchFamily="49" charset="-122"/>
                  <a:ea typeface="隶书" pitchFamily="49" charset="-122"/>
                </a:defRPr>
              </a:lvl6pPr>
              <a:lvl7pPr marL="2971800" indent="-228600" eaLnBrk="0" fontAlgn="base" hangingPunct="0">
                <a:spcBef>
                  <a:spcPct val="0"/>
                </a:spcBef>
                <a:spcAft>
                  <a:spcPct val="0"/>
                </a:spcAft>
                <a:defRPr kumimoji="1" sz="2800">
                  <a:solidFill>
                    <a:schemeClr val="tx1"/>
                  </a:solidFill>
                  <a:latin typeface="隶书" pitchFamily="49" charset="-122"/>
                  <a:ea typeface="隶书" pitchFamily="49" charset="-122"/>
                </a:defRPr>
              </a:lvl7pPr>
              <a:lvl8pPr marL="3429000" indent="-228600" eaLnBrk="0" fontAlgn="base" hangingPunct="0">
                <a:spcBef>
                  <a:spcPct val="0"/>
                </a:spcBef>
                <a:spcAft>
                  <a:spcPct val="0"/>
                </a:spcAft>
                <a:defRPr kumimoji="1" sz="2800">
                  <a:solidFill>
                    <a:schemeClr val="tx1"/>
                  </a:solidFill>
                  <a:latin typeface="隶书" pitchFamily="49" charset="-122"/>
                  <a:ea typeface="隶书" pitchFamily="49" charset="-122"/>
                </a:defRPr>
              </a:lvl8pPr>
              <a:lvl9pPr marL="3886200" indent="-228600" eaLnBrk="0" fontAlgn="base" hangingPunct="0">
                <a:spcBef>
                  <a:spcPct val="0"/>
                </a:spcBef>
                <a:spcAft>
                  <a:spcPct val="0"/>
                </a:spcAft>
                <a:defRPr kumimoji="1" sz="2800">
                  <a:solidFill>
                    <a:schemeClr val="tx1"/>
                  </a:solidFill>
                  <a:latin typeface="隶书" pitchFamily="49" charset="-122"/>
                  <a:ea typeface="隶书" pitchFamily="49" charset="-122"/>
                </a:defRPr>
              </a:lvl9pPr>
            </a:lstStyle>
            <a:p>
              <a:pPr>
                <a:buNone/>
              </a:pPr>
              <a:r>
                <a:rPr lang="en-US" altLang="zh-CN" sz="2000" dirty="0">
                  <a:latin typeface="Times New Roman" pitchFamily="18" charset="0"/>
                  <a:ea typeface="+mn-ea"/>
                  <a:cs typeface="Times New Roman" pitchFamily="18" charset="0"/>
                </a:rPr>
                <a:t>\0</a:t>
              </a:r>
            </a:p>
          </p:txBody>
        </p:sp>
        <p:sp>
          <p:nvSpPr>
            <p:cNvPr id="23" name="Text Box 22"/>
            <p:cNvSpPr txBox="1">
              <a:spLocks noChangeArrowheads="1"/>
            </p:cNvSpPr>
            <p:nvPr/>
          </p:nvSpPr>
          <p:spPr bwMode="auto">
            <a:xfrm>
              <a:off x="3221" y="2953"/>
              <a:ext cx="197" cy="28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隶书" pitchFamily="49" charset="-122"/>
                  <a:ea typeface="隶书" pitchFamily="49" charset="-122"/>
                </a:defRPr>
              </a:lvl1pPr>
              <a:lvl2pPr marL="742950" indent="-285750">
                <a:defRPr kumimoji="1" sz="2800">
                  <a:solidFill>
                    <a:schemeClr val="tx1"/>
                  </a:solidFill>
                  <a:latin typeface="隶书" pitchFamily="49" charset="-122"/>
                  <a:ea typeface="隶书" pitchFamily="49" charset="-122"/>
                </a:defRPr>
              </a:lvl2pPr>
              <a:lvl3pPr marL="1143000" indent="-228600">
                <a:defRPr kumimoji="1" sz="2800">
                  <a:solidFill>
                    <a:schemeClr val="tx1"/>
                  </a:solidFill>
                  <a:latin typeface="隶书" pitchFamily="49" charset="-122"/>
                  <a:ea typeface="隶书" pitchFamily="49" charset="-122"/>
                </a:defRPr>
              </a:lvl3pPr>
              <a:lvl4pPr marL="1600200" indent="-228600">
                <a:defRPr kumimoji="1" sz="2800">
                  <a:solidFill>
                    <a:schemeClr val="tx1"/>
                  </a:solidFill>
                  <a:latin typeface="隶书" pitchFamily="49" charset="-122"/>
                  <a:ea typeface="隶书" pitchFamily="49" charset="-122"/>
                </a:defRPr>
              </a:lvl4pPr>
              <a:lvl5pPr marL="2057400" indent="-228600">
                <a:defRPr kumimoji="1" sz="2800">
                  <a:solidFill>
                    <a:schemeClr val="tx1"/>
                  </a:solidFill>
                  <a:latin typeface="隶书" pitchFamily="49" charset="-122"/>
                  <a:ea typeface="隶书" pitchFamily="49" charset="-122"/>
                </a:defRPr>
              </a:lvl5pPr>
              <a:lvl6pPr marL="2514600" indent="-228600" eaLnBrk="0" fontAlgn="base" hangingPunct="0">
                <a:spcBef>
                  <a:spcPct val="0"/>
                </a:spcBef>
                <a:spcAft>
                  <a:spcPct val="0"/>
                </a:spcAft>
                <a:defRPr kumimoji="1" sz="2800">
                  <a:solidFill>
                    <a:schemeClr val="tx1"/>
                  </a:solidFill>
                  <a:latin typeface="隶书" pitchFamily="49" charset="-122"/>
                  <a:ea typeface="隶书" pitchFamily="49" charset="-122"/>
                </a:defRPr>
              </a:lvl6pPr>
              <a:lvl7pPr marL="2971800" indent="-228600" eaLnBrk="0" fontAlgn="base" hangingPunct="0">
                <a:spcBef>
                  <a:spcPct val="0"/>
                </a:spcBef>
                <a:spcAft>
                  <a:spcPct val="0"/>
                </a:spcAft>
                <a:defRPr kumimoji="1" sz="2800">
                  <a:solidFill>
                    <a:schemeClr val="tx1"/>
                  </a:solidFill>
                  <a:latin typeface="隶书" pitchFamily="49" charset="-122"/>
                  <a:ea typeface="隶书" pitchFamily="49" charset="-122"/>
                </a:defRPr>
              </a:lvl7pPr>
              <a:lvl8pPr marL="3429000" indent="-228600" eaLnBrk="0" fontAlgn="base" hangingPunct="0">
                <a:spcBef>
                  <a:spcPct val="0"/>
                </a:spcBef>
                <a:spcAft>
                  <a:spcPct val="0"/>
                </a:spcAft>
                <a:defRPr kumimoji="1" sz="2800">
                  <a:solidFill>
                    <a:schemeClr val="tx1"/>
                  </a:solidFill>
                  <a:latin typeface="隶书" pitchFamily="49" charset="-122"/>
                  <a:ea typeface="隶书" pitchFamily="49" charset="-122"/>
                </a:defRPr>
              </a:lvl8pPr>
              <a:lvl9pPr marL="3886200" indent="-228600" eaLnBrk="0" fontAlgn="base" hangingPunct="0">
                <a:spcBef>
                  <a:spcPct val="0"/>
                </a:spcBef>
                <a:spcAft>
                  <a:spcPct val="0"/>
                </a:spcAft>
                <a:defRPr kumimoji="1" sz="2800">
                  <a:solidFill>
                    <a:schemeClr val="tx1"/>
                  </a:solidFill>
                  <a:latin typeface="隶书" pitchFamily="49" charset="-122"/>
                  <a:ea typeface="隶书" pitchFamily="49" charset="-122"/>
                </a:defRPr>
              </a:lvl9pPr>
            </a:lstStyle>
            <a:p>
              <a:pPr>
                <a:buNone/>
              </a:pPr>
              <a:r>
                <a:rPr lang="en-US" altLang="zh-CN" sz="2000" dirty="0">
                  <a:latin typeface="Times New Roman" pitchFamily="18" charset="0"/>
                  <a:ea typeface="+mn-ea"/>
                  <a:cs typeface="Times New Roman" pitchFamily="18" charset="0"/>
                </a:rPr>
                <a:t>\\</a:t>
              </a:r>
            </a:p>
          </p:txBody>
        </p:sp>
        <p:sp>
          <p:nvSpPr>
            <p:cNvPr id="24" name="Text Box 23"/>
            <p:cNvSpPr txBox="1">
              <a:spLocks noChangeArrowheads="1"/>
            </p:cNvSpPr>
            <p:nvPr/>
          </p:nvSpPr>
          <p:spPr bwMode="auto">
            <a:xfrm>
              <a:off x="3221" y="3250"/>
              <a:ext cx="217" cy="34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隶书" pitchFamily="49" charset="-122"/>
                  <a:ea typeface="隶书" pitchFamily="49" charset="-122"/>
                </a:defRPr>
              </a:lvl1pPr>
              <a:lvl2pPr marL="742950" indent="-285750">
                <a:defRPr kumimoji="1" sz="2800">
                  <a:solidFill>
                    <a:schemeClr val="tx1"/>
                  </a:solidFill>
                  <a:latin typeface="隶书" pitchFamily="49" charset="-122"/>
                  <a:ea typeface="隶书" pitchFamily="49" charset="-122"/>
                </a:defRPr>
              </a:lvl2pPr>
              <a:lvl3pPr marL="1143000" indent="-228600">
                <a:defRPr kumimoji="1" sz="2800">
                  <a:solidFill>
                    <a:schemeClr val="tx1"/>
                  </a:solidFill>
                  <a:latin typeface="隶书" pitchFamily="49" charset="-122"/>
                  <a:ea typeface="隶书" pitchFamily="49" charset="-122"/>
                </a:defRPr>
              </a:lvl3pPr>
              <a:lvl4pPr marL="1600200" indent="-228600">
                <a:defRPr kumimoji="1" sz="2800">
                  <a:solidFill>
                    <a:schemeClr val="tx1"/>
                  </a:solidFill>
                  <a:latin typeface="隶书" pitchFamily="49" charset="-122"/>
                  <a:ea typeface="隶书" pitchFamily="49" charset="-122"/>
                </a:defRPr>
              </a:lvl4pPr>
              <a:lvl5pPr marL="2057400" indent="-228600">
                <a:defRPr kumimoji="1" sz="2800">
                  <a:solidFill>
                    <a:schemeClr val="tx1"/>
                  </a:solidFill>
                  <a:latin typeface="隶书" pitchFamily="49" charset="-122"/>
                  <a:ea typeface="隶书" pitchFamily="49" charset="-122"/>
                </a:defRPr>
              </a:lvl5pPr>
              <a:lvl6pPr marL="2514600" indent="-228600" eaLnBrk="0" fontAlgn="base" hangingPunct="0">
                <a:spcBef>
                  <a:spcPct val="0"/>
                </a:spcBef>
                <a:spcAft>
                  <a:spcPct val="0"/>
                </a:spcAft>
                <a:defRPr kumimoji="1" sz="2800">
                  <a:solidFill>
                    <a:schemeClr val="tx1"/>
                  </a:solidFill>
                  <a:latin typeface="隶书" pitchFamily="49" charset="-122"/>
                  <a:ea typeface="隶书" pitchFamily="49" charset="-122"/>
                </a:defRPr>
              </a:lvl6pPr>
              <a:lvl7pPr marL="2971800" indent="-228600" eaLnBrk="0" fontAlgn="base" hangingPunct="0">
                <a:spcBef>
                  <a:spcPct val="0"/>
                </a:spcBef>
                <a:spcAft>
                  <a:spcPct val="0"/>
                </a:spcAft>
                <a:defRPr kumimoji="1" sz="2800">
                  <a:solidFill>
                    <a:schemeClr val="tx1"/>
                  </a:solidFill>
                  <a:latin typeface="隶书" pitchFamily="49" charset="-122"/>
                  <a:ea typeface="隶书" pitchFamily="49" charset="-122"/>
                </a:defRPr>
              </a:lvl7pPr>
              <a:lvl8pPr marL="3429000" indent="-228600" eaLnBrk="0" fontAlgn="base" hangingPunct="0">
                <a:spcBef>
                  <a:spcPct val="0"/>
                </a:spcBef>
                <a:spcAft>
                  <a:spcPct val="0"/>
                </a:spcAft>
                <a:defRPr kumimoji="1" sz="2800">
                  <a:solidFill>
                    <a:schemeClr val="tx1"/>
                  </a:solidFill>
                  <a:latin typeface="隶书" pitchFamily="49" charset="-122"/>
                  <a:ea typeface="隶书" pitchFamily="49" charset="-122"/>
                </a:defRPr>
              </a:lvl8pPr>
              <a:lvl9pPr marL="3886200" indent="-228600" eaLnBrk="0" fontAlgn="base" hangingPunct="0">
                <a:spcBef>
                  <a:spcPct val="0"/>
                </a:spcBef>
                <a:spcAft>
                  <a:spcPct val="0"/>
                </a:spcAft>
                <a:defRPr kumimoji="1" sz="2800">
                  <a:solidFill>
                    <a:schemeClr val="tx1"/>
                  </a:solidFill>
                  <a:latin typeface="隶书" pitchFamily="49" charset="-122"/>
                  <a:ea typeface="隶书" pitchFamily="49" charset="-122"/>
                </a:defRPr>
              </a:lvl9pPr>
            </a:lstStyle>
            <a:p>
              <a:pPr>
                <a:buNone/>
              </a:pPr>
              <a:r>
                <a:rPr lang="en-US" altLang="zh-CN" sz="2000" dirty="0">
                  <a:latin typeface="Times New Roman" pitchFamily="18" charset="0"/>
                  <a:ea typeface="+mn-ea"/>
                  <a:cs typeface="Times New Roman" pitchFamily="18" charset="0"/>
                </a:rPr>
                <a:t>\"</a:t>
              </a:r>
            </a:p>
          </p:txBody>
        </p:sp>
        <p:sp>
          <p:nvSpPr>
            <p:cNvPr id="25" name="Text Box 24"/>
            <p:cNvSpPr txBox="1">
              <a:spLocks noChangeArrowheads="1"/>
            </p:cNvSpPr>
            <p:nvPr/>
          </p:nvSpPr>
          <p:spPr bwMode="auto">
            <a:xfrm>
              <a:off x="3155" y="3687"/>
              <a:ext cx="386" cy="3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隶书" pitchFamily="49" charset="-122"/>
                  <a:ea typeface="隶书" pitchFamily="49" charset="-122"/>
                </a:defRPr>
              </a:lvl1pPr>
              <a:lvl2pPr marL="742950" indent="-285750">
                <a:defRPr kumimoji="1" sz="2800">
                  <a:solidFill>
                    <a:schemeClr val="tx1"/>
                  </a:solidFill>
                  <a:latin typeface="隶书" pitchFamily="49" charset="-122"/>
                  <a:ea typeface="隶书" pitchFamily="49" charset="-122"/>
                </a:defRPr>
              </a:lvl2pPr>
              <a:lvl3pPr marL="1143000" indent="-228600">
                <a:defRPr kumimoji="1" sz="2800">
                  <a:solidFill>
                    <a:schemeClr val="tx1"/>
                  </a:solidFill>
                  <a:latin typeface="隶书" pitchFamily="49" charset="-122"/>
                  <a:ea typeface="隶书" pitchFamily="49" charset="-122"/>
                </a:defRPr>
              </a:lvl3pPr>
              <a:lvl4pPr marL="1600200" indent="-228600">
                <a:defRPr kumimoji="1" sz="2800">
                  <a:solidFill>
                    <a:schemeClr val="tx1"/>
                  </a:solidFill>
                  <a:latin typeface="隶书" pitchFamily="49" charset="-122"/>
                  <a:ea typeface="隶书" pitchFamily="49" charset="-122"/>
                </a:defRPr>
              </a:lvl4pPr>
              <a:lvl5pPr marL="2057400" indent="-228600">
                <a:defRPr kumimoji="1" sz="2800">
                  <a:solidFill>
                    <a:schemeClr val="tx1"/>
                  </a:solidFill>
                  <a:latin typeface="隶书" pitchFamily="49" charset="-122"/>
                  <a:ea typeface="隶书" pitchFamily="49" charset="-122"/>
                </a:defRPr>
              </a:lvl5pPr>
              <a:lvl6pPr marL="2514600" indent="-228600" eaLnBrk="0" fontAlgn="base" hangingPunct="0">
                <a:spcBef>
                  <a:spcPct val="0"/>
                </a:spcBef>
                <a:spcAft>
                  <a:spcPct val="0"/>
                </a:spcAft>
                <a:defRPr kumimoji="1" sz="2800">
                  <a:solidFill>
                    <a:schemeClr val="tx1"/>
                  </a:solidFill>
                  <a:latin typeface="隶书" pitchFamily="49" charset="-122"/>
                  <a:ea typeface="隶书" pitchFamily="49" charset="-122"/>
                </a:defRPr>
              </a:lvl6pPr>
              <a:lvl7pPr marL="2971800" indent="-228600" eaLnBrk="0" fontAlgn="base" hangingPunct="0">
                <a:spcBef>
                  <a:spcPct val="0"/>
                </a:spcBef>
                <a:spcAft>
                  <a:spcPct val="0"/>
                </a:spcAft>
                <a:defRPr kumimoji="1" sz="2800">
                  <a:solidFill>
                    <a:schemeClr val="tx1"/>
                  </a:solidFill>
                  <a:latin typeface="隶书" pitchFamily="49" charset="-122"/>
                  <a:ea typeface="隶书" pitchFamily="49" charset="-122"/>
                </a:defRPr>
              </a:lvl7pPr>
              <a:lvl8pPr marL="3429000" indent="-228600" eaLnBrk="0" fontAlgn="base" hangingPunct="0">
                <a:spcBef>
                  <a:spcPct val="0"/>
                </a:spcBef>
                <a:spcAft>
                  <a:spcPct val="0"/>
                </a:spcAft>
                <a:defRPr kumimoji="1" sz="2800">
                  <a:solidFill>
                    <a:schemeClr val="tx1"/>
                  </a:solidFill>
                  <a:latin typeface="隶书" pitchFamily="49" charset="-122"/>
                  <a:ea typeface="隶书" pitchFamily="49" charset="-122"/>
                </a:defRPr>
              </a:lvl8pPr>
              <a:lvl9pPr marL="3886200" indent="-228600" eaLnBrk="0" fontAlgn="base" hangingPunct="0">
                <a:spcBef>
                  <a:spcPct val="0"/>
                </a:spcBef>
                <a:spcAft>
                  <a:spcPct val="0"/>
                </a:spcAft>
                <a:defRPr kumimoji="1" sz="2800">
                  <a:solidFill>
                    <a:schemeClr val="tx1"/>
                  </a:solidFill>
                  <a:latin typeface="隶书" pitchFamily="49" charset="-122"/>
                  <a:ea typeface="隶书" pitchFamily="49" charset="-122"/>
                </a:defRPr>
              </a:lvl9pPr>
            </a:lstStyle>
            <a:p>
              <a:pPr>
                <a:buNone/>
              </a:pPr>
              <a:r>
                <a:rPr lang="en-US" altLang="zh-CN" sz="2000" dirty="0">
                  <a:latin typeface="Times New Roman" pitchFamily="18" charset="0"/>
                  <a:ea typeface="+mn-ea"/>
                  <a:cs typeface="Times New Roman" pitchFamily="18" charset="0"/>
                </a:rPr>
                <a:t>\</a:t>
              </a:r>
              <a:r>
                <a:rPr lang="en-US" altLang="zh-CN" sz="2000" dirty="0" err="1">
                  <a:latin typeface="Times New Roman" pitchFamily="18" charset="0"/>
                  <a:ea typeface="+mn-ea"/>
                  <a:cs typeface="Times New Roman" pitchFamily="18" charset="0"/>
                </a:rPr>
                <a:t>xhh</a:t>
              </a:r>
              <a:endParaRPr lang="en-US" altLang="zh-CN" sz="2000" dirty="0">
                <a:latin typeface="Times New Roman" pitchFamily="18" charset="0"/>
                <a:ea typeface="+mn-ea"/>
                <a:cs typeface="Times New Roman" pitchFamily="18" charset="0"/>
              </a:endParaRPr>
            </a:p>
          </p:txBody>
        </p:sp>
        <p:sp>
          <p:nvSpPr>
            <p:cNvPr id="26" name="Text Box 25"/>
            <p:cNvSpPr txBox="1">
              <a:spLocks noChangeArrowheads="1"/>
            </p:cNvSpPr>
            <p:nvPr/>
          </p:nvSpPr>
          <p:spPr bwMode="auto">
            <a:xfrm>
              <a:off x="4065" y="1738"/>
              <a:ext cx="654" cy="3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隶书" pitchFamily="49" charset="-122"/>
                  <a:ea typeface="隶书" pitchFamily="49" charset="-122"/>
                </a:defRPr>
              </a:lvl1pPr>
              <a:lvl2pPr marL="742950" indent="-285750">
                <a:defRPr kumimoji="1" sz="2800">
                  <a:solidFill>
                    <a:schemeClr val="tx1"/>
                  </a:solidFill>
                  <a:latin typeface="隶书" pitchFamily="49" charset="-122"/>
                  <a:ea typeface="隶书" pitchFamily="49" charset="-122"/>
                </a:defRPr>
              </a:lvl2pPr>
              <a:lvl3pPr marL="1143000" indent="-228600">
                <a:defRPr kumimoji="1" sz="2800">
                  <a:solidFill>
                    <a:schemeClr val="tx1"/>
                  </a:solidFill>
                  <a:latin typeface="隶书" pitchFamily="49" charset="-122"/>
                  <a:ea typeface="隶书" pitchFamily="49" charset="-122"/>
                </a:defRPr>
              </a:lvl3pPr>
              <a:lvl4pPr marL="1600200" indent="-228600">
                <a:defRPr kumimoji="1" sz="2800">
                  <a:solidFill>
                    <a:schemeClr val="tx1"/>
                  </a:solidFill>
                  <a:latin typeface="隶书" pitchFamily="49" charset="-122"/>
                  <a:ea typeface="隶书" pitchFamily="49" charset="-122"/>
                </a:defRPr>
              </a:lvl4pPr>
              <a:lvl5pPr marL="2057400" indent="-228600">
                <a:defRPr kumimoji="1" sz="2800">
                  <a:solidFill>
                    <a:schemeClr val="tx1"/>
                  </a:solidFill>
                  <a:latin typeface="隶书" pitchFamily="49" charset="-122"/>
                  <a:ea typeface="隶书" pitchFamily="49" charset="-122"/>
                </a:defRPr>
              </a:lvl5pPr>
              <a:lvl6pPr marL="2514600" indent="-228600" eaLnBrk="0" fontAlgn="base" hangingPunct="0">
                <a:spcBef>
                  <a:spcPct val="0"/>
                </a:spcBef>
                <a:spcAft>
                  <a:spcPct val="0"/>
                </a:spcAft>
                <a:defRPr kumimoji="1" sz="2800">
                  <a:solidFill>
                    <a:schemeClr val="tx1"/>
                  </a:solidFill>
                  <a:latin typeface="隶书" pitchFamily="49" charset="-122"/>
                  <a:ea typeface="隶书" pitchFamily="49" charset="-122"/>
                </a:defRPr>
              </a:lvl6pPr>
              <a:lvl7pPr marL="2971800" indent="-228600" eaLnBrk="0" fontAlgn="base" hangingPunct="0">
                <a:spcBef>
                  <a:spcPct val="0"/>
                </a:spcBef>
                <a:spcAft>
                  <a:spcPct val="0"/>
                </a:spcAft>
                <a:defRPr kumimoji="1" sz="2800">
                  <a:solidFill>
                    <a:schemeClr val="tx1"/>
                  </a:solidFill>
                  <a:latin typeface="隶书" pitchFamily="49" charset="-122"/>
                  <a:ea typeface="隶书" pitchFamily="49" charset="-122"/>
                </a:defRPr>
              </a:lvl7pPr>
              <a:lvl8pPr marL="3429000" indent="-228600" eaLnBrk="0" fontAlgn="base" hangingPunct="0">
                <a:spcBef>
                  <a:spcPct val="0"/>
                </a:spcBef>
                <a:spcAft>
                  <a:spcPct val="0"/>
                </a:spcAft>
                <a:defRPr kumimoji="1" sz="2800">
                  <a:solidFill>
                    <a:schemeClr val="tx1"/>
                  </a:solidFill>
                  <a:latin typeface="隶书" pitchFamily="49" charset="-122"/>
                  <a:ea typeface="隶书" pitchFamily="49" charset="-122"/>
                </a:defRPr>
              </a:lvl8pPr>
              <a:lvl9pPr marL="3886200" indent="-228600" eaLnBrk="0" fontAlgn="base" hangingPunct="0">
                <a:spcBef>
                  <a:spcPct val="0"/>
                </a:spcBef>
                <a:spcAft>
                  <a:spcPct val="0"/>
                </a:spcAft>
                <a:defRPr kumimoji="1" sz="2800">
                  <a:solidFill>
                    <a:schemeClr val="tx1"/>
                  </a:solidFill>
                  <a:latin typeface="隶书" pitchFamily="49" charset="-122"/>
                  <a:ea typeface="隶书" pitchFamily="49" charset="-122"/>
                </a:defRPr>
              </a:lvl9pPr>
            </a:lstStyle>
            <a:p>
              <a:pPr>
                <a:buNone/>
              </a:pPr>
              <a:r>
                <a:rPr lang="zh-CN" altLang="en-US" sz="2000" dirty="0">
                  <a:latin typeface="Times New Roman" pitchFamily="18" charset="0"/>
                  <a:ea typeface="+mn-ea"/>
                  <a:cs typeface="Times New Roman" pitchFamily="18" charset="0"/>
                </a:rPr>
                <a:t>含      义</a:t>
              </a:r>
            </a:p>
          </p:txBody>
        </p:sp>
        <p:sp>
          <p:nvSpPr>
            <p:cNvPr id="27" name="Text Box 26"/>
            <p:cNvSpPr txBox="1">
              <a:spLocks noChangeArrowheads="1"/>
            </p:cNvSpPr>
            <p:nvPr/>
          </p:nvSpPr>
          <p:spPr bwMode="auto">
            <a:xfrm>
              <a:off x="1905" y="2088"/>
              <a:ext cx="421" cy="4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隶书" pitchFamily="49" charset="-122"/>
                  <a:ea typeface="隶书" pitchFamily="49" charset="-122"/>
                </a:defRPr>
              </a:lvl1pPr>
              <a:lvl2pPr marL="742950" indent="-285750">
                <a:defRPr kumimoji="1" sz="2800">
                  <a:solidFill>
                    <a:schemeClr val="tx1"/>
                  </a:solidFill>
                  <a:latin typeface="隶书" pitchFamily="49" charset="-122"/>
                  <a:ea typeface="隶书" pitchFamily="49" charset="-122"/>
                </a:defRPr>
              </a:lvl2pPr>
              <a:lvl3pPr marL="1143000" indent="-228600">
                <a:defRPr kumimoji="1" sz="2800">
                  <a:solidFill>
                    <a:schemeClr val="tx1"/>
                  </a:solidFill>
                  <a:latin typeface="隶书" pitchFamily="49" charset="-122"/>
                  <a:ea typeface="隶书" pitchFamily="49" charset="-122"/>
                </a:defRPr>
              </a:lvl3pPr>
              <a:lvl4pPr marL="1600200" indent="-228600">
                <a:defRPr kumimoji="1" sz="2800">
                  <a:solidFill>
                    <a:schemeClr val="tx1"/>
                  </a:solidFill>
                  <a:latin typeface="隶书" pitchFamily="49" charset="-122"/>
                  <a:ea typeface="隶书" pitchFamily="49" charset="-122"/>
                </a:defRPr>
              </a:lvl4pPr>
              <a:lvl5pPr marL="2057400" indent="-228600">
                <a:defRPr kumimoji="1" sz="2800">
                  <a:solidFill>
                    <a:schemeClr val="tx1"/>
                  </a:solidFill>
                  <a:latin typeface="隶书" pitchFamily="49" charset="-122"/>
                  <a:ea typeface="隶书" pitchFamily="49" charset="-122"/>
                </a:defRPr>
              </a:lvl5pPr>
              <a:lvl6pPr marL="2514600" indent="-228600" eaLnBrk="0" fontAlgn="base" hangingPunct="0">
                <a:spcBef>
                  <a:spcPct val="0"/>
                </a:spcBef>
                <a:spcAft>
                  <a:spcPct val="0"/>
                </a:spcAft>
                <a:defRPr kumimoji="1" sz="2800">
                  <a:solidFill>
                    <a:schemeClr val="tx1"/>
                  </a:solidFill>
                  <a:latin typeface="隶书" pitchFamily="49" charset="-122"/>
                  <a:ea typeface="隶书" pitchFamily="49" charset="-122"/>
                </a:defRPr>
              </a:lvl6pPr>
              <a:lvl7pPr marL="2971800" indent="-228600" eaLnBrk="0" fontAlgn="base" hangingPunct="0">
                <a:spcBef>
                  <a:spcPct val="0"/>
                </a:spcBef>
                <a:spcAft>
                  <a:spcPct val="0"/>
                </a:spcAft>
                <a:defRPr kumimoji="1" sz="2800">
                  <a:solidFill>
                    <a:schemeClr val="tx1"/>
                  </a:solidFill>
                  <a:latin typeface="隶书" pitchFamily="49" charset="-122"/>
                  <a:ea typeface="隶书" pitchFamily="49" charset="-122"/>
                </a:defRPr>
              </a:lvl7pPr>
              <a:lvl8pPr marL="3429000" indent="-228600" eaLnBrk="0" fontAlgn="base" hangingPunct="0">
                <a:spcBef>
                  <a:spcPct val="0"/>
                </a:spcBef>
                <a:spcAft>
                  <a:spcPct val="0"/>
                </a:spcAft>
                <a:defRPr kumimoji="1" sz="2800">
                  <a:solidFill>
                    <a:schemeClr val="tx1"/>
                  </a:solidFill>
                  <a:latin typeface="隶书" pitchFamily="49" charset="-122"/>
                  <a:ea typeface="隶书" pitchFamily="49" charset="-122"/>
                </a:defRPr>
              </a:lvl8pPr>
              <a:lvl9pPr marL="3886200" indent="-228600" eaLnBrk="0" fontAlgn="base" hangingPunct="0">
                <a:spcBef>
                  <a:spcPct val="0"/>
                </a:spcBef>
                <a:spcAft>
                  <a:spcPct val="0"/>
                </a:spcAft>
                <a:defRPr kumimoji="1" sz="2800">
                  <a:solidFill>
                    <a:schemeClr val="tx1"/>
                  </a:solidFill>
                  <a:latin typeface="隶书" pitchFamily="49" charset="-122"/>
                  <a:ea typeface="隶书" pitchFamily="49" charset="-122"/>
                </a:defRPr>
              </a:lvl9pPr>
            </a:lstStyle>
            <a:p>
              <a:pPr>
                <a:buNone/>
              </a:pPr>
              <a:r>
                <a:rPr lang="zh-CN" altLang="en-US" sz="2000" dirty="0">
                  <a:latin typeface="Times New Roman" pitchFamily="18" charset="0"/>
                  <a:ea typeface="+mn-ea"/>
                  <a:cs typeface="Times New Roman" pitchFamily="18" charset="0"/>
                </a:rPr>
                <a:t>换行</a:t>
              </a:r>
            </a:p>
          </p:txBody>
        </p:sp>
        <p:sp>
          <p:nvSpPr>
            <p:cNvPr id="28" name="Text Box 27"/>
            <p:cNvSpPr txBox="1">
              <a:spLocks noChangeArrowheads="1"/>
            </p:cNvSpPr>
            <p:nvPr/>
          </p:nvSpPr>
          <p:spPr bwMode="auto">
            <a:xfrm>
              <a:off x="1747" y="2379"/>
              <a:ext cx="731" cy="3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隶书" pitchFamily="49" charset="-122"/>
                  <a:ea typeface="隶书" pitchFamily="49" charset="-122"/>
                </a:defRPr>
              </a:lvl1pPr>
              <a:lvl2pPr marL="742950" indent="-285750">
                <a:defRPr kumimoji="1" sz="2800">
                  <a:solidFill>
                    <a:schemeClr val="tx1"/>
                  </a:solidFill>
                  <a:latin typeface="隶书" pitchFamily="49" charset="-122"/>
                  <a:ea typeface="隶书" pitchFamily="49" charset="-122"/>
                </a:defRPr>
              </a:lvl2pPr>
              <a:lvl3pPr marL="1143000" indent="-228600">
                <a:defRPr kumimoji="1" sz="2800">
                  <a:solidFill>
                    <a:schemeClr val="tx1"/>
                  </a:solidFill>
                  <a:latin typeface="隶书" pitchFamily="49" charset="-122"/>
                  <a:ea typeface="隶书" pitchFamily="49" charset="-122"/>
                </a:defRPr>
              </a:lvl3pPr>
              <a:lvl4pPr marL="1600200" indent="-228600">
                <a:defRPr kumimoji="1" sz="2800">
                  <a:solidFill>
                    <a:schemeClr val="tx1"/>
                  </a:solidFill>
                  <a:latin typeface="隶书" pitchFamily="49" charset="-122"/>
                  <a:ea typeface="隶书" pitchFamily="49" charset="-122"/>
                </a:defRPr>
              </a:lvl4pPr>
              <a:lvl5pPr marL="2057400" indent="-228600">
                <a:defRPr kumimoji="1" sz="2800">
                  <a:solidFill>
                    <a:schemeClr val="tx1"/>
                  </a:solidFill>
                  <a:latin typeface="隶书" pitchFamily="49" charset="-122"/>
                  <a:ea typeface="隶书" pitchFamily="49" charset="-122"/>
                </a:defRPr>
              </a:lvl5pPr>
              <a:lvl6pPr marL="2514600" indent="-228600" eaLnBrk="0" fontAlgn="base" hangingPunct="0">
                <a:spcBef>
                  <a:spcPct val="0"/>
                </a:spcBef>
                <a:spcAft>
                  <a:spcPct val="0"/>
                </a:spcAft>
                <a:defRPr kumimoji="1" sz="2800">
                  <a:solidFill>
                    <a:schemeClr val="tx1"/>
                  </a:solidFill>
                  <a:latin typeface="隶书" pitchFamily="49" charset="-122"/>
                  <a:ea typeface="隶书" pitchFamily="49" charset="-122"/>
                </a:defRPr>
              </a:lvl6pPr>
              <a:lvl7pPr marL="2971800" indent="-228600" eaLnBrk="0" fontAlgn="base" hangingPunct="0">
                <a:spcBef>
                  <a:spcPct val="0"/>
                </a:spcBef>
                <a:spcAft>
                  <a:spcPct val="0"/>
                </a:spcAft>
                <a:defRPr kumimoji="1" sz="2800">
                  <a:solidFill>
                    <a:schemeClr val="tx1"/>
                  </a:solidFill>
                  <a:latin typeface="隶书" pitchFamily="49" charset="-122"/>
                  <a:ea typeface="隶书" pitchFamily="49" charset="-122"/>
                </a:defRPr>
              </a:lvl7pPr>
              <a:lvl8pPr marL="3429000" indent="-228600" eaLnBrk="0" fontAlgn="base" hangingPunct="0">
                <a:spcBef>
                  <a:spcPct val="0"/>
                </a:spcBef>
                <a:spcAft>
                  <a:spcPct val="0"/>
                </a:spcAft>
                <a:defRPr kumimoji="1" sz="2800">
                  <a:solidFill>
                    <a:schemeClr val="tx1"/>
                  </a:solidFill>
                  <a:latin typeface="隶书" pitchFamily="49" charset="-122"/>
                  <a:ea typeface="隶书" pitchFamily="49" charset="-122"/>
                </a:defRPr>
              </a:lvl8pPr>
              <a:lvl9pPr marL="3886200" indent="-228600" eaLnBrk="0" fontAlgn="base" hangingPunct="0">
                <a:spcBef>
                  <a:spcPct val="0"/>
                </a:spcBef>
                <a:spcAft>
                  <a:spcPct val="0"/>
                </a:spcAft>
                <a:defRPr kumimoji="1" sz="2800">
                  <a:solidFill>
                    <a:schemeClr val="tx1"/>
                  </a:solidFill>
                  <a:latin typeface="隶书" pitchFamily="49" charset="-122"/>
                  <a:ea typeface="隶书" pitchFamily="49" charset="-122"/>
                </a:defRPr>
              </a:lvl9pPr>
            </a:lstStyle>
            <a:p>
              <a:pPr>
                <a:buNone/>
              </a:pPr>
              <a:r>
                <a:rPr lang="zh-CN" altLang="en-US" sz="2000" dirty="0">
                  <a:latin typeface="Times New Roman" pitchFamily="18" charset="0"/>
                  <a:ea typeface="+mn-ea"/>
                  <a:cs typeface="Times New Roman" pitchFamily="18" charset="0"/>
                </a:rPr>
                <a:t>垂直制表</a:t>
              </a:r>
            </a:p>
          </p:txBody>
        </p:sp>
        <p:sp>
          <p:nvSpPr>
            <p:cNvPr id="29" name="Text Box 28"/>
            <p:cNvSpPr txBox="1">
              <a:spLocks noChangeArrowheads="1"/>
            </p:cNvSpPr>
            <p:nvPr/>
          </p:nvSpPr>
          <p:spPr bwMode="auto">
            <a:xfrm>
              <a:off x="1910" y="2687"/>
              <a:ext cx="383" cy="4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隶书" pitchFamily="49" charset="-122"/>
                  <a:ea typeface="隶书" pitchFamily="49" charset="-122"/>
                </a:defRPr>
              </a:lvl1pPr>
              <a:lvl2pPr marL="742950" indent="-285750">
                <a:defRPr kumimoji="1" sz="2800">
                  <a:solidFill>
                    <a:schemeClr val="tx1"/>
                  </a:solidFill>
                  <a:latin typeface="隶书" pitchFamily="49" charset="-122"/>
                  <a:ea typeface="隶书" pitchFamily="49" charset="-122"/>
                </a:defRPr>
              </a:lvl2pPr>
              <a:lvl3pPr marL="1143000" indent="-228600">
                <a:defRPr kumimoji="1" sz="2800">
                  <a:solidFill>
                    <a:schemeClr val="tx1"/>
                  </a:solidFill>
                  <a:latin typeface="隶书" pitchFamily="49" charset="-122"/>
                  <a:ea typeface="隶书" pitchFamily="49" charset="-122"/>
                </a:defRPr>
              </a:lvl3pPr>
              <a:lvl4pPr marL="1600200" indent="-228600">
                <a:defRPr kumimoji="1" sz="2800">
                  <a:solidFill>
                    <a:schemeClr val="tx1"/>
                  </a:solidFill>
                  <a:latin typeface="隶书" pitchFamily="49" charset="-122"/>
                  <a:ea typeface="隶书" pitchFamily="49" charset="-122"/>
                </a:defRPr>
              </a:lvl4pPr>
              <a:lvl5pPr marL="2057400" indent="-228600">
                <a:defRPr kumimoji="1" sz="2800">
                  <a:solidFill>
                    <a:schemeClr val="tx1"/>
                  </a:solidFill>
                  <a:latin typeface="隶书" pitchFamily="49" charset="-122"/>
                  <a:ea typeface="隶书" pitchFamily="49" charset="-122"/>
                </a:defRPr>
              </a:lvl5pPr>
              <a:lvl6pPr marL="2514600" indent="-228600" eaLnBrk="0" fontAlgn="base" hangingPunct="0">
                <a:spcBef>
                  <a:spcPct val="0"/>
                </a:spcBef>
                <a:spcAft>
                  <a:spcPct val="0"/>
                </a:spcAft>
                <a:defRPr kumimoji="1" sz="2800">
                  <a:solidFill>
                    <a:schemeClr val="tx1"/>
                  </a:solidFill>
                  <a:latin typeface="隶书" pitchFamily="49" charset="-122"/>
                  <a:ea typeface="隶书" pitchFamily="49" charset="-122"/>
                </a:defRPr>
              </a:lvl6pPr>
              <a:lvl7pPr marL="2971800" indent="-228600" eaLnBrk="0" fontAlgn="base" hangingPunct="0">
                <a:spcBef>
                  <a:spcPct val="0"/>
                </a:spcBef>
                <a:spcAft>
                  <a:spcPct val="0"/>
                </a:spcAft>
                <a:defRPr kumimoji="1" sz="2800">
                  <a:solidFill>
                    <a:schemeClr val="tx1"/>
                  </a:solidFill>
                  <a:latin typeface="隶书" pitchFamily="49" charset="-122"/>
                  <a:ea typeface="隶书" pitchFamily="49" charset="-122"/>
                </a:defRPr>
              </a:lvl7pPr>
              <a:lvl8pPr marL="3429000" indent="-228600" eaLnBrk="0" fontAlgn="base" hangingPunct="0">
                <a:spcBef>
                  <a:spcPct val="0"/>
                </a:spcBef>
                <a:spcAft>
                  <a:spcPct val="0"/>
                </a:spcAft>
                <a:defRPr kumimoji="1" sz="2800">
                  <a:solidFill>
                    <a:schemeClr val="tx1"/>
                  </a:solidFill>
                  <a:latin typeface="隶书" pitchFamily="49" charset="-122"/>
                  <a:ea typeface="隶书" pitchFamily="49" charset="-122"/>
                </a:defRPr>
              </a:lvl8pPr>
              <a:lvl9pPr marL="3886200" indent="-228600" eaLnBrk="0" fontAlgn="base" hangingPunct="0">
                <a:spcBef>
                  <a:spcPct val="0"/>
                </a:spcBef>
                <a:spcAft>
                  <a:spcPct val="0"/>
                </a:spcAft>
                <a:defRPr kumimoji="1" sz="2800">
                  <a:solidFill>
                    <a:schemeClr val="tx1"/>
                  </a:solidFill>
                  <a:latin typeface="隶书" pitchFamily="49" charset="-122"/>
                  <a:ea typeface="隶书" pitchFamily="49" charset="-122"/>
                </a:defRPr>
              </a:lvl9pPr>
            </a:lstStyle>
            <a:p>
              <a:pPr>
                <a:buNone/>
              </a:pPr>
              <a:r>
                <a:rPr lang="zh-CN" altLang="en-US" sz="2000" dirty="0">
                  <a:latin typeface="Times New Roman" pitchFamily="18" charset="0"/>
                  <a:ea typeface="+mn-ea"/>
                  <a:cs typeface="Times New Roman" pitchFamily="18" charset="0"/>
                </a:rPr>
                <a:t>回车</a:t>
              </a:r>
            </a:p>
          </p:txBody>
        </p:sp>
        <p:sp>
          <p:nvSpPr>
            <p:cNvPr id="30" name="Text Box 29"/>
            <p:cNvSpPr txBox="1">
              <a:spLocks noChangeArrowheads="1"/>
            </p:cNvSpPr>
            <p:nvPr/>
          </p:nvSpPr>
          <p:spPr bwMode="auto">
            <a:xfrm>
              <a:off x="1905" y="2979"/>
              <a:ext cx="421" cy="38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隶书" pitchFamily="49" charset="-122"/>
                  <a:ea typeface="隶书" pitchFamily="49" charset="-122"/>
                </a:defRPr>
              </a:lvl1pPr>
              <a:lvl2pPr marL="742950" indent="-285750">
                <a:defRPr kumimoji="1" sz="2800">
                  <a:solidFill>
                    <a:schemeClr val="tx1"/>
                  </a:solidFill>
                  <a:latin typeface="隶书" pitchFamily="49" charset="-122"/>
                  <a:ea typeface="隶书" pitchFamily="49" charset="-122"/>
                </a:defRPr>
              </a:lvl2pPr>
              <a:lvl3pPr marL="1143000" indent="-228600">
                <a:defRPr kumimoji="1" sz="2800">
                  <a:solidFill>
                    <a:schemeClr val="tx1"/>
                  </a:solidFill>
                  <a:latin typeface="隶书" pitchFamily="49" charset="-122"/>
                  <a:ea typeface="隶书" pitchFamily="49" charset="-122"/>
                </a:defRPr>
              </a:lvl3pPr>
              <a:lvl4pPr marL="1600200" indent="-228600">
                <a:defRPr kumimoji="1" sz="2800">
                  <a:solidFill>
                    <a:schemeClr val="tx1"/>
                  </a:solidFill>
                  <a:latin typeface="隶书" pitchFamily="49" charset="-122"/>
                  <a:ea typeface="隶书" pitchFamily="49" charset="-122"/>
                </a:defRPr>
              </a:lvl4pPr>
              <a:lvl5pPr marL="2057400" indent="-228600">
                <a:defRPr kumimoji="1" sz="2800">
                  <a:solidFill>
                    <a:schemeClr val="tx1"/>
                  </a:solidFill>
                  <a:latin typeface="隶书" pitchFamily="49" charset="-122"/>
                  <a:ea typeface="隶书" pitchFamily="49" charset="-122"/>
                </a:defRPr>
              </a:lvl5pPr>
              <a:lvl6pPr marL="2514600" indent="-228600" eaLnBrk="0" fontAlgn="base" hangingPunct="0">
                <a:spcBef>
                  <a:spcPct val="0"/>
                </a:spcBef>
                <a:spcAft>
                  <a:spcPct val="0"/>
                </a:spcAft>
                <a:defRPr kumimoji="1" sz="2800">
                  <a:solidFill>
                    <a:schemeClr val="tx1"/>
                  </a:solidFill>
                  <a:latin typeface="隶书" pitchFamily="49" charset="-122"/>
                  <a:ea typeface="隶书" pitchFamily="49" charset="-122"/>
                </a:defRPr>
              </a:lvl6pPr>
              <a:lvl7pPr marL="2971800" indent="-228600" eaLnBrk="0" fontAlgn="base" hangingPunct="0">
                <a:spcBef>
                  <a:spcPct val="0"/>
                </a:spcBef>
                <a:spcAft>
                  <a:spcPct val="0"/>
                </a:spcAft>
                <a:defRPr kumimoji="1" sz="2800">
                  <a:solidFill>
                    <a:schemeClr val="tx1"/>
                  </a:solidFill>
                  <a:latin typeface="隶书" pitchFamily="49" charset="-122"/>
                  <a:ea typeface="隶书" pitchFamily="49" charset="-122"/>
                </a:defRPr>
              </a:lvl7pPr>
              <a:lvl8pPr marL="3429000" indent="-228600" eaLnBrk="0" fontAlgn="base" hangingPunct="0">
                <a:spcBef>
                  <a:spcPct val="0"/>
                </a:spcBef>
                <a:spcAft>
                  <a:spcPct val="0"/>
                </a:spcAft>
                <a:defRPr kumimoji="1" sz="2800">
                  <a:solidFill>
                    <a:schemeClr val="tx1"/>
                  </a:solidFill>
                  <a:latin typeface="隶书" pitchFamily="49" charset="-122"/>
                  <a:ea typeface="隶书" pitchFamily="49" charset="-122"/>
                </a:defRPr>
              </a:lvl8pPr>
              <a:lvl9pPr marL="3886200" indent="-228600" eaLnBrk="0" fontAlgn="base" hangingPunct="0">
                <a:spcBef>
                  <a:spcPct val="0"/>
                </a:spcBef>
                <a:spcAft>
                  <a:spcPct val="0"/>
                </a:spcAft>
                <a:defRPr kumimoji="1" sz="2800">
                  <a:solidFill>
                    <a:schemeClr val="tx1"/>
                  </a:solidFill>
                  <a:latin typeface="隶书" pitchFamily="49" charset="-122"/>
                  <a:ea typeface="隶书" pitchFamily="49" charset="-122"/>
                </a:defRPr>
              </a:lvl9pPr>
            </a:lstStyle>
            <a:p>
              <a:pPr>
                <a:buNone/>
              </a:pPr>
              <a:r>
                <a:rPr lang="zh-CN" altLang="en-US" sz="2000" dirty="0">
                  <a:latin typeface="Times New Roman" pitchFamily="18" charset="0"/>
                  <a:ea typeface="+mn-ea"/>
                  <a:cs typeface="Times New Roman" pitchFamily="18" charset="0"/>
                </a:rPr>
                <a:t>响铃</a:t>
              </a:r>
            </a:p>
          </p:txBody>
        </p:sp>
        <p:sp>
          <p:nvSpPr>
            <p:cNvPr id="31" name="Text Box 30"/>
            <p:cNvSpPr txBox="1">
              <a:spLocks noChangeArrowheads="1"/>
            </p:cNvSpPr>
            <p:nvPr/>
          </p:nvSpPr>
          <p:spPr bwMode="auto">
            <a:xfrm>
              <a:off x="1842" y="3287"/>
              <a:ext cx="576" cy="4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隶书" pitchFamily="49" charset="-122"/>
                  <a:ea typeface="隶书" pitchFamily="49" charset="-122"/>
                </a:defRPr>
              </a:lvl1pPr>
              <a:lvl2pPr marL="742950" indent="-285750">
                <a:defRPr kumimoji="1" sz="2800">
                  <a:solidFill>
                    <a:schemeClr val="tx1"/>
                  </a:solidFill>
                  <a:latin typeface="隶书" pitchFamily="49" charset="-122"/>
                  <a:ea typeface="隶书" pitchFamily="49" charset="-122"/>
                </a:defRPr>
              </a:lvl2pPr>
              <a:lvl3pPr marL="1143000" indent="-228600">
                <a:defRPr kumimoji="1" sz="2800">
                  <a:solidFill>
                    <a:schemeClr val="tx1"/>
                  </a:solidFill>
                  <a:latin typeface="隶书" pitchFamily="49" charset="-122"/>
                  <a:ea typeface="隶书" pitchFamily="49" charset="-122"/>
                </a:defRPr>
              </a:lvl3pPr>
              <a:lvl4pPr marL="1600200" indent="-228600">
                <a:defRPr kumimoji="1" sz="2800">
                  <a:solidFill>
                    <a:schemeClr val="tx1"/>
                  </a:solidFill>
                  <a:latin typeface="隶书" pitchFamily="49" charset="-122"/>
                  <a:ea typeface="隶书" pitchFamily="49" charset="-122"/>
                </a:defRPr>
              </a:lvl4pPr>
              <a:lvl5pPr marL="2057400" indent="-228600">
                <a:defRPr kumimoji="1" sz="2800">
                  <a:solidFill>
                    <a:schemeClr val="tx1"/>
                  </a:solidFill>
                  <a:latin typeface="隶书" pitchFamily="49" charset="-122"/>
                  <a:ea typeface="隶书" pitchFamily="49" charset="-122"/>
                </a:defRPr>
              </a:lvl5pPr>
              <a:lvl6pPr marL="2514600" indent="-228600" eaLnBrk="0" fontAlgn="base" hangingPunct="0">
                <a:spcBef>
                  <a:spcPct val="0"/>
                </a:spcBef>
                <a:spcAft>
                  <a:spcPct val="0"/>
                </a:spcAft>
                <a:defRPr kumimoji="1" sz="2800">
                  <a:solidFill>
                    <a:schemeClr val="tx1"/>
                  </a:solidFill>
                  <a:latin typeface="隶书" pitchFamily="49" charset="-122"/>
                  <a:ea typeface="隶书" pitchFamily="49" charset="-122"/>
                </a:defRPr>
              </a:lvl6pPr>
              <a:lvl7pPr marL="2971800" indent="-228600" eaLnBrk="0" fontAlgn="base" hangingPunct="0">
                <a:spcBef>
                  <a:spcPct val="0"/>
                </a:spcBef>
                <a:spcAft>
                  <a:spcPct val="0"/>
                </a:spcAft>
                <a:defRPr kumimoji="1" sz="2800">
                  <a:solidFill>
                    <a:schemeClr val="tx1"/>
                  </a:solidFill>
                  <a:latin typeface="隶书" pitchFamily="49" charset="-122"/>
                  <a:ea typeface="隶书" pitchFamily="49" charset="-122"/>
                </a:defRPr>
              </a:lvl7pPr>
              <a:lvl8pPr marL="3429000" indent="-228600" eaLnBrk="0" fontAlgn="base" hangingPunct="0">
                <a:spcBef>
                  <a:spcPct val="0"/>
                </a:spcBef>
                <a:spcAft>
                  <a:spcPct val="0"/>
                </a:spcAft>
                <a:defRPr kumimoji="1" sz="2800">
                  <a:solidFill>
                    <a:schemeClr val="tx1"/>
                  </a:solidFill>
                  <a:latin typeface="隶书" pitchFamily="49" charset="-122"/>
                  <a:ea typeface="隶书" pitchFamily="49" charset="-122"/>
                </a:defRPr>
              </a:lvl8pPr>
              <a:lvl9pPr marL="3886200" indent="-228600" eaLnBrk="0" fontAlgn="base" hangingPunct="0">
                <a:spcBef>
                  <a:spcPct val="0"/>
                </a:spcBef>
                <a:spcAft>
                  <a:spcPct val="0"/>
                </a:spcAft>
                <a:defRPr kumimoji="1" sz="2800">
                  <a:solidFill>
                    <a:schemeClr val="tx1"/>
                  </a:solidFill>
                  <a:latin typeface="隶书" pitchFamily="49" charset="-122"/>
                  <a:ea typeface="隶书" pitchFamily="49" charset="-122"/>
                </a:defRPr>
              </a:lvl9pPr>
            </a:lstStyle>
            <a:p>
              <a:pPr>
                <a:buNone/>
              </a:pPr>
              <a:r>
                <a:rPr lang="zh-CN" altLang="en-US" sz="2000" dirty="0">
                  <a:latin typeface="Times New Roman" pitchFamily="18" charset="0"/>
                  <a:ea typeface="+mn-ea"/>
                  <a:cs typeface="Times New Roman" pitchFamily="18" charset="0"/>
                </a:rPr>
                <a:t>单引号</a:t>
              </a:r>
            </a:p>
          </p:txBody>
        </p:sp>
        <p:sp>
          <p:nvSpPr>
            <p:cNvPr id="32" name="Text Box 31"/>
            <p:cNvSpPr txBox="1">
              <a:spLocks noChangeArrowheads="1"/>
            </p:cNvSpPr>
            <p:nvPr/>
          </p:nvSpPr>
          <p:spPr bwMode="auto">
            <a:xfrm>
              <a:off x="1748" y="3610"/>
              <a:ext cx="808" cy="7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隶书" pitchFamily="49" charset="-122"/>
                  <a:ea typeface="隶书" pitchFamily="49" charset="-122"/>
                </a:defRPr>
              </a:lvl1pPr>
              <a:lvl2pPr marL="742950" indent="-285750">
                <a:defRPr kumimoji="1" sz="2800">
                  <a:solidFill>
                    <a:schemeClr val="tx1"/>
                  </a:solidFill>
                  <a:latin typeface="隶书" pitchFamily="49" charset="-122"/>
                  <a:ea typeface="隶书" pitchFamily="49" charset="-122"/>
                </a:defRPr>
              </a:lvl2pPr>
              <a:lvl3pPr marL="1143000" indent="-228600">
                <a:defRPr kumimoji="1" sz="2800">
                  <a:solidFill>
                    <a:schemeClr val="tx1"/>
                  </a:solidFill>
                  <a:latin typeface="隶书" pitchFamily="49" charset="-122"/>
                  <a:ea typeface="隶书" pitchFamily="49" charset="-122"/>
                </a:defRPr>
              </a:lvl3pPr>
              <a:lvl4pPr marL="1600200" indent="-228600">
                <a:defRPr kumimoji="1" sz="2800">
                  <a:solidFill>
                    <a:schemeClr val="tx1"/>
                  </a:solidFill>
                  <a:latin typeface="隶书" pitchFamily="49" charset="-122"/>
                  <a:ea typeface="隶书" pitchFamily="49" charset="-122"/>
                </a:defRPr>
              </a:lvl4pPr>
              <a:lvl5pPr marL="2057400" indent="-228600">
                <a:defRPr kumimoji="1" sz="2800">
                  <a:solidFill>
                    <a:schemeClr val="tx1"/>
                  </a:solidFill>
                  <a:latin typeface="隶书" pitchFamily="49" charset="-122"/>
                  <a:ea typeface="隶书" pitchFamily="49" charset="-122"/>
                </a:defRPr>
              </a:lvl5pPr>
              <a:lvl6pPr marL="2514600" indent="-228600" eaLnBrk="0" fontAlgn="base" hangingPunct="0">
                <a:spcBef>
                  <a:spcPct val="0"/>
                </a:spcBef>
                <a:spcAft>
                  <a:spcPct val="0"/>
                </a:spcAft>
                <a:defRPr kumimoji="1" sz="2800">
                  <a:solidFill>
                    <a:schemeClr val="tx1"/>
                  </a:solidFill>
                  <a:latin typeface="隶书" pitchFamily="49" charset="-122"/>
                  <a:ea typeface="隶书" pitchFamily="49" charset="-122"/>
                </a:defRPr>
              </a:lvl6pPr>
              <a:lvl7pPr marL="2971800" indent="-228600" eaLnBrk="0" fontAlgn="base" hangingPunct="0">
                <a:spcBef>
                  <a:spcPct val="0"/>
                </a:spcBef>
                <a:spcAft>
                  <a:spcPct val="0"/>
                </a:spcAft>
                <a:defRPr kumimoji="1" sz="2800">
                  <a:solidFill>
                    <a:schemeClr val="tx1"/>
                  </a:solidFill>
                  <a:latin typeface="隶书" pitchFamily="49" charset="-122"/>
                  <a:ea typeface="隶书" pitchFamily="49" charset="-122"/>
                </a:defRPr>
              </a:lvl7pPr>
              <a:lvl8pPr marL="3429000" indent="-228600" eaLnBrk="0" fontAlgn="base" hangingPunct="0">
                <a:spcBef>
                  <a:spcPct val="0"/>
                </a:spcBef>
                <a:spcAft>
                  <a:spcPct val="0"/>
                </a:spcAft>
                <a:defRPr kumimoji="1" sz="2800">
                  <a:solidFill>
                    <a:schemeClr val="tx1"/>
                  </a:solidFill>
                  <a:latin typeface="隶书" pitchFamily="49" charset="-122"/>
                  <a:ea typeface="隶书" pitchFamily="49" charset="-122"/>
                </a:defRPr>
              </a:lvl8pPr>
              <a:lvl9pPr marL="3886200" indent="-228600" eaLnBrk="0" fontAlgn="base" hangingPunct="0">
                <a:spcBef>
                  <a:spcPct val="0"/>
                </a:spcBef>
                <a:spcAft>
                  <a:spcPct val="0"/>
                </a:spcAft>
                <a:defRPr kumimoji="1" sz="2800">
                  <a:solidFill>
                    <a:schemeClr val="tx1"/>
                  </a:solidFill>
                  <a:latin typeface="隶书" pitchFamily="49" charset="-122"/>
                  <a:ea typeface="隶书" pitchFamily="49" charset="-122"/>
                </a:defRPr>
              </a:lvl9pPr>
            </a:lstStyle>
            <a:p>
              <a:pPr algn="ctr">
                <a:lnSpc>
                  <a:spcPct val="80000"/>
                </a:lnSpc>
                <a:buNone/>
              </a:pPr>
              <a:r>
                <a:rPr lang="en-US" altLang="zh-CN" sz="2000" dirty="0">
                  <a:latin typeface="Times New Roman" pitchFamily="18" charset="0"/>
                  <a:ea typeface="+mn-ea"/>
                  <a:cs typeface="Times New Roman" pitchFamily="18" charset="0"/>
                </a:rPr>
                <a:t>8</a:t>
              </a:r>
              <a:r>
                <a:rPr lang="zh-CN" altLang="en-US" sz="2000" dirty="0">
                  <a:latin typeface="Times New Roman" pitchFamily="18" charset="0"/>
                  <a:ea typeface="+mn-ea"/>
                  <a:cs typeface="Times New Roman" pitchFamily="18" charset="0"/>
                </a:rPr>
                <a:t>进制数代</a:t>
              </a:r>
            </a:p>
            <a:p>
              <a:pPr algn="ctr">
                <a:lnSpc>
                  <a:spcPct val="80000"/>
                </a:lnSpc>
                <a:buNone/>
              </a:pPr>
              <a:r>
                <a:rPr lang="zh-CN" altLang="en-US" sz="2000" dirty="0">
                  <a:latin typeface="Times New Roman" pitchFamily="18" charset="0"/>
                  <a:ea typeface="+mn-ea"/>
                  <a:cs typeface="Times New Roman" pitchFamily="18" charset="0"/>
                </a:rPr>
                <a:t>表的字符</a:t>
              </a:r>
            </a:p>
          </p:txBody>
        </p:sp>
        <p:sp>
          <p:nvSpPr>
            <p:cNvPr id="33" name="Text Box 32"/>
            <p:cNvSpPr txBox="1">
              <a:spLocks noChangeArrowheads="1"/>
            </p:cNvSpPr>
            <p:nvPr/>
          </p:nvSpPr>
          <p:spPr bwMode="auto">
            <a:xfrm>
              <a:off x="4081" y="2107"/>
              <a:ext cx="731" cy="38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隶书" pitchFamily="49" charset="-122"/>
                  <a:ea typeface="隶书" pitchFamily="49" charset="-122"/>
                </a:defRPr>
              </a:lvl1pPr>
              <a:lvl2pPr marL="742950" indent="-285750">
                <a:defRPr kumimoji="1" sz="2800">
                  <a:solidFill>
                    <a:schemeClr val="tx1"/>
                  </a:solidFill>
                  <a:latin typeface="隶书" pitchFamily="49" charset="-122"/>
                  <a:ea typeface="隶书" pitchFamily="49" charset="-122"/>
                </a:defRPr>
              </a:lvl2pPr>
              <a:lvl3pPr marL="1143000" indent="-228600">
                <a:defRPr kumimoji="1" sz="2800">
                  <a:solidFill>
                    <a:schemeClr val="tx1"/>
                  </a:solidFill>
                  <a:latin typeface="隶书" pitchFamily="49" charset="-122"/>
                  <a:ea typeface="隶书" pitchFamily="49" charset="-122"/>
                </a:defRPr>
              </a:lvl3pPr>
              <a:lvl4pPr marL="1600200" indent="-228600">
                <a:defRPr kumimoji="1" sz="2800">
                  <a:solidFill>
                    <a:schemeClr val="tx1"/>
                  </a:solidFill>
                  <a:latin typeface="隶书" pitchFamily="49" charset="-122"/>
                  <a:ea typeface="隶书" pitchFamily="49" charset="-122"/>
                </a:defRPr>
              </a:lvl4pPr>
              <a:lvl5pPr marL="2057400" indent="-228600">
                <a:defRPr kumimoji="1" sz="2800">
                  <a:solidFill>
                    <a:schemeClr val="tx1"/>
                  </a:solidFill>
                  <a:latin typeface="隶书" pitchFamily="49" charset="-122"/>
                  <a:ea typeface="隶书" pitchFamily="49" charset="-122"/>
                </a:defRPr>
              </a:lvl5pPr>
              <a:lvl6pPr marL="2514600" indent="-228600" eaLnBrk="0" fontAlgn="base" hangingPunct="0">
                <a:spcBef>
                  <a:spcPct val="0"/>
                </a:spcBef>
                <a:spcAft>
                  <a:spcPct val="0"/>
                </a:spcAft>
                <a:defRPr kumimoji="1" sz="2800">
                  <a:solidFill>
                    <a:schemeClr val="tx1"/>
                  </a:solidFill>
                  <a:latin typeface="隶书" pitchFamily="49" charset="-122"/>
                  <a:ea typeface="隶书" pitchFamily="49" charset="-122"/>
                </a:defRPr>
              </a:lvl6pPr>
              <a:lvl7pPr marL="2971800" indent="-228600" eaLnBrk="0" fontAlgn="base" hangingPunct="0">
                <a:spcBef>
                  <a:spcPct val="0"/>
                </a:spcBef>
                <a:spcAft>
                  <a:spcPct val="0"/>
                </a:spcAft>
                <a:defRPr kumimoji="1" sz="2800">
                  <a:solidFill>
                    <a:schemeClr val="tx1"/>
                  </a:solidFill>
                  <a:latin typeface="隶书" pitchFamily="49" charset="-122"/>
                  <a:ea typeface="隶书" pitchFamily="49" charset="-122"/>
                </a:defRPr>
              </a:lvl7pPr>
              <a:lvl8pPr marL="3429000" indent="-228600" eaLnBrk="0" fontAlgn="base" hangingPunct="0">
                <a:spcBef>
                  <a:spcPct val="0"/>
                </a:spcBef>
                <a:spcAft>
                  <a:spcPct val="0"/>
                </a:spcAft>
                <a:defRPr kumimoji="1" sz="2800">
                  <a:solidFill>
                    <a:schemeClr val="tx1"/>
                  </a:solidFill>
                  <a:latin typeface="隶书" pitchFamily="49" charset="-122"/>
                  <a:ea typeface="隶书" pitchFamily="49" charset="-122"/>
                </a:defRPr>
              </a:lvl8pPr>
              <a:lvl9pPr marL="3886200" indent="-228600" eaLnBrk="0" fontAlgn="base" hangingPunct="0">
                <a:spcBef>
                  <a:spcPct val="0"/>
                </a:spcBef>
                <a:spcAft>
                  <a:spcPct val="0"/>
                </a:spcAft>
                <a:defRPr kumimoji="1" sz="2800">
                  <a:solidFill>
                    <a:schemeClr val="tx1"/>
                  </a:solidFill>
                  <a:latin typeface="隶书" pitchFamily="49" charset="-122"/>
                  <a:ea typeface="隶书" pitchFamily="49" charset="-122"/>
                </a:defRPr>
              </a:lvl9pPr>
            </a:lstStyle>
            <a:p>
              <a:pPr>
                <a:buNone/>
              </a:pPr>
              <a:r>
                <a:rPr lang="zh-CN" altLang="en-US" sz="2000" dirty="0">
                  <a:latin typeface="Times New Roman" pitchFamily="18" charset="0"/>
                  <a:ea typeface="+mn-ea"/>
                  <a:cs typeface="Times New Roman" pitchFamily="18" charset="0"/>
                </a:rPr>
                <a:t>水平制表</a:t>
              </a:r>
            </a:p>
          </p:txBody>
        </p:sp>
        <p:sp>
          <p:nvSpPr>
            <p:cNvPr id="34" name="Text Box 33"/>
            <p:cNvSpPr txBox="1">
              <a:spLocks noChangeArrowheads="1"/>
            </p:cNvSpPr>
            <p:nvPr/>
          </p:nvSpPr>
          <p:spPr bwMode="auto">
            <a:xfrm>
              <a:off x="4218" y="2379"/>
              <a:ext cx="421" cy="3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隶书" pitchFamily="49" charset="-122"/>
                  <a:ea typeface="隶书" pitchFamily="49" charset="-122"/>
                </a:defRPr>
              </a:lvl1pPr>
              <a:lvl2pPr marL="742950" indent="-285750">
                <a:defRPr kumimoji="1" sz="2800">
                  <a:solidFill>
                    <a:schemeClr val="tx1"/>
                  </a:solidFill>
                  <a:latin typeface="隶书" pitchFamily="49" charset="-122"/>
                  <a:ea typeface="隶书" pitchFamily="49" charset="-122"/>
                </a:defRPr>
              </a:lvl2pPr>
              <a:lvl3pPr marL="1143000" indent="-228600">
                <a:defRPr kumimoji="1" sz="2800">
                  <a:solidFill>
                    <a:schemeClr val="tx1"/>
                  </a:solidFill>
                  <a:latin typeface="隶书" pitchFamily="49" charset="-122"/>
                  <a:ea typeface="隶书" pitchFamily="49" charset="-122"/>
                </a:defRPr>
              </a:lvl3pPr>
              <a:lvl4pPr marL="1600200" indent="-228600">
                <a:defRPr kumimoji="1" sz="2800">
                  <a:solidFill>
                    <a:schemeClr val="tx1"/>
                  </a:solidFill>
                  <a:latin typeface="隶书" pitchFamily="49" charset="-122"/>
                  <a:ea typeface="隶书" pitchFamily="49" charset="-122"/>
                </a:defRPr>
              </a:lvl4pPr>
              <a:lvl5pPr marL="2057400" indent="-228600">
                <a:defRPr kumimoji="1" sz="2800">
                  <a:solidFill>
                    <a:schemeClr val="tx1"/>
                  </a:solidFill>
                  <a:latin typeface="隶书" pitchFamily="49" charset="-122"/>
                  <a:ea typeface="隶书" pitchFamily="49" charset="-122"/>
                </a:defRPr>
              </a:lvl5pPr>
              <a:lvl6pPr marL="2514600" indent="-228600" eaLnBrk="0" fontAlgn="base" hangingPunct="0">
                <a:spcBef>
                  <a:spcPct val="0"/>
                </a:spcBef>
                <a:spcAft>
                  <a:spcPct val="0"/>
                </a:spcAft>
                <a:defRPr kumimoji="1" sz="2800">
                  <a:solidFill>
                    <a:schemeClr val="tx1"/>
                  </a:solidFill>
                  <a:latin typeface="隶书" pitchFamily="49" charset="-122"/>
                  <a:ea typeface="隶书" pitchFamily="49" charset="-122"/>
                </a:defRPr>
              </a:lvl6pPr>
              <a:lvl7pPr marL="2971800" indent="-228600" eaLnBrk="0" fontAlgn="base" hangingPunct="0">
                <a:spcBef>
                  <a:spcPct val="0"/>
                </a:spcBef>
                <a:spcAft>
                  <a:spcPct val="0"/>
                </a:spcAft>
                <a:defRPr kumimoji="1" sz="2800">
                  <a:solidFill>
                    <a:schemeClr val="tx1"/>
                  </a:solidFill>
                  <a:latin typeface="隶书" pitchFamily="49" charset="-122"/>
                  <a:ea typeface="隶书" pitchFamily="49" charset="-122"/>
                </a:defRPr>
              </a:lvl7pPr>
              <a:lvl8pPr marL="3429000" indent="-228600" eaLnBrk="0" fontAlgn="base" hangingPunct="0">
                <a:spcBef>
                  <a:spcPct val="0"/>
                </a:spcBef>
                <a:spcAft>
                  <a:spcPct val="0"/>
                </a:spcAft>
                <a:defRPr kumimoji="1" sz="2800">
                  <a:solidFill>
                    <a:schemeClr val="tx1"/>
                  </a:solidFill>
                  <a:latin typeface="隶书" pitchFamily="49" charset="-122"/>
                  <a:ea typeface="隶书" pitchFamily="49" charset="-122"/>
                </a:defRPr>
              </a:lvl8pPr>
              <a:lvl9pPr marL="3886200" indent="-228600" eaLnBrk="0" fontAlgn="base" hangingPunct="0">
                <a:spcBef>
                  <a:spcPct val="0"/>
                </a:spcBef>
                <a:spcAft>
                  <a:spcPct val="0"/>
                </a:spcAft>
                <a:defRPr kumimoji="1" sz="2800">
                  <a:solidFill>
                    <a:schemeClr val="tx1"/>
                  </a:solidFill>
                  <a:latin typeface="隶书" pitchFamily="49" charset="-122"/>
                  <a:ea typeface="隶书" pitchFamily="49" charset="-122"/>
                </a:defRPr>
              </a:lvl9pPr>
            </a:lstStyle>
            <a:p>
              <a:pPr>
                <a:buNone/>
              </a:pPr>
              <a:r>
                <a:rPr lang="zh-CN" altLang="en-US" sz="2000" dirty="0">
                  <a:latin typeface="Times New Roman" pitchFamily="18" charset="0"/>
                  <a:ea typeface="+mn-ea"/>
                  <a:cs typeface="Times New Roman" pitchFamily="18" charset="0"/>
                </a:rPr>
                <a:t>退格</a:t>
              </a:r>
            </a:p>
          </p:txBody>
        </p:sp>
        <p:sp>
          <p:nvSpPr>
            <p:cNvPr id="35" name="Text Box 34"/>
            <p:cNvSpPr txBox="1">
              <a:spLocks noChangeArrowheads="1"/>
            </p:cNvSpPr>
            <p:nvPr/>
          </p:nvSpPr>
          <p:spPr bwMode="auto">
            <a:xfrm>
              <a:off x="4017" y="2706"/>
              <a:ext cx="886" cy="38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隶书" pitchFamily="49" charset="-122"/>
                  <a:ea typeface="隶书" pitchFamily="49" charset="-122"/>
                </a:defRPr>
              </a:lvl1pPr>
              <a:lvl2pPr marL="742950" indent="-285750">
                <a:defRPr kumimoji="1" sz="2800">
                  <a:solidFill>
                    <a:schemeClr val="tx1"/>
                  </a:solidFill>
                  <a:latin typeface="隶书" pitchFamily="49" charset="-122"/>
                  <a:ea typeface="隶书" pitchFamily="49" charset="-122"/>
                </a:defRPr>
              </a:lvl2pPr>
              <a:lvl3pPr marL="1143000" indent="-228600">
                <a:defRPr kumimoji="1" sz="2800">
                  <a:solidFill>
                    <a:schemeClr val="tx1"/>
                  </a:solidFill>
                  <a:latin typeface="隶书" pitchFamily="49" charset="-122"/>
                  <a:ea typeface="隶书" pitchFamily="49" charset="-122"/>
                </a:defRPr>
              </a:lvl3pPr>
              <a:lvl4pPr marL="1600200" indent="-228600">
                <a:defRPr kumimoji="1" sz="2800">
                  <a:solidFill>
                    <a:schemeClr val="tx1"/>
                  </a:solidFill>
                  <a:latin typeface="隶书" pitchFamily="49" charset="-122"/>
                  <a:ea typeface="隶书" pitchFamily="49" charset="-122"/>
                </a:defRPr>
              </a:lvl4pPr>
              <a:lvl5pPr marL="2057400" indent="-228600">
                <a:defRPr kumimoji="1" sz="2800">
                  <a:solidFill>
                    <a:schemeClr val="tx1"/>
                  </a:solidFill>
                  <a:latin typeface="隶书" pitchFamily="49" charset="-122"/>
                  <a:ea typeface="隶书" pitchFamily="49" charset="-122"/>
                </a:defRPr>
              </a:lvl5pPr>
              <a:lvl6pPr marL="2514600" indent="-228600" eaLnBrk="0" fontAlgn="base" hangingPunct="0">
                <a:spcBef>
                  <a:spcPct val="0"/>
                </a:spcBef>
                <a:spcAft>
                  <a:spcPct val="0"/>
                </a:spcAft>
                <a:defRPr kumimoji="1" sz="2800">
                  <a:solidFill>
                    <a:schemeClr val="tx1"/>
                  </a:solidFill>
                  <a:latin typeface="隶书" pitchFamily="49" charset="-122"/>
                  <a:ea typeface="隶书" pitchFamily="49" charset="-122"/>
                </a:defRPr>
              </a:lvl6pPr>
              <a:lvl7pPr marL="2971800" indent="-228600" eaLnBrk="0" fontAlgn="base" hangingPunct="0">
                <a:spcBef>
                  <a:spcPct val="0"/>
                </a:spcBef>
                <a:spcAft>
                  <a:spcPct val="0"/>
                </a:spcAft>
                <a:defRPr kumimoji="1" sz="2800">
                  <a:solidFill>
                    <a:schemeClr val="tx1"/>
                  </a:solidFill>
                  <a:latin typeface="隶书" pitchFamily="49" charset="-122"/>
                  <a:ea typeface="隶书" pitchFamily="49" charset="-122"/>
                </a:defRPr>
              </a:lvl7pPr>
              <a:lvl8pPr marL="3429000" indent="-228600" eaLnBrk="0" fontAlgn="base" hangingPunct="0">
                <a:spcBef>
                  <a:spcPct val="0"/>
                </a:spcBef>
                <a:spcAft>
                  <a:spcPct val="0"/>
                </a:spcAft>
                <a:defRPr kumimoji="1" sz="2800">
                  <a:solidFill>
                    <a:schemeClr val="tx1"/>
                  </a:solidFill>
                  <a:latin typeface="隶书" pitchFamily="49" charset="-122"/>
                  <a:ea typeface="隶书" pitchFamily="49" charset="-122"/>
                </a:defRPr>
              </a:lvl8pPr>
              <a:lvl9pPr marL="3886200" indent="-228600" eaLnBrk="0" fontAlgn="base" hangingPunct="0">
                <a:spcBef>
                  <a:spcPct val="0"/>
                </a:spcBef>
                <a:spcAft>
                  <a:spcPct val="0"/>
                </a:spcAft>
                <a:defRPr kumimoji="1" sz="2800">
                  <a:solidFill>
                    <a:schemeClr val="tx1"/>
                  </a:solidFill>
                  <a:latin typeface="隶书" pitchFamily="49" charset="-122"/>
                  <a:ea typeface="隶书" pitchFamily="49" charset="-122"/>
                </a:defRPr>
              </a:lvl9pPr>
            </a:lstStyle>
            <a:p>
              <a:pPr>
                <a:buNone/>
              </a:pPr>
              <a:r>
                <a:rPr lang="zh-CN" altLang="en-US" sz="2000" dirty="0">
                  <a:latin typeface="Times New Roman" pitchFamily="18" charset="0"/>
                  <a:ea typeface="+mn-ea"/>
                  <a:cs typeface="Times New Roman" pitchFamily="18" charset="0"/>
                </a:rPr>
                <a:t>字符串结束</a:t>
              </a:r>
            </a:p>
          </p:txBody>
        </p:sp>
        <p:sp>
          <p:nvSpPr>
            <p:cNvPr id="36" name="Text Box 35"/>
            <p:cNvSpPr txBox="1">
              <a:spLocks noChangeArrowheads="1"/>
            </p:cNvSpPr>
            <p:nvPr/>
          </p:nvSpPr>
          <p:spPr bwMode="auto">
            <a:xfrm>
              <a:off x="4174" y="2979"/>
              <a:ext cx="576" cy="38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隶书" pitchFamily="49" charset="-122"/>
                  <a:ea typeface="隶书" pitchFamily="49" charset="-122"/>
                </a:defRPr>
              </a:lvl1pPr>
              <a:lvl2pPr marL="742950" indent="-285750">
                <a:defRPr kumimoji="1" sz="2800">
                  <a:solidFill>
                    <a:schemeClr val="tx1"/>
                  </a:solidFill>
                  <a:latin typeface="隶书" pitchFamily="49" charset="-122"/>
                  <a:ea typeface="隶书" pitchFamily="49" charset="-122"/>
                </a:defRPr>
              </a:lvl2pPr>
              <a:lvl3pPr marL="1143000" indent="-228600">
                <a:defRPr kumimoji="1" sz="2800">
                  <a:solidFill>
                    <a:schemeClr val="tx1"/>
                  </a:solidFill>
                  <a:latin typeface="隶书" pitchFamily="49" charset="-122"/>
                  <a:ea typeface="隶书" pitchFamily="49" charset="-122"/>
                </a:defRPr>
              </a:lvl3pPr>
              <a:lvl4pPr marL="1600200" indent="-228600">
                <a:defRPr kumimoji="1" sz="2800">
                  <a:solidFill>
                    <a:schemeClr val="tx1"/>
                  </a:solidFill>
                  <a:latin typeface="隶书" pitchFamily="49" charset="-122"/>
                  <a:ea typeface="隶书" pitchFamily="49" charset="-122"/>
                </a:defRPr>
              </a:lvl4pPr>
              <a:lvl5pPr marL="2057400" indent="-228600">
                <a:defRPr kumimoji="1" sz="2800">
                  <a:solidFill>
                    <a:schemeClr val="tx1"/>
                  </a:solidFill>
                  <a:latin typeface="隶书" pitchFamily="49" charset="-122"/>
                  <a:ea typeface="隶书" pitchFamily="49" charset="-122"/>
                </a:defRPr>
              </a:lvl5pPr>
              <a:lvl6pPr marL="2514600" indent="-228600" eaLnBrk="0" fontAlgn="base" hangingPunct="0">
                <a:spcBef>
                  <a:spcPct val="0"/>
                </a:spcBef>
                <a:spcAft>
                  <a:spcPct val="0"/>
                </a:spcAft>
                <a:defRPr kumimoji="1" sz="2800">
                  <a:solidFill>
                    <a:schemeClr val="tx1"/>
                  </a:solidFill>
                  <a:latin typeface="隶书" pitchFamily="49" charset="-122"/>
                  <a:ea typeface="隶书" pitchFamily="49" charset="-122"/>
                </a:defRPr>
              </a:lvl6pPr>
              <a:lvl7pPr marL="2971800" indent="-228600" eaLnBrk="0" fontAlgn="base" hangingPunct="0">
                <a:spcBef>
                  <a:spcPct val="0"/>
                </a:spcBef>
                <a:spcAft>
                  <a:spcPct val="0"/>
                </a:spcAft>
                <a:defRPr kumimoji="1" sz="2800">
                  <a:solidFill>
                    <a:schemeClr val="tx1"/>
                  </a:solidFill>
                  <a:latin typeface="隶书" pitchFamily="49" charset="-122"/>
                  <a:ea typeface="隶书" pitchFamily="49" charset="-122"/>
                </a:defRPr>
              </a:lvl7pPr>
              <a:lvl8pPr marL="3429000" indent="-228600" eaLnBrk="0" fontAlgn="base" hangingPunct="0">
                <a:spcBef>
                  <a:spcPct val="0"/>
                </a:spcBef>
                <a:spcAft>
                  <a:spcPct val="0"/>
                </a:spcAft>
                <a:defRPr kumimoji="1" sz="2800">
                  <a:solidFill>
                    <a:schemeClr val="tx1"/>
                  </a:solidFill>
                  <a:latin typeface="隶书" pitchFamily="49" charset="-122"/>
                  <a:ea typeface="隶书" pitchFamily="49" charset="-122"/>
                </a:defRPr>
              </a:lvl8pPr>
              <a:lvl9pPr marL="3886200" indent="-228600" eaLnBrk="0" fontAlgn="base" hangingPunct="0">
                <a:spcBef>
                  <a:spcPct val="0"/>
                </a:spcBef>
                <a:spcAft>
                  <a:spcPct val="0"/>
                </a:spcAft>
                <a:defRPr kumimoji="1" sz="2800">
                  <a:solidFill>
                    <a:schemeClr val="tx1"/>
                  </a:solidFill>
                  <a:latin typeface="隶书" pitchFamily="49" charset="-122"/>
                  <a:ea typeface="隶书" pitchFamily="49" charset="-122"/>
                </a:defRPr>
              </a:lvl9pPr>
            </a:lstStyle>
            <a:p>
              <a:pPr>
                <a:buNone/>
              </a:pPr>
              <a:r>
                <a:rPr lang="zh-CN" altLang="en-US" sz="2000" dirty="0">
                  <a:latin typeface="Times New Roman" pitchFamily="18" charset="0"/>
                  <a:ea typeface="+mn-ea"/>
                  <a:cs typeface="Times New Roman" pitchFamily="18" charset="0"/>
                </a:rPr>
                <a:t>反斜线</a:t>
              </a:r>
            </a:p>
          </p:txBody>
        </p:sp>
        <p:sp>
          <p:nvSpPr>
            <p:cNvPr id="37" name="Text Box 36"/>
            <p:cNvSpPr txBox="1">
              <a:spLocks noChangeArrowheads="1"/>
            </p:cNvSpPr>
            <p:nvPr/>
          </p:nvSpPr>
          <p:spPr bwMode="auto">
            <a:xfrm>
              <a:off x="4174" y="3306"/>
              <a:ext cx="576" cy="38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隶书" pitchFamily="49" charset="-122"/>
                  <a:ea typeface="隶书" pitchFamily="49" charset="-122"/>
                </a:defRPr>
              </a:lvl1pPr>
              <a:lvl2pPr marL="742950" indent="-285750">
                <a:defRPr kumimoji="1" sz="2800">
                  <a:solidFill>
                    <a:schemeClr val="tx1"/>
                  </a:solidFill>
                  <a:latin typeface="隶书" pitchFamily="49" charset="-122"/>
                  <a:ea typeface="隶书" pitchFamily="49" charset="-122"/>
                </a:defRPr>
              </a:lvl2pPr>
              <a:lvl3pPr marL="1143000" indent="-228600">
                <a:defRPr kumimoji="1" sz="2800">
                  <a:solidFill>
                    <a:schemeClr val="tx1"/>
                  </a:solidFill>
                  <a:latin typeface="隶书" pitchFamily="49" charset="-122"/>
                  <a:ea typeface="隶书" pitchFamily="49" charset="-122"/>
                </a:defRPr>
              </a:lvl3pPr>
              <a:lvl4pPr marL="1600200" indent="-228600">
                <a:defRPr kumimoji="1" sz="2800">
                  <a:solidFill>
                    <a:schemeClr val="tx1"/>
                  </a:solidFill>
                  <a:latin typeface="隶书" pitchFamily="49" charset="-122"/>
                  <a:ea typeface="隶书" pitchFamily="49" charset="-122"/>
                </a:defRPr>
              </a:lvl4pPr>
              <a:lvl5pPr marL="2057400" indent="-228600">
                <a:defRPr kumimoji="1" sz="2800">
                  <a:solidFill>
                    <a:schemeClr val="tx1"/>
                  </a:solidFill>
                  <a:latin typeface="隶书" pitchFamily="49" charset="-122"/>
                  <a:ea typeface="隶书" pitchFamily="49" charset="-122"/>
                </a:defRPr>
              </a:lvl5pPr>
              <a:lvl6pPr marL="2514600" indent="-228600" eaLnBrk="0" fontAlgn="base" hangingPunct="0">
                <a:spcBef>
                  <a:spcPct val="0"/>
                </a:spcBef>
                <a:spcAft>
                  <a:spcPct val="0"/>
                </a:spcAft>
                <a:defRPr kumimoji="1" sz="2800">
                  <a:solidFill>
                    <a:schemeClr val="tx1"/>
                  </a:solidFill>
                  <a:latin typeface="隶书" pitchFamily="49" charset="-122"/>
                  <a:ea typeface="隶书" pitchFamily="49" charset="-122"/>
                </a:defRPr>
              </a:lvl6pPr>
              <a:lvl7pPr marL="2971800" indent="-228600" eaLnBrk="0" fontAlgn="base" hangingPunct="0">
                <a:spcBef>
                  <a:spcPct val="0"/>
                </a:spcBef>
                <a:spcAft>
                  <a:spcPct val="0"/>
                </a:spcAft>
                <a:defRPr kumimoji="1" sz="2800">
                  <a:solidFill>
                    <a:schemeClr val="tx1"/>
                  </a:solidFill>
                  <a:latin typeface="隶书" pitchFamily="49" charset="-122"/>
                  <a:ea typeface="隶书" pitchFamily="49" charset="-122"/>
                </a:defRPr>
              </a:lvl7pPr>
              <a:lvl8pPr marL="3429000" indent="-228600" eaLnBrk="0" fontAlgn="base" hangingPunct="0">
                <a:spcBef>
                  <a:spcPct val="0"/>
                </a:spcBef>
                <a:spcAft>
                  <a:spcPct val="0"/>
                </a:spcAft>
                <a:defRPr kumimoji="1" sz="2800">
                  <a:solidFill>
                    <a:schemeClr val="tx1"/>
                  </a:solidFill>
                  <a:latin typeface="隶书" pitchFamily="49" charset="-122"/>
                  <a:ea typeface="隶书" pitchFamily="49" charset="-122"/>
                </a:defRPr>
              </a:lvl8pPr>
              <a:lvl9pPr marL="3886200" indent="-228600" eaLnBrk="0" fontAlgn="base" hangingPunct="0">
                <a:spcBef>
                  <a:spcPct val="0"/>
                </a:spcBef>
                <a:spcAft>
                  <a:spcPct val="0"/>
                </a:spcAft>
                <a:defRPr kumimoji="1" sz="2800">
                  <a:solidFill>
                    <a:schemeClr val="tx1"/>
                  </a:solidFill>
                  <a:latin typeface="隶书" pitchFamily="49" charset="-122"/>
                  <a:ea typeface="隶书" pitchFamily="49" charset="-122"/>
                </a:defRPr>
              </a:lvl9pPr>
            </a:lstStyle>
            <a:p>
              <a:pPr>
                <a:buNone/>
              </a:pPr>
              <a:r>
                <a:rPr lang="zh-CN" altLang="en-US" sz="2000">
                  <a:latin typeface="Times New Roman" pitchFamily="18" charset="0"/>
                  <a:ea typeface="+mn-ea"/>
                  <a:cs typeface="Times New Roman" pitchFamily="18" charset="0"/>
                </a:rPr>
                <a:t>双引号</a:t>
              </a:r>
            </a:p>
          </p:txBody>
        </p:sp>
        <p:sp>
          <p:nvSpPr>
            <p:cNvPr id="38" name="Text Box 37"/>
            <p:cNvSpPr txBox="1">
              <a:spLocks noChangeArrowheads="1"/>
            </p:cNvSpPr>
            <p:nvPr/>
          </p:nvSpPr>
          <p:spPr bwMode="auto">
            <a:xfrm>
              <a:off x="4017" y="3657"/>
              <a:ext cx="886" cy="5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隶书" pitchFamily="49" charset="-122"/>
                  <a:ea typeface="隶书" pitchFamily="49" charset="-122"/>
                </a:defRPr>
              </a:lvl1pPr>
              <a:lvl2pPr marL="742950" indent="-285750">
                <a:defRPr kumimoji="1" sz="2800">
                  <a:solidFill>
                    <a:schemeClr val="tx1"/>
                  </a:solidFill>
                  <a:latin typeface="隶书" pitchFamily="49" charset="-122"/>
                  <a:ea typeface="隶书" pitchFamily="49" charset="-122"/>
                </a:defRPr>
              </a:lvl2pPr>
              <a:lvl3pPr marL="1143000" indent="-228600">
                <a:defRPr kumimoji="1" sz="2800">
                  <a:solidFill>
                    <a:schemeClr val="tx1"/>
                  </a:solidFill>
                  <a:latin typeface="隶书" pitchFamily="49" charset="-122"/>
                  <a:ea typeface="隶书" pitchFamily="49" charset="-122"/>
                </a:defRPr>
              </a:lvl3pPr>
              <a:lvl4pPr marL="1600200" indent="-228600">
                <a:defRPr kumimoji="1" sz="2800">
                  <a:solidFill>
                    <a:schemeClr val="tx1"/>
                  </a:solidFill>
                  <a:latin typeface="隶书" pitchFamily="49" charset="-122"/>
                  <a:ea typeface="隶书" pitchFamily="49" charset="-122"/>
                </a:defRPr>
              </a:lvl4pPr>
              <a:lvl5pPr marL="2057400" indent="-228600">
                <a:defRPr kumimoji="1" sz="2800">
                  <a:solidFill>
                    <a:schemeClr val="tx1"/>
                  </a:solidFill>
                  <a:latin typeface="隶书" pitchFamily="49" charset="-122"/>
                  <a:ea typeface="隶书" pitchFamily="49" charset="-122"/>
                </a:defRPr>
              </a:lvl5pPr>
              <a:lvl6pPr marL="2514600" indent="-228600" eaLnBrk="0" fontAlgn="base" hangingPunct="0">
                <a:spcBef>
                  <a:spcPct val="0"/>
                </a:spcBef>
                <a:spcAft>
                  <a:spcPct val="0"/>
                </a:spcAft>
                <a:defRPr kumimoji="1" sz="2800">
                  <a:solidFill>
                    <a:schemeClr val="tx1"/>
                  </a:solidFill>
                  <a:latin typeface="隶书" pitchFamily="49" charset="-122"/>
                  <a:ea typeface="隶书" pitchFamily="49" charset="-122"/>
                </a:defRPr>
              </a:lvl6pPr>
              <a:lvl7pPr marL="2971800" indent="-228600" eaLnBrk="0" fontAlgn="base" hangingPunct="0">
                <a:spcBef>
                  <a:spcPct val="0"/>
                </a:spcBef>
                <a:spcAft>
                  <a:spcPct val="0"/>
                </a:spcAft>
                <a:defRPr kumimoji="1" sz="2800">
                  <a:solidFill>
                    <a:schemeClr val="tx1"/>
                  </a:solidFill>
                  <a:latin typeface="隶书" pitchFamily="49" charset="-122"/>
                  <a:ea typeface="隶书" pitchFamily="49" charset="-122"/>
                </a:defRPr>
              </a:lvl7pPr>
              <a:lvl8pPr marL="3429000" indent="-228600" eaLnBrk="0" fontAlgn="base" hangingPunct="0">
                <a:spcBef>
                  <a:spcPct val="0"/>
                </a:spcBef>
                <a:spcAft>
                  <a:spcPct val="0"/>
                </a:spcAft>
                <a:defRPr kumimoji="1" sz="2800">
                  <a:solidFill>
                    <a:schemeClr val="tx1"/>
                  </a:solidFill>
                  <a:latin typeface="隶书" pitchFamily="49" charset="-122"/>
                  <a:ea typeface="隶书" pitchFamily="49" charset="-122"/>
                </a:defRPr>
              </a:lvl8pPr>
              <a:lvl9pPr marL="3886200" indent="-228600" eaLnBrk="0" fontAlgn="base" hangingPunct="0">
                <a:spcBef>
                  <a:spcPct val="0"/>
                </a:spcBef>
                <a:spcAft>
                  <a:spcPct val="0"/>
                </a:spcAft>
                <a:defRPr kumimoji="1" sz="2800">
                  <a:solidFill>
                    <a:schemeClr val="tx1"/>
                  </a:solidFill>
                  <a:latin typeface="隶书" pitchFamily="49" charset="-122"/>
                  <a:ea typeface="隶书" pitchFamily="49" charset="-122"/>
                </a:defRPr>
              </a:lvl9pPr>
            </a:lstStyle>
            <a:p>
              <a:pPr algn="ctr">
                <a:lnSpc>
                  <a:spcPct val="75000"/>
                </a:lnSpc>
                <a:buNone/>
              </a:pPr>
              <a:r>
                <a:rPr lang="en-US" altLang="zh-CN" sz="2000" dirty="0">
                  <a:latin typeface="Times New Roman" pitchFamily="18" charset="0"/>
                  <a:ea typeface="+mn-ea"/>
                  <a:cs typeface="Times New Roman" pitchFamily="18" charset="0"/>
                </a:rPr>
                <a:t>16</a:t>
              </a:r>
              <a:r>
                <a:rPr lang="zh-CN" altLang="en-US" sz="2000" dirty="0">
                  <a:latin typeface="Times New Roman" pitchFamily="18" charset="0"/>
                  <a:ea typeface="+mn-ea"/>
                  <a:cs typeface="Times New Roman" pitchFamily="18" charset="0"/>
                </a:rPr>
                <a:t>进制数代</a:t>
              </a:r>
            </a:p>
            <a:p>
              <a:pPr algn="ctr">
                <a:lnSpc>
                  <a:spcPct val="75000"/>
                </a:lnSpc>
                <a:buNone/>
              </a:pPr>
              <a:r>
                <a:rPr lang="zh-CN" altLang="en-US" sz="2000" dirty="0">
                  <a:latin typeface="Times New Roman" pitchFamily="18" charset="0"/>
                  <a:ea typeface="+mn-ea"/>
                  <a:cs typeface="Times New Roman" pitchFamily="18" charset="0"/>
                </a:rPr>
                <a:t>表的字符</a:t>
              </a:r>
            </a:p>
          </p:txBody>
        </p:sp>
        <p:sp>
          <p:nvSpPr>
            <p:cNvPr id="39" name="Line 38"/>
            <p:cNvSpPr>
              <a:spLocks noChangeShapeType="1"/>
            </p:cNvSpPr>
            <p:nvPr/>
          </p:nvSpPr>
          <p:spPr bwMode="auto">
            <a:xfrm>
              <a:off x="2855" y="1680"/>
              <a:ext cx="0" cy="2495"/>
            </a:xfrm>
            <a:prstGeom prst="line">
              <a:avLst/>
            </a:prstGeom>
            <a:ln>
              <a:headEnd/>
              <a:tailEnd/>
            </a:ln>
            <a:extLst/>
          </p:spPr>
          <p:style>
            <a:lnRef idx="1">
              <a:schemeClr val="dk1"/>
            </a:lnRef>
            <a:fillRef idx="0">
              <a:schemeClr val="dk1"/>
            </a:fillRef>
            <a:effectRef idx="0">
              <a:schemeClr val="dk1"/>
            </a:effectRef>
            <a:fontRef idx="minor">
              <a:schemeClr val="tx1"/>
            </a:fontRef>
          </p:style>
          <p:txBody>
            <a:bodyPr wrap="none" anchor="ctr"/>
            <a:lstStyle/>
            <a:p>
              <a:pPr>
                <a:buNone/>
              </a:pPr>
              <a:endParaRPr lang="zh-CN" altLang="en-US" sz="2000">
                <a:latin typeface="Times New Roman" pitchFamily="18" charset="0"/>
                <a:ea typeface="+mn-ea"/>
                <a:cs typeface="Times New Roman" pitchFamily="18" charset="0"/>
              </a:endParaRPr>
            </a:p>
          </p:txBody>
        </p:sp>
        <p:sp>
          <p:nvSpPr>
            <p:cNvPr id="40" name="Line 39"/>
            <p:cNvSpPr>
              <a:spLocks noChangeShapeType="1"/>
            </p:cNvSpPr>
            <p:nvPr/>
          </p:nvSpPr>
          <p:spPr bwMode="auto">
            <a:xfrm>
              <a:off x="1474" y="1680"/>
              <a:ext cx="0" cy="2495"/>
            </a:xfrm>
            <a:prstGeom prst="line">
              <a:avLst/>
            </a:prstGeom>
            <a:ln>
              <a:headEnd/>
              <a:tailEnd/>
            </a:ln>
            <a:extLst/>
          </p:spPr>
          <p:style>
            <a:lnRef idx="1">
              <a:schemeClr val="dk1"/>
            </a:lnRef>
            <a:fillRef idx="0">
              <a:schemeClr val="dk1"/>
            </a:fillRef>
            <a:effectRef idx="0">
              <a:schemeClr val="dk1"/>
            </a:effectRef>
            <a:fontRef idx="minor">
              <a:schemeClr val="tx1"/>
            </a:fontRef>
          </p:style>
          <p:txBody>
            <a:bodyPr wrap="none" anchor="ctr"/>
            <a:lstStyle/>
            <a:p>
              <a:pPr>
                <a:buNone/>
              </a:pPr>
              <a:endParaRPr lang="zh-CN" altLang="en-US" sz="2000">
                <a:latin typeface="Times New Roman" pitchFamily="18" charset="0"/>
                <a:ea typeface="+mn-ea"/>
                <a:cs typeface="Times New Roman" pitchFamily="18" charset="0"/>
              </a:endParaRPr>
            </a:p>
          </p:txBody>
        </p:sp>
        <p:sp>
          <p:nvSpPr>
            <p:cNvPr id="41" name="Line 40"/>
            <p:cNvSpPr>
              <a:spLocks noChangeShapeType="1"/>
            </p:cNvSpPr>
            <p:nvPr/>
          </p:nvSpPr>
          <p:spPr bwMode="auto">
            <a:xfrm>
              <a:off x="3747" y="1680"/>
              <a:ext cx="0" cy="2495"/>
            </a:xfrm>
            <a:prstGeom prst="line">
              <a:avLst/>
            </a:prstGeom>
            <a:ln>
              <a:headEnd/>
              <a:tailEnd/>
            </a:ln>
            <a:extLst/>
          </p:spPr>
          <p:style>
            <a:lnRef idx="1">
              <a:schemeClr val="dk1"/>
            </a:lnRef>
            <a:fillRef idx="0">
              <a:schemeClr val="dk1"/>
            </a:fillRef>
            <a:effectRef idx="0">
              <a:schemeClr val="dk1"/>
            </a:effectRef>
            <a:fontRef idx="minor">
              <a:schemeClr val="tx1"/>
            </a:fontRef>
          </p:style>
          <p:txBody>
            <a:bodyPr wrap="none" anchor="ctr"/>
            <a:lstStyle/>
            <a:p>
              <a:pPr>
                <a:buNone/>
              </a:pPr>
              <a:endParaRPr lang="zh-CN" altLang="en-US" sz="2000">
                <a:latin typeface="Times New Roman" pitchFamily="18" charset="0"/>
                <a:ea typeface="+mn-ea"/>
                <a:cs typeface="Times New Roman" pitchFamily="18" charset="0"/>
              </a:endParaRPr>
            </a:p>
          </p:txBody>
        </p:sp>
        <p:sp>
          <p:nvSpPr>
            <p:cNvPr id="42" name="Line 41"/>
            <p:cNvSpPr>
              <a:spLocks noChangeShapeType="1"/>
            </p:cNvSpPr>
            <p:nvPr/>
          </p:nvSpPr>
          <p:spPr bwMode="auto">
            <a:xfrm>
              <a:off x="635" y="2126"/>
              <a:ext cx="4558" cy="0"/>
            </a:xfrm>
            <a:prstGeom prst="line">
              <a:avLst/>
            </a:prstGeom>
            <a:ln>
              <a:headEnd/>
              <a:tailEnd/>
            </a:ln>
            <a:extLst/>
          </p:spPr>
          <p:style>
            <a:lnRef idx="1">
              <a:schemeClr val="dk1"/>
            </a:lnRef>
            <a:fillRef idx="0">
              <a:schemeClr val="dk1"/>
            </a:fillRef>
            <a:effectRef idx="0">
              <a:schemeClr val="dk1"/>
            </a:effectRef>
            <a:fontRef idx="minor">
              <a:schemeClr val="tx1"/>
            </a:fontRef>
          </p:style>
          <p:txBody>
            <a:bodyPr wrap="none" anchor="ctr"/>
            <a:lstStyle/>
            <a:p>
              <a:pPr>
                <a:buNone/>
              </a:pPr>
              <a:endParaRPr lang="zh-CN" altLang="en-US" sz="2000">
                <a:latin typeface="Times New Roman" pitchFamily="18" charset="0"/>
                <a:ea typeface="+mn-ea"/>
                <a:cs typeface="Times New Roman" pitchFamily="18" charset="0"/>
              </a:endParaRPr>
            </a:p>
          </p:txBody>
        </p:sp>
        <p:sp>
          <p:nvSpPr>
            <p:cNvPr id="43" name="Line 42"/>
            <p:cNvSpPr>
              <a:spLocks noChangeShapeType="1"/>
            </p:cNvSpPr>
            <p:nvPr/>
          </p:nvSpPr>
          <p:spPr bwMode="auto">
            <a:xfrm>
              <a:off x="635" y="2419"/>
              <a:ext cx="4558" cy="0"/>
            </a:xfrm>
            <a:prstGeom prst="line">
              <a:avLst/>
            </a:prstGeom>
            <a:ln>
              <a:headEnd/>
              <a:tailEnd/>
            </a:ln>
            <a:extLst/>
          </p:spPr>
          <p:style>
            <a:lnRef idx="1">
              <a:schemeClr val="dk1"/>
            </a:lnRef>
            <a:fillRef idx="0">
              <a:schemeClr val="dk1"/>
            </a:fillRef>
            <a:effectRef idx="0">
              <a:schemeClr val="dk1"/>
            </a:effectRef>
            <a:fontRef idx="minor">
              <a:schemeClr val="tx1"/>
            </a:fontRef>
          </p:style>
          <p:txBody>
            <a:bodyPr wrap="none" anchor="ctr"/>
            <a:lstStyle/>
            <a:p>
              <a:pPr>
                <a:buNone/>
              </a:pPr>
              <a:endParaRPr lang="zh-CN" altLang="en-US" sz="2000">
                <a:latin typeface="Times New Roman" pitchFamily="18" charset="0"/>
                <a:ea typeface="+mn-ea"/>
                <a:cs typeface="Times New Roman" pitchFamily="18" charset="0"/>
              </a:endParaRPr>
            </a:p>
          </p:txBody>
        </p:sp>
        <p:sp>
          <p:nvSpPr>
            <p:cNvPr id="44" name="Line 43"/>
            <p:cNvSpPr>
              <a:spLocks noChangeShapeType="1"/>
            </p:cNvSpPr>
            <p:nvPr/>
          </p:nvSpPr>
          <p:spPr bwMode="auto">
            <a:xfrm>
              <a:off x="635" y="2713"/>
              <a:ext cx="4558" cy="0"/>
            </a:xfrm>
            <a:prstGeom prst="line">
              <a:avLst/>
            </a:prstGeom>
            <a:ln>
              <a:headEnd/>
              <a:tailEnd/>
            </a:ln>
            <a:extLst/>
          </p:spPr>
          <p:style>
            <a:lnRef idx="1">
              <a:schemeClr val="dk1"/>
            </a:lnRef>
            <a:fillRef idx="0">
              <a:schemeClr val="dk1"/>
            </a:fillRef>
            <a:effectRef idx="0">
              <a:schemeClr val="dk1"/>
            </a:effectRef>
            <a:fontRef idx="minor">
              <a:schemeClr val="tx1"/>
            </a:fontRef>
          </p:style>
          <p:txBody>
            <a:bodyPr wrap="none" anchor="ctr"/>
            <a:lstStyle/>
            <a:p>
              <a:pPr>
                <a:buNone/>
              </a:pPr>
              <a:endParaRPr lang="zh-CN" altLang="en-US" sz="2000">
                <a:latin typeface="Times New Roman" pitchFamily="18" charset="0"/>
                <a:ea typeface="+mn-ea"/>
                <a:cs typeface="Times New Roman" pitchFamily="18" charset="0"/>
              </a:endParaRPr>
            </a:p>
          </p:txBody>
        </p:sp>
        <p:sp>
          <p:nvSpPr>
            <p:cNvPr id="45" name="Line 44"/>
            <p:cNvSpPr>
              <a:spLocks noChangeShapeType="1"/>
            </p:cNvSpPr>
            <p:nvPr/>
          </p:nvSpPr>
          <p:spPr bwMode="auto">
            <a:xfrm>
              <a:off x="635" y="2987"/>
              <a:ext cx="4558" cy="0"/>
            </a:xfrm>
            <a:prstGeom prst="line">
              <a:avLst/>
            </a:prstGeom>
            <a:ln>
              <a:headEnd/>
              <a:tailEnd/>
            </a:ln>
            <a:extLst/>
          </p:spPr>
          <p:style>
            <a:lnRef idx="1">
              <a:schemeClr val="dk1"/>
            </a:lnRef>
            <a:fillRef idx="0">
              <a:schemeClr val="dk1"/>
            </a:fillRef>
            <a:effectRef idx="0">
              <a:schemeClr val="dk1"/>
            </a:effectRef>
            <a:fontRef idx="minor">
              <a:schemeClr val="tx1"/>
            </a:fontRef>
          </p:style>
          <p:txBody>
            <a:bodyPr wrap="none" anchor="ctr"/>
            <a:lstStyle/>
            <a:p>
              <a:pPr>
                <a:buNone/>
              </a:pPr>
              <a:endParaRPr lang="zh-CN" altLang="en-US" sz="2000">
                <a:latin typeface="Times New Roman" pitchFamily="18" charset="0"/>
                <a:ea typeface="+mn-ea"/>
                <a:cs typeface="Times New Roman" pitchFamily="18" charset="0"/>
              </a:endParaRPr>
            </a:p>
          </p:txBody>
        </p:sp>
        <p:sp>
          <p:nvSpPr>
            <p:cNvPr id="46" name="Line 45"/>
            <p:cNvSpPr>
              <a:spLocks noChangeShapeType="1"/>
            </p:cNvSpPr>
            <p:nvPr/>
          </p:nvSpPr>
          <p:spPr bwMode="auto">
            <a:xfrm>
              <a:off x="635" y="3301"/>
              <a:ext cx="4558" cy="0"/>
            </a:xfrm>
            <a:prstGeom prst="line">
              <a:avLst/>
            </a:prstGeom>
            <a:ln>
              <a:headEnd/>
              <a:tailEnd/>
            </a:ln>
            <a:extLst/>
          </p:spPr>
          <p:style>
            <a:lnRef idx="1">
              <a:schemeClr val="dk1"/>
            </a:lnRef>
            <a:fillRef idx="0">
              <a:schemeClr val="dk1"/>
            </a:fillRef>
            <a:effectRef idx="0">
              <a:schemeClr val="dk1"/>
            </a:effectRef>
            <a:fontRef idx="minor">
              <a:schemeClr val="tx1"/>
            </a:fontRef>
          </p:style>
          <p:txBody>
            <a:bodyPr wrap="none" anchor="ctr"/>
            <a:lstStyle/>
            <a:p>
              <a:pPr>
                <a:buNone/>
              </a:pPr>
              <a:endParaRPr lang="zh-CN" altLang="en-US" sz="2000">
                <a:latin typeface="Times New Roman" pitchFamily="18" charset="0"/>
                <a:ea typeface="+mn-ea"/>
                <a:cs typeface="Times New Roman" pitchFamily="18" charset="0"/>
              </a:endParaRPr>
            </a:p>
          </p:txBody>
        </p:sp>
        <p:sp>
          <p:nvSpPr>
            <p:cNvPr id="47" name="Line 46"/>
            <p:cNvSpPr>
              <a:spLocks noChangeShapeType="1"/>
            </p:cNvSpPr>
            <p:nvPr/>
          </p:nvSpPr>
          <p:spPr bwMode="auto">
            <a:xfrm>
              <a:off x="635" y="3595"/>
              <a:ext cx="4558" cy="0"/>
            </a:xfrm>
            <a:prstGeom prst="line">
              <a:avLst/>
            </a:prstGeom>
            <a:ln>
              <a:headEnd/>
              <a:tailEnd/>
            </a:ln>
            <a:extLst/>
          </p:spPr>
          <p:style>
            <a:lnRef idx="1">
              <a:schemeClr val="dk1"/>
            </a:lnRef>
            <a:fillRef idx="0">
              <a:schemeClr val="dk1"/>
            </a:fillRef>
            <a:effectRef idx="0">
              <a:schemeClr val="dk1"/>
            </a:effectRef>
            <a:fontRef idx="minor">
              <a:schemeClr val="tx1"/>
            </a:fontRef>
          </p:style>
          <p:txBody>
            <a:bodyPr wrap="none" anchor="ctr"/>
            <a:lstStyle/>
            <a:p>
              <a:pPr>
                <a:buNone/>
              </a:pPr>
              <a:endParaRPr lang="zh-CN" altLang="en-US" sz="2000">
                <a:latin typeface="Times New Roman" pitchFamily="18" charset="0"/>
                <a:ea typeface="+mn-ea"/>
                <a:cs typeface="Times New Roman" pitchFamily="18" charset="0"/>
              </a:endParaRPr>
            </a:p>
          </p:txBody>
        </p:sp>
        <p:sp>
          <p:nvSpPr>
            <p:cNvPr id="48" name="Text Box 47"/>
            <p:cNvSpPr txBox="1">
              <a:spLocks noChangeArrowheads="1"/>
            </p:cNvSpPr>
            <p:nvPr/>
          </p:nvSpPr>
          <p:spPr bwMode="auto">
            <a:xfrm>
              <a:off x="2924" y="1812"/>
              <a:ext cx="780" cy="30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a:solidFill>
                    <a:schemeClr val="tx1"/>
                  </a:solidFill>
                  <a:latin typeface="隶书" pitchFamily="49" charset="-122"/>
                  <a:ea typeface="隶书" pitchFamily="49" charset="-122"/>
                </a:defRPr>
              </a:lvl1pPr>
              <a:lvl2pPr marL="742950" indent="-285750">
                <a:defRPr kumimoji="1" sz="2800">
                  <a:solidFill>
                    <a:schemeClr val="tx1"/>
                  </a:solidFill>
                  <a:latin typeface="隶书" pitchFamily="49" charset="-122"/>
                  <a:ea typeface="隶书" pitchFamily="49" charset="-122"/>
                </a:defRPr>
              </a:lvl2pPr>
              <a:lvl3pPr marL="1143000" indent="-228600">
                <a:defRPr kumimoji="1" sz="2800">
                  <a:solidFill>
                    <a:schemeClr val="tx1"/>
                  </a:solidFill>
                  <a:latin typeface="隶书" pitchFamily="49" charset="-122"/>
                  <a:ea typeface="隶书" pitchFamily="49" charset="-122"/>
                </a:defRPr>
              </a:lvl3pPr>
              <a:lvl4pPr marL="1600200" indent="-228600">
                <a:defRPr kumimoji="1" sz="2800">
                  <a:solidFill>
                    <a:schemeClr val="tx1"/>
                  </a:solidFill>
                  <a:latin typeface="隶书" pitchFamily="49" charset="-122"/>
                  <a:ea typeface="隶书" pitchFamily="49" charset="-122"/>
                </a:defRPr>
              </a:lvl4pPr>
              <a:lvl5pPr marL="2057400" indent="-228600">
                <a:defRPr kumimoji="1" sz="2800">
                  <a:solidFill>
                    <a:schemeClr val="tx1"/>
                  </a:solidFill>
                  <a:latin typeface="隶书" pitchFamily="49" charset="-122"/>
                  <a:ea typeface="隶书" pitchFamily="49" charset="-122"/>
                </a:defRPr>
              </a:lvl5pPr>
              <a:lvl6pPr marL="2514600" indent="-228600" eaLnBrk="0" fontAlgn="base" hangingPunct="0">
                <a:spcBef>
                  <a:spcPct val="0"/>
                </a:spcBef>
                <a:spcAft>
                  <a:spcPct val="0"/>
                </a:spcAft>
                <a:defRPr kumimoji="1" sz="2800">
                  <a:solidFill>
                    <a:schemeClr val="tx1"/>
                  </a:solidFill>
                  <a:latin typeface="隶书" pitchFamily="49" charset="-122"/>
                  <a:ea typeface="隶书" pitchFamily="49" charset="-122"/>
                </a:defRPr>
              </a:lvl6pPr>
              <a:lvl7pPr marL="2971800" indent="-228600" eaLnBrk="0" fontAlgn="base" hangingPunct="0">
                <a:spcBef>
                  <a:spcPct val="0"/>
                </a:spcBef>
                <a:spcAft>
                  <a:spcPct val="0"/>
                </a:spcAft>
                <a:defRPr kumimoji="1" sz="2800">
                  <a:solidFill>
                    <a:schemeClr val="tx1"/>
                  </a:solidFill>
                  <a:latin typeface="隶书" pitchFamily="49" charset="-122"/>
                  <a:ea typeface="隶书" pitchFamily="49" charset="-122"/>
                </a:defRPr>
              </a:lvl7pPr>
              <a:lvl8pPr marL="3429000" indent="-228600" eaLnBrk="0" fontAlgn="base" hangingPunct="0">
                <a:spcBef>
                  <a:spcPct val="0"/>
                </a:spcBef>
                <a:spcAft>
                  <a:spcPct val="0"/>
                </a:spcAft>
                <a:defRPr kumimoji="1" sz="2800">
                  <a:solidFill>
                    <a:schemeClr val="tx1"/>
                  </a:solidFill>
                  <a:latin typeface="隶书" pitchFamily="49" charset="-122"/>
                  <a:ea typeface="隶书" pitchFamily="49" charset="-122"/>
                </a:defRPr>
              </a:lvl8pPr>
              <a:lvl9pPr marL="3886200" indent="-228600" eaLnBrk="0" fontAlgn="base" hangingPunct="0">
                <a:spcBef>
                  <a:spcPct val="0"/>
                </a:spcBef>
                <a:spcAft>
                  <a:spcPct val="0"/>
                </a:spcAft>
                <a:defRPr kumimoji="1" sz="2800">
                  <a:solidFill>
                    <a:schemeClr val="tx1"/>
                  </a:solidFill>
                  <a:latin typeface="隶书" pitchFamily="49" charset="-122"/>
                  <a:ea typeface="隶书" pitchFamily="49" charset="-122"/>
                </a:defRPr>
              </a:lvl9pPr>
            </a:lstStyle>
            <a:p>
              <a:pPr>
                <a:lnSpc>
                  <a:spcPct val="75000"/>
                </a:lnSpc>
                <a:buNone/>
              </a:pPr>
              <a:r>
                <a:rPr lang="zh-CN" altLang="en-US" sz="2000" dirty="0">
                  <a:latin typeface="Times New Roman" pitchFamily="18" charset="0"/>
                  <a:ea typeface="+mn-ea"/>
                  <a:cs typeface="Times New Roman" pitchFamily="18" charset="0"/>
                </a:rPr>
                <a:t>转义字符</a:t>
              </a:r>
            </a:p>
          </p:txBody>
        </p:sp>
      </p:grpSp>
    </p:spTree>
    <p:extLst>
      <p:ext uri="{BB962C8B-B14F-4D97-AF65-F5344CB8AC3E}">
        <p14:creationId xmlns:p14="http://schemas.microsoft.com/office/powerpoint/2010/main" val="3675866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492920" y="546100"/>
            <a:ext cx="8079581" cy="768350"/>
          </a:xfrm>
        </p:spPr>
        <p:txBody>
          <a:bodyPr vert="horz" lIns="91440" tIns="45720" rIns="91440" bIns="45720" rtlCol="0" anchor="ctr">
            <a:normAutofit/>
          </a:bodyPr>
          <a:lstStyle/>
          <a:p>
            <a:r>
              <a:rPr lang="en-US" altLang="zh-CN" sz="4000" b="1" dirty="0">
                <a:solidFill>
                  <a:schemeClr val="tx1"/>
                </a:solidFill>
              </a:rPr>
              <a:t>3.3.4 </a:t>
            </a:r>
            <a:r>
              <a:rPr lang="zh-CN" altLang="zh-CN" sz="4000" b="1" dirty="0">
                <a:solidFill>
                  <a:schemeClr val="tx1"/>
                </a:solidFill>
              </a:rPr>
              <a:t>字符</a:t>
            </a:r>
            <a:r>
              <a:rPr lang="zh-CN" altLang="en-US" sz="4000" b="1" dirty="0">
                <a:solidFill>
                  <a:schemeClr val="tx1"/>
                </a:solidFill>
              </a:rPr>
              <a:t>型</a:t>
            </a:r>
            <a:r>
              <a:rPr lang="zh-CN" altLang="zh-CN" sz="4000" b="1" dirty="0">
                <a:solidFill>
                  <a:schemeClr val="tx1"/>
                </a:solidFill>
              </a:rPr>
              <a:t>变量</a:t>
            </a:r>
            <a:r>
              <a:rPr lang="zh-CN" altLang="en-US" sz="4000" b="1" dirty="0">
                <a:solidFill>
                  <a:schemeClr val="tx1"/>
                </a:solidFill>
              </a:rPr>
              <a:t>与字符型常量</a:t>
            </a:r>
          </a:p>
        </p:txBody>
      </p:sp>
      <p:sp>
        <p:nvSpPr>
          <p:cNvPr id="2" name="文本框 1">
            <a:extLst>
              <a:ext uri="{FF2B5EF4-FFF2-40B4-BE49-F238E27FC236}">
                <a16:creationId xmlns:a16="http://schemas.microsoft.com/office/drawing/2014/main" xmlns="" id="{B6BEC4EF-4817-4F0F-8B69-BE7B0C21C52D}"/>
              </a:ext>
            </a:extLst>
          </p:cNvPr>
          <p:cNvSpPr txBox="1"/>
          <p:nvPr/>
        </p:nvSpPr>
        <p:spPr>
          <a:xfrm>
            <a:off x="152400" y="1200150"/>
            <a:ext cx="8572499" cy="3841052"/>
          </a:xfrm>
          <a:prstGeom prst="rect">
            <a:avLst/>
          </a:prstGeom>
          <a:noFill/>
        </p:spPr>
        <p:txBody>
          <a:bodyPr wrap="square" rtlCol="0">
            <a:spAutoFit/>
          </a:bodyPr>
          <a:lstStyle/>
          <a:p>
            <a:pPr>
              <a:lnSpc>
                <a:spcPct val="150000"/>
              </a:lnSpc>
              <a:buNone/>
            </a:pPr>
            <a:r>
              <a:rPr lang="zh-CN" altLang="zh-CN" dirty="0">
                <a:solidFill>
                  <a:schemeClr val="tx1"/>
                </a:solidFill>
              </a:rPr>
              <a:t>【例</a:t>
            </a:r>
            <a:r>
              <a:rPr lang="en-US" altLang="zh-CN" dirty="0">
                <a:solidFill>
                  <a:schemeClr val="tx1"/>
                </a:solidFill>
              </a:rPr>
              <a:t>3-5</a:t>
            </a:r>
            <a:r>
              <a:rPr lang="zh-CN" altLang="zh-CN" dirty="0">
                <a:solidFill>
                  <a:schemeClr val="tx1"/>
                </a:solidFill>
              </a:rPr>
              <a:t>】某大学新生报到后学生工作部为每一位学生分配了宿舍，学生宿舍的设置为，一间房有</a:t>
            </a:r>
            <a:r>
              <a:rPr lang="en-US" altLang="zh-CN" dirty="0">
                <a:solidFill>
                  <a:schemeClr val="tx1"/>
                </a:solidFill>
              </a:rPr>
              <a:t>4</a:t>
            </a:r>
            <a:r>
              <a:rPr lang="zh-CN" altLang="zh-CN" dirty="0">
                <a:solidFill>
                  <a:schemeClr val="tx1"/>
                </a:solidFill>
              </a:rPr>
              <a:t>张单人床，</a:t>
            </a:r>
            <a:r>
              <a:rPr lang="en-US" altLang="zh-CN" dirty="0">
                <a:solidFill>
                  <a:schemeClr val="tx1"/>
                </a:solidFill>
              </a:rPr>
              <a:t>1</a:t>
            </a:r>
            <a:r>
              <a:rPr lang="zh-CN" altLang="zh-CN" dirty="0">
                <a:solidFill>
                  <a:schemeClr val="tx1"/>
                </a:solidFill>
              </a:rPr>
              <a:t>间盥洗室，</a:t>
            </a:r>
            <a:r>
              <a:rPr lang="en-US" altLang="zh-CN" dirty="0">
                <a:solidFill>
                  <a:schemeClr val="tx1"/>
                </a:solidFill>
              </a:rPr>
              <a:t>4</a:t>
            </a:r>
            <a:r>
              <a:rPr lang="zh-CN" altLang="zh-CN" dirty="0">
                <a:solidFill>
                  <a:schemeClr val="tx1"/>
                </a:solidFill>
              </a:rPr>
              <a:t>张书桌椅，</a:t>
            </a:r>
            <a:r>
              <a:rPr lang="en-US" altLang="zh-CN" dirty="0">
                <a:solidFill>
                  <a:schemeClr val="tx1"/>
                </a:solidFill>
              </a:rPr>
              <a:t>4</a:t>
            </a:r>
            <a:r>
              <a:rPr lang="zh-CN" altLang="zh-CN" dirty="0">
                <a:solidFill>
                  <a:schemeClr val="tx1"/>
                </a:solidFill>
              </a:rPr>
              <a:t>个储物柜，宿舍采用智能门锁，智能门锁将为同一室的</a:t>
            </a:r>
            <a:r>
              <a:rPr lang="en-US" altLang="zh-CN" dirty="0">
                <a:solidFill>
                  <a:schemeClr val="tx1"/>
                </a:solidFill>
              </a:rPr>
              <a:t>4</a:t>
            </a:r>
            <a:r>
              <a:rPr lang="zh-CN" altLang="zh-CN" dirty="0">
                <a:solidFill>
                  <a:schemeClr val="tx1"/>
                </a:solidFill>
              </a:rPr>
              <a:t>位同学设置不同的数字钥匙。</a:t>
            </a:r>
          </a:p>
          <a:p>
            <a:endParaRPr lang="zh-CN" altLang="en-US" dirty="0"/>
          </a:p>
        </p:txBody>
      </p:sp>
    </p:spTree>
    <p:extLst>
      <p:ext uri="{BB962C8B-B14F-4D97-AF65-F5344CB8AC3E}">
        <p14:creationId xmlns:p14="http://schemas.microsoft.com/office/powerpoint/2010/main" val="12040496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492920" y="546100"/>
            <a:ext cx="8079581" cy="768350"/>
          </a:xfrm>
        </p:spPr>
        <p:txBody>
          <a:bodyPr vert="horz" lIns="91440" tIns="45720" rIns="91440" bIns="45720" rtlCol="0" anchor="ctr">
            <a:normAutofit/>
          </a:bodyPr>
          <a:lstStyle/>
          <a:p>
            <a:r>
              <a:rPr lang="en-US" altLang="zh-CN" sz="4000" b="1" dirty="0">
                <a:solidFill>
                  <a:schemeClr val="tx1"/>
                </a:solidFill>
              </a:rPr>
              <a:t>3.3.4 </a:t>
            </a:r>
            <a:r>
              <a:rPr lang="zh-CN" altLang="zh-CN" sz="4000" b="1" dirty="0">
                <a:solidFill>
                  <a:schemeClr val="tx1"/>
                </a:solidFill>
              </a:rPr>
              <a:t>字符</a:t>
            </a:r>
            <a:r>
              <a:rPr lang="zh-CN" altLang="en-US" sz="4000" b="1" dirty="0">
                <a:solidFill>
                  <a:schemeClr val="tx1"/>
                </a:solidFill>
              </a:rPr>
              <a:t>型</a:t>
            </a:r>
            <a:r>
              <a:rPr lang="zh-CN" altLang="zh-CN" sz="4000" b="1" dirty="0">
                <a:solidFill>
                  <a:schemeClr val="tx1"/>
                </a:solidFill>
              </a:rPr>
              <a:t>变量</a:t>
            </a:r>
            <a:r>
              <a:rPr lang="zh-CN" altLang="en-US" sz="4000" b="1" dirty="0">
                <a:solidFill>
                  <a:schemeClr val="tx1"/>
                </a:solidFill>
              </a:rPr>
              <a:t>与字符型常量</a:t>
            </a:r>
          </a:p>
        </p:txBody>
      </p:sp>
      <p:sp>
        <p:nvSpPr>
          <p:cNvPr id="2" name="文本框 1">
            <a:extLst>
              <a:ext uri="{FF2B5EF4-FFF2-40B4-BE49-F238E27FC236}">
                <a16:creationId xmlns:a16="http://schemas.microsoft.com/office/drawing/2014/main" xmlns="" id="{B6BEC4EF-4817-4F0F-8B69-BE7B0C21C52D}"/>
              </a:ext>
            </a:extLst>
          </p:cNvPr>
          <p:cNvSpPr txBox="1"/>
          <p:nvPr/>
        </p:nvSpPr>
        <p:spPr>
          <a:xfrm>
            <a:off x="152400" y="1200150"/>
            <a:ext cx="8572499" cy="2593980"/>
          </a:xfrm>
          <a:prstGeom prst="rect">
            <a:avLst/>
          </a:prstGeom>
          <a:noFill/>
        </p:spPr>
        <p:txBody>
          <a:bodyPr wrap="square" rtlCol="0">
            <a:spAutoFit/>
          </a:bodyPr>
          <a:lstStyle/>
          <a:p>
            <a:pPr>
              <a:lnSpc>
                <a:spcPct val="150000"/>
              </a:lnSpc>
              <a:buNone/>
            </a:pPr>
            <a:r>
              <a:rPr lang="zh-CN" altLang="zh-CN" dirty="0">
                <a:solidFill>
                  <a:schemeClr val="tx1"/>
                </a:solidFill>
              </a:rPr>
              <a:t>【例</a:t>
            </a:r>
            <a:r>
              <a:rPr lang="en-US" altLang="zh-CN" dirty="0">
                <a:solidFill>
                  <a:schemeClr val="tx1"/>
                </a:solidFill>
              </a:rPr>
              <a:t>3-5</a:t>
            </a:r>
            <a:r>
              <a:rPr lang="zh-CN" altLang="zh-CN" dirty="0">
                <a:solidFill>
                  <a:schemeClr val="tx1"/>
                </a:solidFill>
              </a:rPr>
              <a:t>】问题描述：计算机随机产生</a:t>
            </a:r>
            <a:r>
              <a:rPr lang="en-US" altLang="zh-CN" dirty="0">
                <a:solidFill>
                  <a:schemeClr val="tx1"/>
                </a:solidFill>
              </a:rPr>
              <a:t>4</a:t>
            </a:r>
            <a:r>
              <a:rPr lang="zh-CN" altLang="zh-CN" dirty="0">
                <a:solidFill>
                  <a:schemeClr val="tx1"/>
                </a:solidFill>
              </a:rPr>
              <a:t>把数字钥匙，分别放入变量</a:t>
            </a:r>
            <a:r>
              <a:rPr lang="en-US" altLang="zh-CN" dirty="0">
                <a:solidFill>
                  <a:schemeClr val="tx1"/>
                </a:solidFill>
              </a:rPr>
              <a:t>a</a:t>
            </a:r>
            <a:r>
              <a:rPr lang="zh-CN" altLang="zh-CN" dirty="0">
                <a:solidFill>
                  <a:schemeClr val="tx1"/>
                </a:solidFill>
              </a:rPr>
              <a:t>，</a:t>
            </a:r>
            <a:r>
              <a:rPr lang="en-US" altLang="zh-CN" dirty="0">
                <a:solidFill>
                  <a:schemeClr val="tx1"/>
                </a:solidFill>
              </a:rPr>
              <a:t>b</a:t>
            </a:r>
            <a:r>
              <a:rPr lang="zh-CN" altLang="zh-CN" dirty="0">
                <a:solidFill>
                  <a:schemeClr val="tx1"/>
                </a:solidFill>
              </a:rPr>
              <a:t>，</a:t>
            </a:r>
            <a:r>
              <a:rPr lang="en-US" altLang="zh-CN" dirty="0">
                <a:solidFill>
                  <a:schemeClr val="tx1"/>
                </a:solidFill>
              </a:rPr>
              <a:t>c</a:t>
            </a:r>
            <a:r>
              <a:rPr lang="zh-CN" altLang="zh-CN" dirty="0">
                <a:solidFill>
                  <a:schemeClr val="tx1"/>
                </a:solidFill>
              </a:rPr>
              <a:t>，</a:t>
            </a:r>
            <a:r>
              <a:rPr lang="en-US" altLang="zh-CN" dirty="0">
                <a:solidFill>
                  <a:schemeClr val="tx1"/>
                </a:solidFill>
              </a:rPr>
              <a:t>d</a:t>
            </a:r>
            <a:r>
              <a:rPr lang="zh-CN" altLang="zh-CN" dirty="0">
                <a:solidFill>
                  <a:schemeClr val="tx1"/>
                </a:solidFill>
              </a:rPr>
              <a:t>中，数字取值范围为：</a:t>
            </a:r>
            <a:r>
              <a:rPr lang="en-US" altLang="zh-CN" dirty="0">
                <a:solidFill>
                  <a:schemeClr val="tx1"/>
                </a:solidFill>
              </a:rPr>
              <a:t>1000</a:t>
            </a:r>
            <a:r>
              <a:rPr lang="zh-CN" altLang="zh-CN" dirty="0">
                <a:solidFill>
                  <a:schemeClr val="tx1"/>
                </a:solidFill>
              </a:rPr>
              <a:t>到</a:t>
            </a:r>
            <a:r>
              <a:rPr lang="en-US" altLang="zh-CN" dirty="0">
                <a:solidFill>
                  <a:schemeClr val="tx1"/>
                </a:solidFill>
              </a:rPr>
              <a:t>9999</a:t>
            </a:r>
            <a:r>
              <a:rPr lang="zh-CN" altLang="zh-CN" dirty="0">
                <a:solidFill>
                  <a:schemeClr val="tx1"/>
                </a:solidFill>
              </a:rPr>
              <a:t>随机数，同一室的</a:t>
            </a:r>
            <a:r>
              <a:rPr lang="en-US" altLang="zh-CN" dirty="0">
                <a:solidFill>
                  <a:schemeClr val="tx1"/>
                </a:solidFill>
              </a:rPr>
              <a:t>4</a:t>
            </a:r>
            <a:r>
              <a:rPr lang="zh-CN" altLang="zh-CN" dirty="0">
                <a:solidFill>
                  <a:schemeClr val="tx1"/>
                </a:solidFill>
              </a:rPr>
              <a:t>位同学通过输入字符‘</a:t>
            </a:r>
            <a:r>
              <a:rPr lang="en-US" altLang="zh-CN" dirty="0">
                <a:solidFill>
                  <a:schemeClr val="tx1"/>
                </a:solidFill>
              </a:rPr>
              <a:t>a</a:t>
            </a:r>
            <a:r>
              <a:rPr lang="zh-CN" altLang="zh-CN" dirty="0">
                <a:solidFill>
                  <a:schemeClr val="tx1"/>
                </a:solidFill>
              </a:rPr>
              <a:t>’，‘</a:t>
            </a:r>
            <a:r>
              <a:rPr lang="en-US" altLang="zh-CN" dirty="0">
                <a:solidFill>
                  <a:schemeClr val="tx1"/>
                </a:solidFill>
              </a:rPr>
              <a:t>b</a:t>
            </a:r>
            <a:r>
              <a:rPr lang="zh-CN" altLang="zh-CN" dirty="0">
                <a:solidFill>
                  <a:schemeClr val="tx1"/>
                </a:solidFill>
              </a:rPr>
              <a:t>’，‘</a:t>
            </a:r>
            <a:r>
              <a:rPr lang="en-US" altLang="zh-CN" dirty="0">
                <a:solidFill>
                  <a:schemeClr val="tx1"/>
                </a:solidFill>
              </a:rPr>
              <a:t>c</a:t>
            </a:r>
            <a:r>
              <a:rPr lang="zh-CN" altLang="zh-CN" dirty="0">
                <a:solidFill>
                  <a:schemeClr val="tx1"/>
                </a:solidFill>
              </a:rPr>
              <a:t>’，‘</a:t>
            </a:r>
            <a:r>
              <a:rPr lang="en-US" altLang="zh-CN" dirty="0">
                <a:solidFill>
                  <a:schemeClr val="tx1"/>
                </a:solidFill>
              </a:rPr>
              <a:t>d</a:t>
            </a:r>
            <a:r>
              <a:rPr lang="zh-CN" altLang="zh-CN" dirty="0">
                <a:solidFill>
                  <a:schemeClr val="tx1"/>
                </a:solidFill>
              </a:rPr>
              <a:t>’来获取各自的数字钥匙。</a:t>
            </a:r>
            <a:endParaRPr lang="zh-CN" altLang="en-US" dirty="0">
              <a:solidFill>
                <a:schemeClr val="tx1"/>
              </a:solidFill>
            </a:endParaRPr>
          </a:p>
        </p:txBody>
      </p:sp>
    </p:spTree>
    <p:extLst>
      <p:ext uri="{BB962C8B-B14F-4D97-AF65-F5344CB8AC3E}">
        <p14:creationId xmlns:p14="http://schemas.microsoft.com/office/powerpoint/2010/main" val="10186458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398858" y="34113"/>
            <a:ext cx="8079581" cy="768350"/>
          </a:xfrm>
        </p:spPr>
        <p:txBody>
          <a:bodyPr vert="horz" lIns="91440" tIns="45720" rIns="91440" bIns="45720" rtlCol="0" anchor="ctr">
            <a:normAutofit/>
          </a:bodyPr>
          <a:lstStyle/>
          <a:p>
            <a:r>
              <a:rPr lang="en-US" altLang="zh-CN" sz="4000" b="1" dirty="0">
                <a:solidFill>
                  <a:schemeClr val="tx1"/>
                </a:solidFill>
              </a:rPr>
              <a:t>3.3.4 </a:t>
            </a:r>
            <a:r>
              <a:rPr lang="zh-CN" altLang="zh-CN" sz="4000" b="1" dirty="0">
                <a:solidFill>
                  <a:schemeClr val="tx1"/>
                </a:solidFill>
              </a:rPr>
              <a:t>字符</a:t>
            </a:r>
            <a:r>
              <a:rPr lang="zh-CN" altLang="en-US" sz="4000" b="1" dirty="0">
                <a:solidFill>
                  <a:schemeClr val="tx1"/>
                </a:solidFill>
              </a:rPr>
              <a:t>型</a:t>
            </a:r>
            <a:r>
              <a:rPr lang="zh-CN" altLang="zh-CN" sz="4000" b="1" dirty="0">
                <a:solidFill>
                  <a:schemeClr val="tx1"/>
                </a:solidFill>
              </a:rPr>
              <a:t>变量</a:t>
            </a:r>
            <a:r>
              <a:rPr lang="zh-CN" altLang="en-US" sz="4000" b="1" dirty="0">
                <a:solidFill>
                  <a:schemeClr val="tx1"/>
                </a:solidFill>
              </a:rPr>
              <a:t>与字符型常量</a:t>
            </a:r>
          </a:p>
        </p:txBody>
      </p:sp>
      <p:sp>
        <p:nvSpPr>
          <p:cNvPr id="2" name="文本框 1">
            <a:extLst>
              <a:ext uri="{FF2B5EF4-FFF2-40B4-BE49-F238E27FC236}">
                <a16:creationId xmlns:a16="http://schemas.microsoft.com/office/drawing/2014/main" xmlns="" id="{B6BEC4EF-4817-4F0F-8B69-BE7B0C21C52D}"/>
              </a:ext>
            </a:extLst>
          </p:cNvPr>
          <p:cNvSpPr txBox="1"/>
          <p:nvPr/>
        </p:nvSpPr>
        <p:spPr>
          <a:xfrm>
            <a:off x="0" y="590550"/>
            <a:ext cx="8572499" cy="2593980"/>
          </a:xfrm>
          <a:prstGeom prst="rect">
            <a:avLst/>
          </a:prstGeom>
          <a:noFill/>
        </p:spPr>
        <p:txBody>
          <a:bodyPr wrap="square" rtlCol="0">
            <a:spAutoFit/>
          </a:bodyPr>
          <a:lstStyle/>
          <a:p>
            <a:pPr>
              <a:lnSpc>
                <a:spcPct val="150000"/>
              </a:lnSpc>
              <a:buNone/>
            </a:pPr>
            <a:r>
              <a:rPr lang="zh-CN" altLang="zh-CN" dirty="0">
                <a:solidFill>
                  <a:schemeClr val="tx1"/>
                </a:solidFill>
              </a:rPr>
              <a:t>【例</a:t>
            </a:r>
            <a:r>
              <a:rPr lang="en-US" altLang="zh-CN" dirty="0">
                <a:solidFill>
                  <a:schemeClr val="tx1"/>
                </a:solidFill>
              </a:rPr>
              <a:t>3-5</a:t>
            </a:r>
            <a:r>
              <a:rPr lang="zh-CN" altLang="zh-CN" dirty="0">
                <a:solidFill>
                  <a:schemeClr val="tx1"/>
                </a:solidFill>
              </a:rPr>
              <a:t>】分析：需要定义</a:t>
            </a:r>
            <a:r>
              <a:rPr lang="en-US" altLang="zh-CN" dirty="0">
                <a:solidFill>
                  <a:schemeClr val="tx1"/>
                </a:solidFill>
              </a:rPr>
              <a:t>4</a:t>
            </a:r>
            <a:r>
              <a:rPr lang="zh-CN" altLang="zh-CN" dirty="0">
                <a:solidFill>
                  <a:schemeClr val="tx1"/>
                </a:solidFill>
              </a:rPr>
              <a:t>个整数型变量来储存数字钥匙，数字钥匙可以用随机函数</a:t>
            </a:r>
            <a:r>
              <a:rPr lang="en-US" altLang="zh-CN" dirty="0">
                <a:solidFill>
                  <a:schemeClr val="tx1"/>
                </a:solidFill>
              </a:rPr>
              <a:t>rand()</a:t>
            </a:r>
            <a:r>
              <a:rPr lang="zh-CN" altLang="zh-CN" dirty="0">
                <a:solidFill>
                  <a:schemeClr val="tx1"/>
                </a:solidFill>
              </a:rPr>
              <a:t>获得。根据问题描述，记录学生输入的字符需用字符型变量存储</a:t>
            </a:r>
            <a:r>
              <a:rPr lang="en-US" altLang="zh-CN" dirty="0">
                <a:solidFill>
                  <a:schemeClr val="tx1"/>
                </a:solidFill>
              </a:rPr>
              <a:t>, C</a:t>
            </a:r>
            <a:r>
              <a:rPr lang="zh-CN" altLang="zh-CN" dirty="0">
                <a:solidFill>
                  <a:schemeClr val="tx1"/>
                </a:solidFill>
              </a:rPr>
              <a:t>语言中，字符型变量用</a:t>
            </a:r>
            <a:r>
              <a:rPr lang="en-US" altLang="zh-CN" dirty="0">
                <a:solidFill>
                  <a:schemeClr val="tx1"/>
                </a:solidFill>
              </a:rPr>
              <a:t>char</a:t>
            </a:r>
            <a:r>
              <a:rPr lang="zh-CN" altLang="zh-CN" dirty="0">
                <a:solidFill>
                  <a:schemeClr val="tx1"/>
                </a:solidFill>
              </a:rPr>
              <a:t>声明，最终呈现的界面</a:t>
            </a:r>
            <a:endParaRPr lang="zh-CN" altLang="en-US" dirty="0">
              <a:solidFill>
                <a:schemeClr val="tx1"/>
              </a:solidFill>
            </a:endParaRPr>
          </a:p>
        </p:txBody>
      </p:sp>
      <p:pic>
        <p:nvPicPr>
          <p:cNvPr id="3" name="图片 2">
            <a:extLst>
              <a:ext uri="{FF2B5EF4-FFF2-40B4-BE49-F238E27FC236}">
                <a16:creationId xmlns:a16="http://schemas.microsoft.com/office/drawing/2014/main" xmlns="" id="{3C1F2C0D-5985-4C54-8E36-83EA7E7824A3}"/>
              </a:ext>
            </a:extLst>
          </p:cNvPr>
          <p:cNvPicPr>
            <a:picLocks noChangeAspect="1"/>
          </p:cNvPicPr>
          <p:nvPr/>
        </p:nvPicPr>
        <p:blipFill>
          <a:blip r:embed="rId3"/>
          <a:stretch>
            <a:fillRect/>
          </a:stretch>
        </p:blipFill>
        <p:spPr>
          <a:xfrm>
            <a:off x="5486400" y="3177082"/>
            <a:ext cx="2992039" cy="1772354"/>
          </a:xfrm>
          <a:prstGeom prst="rect">
            <a:avLst/>
          </a:prstGeom>
        </p:spPr>
      </p:pic>
    </p:spTree>
    <p:extLst>
      <p:ext uri="{BB962C8B-B14F-4D97-AF65-F5344CB8AC3E}">
        <p14:creationId xmlns:p14="http://schemas.microsoft.com/office/powerpoint/2010/main" val="294266336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4800" y="819150"/>
            <a:ext cx="8686800" cy="3539430"/>
          </a:xfrm>
          <a:prstGeom prst="rect">
            <a:avLst/>
          </a:prstGeom>
        </p:spPr>
        <p:txBody>
          <a:bodyPr wrap="square">
            <a:spAutoFit/>
          </a:bodyPr>
          <a:lstStyle/>
          <a:p>
            <a:pPr>
              <a:buNone/>
            </a:pPr>
            <a:r>
              <a:rPr lang="zh-CN" altLang="zh-CN" dirty="0">
                <a:solidFill>
                  <a:schemeClr val="tx1"/>
                </a:solidFill>
              </a:rPr>
              <a:t>【例</a:t>
            </a:r>
            <a:r>
              <a:rPr lang="en-US" altLang="zh-CN" dirty="0">
                <a:solidFill>
                  <a:schemeClr val="tx1"/>
                </a:solidFill>
              </a:rPr>
              <a:t>3-5</a:t>
            </a:r>
            <a:r>
              <a:rPr lang="zh-CN" altLang="zh-CN" dirty="0">
                <a:solidFill>
                  <a:schemeClr val="tx1"/>
                </a:solidFill>
              </a:rPr>
              <a:t>】数字钥匙</a:t>
            </a:r>
            <a:endParaRPr lang="en-US" altLang="zh-CN" dirty="0">
              <a:solidFill>
                <a:schemeClr val="tx1"/>
              </a:solidFill>
            </a:endParaRPr>
          </a:p>
          <a:p>
            <a:pPr>
              <a:lnSpc>
                <a:spcPct val="150000"/>
              </a:lnSpc>
              <a:buNone/>
            </a:pPr>
            <a:r>
              <a:rPr lang="zh-CN" altLang="en-US" dirty="0">
                <a:hlinkClick r:id="rId4" action="ppaction://hlinkfile"/>
              </a:rPr>
              <a:t>例</a:t>
            </a:r>
            <a:r>
              <a:rPr lang="en-US" altLang="zh-CN" dirty="0">
                <a:hlinkClick r:id="rId4" action="ppaction://hlinkfile"/>
              </a:rPr>
              <a:t>3-5</a:t>
            </a:r>
            <a:r>
              <a:rPr lang="zh-CN" altLang="en-US" dirty="0">
                <a:hlinkClick r:id="rId4" action="ppaction://hlinkfile"/>
              </a:rPr>
              <a:t>代码</a:t>
            </a:r>
            <a:endParaRPr lang="en-US" altLang="zh-CN" dirty="0"/>
          </a:p>
          <a:p>
            <a:pPr>
              <a:lnSpc>
                <a:spcPct val="150000"/>
              </a:lnSpc>
              <a:buNone/>
            </a:pPr>
            <a:r>
              <a:rPr lang="zh-CN" altLang="en-US" dirty="0">
                <a:hlinkClick r:id="rId5" action="ppaction://hlinkfile"/>
              </a:rPr>
              <a:t>例</a:t>
            </a:r>
            <a:r>
              <a:rPr lang="en-US" altLang="zh-CN" dirty="0">
                <a:hlinkClick r:id="rId5" action="ppaction://hlinkfile"/>
              </a:rPr>
              <a:t>3-5</a:t>
            </a:r>
            <a:r>
              <a:rPr lang="zh-CN" altLang="en-US" dirty="0">
                <a:hlinkClick r:id="rId5" action="ppaction://hlinkfile"/>
              </a:rPr>
              <a:t>应用程序</a:t>
            </a:r>
            <a:endParaRPr lang="en-US" altLang="zh-CN" dirty="0"/>
          </a:p>
          <a:p>
            <a:pPr>
              <a:buNone/>
            </a:pPr>
            <a:endParaRPr lang="zh-CN" altLang="zh-CN" dirty="0">
              <a:solidFill>
                <a:schemeClr val="tx1"/>
              </a:solidFill>
            </a:endParaRPr>
          </a:p>
          <a:p>
            <a:pPr>
              <a:buNone/>
            </a:pPr>
            <a:endParaRPr lang="en-US" altLang="zh-CN" dirty="0"/>
          </a:p>
          <a:p>
            <a:pPr>
              <a:buNone/>
            </a:pPr>
            <a:r>
              <a:rPr lang="zh-CN" altLang="zh-CN" dirty="0"/>
              <a:t>整型变量。</a:t>
            </a:r>
          </a:p>
        </p:txBody>
      </p:sp>
      <p:sp>
        <p:nvSpPr>
          <p:cNvPr id="8" name="标题 1"/>
          <p:cNvSpPr>
            <a:spLocks noGrp="1"/>
          </p:cNvSpPr>
          <p:nvPr>
            <p:ph type="title"/>
          </p:nvPr>
        </p:nvSpPr>
        <p:spPr>
          <a:xfrm>
            <a:off x="457200" y="174415"/>
            <a:ext cx="8079581" cy="742950"/>
          </a:xfrm>
        </p:spPr>
        <p:txBody>
          <a:bodyPr vert="horz" lIns="91440" tIns="45720" rIns="91440" bIns="45720" rtlCol="0" anchor="ctr">
            <a:normAutofit/>
          </a:bodyPr>
          <a:lstStyle/>
          <a:p>
            <a:r>
              <a:rPr lang="en-US" altLang="zh-CN" sz="4000" b="1" dirty="0">
                <a:solidFill>
                  <a:schemeClr val="tx1"/>
                </a:solidFill>
              </a:rPr>
              <a:t>3.3.3 </a:t>
            </a:r>
            <a:r>
              <a:rPr lang="zh-CN" altLang="zh-CN" sz="4000" b="1" dirty="0">
                <a:solidFill>
                  <a:schemeClr val="tx1"/>
                </a:solidFill>
              </a:rPr>
              <a:t>浮点型变量与浮点型常量</a:t>
            </a:r>
            <a:endParaRPr lang="en-US" altLang="zh-CN" sz="4000" b="1" dirty="0">
              <a:solidFill>
                <a:schemeClr val="tx1"/>
              </a:solidFill>
            </a:endParaRPr>
          </a:p>
        </p:txBody>
      </p:sp>
    </p:spTree>
    <p:custDataLst>
      <p:tags r:id="rId1"/>
    </p:custDataLst>
    <p:extLst>
      <p:ext uri="{BB962C8B-B14F-4D97-AF65-F5344CB8AC3E}">
        <p14:creationId xmlns:p14="http://schemas.microsoft.com/office/powerpoint/2010/main" val="2194891466"/>
      </p:ext>
    </p:extLst>
  </p:cSld>
  <p:clrMapOvr>
    <a:masterClrMapping/>
  </p:clrMapOvr>
  <mc:AlternateContent xmlns:mc="http://schemas.openxmlformats.org/markup-compatibility/2006" xmlns:p14="http://schemas.microsoft.com/office/powerpoint/2010/main">
    <mc:Choice Requires="p14">
      <p:transition spd="slow" p14:dur="2000" advTm="52215"/>
    </mc:Choice>
    <mc:Fallback xmlns="">
      <p:transition spd="slow" advTm="522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457201" y="461962"/>
            <a:ext cx="8079581" cy="738188"/>
          </a:xfrm>
          <a:prstGeom prst="rect">
            <a:avLst/>
          </a:prstGeom>
        </p:spPr>
        <p:txBody>
          <a:bodyPr vert="horz" lIns="91440" tIns="45720" rIns="91440" bIns="45720" rtlCol="0" anchor="ctr">
            <a:normAutofit/>
          </a:bodyPr>
          <a:lstStyle>
            <a:lvl1pPr defTabSz="914400" eaLnBrk="1" latinLnBrk="0" hangingPunct="1">
              <a:lnSpc>
                <a:spcPct val="90000"/>
              </a:lnSpc>
              <a:spcBef>
                <a:spcPct val="0"/>
              </a:spcBef>
              <a:buNone/>
              <a:defRPr sz="4000" spc="-120" baseline="0">
                <a:solidFill>
                  <a:schemeClr val="tx1"/>
                </a:solidFill>
                <a:latin typeface="+mj-lt"/>
                <a:ea typeface="+mj-ea"/>
                <a:cs typeface="+mj-cs"/>
              </a:defRPr>
            </a:lvl1pPr>
          </a:lstStyle>
          <a:p>
            <a:r>
              <a:rPr lang="en-US" altLang="zh-CN" b="1" dirty="0"/>
              <a:t>3.3.5 </a:t>
            </a:r>
            <a:r>
              <a:rPr lang="zh-CN" altLang="zh-CN" b="1" dirty="0"/>
              <a:t>类型转换</a:t>
            </a:r>
            <a:endParaRPr lang="zh-CN" altLang="en-US" b="1" dirty="0"/>
          </a:p>
        </p:txBody>
      </p:sp>
      <p:sp>
        <p:nvSpPr>
          <p:cNvPr id="26" name="Text Box 3"/>
          <p:cNvSpPr txBox="1">
            <a:spLocks noChangeArrowheads="1"/>
          </p:cNvSpPr>
          <p:nvPr/>
        </p:nvSpPr>
        <p:spPr bwMode="auto">
          <a:xfrm>
            <a:off x="1619250" y="4219575"/>
            <a:ext cx="1295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隶书" pitchFamily="49" charset="-122"/>
                <a:ea typeface="隶书" pitchFamily="49" charset="-122"/>
              </a:defRPr>
            </a:lvl1pPr>
            <a:lvl2pPr marL="742950" indent="-285750">
              <a:defRPr kumimoji="1" sz="2800">
                <a:solidFill>
                  <a:schemeClr val="tx1"/>
                </a:solidFill>
                <a:latin typeface="隶书" pitchFamily="49" charset="-122"/>
                <a:ea typeface="隶书" pitchFamily="49" charset="-122"/>
              </a:defRPr>
            </a:lvl2pPr>
            <a:lvl3pPr marL="1143000" indent="-228600">
              <a:defRPr kumimoji="1" sz="2800">
                <a:solidFill>
                  <a:schemeClr val="tx1"/>
                </a:solidFill>
                <a:latin typeface="隶书" pitchFamily="49" charset="-122"/>
                <a:ea typeface="隶书" pitchFamily="49" charset="-122"/>
              </a:defRPr>
            </a:lvl3pPr>
            <a:lvl4pPr marL="1600200" indent="-228600">
              <a:defRPr kumimoji="1" sz="2800">
                <a:solidFill>
                  <a:schemeClr val="tx1"/>
                </a:solidFill>
                <a:latin typeface="隶书" pitchFamily="49" charset="-122"/>
                <a:ea typeface="隶书" pitchFamily="49" charset="-122"/>
              </a:defRPr>
            </a:lvl4pPr>
            <a:lvl5pPr marL="2057400" indent="-228600">
              <a:defRPr kumimoji="1" sz="2800">
                <a:solidFill>
                  <a:schemeClr val="tx1"/>
                </a:solidFill>
                <a:latin typeface="隶书" pitchFamily="49" charset="-122"/>
                <a:ea typeface="隶书" pitchFamily="49" charset="-122"/>
              </a:defRPr>
            </a:lvl5pPr>
            <a:lvl6pPr marL="2514600" indent="-228600" eaLnBrk="0" fontAlgn="base" hangingPunct="0">
              <a:spcBef>
                <a:spcPct val="0"/>
              </a:spcBef>
              <a:spcAft>
                <a:spcPct val="0"/>
              </a:spcAft>
              <a:defRPr kumimoji="1" sz="2800">
                <a:solidFill>
                  <a:schemeClr val="tx1"/>
                </a:solidFill>
                <a:latin typeface="隶书" pitchFamily="49" charset="-122"/>
                <a:ea typeface="隶书" pitchFamily="49" charset="-122"/>
              </a:defRPr>
            </a:lvl6pPr>
            <a:lvl7pPr marL="2971800" indent="-228600" eaLnBrk="0" fontAlgn="base" hangingPunct="0">
              <a:spcBef>
                <a:spcPct val="0"/>
              </a:spcBef>
              <a:spcAft>
                <a:spcPct val="0"/>
              </a:spcAft>
              <a:defRPr kumimoji="1" sz="2800">
                <a:solidFill>
                  <a:schemeClr val="tx1"/>
                </a:solidFill>
                <a:latin typeface="隶书" pitchFamily="49" charset="-122"/>
                <a:ea typeface="隶书" pitchFamily="49" charset="-122"/>
              </a:defRPr>
            </a:lvl7pPr>
            <a:lvl8pPr marL="3429000" indent="-228600" eaLnBrk="0" fontAlgn="base" hangingPunct="0">
              <a:spcBef>
                <a:spcPct val="0"/>
              </a:spcBef>
              <a:spcAft>
                <a:spcPct val="0"/>
              </a:spcAft>
              <a:defRPr kumimoji="1" sz="2800">
                <a:solidFill>
                  <a:schemeClr val="tx1"/>
                </a:solidFill>
                <a:latin typeface="隶书" pitchFamily="49" charset="-122"/>
                <a:ea typeface="隶书" pitchFamily="49" charset="-122"/>
              </a:defRPr>
            </a:lvl8pPr>
            <a:lvl9pPr marL="3886200" indent="-228600" eaLnBrk="0" fontAlgn="base" hangingPunct="0">
              <a:spcBef>
                <a:spcPct val="0"/>
              </a:spcBef>
              <a:spcAft>
                <a:spcPct val="0"/>
              </a:spcAft>
              <a:defRPr kumimoji="1" sz="2800">
                <a:solidFill>
                  <a:schemeClr val="tx1"/>
                </a:solidFill>
                <a:latin typeface="隶书" pitchFamily="49" charset="-122"/>
                <a:ea typeface="隶书" pitchFamily="49" charset="-122"/>
              </a:defRPr>
            </a:lvl9pPr>
          </a:lstStyle>
          <a:p>
            <a:pPr>
              <a:buNone/>
            </a:pPr>
            <a:r>
              <a:rPr lang="zh-CN" altLang="en-US" sz="2400" b="1" dirty="0">
                <a:latin typeface="+mn-ea"/>
                <a:ea typeface="+mn-ea"/>
              </a:rPr>
              <a:t>说明</a:t>
            </a:r>
            <a:r>
              <a:rPr lang="en-US" altLang="zh-CN" sz="2400" b="1" dirty="0">
                <a:latin typeface="+mn-ea"/>
                <a:ea typeface="+mn-ea"/>
              </a:rPr>
              <a:t>:</a:t>
            </a:r>
          </a:p>
        </p:txBody>
      </p:sp>
      <p:grpSp>
        <p:nvGrpSpPr>
          <p:cNvPr id="27" name="Group 26"/>
          <p:cNvGrpSpPr>
            <a:grpSpLocks/>
          </p:cNvGrpSpPr>
          <p:nvPr/>
        </p:nvGrpSpPr>
        <p:grpSpPr bwMode="auto">
          <a:xfrm>
            <a:off x="3059114" y="4173145"/>
            <a:ext cx="2792412" cy="461963"/>
            <a:chOff x="1927" y="3210"/>
            <a:chExt cx="1759" cy="388"/>
          </a:xfrm>
        </p:grpSpPr>
        <p:sp>
          <p:nvSpPr>
            <p:cNvPr id="28" name="Line 5"/>
            <p:cNvSpPr>
              <a:spLocks noChangeShapeType="1"/>
            </p:cNvSpPr>
            <p:nvPr/>
          </p:nvSpPr>
          <p:spPr bwMode="auto">
            <a:xfrm flipH="1">
              <a:off x="1927" y="3454"/>
              <a:ext cx="63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None/>
              </a:pPr>
              <a:endParaRPr lang="zh-CN" altLang="en-US" sz="2400">
                <a:latin typeface="+mn-ea"/>
                <a:ea typeface="+mn-ea"/>
              </a:endParaRPr>
            </a:p>
          </p:txBody>
        </p:sp>
        <p:sp>
          <p:nvSpPr>
            <p:cNvPr id="29" name="Text Box 6"/>
            <p:cNvSpPr txBox="1">
              <a:spLocks noChangeArrowheads="1"/>
            </p:cNvSpPr>
            <p:nvPr/>
          </p:nvSpPr>
          <p:spPr bwMode="auto">
            <a:xfrm>
              <a:off x="2595" y="3210"/>
              <a:ext cx="1091"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隶书" pitchFamily="49" charset="-122"/>
                  <a:ea typeface="隶书" pitchFamily="49" charset="-122"/>
                </a:defRPr>
              </a:lvl1pPr>
              <a:lvl2pPr marL="742950" indent="-285750">
                <a:defRPr kumimoji="1" sz="2800">
                  <a:solidFill>
                    <a:schemeClr val="tx1"/>
                  </a:solidFill>
                  <a:latin typeface="隶书" pitchFamily="49" charset="-122"/>
                  <a:ea typeface="隶书" pitchFamily="49" charset="-122"/>
                </a:defRPr>
              </a:lvl2pPr>
              <a:lvl3pPr marL="1143000" indent="-228600">
                <a:defRPr kumimoji="1" sz="2800">
                  <a:solidFill>
                    <a:schemeClr val="tx1"/>
                  </a:solidFill>
                  <a:latin typeface="隶书" pitchFamily="49" charset="-122"/>
                  <a:ea typeface="隶书" pitchFamily="49" charset="-122"/>
                </a:defRPr>
              </a:lvl3pPr>
              <a:lvl4pPr marL="1600200" indent="-228600">
                <a:defRPr kumimoji="1" sz="2800">
                  <a:solidFill>
                    <a:schemeClr val="tx1"/>
                  </a:solidFill>
                  <a:latin typeface="隶书" pitchFamily="49" charset="-122"/>
                  <a:ea typeface="隶书" pitchFamily="49" charset="-122"/>
                </a:defRPr>
              </a:lvl4pPr>
              <a:lvl5pPr marL="2057400" indent="-228600">
                <a:defRPr kumimoji="1" sz="2800">
                  <a:solidFill>
                    <a:schemeClr val="tx1"/>
                  </a:solidFill>
                  <a:latin typeface="隶书" pitchFamily="49" charset="-122"/>
                  <a:ea typeface="隶书" pitchFamily="49" charset="-122"/>
                </a:defRPr>
              </a:lvl5pPr>
              <a:lvl6pPr marL="2514600" indent="-228600" eaLnBrk="0" fontAlgn="base" hangingPunct="0">
                <a:spcBef>
                  <a:spcPct val="0"/>
                </a:spcBef>
                <a:spcAft>
                  <a:spcPct val="0"/>
                </a:spcAft>
                <a:defRPr kumimoji="1" sz="2800">
                  <a:solidFill>
                    <a:schemeClr val="tx1"/>
                  </a:solidFill>
                  <a:latin typeface="隶书" pitchFamily="49" charset="-122"/>
                  <a:ea typeface="隶书" pitchFamily="49" charset="-122"/>
                </a:defRPr>
              </a:lvl6pPr>
              <a:lvl7pPr marL="2971800" indent="-228600" eaLnBrk="0" fontAlgn="base" hangingPunct="0">
                <a:spcBef>
                  <a:spcPct val="0"/>
                </a:spcBef>
                <a:spcAft>
                  <a:spcPct val="0"/>
                </a:spcAft>
                <a:defRPr kumimoji="1" sz="2800">
                  <a:solidFill>
                    <a:schemeClr val="tx1"/>
                  </a:solidFill>
                  <a:latin typeface="隶书" pitchFamily="49" charset="-122"/>
                  <a:ea typeface="隶书" pitchFamily="49" charset="-122"/>
                </a:defRPr>
              </a:lvl7pPr>
              <a:lvl8pPr marL="3429000" indent="-228600" eaLnBrk="0" fontAlgn="base" hangingPunct="0">
                <a:spcBef>
                  <a:spcPct val="0"/>
                </a:spcBef>
                <a:spcAft>
                  <a:spcPct val="0"/>
                </a:spcAft>
                <a:defRPr kumimoji="1" sz="2800">
                  <a:solidFill>
                    <a:schemeClr val="tx1"/>
                  </a:solidFill>
                  <a:latin typeface="隶书" pitchFamily="49" charset="-122"/>
                  <a:ea typeface="隶书" pitchFamily="49" charset="-122"/>
                </a:defRPr>
              </a:lvl8pPr>
              <a:lvl9pPr marL="3886200" indent="-228600" eaLnBrk="0" fontAlgn="base" hangingPunct="0">
                <a:spcBef>
                  <a:spcPct val="0"/>
                </a:spcBef>
                <a:spcAft>
                  <a:spcPct val="0"/>
                </a:spcAft>
                <a:defRPr kumimoji="1" sz="2800">
                  <a:solidFill>
                    <a:schemeClr val="tx1"/>
                  </a:solidFill>
                  <a:latin typeface="隶书" pitchFamily="49" charset="-122"/>
                  <a:ea typeface="隶书" pitchFamily="49" charset="-122"/>
                </a:defRPr>
              </a:lvl9pPr>
            </a:lstStyle>
            <a:p>
              <a:pPr>
                <a:buNone/>
              </a:pPr>
              <a:r>
                <a:rPr lang="zh-CN" altLang="en-US" sz="2400" b="1" dirty="0">
                  <a:latin typeface="+mn-ea"/>
                  <a:ea typeface="+mn-ea"/>
                </a:rPr>
                <a:t>必定的转换</a:t>
              </a:r>
            </a:p>
          </p:txBody>
        </p:sp>
      </p:grpSp>
      <p:grpSp>
        <p:nvGrpSpPr>
          <p:cNvPr id="30" name="Group 27"/>
          <p:cNvGrpSpPr>
            <a:grpSpLocks/>
          </p:cNvGrpSpPr>
          <p:nvPr/>
        </p:nvGrpSpPr>
        <p:grpSpPr bwMode="auto">
          <a:xfrm>
            <a:off x="3200400" y="4517232"/>
            <a:ext cx="3690938" cy="511969"/>
            <a:chOff x="2016" y="3499"/>
            <a:chExt cx="2325" cy="430"/>
          </a:xfrm>
        </p:grpSpPr>
        <p:sp>
          <p:nvSpPr>
            <p:cNvPr id="31" name="Line 8"/>
            <p:cNvSpPr>
              <a:spLocks noChangeShapeType="1"/>
            </p:cNvSpPr>
            <p:nvPr/>
          </p:nvSpPr>
          <p:spPr bwMode="auto">
            <a:xfrm flipV="1">
              <a:off x="2016" y="3606"/>
              <a:ext cx="0" cy="323"/>
            </a:xfrm>
            <a:prstGeom prst="line">
              <a:avLst/>
            </a:prstGeom>
            <a:ln w="19050">
              <a:headEnd/>
              <a:tailEnd type="triangle" w="med" len="med"/>
            </a:ln>
            <a:extLst/>
          </p:spPr>
          <p:style>
            <a:lnRef idx="1">
              <a:schemeClr val="dk1"/>
            </a:lnRef>
            <a:fillRef idx="0">
              <a:schemeClr val="dk1"/>
            </a:fillRef>
            <a:effectRef idx="0">
              <a:schemeClr val="dk1"/>
            </a:effectRef>
            <a:fontRef idx="minor">
              <a:schemeClr val="tx1"/>
            </a:fontRef>
          </p:style>
          <p:txBody>
            <a:bodyPr wrap="none" anchor="ctr"/>
            <a:lstStyle/>
            <a:p>
              <a:pPr>
                <a:buNone/>
              </a:pPr>
              <a:endParaRPr lang="zh-CN" altLang="en-US" sz="2400">
                <a:latin typeface="+mn-ea"/>
                <a:ea typeface="+mn-ea"/>
              </a:endParaRPr>
            </a:p>
          </p:txBody>
        </p:sp>
        <p:sp>
          <p:nvSpPr>
            <p:cNvPr id="32" name="Text Box 9"/>
            <p:cNvSpPr txBox="1">
              <a:spLocks noChangeArrowheads="1"/>
            </p:cNvSpPr>
            <p:nvPr/>
          </p:nvSpPr>
          <p:spPr bwMode="auto">
            <a:xfrm>
              <a:off x="2081" y="3499"/>
              <a:ext cx="226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隶书" pitchFamily="49" charset="-122"/>
                  <a:ea typeface="隶书" pitchFamily="49" charset="-122"/>
                </a:defRPr>
              </a:lvl1pPr>
              <a:lvl2pPr marL="742950" indent="-285750">
                <a:defRPr kumimoji="1" sz="2800">
                  <a:solidFill>
                    <a:schemeClr val="tx1"/>
                  </a:solidFill>
                  <a:latin typeface="隶书" pitchFamily="49" charset="-122"/>
                  <a:ea typeface="隶书" pitchFamily="49" charset="-122"/>
                </a:defRPr>
              </a:lvl2pPr>
              <a:lvl3pPr marL="1143000" indent="-228600">
                <a:defRPr kumimoji="1" sz="2800">
                  <a:solidFill>
                    <a:schemeClr val="tx1"/>
                  </a:solidFill>
                  <a:latin typeface="隶书" pitchFamily="49" charset="-122"/>
                  <a:ea typeface="隶书" pitchFamily="49" charset="-122"/>
                </a:defRPr>
              </a:lvl3pPr>
              <a:lvl4pPr marL="1600200" indent="-228600">
                <a:defRPr kumimoji="1" sz="2800">
                  <a:solidFill>
                    <a:schemeClr val="tx1"/>
                  </a:solidFill>
                  <a:latin typeface="隶书" pitchFamily="49" charset="-122"/>
                  <a:ea typeface="隶书" pitchFamily="49" charset="-122"/>
                </a:defRPr>
              </a:lvl4pPr>
              <a:lvl5pPr marL="2057400" indent="-228600">
                <a:defRPr kumimoji="1" sz="2800">
                  <a:solidFill>
                    <a:schemeClr val="tx1"/>
                  </a:solidFill>
                  <a:latin typeface="隶书" pitchFamily="49" charset="-122"/>
                  <a:ea typeface="隶书" pitchFamily="49" charset="-122"/>
                </a:defRPr>
              </a:lvl5pPr>
              <a:lvl6pPr marL="2514600" indent="-228600" eaLnBrk="0" fontAlgn="base" hangingPunct="0">
                <a:spcBef>
                  <a:spcPct val="0"/>
                </a:spcBef>
                <a:spcAft>
                  <a:spcPct val="0"/>
                </a:spcAft>
                <a:defRPr kumimoji="1" sz="2800">
                  <a:solidFill>
                    <a:schemeClr val="tx1"/>
                  </a:solidFill>
                  <a:latin typeface="隶书" pitchFamily="49" charset="-122"/>
                  <a:ea typeface="隶书" pitchFamily="49" charset="-122"/>
                </a:defRPr>
              </a:lvl6pPr>
              <a:lvl7pPr marL="2971800" indent="-228600" eaLnBrk="0" fontAlgn="base" hangingPunct="0">
                <a:spcBef>
                  <a:spcPct val="0"/>
                </a:spcBef>
                <a:spcAft>
                  <a:spcPct val="0"/>
                </a:spcAft>
                <a:defRPr kumimoji="1" sz="2800">
                  <a:solidFill>
                    <a:schemeClr val="tx1"/>
                  </a:solidFill>
                  <a:latin typeface="隶书" pitchFamily="49" charset="-122"/>
                  <a:ea typeface="隶书" pitchFamily="49" charset="-122"/>
                </a:defRPr>
              </a:lvl7pPr>
              <a:lvl8pPr marL="3429000" indent="-228600" eaLnBrk="0" fontAlgn="base" hangingPunct="0">
                <a:spcBef>
                  <a:spcPct val="0"/>
                </a:spcBef>
                <a:spcAft>
                  <a:spcPct val="0"/>
                </a:spcAft>
                <a:defRPr kumimoji="1" sz="2800">
                  <a:solidFill>
                    <a:schemeClr val="tx1"/>
                  </a:solidFill>
                  <a:latin typeface="隶书" pitchFamily="49" charset="-122"/>
                  <a:ea typeface="隶书" pitchFamily="49" charset="-122"/>
                </a:defRPr>
              </a:lvl8pPr>
              <a:lvl9pPr marL="3886200" indent="-228600" eaLnBrk="0" fontAlgn="base" hangingPunct="0">
                <a:spcBef>
                  <a:spcPct val="0"/>
                </a:spcBef>
                <a:spcAft>
                  <a:spcPct val="0"/>
                </a:spcAft>
                <a:defRPr kumimoji="1" sz="2800">
                  <a:solidFill>
                    <a:schemeClr val="tx1"/>
                  </a:solidFill>
                  <a:latin typeface="隶书" pitchFamily="49" charset="-122"/>
                  <a:ea typeface="隶书" pitchFamily="49" charset="-122"/>
                </a:defRPr>
              </a:lvl9pPr>
            </a:lstStyle>
            <a:p>
              <a:pPr>
                <a:buNone/>
              </a:pPr>
              <a:r>
                <a:rPr lang="zh-CN" altLang="en-US" sz="2400" b="1" dirty="0">
                  <a:latin typeface="+mn-ea"/>
                  <a:ea typeface="+mn-ea"/>
                </a:rPr>
                <a:t>运算对象类型不同时转换</a:t>
              </a:r>
            </a:p>
          </p:txBody>
        </p:sp>
      </p:grpSp>
      <p:grpSp>
        <p:nvGrpSpPr>
          <p:cNvPr id="54" name="Group 29"/>
          <p:cNvGrpSpPr>
            <a:grpSpLocks/>
          </p:cNvGrpSpPr>
          <p:nvPr/>
        </p:nvGrpSpPr>
        <p:grpSpPr bwMode="auto">
          <a:xfrm>
            <a:off x="2438400" y="1671638"/>
            <a:ext cx="4495800" cy="2498461"/>
            <a:chOff x="1536" y="956"/>
            <a:chExt cx="3068" cy="2255"/>
          </a:xfrm>
        </p:grpSpPr>
        <p:sp>
          <p:nvSpPr>
            <p:cNvPr id="55" name="Rectangle 11"/>
            <p:cNvSpPr>
              <a:spLocks noChangeArrowheads="1"/>
            </p:cNvSpPr>
            <p:nvPr/>
          </p:nvSpPr>
          <p:spPr bwMode="auto">
            <a:xfrm>
              <a:off x="1536" y="1002"/>
              <a:ext cx="3068" cy="220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None/>
              </a:pPr>
              <a:endParaRPr lang="zh-CN" altLang="zh-CN" sz="2400" b="1">
                <a:latin typeface="Times New Roman" pitchFamily="18" charset="0"/>
              </a:endParaRPr>
            </a:p>
          </p:txBody>
        </p:sp>
        <p:sp>
          <p:nvSpPr>
            <p:cNvPr id="56" name="Text Box 12"/>
            <p:cNvSpPr txBox="1">
              <a:spLocks noChangeArrowheads="1"/>
            </p:cNvSpPr>
            <p:nvPr/>
          </p:nvSpPr>
          <p:spPr bwMode="auto">
            <a:xfrm>
              <a:off x="2085" y="957"/>
              <a:ext cx="697" cy="4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隶书" pitchFamily="49" charset="-122"/>
                  <a:ea typeface="隶书" pitchFamily="49" charset="-122"/>
                </a:defRPr>
              </a:lvl1pPr>
              <a:lvl2pPr marL="742950" indent="-285750">
                <a:defRPr kumimoji="1" sz="2800">
                  <a:solidFill>
                    <a:schemeClr val="tx1"/>
                  </a:solidFill>
                  <a:latin typeface="隶书" pitchFamily="49" charset="-122"/>
                  <a:ea typeface="隶书" pitchFamily="49" charset="-122"/>
                </a:defRPr>
              </a:lvl2pPr>
              <a:lvl3pPr marL="1143000" indent="-228600">
                <a:defRPr kumimoji="1" sz="2800">
                  <a:solidFill>
                    <a:schemeClr val="tx1"/>
                  </a:solidFill>
                  <a:latin typeface="隶书" pitchFamily="49" charset="-122"/>
                  <a:ea typeface="隶书" pitchFamily="49" charset="-122"/>
                </a:defRPr>
              </a:lvl3pPr>
              <a:lvl4pPr marL="1600200" indent="-228600">
                <a:defRPr kumimoji="1" sz="2800">
                  <a:solidFill>
                    <a:schemeClr val="tx1"/>
                  </a:solidFill>
                  <a:latin typeface="隶书" pitchFamily="49" charset="-122"/>
                  <a:ea typeface="隶书" pitchFamily="49" charset="-122"/>
                </a:defRPr>
              </a:lvl4pPr>
              <a:lvl5pPr marL="2057400" indent="-228600">
                <a:defRPr kumimoji="1" sz="2800">
                  <a:solidFill>
                    <a:schemeClr val="tx1"/>
                  </a:solidFill>
                  <a:latin typeface="隶书" pitchFamily="49" charset="-122"/>
                  <a:ea typeface="隶书" pitchFamily="49" charset="-122"/>
                </a:defRPr>
              </a:lvl5pPr>
              <a:lvl6pPr marL="2514600" indent="-228600" eaLnBrk="0" fontAlgn="base" hangingPunct="0">
                <a:spcBef>
                  <a:spcPct val="0"/>
                </a:spcBef>
                <a:spcAft>
                  <a:spcPct val="0"/>
                </a:spcAft>
                <a:defRPr kumimoji="1" sz="2800">
                  <a:solidFill>
                    <a:schemeClr val="tx1"/>
                  </a:solidFill>
                  <a:latin typeface="隶书" pitchFamily="49" charset="-122"/>
                  <a:ea typeface="隶书" pitchFamily="49" charset="-122"/>
                </a:defRPr>
              </a:lvl6pPr>
              <a:lvl7pPr marL="2971800" indent="-228600" eaLnBrk="0" fontAlgn="base" hangingPunct="0">
                <a:spcBef>
                  <a:spcPct val="0"/>
                </a:spcBef>
                <a:spcAft>
                  <a:spcPct val="0"/>
                </a:spcAft>
                <a:defRPr kumimoji="1" sz="2800">
                  <a:solidFill>
                    <a:schemeClr val="tx1"/>
                  </a:solidFill>
                  <a:latin typeface="隶书" pitchFamily="49" charset="-122"/>
                  <a:ea typeface="隶书" pitchFamily="49" charset="-122"/>
                </a:defRPr>
              </a:lvl7pPr>
              <a:lvl8pPr marL="3429000" indent="-228600" eaLnBrk="0" fontAlgn="base" hangingPunct="0">
                <a:spcBef>
                  <a:spcPct val="0"/>
                </a:spcBef>
                <a:spcAft>
                  <a:spcPct val="0"/>
                </a:spcAft>
                <a:defRPr kumimoji="1" sz="2800">
                  <a:solidFill>
                    <a:schemeClr val="tx1"/>
                  </a:solidFill>
                  <a:latin typeface="隶书" pitchFamily="49" charset="-122"/>
                  <a:ea typeface="隶书" pitchFamily="49" charset="-122"/>
                </a:defRPr>
              </a:lvl8pPr>
              <a:lvl9pPr marL="3886200" indent="-228600" eaLnBrk="0" fontAlgn="base" hangingPunct="0">
                <a:spcBef>
                  <a:spcPct val="0"/>
                </a:spcBef>
                <a:spcAft>
                  <a:spcPct val="0"/>
                </a:spcAft>
                <a:defRPr kumimoji="1" sz="2800">
                  <a:solidFill>
                    <a:schemeClr val="tx1"/>
                  </a:solidFill>
                  <a:latin typeface="隶书" pitchFamily="49" charset="-122"/>
                  <a:ea typeface="隶书" pitchFamily="49" charset="-122"/>
                </a:defRPr>
              </a:lvl9pPr>
            </a:lstStyle>
            <a:p>
              <a:pPr>
                <a:buNone/>
              </a:pPr>
              <a:r>
                <a:rPr lang="en-US" altLang="zh-CN" sz="2400" dirty="0">
                  <a:latin typeface="Times New Roman" pitchFamily="18" charset="0"/>
                  <a:ea typeface="+mn-ea"/>
                  <a:cs typeface="Times New Roman" pitchFamily="18" charset="0"/>
                </a:rPr>
                <a:t>double</a:t>
              </a:r>
            </a:p>
          </p:txBody>
        </p:sp>
        <p:sp>
          <p:nvSpPr>
            <p:cNvPr id="57" name="Text Box 13"/>
            <p:cNvSpPr txBox="1">
              <a:spLocks noChangeArrowheads="1"/>
            </p:cNvSpPr>
            <p:nvPr/>
          </p:nvSpPr>
          <p:spPr bwMode="auto">
            <a:xfrm>
              <a:off x="3487" y="956"/>
              <a:ext cx="510" cy="4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隶书" pitchFamily="49" charset="-122"/>
                  <a:ea typeface="隶书" pitchFamily="49" charset="-122"/>
                </a:defRPr>
              </a:lvl1pPr>
              <a:lvl2pPr marL="742950" indent="-285750">
                <a:defRPr kumimoji="1" sz="2800">
                  <a:solidFill>
                    <a:schemeClr val="tx1"/>
                  </a:solidFill>
                  <a:latin typeface="隶书" pitchFamily="49" charset="-122"/>
                  <a:ea typeface="隶书" pitchFamily="49" charset="-122"/>
                </a:defRPr>
              </a:lvl2pPr>
              <a:lvl3pPr marL="1143000" indent="-228600">
                <a:defRPr kumimoji="1" sz="2800">
                  <a:solidFill>
                    <a:schemeClr val="tx1"/>
                  </a:solidFill>
                  <a:latin typeface="隶书" pitchFamily="49" charset="-122"/>
                  <a:ea typeface="隶书" pitchFamily="49" charset="-122"/>
                </a:defRPr>
              </a:lvl3pPr>
              <a:lvl4pPr marL="1600200" indent="-228600">
                <a:defRPr kumimoji="1" sz="2800">
                  <a:solidFill>
                    <a:schemeClr val="tx1"/>
                  </a:solidFill>
                  <a:latin typeface="隶书" pitchFamily="49" charset="-122"/>
                  <a:ea typeface="隶书" pitchFamily="49" charset="-122"/>
                </a:defRPr>
              </a:lvl4pPr>
              <a:lvl5pPr marL="2057400" indent="-228600">
                <a:defRPr kumimoji="1" sz="2800">
                  <a:solidFill>
                    <a:schemeClr val="tx1"/>
                  </a:solidFill>
                  <a:latin typeface="隶书" pitchFamily="49" charset="-122"/>
                  <a:ea typeface="隶书" pitchFamily="49" charset="-122"/>
                </a:defRPr>
              </a:lvl5pPr>
              <a:lvl6pPr marL="2514600" indent="-228600" eaLnBrk="0" fontAlgn="base" hangingPunct="0">
                <a:spcBef>
                  <a:spcPct val="0"/>
                </a:spcBef>
                <a:spcAft>
                  <a:spcPct val="0"/>
                </a:spcAft>
                <a:defRPr kumimoji="1" sz="2800">
                  <a:solidFill>
                    <a:schemeClr val="tx1"/>
                  </a:solidFill>
                  <a:latin typeface="隶书" pitchFamily="49" charset="-122"/>
                  <a:ea typeface="隶书" pitchFamily="49" charset="-122"/>
                </a:defRPr>
              </a:lvl6pPr>
              <a:lvl7pPr marL="2971800" indent="-228600" eaLnBrk="0" fontAlgn="base" hangingPunct="0">
                <a:spcBef>
                  <a:spcPct val="0"/>
                </a:spcBef>
                <a:spcAft>
                  <a:spcPct val="0"/>
                </a:spcAft>
                <a:defRPr kumimoji="1" sz="2800">
                  <a:solidFill>
                    <a:schemeClr val="tx1"/>
                  </a:solidFill>
                  <a:latin typeface="隶书" pitchFamily="49" charset="-122"/>
                  <a:ea typeface="隶书" pitchFamily="49" charset="-122"/>
                </a:defRPr>
              </a:lvl7pPr>
              <a:lvl8pPr marL="3429000" indent="-228600" eaLnBrk="0" fontAlgn="base" hangingPunct="0">
                <a:spcBef>
                  <a:spcPct val="0"/>
                </a:spcBef>
                <a:spcAft>
                  <a:spcPct val="0"/>
                </a:spcAft>
                <a:defRPr kumimoji="1" sz="2800">
                  <a:solidFill>
                    <a:schemeClr val="tx1"/>
                  </a:solidFill>
                  <a:latin typeface="隶书" pitchFamily="49" charset="-122"/>
                  <a:ea typeface="隶书" pitchFamily="49" charset="-122"/>
                </a:defRPr>
              </a:lvl8pPr>
              <a:lvl9pPr marL="3886200" indent="-228600" eaLnBrk="0" fontAlgn="base" hangingPunct="0">
                <a:spcBef>
                  <a:spcPct val="0"/>
                </a:spcBef>
                <a:spcAft>
                  <a:spcPct val="0"/>
                </a:spcAft>
                <a:defRPr kumimoji="1" sz="2800">
                  <a:solidFill>
                    <a:schemeClr val="tx1"/>
                  </a:solidFill>
                  <a:latin typeface="隶书" pitchFamily="49" charset="-122"/>
                  <a:ea typeface="隶书" pitchFamily="49" charset="-122"/>
                </a:defRPr>
              </a:lvl9pPr>
            </a:lstStyle>
            <a:p>
              <a:pPr>
                <a:buNone/>
              </a:pPr>
              <a:r>
                <a:rPr lang="en-US" altLang="zh-CN" sz="2400" dirty="0">
                  <a:latin typeface="Times New Roman" pitchFamily="18" charset="0"/>
                  <a:ea typeface="+mn-ea"/>
                  <a:cs typeface="Times New Roman" pitchFamily="18" charset="0"/>
                </a:rPr>
                <a:t>float</a:t>
              </a:r>
            </a:p>
          </p:txBody>
        </p:sp>
        <p:sp>
          <p:nvSpPr>
            <p:cNvPr id="58" name="Text Box 14"/>
            <p:cNvSpPr txBox="1">
              <a:spLocks noChangeArrowheads="1"/>
            </p:cNvSpPr>
            <p:nvPr/>
          </p:nvSpPr>
          <p:spPr bwMode="auto">
            <a:xfrm>
              <a:off x="2183" y="1501"/>
              <a:ext cx="499" cy="41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隶书" pitchFamily="49" charset="-122"/>
                  <a:ea typeface="隶书" pitchFamily="49" charset="-122"/>
                </a:defRPr>
              </a:lvl1pPr>
              <a:lvl2pPr marL="742950" indent="-285750">
                <a:defRPr kumimoji="1" sz="2800">
                  <a:solidFill>
                    <a:schemeClr val="tx1"/>
                  </a:solidFill>
                  <a:latin typeface="隶书" pitchFamily="49" charset="-122"/>
                  <a:ea typeface="隶书" pitchFamily="49" charset="-122"/>
                </a:defRPr>
              </a:lvl2pPr>
              <a:lvl3pPr marL="1143000" indent="-228600">
                <a:defRPr kumimoji="1" sz="2800">
                  <a:solidFill>
                    <a:schemeClr val="tx1"/>
                  </a:solidFill>
                  <a:latin typeface="隶书" pitchFamily="49" charset="-122"/>
                  <a:ea typeface="隶书" pitchFamily="49" charset="-122"/>
                </a:defRPr>
              </a:lvl3pPr>
              <a:lvl4pPr marL="1600200" indent="-228600">
                <a:defRPr kumimoji="1" sz="2800">
                  <a:solidFill>
                    <a:schemeClr val="tx1"/>
                  </a:solidFill>
                  <a:latin typeface="隶书" pitchFamily="49" charset="-122"/>
                  <a:ea typeface="隶书" pitchFamily="49" charset="-122"/>
                </a:defRPr>
              </a:lvl4pPr>
              <a:lvl5pPr marL="2057400" indent="-228600">
                <a:defRPr kumimoji="1" sz="2800">
                  <a:solidFill>
                    <a:schemeClr val="tx1"/>
                  </a:solidFill>
                  <a:latin typeface="隶书" pitchFamily="49" charset="-122"/>
                  <a:ea typeface="隶书" pitchFamily="49" charset="-122"/>
                </a:defRPr>
              </a:lvl5pPr>
              <a:lvl6pPr marL="2514600" indent="-228600" eaLnBrk="0" fontAlgn="base" hangingPunct="0">
                <a:spcBef>
                  <a:spcPct val="0"/>
                </a:spcBef>
                <a:spcAft>
                  <a:spcPct val="0"/>
                </a:spcAft>
                <a:defRPr kumimoji="1" sz="2800">
                  <a:solidFill>
                    <a:schemeClr val="tx1"/>
                  </a:solidFill>
                  <a:latin typeface="隶书" pitchFamily="49" charset="-122"/>
                  <a:ea typeface="隶书" pitchFamily="49" charset="-122"/>
                </a:defRPr>
              </a:lvl6pPr>
              <a:lvl7pPr marL="2971800" indent="-228600" eaLnBrk="0" fontAlgn="base" hangingPunct="0">
                <a:spcBef>
                  <a:spcPct val="0"/>
                </a:spcBef>
                <a:spcAft>
                  <a:spcPct val="0"/>
                </a:spcAft>
                <a:defRPr kumimoji="1" sz="2800">
                  <a:solidFill>
                    <a:schemeClr val="tx1"/>
                  </a:solidFill>
                  <a:latin typeface="隶书" pitchFamily="49" charset="-122"/>
                  <a:ea typeface="隶书" pitchFamily="49" charset="-122"/>
                </a:defRPr>
              </a:lvl7pPr>
              <a:lvl8pPr marL="3429000" indent="-228600" eaLnBrk="0" fontAlgn="base" hangingPunct="0">
                <a:spcBef>
                  <a:spcPct val="0"/>
                </a:spcBef>
                <a:spcAft>
                  <a:spcPct val="0"/>
                </a:spcAft>
                <a:defRPr kumimoji="1" sz="2800">
                  <a:solidFill>
                    <a:schemeClr val="tx1"/>
                  </a:solidFill>
                  <a:latin typeface="隶书" pitchFamily="49" charset="-122"/>
                  <a:ea typeface="隶书" pitchFamily="49" charset="-122"/>
                </a:defRPr>
              </a:lvl8pPr>
              <a:lvl9pPr marL="3886200" indent="-228600" eaLnBrk="0" fontAlgn="base" hangingPunct="0">
                <a:spcBef>
                  <a:spcPct val="0"/>
                </a:spcBef>
                <a:spcAft>
                  <a:spcPct val="0"/>
                </a:spcAft>
                <a:defRPr kumimoji="1" sz="2800">
                  <a:solidFill>
                    <a:schemeClr val="tx1"/>
                  </a:solidFill>
                  <a:latin typeface="隶书" pitchFamily="49" charset="-122"/>
                  <a:ea typeface="隶书" pitchFamily="49" charset="-122"/>
                </a:defRPr>
              </a:lvl9pPr>
            </a:lstStyle>
            <a:p>
              <a:pPr>
                <a:buNone/>
              </a:pPr>
              <a:r>
                <a:rPr lang="en-US" altLang="zh-CN" sz="2400">
                  <a:latin typeface="Times New Roman" pitchFamily="18" charset="0"/>
                  <a:ea typeface="+mn-ea"/>
                  <a:cs typeface="Times New Roman" pitchFamily="18" charset="0"/>
                </a:rPr>
                <a:t>long</a:t>
              </a:r>
            </a:p>
          </p:txBody>
        </p:sp>
        <p:sp>
          <p:nvSpPr>
            <p:cNvPr id="59" name="Text Box 15"/>
            <p:cNvSpPr txBox="1">
              <a:spLocks noChangeArrowheads="1"/>
            </p:cNvSpPr>
            <p:nvPr/>
          </p:nvSpPr>
          <p:spPr bwMode="auto">
            <a:xfrm>
              <a:off x="2024" y="2146"/>
              <a:ext cx="884" cy="41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隶书" pitchFamily="49" charset="-122"/>
                  <a:ea typeface="隶书" pitchFamily="49" charset="-122"/>
                </a:defRPr>
              </a:lvl1pPr>
              <a:lvl2pPr marL="742950" indent="-285750">
                <a:defRPr kumimoji="1" sz="2800">
                  <a:solidFill>
                    <a:schemeClr val="tx1"/>
                  </a:solidFill>
                  <a:latin typeface="隶书" pitchFamily="49" charset="-122"/>
                  <a:ea typeface="隶书" pitchFamily="49" charset="-122"/>
                </a:defRPr>
              </a:lvl2pPr>
              <a:lvl3pPr marL="1143000" indent="-228600">
                <a:defRPr kumimoji="1" sz="2800">
                  <a:solidFill>
                    <a:schemeClr val="tx1"/>
                  </a:solidFill>
                  <a:latin typeface="隶书" pitchFamily="49" charset="-122"/>
                  <a:ea typeface="隶书" pitchFamily="49" charset="-122"/>
                </a:defRPr>
              </a:lvl3pPr>
              <a:lvl4pPr marL="1600200" indent="-228600">
                <a:defRPr kumimoji="1" sz="2800">
                  <a:solidFill>
                    <a:schemeClr val="tx1"/>
                  </a:solidFill>
                  <a:latin typeface="隶书" pitchFamily="49" charset="-122"/>
                  <a:ea typeface="隶书" pitchFamily="49" charset="-122"/>
                </a:defRPr>
              </a:lvl4pPr>
              <a:lvl5pPr marL="2057400" indent="-228600">
                <a:defRPr kumimoji="1" sz="2800">
                  <a:solidFill>
                    <a:schemeClr val="tx1"/>
                  </a:solidFill>
                  <a:latin typeface="隶书" pitchFamily="49" charset="-122"/>
                  <a:ea typeface="隶书" pitchFamily="49" charset="-122"/>
                </a:defRPr>
              </a:lvl5pPr>
              <a:lvl6pPr marL="2514600" indent="-228600" eaLnBrk="0" fontAlgn="base" hangingPunct="0">
                <a:spcBef>
                  <a:spcPct val="0"/>
                </a:spcBef>
                <a:spcAft>
                  <a:spcPct val="0"/>
                </a:spcAft>
                <a:defRPr kumimoji="1" sz="2800">
                  <a:solidFill>
                    <a:schemeClr val="tx1"/>
                  </a:solidFill>
                  <a:latin typeface="隶书" pitchFamily="49" charset="-122"/>
                  <a:ea typeface="隶书" pitchFamily="49" charset="-122"/>
                </a:defRPr>
              </a:lvl6pPr>
              <a:lvl7pPr marL="2971800" indent="-228600" eaLnBrk="0" fontAlgn="base" hangingPunct="0">
                <a:spcBef>
                  <a:spcPct val="0"/>
                </a:spcBef>
                <a:spcAft>
                  <a:spcPct val="0"/>
                </a:spcAft>
                <a:defRPr kumimoji="1" sz="2800">
                  <a:solidFill>
                    <a:schemeClr val="tx1"/>
                  </a:solidFill>
                  <a:latin typeface="隶书" pitchFamily="49" charset="-122"/>
                  <a:ea typeface="隶书" pitchFamily="49" charset="-122"/>
                </a:defRPr>
              </a:lvl7pPr>
              <a:lvl8pPr marL="3429000" indent="-228600" eaLnBrk="0" fontAlgn="base" hangingPunct="0">
                <a:spcBef>
                  <a:spcPct val="0"/>
                </a:spcBef>
                <a:spcAft>
                  <a:spcPct val="0"/>
                </a:spcAft>
                <a:defRPr kumimoji="1" sz="2800">
                  <a:solidFill>
                    <a:schemeClr val="tx1"/>
                  </a:solidFill>
                  <a:latin typeface="隶书" pitchFamily="49" charset="-122"/>
                  <a:ea typeface="隶书" pitchFamily="49" charset="-122"/>
                </a:defRPr>
              </a:lvl8pPr>
              <a:lvl9pPr marL="3886200" indent="-228600" eaLnBrk="0" fontAlgn="base" hangingPunct="0">
                <a:spcBef>
                  <a:spcPct val="0"/>
                </a:spcBef>
                <a:spcAft>
                  <a:spcPct val="0"/>
                </a:spcAft>
                <a:defRPr kumimoji="1" sz="2800">
                  <a:solidFill>
                    <a:schemeClr val="tx1"/>
                  </a:solidFill>
                  <a:latin typeface="隶书" pitchFamily="49" charset="-122"/>
                  <a:ea typeface="隶书" pitchFamily="49" charset="-122"/>
                </a:defRPr>
              </a:lvl9pPr>
            </a:lstStyle>
            <a:p>
              <a:pPr>
                <a:buNone/>
              </a:pPr>
              <a:r>
                <a:rPr lang="en-US" altLang="zh-CN" sz="2400" dirty="0">
                  <a:latin typeface="Times New Roman" pitchFamily="18" charset="0"/>
                  <a:ea typeface="+mn-ea"/>
                  <a:cs typeface="Times New Roman" pitchFamily="18" charset="0"/>
                </a:rPr>
                <a:t>unsigned</a:t>
              </a:r>
            </a:p>
          </p:txBody>
        </p:sp>
        <p:sp>
          <p:nvSpPr>
            <p:cNvPr id="60" name="Text Box 16"/>
            <p:cNvSpPr txBox="1">
              <a:spLocks noChangeArrowheads="1"/>
            </p:cNvSpPr>
            <p:nvPr/>
          </p:nvSpPr>
          <p:spPr bwMode="auto">
            <a:xfrm>
              <a:off x="2239" y="2754"/>
              <a:ext cx="347" cy="41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隶书" pitchFamily="49" charset="-122"/>
                  <a:ea typeface="隶书" pitchFamily="49" charset="-122"/>
                </a:defRPr>
              </a:lvl1pPr>
              <a:lvl2pPr marL="742950" indent="-285750">
                <a:defRPr kumimoji="1" sz="2800">
                  <a:solidFill>
                    <a:schemeClr val="tx1"/>
                  </a:solidFill>
                  <a:latin typeface="隶书" pitchFamily="49" charset="-122"/>
                  <a:ea typeface="隶书" pitchFamily="49" charset="-122"/>
                </a:defRPr>
              </a:lvl2pPr>
              <a:lvl3pPr marL="1143000" indent="-228600">
                <a:defRPr kumimoji="1" sz="2800">
                  <a:solidFill>
                    <a:schemeClr val="tx1"/>
                  </a:solidFill>
                  <a:latin typeface="隶书" pitchFamily="49" charset="-122"/>
                  <a:ea typeface="隶书" pitchFamily="49" charset="-122"/>
                </a:defRPr>
              </a:lvl3pPr>
              <a:lvl4pPr marL="1600200" indent="-228600">
                <a:defRPr kumimoji="1" sz="2800">
                  <a:solidFill>
                    <a:schemeClr val="tx1"/>
                  </a:solidFill>
                  <a:latin typeface="隶书" pitchFamily="49" charset="-122"/>
                  <a:ea typeface="隶书" pitchFamily="49" charset="-122"/>
                </a:defRPr>
              </a:lvl4pPr>
              <a:lvl5pPr marL="2057400" indent="-228600">
                <a:defRPr kumimoji="1" sz="2800">
                  <a:solidFill>
                    <a:schemeClr val="tx1"/>
                  </a:solidFill>
                  <a:latin typeface="隶书" pitchFamily="49" charset="-122"/>
                  <a:ea typeface="隶书" pitchFamily="49" charset="-122"/>
                </a:defRPr>
              </a:lvl5pPr>
              <a:lvl6pPr marL="2514600" indent="-228600" eaLnBrk="0" fontAlgn="base" hangingPunct="0">
                <a:spcBef>
                  <a:spcPct val="0"/>
                </a:spcBef>
                <a:spcAft>
                  <a:spcPct val="0"/>
                </a:spcAft>
                <a:defRPr kumimoji="1" sz="2800">
                  <a:solidFill>
                    <a:schemeClr val="tx1"/>
                  </a:solidFill>
                  <a:latin typeface="隶书" pitchFamily="49" charset="-122"/>
                  <a:ea typeface="隶书" pitchFamily="49" charset="-122"/>
                </a:defRPr>
              </a:lvl6pPr>
              <a:lvl7pPr marL="2971800" indent="-228600" eaLnBrk="0" fontAlgn="base" hangingPunct="0">
                <a:spcBef>
                  <a:spcPct val="0"/>
                </a:spcBef>
                <a:spcAft>
                  <a:spcPct val="0"/>
                </a:spcAft>
                <a:defRPr kumimoji="1" sz="2800">
                  <a:solidFill>
                    <a:schemeClr val="tx1"/>
                  </a:solidFill>
                  <a:latin typeface="隶书" pitchFamily="49" charset="-122"/>
                  <a:ea typeface="隶书" pitchFamily="49" charset="-122"/>
                </a:defRPr>
              </a:lvl7pPr>
              <a:lvl8pPr marL="3429000" indent="-228600" eaLnBrk="0" fontAlgn="base" hangingPunct="0">
                <a:spcBef>
                  <a:spcPct val="0"/>
                </a:spcBef>
                <a:spcAft>
                  <a:spcPct val="0"/>
                </a:spcAft>
                <a:defRPr kumimoji="1" sz="2800">
                  <a:solidFill>
                    <a:schemeClr val="tx1"/>
                  </a:solidFill>
                  <a:latin typeface="隶书" pitchFamily="49" charset="-122"/>
                  <a:ea typeface="隶书" pitchFamily="49" charset="-122"/>
                </a:defRPr>
              </a:lvl8pPr>
              <a:lvl9pPr marL="3886200" indent="-228600" eaLnBrk="0" fontAlgn="base" hangingPunct="0">
                <a:spcBef>
                  <a:spcPct val="0"/>
                </a:spcBef>
                <a:spcAft>
                  <a:spcPct val="0"/>
                </a:spcAft>
                <a:defRPr kumimoji="1" sz="2800">
                  <a:solidFill>
                    <a:schemeClr val="tx1"/>
                  </a:solidFill>
                  <a:latin typeface="隶书" pitchFamily="49" charset="-122"/>
                  <a:ea typeface="隶书" pitchFamily="49" charset="-122"/>
                </a:defRPr>
              </a:lvl9pPr>
            </a:lstStyle>
            <a:p>
              <a:pPr>
                <a:buNone/>
              </a:pPr>
              <a:r>
                <a:rPr lang="en-US" altLang="zh-CN" sz="2400">
                  <a:latin typeface="Times New Roman" pitchFamily="18" charset="0"/>
                  <a:ea typeface="+mn-ea"/>
                  <a:cs typeface="Times New Roman" pitchFamily="18" charset="0"/>
                </a:rPr>
                <a:t>int</a:t>
              </a:r>
            </a:p>
          </p:txBody>
        </p:sp>
        <p:sp>
          <p:nvSpPr>
            <p:cNvPr id="61" name="Text Box 17"/>
            <p:cNvSpPr txBox="1">
              <a:spLocks noChangeArrowheads="1"/>
            </p:cNvSpPr>
            <p:nvPr/>
          </p:nvSpPr>
          <p:spPr bwMode="auto">
            <a:xfrm>
              <a:off x="3204" y="2754"/>
              <a:ext cx="951" cy="41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隶书" pitchFamily="49" charset="-122"/>
                  <a:ea typeface="隶书" pitchFamily="49" charset="-122"/>
                </a:defRPr>
              </a:lvl1pPr>
              <a:lvl2pPr marL="742950" indent="-285750">
                <a:defRPr kumimoji="1" sz="2800">
                  <a:solidFill>
                    <a:schemeClr val="tx1"/>
                  </a:solidFill>
                  <a:latin typeface="隶书" pitchFamily="49" charset="-122"/>
                  <a:ea typeface="隶书" pitchFamily="49" charset="-122"/>
                </a:defRPr>
              </a:lvl2pPr>
              <a:lvl3pPr marL="1143000" indent="-228600">
                <a:defRPr kumimoji="1" sz="2800">
                  <a:solidFill>
                    <a:schemeClr val="tx1"/>
                  </a:solidFill>
                  <a:latin typeface="隶书" pitchFamily="49" charset="-122"/>
                  <a:ea typeface="隶书" pitchFamily="49" charset="-122"/>
                </a:defRPr>
              </a:lvl3pPr>
              <a:lvl4pPr marL="1600200" indent="-228600">
                <a:defRPr kumimoji="1" sz="2800">
                  <a:solidFill>
                    <a:schemeClr val="tx1"/>
                  </a:solidFill>
                  <a:latin typeface="隶书" pitchFamily="49" charset="-122"/>
                  <a:ea typeface="隶书" pitchFamily="49" charset="-122"/>
                </a:defRPr>
              </a:lvl4pPr>
              <a:lvl5pPr marL="2057400" indent="-228600">
                <a:defRPr kumimoji="1" sz="2800">
                  <a:solidFill>
                    <a:schemeClr val="tx1"/>
                  </a:solidFill>
                  <a:latin typeface="隶书" pitchFamily="49" charset="-122"/>
                  <a:ea typeface="隶书" pitchFamily="49" charset="-122"/>
                </a:defRPr>
              </a:lvl5pPr>
              <a:lvl6pPr marL="2514600" indent="-228600" eaLnBrk="0" fontAlgn="base" hangingPunct="0">
                <a:spcBef>
                  <a:spcPct val="0"/>
                </a:spcBef>
                <a:spcAft>
                  <a:spcPct val="0"/>
                </a:spcAft>
                <a:defRPr kumimoji="1" sz="2800">
                  <a:solidFill>
                    <a:schemeClr val="tx1"/>
                  </a:solidFill>
                  <a:latin typeface="隶书" pitchFamily="49" charset="-122"/>
                  <a:ea typeface="隶书" pitchFamily="49" charset="-122"/>
                </a:defRPr>
              </a:lvl6pPr>
              <a:lvl7pPr marL="2971800" indent="-228600" eaLnBrk="0" fontAlgn="base" hangingPunct="0">
                <a:spcBef>
                  <a:spcPct val="0"/>
                </a:spcBef>
                <a:spcAft>
                  <a:spcPct val="0"/>
                </a:spcAft>
                <a:defRPr kumimoji="1" sz="2800">
                  <a:solidFill>
                    <a:schemeClr val="tx1"/>
                  </a:solidFill>
                  <a:latin typeface="隶书" pitchFamily="49" charset="-122"/>
                  <a:ea typeface="隶书" pitchFamily="49" charset="-122"/>
                </a:defRPr>
              </a:lvl7pPr>
              <a:lvl8pPr marL="3429000" indent="-228600" eaLnBrk="0" fontAlgn="base" hangingPunct="0">
                <a:spcBef>
                  <a:spcPct val="0"/>
                </a:spcBef>
                <a:spcAft>
                  <a:spcPct val="0"/>
                </a:spcAft>
                <a:defRPr kumimoji="1" sz="2800">
                  <a:solidFill>
                    <a:schemeClr val="tx1"/>
                  </a:solidFill>
                  <a:latin typeface="隶书" pitchFamily="49" charset="-122"/>
                  <a:ea typeface="隶书" pitchFamily="49" charset="-122"/>
                </a:defRPr>
              </a:lvl8pPr>
              <a:lvl9pPr marL="3886200" indent="-228600" eaLnBrk="0" fontAlgn="base" hangingPunct="0">
                <a:spcBef>
                  <a:spcPct val="0"/>
                </a:spcBef>
                <a:spcAft>
                  <a:spcPct val="0"/>
                </a:spcAft>
                <a:defRPr kumimoji="1" sz="2800">
                  <a:solidFill>
                    <a:schemeClr val="tx1"/>
                  </a:solidFill>
                  <a:latin typeface="隶书" pitchFamily="49" charset="-122"/>
                  <a:ea typeface="隶书" pitchFamily="49" charset="-122"/>
                </a:defRPr>
              </a:lvl9pPr>
            </a:lstStyle>
            <a:p>
              <a:pPr>
                <a:buNone/>
              </a:pPr>
              <a:r>
                <a:rPr lang="en-US" altLang="zh-CN" sz="2400">
                  <a:latin typeface="Times New Roman" pitchFamily="18" charset="0"/>
                  <a:ea typeface="+mn-ea"/>
                  <a:cs typeface="Times New Roman" pitchFamily="18" charset="0"/>
                </a:rPr>
                <a:t>char,short</a:t>
              </a:r>
            </a:p>
          </p:txBody>
        </p:sp>
        <p:sp>
          <p:nvSpPr>
            <p:cNvPr id="62" name="Line 18"/>
            <p:cNvSpPr>
              <a:spLocks noChangeShapeType="1"/>
            </p:cNvSpPr>
            <p:nvPr/>
          </p:nvSpPr>
          <p:spPr bwMode="auto">
            <a:xfrm rot="10800000">
              <a:off x="2496" y="1313"/>
              <a:ext cx="0" cy="352"/>
            </a:xfrm>
            <a:prstGeom prst="line">
              <a:avLst/>
            </a:prstGeom>
            <a:ln w="19050">
              <a:headEnd/>
              <a:tailEnd type="triangle" w="med" len="med"/>
            </a:ln>
            <a:extLst/>
          </p:spPr>
          <p:style>
            <a:lnRef idx="1">
              <a:schemeClr val="dk1"/>
            </a:lnRef>
            <a:fillRef idx="0">
              <a:schemeClr val="dk1"/>
            </a:fillRef>
            <a:effectRef idx="0">
              <a:schemeClr val="dk1"/>
            </a:effectRef>
            <a:fontRef idx="minor">
              <a:schemeClr val="tx1"/>
            </a:fontRef>
          </p:style>
          <p:txBody>
            <a:bodyPr wrap="none" anchor="ctr"/>
            <a:lstStyle/>
            <a:p>
              <a:pPr>
                <a:buNone/>
              </a:pPr>
              <a:endParaRPr lang="zh-CN" altLang="en-US" sz="2400"/>
            </a:p>
          </p:txBody>
        </p:sp>
        <p:sp>
          <p:nvSpPr>
            <p:cNvPr id="63" name="Line 19"/>
            <p:cNvSpPr>
              <a:spLocks noChangeShapeType="1"/>
            </p:cNvSpPr>
            <p:nvPr/>
          </p:nvSpPr>
          <p:spPr bwMode="auto">
            <a:xfrm rot="10800000">
              <a:off x="2496" y="1905"/>
              <a:ext cx="0" cy="353"/>
            </a:xfrm>
            <a:prstGeom prst="line">
              <a:avLst/>
            </a:prstGeom>
            <a:ln w="19050">
              <a:headEnd/>
              <a:tailEnd type="triangle" w="med" len="med"/>
            </a:ln>
            <a:extLst/>
          </p:spPr>
          <p:style>
            <a:lnRef idx="1">
              <a:schemeClr val="dk1"/>
            </a:lnRef>
            <a:fillRef idx="0">
              <a:schemeClr val="dk1"/>
            </a:fillRef>
            <a:effectRef idx="0">
              <a:schemeClr val="dk1"/>
            </a:effectRef>
            <a:fontRef idx="minor">
              <a:schemeClr val="tx1"/>
            </a:fontRef>
          </p:style>
          <p:txBody>
            <a:bodyPr wrap="none" anchor="ctr"/>
            <a:lstStyle/>
            <a:p>
              <a:pPr>
                <a:buNone/>
              </a:pPr>
              <a:endParaRPr lang="zh-CN" altLang="en-US" sz="2400"/>
            </a:p>
          </p:txBody>
        </p:sp>
        <p:sp>
          <p:nvSpPr>
            <p:cNvPr id="64" name="Line 20"/>
            <p:cNvSpPr>
              <a:spLocks noChangeShapeType="1"/>
            </p:cNvSpPr>
            <p:nvPr/>
          </p:nvSpPr>
          <p:spPr bwMode="auto">
            <a:xfrm rot="10800000">
              <a:off x="2496" y="2545"/>
              <a:ext cx="0" cy="353"/>
            </a:xfrm>
            <a:prstGeom prst="line">
              <a:avLst/>
            </a:prstGeom>
            <a:ln w="19050">
              <a:headEnd/>
              <a:tailEnd type="triangle" w="med" len="med"/>
            </a:ln>
            <a:extLst/>
          </p:spPr>
          <p:style>
            <a:lnRef idx="1">
              <a:schemeClr val="dk1"/>
            </a:lnRef>
            <a:fillRef idx="0">
              <a:schemeClr val="dk1"/>
            </a:fillRef>
            <a:effectRef idx="0">
              <a:schemeClr val="dk1"/>
            </a:effectRef>
            <a:fontRef idx="minor">
              <a:schemeClr val="tx1"/>
            </a:fontRef>
          </p:style>
          <p:txBody>
            <a:bodyPr wrap="none" anchor="ctr"/>
            <a:lstStyle/>
            <a:p>
              <a:pPr>
                <a:buNone/>
              </a:pPr>
              <a:endParaRPr lang="zh-CN" altLang="en-US" sz="2400"/>
            </a:p>
          </p:txBody>
        </p:sp>
        <p:sp>
          <p:nvSpPr>
            <p:cNvPr id="65" name="Line 21"/>
            <p:cNvSpPr>
              <a:spLocks noChangeShapeType="1"/>
            </p:cNvSpPr>
            <p:nvPr/>
          </p:nvSpPr>
          <p:spPr bwMode="auto">
            <a:xfrm flipH="1">
              <a:off x="3033" y="1192"/>
              <a:ext cx="427"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None/>
              </a:pPr>
              <a:endParaRPr lang="zh-CN" altLang="en-US" sz="2400"/>
            </a:p>
          </p:txBody>
        </p:sp>
        <p:sp>
          <p:nvSpPr>
            <p:cNvPr id="66" name="Line 22"/>
            <p:cNvSpPr>
              <a:spLocks noChangeShapeType="1"/>
            </p:cNvSpPr>
            <p:nvPr/>
          </p:nvSpPr>
          <p:spPr bwMode="auto">
            <a:xfrm flipH="1">
              <a:off x="2757" y="3001"/>
              <a:ext cx="45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None/>
              </a:pPr>
              <a:endParaRPr lang="zh-CN" altLang="en-US" sz="2400"/>
            </a:p>
          </p:txBody>
        </p:sp>
        <p:sp>
          <p:nvSpPr>
            <p:cNvPr id="67" name="Text Box 23"/>
            <p:cNvSpPr txBox="1">
              <a:spLocks noChangeArrowheads="1"/>
            </p:cNvSpPr>
            <p:nvPr/>
          </p:nvSpPr>
          <p:spPr bwMode="auto">
            <a:xfrm>
              <a:off x="1553" y="2794"/>
              <a:ext cx="336" cy="4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隶书" pitchFamily="49" charset="-122"/>
                  <a:ea typeface="隶书" pitchFamily="49" charset="-122"/>
                </a:defRPr>
              </a:lvl1pPr>
              <a:lvl2pPr marL="742950" indent="-285750">
                <a:defRPr kumimoji="1" sz="2800">
                  <a:solidFill>
                    <a:schemeClr val="tx1"/>
                  </a:solidFill>
                  <a:latin typeface="隶书" pitchFamily="49" charset="-122"/>
                  <a:ea typeface="隶书" pitchFamily="49" charset="-122"/>
                </a:defRPr>
              </a:lvl2pPr>
              <a:lvl3pPr marL="1143000" indent="-228600">
                <a:defRPr kumimoji="1" sz="2800">
                  <a:solidFill>
                    <a:schemeClr val="tx1"/>
                  </a:solidFill>
                  <a:latin typeface="隶书" pitchFamily="49" charset="-122"/>
                  <a:ea typeface="隶书" pitchFamily="49" charset="-122"/>
                </a:defRPr>
              </a:lvl3pPr>
              <a:lvl4pPr marL="1600200" indent="-228600">
                <a:defRPr kumimoji="1" sz="2800">
                  <a:solidFill>
                    <a:schemeClr val="tx1"/>
                  </a:solidFill>
                  <a:latin typeface="隶书" pitchFamily="49" charset="-122"/>
                  <a:ea typeface="隶书" pitchFamily="49" charset="-122"/>
                </a:defRPr>
              </a:lvl4pPr>
              <a:lvl5pPr marL="2057400" indent="-228600">
                <a:defRPr kumimoji="1" sz="2800">
                  <a:solidFill>
                    <a:schemeClr val="tx1"/>
                  </a:solidFill>
                  <a:latin typeface="隶书" pitchFamily="49" charset="-122"/>
                  <a:ea typeface="隶书" pitchFamily="49" charset="-122"/>
                </a:defRPr>
              </a:lvl5pPr>
              <a:lvl6pPr marL="2514600" indent="-228600" eaLnBrk="0" fontAlgn="base" hangingPunct="0">
                <a:spcBef>
                  <a:spcPct val="0"/>
                </a:spcBef>
                <a:spcAft>
                  <a:spcPct val="0"/>
                </a:spcAft>
                <a:defRPr kumimoji="1" sz="2800">
                  <a:solidFill>
                    <a:schemeClr val="tx1"/>
                  </a:solidFill>
                  <a:latin typeface="隶书" pitchFamily="49" charset="-122"/>
                  <a:ea typeface="隶书" pitchFamily="49" charset="-122"/>
                </a:defRPr>
              </a:lvl6pPr>
              <a:lvl7pPr marL="2971800" indent="-228600" eaLnBrk="0" fontAlgn="base" hangingPunct="0">
                <a:spcBef>
                  <a:spcPct val="0"/>
                </a:spcBef>
                <a:spcAft>
                  <a:spcPct val="0"/>
                </a:spcAft>
                <a:defRPr kumimoji="1" sz="2800">
                  <a:solidFill>
                    <a:schemeClr val="tx1"/>
                  </a:solidFill>
                  <a:latin typeface="隶书" pitchFamily="49" charset="-122"/>
                  <a:ea typeface="隶书" pitchFamily="49" charset="-122"/>
                </a:defRPr>
              </a:lvl7pPr>
              <a:lvl8pPr marL="3429000" indent="-228600" eaLnBrk="0" fontAlgn="base" hangingPunct="0">
                <a:spcBef>
                  <a:spcPct val="0"/>
                </a:spcBef>
                <a:spcAft>
                  <a:spcPct val="0"/>
                </a:spcAft>
                <a:defRPr kumimoji="1" sz="2800">
                  <a:solidFill>
                    <a:schemeClr val="tx1"/>
                  </a:solidFill>
                  <a:latin typeface="隶书" pitchFamily="49" charset="-122"/>
                  <a:ea typeface="隶书" pitchFamily="49" charset="-122"/>
                </a:defRPr>
              </a:lvl8pPr>
              <a:lvl9pPr marL="3886200" indent="-228600" eaLnBrk="0" fontAlgn="base" hangingPunct="0">
                <a:spcBef>
                  <a:spcPct val="0"/>
                </a:spcBef>
                <a:spcAft>
                  <a:spcPct val="0"/>
                </a:spcAft>
                <a:defRPr kumimoji="1" sz="2800">
                  <a:solidFill>
                    <a:schemeClr val="tx1"/>
                  </a:solidFill>
                  <a:latin typeface="隶书" pitchFamily="49" charset="-122"/>
                  <a:ea typeface="隶书" pitchFamily="49" charset="-122"/>
                </a:defRPr>
              </a:lvl9pPr>
            </a:lstStyle>
            <a:p>
              <a:pPr>
                <a:buNone/>
              </a:pPr>
              <a:r>
                <a:rPr lang="zh-CN" altLang="en-US" sz="2400">
                  <a:latin typeface="Times New Roman" pitchFamily="18" charset="0"/>
                  <a:ea typeface="+mn-ea"/>
                  <a:cs typeface="Times New Roman" pitchFamily="18" charset="0"/>
                </a:rPr>
                <a:t>低</a:t>
              </a:r>
            </a:p>
          </p:txBody>
        </p:sp>
        <p:sp>
          <p:nvSpPr>
            <p:cNvPr id="68" name="Text Box 24"/>
            <p:cNvSpPr txBox="1">
              <a:spLocks noChangeArrowheads="1"/>
            </p:cNvSpPr>
            <p:nvPr/>
          </p:nvSpPr>
          <p:spPr bwMode="auto">
            <a:xfrm>
              <a:off x="1553" y="965"/>
              <a:ext cx="336" cy="4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隶书" pitchFamily="49" charset="-122"/>
                  <a:ea typeface="隶书" pitchFamily="49" charset="-122"/>
                </a:defRPr>
              </a:lvl1pPr>
              <a:lvl2pPr marL="742950" indent="-285750">
                <a:defRPr kumimoji="1" sz="2800">
                  <a:solidFill>
                    <a:schemeClr val="tx1"/>
                  </a:solidFill>
                  <a:latin typeface="隶书" pitchFamily="49" charset="-122"/>
                  <a:ea typeface="隶书" pitchFamily="49" charset="-122"/>
                </a:defRPr>
              </a:lvl2pPr>
              <a:lvl3pPr marL="1143000" indent="-228600">
                <a:defRPr kumimoji="1" sz="2800">
                  <a:solidFill>
                    <a:schemeClr val="tx1"/>
                  </a:solidFill>
                  <a:latin typeface="隶书" pitchFamily="49" charset="-122"/>
                  <a:ea typeface="隶书" pitchFamily="49" charset="-122"/>
                </a:defRPr>
              </a:lvl3pPr>
              <a:lvl4pPr marL="1600200" indent="-228600">
                <a:defRPr kumimoji="1" sz="2800">
                  <a:solidFill>
                    <a:schemeClr val="tx1"/>
                  </a:solidFill>
                  <a:latin typeface="隶书" pitchFamily="49" charset="-122"/>
                  <a:ea typeface="隶书" pitchFamily="49" charset="-122"/>
                </a:defRPr>
              </a:lvl4pPr>
              <a:lvl5pPr marL="2057400" indent="-228600">
                <a:defRPr kumimoji="1" sz="2800">
                  <a:solidFill>
                    <a:schemeClr val="tx1"/>
                  </a:solidFill>
                  <a:latin typeface="隶书" pitchFamily="49" charset="-122"/>
                  <a:ea typeface="隶书" pitchFamily="49" charset="-122"/>
                </a:defRPr>
              </a:lvl5pPr>
              <a:lvl6pPr marL="2514600" indent="-228600" eaLnBrk="0" fontAlgn="base" hangingPunct="0">
                <a:spcBef>
                  <a:spcPct val="0"/>
                </a:spcBef>
                <a:spcAft>
                  <a:spcPct val="0"/>
                </a:spcAft>
                <a:defRPr kumimoji="1" sz="2800">
                  <a:solidFill>
                    <a:schemeClr val="tx1"/>
                  </a:solidFill>
                  <a:latin typeface="隶书" pitchFamily="49" charset="-122"/>
                  <a:ea typeface="隶书" pitchFamily="49" charset="-122"/>
                </a:defRPr>
              </a:lvl6pPr>
              <a:lvl7pPr marL="2971800" indent="-228600" eaLnBrk="0" fontAlgn="base" hangingPunct="0">
                <a:spcBef>
                  <a:spcPct val="0"/>
                </a:spcBef>
                <a:spcAft>
                  <a:spcPct val="0"/>
                </a:spcAft>
                <a:defRPr kumimoji="1" sz="2800">
                  <a:solidFill>
                    <a:schemeClr val="tx1"/>
                  </a:solidFill>
                  <a:latin typeface="隶书" pitchFamily="49" charset="-122"/>
                  <a:ea typeface="隶书" pitchFamily="49" charset="-122"/>
                </a:defRPr>
              </a:lvl7pPr>
              <a:lvl8pPr marL="3429000" indent="-228600" eaLnBrk="0" fontAlgn="base" hangingPunct="0">
                <a:spcBef>
                  <a:spcPct val="0"/>
                </a:spcBef>
                <a:spcAft>
                  <a:spcPct val="0"/>
                </a:spcAft>
                <a:defRPr kumimoji="1" sz="2800">
                  <a:solidFill>
                    <a:schemeClr val="tx1"/>
                  </a:solidFill>
                  <a:latin typeface="隶书" pitchFamily="49" charset="-122"/>
                  <a:ea typeface="隶书" pitchFamily="49" charset="-122"/>
                </a:defRPr>
              </a:lvl8pPr>
              <a:lvl9pPr marL="3886200" indent="-228600" eaLnBrk="0" fontAlgn="base" hangingPunct="0">
                <a:spcBef>
                  <a:spcPct val="0"/>
                </a:spcBef>
                <a:spcAft>
                  <a:spcPct val="0"/>
                </a:spcAft>
                <a:defRPr kumimoji="1" sz="2800">
                  <a:solidFill>
                    <a:schemeClr val="tx1"/>
                  </a:solidFill>
                  <a:latin typeface="隶书" pitchFamily="49" charset="-122"/>
                  <a:ea typeface="隶书" pitchFamily="49" charset="-122"/>
                </a:defRPr>
              </a:lvl9pPr>
            </a:lstStyle>
            <a:p>
              <a:pPr>
                <a:buNone/>
              </a:pPr>
              <a:r>
                <a:rPr lang="zh-CN" altLang="en-US" sz="2400" dirty="0">
                  <a:latin typeface="Times New Roman" pitchFamily="18" charset="0"/>
                  <a:ea typeface="+mn-ea"/>
                  <a:cs typeface="Times New Roman" pitchFamily="18" charset="0"/>
                </a:rPr>
                <a:t>高</a:t>
              </a:r>
            </a:p>
          </p:txBody>
        </p:sp>
        <p:sp>
          <p:nvSpPr>
            <p:cNvPr id="69" name="Line 25"/>
            <p:cNvSpPr>
              <a:spLocks noChangeShapeType="1"/>
            </p:cNvSpPr>
            <p:nvPr/>
          </p:nvSpPr>
          <p:spPr bwMode="auto">
            <a:xfrm flipV="1">
              <a:off x="1963" y="1112"/>
              <a:ext cx="0" cy="2018"/>
            </a:xfrm>
            <a:prstGeom prst="line">
              <a:avLst/>
            </a:prstGeom>
            <a:ln w="19050">
              <a:headEnd/>
              <a:tailEnd type="triangle" w="med" len="med"/>
            </a:ln>
            <a:extLst/>
          </p:spPr>
          <p:style>
            <a:lnRef idx="1">
              <a:schemeClr val="dk1"/>
            </a:lnRef>
            <a:fillRef idx="0">
              <a:schemeClr val="dk1"/>
            </a:fillRef>
            <a:effectRef idx="0">
              <a:schemeClr val="dk1"/>
            </a:effectRef>
            <a:fontRef idx="minor">
              <a:schemeClr val="tx1"/>
            </a:fontRef>
          </p:style>
          <p:txBody>
            <a:bodyPr wrap="none" anchor="ctr"/>
            <a:lstStyle/>
            <a:p>
              <a:pPr>
                <a:buNone/>
              </a:pPr>
              <a:endParaRPr lang="zh-CN" altLang="en-US" sz="2400"/>
            </a:p>
          </p:txBody>
        </p:sp>
      </p:grpSp>
      <p:sp>
        <p:nvSpPr>
          <p:cNvPr id="70" name="矩形 69"/>
          <p:cNvSpPr/>
          <p:nvPr/>
        </p:nvSpPr>
        <p:spPr>
          <a:xfrm>
            <a:off x="762000" y="1028700"/>
            <a:ext cx="5257800" cy="685800"/>
          </a:xfrm>
          <a:prstGeom prst="rect">
            <a:avLst/>
          </a:prstGeom>
        </p:spPr>
        <p:txBody>
          <a:bodyPr vert="horz" lIns="91440" tIns="45720" rIns="91440" bIns="45720" rtlCol="0" anchor="ctr">
            <a:normAutofit/>
          </a:bodyPr>
          <a:lstStyle/>
          <a:p>
            <a:pPr marL="571500" indent="-571500">
              <a:lnSpc>
                <a:spcPct val="90000"/>
              </a:lnSpc>
              <a:spcBef>
                <a:spcPct val="0"/>
              </a:spcBef>
              <a:buClr>
                <a:schemeClr val="tx1"/>
              </a:buClr>
              <a:buSzPct val="100000"/>
              <a:buChar char="Ø"/>
            </a:pPr>
            <a:r>
              <a:rPr lang="zh-CN" altLang="en-US" sz="3000" spc="-120" dirty="0">
                <a:solidFill>
                  <a:schemeClr val="tx1"/>
                </a:solidFill>
                <a:latin typeface="+mn-lt"/>
                <a:ea typeface="+mn-ea"/>
              </a:rPr>
              <a:t>自动类型转换</a:t>
            </a:r>
            <a:endParaRPr lang="en-US" altLang="zh-CN" sz="3000" spc="-120" dirty="0">
              <a:solidFill>
                <a:schemeClr val="tx1"/>
              </a:solidFill>
              <a:latin typeface="+mn-lt"/>
              <a:ea typeface="+mn-ea"/>
            </a:endParaRPr>
          </a:p>
        </p:txBody>
      </p:sp>
    </p:spTree>
    <p:extLst>
      <p:ext uri="{BB962C8B-B14F-4D97-AF65-F5344CB8AC3E}">
        <p14:creationId xmlns:p14="http://schemas.microsoft.com/office/powerpoint/2010/main" val="68217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wipe(left)">
                                      <p:cBhvr>
                                        <p:cTn id="7" dur="5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dissolve">
                                      <p:cBhvr>
                                        <p:cTn id="12" dur="500"/>
                                        <p:tgtEl>
                                          <p:spTgt spid="5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left)">
                                      <p:cBhvr>
                                        <p:cTn id="2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7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457201" y="461962"/>
            <a:ext cx="8079581" cy="738188"/>
          </a:xfrm>
          <a:prstGeom prst="rect">
            <a:avLst/>
          </a:prstGeom>
        </p:spPr>
        <p:txBody>
          <a:bodyPr vert="horz" lIns="91440" tIns="45720" rIns="91440" bIns="45720" rtlCol="0" anchor="ctr">
            <a:normAutofit/>
          </a:bodyPr>
          <a:lstStyle>
            <a:lvl1pPr defTabSz="914400" eaLnBrk="1" latinLnBrk="0" hangingPunct="1">
              <a:lnSpc>
                <a:spcPct val="90000"/>
              </a:lnSpc>
              <a:spcBef>
                <a:spcPct val="0"/>
              </a:spcBef>
              <a:buNone/>
              <a:defRPr sz="4000" spc="-120" baseline="0">
                <a:solidFill>
                  <a:schemeClr val="tx1"/>
                </a:solidFill>
                <a:latin typeface="+mj-lt"/>
                <a:ea typeface="+mj-ea"/>
                <a:cs typeface="+mj-cs"/>
              </a:defRPr>
            </a:lvl1pPr>
          </a:lstStyle>
          <a:p>
            <a:r>
              <a:rPr lang="en-US" altLang="zh-CN" b="1" dirty="0"/>
              <a:t>3.3.5 </a:t>
            </a:r>
            <a:r>
              <a:rPr lang="zh-CN" altLang="zh-CN" b="1" dirty="0"/>
              <a:t>类型转换</a:t>
            </a:r>
            <a:endParaRPr lang="zh-CN" altLang="en-US" b="1" dirty="0"/>
          </a:p>
        </p:txBody>
      </p:sp>
      <p:sp>
        <p:nvSpPr>
          <p:cNvPr id="70" name="矩形 69"/>
          <p:cNvSpPr/>
          <p:nvPr/>
        </p:nvSpPr>
        <p:spPr>
          <a:xfrm>
            <a:off x="762000" y="1089998"/>
            <a:ext cx="5257800" cy="685800"/>
          </a:xfrm>
          <a:prstGeom prst="rect">
            <a:avLst/>
          </a:prstGeom>
        </p:spPr>
        <p:txBody>
          <a:bodyPr vert="horz" lIns="91440" tIns="45720" rIns="91440" bIns="45720" rtlCol="0" anchor="ctr">
            <a:normAutofit/>
          </a:bodyPr>
          <a:lstStyle/>
          <a:p>
            <a:pPr marL="571500" indent="-571500">
              <a:lnSpc>
                <a:spcPct val="90000"/>
              </a:lnSpc>
              <a:spcBef>
                <a:spcPct val="0"/>
              </a:spcBef>
              <a:buClr>
                <a:schemeClr val="tx1"/>
              </a:buClr>
              <a:buSzPct val="100000"/>
              <a:buChar char="Ø"/>
            </a:pPr>
            <a:r>
              <a:rPr lang="zh-CN" altLang="en-US" sz="3000" spc="-120" dirty="0">
                <a:solidFill>
                  <a:schemeClr val="tx1"/>
                </a:solidFill>
                <a:latin typeface="+mn-lt"/>
                <a:ea typeface="+mn-ea"/>
              </a:rPr>
              <a:t>强制类型转换</a:t>
            </a:r>
            <a:endParaRPr lang="en-US" altLang="zh-CN" sz="3000" spc="-120" dirty="0">
              <a:solidFill>
                <a:schemeClr val="tx1"/>
              </a:solidFill>
              <a:latin typeface="+mn-lt"/>
              <a:ea typeface="+mn-ea"/>
            </a:endParaRPr>
          </a:p>
        </p:txBody>
      </p:sp>
      <p:sp>
        <p:nvSpPr>
          <p:cNvPr id="33" name="Rectangle 5"/>
          <p:cNvSpPr>
            <a:spLocks noChangeArrowheads="1"/>
          </p:cNvSpPr>
          <p:nvPr/>
        </p:nvSpPr>
        <p:spPr bwMode="auto">
          <a:xfrm>
            <a:off x="443039" y="2119887"/>
            <a:ext cx="6477000" cy="22181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lvl="2" eaLnBrk="1" hangingPunct="1">
              <a:buClr>
                <a:schemeClr val="accent1"/>
              </a:buClr>
              <a:buFont typeface="Wingdings" pitchFamily="2" charset="2"/>
              <a:buNone/>
            </a:pPr>
            <a:r>
              <a:rPr kumimoji="0" lang="zh-CN" altLang="en-US" sz="3000" dirty="0">
                <a:solidFill>
                  <a:schemeClr val="tx1"/>
                </a:solidFill>
                <a:latin typeface="Times New Roman" pitchFamily="18" charset="0"/>
                <a:ea typeface="+mn-ea"/>
                <a:cs typeface="Times New Roman" pitchFamily="18" charset="0"/>
              </a:rPr>
              <a:t>例子：</a:t>
            </a:r>
            <a:r>
              <a:rPr lang="en-US" altLang="zh-CN" sz="3000" dirty="0" err="1">
                <a:solidFill>
                  <a:schemeClr val="tx1"/>
                </a:solidFill>
                <a:latin typeface="Times New Roman" pitchFamily="18" charset="0"/>
                <a:ea typeface="+mn-ea"/>
                <a:cs typeface="Times New Roman" pitchFamily="18" charset="0"/>
              </a:rPr>
              <a:t>int</a:t>
            </a:r>
            <a:r>
              <a:rPr lang="en-US" altLang="zh-CN" sz="3000" dirty="0">
                <a:solidFill>
                  <a:schemeClr val="tx1"/>
                </a:solidFill>
                <a:latin typeface="Times New Roman" pitchFamily="18" charset="0"/>
                <a:ea typeface="+mn-ea"/>
                <a:cs typeface="Times New Roman" pitchFamily="18" charset="0"/>
              </a:rPr>
              <a:t> m;</a:t>
            </a:r>
          </a:p>
          <a:p>
            <a:pPr lvl="2" eaLnBrk="1" hangingPunct="1">
              <a:buClr>
                <a:schemeClr val="accent1"/>
              </a:buClr>
              <a:buFont typeface="Wingdings" pitchFamily="2" charset="2"/>
              <a:buNone/>
            </a:pPr>
            <a:r>
              <a:rPr lang="en-US" altLang="zh-CN" sz="3000" dirty="0">
                <a:solidFill>
                  <a:schemeClr val="tx1"/>
                </a:solidFill>
                <a:latin typeface="Times New Roman" pitchFamily="18" charset="0"/>
                <a:ea typeface="+mn-ea"/>
                <a:cs typeface="Times New Roman" pitchFamily="18" charset="0"/>
              </a:rPr>
              <a:t>            float n;</a:t>
            </a:r>
          </a:p>
          <a:p>
            <a:pPr lvl="2" eaLnBrk="1" hangingPunct="1">
              <a:buClr>
                <a:schemeClr val="accent1"/>
              </a:buClr>
              <a:buFont typeface="Wingdings" pitchFamily="2" charset="2"/>
              <a:buNone/>
            </a:pPr>
            <a:r>
              <a:rPr lang="en-US" altLang="zh-CN" sz="3000" dirty="0">
                <a:solidFill>
                  <a:schemeClr val="tx1"/>
                </a:solidFill>
                <a:latin typeface="Times New Roman" pitchFamily="18" charset="0"/>
                <a:ea typeface="+mn-ea"/>
                <a:cs typeface="Times New Roman" pitchFamily="18" charset="0"/>
              </a:rPr>
              <a:t>            m=</a:t>
            </a:r>
            <a:r>
              <a:rPr kumimoji="0" lang="en-US" altLang="zh-CN" sz="3000" dirty="0">
                <a:solidFill>
                  <a:schemeClr val="tx1"/>
                </a:solidFill>
                <a:latin typeface="Times New Roman" pitchFamily="18" charset="0"/>
                <a:ea typeface="+mn-ea"/>
                <a:cs typeface="Times New Roman" pitchFamily="18" charset="0"/>
              </a:rPr>
              <a:t>(</a:t>
            </a:r>
            <a:r>
              <a:rPr kumimoji="0" lang="en-US" altLang="zh-CN" sz="3000" dirty="0" err="1">
                <a:solidFill>
                  <a:schemeClr val="tx1"/>
                </a:solidFill>
                <a:latin typeface="Times New Roman" pitchFamily="18" charset="0"/>
                <a:ea typeface="+mn-ea"/>
                <a:cs typeface="Times New Roman" pitchFamily="18" charset="0"/>
              </a:rPr>
              <a:t>int</a:t>
            </a:r>
            <a:r>
              <a:rPr kumimoji="0" lang="en-US" altLang="zh-CN" sz="3000" dirty="0">
                <a:solidFill>
                  <a:schemeClr val="tx1"/>
                </a:solidFill>
                <a:latin typeface="Times New Roman" pitchFamily="18" charset="0"/>
                <a:ea typeface="+mn-ea"/>
                <a:cs typeface="Times New Roman" pitchFamily="18" charset="0"/>
              </a:rPr>
              <a:t>)(3/2.0);</a:t>
            </a:r>
          </a:p>
          <a:p>
            <a:pPr lvl="2" eaLnBrk="1" hangingPunct="1">
              <a:buClr>
                <a:schemeClr val="accent1"/>
              </a:buClr>
              <a:buFont typeface="Wingdings" pitchFamily="2" charset="2"/>
              <a:buNone/>
            </a:pPr>
            <a:r>
              <a:rPr lang="en-US" altLang="zh-CN" sz="3000" dirty="0">
                <a:solidFill>
                  <a:schemeClr val="tx1"/>
                </a:solidFill>
                <a:latin typeface="Times New Roman" pitchFamily="18" charset="0"/>
                <a:ea typeface="+mn-ea"/>
                <a:cs typeface="Times New Roman" pitchFamily="18" charset="0"/>
              </a:rPr>
              <a:t>            n=(float)(5/2);</a:t>
            </a:r>
            <a:endParaRPr kumimoji="0" lang="en-US" altLang="zh-CN" sz="3000" dirty="0">
              <a:solidFill>
                <a:schemeClr val="tx1"/>
              </a:solidFill>
              <a:latin typeface="Times New Roman" pitchFamily="18" charset="0"/>
              <a:ea typeface="+mn-ea"/>
              <a:cs typeface="Times New Roman" pitchFamily="18" charset="0"/>
            </a:endParaRPr>
          </a:p>
        </p:txBody>
      </p:sp>
      <p:sp>
        <p:nvSpPr>
          <p:cNvPr id="34" name="Rectangle 7"/>
          <p:cNvSpPr>
            <a:spLocks noChangeArrowheads="1"/>
          </p:cNvSpPr>
          <p:nvPr/>
        </p:nvSpPr>
        <p:spPr bwMode="auto">
          <a:xfrm>
            <a:off x="443040" y="1661498"/>
            <a:ext cx="5080535" cy="55617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lvl="2" eaLnBrk="1" hangingPunct="1">
              <a:spcBef>
                <a:spcPct val="50000"/>
              </a:spcBef>
              <a:buClr>
                <a:schemeClr val="accent1"/>
              </a:buClr>
              <a:buFont typeface="Wingdings" pitchFamily="2" charset="2"/>
              <a:buNone/>
            </a:pPr>
            <a:r>
              <a:rPr kumimoji="0" lang="zh-CN" altLang="en-US" sz="3000" dirty="0">
                <a:solidFill>
                  <a:schemeClr val="tx1"/>
                </a:solidFill>
                <a:latin typeface="Times New Roman" pitchFamily="18" charset="0"/>
                <a:ea typeface="+mn-ea"/>
                <a:cs typeface="Times New Roman" pitchFamily="18" charset="0"/>
              </a:rPr>
              <a:t>形式：</a:t>
            </a:r>
            <a:r>
              <a:rPr kumimoji="0" lang="en-US" altLang="zh-CN" sz="3000" dirty="0">
                <a:solidFill>
                  <a:schemeClr val="tx1"/>
                </a:solidFill>
                <a:latin typeface="Times New Roman" pitchFamily="18" charset="0"/>
                <a:ea typeface="+mn-ea"/>
                <a:cs typeface="Times New Roman" pitchFamily="18" charset="0"/>
              </a:rPr>
              <a:t>(</a:t>
            </a:r>
            <a:r>
              <a:rPr kumimoji="0" lang="zh-CN" altLang="en-US" sz="3000" dirty="0">
                <a:solidFill>
                  <a:schemeClr val="tx1"/>
                </a:solidFill>
                <a:latin typeface="Times New Roman" pitchFamily="18" charset="0"/>
                <a:ea typeface="+mn-ea"/>
                <a:cs typeface="Times New Roman" pitchFamily="18" charset="0"/>
              </a:rPr>
              <a:t>类型名</a:t>
            </a:r>
            <a:r>
              <a:rPr kumimoji="0" lang="en-US" altLang="zh-CN" sz="3000" dirty="0">
                <a:solidFill>
                  <a:schemeClr val="tx1"/>
                </a:solidFill>
                <a:latin typeface="Times New Roman" pitchFamily="18" charset="0"/>
                <a:ea typeface="+mn-ea"/>
                <a:cs typeface="Times New Roman" pitchFamily="18" charset="0"/>
              </a:rPr>
              <a:t>)(</a:t>
            </a:r>
            <a:r>
              <a:rPr kumimoji="0" lang="zh-CN" altLang="en-US" sz="3000" dirty="0">
                <a:solidFill>
                  <a:schemeClr val="tx1"/>
                </a:solidFill>
                <a:latin typeface="Times New Roman" pitchFamily="18" charset="0"/>
                <a:ea typeface="+mn-ea"/>
                <a:cs typeface="Times New Roman" pitchFamily="18" charset="0"/>
              </a:rPr>
              <a:t>表达式</a:t>
            </a:r>
            <a:r>
              <a:rPr kumimoji="0" lang="en-US" altLang="zh-CN" sz="3000" dirty="0">
                <a:solidFill>
                  <a:schemeClr val="tx1"/>
                </a:solidFill>
                <a:latin typeface="Times New Roman" pitchFamily="18" charset="0"/>
                <a:ea typeface="+mn-ea"/>
                <a:cs typeface="Times New Roman" pitchFamily="18" charset="0"/>
              </a:rPr>
              <a:t>)</a:t>
            </a:r>
          </a:p>
        </p:txBody>
      </p:sp>
    </p:spTree>
    <p:extLst>
      <p:ext uri="{BB962C8B-B14F-4D97-AF65-F5344CB8AC3E}">
        <p14:creationId xmlns:p14="http://schemas.microsoft.com/office/powerpoint/2010/main" val="2549629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wipe(left)">
                                      <p:cBhvr>
                                        <p:cTn id="7" dur="5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left)">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3">
                                            <p:txEl>
                                              <p:pRg st="0" end="0"/>
                                            </p:txEl>
                                          </p:spTgt>
                                        </p:tgtEl>
                                        <p:attrNameLst>
                                          <p:attrName>style.visibility</p:attrName>
                                        </p:attrNameLst>
                                      </p:cBhvr>
                                      <p:to>
                                        <p:strVal val="visible"/>
                                      </p:to>
                                    </p:set>
                                    <p:animEffect transition="in" filter="dissolve">
                                      <p:cBhvr>
                                        <p:cTn id="17" dur="500"/>
                                        <p:tgtEl>
                                          <p:spTgt spid="3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3">
                                            <p:txEl>
                                              <p:pRg st="1" end="1"/>
                                            </p:txEl>
                                          </p:spTgt>
                                        </p:tgtEl>
                                        <p:attrNameLst>
                                          <p:attrName>style.visibility</p:attrName>
                                        </p:attrNameLst>
                                      </p:cBhvr>
                                      <p:to>
                                        <p:strVal val="visible"/>
                                      </p:to>
                                    </p:set>
                                    <p:animEffect transition="in" filter="dissolve">
                                      <p:cBhvr>
                                        <p:cTn id="22" dur="500"/>
                                        <p:tgtEl>
                                          <p:spTgt spid="3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3">
                                            <p:txEl>
                                              <p:pRg st="2" end="2"/>
                                            </p:txEl>
                                          </p:spTgt>
                                        </p:tgtEl>
                                        <p:attrNameLst>
                                          <p:attrName>style.visibility</p:attrName>
                                        </p:attrNameLst>
                                      </p:cBhvr>
                                      <p:to>
                                        <p:strVal val="visible"/>
                                      </p:to>
                                    </p:set>
                                    <p:animEffect transition="in" filter="dissolve">
                                      <p:cBhvr>
                                        <p:cTn id="27" dur="500"/>
                                        <p:tgtEl>
                                          <p:spTgt spid="3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3">
                                            <p:txEl>
                                              <p:pRg st="3" end="3"/>
                                            </p:txEl>
                                          </p:spTgt>
                                        </p:tgtEl>
                                        <p:attrNameLst>
                                          <p:attrName>style.visibility</p:attrName>
                                        </p:attrNameLst>
                                      </p:cBhvr>
                                      <p:to>
                                        <p:strVal val="visible"/>
                                      </p:to>
                                    </p:set>
                                    <p:animEffect transition="in" filter="dissolve">
                                      <p:cBhvr>
                                        <p:cTn id="32" dur="500"/>
                                        <p:tgtEl>
                                          <p:spTgt spid="3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33" grpId="0" build="p" bldLvl="3" autoUpdateAnimBg="0"/>
      <p:bldP spid="34"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62000" y="209550"/>
            <a:ext cx="3526928" cy="707886"/>
          </a:xfrm>
          <a:prstGeom prst="rect">
            <a:avLst/>
          </a:prstGeom>
        </p:spPr>
        <p:txBody>
          <a:bodyPr wrap="none">
            <a:spAutoFit/>
          </a:bodyPr>
          <a:lstStyle/>
          <a:p>
            <a:pPr>
              <a:buNone/>
            </a:pPr>
            <a:r>
              <a:rPr lang="en-US" altLang="zh-CN" sz="4000" b="1" dirty="0">
                <a:solidFill>
                  <a:schemeClr val="tx1"/>
                </a:solidFill>
              </a:rPr>
              <a:t>3.3.5 </a:t>
            </a:r>
            <a:r>
              <a:rPr lang="zh-CN" altLang="zh-CN" sz="4000" b="1" dirty="0">
                <a:solidFill>
                  <a:schemeClr val="tx1"/>
                </a:solidFill>
              </a:rPr>
              <a:t>类型转换</a:t>
            </a:r>
            <a:endParaRPr lang="zh-CN" altLang="en-US" sz="4000" b="1" dirty="0">
              <a:solidFill>
                <a:schemeClr val="tx1"/>
              </a:solidFill>
            </a:endParaRPr>
          </a:p>
        </p:txBody>
      </p:sp>
      <p:sp>
        <p:nvSpPr>
          <p:cNvPr id="5" name="矩形 4"/>
          <p:cNvSpPr/>
          <p:nvPr/>
        </p:nvSpPr>
        <p:spPr>
          <a:xfrm>
            <a:off x="736601" y="1371600"/>
            <a:ext cx="7586133" cy="2854371"/>
          </a:xfrm>
          <a:prstGeom prst="rect">
            <a:avLst/>
          </a:prstGeom>
        </p:spPr>
        <p:txBody>
          <a:bodyPr wrap="square">
            <a:spAutoFit/>
          </a:bodyPr>
          <a:lstStyle/>
          <a:p>
            <a:pPr algn="just">
              <a:lnSpc>
                <a:spcPct val="150000"/>
              </a:lnSpc>
              <a:buNone/>
            </a:pPr>
            <a:r>
              <a:rPr lang="zh-CN" altLang="en-US" dirty="0">
                <a:solidFill>
                  <a:schemeClr val="tx1"/>
                </a:solidFill>
              </a:rPr>
              <a:t>补充案例：</a:t>
            </a:r>
            <a:r>
              <a:rPr lang="zh-CN" altLang="zh-CN" dirty="0">
                <a:solidFill>
                  <a:schemeClr val="tx1"/>
                </a:solidFill>
              </a:rPr>
              <a:t>计算考生平均分</a:t>
            </a:r>
            <a:endParaRPr lang="zh-CN" altLang="en-US" dirty="0">
              <a:solidFill>
                <a:schemeClr val="tx1"/>
              </a:solidFill>
            </a:endParaRPr>
          </a:p>
          <a:p>
            <a:pPr algn="just">
              <a:lnSpc>
                <a:spcPct val="150000"/>
              </a:lnSpc>
              <a:buNone/>
            </a:pPr>
            <a:r>
              <a:rPr lang="zh-CN" altLang="zh-CN" dirty="0">
                <a:solidFill>
                  <a:schemeClr val="tx1"/>
                </a:solidFill>
                <a:latin typeface="Times New Roman" pitchFamily="18" charset="0"/>
                <a:cs typeface="Times New Roman" pitchFamily="18" charset="0"/>
              </a:rPr>
              <a:t>问题描述：已知某考生语文、数学、英语成绩</a:t>
            </a:r>
            <a:endParaRPr lang="en-US" altLang="zh-CN" dirty="0">
              <a:solidFill>
                <a:schemeClr val="tx1"/>
              </a:solidFill>
              <a:latin typeface="Times New Roman" pitchFamily="18" charset="0"/>
              <a:cs typeface="Times New Roman" pitchFamily="18" charset="0"/>
            </a:endParaRPr>
          </a:p>
          <a:p>
            <a:pPr algn="just">
              <a:lnSpc>
                <a:spcPct val="150000"/>
              </a:lnSpc>
              <a:buNone/>
            </a:pPr>
            <a:r>
              <a:rPr lang="zh-CN" altLang="zh-CN" dirty="0">
                <a:solidFill>
                  <a:schemeClr val="tx1"/>
                </a:solidFill>
                <a:latin typeface="Times New Roman" pitchFamily="18" charset="0"/>
                <a:cs typeface="Times New Roman" pitchFamily="18" charset="0"/>
              </a:rPr>
              <a:t>分别为</a:t>
            </a:r>
            <a:r>
              <a:rPr lang="en-US" altLang="zh-CN" dirty="0">
                <a:solidFill>
                  <a:schemeClr val="tx1"/>
                </a:solidFill>
                <a:latin typeface="Times New Roman" pitchFamily="18" charset="0"/>
                <a:cs typeface="Times New Roman" pitchFamily="18" charset="0"/>
              </a:rPr>
              <a:t>88</a:t>
            </a:r>
            <a:r>
              <a:rPr lang="zh-CN" altLang="zh-CN" dirty="0">
                <a:solidFill>
                  <a:schemeClr val="tx1"/>
                </a:solidFill>
                <a:latin typeface="Times New Roman" pitchFamily="18" charset="0"/>
                <a:cs typeface="Times New Roman" pitchFamily="18" charset="0"/>
              </a:rPr>
              <a:t>，</a:t>
            </a:r>
            <a:r>
              <a:rPr lang="en-US" altLang="zh-CN" dirty="0">
                <a:solidFill>
                  <a:schemeClr val="tx1"/>
                </a:solidFill>
                <a:latin typeface="Times New Roman" pitchFamily="18" charset="0"/>
                <a:cs typeface="Times New Roman" pitchFamily="18" charset="0"/>
              </a:rPr>
              <a:t>90</a:t>
            </a:r>
            <a:r>
              <a:rPr lang="zh-CN" altLang="zh-CN" dirty="0">
                <a:solidFill>
                  <a:schemeClr val="tx1"/>
                </a:solidFill>
                <a:latin typeface="Times New Roman" pitchFamily="18" charset="0"/>
                <a:cs typeface="Times New Roman" pitchFamily="18" charset="0"/>
              </a:rPr>
              <a:t>，</a:t>
            </a:r>
            <a:r>
              <a:rPr lang="en-US" altLang="zh-CN" dirty="0">
                <a:solidFill>
                  <a:schemeClr val="tx1"/>
                </a:solidFill>
                <a:latin typeface="Times New Roman" pitchFamily="18" charset="0"/>
                <a:cs typeface="Times New Roman" pitchFamily="18" charset="0"/>
              </a:rPr>
              <a:t>95</a:t>
            </a:r>
            <a:r>
              <a:rPr lang="zh-CN" altLang="zh-CN" dirty="0">
                <a:solidFill>
                  <a:schemeClr val="tx1"/>
                </a:solidFill>
                <a:latin typeface="Times New Roman" pitchFamily="18" charset="0"/>
                <a:cs typeface="Times New Roman" pitchFamily="18" charset="0"/>
              </a:rPr>
              <a:t>，计算该生考试的总成绩和</a:t>
            </a:r>
            <a:endParaRPr lang="en-US" altLang="zh-CN" dirty="0">
              <a:solidFill>
                <a:schemeClr val="tx1"/>
              </a:solidFill>
              <a:latin typeface="Times New Roman" pitchFamily="18" charset="0"/>
              <a:cs typeface="Times New Roman" pitchFamily="18" charset="0"/>
            </a:endParaRPr>
          </a:p>
          <a:p>
            <a:pPr algn="just">
              <a:lnSpc>
                <a:spcPct val="150000"/>
              </a:lnSpc>
              <a:buNone/>
            </a:pPr>
            <a:r>
              <a:rPr lang="zh-CN" altLang="zh-CN" dirty="0">
                <a:solidFill>
                  <a:schemeClr val="tx1"/>
                </a:solidFill>
                <a:latin typeface="Times New Roman" pitchFamily="18" charset="0"/>
                <a:cs typeface="Times New Roman" pitchFamily="18" charset="0"/>
              </a:rPr>
              <a:t>平均分。</a:t>
            </a:r>
          </a:p>
        </p:txBody>
      </p:sp>
    </p:spTree>
    <p:extLst>
      <p:ext uri="{BB962C8B-B14F-4D97-AF65-F5344CB8AC3E}">
        <p14:creationId xmlns:p14="http://schemas.microsoft.com/office/powerpoint/2010/main" val="1942948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2920" y="374650"/>
            <a:ext cx="8079581" cy="939800"/>
          </a:xfrm>
        </p:spPr>
        <p:txBody>
          <a:bodyPr vert="horz" lIns="91440" tIns="45720" rIns="91440" bIns="45720" rtlCol="0" anchor="ctr">
            <a:normAutofit/>
          </a:bodyPr>
          <a:lstStyle/>
          <a:p>
            <a:pPr algn="ctr"/>
            <a:r>
              <a:rPr lang="en-US" altLang="zh-CN" sz="4400" dirty="0">
                <a:solidFill>
                  <a:schemeClr val="tx1"/>
                </a:solidFill>
                <a:latin typeface="+mn-lt"/>
                <a:ea typeface="+mn-ea"/>
                <a:cs typeface="+mn-cs"/>
              </a:rPr>
              <a:t>3.1  </a:t>
            </a:r>
            <a:r>
              <a:rPr lang="zh-CN" altLang="zh-CN" sz="4400" dirty="0">
                <a:solidFill>
                  <a:schemeClr val="tx1"/>
                </a:solidFill>
              </a:rPr>
              <a:t>简单计算问题</a:t>
            </a:r>
            <a:endParaRPr lang="zh-CN" altLang="en-US" sz="4400" dirty="0">
              <a:solidFill>
                <a:schemeClr val="tx1"/>
              </a:solidFill>
              <a:latin typeface="+mn-lt"/>
              <a:ea typeface="+mn-ea"/>
              <a:cs typeface="+mn-cs"/>
            </a:endParaRPr>
          </a:p>
        </p:txBody>
      </p:sp>
      <p:sp>
        <p:nvSpPr>
          <p:cNvPr id="36867" name="内容占位符 2"/>
          <p:cNvSpPr>
            <a:spLocks noGrp="1"/>
          </p:cNvSpPr>
          <p:nvPr>
            <p:ph idx="1"/>
          </p:nvPr>
        </p:nvSpPr>
        <p:spPr>
          <a:xfrm>
            <a:off x="228600" y="1314450"/>
            <a:ext cx="8839200" cy="1003710"/>
          </a:xfrm>
        </p:spPr>
        <p:txBody>
          <a:bodyPr>
            <a:noAutofit/>
          </a:bodyPr>
          <a:lstStyle/>
          <a:p>
            <a:pPr marL="0" lvl="1" indent="0">
              <a:lnSpc>
                <a:spcPct val="125000"/>
              </a:lnSpc>
              <a:spcBef>
                <a:spcPts val="0"/>
              </a:spcBef>
              <a:buNone/>
            </a:pPr>
            <a:r>
              <a:rPr lang="zh-CN" altLang="zh-CN" dirty="0"/>
              <a:t>【例</a:t>
            </a:r>
            <a:r>
              <a:rPr lang="en-US" altLang="zh-CN" dirty="0"/>
              <a:t>3-1</a:t>
            </a:r>
            <a:r>
              <a:rPr lang="zh-CN" altLang="zh-CN" dirty="0"/>
              <a:t>】问题描述：社团招新的情况统计报表需要计划数和实际招新人数，为了实现此目标需要各数据项，其中社团本学期计划招新人数和上次新加入社团的人数在数据文件（</a:t>
            </a:r>
            <a:r>
              <a:rPr lang="en-US" altLang="zh-CN" dirty="0"/>
              <a:t>Number_club_members.txt</a:t>
            </a:r>
            <a:r>
              <a:rPr lang="zh-CN" altLang="zh-CN" dirty="0"/>
              <a:t>）中，本次新增社团人数是实时通过键盘输入的，计算当前累计新加入社团的人数，计划数和实际招新人数以报表形式显示。</a:t>
            </a:r>
            <a:endParaRPr lang="en-US" altLang="zh-CN" sz="3000" dirty="0"/>
          </a:p>
        </p:txBody>
      </p:sp>
    </p:spTree>
    <p:custDataLst>
      <p:tags r:id="rId1"/>
    </p:custDataLst>
    <p:extLst>
      <p:ext uri="{BB962C8B-B14F-4D97-AF65-F5344CB8AC3E}">
        <p14:creationId xmlns:p14="http://schemas.microsoft.com/office/powerpoint/2010/main" val="93766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left)">
                                      <p:cBhvr>
                                        <p:cTn id="7" dur="500"/>
                                        <p:tgtEl>
                                          <p:spTgt spid="368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内容占位符 2"/>
          <p:cNvSpPr>
            <a:spLocks noGrp="1"/>
          </p:cNvSpPr>
          <p:nvPr>
            <p:ph idx="1"/>
          </p:nvPr>
        </p:nvSpPr>
        <p:spPr>
          <a:xfrm>
            <a:off x="76200" y="917436"/>
            <a:ext cx="9448800" cy="3540264"/>
          </a:xfrm>
        </p:spPr>
        <p:txBody>
          <a:bodyPr>
            <a:normAutofit fontScale="70000" lnSpcReduction="20000"/>
          </a:bodyPr>
          <a:lstStyle/>
          <a:p>
            <a:pPr lvl="1">
              <a:lnSpc>
                <a:spcPct val="150000"/>
              </a:lnSpc>
              <a:spcBef>
                <a:spcPts val="1800"/>
              </a:spcBef>
            </a:pPr>
            <a:r>
              <a:rPr lang="zh-CN" altLang="en-US" sz="2800" dirty="0">
                <a:solidFill>
                  <a:schemeClr val="tx1"/>
                </a:solidFill>
              </a:rPr>
              <a:t>补充案例：</a:t>
            </a:r>
            <a:r>
              <a:rPr lang="zh-CN" altLang="zh-CN" sz="2800" dirty="0">
                <a:solidFill>
                  <a:schemeClr val="tx1"/>
                </a:solidFill>
              </a:rPr>
              <a:t>计算考生平均分</a:t>
            </a:r>
            <a:endParaRPr lang="zh-CN" altLang="en-US" sz="2800" dirty="0">
              <a:solidFill>
                <a:schemeClr val="tx1"/>
              </a:solidFill>
            </a:endParaRPr>
          </a:p>
          <a:p>
            <a:pPr lvl="1">
              <a:lnSpc>
                <a:spcPct val="150000"/>
              </a:lnSpc>
              <a:spcBef>
                <a:spcPts val="1800"/>
              </a:spcBef>
            </a:pPr>
            <a:r>
              <a:rPr lang="zh-CN" altLang="en-US" sz="2800" dirty="0">
                <a:latin typeface="Times New Roman" pitchFamily="18" charset="0"/>
                <a:cs typeface="Times New Roman" pitchFamily="18" charset="0"/>
              </a:rPr>
              <a:t>第一步：定义四个整型变量</a:t>
            </a:r>
            <a:r>
              <a:rPr lang="en-US" altLang="zh-CN" sz="2800" dirty="0" err="1">
                <a:latin typeface="Times New Roman" pitchFamily="18" charset="0"/>
                <a:cs typeface="Times New Roman" pitchFamily="18" charset="0"/>
              </a:rPr>
              <a:t>nchi</a:t>
            </a:r>
            <a:r>
              <a:rPr lang="zh-CN" altLang="en-US" sz="2800" dirty="0">
                <a:latin typeface="Times New Roman" pitchFamily="18" charset="0"/>
                <a:cs typeface="Times New Roman" pitchFamily="18" charset="0"/>
              </a:rPr>
              <a:t>，</a:t>
            </a:r>
            <a:r>
              <a:rPr lang="en-US" altLang="zh-CN" sz="2800" dirty="0" err="1">
                <a:latin typeface="Times New Roman" pitchFamily="18" charset="0"/>
                <a:cs typeface="Times New Roman" pitchFamily="18" charset="0"/>
              </a:rPr>
              <a:t>nmat</a:t>
            </a:r>
            <a:r>
              <a:rPr lang="zh-CN" altLang="en-US" sz="2800" dirty="0">
                <a:latin typeface="Times New Roman" pitchFamily="18" charset="0"/>
                <a:cs typeface="Times New Roman" pitchFamily="18" charset="0"/>
              </a:rPr>
              <a:t>，</a:t>
            </a:r>
            <a:r>
              <a:rPr lang="en-US" altLang="zh-CN" sz="2800" dirty="0" err="1">
                <a:latin typeface="Times New Roman" pitchFamily="18" charset="0"/>
                <a:cs typeface="Times New Roman" pitchFamily="18" charset="0"/>
              </a:rPr>
              <a:t>neng</a:t>
            </a:r>
            <a:r>
              <a:rPr lang="zh-CN" altLang="en-US" sz="2800" dirty="0">
                <a:latin typeface="Times New Roman" pitchFamily="18" charset="0"/>
                <a:cs typeface="Times New Roman" pitchFamily="18" charset="0"/>
              </a:rPr>
              <a:t>，</a:t>
            </a:r>
            <a:r>
              <a:rPr lang="en-US" altLang="zh-CN" sz="2800" dirty="0" err="1">
                <a:latin typeface="Times New Roman" pitchFamily="18" charset="0"/>
                <a:cs typeface="Times New Roman" pitchFamily="18" charset="0"/>
              </a:rPr>
              <a:t>nsum</a:t>
            </a:r>
            <a:endParaRPr lang="en-US" altLang="zh-CN" sz="2800" dirty="0">
              <a:latin typeface="Times New Roman" pitchFamily="18" charset="0"/>
              <a:cs typeface="Times New Roman" pitchFamily="18" charset="0"/>
            </a:endParaRPr>
          </a:p>
          <a:p>
            <a:pPr lvl="1">
              <a:lnSpc>
                <a:spcPct val="150000"/>
              </a:lnSpc>
              <a:spcBef>
                <a:spcPts val="1800"/>
              </a:spcBef>
            </a:pPr>
            <a:r>
              <a:rPr lang="zh-CN" altLang="en-US" sz="2800" dirty="0">
                <a:latin typeface="Times New Roman" pitchFamily="18" charset="0"/>
                <a:cs typeface="Times New Roman" pitchFamily="18" charset="0"/>
              </a:rPr>
              <a:t>第二步：定义一个</a:t>
            </a:r>
            <a:r>
              <a:rPr lang="zh-CN" altLang="zh-CN" sz="2800" dirty="0">
                <a:latin typeface="Times New Roman" pitchFamily="18" charset="0"/>
                <a:cs typeface="Times New Roman" pitchFamily="18" charset="0"/>
              </a:rPr>
              <a:t>浮点型</a:t>
            </a:r>
            <a:r>
              <a:rPr lang="zh-CN" altLang="en-US" sz="2800" dirty="0">
                <a:latin typeface="Times New Roman" pitchFamily="18" charset="0"/>
                <a:cs typeface="Times New Roman" pitchFamily="18" charset="0"/>
              </a:rPr>
              <a:t>变量</a:t>
            </a:r>
            <a:r>
              <a:rPr lang="en-US" altLang="zh-CN" sz="2800" dirty="0" err="1">
                <a:latin typeface="Times New Roman" pitchFamily="18" charset="0"/>
                <a:cs typeface="Times New Roman" pitchFamily="18" charset="0"/>
              </a:rPr>
              <a:t>favg</a:t>
            </a:r>
            <a:endParaRPr lang="en-US" altLang="zh-CN" sz="2800" dirty="0">
              <a:latin typeface="Times New Roman" pitchFamily="18" charset="0"/>
              <a:cs typeface="Times New Roman" pitchFamily="18" charset="0"/>
            </a:endParaRPr>
          </a:p>
          <a:p>
            <a:pPr lvl="1">
              <a:lnSpc>
                <a:spcPct val="150000"/>
              </a:lnSpc>
              <a:spcBef>
                <a:spcPts val="1300"/>
              </a:spcBef>
            </a:pPr>
            <a:r>
              <a:rPr lang="zh-CN" altLang="en-US" sz="2800" dirty="0">
                <a:latin typeface="Times New Roman" pitchFamily="18" charset="0"/>
                <a:cs typeface="Times New Roman" pitchFamily="18" charset="0"/>
              </a:rPr>
              <a:t>第三步：为三门功课变量</a:t>
            </a:r>
            <a:r>
              <a:rPr lang="en-US" altLang="zh-CN" sz="2800" dirty="0" err="1">
                <a:latin typeface="Times New Roman" pitchFamily="18" charset="0"/>
                <a:cs typeface="Times New Roman" pitchFamily="18" charset="0"/>
              </a:rPr>
              <a:t>nchi</a:t>
            </a:r>
            <a:r>
              <a:rPr lang="zh-CN" altLang="en-US" sz="2800" dirty="0">
                <a:latin typeface="Times New Roman" pitchFamily="18" charset="0"/>
                <a:cs typeface="Times New Roman" pitchFamily="18" charset="0"/>
              </a:rPr>
              <a:t>，</a:t>
            </a:r>
            <a:r>
              <a:rPr lang="en-US" altLang="zh-CN" sz="2800" dirty="0" err="1">
                <a:latin typeface="Times New Roman" pitchFamily="18" charset="0"/>
                <a:cs typeface="Times New Roman" pitchFamily="18" charset="0"/>
              </a:rPr>
              <a:t>nmat</a:t>
            </a:r>
            <a:r>
              <a:rPr lang="zh-CN" altLang="en-US" sz="2800" dirty="0">
                <a:latin typeface="Times New Roman" pitchFamily="18" charset="0"/>
                <a:cs typeface="Times New Roman" pitchFamily="18" charset="0"/>
              </a:rPr>
              <a:t>，</a:t>
            </a:r>
            <a:r>
              <a:rPr lang="en-US" altLang="zh-CN" sz="2800" dirty="0" err="1">
                <a:latin typeface="Times New Roman" pitchFamily="18" charset="0"/>
                <a:cs typeface="Times New Roman" pitchFamily="18" charset="0"/>
              </a:rPr>
              <a:t>neng</a:t>
            </a:r>
            <a:r>
              <a:rPr lang="zh-CN" altLang="en-US" sz="2800" dirty="0">
                <a:latin typeface="Times New Roman" pitchFamily="18" charset="0"/>
                <a:cs typeface="Times New Roman" pitchFamily="18" charset="0"/>
              </a:rPr>
              <a:t>赋值</a:t>
            </a:r>
            <a:endParaRPr lang="en-US" altLang="zh-CN" sz="2800" dirty="0">
              <a:latin typeface="Times New Roman" pitchFamily="18" charset="0"/>
              <a:cs typeface="Times New Roman" pitchFamily="18" charset="0"/>
            </a:endParaRPr>
          </a:p>
          <a:p>
            <a:pPr lvl="1">
              <a:lnSpc>
                <a:spcPct val="150000"/>
              </a:lnSpc>
              <a:spcBef>
                <a:spcPts val="1300"/>
              </a:spcBef>
            </a:pPr>
            <a:r>
              <a:rPr lang="zh-CN" altLang="en-US" sz="2800" dirty="0">
                <a:latin typeface="Times New Roman" pitchFamily="18" charset="0"/>
                <a:cs typeface="Times New Roman" pitchFamily="18" charset="0"/>
              </a:rPr>
              <a:t>第四步：使用类型转换计算总分和平均分</a:t>
            </a:r>
            <a:endParaRPr lang="en-US" altLang="zh-CN" sz="2800" dirty="0">
              <a:latin typeface="Times New Roman" pitchFamily="18" charset="0"/>
              <a:cs typeface="Times New Roman" pitchFamily="18" charset="0"/>
            </a:endParaRPr>
          </a:p>
          <a:p>
            <a:pPr lvl="1">
              <a:lnSpc>
                <a:spcPct val="150000"/>
              </a:lnSpc>
              <a:spcBef>
                <a:spcPts val="1300"/>
              </a:spcBef>
            </a:pPr>
            <a:r>
              <a:rPr lang="zh-CN" altLang="en-US" sz="2800" dirty="0">
                <a:latin typeface="Times New Roman" pitchFamily="18" charset="0"/>
                <a:cs typeface="Times New Roman" pitchFamily="18" charset="0"/>
              </a:rPr>
              <a:t>第五步：输出总分和平均分</a:t>
            </a:r>
            <a:endParaRPr lang="en-US" altLang="zh-CN" sz="2800" dirty="0">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xmlns="" id="{F2D26C48-585F-4622-BBFD-9E34B74B4D0F}"/>
              </a:ext>
            </a:extLst>
          </p:cNvPr>
          <p:cNvSpPr/>
          <p:nvPr/>
        </p:nvSpPr>
        <p:spPr>
          <a:xfrm>
            <a:off x="762000" y="209550"/>
            <a:ext cx="3526928" cy="707886"/>
          </a:xfrm>
          <a:prstGeom prst="rect">
            <a:avLst/>
          </a:prstGeom>
        </p:spPr>
        <p:txBody>
          <a:bodyPr wrap="none">
            <a:spAutoFit/>
          </a:bodyPr>
          <a:lstStyle/>
          <a:p>
            <a:pPr>
              <a:buNone/>
            </a:pPr>
            <a:r>
              <a:rPr lang="en-US" altLang="zh-CN" sz="4000" b="1" dirty="0">
                <a:solidFill>
                  <a:schemeClr val="tx1"/>
                </a:solidFill>
              </a:rPr>
              <a:t>3.3.5 </a:t>
            </a:r>
            <a:r>
              <a:rPr lang="zh-CN" altLang="zh-CN" sz="4000" b="1" dirty="0">
                <a:solidFill>
                  <a:schemeClr val="tx1"/>
                </a:solidFill>
              </a:rPr>
              <a:t>类型转换</a:t>
            </a:r>
            <a:endParaRPr lang="zh-CN" altLang="en-US" sz="4000" b="1" dirty="0">
              <a:solidFill>
                <a:schemeClr val="tx1"/>
              </a:solidFill>
            </a:endParaRPr>
          </a:p>
        </p:txBody>
      </p:sp>
    </p:spTree>
    <p:extLst>
      <p:ext uri="{BB962C8B-B14F-4D97-AF65-F5344CB8AC3E}">
        <p14:creationId xmlns:p14="http://schemas.microsoft.com/office/powerpoint/2010/main" val="8750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left)">
                                      <p:cBhvr>
                                        <p:cTn id="7" dur="500"/>
                                        <p:tgtEl>
                                          <p:spTgt spid="3686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6867">
                                            <p:txEl>
                                              <p:pRg st="1" end="1"/>
                                            </p:txEl>
                                          </p:spTgt>
                                        </p:tgtEl>
                                        <p:attrNameLst>
                                          <p:attrName>style.visibility</p:attrName>
                                        </p:attrNameLst>
                                      </p:cBhvr>
                                      <p:to>
                                        <p:strVal val="visible"/>
                                      </p:to>
                                    </p:set>
                                    <p:animEffect transition="in" filter="wipe(left)">
                                      <p:cBhvr>
                                        <p:cTn id="10" dur="500"/>
                                        <p:tgtEl>
                                          <p:spTgt spid="3686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animEffect transition="in" filter="wipe(left)">
                                      <p:cBhvr>
                                        <p:cTn id="15" dur="500"/>
                                        <p:tgtEl>
                                          <p:spTgt spid="3686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6867">
                                            <p:txEl>
                                              <p:pRg st="3" end="3"/>
                                            </p:txEl>
                                          </p:spTgt>
                                        </p:tgtEl>
                                        <p:attrNameLst>
                                          <p:attrName>style.visibility</p:attrName>
                                        </p:attrNameLst>
                                      </p:cBhvr>
                                      <p:to>
                                        <p:strVal val="visible"/>
                                      </p:to>
                                    </p:set>
                                    <p:animEffect transition="in" filter="wipe(left)">
                                      <p:cBhvr>
                                        <p:cTn id="20" dur="500"/>
                                        <p:tgtEl>
                                          <p:spTgt spid="3686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6867">
                                            <p:txEl>
                                              <p:pRg st="4" end="4"/>
                                            </p:txEl>
                                          </p:spTgt>
                                        </p:tgtEl>
                                        <p:attrNameLst>
                                          <p:attrName>style.visibility</p:attrName>
                                        </p:attrNameLst>
                                      </p:cBhvr>
                                      <p:to>
                                        <p:strVal val="visible"/>
                                      </p:to>
                                    </p:set>
                                    <p:animEffect transition="in" filter="wipe(left)">
                                      <p:cBhvr>
                                        <p:cTn id="25" dur="500"/>
                                        <p:tgtEl>
                                          <p:spTgt spid="3686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6867">
                                            <p:txEl>
                                              <p:pRg st="5" end="5"/>
                                            </p:txEl>
                                          </p:spTgt>
                                        </p:tgtEl>
                                        <p:attrNameLst>
                                          <p:attrName>style.visibility</p:attrName>
                                        </p:attrNameLst>
                                      </p:cBhvr>
                                      <p:to>
                                        <p:strVal val="visible"/>
                                      </p:to>
                                    </p:set>
                                    <p:animEffect transition="in" filter="wipe(left)">
                                      <p:cBhvr>
                                        <p:cTn id="30" dur="500"/>
                                        <p:tgtEl>
                                          <p:spTgt spid="368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3400" y="590550"/>
            <a:ext cx="8382000" cy="707886"/>
          </a:xfrm>
          <a:prstGeom prst="rect">
            <a:avLst/>
          </a:prstGeom>
        </p:spPr>
        <p:txBody>
          <a:bodyPr wrap="square">
            <a:spAutoFit/>
          </a:bodyPr>
          <a:lstStyle/>
          <a:p>
            <a:pPr>
              <a:buNone/>
            </a:pPr>
            <a:r>
              <a:rPr lang="zh-CN" altLang="en-US" sz="4000" dirty="0">
                <a:solidFill>
                  <a:schemeClr val="tx1"/>
                </a:solidFill>
              </a:rPr>
              <a:t>补充案例：</a:t>
            </a:r>
            <a:r>
              <a:rPr lang="zh-CN" altLang="en-US" sz="4000" dirty="0">
                <a:solidFill>
                  <a:schemeClr val="tx1"/>
                </a:solidFill>
                <a:latin typeface="+mn-lt"/>
                <a:ea typeface="+mn-ea"/>
              </a:rPr>
              <a:t>计算考生平均分程序代码</a:t>
            </a:r>
          </a:p>
        </p:txBody>
      </p:sp>
      <p:sp>
        <p:nvSpPr>
          <p:cNvPr id="7" name="矩形 6"/>
          <p:cNvSpPr/>
          <p:nvPr/>
        </p:nvSpPr>
        <p:spPr>
          <a:xfrm>
            <a:off x="1846314" y="1200150"/>
            <a:ext cx="5237321" cy="3754874"/>
          </a:xfrm>
          <a:prstGeom prst="rect">
            <a:avLst/>
          </a:prstGeom>
          <a:noFill/>
          <a:ln w="25400">
            <a:solidFill>
              <a:schemeClr val="accent1">
                <a:lumMod val="60000"/>
                <a:lumOff val="40000"/>
              </a:schemeClr>
            </a:solidFill>
          </a:ln>
        </p:spPr>
        <p:txBody>
          <a:bodyPr wrap="square">
            <a:spAutoFit/>
          </a:bodyPr>
          <a:lstStyle/>
          <a:p>
            <a:pPr algn="just">
              <a:spcBef>
                <a:spcPts val="0"/>
              </a:spcBef>
              <a:spcAft>
                <a:spcPts val="0"/>
              </a:spcAft>
              <a:buNone/>
            </a:pPr>
            <a:r>
              <a:rPr lang="en-US" altLang="zh-CN" sz="1700" dirty="0">
                <a:solidFill>
                  <a:srgbClr val="000000"/>
                </a:solidFill>
                <a:latin typeface="Times New Roman" pitchFamily="18" charset="0"/>
                <a:ea typeface="MingLiU" panose="02020509000000000000" pitchFamily="49" charset="-120"/>
                <a:cs typeface="Times New Roman" pitchFamily="18" charset="0"/>
              </a:rPr>
              <a:t>#include&lt;</a:t>
            </a:r>
            <a:r>
              <a:rPr lang="en-US" altLang="zh-CN" sz="1700" dirty="0" err="1">
                <a:solidFill>
                  <a:srgbClr val="000000"/>
                </a:solidFill>
                <a:latin typeface="Times New Roman" pitchFamily="18" charset="0"/>
                <a:ea typeface="MingLiU" panose="02020509000000000000" pitchFamily="49" charset="-120"/>
                <a:cs typeface="Times New Roman" pitchFamily="18" charset="0"/>
              </a:rPr>
              <a:t>stdio.h</a:t>
            </a:r>
            <a:r>
              <a:rPr lang="en-US" altLang="zh-CN" sz="1700" dirty="0">
                <a:solidFill>
                  <a:srgbClr val="000000"/>
                </a:solidFill>
                <a:latin typeface="Times New Roman" pitchFamily="18" charset="0"/>
                <a:ea typeface="MingLiU" panose="02020509000000000000" pitchFamily="49" charset="-120"/>
                <a:cs typeface="Times New Roman" pitchFamily="18" charset="0"/>
              </a:rPr>
              <a:t>&gt;</a:t>
            </a:r>
          </a:p>
          <a:p>
            <a:pPr algn="just">
              <a:spcBef>
                <a:spcPts val="0"/>
              </a:spcBef>
              <a:spcAft>
                <a:spcPts val="0"/>
              </a:spcAft>
              <a:buNone/>
            </a:pPr>
            <a:r>
              <a:rPr lang="en-US" altLang="zh-CN" sz="1700" dirty="0" err="1">
                <a:solidFill>
                  <a:srgbClr val="000000"/>
                </a:solidFill>
                <a:latin typeface="Times New Roman" pitchFamily="18" charset="0"/>
                <a:ea typeface="MingLiU" panose="02020509000000000000" pitchFamily="49" charset="-120"/>
                <a:cs typeface="Times New Roman" pitchFamily="18" charset="0"/>
              </a:rPr>
              <a:t>int</a:t>
            </a:r>
            <a:r>
              <a:rPr lang="en-US" altLang="zh-CN" sz="1700" dirty="0">
                <a:solidFill>
                  <a:srgbClr val="000000"/>
                </a:solidFill>
                <a:latin typeface="Times New Roman" pitchFamily="18" charset="0"/>
                <a:ea typeface="MingLiU" panose="02020509000000000000" pitchFamily="49" charset="-120"/>
                <a:cs typeface="Times New Roman" pitchFamily="18" charset="0"/>
              </a:rPr>
              <a:t> main()</a:t>
            </a:r>
          </a:p>
          <a:p>
            <a:pPr algn="just">
              <a:spcBef>
                <a:spcPts val="0"/>
              </a:spcBef>
              <a:spcAft>
                <a:spcPts val="0"/>
              </a:spcAft>
              <a:buNone/>
            </a:pPr>
            <a:r>
              <a:rPr lang="en-US" altLang="zh-CN" sz="1700" dirty="0">
                <a:solidFill>
                  <a:srgbClr val="000000"/>
                </a:solidFill>
                <a:latin typeface="Times New Roman" pitchFamily="18" charset="0"/>
                <a:ea typeface="MingLiU" panose="02020509000000000000" pitchFamily="49" charset="-120"/>
                <a:cs typeface="Times New Roman" pitchFamily="18" charset="0"/>
              </a:rPr>
              <a:t>{</a:t>
            </a:r>
          </a:p>
          <a:p>
            <a:pPr algn="just">
              <a:spcBef>
                <a:spcPts val="0"/>
              </a:spcBef>
              <a:spcAft>
                <a:spcPts val="0"/>
              </a:spcAft>
              <a:buNone/>
            </a:pPr>
            <a:r>
              <a:rPr lang="en-US" altLang="zh-CN" sz="1700" dirty="0">
                <a:solidFill>
                  <a:srgbClr val="000000"/>
                </a:solidFill>
                <a:latin typeface="Times New Roman" pitchFamily="18" charset="0"/>
                <a:ea typeface="MingLiU" panose="02020509000000000000" pitchFamily="49" charset="-120"/>
                <a:cs typeface="Times New Roman" pitchFamily="18" charset="0"/>
              </a:rPr>
              <a:t>    </a:t>
            </a:r>
            <a:r>
              <a:rPr lang="en-US" altLang="zh-CN" sz="1700" dirty="0" err="1">
                <a:solidFill>
                  <a:srgbClr val="000000"/>
                </a:solidFill>
                <a:latin typeface="Times New Roman" pitchFamily="18" charset="0"/>
                <a:ea typeface="MingLiU" panose="02020509000000000000" pitchFamily="49" charset="-120"/>
                <a:cs typeface="Times New Roman" pitchFamily="18" charset="0"/>
              </a:rPr>
              <a:t>int</a:t>
            </a:r>
            <a:r>
              <a:rPr lang="en-US" altLang="zh-CN" sz="1700" dirty="0">
                <a:solidFill>
                  <a:srgbClr val="000000"/>
                </a:solidFill>
                <a:latin typeface="Times New Roman" pitchFamily="18" charset="0"/>
                <a:ea typeface="MingLiU" panose="02020509000000000000" pitchFamily="49" charset="-120"/>
                <a:cs typeface="Times New Roman" pitchFamily="18" charset="0"/>
              </a:rPr>
              <a:t>  </a:t>
            </a:r>
            <a:r>
              <a:rPr lang="en-US" altLang="zh-CN" sz="1700" dirty="0" err="1">
                <a:solidFill>
                  <a:srgbClr val="000000"/>
                </a:solidFill>
                <a:latin typeface="Times New Roman" pitchFamily="18" charset="0"/>
                <a:ea typeface="MingLiU" panose="02020509000000000000" pitchFamily="49" charset="-120"/>
                <a:cs typeface="Times New Roman" pitchFamily="18" charset="0"/>
              </a:rPr>
              <a:t>nchi,nmat,neng,nsum</a:t>
            </a:r>
            <a:r>
              <a:rPr lang="en-US" altLang="zh-CN" sz="1700" dirty="0">
                <a:solidFill>
                  <a:srgbClr val="000000"/>
                </a:solidFill>
                <a:latin typeface="Times New Roman" pitchFamily="18" charset="0"/>
                <a:ea typeface="MingLiU" panose="02020509000000000000" pitchFamily="49" charset="-120"/>
                <a:cs typeface="Times New Roman" pitchFamily="18" charset="0"/>
              </a:rPr>
              <a:t>;</a:t>
            </a:r>
          </a:p>
          <a:p>
            <a:pPr algn="just">
              <a:spcBef>
                <a:spcPts val="0"/>
              </a:spcBef>
              <a:spcAft>
                <a:spcPts val="0"/>
              </a:spcAft>
              <a:buNone/>
            </a:pPr>
            <a:r>
              <a:rPr lang="en-US" altLang="zh-CN" sz="1700" dirty="0">
                <a:solidFill>
                  <a:srgbClr val="000000"/>
                </a:solidFill>
                <a:latin typeface="Times New Roman" pitchFamily="18" charset="0"/>
                <a:ea typeface="MingLiU" panose="02020509000000000000" pitchFamily="49" charset="-120"/>
                <a:cs typeface="Times New Roman" pitchFamily="18" charset="0"/>
              </a:rPr>
              <a:t>    float  </a:t>
            </a:r>
            <a:r>
              <a:rPr lang="en-US" altLang="zh-CN" sz="1700" dirty="0" err="1">
                <a:solidFill>
                  <a:srgbClr val="000000"/>
                </a:solidFill>
                <a:latin typeface="Times New Roman" pitchFamily="18" charset="0"/>
                <a:ea typeface="MingLiU" panose="02020509000000000000" pitchFamily="49" charset="-120"/>
                <a:cs typeface="Times New Roman" pitchFamily="18" charset="0"/>
              </a:rPr>
              <a:t>favg</a:t>
            </a:r>
            <a:r>
              <a:rPr lang="en-US" altLang="zh-CN" sz="1700" dirty="0">
                <a:solidFill>
                  <a:srgbClr val="000000"/>
                </a:solidFill>
                <a:latin typeface="Times New Roman" pitchFamily="18" charset="0"/>
                <a:ea typeface="MingLiU" panose="02020509000000000000" pitchFamily="49" charset="-120"/>
                <a:cs typeface="Times New Roman" pitchFamily="18" charset="0"/>
              </a:rPr>
              <a:t>;</a:t>
            </a:r>
          </a:p>
          <a:p>
            <a:pPr algn="just">
              <a:spcBef>
                <a:spcPts val="0"/>
              </a:spcBef>
              <a:spcAft>
                <a:spcPts val="0"/>
              </a:spcAft>
              <a:buNone/>
            </a:pPr>
            <a:r>
              <a:rPr lang="en-US" altLang="zh-CN" sz="1700" dirty="0">
                <a:solidFill>
                  <a:srgbClr val="000000"/>
                </a:solidFill>
                <a:latin typeface="Times New Roman" pitchFamily="18" charset="0"/>
                <a:ea typeface="MingLiU" panose="02020509000000000000" pitchFamily="49" charset="-120"/>
                <a:cs typeface="Times New Roman" pitchFamily="18" charset="0"/>
              </a:rPr>
              <a:t>    </a:t>
            </a:r>
            <a:r>
              <a:rPr lang="en-US" altLang="zh-CN" sz="1700" dirty="0" err="1">
                <a:solidFill>
                  <a:srgbClr val="000000"/>
                </a:solidFill>
                <a:latin typeface="Times New Roman" pitchFamily="18" charset="0"/>
                <a:ea typeface="MingLiU" panose="02020509000000000000" pitchFamily="49" charset="-120"/>
                <a:cs typeface="Times New Roman" pitchFamily="18" charset="0"/>
              </a:rPr>
              <a:t>nchi</a:t>
            </a:r>
            <a:r>
              <a:rPr lang="en-US" altLang="zh-CN" sz="1700" dirty="0">
                <a:solidFill>
                  <a:srgbClr val="000000"/>
                </a:solidFill>
                <a:latin typeface="Times New Roman" pitchFamily="18" charset="0"/>
                <a:ea typeface="MingLiU" panose="02020509000000000000" pitchFamily="49" charset="-120"/>
                <a:cs typeface="Times New Roman" pitchFamily="18" charset="0"/>
              </a:rPr>
              <a:t> = 87;</a:t>
            </a:r>
          </a:p>
          <a:p>
            <a:pPr algn="just">
              <a:spcBef>
                <a:spcPts val="0"/>
              </a:spcBef>
              <a:spcAft>
                <a:spcPts val="0"/>
              </a:spcAft>
              <a:buNone/>
            </a:pPr>
            <a:r>
              <a:rPr lang="en-US" altLang="zh-CN" sz="1700" dirty="0">
                <a:solidFill>
                  <a:srgbClr val="000000"/>
                </a:solidFill>
                <a:latin typeface="Times New Roman" pitchFamily="18" charset="0"/>
                <a:ea typeface="MingLiU" panose="02020509000000000000" pitchFamily="49" charset="-120"/>
                <a:cs typeface="Times New Roman" pitchFamily="18" charset="0"/>
              </a:rPr>
              <a:t>    </a:t>
            </a:r>
            <a:r>
              <a:rPr lang="en-US" altLang="zh-CN" sz="1700" dirty="0" err="1">
                <a:solidFill>
                  <a:srgbClr val="000000"/>
                </a:solidFill>
                <a:latin typeface="Times New Roman" pitchFamily="18" charset="0"/>
                <a:ea typeface="MingLiU" panose="02020509000000000000" pitchFamily="49" charset="-120"/>
                <a:cs typeface="Times New Roman" pitchFamily="18" charset="0"/>
              </a:rPr>
              <a:t>nmat</a:t>
            </a:r>
            <a:r>
              <a:rPr lang="en-US" altLang="zh-CN" sz="1700" dirty="0">
                <a:solidFill>
                  <a:srgbClr val="000000"/>
                </a:solidFill>
                <a:latin typeface="Times New Roman" pitchFamily="18" charset="0"/>
                <a:ea typeface="MingLiU" panose="02020509000000000000" pitchFamily="49" charset="-120"/>
                <a:cs typeface="Times New Roman" pitchFamily="18" charset="0"/>
              </a:rPr>
              <a:t> = 90;</a:t>
            </a:r>
          </a:p>
          <a:p>
            <a:pPr algn="just">
              <a:spcBef>
                <a:spcPts val="0"/>
              </a:spcBef>
              <a:spcAft>
                <a:spcPts val="0"/>
              </a:spcAft>
              <a:buNone/>
            </a:pPr>
            <a:r>
              <a:rPr lang="en-US" altLang="zh-CN" sz="1700" dirty="0">
                <a:solidFill>
                  <a:srgbClr val="000000"/>
                </a:solidFill>
                <a:latin typeface="Times New Roman" pitchFamily="18" charset="0"/>
                <a:ea typeface="MingLiU" panose="02020509000000000000" pitchFamily="49" charset="-120"/>
                <a:cs typeface="Times New Roman" pitchFamily="18" charset="0"/>
              </a:rPr>
              <a:t>    </a:t>
            </a:r>
            <a:r>
              <a:rPr lang="en-US" altLang="zh-CN" sz="1700" dirty="0" err="1">
                <a:solidFill>
                  <a:srgbClr val="000000"/>
                </a:solidFill>
                <a:latin typeface="Times New Roman" pitchFamily="18" charset="0"/>
                <a:ea typeface="MingLiU" panose="02020509000000000000" pitchFamily="49" charset="-120"/>
                <a:cs typeface="Times New Roman" pitchFamily="18" charset="0"/>
              </a:rPr>
              <a:t>neng</a:t>
            </a:r>
            <a:r>
              <a:rPr lang="en-US" altLang="zh-CN" sz="1700" dirty="0">
                <a:solidFill>
                  <a:srgbClr val="000000"/>
                </a:solidFill>
                <a:latin typeface="Times New Roman" pitchFamily="18" charset="0"/>
                <a:ea typeface="MingLiU" panose="02020509000000000000" pitchFamily="49" charset="-120"/>
                <a:cs typeface="Times New Roman" pitchFamily="18" charset="0"/>
              </a:rPr>
              <a:t> = 95;</a:t>
            </a:r>
          </a:p>
          <a:p>
            <a:pPr algn="just">
              <a:spcBef>
                <a:spcPts val="0"/>
              </a:spcBef>
              <a:spcAft>
                <a:spcPts val="0"/>
              </a:spcAft>
              <a:buNone/>
            </a:pPr>
            <a:r>
              <a:rPr lang="en-US" altLang="zh-CN" sz="1700" dirty="0">
                <a:solidFill>
                  <a:srgbClr val="000000"/>
                </a:solidFill>
                <a:latin typeface="Times New Roman" pitchFamily="18" charset="0"/>
                <a:ea typeface="MingLiU" panose="02020509000000000000" pitchFamily="49" charset="-120"/>
                <a:cs typeface="Times New Roman" pitchFamily="18" charset="0"/>
              </a:rPr>
              <a:t>    </a:t>
            </a:r>
            <a:r>
              <a:rPr lang="en-US" altLang="zh-CN" sz="1700" dirty="0" err="1">
                <a:solidFill>
                  <a:srgbClr val="000000"/>
                </a:solidFill>
                <a:latin typeface="Times New Roman" pitchFamily="18" charset="0"/>
                <a:ea typeface="MingLiU" panose="02020509000000000000" pitchFamily="49" charset="-120"/>
                <a:cs typeface="Times New Roman" pitchFamily="18" charset="0"/>
              </a:rPr>
              <a:t>nsum</a:t>
            </a:r>
            <a:r>
              <a:rPr lang="en-US" altLang="zh-CN" sz="1700" dirty="0">
                <a:solidFill>
                  <a:srgbClr val="000000"/>
                </a:solidFill>
                <a:latin typeface="Times New Roman" pitchFamily="18" charset="0"/>
                <a:ea typeface="MingLiU" panose="02020509000000000000" pitchFamily="49" charset="-120"/>
                <a:cs typeface="Times New Roman" pitchFamily="18" charset="0"/>
              </a:rPr>
              <a:t> = </a:t>
            </a:r>
            <a:r>
              <a:rPr lang="en-US" altLang="zh-CN" sz="1700" dirty="0" err="1">
                <a:solidFill>
                  <a:srgbClr val="000000"/>
                </a:solidFill>
                <a:latin typeface="Times New Roman" pitchFamily="18" charset="0"/>
                <a:ea typeface="MingLiU" panose="02020509000000000000" pitchFamily="49" charset="-120"/>
                <a:cs typeface="Times New Roman" pitchFamily="18" charset="0"/>
              </a:rPr>
              <a:t>nchi</a:t>
            </a:r>
            <a:r>
              <a:rPr lang="en-US" altLang="zh-CN" sz="1700" dirty="0">
                <a:solidFill>
                  <a:srgbClr val="000000"/>
                </a:solidFill>
                <a:latin typeface="Times New Roman" pitchFamily="18" charset="0"/>
                <a:ea typeface="MingLiU" panose="02020509000000000000" pitchFamily="49" charset="-120"/>
                <a:cs typeface="Times New Roman" pitchFamily="18" charset="0"/>
              </a:rPr>
              <a:t> + </a:t>
            </a:r>
            <a:r>
              <a:rPr lang="en-US" altLang="zh-CN" sz="1700" dirty="0" err="1">
                <a:solidFill>
                  <a:srgbClr val="000000"/>
                </a:solidFill>
                <a:latin typeface="Times New Roman" pitchFamily="18" charset="0"/>
                <a:ea typeface="MingLiU" panose="02020509000000000000" pitchFamily="49" charset="-120"/>
                <a:cs typeface="Times New Roman" pitchFamily="18" charset="0"/>
              </a:rPr>
              <a:t>nmat</a:t>
            </a:r>
            <a:r>
              <a:rPr lang="en-US" altLang="zh-CN" sz="1700" dirty="0">
                <a:solidFill>
                  <a:srgbClr val="000000"/>
                </a:solidFill>
                <a:latin typeface="Times New Roman" pitchFamily="18" charset="0"/>
                <a:ea typeface="MingLiU" panose="02020509000000000000" pitchFamily="49" charset="-120"/>
                <a:cs typeface="Times New Roman" pitchFamily="18" charset="0"/>
              </a:rPr>
              <a:t> + </a:t>
            </a:r>
            <a:r>
              <a:rPr lang="en-US" altLang="zh-CN" sz="1700" dirty="0" err="1">
                <a:solidFill>
                  <a:srgbClr val="000000"/>
                </a:solidFill>
                <a:latin typeface="Times New Roman" pitchFamily="18" charset="0"/>
                <a:ea typeface="MingLiU" panose="02020509000000000000" pitchFamily="49" charset="-120"/>
                <a:cs typeface="Times New Roman" pitchFamily="18" charset="0"/>
              </a:rPr>
              <a:t>neng</a:t>
            </a:r>
            <a:r>
              <a:rPr lang="en-US" altLang="zh-CN" sz="1700" dirty="0">
                <a:solidFill>
                  <a:srgbClr val="000000"/>
                </a:solidFill>
                <a:latin typeface="Times New Roman" pitchFamily="18" charset="0"/>
                <a:ea typeface="MingLiU" panose="02020509000000000000" pitchFamily="49" charset="-120"/>
                <a:cs typeface="Times New Roman" pitchFamily="18" charset="0"/>
              </a:rPr>
              <a:t>;</a:t>
            </a:r>
          </a:p>
          <a:p>
            <a:pPr algn="just">
              <a:spcBef>
                <a:spcPts val="0"/>
              </a:spcBef>
              <a:spcAft>
                <a:spcPts val="0"/>
              </a:spcAft>
              <a:buNone/>
            </a:pPr>
            <a:r>
              <a:rPr lang="en-US" altLang="zh-CN" sz="1700" dirty="0">
                <a:solidFill>
                  <a:srgbClr val="000000"/>
                </a:solidFill>
                <a:latin typeface="Times New Roman" pitchFamily="18" charset="0"/>
                <a:ea typeface="MingLiU" panose="02020509000000000000" pitchFamily="49" charset="-120"/>
                <a:cs typeface="Times New Roman" pitchFamily="18" charset="0"/>
              </a:rPr>
              <a:t>    </a:t>
            </a:r>
            <a:r>
              <a:rPr lang="en-US" altLang="zh-CN" sz="1700" dirty="0" err="1">
                <a:solidFill>
                  <a:srgbClr val="000000"/>
                </a:solidFill>
                <a:latin typeface="Times New Roman" pitchFamily="18" charset="0"/>
                <a:ea typeface="MingLiU" panose="02020509000000000000" pitchFamily="49" charset="-120"/>
                <a:cs typeface="Times New Roman" pitchFamily="18" charset="0"/>
              </a:rPr>
              <a:t>favg</a:t>
            </a:r>
            <a:r>
              <a:rPr lang="en-US" altLang="zh-CN" sz="1700" dirty="0">
                <a:solidFill>
                  <a:srgbClr val="000000"/>
                </a:solidFill>
                <a:latin typeface="Times New Roman" pitchFamily="18" charset="0"/>
                <a:ea typeface="MingLiU" panose="02020509000000000000" pitchFamily="49" charset="-120"/>
                <a:cs typeface="Times New Roman" pitchFamily="18" charset="0"/>
              </a:rPr>
              <a:t> = </a:t>
            </a:r>
            <a:r>
              <a:rPr lang="en-US" altLang="zh-CN" sz="1700" dirty="0" err="1">
                <a:solidFill>
                  <a:srgbClr val="000000"/>
                </a:solidFill>
                <a:latin typeface="Times New Roman" pitchFamily="18" charset="0"/>
                <a:ea typeface="MingLiU" panose="02020509000000000000" pitchFamily="49" charset="-120"/>
                <a:cs typeface="Times New Roman" pitchFamily="18" charset="0"/>
              </a:rPr>
              <a:t>nsum</a:t>
            </a:r>
            <a:r>
              <a:rPr lang="en-US" altLang="zh-CN" sz="1700" dirty="0">
                <a:solidFill>
                  <a:srgbClr val="000000"/>
                </a:solidFill>
                <a:latin typeface="Times New Roman" pitchFamily="18" charset="0"/>
                <a:ea typeface="MingLiU" panose="02020509000000000000" pitchFamily="49" charset="-120"/>
                <a:cs typeface="Times New Roman" pitchFamily="18" charset="0"/>
              </a:rPr>
              <a:t> / 3;</a:t>
            </a:r>
          </a:p>
          <a:p>
            <a:pPr algn="just">
              <a:spcBef>
                <a:spcPts val="0"/>
              </a:spcBef>
              <a:spcAft>
                <a:spcPts val="0"/>
              </a:spcAft>
              <a:buNone/>
            </a:pPr>
            <a:r>
              <a:rPr lang="en-US" altLang="zh-CN" sz="1700" dirty="0">
                <a:solidFill>
                  <a:srgbClr val="000000"/>
                </a:solidFill>
                <a:latin typeface="Times New Roman" pitchFamily="18" charset="0"/>
                <a:ea typeface="MingLiU" panose="02020509000000000000" pitchFamily="49" charset="-120"/>
                <a:cs typeface="Times New Roman" pitchFamily="18" charset="0"/>
              </a:rPr>
              <a:t>    </a:t>
            </a:r>
            <a:r>
              <a:rPr lang="en-US" altLang="zh-CN" sz="1700" dirty="0" err="1">
                <a:solidFill>
                  <a:srgbClr val="000000"/>
                </a:solidFill>
                <a:latin typeface="Times New Roman" pitchFamily="18" charset="0"/>
                <a:ea typeface="MingLiU" panose="02020509000000000000" pitchFamily="49" charset="-120"/>
                <a:cs typeface="Times New Roman" pitchFamily="18" charset="0"/>
              </a:rPr>
              <a:t>printf</a:t>
            </a:r>
            <a:r>
              <a:rPr lang="en-US" altLang="zh-CN" sz="1700" dirty="0">
                <a:solidFill>
                  <a:srgbClr val="000000"/>
                </a:solidFill>
                <a:latin typeface="Times New Roman" pitchFamily="18" charset="0"/>
                <a:ea typeface="MingLiU" panose="02020509000000000000" pitchFamily="49" charset="-120"/>
                <a:cs typeface="Times New Roman" pitchFamily="18" charset="0"/>
              </a:rPr>
              <a:t>("</a:t>
            </a:r>
            <a:r>
              <a:rPr lang="zh-CN" altLang="en-US" sz="1700" dirty="0">
                <a:solidFill>
                  <a:srgbClr val="000000"/>
                </a:solidFill>
                <a:latin typeface="Times New Roman" pitchFamily="18" charset="0"/>
                <a:ea typeface="MingLiU" panose="02020509000000000000" pitchFamily="49" charset="-120"/>
                <a:cs typeface="Times New Roman" pitchFamily="18" charset="0"/>
              </a:rPr>
              <a:t>总成绩</a:t>
            </a:r>
            <a:r>
              <a:rPr lang="en-US" altLang="zh-CN" sz="1700" dirty="0">
                <a:solidFill>
                  <a:srgbClr val="000000"/>
                </a:solidFill>
                <a:latin typeface="Times New Roman" pitchFamily="18" charset="0"/>
                <a:ea typeface="MingLiU" panose="02020509000000000000" pitchFamily="49" charset="-120"/>
                <a:cs typeface="Times New Roman" pitchFamily="18" charset="0"/>
              </a:rPr>
              <a:t>:%d\n", </a:t>
            </a:r>
            <a:r>
              <a:rPr lang="en-US" altLang="zh-CN" sz="1700" dirty="0" err="1">
                <a:solidFill>
                  <a:srgbClr val="000000"/>
                </a:solidFill>
                <a:latin typeface="Times New Roman" pitchFamily="18" charset="0"/>
                <a:ea typeface="MingLiU" panose="02020509000000000000" pitchFamily="49" charset="-120"/>
                <a:cs typeface="Times New Roman" pitchFamily="18" charset="0"/>
              </a:rPr>
              <a:t>nsum</a:t>
            </a:r>
            <a:r>
              <a:rPr lang="en-US" altLang="zh-CN" sz="1700" dirty="0">
                <a:solidFill>
                  <a:srgbClr val="000000"/>
                </a:solidFill>
                <a:latin typeface="Times New Roman" pitchFamily="18" charset="0"/>
                <a:ea typeface="MingLiU" panose="02020509000000000000" pitchFamily="49" charset="-120"/>
                <a:cs typeface="Times New Roman" pitchFamily="18" charset="0"/>
              </a:rPr>
              <a:t>);</a:t>
            </a:r>
          </a:p>
          <a:p>
            <a:pPr algn="just">
              <a:spcBef>
                <a:spcPts val="0"/>
              </a:spcBef>
              <a:spcAft>
                <a:spcPts val="0"/>
              </a:spcAft>
              <a:buNone/>
            </a:pPr>
            <a:r>
              <a:rPr lang="en-US" altLang="zh-CN" sz="1700" dirty="0">
                <a:solidFill>
                  <a:srgbClr val="000000"/>
                </a:solidFill>
                <a:latin typeface="Times New Roman" pitchFamily="18" charset="0"/>
                <a:ea typeface="MingLiU" panose="02020509000000000000" pitchFamily="49" charset="-120"/>
                <a:cs typeface="Times New Roman" pitchFamily="18" charset="0"/>
              </a:rPr>
              <a:t>    </a:t>
            </a:r>
            <a:r>
              <a:rPr lang="en-US" altLang="zh-CN" sz="1700" dirty="0" err="1">
                <a:solidFill>
                  <a:srgbClr val="000000"/>
                </a:solidFill>
                <a:latin typeface="Times New Roman" pitchFamily="18" charset="0"/>
                <a:ea typeface="MingLiU" panose="02020509000000000000" pitchFamily="49" charset="-120"/>
                <a:cs typeface="Times New Roman" pitchFamily="18" charset="0"/>
              </a:rPr>
              <a:t>printf</a:t>
            </a:r>
            <a:r>
              <a:rPr lang="en-US" altLang="zh-CN" sz="1700" dirty="0">
                <a:solidFill>
                  <a:srgbClr val="000000"/>
                </a:solidFill>
                <a:latin typeface="Times New Roman" pitchFamily="18" charset="0"/>
                <a:ea typeface="MingLiU" panose="02020509000000000000" pitchFamily="49" charset="-120"/>
                <a:cs typeface="Times New Roman" pitchFamily="18" charset="0"/>
              </a:rPr>
              <a:t>("</a:t>
            </a:r>
            <a:r>
              <a:rPr lang="zh-CN" altLang="en-US" sz="1700" dirty="0">
                <a:solidFill>
                  <a:srgbClr val="000000"/>
                </a:solidFill>
                <a:latin typeface="Times New Roman" pitchFamily="18" charset="0"/>
                <a:ea typeface="MingLiU" panose="02020509000000000000" pitchFamily="49" charset="-120"/>
                <a:cs typeface="Times New Roman" pitchFamily="18" charset="0"/>
              </a:rPr>
              <a:t>平均分</a:t>
            </a:r>
            <a:r>
              <a:rPr lang="en-US" altLang="zh-CN" sz="1700" dirty="0">
                <a:solidFill>
                  <a:srgbClr val="000000"/>
                </a:solidFill>
                <a:latin typeface="Times New Roman" pitchFamily="18" charset="0"/>
                <a:ea typeface="MingLiU" panose="02020509000000000000" pitchFamily="49" charset="-120"/>
                <a:cs typeface="Times New Roman" pitchFamily="18" charset="0"/>
              </a:rPr>
              <a:t>:%f\n", </a:t>
            </a:r>
            <a:r>
              <a:rPr lang="en-US" altLang="zh-CN" sz="1700" dirty="0" err="1">
                <a:solidFill>
                  <a:srgbClr val="000000"/>
                </a:solidFill>
                <a:latin typeface="Times New Roman" pitchFamily="18" charset="0"/>
                <a:ea typeface="MingLiU" panose="02020509000000000000" pitchFamily="49" charset="-120"/>
                <a:cs typeface="Times New Roman" pitchFamily="18" charset="0"/>
              </a:rPr>
              <a:t>favg</a:t>
            </a:r>
            <a:r>
              <a:rPr lang="en-US" altLang="zh-CN" sz="1700" dirty="0">
                <a:solidFill>
                  <a:srgbClr val="000000"/>
                </a:solidFill>
                <a:latin typeface="Times New Roman" pitchFamily="18" charset="0"/>
                <a:ea typeface="MingLiU" panose="02020509000000000000" pitchFamily="49" charset="-120"/>
                <a:cs typeface="Times New Roman" pitchFamily="18" charset="0"/>
              </a:rPr>
              <a:t>);</a:t>
            </a:r>
          </a:p>
          <a:p>
            <a:pPr algn="just">
              <a:spcBef>
                <a:spcPts val="0"/>
              </a:spcBef>
              <a:spcAft>
                <a:spcPts val="0"/>
              </a:spcAft>
              <a:buNone/>
            </a:pPr>
            <a:r>
              <a:rPr lang="en-US" altLang="zh-CN" sz="1700" dirty="0">
                <a:solidFill>
                  <a:srgbClr val="000000"/>
                </a:solidFill>
                <a:latin typeface="Times New Roman" pitchFamily="18" charset="0"/>
                <a:ea typeface="MingLiU" panose="02020509000000000000" pitchFamily="49" charset="-120"/>
                <a:cs typeface="Times New Roman" pitchFamily="18" charset="0"/>
              </a:rPr>
              <a:t>    return 0;</a:t>
            </a:r>
          </a:p>
          <a:p>
            <a:pPr algn="just">
              <a:spcBef>
                <a:spcPts val="0"/>
              </a:spcBef>
              <a:spcAft>
                <a:spcPts val="0"/>
              </a:spcAft>
              <a:buNone/>
            </a:pPr>
            <a:r>
              <a:rPr lang="en-US" altLang="zh-CN" sz="1700" dirty="0">
                <a:solidFill>
                  <a:srgbClr val="000000"/>
                </a:solidFill>
                <a:latin typeface="Times New Roman" pitchFamily="18" charset="0"/>
                <a:ea typeface="MingLiU" panose="02020509000000000000" pitchFamily="49" charset="-120"/>
                <a:cs typeface="Times New Roman" pitchFamily="18" charset="0"/>
              </a:rPr>
              <a:t>}</a:t>
            </a:r>
          </a:p>
        </p:txBody>
      </p:sp>
    </p:spTree>
    <p:extLst>
      <p:ext uri="{BB962C8B-B14F-4D97-AF65-F5344CB8AC3E}">
        <p14:creationId xmlns:p14="http://schemas.microsoft.com/office/powerpoint/2010/main" val="3736407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3400" y="590550"/>
            <a:ext cx="8382000" cy="707886"/>
          </a:xfrm>
          <a:prstGeom prst="rect">
            <a:avLst/>
          </a:prstGeom>
        </p:spPr>
        <p:txBody>
          <a:bodyPr wrap="square">
            <a:spAutoFit/>
          </a:bodyPr>
          <a:lstStyle/>
          <a:p>
            <a:pPr>
              <a:buNone/>
            </a:pPr>
            <a:r>
              <a:rPr lang="zh-CN" altLang="en-US" sz="4000" dirty="0">
                <a:solidFill>
                  <a:schemeClr val="tx1"/>
                </a:solidFill>
              </a:rPr>
              <a:t>补充案例：</a:t>
            </a:r>
            <a:r>
              <a:rPr lang="zh-CN" altLang="en-US" sz="4000" dirty="0">
                <a:solidFill>
                  <a:schemeClr val="tx1"/>
                </a:solidFill>
                <a:latin typeface="+mn-lt"/>
                <a:ea typeface="+mn-ea"/>
              </a:rPr>
              <a:t>计算平均分程序运行结果</a:t>
            </a: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9459" y="2035768"/>
            <a:ext cx="7476366" cy="936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1143000" y="3314700"/>
            <a:ext cx="7086600" cy="830997"/>
          </a:xfrm>
          <a:prstGeom prst="rect">
            <a:avLst/>
          </a:prstGeom>
        </p:spPr>
        <p:txBody>
          <a:bodyPr wrap="square">
            <a:spAutoFit/>
          </a:bodyPr>
          <a:lstStyle/>
          <a:p>
            <a:pPr lvl="1">
              <a:lnSpc>
                <a:spcPct val="150000"/>
              </a:lnSpc>
              <a:spcBef>
                <a:spcPts val="1300"/>
              </a:spcBef>
              <a:buNone/>
            </a:pPr>
            <a:r>
              <a:rPr lang="zh-CN" altLang="en-US" sz="3200" dirty="0">
                <a:solidFill>
                  <a:srgbClr val="FF0000"/>
                </a:solidFill>
              </a:rPr>
              <a:t>计算出的平均分结果不正确？？？</a:t>
            </a:r>
            <a:endParaRPr lang="en-US" altLang="zh-CN" sz="3200" dirty="0">
              <a:solidFill>
                <a:srgbClr val="FF0000"/>
              </a:solidFill>
            </a:endParaRPr>
          </a:p>
        </p:txBody>
      </p:sp>
    </p:spTree>
    <p:extLst>
      <p:ext uri="{BB962C8B-B14F-4D97-AF65-F5344CB8AC3E}">
        <p14:creationId xmlns:p14="http://schemas.microsoft.com/office/powerpoint/2010/main" val="2350351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 calcmode="lin" valueType="num">
                                      <p:cBhvr additive="base">
                                        <p:cTn id="7" dur="500" fill="hold"/>
                                        <p:tgtEl>
                                          <p:spTgt spid="2051"/>
                                        </p:tgtEl>
                                        <p:attrNameLst>
                                          <p:attrName>ppt_x</p:attrName>
                                        </p:attrNameLst>
                                      </p:cBhvr>
                                      <p:tavLst>
                                        <p:tav tm="0">
                                          <p:val>
                                            <p:strVal val="#ppt_x"/>
                                          </p:val>
                                        </p:tav>
                                        <p:tav tm="100000">
                                          <p:val>
                                            <p:strVal val="#ppt_x"/>
                                          </p:val>
                                        </p:tav>
                                      </p:tavLst>
                                    </p:anim>
                                    <p:anim calcmode="lin" valueType="num">
                                      <p:cBhvr additive="base">
                                        <p:cTn id="8"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3400" y="590550"/>
            <a:ext cx="8382000" cy="707886"/>
          </a:xfrm>
          <a:prstGeom prst="rect">
            <a:avLst/>
          </a:prstGeom>
        </p:spPr>
        <p:txBody>
          <a:bodyPr wrap="square">
            <a:spAutoFit/>
          </a:bodyPr>
          <a:lstStyle/>
          <a:p>
            <a:pPr>
              <a:buNone/>
            </a:pPr>
            <a:r>
              <a:rPr lang="zh-CN" altLang="en-US" sz="4000" dirty="0">
                <a:solidFill>
                  <a:schemeClr val="tx1"/>
                </a:solidFill>
              </a:rPr>
              <a:t>补充案例：</a:t>
            </a:r>
            <a:r>
              <a:rPr lang="zh-CN" altLang="en-US" sz="4000" dirty="0">
                <a:solidFill>
                  <a:schemeClr val="tx1"/>
                </a:solidFill>
                <a:latin typeface="+mn-lt"/>
                <a:ea typeface="+mn-ea"/>
              </a:rPr>
              <a:t>计算考生平均分程序代码</a:t>
            </a:r>
          </a:p>
        </p:txBody>
      </p:sp>
      <p:sp>
        <p:nvSpPr>
          <p:cNvPr id="7" name="矩形 6"/>
          <p:cNvSpPr/>
          <p:nvPr/>
        </p:nvSpPr>
        <p:spPr>
          <a:xfrm>
            <a:off x="1849280" y="1276350"/>
            <a:ext cx="5237321" cy="3754874"/>
          </a:xfrm>
          <a:prstGeom prst="rect">
            <a:avLst/>
          </a:prstGeom>
          <a:noFill/>
          <a:ln w="25400">
            <a:solidFill>
              <a:schemeClr val="accent1">
                <a:lumMod val="60000"/>
                <a:lumOff val="40000"/>
              </a:schemeClr>
            </a:solidFill>
          </a:ln>
        </p:spPr>
        <p:txBody>
          <a:bodyPr wrap="square">
            <a:spAutoFit/>
          </a:bodyPr>
          <a:lstStyle/>
          <a:p>
            <a:pPr algn="just">
              <a:spcBef>
                <a:spcPts val="0"/>
              </a:spcBef>
              <a:spcAft>
                <a:spcPts val="0"/>
              </a:spcAft>
              <a:buNone/>
            </a:pPr>
            <a:r>
              <a:rPr lang="en-US" altLang="zh-CN" sz="1700" dirty="0">
                <a:solidFill>
                  <a:srgbClr val="000000"/>
                </a:solidFill>
                <a:latin typeface="Times New Roman" pitchFamily="18" charset="0"/>
                <a:ea typeface="MingLiU" panose="02020509000000000000" pitchFamily="49" charset="-120"/>
                <a:cs typeface="Times New Roman" pitchFamily="18" charset="0"/>
              </a:rPr>
              <a:t>#include&lt;</a:t>
            </a:r>
            <a:r>
              <a:rPr lang="en-US" altLang="zh-CN" sz="1700" dirty="0" err="1">
                <a:solidFill>
                  <a:srgbClr val="000000"/>
                </a:solidFill>
                <a:latin typeface="Times New Roman" pitchFamily="18" charset="0"/>
                <a:ea typeface="MingLiU" panose="02020509000000000000" pitchFamily="49" charset="-120"/>
                <a:cs typeface="Times New Roman" pitchFamily="18" charset="0"/>
              </a:rPr>
              <a:t>stdio.h</a:t>
            </a:r>
            <a:r>
              <a:rPr lang="en-US" altLang="zh-CN" sz="1700" dirty="0">
                <a:solidFill>
                  <a:srgbClr val="000000"/>
                </a:solidFill>
                <a:latin typeface="Times New Roman" pitchFamily="18" charset="0"/>
                <a:ea typeface="MingLiU" panose="02020509000000000000" pitchFamily="49" charset="-120"/>
                <a:cs typeface="Times New Roman" pitchFamily="18" charset="0"/>
              </a:rPr>
              <a:t>&gt;</a:t>
            </a:r>
          </a:p>
          <a:p>
            <a:pPr algn="just">
              <a:spcBef>
                <a:spcPts val="0"/>
              </a:spcBef>
              <a:spcAft>
                <a:spcPts val="0"/>
              </a:spcAft>
              <a:buNone/>
            </a:pPr>
            <a:r>
              <a:rPr lang="en-US" altLang="zh-CN" sz="1700" dirty="0" err="1">
                <a:solidFill>
                  <a:srgbClr val="000000"/>
                </a:solidFill>
                <a:latin typeface="Times New Roman" pitchFamily="18" charset="0"/>
                <a:ea typeface="MingLiU" panose="02020509000000000000" pitchFamily="49" charset="-120"/>
                <a:cs typeface="Times New Roman" pitchFamily="18" charset="0"/>
              </a:rPr>
              <a:t>int</a:t>
            </a:r>
            <a:r>
              <a:rPr lang="en-US" altLang="zh-CN" sz="1700" dirty="0">
                <a:solidFill>
                  <a:srgbClr val="000000"/>
                </a:solidFill>
                <a:latin typeface="Times New Roman" pitchFamily="18" charset="0"/>
                <a:ea typeface="MingLiU" panose="02020509000000000000" pitchFamily="49" charset="-120"/>
                <a:cs typeface="Times New Roman" pitchFamily="18" charset="0"/>
              </a:rPr>
              <a:t> main()</a:t>
            </a:r>
          </a:p>
          <a:p>
            <a:pPr algn="just">
              <a:spcBef>
                <a:spcPts val="0"/>
              </a:spcBef>
              <a:spcAft>
                <a:spcPts val="0"/>
              </a:spcAft>
              <a:buNone/>
            </a:pPr>
            <a:r>
              <a:rPr lang="en-US" altLang="zh-CN" sz="1700" dirty="0">
                <a:solidFill>
                  <a:srgbClr val="000000"/>
                </a:solidFill>
                <a:latin typeface="Times New Roman" pitchFamily="18" charset="0"/>
                <a:ea typeface="MingLiU" panose="02020509000000000000" pitchFamily="49" charset="-120"/>
                <a:cs typeface="Times New Roman" pitchFamily="18" charset="0"/>
              </a:rPr>
              <a:t>{</a:t>
            </a:r>
          </a:p>
          <a:p>
            <a:pPr algn="just">
              <a:spcBef>
                <a:spcPts val="0"/>
              </a:spcBef>
              <a:spcAft>
                <a:spcPts val="0"/>
              </a:spcAft>
              <a:buNone/>
            </a:pPr>
            <a:r>
              <a:rPr lang="en-US" altLang="zh-CN" sz="1700" dirty="0">
                <a:solidFill>
                  <a:srgbClr val="000000"/>
                </a:solidFill>
                <a:latin typeface="Times New Roman" pitchFamily="18" charset="0"/>
                <a:ea typeface="MingLiU" panose="02020509000000000000" pitchFamily="49" charset="-120"/>
                <a:cs typeface="Times New Roman" pitchFamily="18" charset="0"/>
              </a:rPr>
              <a:t>  </a:t>
            </a:r>
            <a:r>
              <a:rPr lang="en-US" altLang="zh-CN" sz="1700" dirty="0" err="1">
                <a:solidFill>
                  <a:srgbClr val="000000"/>
                </a:solidFill>
                <a:latin typeface="Times New Roman" pitchFamily="18" charset="0"/>
                <a:ea typeface="MingLiU" panose="02020509000000000000" pitchFamily="49" charset="-120"/>
                <a:cs typeface="Times New Roman" pitchFamily="18" charset="0"/>
              </a:rPr>
              <a:t>int</a:t>
            </a:r>
            <a:r>
              <a:rPr lang="en-US" altLang="zh-CN" sz="1700" dirty="0">
                <a:solidFill>
                  <a:srgbClr val="000000"/>
                </a:solidFill>
                <a:latin typeface="Times New Roman" pitchFamily="18" charset="0"/>
                <a:ea typeface="MingLiU" panose="02020509000000000000" pitchFamily="49" charset="-120"/>
                <a:cs typeface="Times New Roman" pitchFamily="18" charset="0"/>
              </a:rPr>
              <a:t>  </a:t>
            </a:r>
            <a:r>
              <a:rPr lang="en-US" altLang="zh-CN" sz="1700" dirty="0" err="1">
                <a:solidFill>
                  <a:srgbClr val="000000"/>
                </a:solidFill>
                <a:latin typeface="Times New Roman" pitchFamily="18" charset="0"/>
                <a:ea typeface="MingLiU" panose="02020509000000000000" pitchFamily="49" charset="-120"/>
                <a:cs typeface="Times New Roman" pitchFamily="18" charset="0"/>
              </a:rPr>
              <a:t>nchi,nmat,neng,nsum</a:t>
            </a:r>
            <a:r>
              <a:rPr lang="en-US" altLang="zh-CN" sz="1700" dirty="0">
                <a:solidFill>
                  <a:srgbClr val="000000"/>
                </a:solidFill>
                <a:latin typeface="Times New Roman" pitchFamily="18" charset="0"/>
                <a:ea typeface="MingLiU" panose="02020509000000000000" pitchFamily="49" charset="-120"/>
                <a:cs typeface="Times New Roman" pitchFamily="18" charset="0"/>
              </a:rPr>
              <a:t>;</a:t>
            </a:r>
          </a:p>
          <a:p>
            <a:pPr algn="just">
              <a:spcBef>
                <a:spcPts val="0"/>
              </a:spcBef>
              <a:spcAft>
                <a:spcPts val="0"/>
              </a:spcAft>
              <a:buNone/>
            </a:pPr>
            <a:r>
              <a:rPr lang="en-US" altLang="zh-CN" sz="1700" dirty="0">
                <a:solidFill>
                  <a:srgbClr val="000000"/>
                </a:solidFill>
                <a:latin typeface="Times New Roman" pitchFamily="18" charset="0"/>
                <a:ea typeface="MingLiU" panose="02020509000000000000" pitchFamily="49" charset="-120"/>
                <a:cs typeface="Times New Roman" pitchFamily="18" charset="0"/>
              </a:rPr>
              <a:t>  float  </a:t>
            </a:r>
            <a:r>
              <a:rPr lang="en-US" altLang="zh-CN" sz="1700" dirty="0" err="1">
                <a:solidFill>
                  <a:srgbClr val="000000"/>
                </a:solidFill>
                <a:latin typeface="Times New Roman" pitchFamily="18" charset="0"/>
                <a:ea typeface="MingLiU" panose="02020509000000000000" pitchFamily="49" charset="-120"/>
                <a:cs typeface="Times New Roman" pitchFamily="18" charset="0"/>
              </a:rPr>
              <a:t>favg</a:t>
            </a:r>
            <a:r>
              <a:rPr lang="en-US" altLang="zh-CN" sz="1700" dirty="0">
                <a:solidFill>
                  <a:srgbClr val="000000"/>
                </a:solidFill>
                <a:latin typeface="Times New Roman" pitchFamily="18" charset="0"/>
                <a:ea typeface="MingLiU" panose="02020509000000000000" pitchFamily="49" charset="-120"/>
                <a:cs typeface="Times New Roman" pitchFamily="18" charset="0"/>
              </a:rPr>
              <a:t>;</a:t>
            </a:r>
          </a:p>
          <a:p>
            <a:pPr algn="just">
              <a:spcBef>
                <a:spcPts val="0"/>
              </a:spcBef>
              <a:spcAft>
                <a:spcPts val="0"/>
              </a:spcAft>
              <a:buNone/>
            </a:pPr>
            <a:r>
              <a:rPr lang="en-US" altLang="zh-CN" sz="1700" dirty="0">
                <a:solidFill>
                  <a:srgbClr val="000000"/>
                </a:solidFill>
                <a:latin typeface="Times New Roman" pitchFamily="18" charset="0"/>
                <a:ea typeface="MingLiU" panose="02020509000000000000" pitchFamily="49" charset="-120"/>
                <a:cs typeface="Times New Roman" pitchFamily="18" charset="0"/>
              </a:rPr>
              <a:t>  </a:t>
            </a:r>
            <a:r>
              <a:rPr lang="en-US" altLang="zh-CN" sz="1700" dirty="0" err="1">
                <a:solidFill>
                  <a:srgbClr val="000000"/>
                </a:solidFill>
                <a:latin typeface="Times New Roman" pitchFamily="18" charset="0"/>
                <a:ea typeface="MingLiU" panose="02020509000000000000" pitchFamily="49" charset="-120"/>
                <a:cs typeface="Times New Roman" pitchFamily="18" charset="0"/>
              </a:rPr>
              <a:t>nchi</a:t>
            </a:r>
            <a:r>
              <a:rPr lang="en-US" altLang="zh-CN" sz="1700" dirty="0">
                <a:solidFill>
                  <a:srgbClr val="000000"/>
                </a:solidFill>
                <a:latin typeface="Times New Roman" pitchFamily="18" charset="0"/>
                <a:ea typeface="MingLiU" panose="02020509000000000000" pitchFamily="49" charset="-120"/>
                <a:cs typeface="Times New Roman" pitchFamily="18" charset="0"/>
              </a:rPr>
              <a:t> = 87;</a:t>
            </a:r>
          </a:p>
          <a:p>
            <a:pPr algn="just">
              <a:spcBef>
                <a:spcPts val="0"/>
              </a:spcBef>
              <a:spcAft>
                <a:spcPts val="0"/>
              </a:spcAft>
              <a:buNone/>
            </a:pPr>
            <a:r>
              <a:rPr lang="en-US" altLang="zh-CN" sz="1700" dirty="0">
                <a:solidFill>
                  <a:srgbClr val="000000"/>
                </a:solidFill>
                <a:latin typeface="Times New Roman" pitchFamily="18" charset="0"/>
                <a:ea typeface="MingLiU" panose="02020509000000000000" pitchFamily="49" charset="-120"/>
                <a:cs typeface="Times New Roman" pitchFamily="18" charset="0"/>
              </a:rPr>
              <a:t>  </a:t>
            </a:r>
            <a:r>
              <a:rPr lang="en-US" altLang="zh-CN" sz="1700" dirty="0" err="1">
                <a:solidFill>
                  <a:srgbClr val="000000"/>
                </a:solidFill>
                <a:latin typeface="Times New Roman" pitchFamily="18" charset="0"/>
                <a:ea typeface="MingLiU" panose="02020509000000000000" pitchFamily="49" charset="-120"/>
                <a:cs typeface="Times New Roman" pitchFamily="18" charset="0"/>
              </a:rPr>
              <a:t>nmat</a:t>
            </a:r>
            <a:r>
              <a:rPr lang="en-US" altLang="zh-CN" sz="1700" dirty="0">
                <a:solidFill>
                  <a:srgbClr val="000000"/>
                </a:solidFill>
                <a:latin typeface="Times New Roman" pitchFamily="18" charset="0"/>
                <a:ea typeface="MingLiU" panose="02020509000000000000" pitchFamily="49" charset="-120"/>
                <a:cs typeface="Times New Roman" pitchFamily="18" charset="0"/>
              </a:rPr>
              <a:t> = 90;</a:t>
            </a:r>
          </a:p>
          <a:p>
            <a:pPr algn="just">
              <a:spcBef>
                <a:spcPts val="0"/>
              </a:spcBef>
              <a:spcAft>
                <a:spcPts val="0"/>
              </a:spcAft>
              <a:buNone/>
            </a:pPr>
            <a:r>
              <a:rPr lang="en-US" altLang="zh-CN" sz="1700" dirty="0">
                <a:solidFill>
                  <a:srgbClr val="000000"/>
                </a:solidFill>
                <a:latin typeface="Times New Roman" pitchFamily="18" charset="0"/>
                <a:ea typeface="MingLiU" panose="02020509000000000000" pitchFamily="49" charset="-120"/>
                <a:cs typeface="Times New Roman" pitchFamily="18" charset="0"/>
              </a:rPr>
              <a:t>  </a:t>
            </a:r>
            <a:r>
              <a:rPr lang="en-US" altLang="zh-CN" sz="1700" dirty="0" err="1">
                <a:solidFill>
                  <a:srgbClr val="000000"/>
                </a:solidFill>
                <a:latin typeface="Times New Roman" pitchFamily="18" charset="0"/>
                <a:ea typeface="MingLiU" panose="02020509000000000000" pitchFamily="49" charset="-120"/>
                <a:cs typeface="Times New Roman" pitchFamily="18" charset="0"/>
              </a:rPr>
              <a:t>neng</a:t>
            </a:r>
            <a:r>
              <a:rPr lang="en-US" altLang="zh-CN" sz="1700" dirty="0">
                <a:solidFill>
                  <a:srgbClr val="000000"/>
                </a:solidFill>
                <a:latin typeface="Times New Roman" pitchFamily="18" charset="0"/>
                <a:ea typeface="MingLiU" panose="02020509000000000000" pitchFamily="49" charset="-120"/>
                <a:cs typeface="Times New Roman" pitchFamily="18" charset="0"/>
              </a:rPr>
              <a:t> = 95;</a:t>
            </a:r>
          </a:p>
          <a:p>
            <a:pPr algn="just">
              <a:spcBef>
                <a:spcPts val="0"/>
              </a:spcBef>
              <a:spcAft>
                <a:spcPts val="0"/>
              </a:spcAft>
              <a:buNone/>
            </a:pPr>
            <a:r>
              <a:rPr lang="en-US" altLang="zh-CN" sz="1700" dirty="0">
                <a:solidFill>
                  <a:srgbClr val="000000"/>
                </a:solidFill>
                <a:latin typeface="Times New Roman" pitchFamily="18" charset="0"/>
                <a:ea typeface="MingLiU" panose="02020509000000000000" pitchFamily="49" charset="-120"/>
                <a:cs typeface="Times New Roman" pitchFamily="18" charset="0"/>
              </a:rPr>
              <a:t>  </a:t>
            </a:r>
            <a:r>
              <a:rPr lang="en-US" altLang="zh-CN" sz="1700" dirty="0" err="1">
                <a:solidFill>
                  <a:srgbClr val="000000"/>
                </a:solidFill>
                <a:latin typeface="Times New Roman" pitchFamily="18" charset="0"/>
                <a:ea typeface="MingLiU" panose="02020509000000000000" pitchFamily="49" charset="-120"/>
                <a:cs typeface="Times New Roman" pitchFamily="18" charset="0"/>
              </a:rPr>
              <a:t>nsum</a:t>
            </a:r>
            <a:r>
              <a:rPr lang="en-US" altLang="zh-CN" sz="1700" dirty="0">
                <a:solidFill>
                  <a:srgbClr val="000000"/>
                </a:solidFill>
                <a:latin typeface="Times New Roman" pitchFamily="18" charset="0"/>
                <a:ea typeface="MingLiU" panose="02020509000000000000" pitchFamily="49" charset="-120"/>
                <a:cs typeface="Times New Roman" pitchFamily="18" charset="0"/>
              </a:rPr>
              <a:t> = </a:t>
            </a:r>
            <a:r>
              <a:rPr lang="en-US" altLang="zh-CN" sz="1700" dirty="0" err="1">
                <a:solidFill>
                  <a:srgbClr val="000000"/>
                </a:solidFill>
                <a:latin typeface="Times New Roman" pitchFamily="18" charset="0"/>
                <a:ea typeface="MingLiU" panose="02020509000000000000" pitchFamily="49" charset="-120"/>
                <a:cs typeface="Times New Roman" pitchFamily="18" charset="0"/>
              </a:rPr>
              <a:t>nchi</a:t>
            </a:r>
            <a:r>
              <a:rPr lang="en-US" altLang="zh-CN" sz="1700" dirty="0">
                <a:solidFill>
                  <a:srgbClr val="000000"/>
                </a:solidFill>
                <a:latin typeface="Times New Roman" pitchFamily="18" charset="0"/>
                <a:ea typeface="MingLiU" panose="02020509000000000000" pitchFamily="49" charset="-120"/>
                <a:cs typeface="Times New Roman" pitchFamily="18" charset="0"/>
              </a:rPr>
              <a:t> + </a:t>
            </a:r>
            <a:r>
              <a:rPr lang="en-US" altLang="zh-CN" sz="1700" dirty="0" err="1">
                <a:solidFill>
                  <a:srgbClr val="000000"/>
                </a:solidFill>
                <a:latin typeface="Times New Roman" pitchFamily="18" charset="0"/>
                <a:ea typeface="MingLiU" panose="02020509000000000000" pitchFamily="49" charset="-120"/>
                <a:cs typeface="Times New Roman" pitchFamily="18" charset="0"/>
              </a:rPr>
              <a:t>nmat</a:t>
            </a:r>
            <a:r>
              <a:rPr lang="en-US" altLang="zh-CN" sz="1700" dirty="0">
                <a:solidFill>
                  <a:srgbClr val="000000"/>
                </a:solidFill>
                <a:latin typeface="Times New Roman" pitchFamily="18" charset="0"/>
                <a:ea typeface="MingLiU" panose="02020509000000000000" pitchFamily="49" charset="-120"/>
                <a:cs typeface="Times New Roman" pitchFamily="18" charset="0"/>
              </a:rPr>
              <a:t> + </a:t>
            </a:r>
            <a:r>
              <a:rPr lang="en-US" altLang="zh-CN" sz="1700" dirty="0" err="1">
                <a:solidFill>
                  <a:srgbClr val="000000"/>
                </a:solidFill>
                <a:latin typeface="Times New Roman" pitchFamily="18" charset="0"/>
                <a:ea typeface="MingLiU" panose="02020509000000000000" pitchFamily="49" charset="-120"/>
                <a:cs typeface="Times New Roman" pitchFamily="18" charset="0"/>
              </a:rPr>
              <a:t>neng</a:t>
            </a:r>
            <a:r>
              <a:rPr lang="en-US" altLang="zh-CN" sz="1700" dirty="0">
                <a:solidFill>
                  <a:srgbClr val="000000"/>
                </a:solidFill>
                <a:latin typeface="Times New Roman" pitchFamily="18" charset="0"/>
                <a:ea typeface="MingLiU" panose="02020509000000000000" pitchFamily="49" charset="-120"/>
                <a:cs typeface="Times New Roman" pitchFamily="18" charset="0"/>
              </a:rPr>
              <a:t>;</a:t>
            </a:r>
          </a:p>
          <a:p>
            <a:pPr algn="just">
              <a:spcBef>
                <a:spcPts val="0"/>
              </a:spcBef>
              <a:spcAft>
                <a:spcPts val="0"/>
              </a:spcAft>
              <a:buNone/>
            </a:pPr>
            <a:r>
              <a:rPr lang="en-US" altLang="zh-CN" sz="1700" dirty="0">
                <a:solidFill>
                  <a:srgbClr val="000000"/>
                </a:solidFill>
                <a:latin typeface="Times New Roman" pitchFamily="18" charset="0"/>
                <a:ea typeface="MingLiU" panose="02020509000000000000" pitchFamily="49" charset="-120"/>
                <a:cs typeface="Times New Roman" pitchFamily="18" charset="0"/>
              </a:rPr>
              <a:t>  </a:t>
            </a:r>
            <a:r>
              <a:rPr lang="en-US" altLang="zh-CN" sz="1700" dirty="0" err="1">
                <a:solidFill>
                  <a:srgbClr val="000000"/>
                </a:solidFill>
                <a:latin typeface="Times New Roman" pitchFamily="18" charset="0"/>
                <a:ea typeface="MingLiU" panose="02020509000000000000" pitchFamily="49" charset="-120"/>
                <a:cs typeface="Times New Roman" pitchFamily="18" charset="0"/>
              </a:rPr>
              <a:t>favg</a:t>
            </a:r>
            <a:r>
              <a:rPr lang="en-US" altLang="zh-CN" sz="1700" dirty="0">
                <a:solidFill>
                  <a:srgbClr val="000000"/>
                </a:solidFill>
                <a:latin typeface="Times New Roman" pitchFamily="18" charset="0"/>
                <a:ea typeface="MingLiU" panose="02020509000000000000" pitchFamily="49" charset="-120"/>
                <a:cs typeface="Times New Roman" pitchFamily="18" charset="0"/>
              </a:rPr>
              <a:t> = </a:t>
            </a:r>
            <a:r>
              <a:rPr lang="en-US" altLang="zh-CN" sz="1700" b="1" dirty="0">
                <a:solidFill>
                  <a:srgbClr val="FF0000"/>
                </a:solidFill>
                <a:latin typeface="Times New Roman" pitchFamily="18" charset="0"/>
                <a:ea typeface="MingLiU" panose="02020509000000000000" pitchFamily="49" charset="-120"/>
                <a:cs typeface="Times New Roman" pitchFamily="18" charset="0"/>
              </a:rPr>
              <a:t>(float)</a:t>
            </a:r>
            <a:r>
              <a:rPr lang="en-US" altLang="zh-CN" sz="1700" b="1" dirty="0" err="1">
                <a:solidFill>
                  <a:srgbClr val="FF0000"/>
                </a:solidFill>
                <a:latin typeface="Times New Roman" pitchFamily="18" charset="0"/>
                <a:ea typeface="MingLiU" panose="02020509000000000000" pitchFamily="49" charset="-120"/>
                <a:cs typeface="Times New Roman" pitchFamily="18" charset="0"/>
              </a:rPr>
              <a:t>nsum</a:t>
            </a:r>
            <a:r>
              <a:rPr lang="en-US" altLang="zh-CN" sz="1700" b="1" dirty="0">
                <a:solidFill>
                  <a:srgbClr val="FF0000"/>
                </a:solidFill>
                <a:latin typeface="Times New Roman" pitchFamily="18" charset="0"/>
                <a:ea typeface="MingLiU" panose="02020509000000000000" pitchFamily="49" charset="-120"/>
                <a:cs typeface="Times New Roman" pitchFamily="18" charset="0"/>
              </a:rPr>
              <a:t> </a:t>
            </a:r>
            <a:r>
              <a:rPr lang="en-US" altLang="zh-CN" sz="1700" dirty="0">
                <a:solidFill>
                  <a:srgbClr val="000000"/>
                </a:solidFill>
                <a:latin typeface="Times New Roman" pitchFamily="18" charset="0"/>
                <a:ea typeface="MingLiU" panose="02020509000000000000" pitchFamily="49" charset="-120"/>
                <a:cs typeface="Times New Roman" pitchFamily="18" charset="0"/>
              </a:rPr>
              <a:t>/ 3;</a:t>
            </a:r>
          </a:p>
          <a:p>
            <a:pPr algn="just">
              <a:spcBef>
                <a:spcPts val="0"/>
              </a:spcBef>
              <a:spcAft>
                <a:spcPts val="0"/>
              </a:spcAft>
              <a:buNone/>
            </a:pPr>
            <a:r>
              <a:rPr lang="en-US" altLang="zh-CN" sz="1700" dirty="0">
                <a:solidFill>
                  <a:srgbClr val="000000"/>
                </a:solidFill>
                <a:latin typeface="Times New Roman" pitchFamily="18" charset="0"/>
                <a:ea typeface="MingLiU" panose="02020509000000000000" pitchFamily="49" charset="-120"/>
                <a:cs typeface="Times New Roman" pitchFamily="18" charset="0"/>
              </a:rPr>
              <a:t>  </a:t>
            </a:r>
            <a:r>
              <a:rPr lang="en-US" altLang="zh-CN" sz="1700" dirty="0" err="1">
                <a:solidFill>
                  <a:srgbClr val="000000"/>
                </a:solidFill>
                <a:latin typeface="Times New Roman" pitchFamily="18" charset="0"/>
                <a:ea typeface="MingLiU" panose="02020509000000000000" pitchFamily="49" charset="-120"/>
                <a:cs typeface="Times New Roman" pitchFamily="18" charset="0"/>
              </a:rPr>
              <a:t>printf</a:t>
            </a:r>
            <a:r>
              <a:rPr lang="en-US" altLang="zh-CN" sz="1700" dirty="0">
                <a:solidFill>
                  <a:srgbClr val="000000"/>
                </a:solidFill>
                <a:latin typeface="Times New Roman" pitchFamily="18" charset="0"/>
                <a:ea typeface="MingLiU" panose="02020509000000000000" pitchFamily="49" charset="-120"/>
                <a:cs typeface="Times New Roman" pitchFamily="18" charset="0"/>
              </a:rPr>
              <a:t>("</a:t>
            </a:r>
            <a:r>
              <a:rPr lang="zh-CN" altLang="en-US" sz="1700" dirty="0">
                <a:solidFill>
                  <a:srgbClr val="000000"/>
                </a:solidFill>
                <a:latin typeface="Times New Roman" pitchFamily="18" charset="0"/>
                <a:ea typeface="MingLiU" panose="02020509000000000000" pitchFamily="49" charset="-120"/>
                <a:cs typeface="Times New Roman" pitchFamily="18" charset="0"/>
              </a:rPr>
              <a:t>总成绩</a:t>
            </a:r>
            <a:r>
              <a:rPr lang="en-US" altLang="zh-CN" sz="1700" dirty="0">
                <a:solidFill>
                  <a:srgbClr val="000000"/>
                </a:solidFill>
                <a:latin typeface="Times New Roman" pitchFamily="18" charset="0"/>
                <a:ea typeface="MingLiU" panose="02020509000000000000" pitchFamily="49" charset="-120"/>
                <a:cs typeface="Times New Roman" pitchFamily="18" charset="0"/>
              </a:rPr>
              <a:t>:%d\n", </a:t>
            </a:r>
            <a:r>
              <a:rPr lang="en-US" altLang="zh-CN" sz="1700" dirty="0" err="1">
                <a:solidFill>
                  <a:srgbClr val="000000"/>
                </a:solidFill>
                <a:latin typeface="Times New Roman" pitchFamily="18" charset="0"/>
                <a:ea typeface="MingLiU" panose="02020509000000000000" pitchFamily="49" charset="-120"/>
                <a:cs typeface="Times New Roman" pitchFamily="18" charset="0"/>
              </a:rPr>
              <a:t>nsum</a:t>
            </a:r>
            <a:r>
              <a:rPr lang="en-US" altLang="zh-CN" sz="1700" dirty="0">
                <a:solidFill>
                  <a:srgbClr val="000000"/>
                </a:solidFill>
                <a:latin typeface="Times New Roman" pitchFamily="18" charset="0"/>
                <a:ea typeface="MingLiU" panose="02020509000000000000" pitchFamily="49" charset="-120"/>
                <a:cs typeface="Times New Roman" pitchFamily="18" charset="0"/>
              </a:rPr>
              <a:t>);</a:t>
            </a:r>
          </a:p>
          <a:p>
            <a:pPr algn="just">
              <a:spcBef>
                <a:spcPts val="0"/>
              </a:spcBef>
              <a:spcAft>
                <a:spcPts val="0"/>
              </a:spcAft>
              <a:buNone/>
            </a:pPr>
            <a:r>
              <a:rPr lang="en-US" altLang="zh-CN" sz="1700" dirty="0">
                <a:solidFill>
                  <a:srgbClr val="000000"/>
                </a:solidFill>
                <a:latin typeface="Times New Roman" pitchFamily="18" charset="0"/>
                <a:ea typeface="MingLiU" panose="02020509000000000000" pitchFamily="49" charset="-120"/>
                <a:cs typeface="Times New Roman" pitchFamily="18" charset="0"/>
              </a:rPr>
              <a:t>  </a:t>
            </a:r>
            <a:r>
              <a:rPr lang="en-US" altLang="zh-CN" sz="1700" dirty="0" err="1">
                <a:solidFill>
                  <a:srgbClr val="000000"/>
                </a:solidFill>
                <a:latin typeface="Times New Roman" pitchFamily="18" charset="0"/>
                <a:ea typeface="MingLiU" panose="02020509000000000000" pitchFamily="49" charset="-120"/>
                <a:cs typeface="Times New Roman" pitchFamily="18" charset="0"/>
              </a:rPr>
              <a:t>printf</a:t>
            </a:r>
            <a:r>
              <a:rPr lang="en-US" altLang="zh-CN" sz="1700" dirty="0">
                <a:solidFill>
                  <a:srgbClr val="000000"/>
                </a:solidFill>
                <a:latin typeface="Times New Roman" pitchFamily="18" charset="0"/>
                <a:ea typeface="MingLiU" panose="02020509000000000000" pitchFamily="49" charset="-120"/>
                <a:cs typeface="Times New Roman" pitchFamily="18" charset="0"/>
              </a:rPr>
              <a:t>("</a:t>
            </a:r>
            <a:r>
              <a:rPr lang="zh-CN" altLang="en-US" sz="1700" dirty="0">
                <a:solidFill>
                  <a:srgbClr val="000000"/>
                </a:solidFill>
                <a:latin typeface="Times New Roman" pitchFamily="18" charset="0"/>
                <a:ea typeface="MingLiU" panose="02020509000000000000" pitchFamily="49" charset="-120"/>
                <a:cs typeface="Times New Roman" pitchFamily="18" charset="0"/>
              </a:rPr>
              <a:t>平均分</a:t>
            </a:r>
            <a:r>
              <a:rPr lang="en-US" altLang="zh-CN" sz="1700" dirty="0">
                <a:solidFill>
                  <a:srgbClr val="000000"/>
                </a:solidFill>
                <a:latin typeface="Times New Roman" pitchFamily="18" charset="0"/>
                <a:ea typeface="MingLiU" panose="02020509000000000000" pitchFamily="49" charset="-120"/>
                <a:cs typeface="Times New Roman" pitchFamily="18" charset="0"/>
              </a:rPr>
              <a:t>:%f\n", </a:t>
            </a:r>
            <a:r>
              <a:rPr lang="en-US" altLang="zh-CN" sz="1700" dirty="0" err="1">
                <a:solidFill>
                  <a:srgbClr val="000000"/>
                </a:solidFill>
                <a:latin typeface="Times New Roman" pitchFamily="18" charset="0"/>
                <a:ea typeface="MingLiU" panose="02020509000000000000" pitchFamily="49" charset="-120"/>
                <a:cs typeface="Times New Roman" pitchFamily="18" charset="0"/>
              </a:rPr>
              <a:t>favg</a:t>
            </a:r>
            <a:r>
              <a:rPr lang="en-US" altLang="zh-CN" sz="1700" dirty="0">
                <a:solidFill>
                  <a:srgbClr val="000000"/>
                </a:solidFill>
                <a:latin typeface="Times New Roman" pitchFamily="18" charset="0"/>
                <a:ea typeface="MingLiU" panose="02020509000000000000" pitchFamily="49" charset="-120"/>
                <a:cs typeface="Times New Roman" pitchFamily="18" charset="0"/>
              </a:rPr>
              <a:t>);</a:t>
            </a:r>
          </a:p>
          <a:p>
            <a:pPr algn="just">
              <a:spcBef>
                <a:spcPts val="0"/>
              </a:spcBef>
              <a:spcAft>
                <a:spcPts val="0"/>
              </a:spcAft>
              <a:buNone/>
            </a:pPr>
            <a:r>
              <a:rPr lang="en-US" altLang="zh-CN" sz="1700" dirty="0">
                <a:solidFill>
                  <a:srgbClr val="000000"/>
                </a:solidFill>
                <a:latin typeface="Times New Roman" pitchFamily="18" charset="0"/>
                <a:ea typeface="MingLiU" panose="02020509000000000000" pitchFamily="49" charset="-120"/>
                <a:cs typeface="Times New Roman" pitchFamily="18" charset="0"/>
              </a:rPr>
              <a:t>  return 0;</a:t>
            </a:r>
          </a:p>
          <a:p>
            <a:pPr algn="just">
              <a:spcBef>
                <a:spcPts val="0"/>
              </a:spcBef>
              <a:spcAft>
                <a:spcPts val="0"/>
              </a:spcAft>
              <a:buNone/>
            </a:pPr>
            <a:r>
              <a:rPr lang="en-US" altLang="zh-CN" sz="1700" dirty="0">
                <a:solidFill>
                  <a:srgbClr val="000000"/>
                </a:solidFill>
                <a:latin typeface="Times New Roman" pitchFamily="18" charset="0"/>
                <a:ea typeface="MingLiU" panose="02020509000000000000" pitchFamily="49" charset="-120"/>
                <a:cs typeface="Times New Roman" pitchFamily="18" charset="0"/>
              </a:rPr>
              <a:t>}</a:t>
            </a:r>
          </a:p>
        </p:txBody>
      </p:sp>
    </p:spTree>
    <p:extLst>
      <p:ext uri="{BB962C8B-B14F-4D97-AF65-F5344CB8AC3E}">
        <p14:creationId xmlns:p14="http://schemas.microsoft.com/office/powerpoint/2010/main" val="3380394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3400" y="666750"/>
            <a:ext cx="8382000" cy="707886"/>
          </a:xfrm>
          <a:prstGeom prst="rect">
            <a:avLst/>
          </a:prstGeom>
        </p:spPr>
        <p:txBody>
          <a:bodyPr wrap="square">
            <a:spAutoFit/>
          </a:bodyPr>
          <a:lstStyle/>
          <a:p>
            <a:pPr>
              <a:buNone/>
            </a:pPr>
            <a:r>
              <a:rPr lang="zh-CN" altLang="en-US" sz="4000" dirty="0">
                <a:solidFill>
                  <a:schemeClr val="tx1"/>
                </a:solidFill>
              </a:rPr>
              <a:t>补充案例：</a:t>
            </a:r>
            <a:r>
              <a:rPr lang="zh-CN" altLang="en-US" sz="4000" dirty="0">
                <a:solidFill>
                  <a:schemeClr val="tx1"/>
                </a:solidFill>
                <a:latin typeface="+mn-lt"/>
                <a:ea typeface="+mn-ea"/>
              </a:rPr>
              <a:t>计算平均分程序运行结果</a:t>
            </a:r>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2731"/>
          <a:stretch/>
        </p:blipFill>
        <p:spPr bwMode="auto">
          <a:xfrm>
            <a:off x="990601" y="1951673"/>
            <a:ext cx="6858001" cy="967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7564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xmlns="" id="{55771930-16A0-45AB-9F6F-7F49C12279F2}"/>
              </a:ext>
            </a:extLst>
          </p:cNvPr>
          <p:cNvSpPr>
            <a:spLocks noGrp="1"/>
          </p:cNvSpPr>
          <p:nvPr>
            <p:ph type="ctrTitle"/>
          </p:nvPr>
        </p:nvSpPr>
        <p:spPr>
          <a:xfrm>
            <a:off x="76200" y="666750"/>
            <a:ext cx="9067800" cy="2514600"/>
          </a:xfrm>
        </p:spPr>
        <p:txBody>
          <a:bodyPr/>
          <a:lstStyle/>
          <a:p>
            <a:r>
              <a:rPr lang="en-US" altLang="zh-CN" sz="6000" dirty="0">
                <a:solidFill>
                  <a:schemeClr val="tx1"/>
                </a:solidFill>
              </a:rPr>
              <a:t/>
            </a:r>
            <a:br>
              <a:rPr lang="en-US" altLang="zh-CN" sz="6000" dirty="0">
                <a:solidFill>
                  <a:schemeClr val="tx1"/>
                </a:solidFill>
              </a:rPr>
            </a:br>
            <a:r>
              <a:rPr lang="en-US" altLang="zh-CN" sz="6000" dirty="0">
                <a:solidFill>
                  <a:schemeClr val="tx1"/>
                </a:solidFill>
              </a:rPr>
              <a:t/>
            </a:r>
            <a:br>
              <a:rPr lang="en-US" altLang="zh-CN" sz="6000" dirty="0">
                <a:solidFill>
                  <a:schemeClr val="tx1"/>
                </a:solidFill>
              </a:rPr>
            </a:br>
            <a:r>
              <a:rPr lang="en-US" altLang="zh-CN" sz="6000" dirty="0">
                <a:solidFill>
                  <a:schemeClr val="tx1"/>
                </a:solidFill>
              </a:rPr>
              <a:t>3.4 </a:t>
            </a:r>
            <a:r>
              <a:rPr lang="zh-CN" altLang="zh-CN" sz="6000" dirty="0">
                <a:solidFill>
                  <a:schemeClr val="tx1"/>
                </a:solidFill>
              </a:rPr>
              <a:t>变量的存储</a:t>
            </a:r>
            <a:r>
              <a:rPr lang="en-US" altLang="zh-CN" sz="6000" dirty="0">
                <a:solidFill>
                  <a:schemeClr val="tx1"/>
                </a:solidFill>
              </a:rPr>
              <a:t/>
            </a:r>
            <a:br>
              <a:rPr lang="en-US" altLang="zh-CN" sz="6000" dirty="0">
                <a:solidFill>
                  <a:schemeClr val="tx1"/>
                </a:solidFill>
              </a:rPr>
            </a:br>
            <a:endParaRPr lang="zh-CN" altLang="en-US" sz="6000" dirty="0"/>
          </a:p>
        </p:txBody>
      </p:sp>
    </p:spTree>
    <p:extLst>
      <p:ext uri="{BB962C8B-B14F-4D97-AF65-F5344CB8AC3E}">
        <p14:creationId xmlns:p14="http://schemas.microsoft.com/office/powerpoint/2010/main" val="244811584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E284321-18F6-4831-A59F-493787129DF1}"/>
              </a:ext>
            </a:extLst>
          </p:cNvPr>
          <p:cNvSpPr>
            <a:spLocks noGrp="1"/>
          </p:cNvSpPr>
          <p:nvPr>
            <p:ph type="title"/>
          </p:nvPr>
        </p:nvSpPr>
        <p:spPr>
          <a:xfrm>
            <a:off x="381000" y="57150"/>
            <a:ext cx="8079581" cy="1243649"/>
          </a:xfrm>
        </p:spPr>
        <p:txBody>
          <a:bodyPr/>
          <a:lstStyle/>
          <a:p>
            <a:r>
              <a:rPr lang="en-US" altLang="zh-CN" dirty="0">
                <a:solidFill>
                  <a:schemeClr val="tx1"/>
                </a:solidFill>
              </a:rPr>
              <a:t>3.4 </a:t>
            </a:r>
            <a:r>
              <a:rPr lang="zh-CN" altLang="zh-CN" dirty="0">
                <a:solidFill>
                  <a:schemeClr val="tx1"/>
                </a:solidFill>
              </a:rPr>
              <a:t>变量的存储</a:t>
            </a:r>
            <a:endParaRPr lang="zh-CN" altLang="en-US" dirty="0"/>
          </a:p>
        </p:txBody>
      </p:sp>
      <p:sp>
        <p:nvSpPr>
          <p:cNvPr id="4" name="文本框 3">
            <a:extLst>
              <a:ext uri="{FF2B5EF4-FFF2-40B4-BE49-F238E27FC236}">
                <a16:creationId xmlns:a16="http://schemas.microsoft.com/office/drawing/2014/main" xmlns="" id="{05132A6E-0B92-458E-863C-C3C586D98CF1}"/>
              </a:ext>
            </a:extLst>
          </p:cNvPr>
          <p:cNvSpPr txBox="1"/>
          <p:nvPr/>
        </p:nvSpPr>
        <p:spPr>
          <a:xfrm>
            <a:off x="341709" y="1047750"/>
            <a:ext cx="8460582" cy="3323987"/>
          </a:xfrm>
          <a:prstGeom prst="rect">
            <a:avLst/>
          </a:prstGeom>
          <a:noFill/>
        </p:spPr>
        <p:txBody>
          <a:bodyPr wrap="square" rtlCol="0">
            <a:spAutoFit/>
          </a:bodyPr>
          <a:lstStyle/>
          <a:p>
            <a:pPr>
              <a:lnSpc>
                <a:spcPct val="150000"/>
              </a:lnSpc>
              <a:buNone/>
            </a:pPr>
            <a:r>
              <a:rPr lang="zh-CN" altLang="zh-CN" dirty="0">
                <a:solidFill>
                  <a:schemeClr val="tx1"/>
                </a:solidFill>
              </a:rPr>
              <a:t>通过整型变量，浮点型变量和字符型变量的使用，了解了各类变量的内存空间大小和取值范围。存放在内存空间的数据，除了通过</a:t>
            </a:r>
            <a:r>
              <a:rPr lang="zh-CN" altLang="zh-CN" dirty="0">
                <a:solidFill>
                  <a:srgbClr val="FF0000"/>
                </a:solidFill>
              </a:rPr>
              <a:t>变量名可以直接访问</a:t>
            </a:r>
            <a:r>
              <a:rPr lang="zh-CN" altLang="zh-CN" dirty="0">
                <a:solidFill>
                  <a:schemeClr val="tx1"/>
                </a:solidFill>
              </a:rPr>
              <a:t>，还存在另外一种访问方式，而该访问方式与整型变量、浮点型变量和字符型变量的内存存储方式相关</a:t>
            </a:r>
            <a:endParaRPr lang="zh-CN" altLang="en-US" dirty="0">
              <a:solidFill>
                <a:schemeClr val="tx1"/>
              </a:solidFill>
            </a:endParaRPr>
          </a:p>
        </p:txBody>
      </p:sp>
    </p:spTree>
    <p:extLst>
      <p:ext uri="{BB962C8B-B14F-4D97-AF65-F5344CB8AC3E}">
        <p14:creationId xmlns:p14="http://schemas.microsoft.com/office/powerpoint/2010/main" val="144624317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E284321-18F6-4831-A59F-493787129DF1}"/>
              </a:ext>
            </a:extLst>
          </p:cNvPr>
          <p:cNvSpPr>
            <a:spLocks noGrp="1"/>
          </p:cNvSpPr>
          <p:nvPr>
            <p:ph type="title"/>
          </p:nvPr>
        </p:nvSpPr>
        <p:spPr>
          <a:xfrm>
            <a:off x="381000" y="57150"/>
            <a:ext cx="8079581" cy="1243649"/>
          </a:xfrm>
        </p:spPr>
        <p:txBody>
          <a:bodyPr/>
          <a:lstStyle/>
          <a:p>
            <a:r>
              <a:rPr lang="en-US" altLang="zh-CN" dirty="0">
                <a:solidFill>
                  <a:schemeClr val="tx1"/>
                </a:solidFill>
              </a:rPr>
              <a:t>3.4.1  </a:t>
            </a:r>
            <a:r>
              <a:rPr lang="zh-CN" altLang="zh-CN" dirty="0">
                <a:solidFill>
                  <a:schemeClr val="tx1"/>
                </a:solidFill>
              </a:rPr>
              <a:t>变量与内存的关系</a:t>
            </a:r>
            <a:endParaRPr lang="zh-CN" altLang="en-US" dirty="0">
              <a:solidFill>
                <a:schemeClr val="tx1"/>
              </a:solidFill>
            </a:endParaRPr>
          </a:p>
        </p:txBody>
      </p:sp>
      <p:sp>
        <p:nvSpPr>
          <p:cNvPr id="4" name="文本框 3">
            <a:extLst>
              <a:ext uri="{FF2B5EF4-FFF2-40B4-BE49-F238E27FC236}">
                <a16:creationId xmlns:a16="http://schemas.microsoft.com/office/drawing/2014/main" xmlns="" id="{05132A6E-0B92-458E-863C-C3C586D98CF1}"/>
              </a:ext>
            </a:extLst>
          </p:cNvPr>
          <p:cNvSpPr txBox="1"/>
          <p:nvPr/>
        </p:nvSpPr>
        <p:spPr>
          <a:xfrm>
            <a:off x="341709" y="1047750"/>
            <a:ext cx="8460582" cy="1301318"/>
          </a:xfrm>
          <a:prstGeom prst="rect">
            <a:avLst/>
          </a:prstGeom>
          <a:noFill/>
        </p:spPr>
        <p:txBody>
          <a:bodyPr wrap="square" rtlCol="0">
            <a:spAutoFit/>
          </a:bodyPr>
          <a:lstStyle/>
          <a:p>
            <a:pPr>
              <a:lnSpc>
                <a:spcPct val="150000"/>
              </a:lnSpc>
              <a:buNone/>
            </a:pPr>
            <a:r>
              <a:rPr lang="zh-CN" altLang="zh-CN" dirty="0">
                <a:solidFill>
                  <a:schemeClr val="tx1"/>
                </a:solidFill>
              </a:rPr>
              <a:t>程序中声明了一个变量</a:t>
            </a:r>
            <a:r>
              <a:rPr lang="en-US" altLang="zh-CN" dirty="0">
                <a:solidFill>
                  <a:schemeClr val="tx1"/>
                </a:solidFill>
              </a:rPr>
              <a:t>num</a:t>
            </a:r>
            <a:r>
              <a:rPr lang="zh-CN" altLang="zh-CN" dirty="0">
                <a:solidFill>
                  <a:schemeClr val="tx1"/>
                </a:solidFill>
              </a:rPr>
              <a:t>，程序运行时就给</a:t>
            </a:r>
            <a:r>
              <a:rPr lang="en-US" altLang="zh-CN" dirty="0">
                <a:solidFill>
                  <a:schemeClr val="tx1"/>
                </a:solidFill>
              </a:rPr>
              <a:t>num</a:t>
            </a:r>
            <a:r>
              <a:rPr lang="zh-CN" altLang="zh-CN" dirty="0">
                <a:solidFill>
                  <a:schemeClr val="tx1"/>
                </a:solidFill>
              </a:rPr>
              <a:t>分配了一块内存空间。</a:t>
            </a:r>
            <a:endParaRPr lang="zh-CN" altLang="en-US" dirty="0">
              <a:solidFill>
                <a:schemeClr val="tx1"/>
              </a:solidFill>
            </a:endParaRPr>
          </a:p>
        </p:txBody>
      </p:sp>
      <p:pic>
        <p:nvPicPr>
          <p:cNvPr id="3" name="图片 2">
            <a:extLst>
              <a:ext uri="{FF2B5EF4-FFF2-40B4-BE49-F238E27FC236}">
                <a16:creationId xmlns:a16="http://schemas.microsoft.com/office/drawing/2014/main" xmlns="" id="{05575CC7-3E41-4CF2-960E-B78CFD2BAFE6}"/>
              </a:ext>
            </a:extLst>
          </p:cNvPr>
          <p:cNvPicPr>
            <a:picLocks noChangeAspect="1"/>
          </p:cNvPicPr>
          <p:nvPr/>
        </p:nvPicPr>
        <p:blipFill rotWithShape="1">
          <a:blip r:embed="rId2"/>
          <a:srcRect t="6349"/>
          <a:stretch/>
        </p:blipFill>
        <p:spPr>
          <a:xfrm>
            <a:off x="1295400" y="2571750"/>
            <a:ext cx="7026249" cy="2248108"/>
          </a:xfrm>
          <a:prstGeom prst="rect">
            <a:avLst/>
          </a:prstGeom>
        </p:spPr>
      </p:pic>
    </p:spTree>
    <p:extLst>
      <p:ext uri="{BB962C8B-B14F-4D97-AF65-F5344CB8AC3E}">
        <p14:creationId xmlns:p14="http://schemas.microsoft.com/office/powerpoint/2010/main" val="41136251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pPr fontAlgn="base">
              <a:spcAft>
                <a:spcPct val="0"/>
              </a:spcAft>
              <a:buClr>
                <a:schemeClr val="bg2"/>
              </a:buClr>
              <a:buSzPct val="75000"/>
              <a:buFont typeface="Wingdings" pitchFamily="2" charset="2"/>
            </a:pPr>
            <a:r>
              <a:rPr lang="en-US" altLang="zh-CN" sz="4000" dirty="0">
                <a:solidFill>
                  <a:schemeClr val="tx1"/>
                </a:solidFill>
              </a:rPr>
              <a:t>3.4.1</a:t>
            </a:r>
            <a:r>
              <a:rPr lang="zh-CN" altLang="en-US" sz="4000" dirty="0">
                <a:solidFill>
                  <a:schemeClr val="tx1"/>
                </a:solidFill>
              </a:rPr>
              <a:t> </a:t>
            </a:r>
            <a:r>
              <a:rPr lang="en-US" altLang="zh-CN" sz="4000" dirty="0">
                <a:solidFill>
                  <a:schemeClr val="tx1"/>
                </a:solidFill>
              </a:rPr>
              <a:t> </a:t>
            </a:r>
            <a:r>
              <a:rPr lang="zh-CN" altLang="en-US" sz="4000" dirty="0">
                <a:solidFill>
                  <a:schemeClr val="tx1"/>
                </a:solidFill>
              </a:rPr>
              <a:t>变量与内存的关系</a:t>
            </a:r>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3522" y="1871283"/>
            <a:ext cx="4696078" cy="1367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990600" y="1852601"/>
            <a:ext cx="2590800" cy="1471172"/>
          </a:xfrm>
          <a:prstGeom prst="rect">
            <a:avLst/>
          </a:prstGeom>
        </p:spPr>
        <p:txBody>
          <a:bodyPr wrap="square">
            <a:spAutoFit/>
          </a:bodyPr>
          <a:lstStyle/>
          <a:p>
            <a:pPr>
              <a:buNone/>
            </a:pPr>
            <a:r>
              <a:rPr lang="en-US" altLang="zh-CN" dirty="0" err="1">
                <a:solidFill>
                  <a:schemeClr val="tx1"/>
                </a:solidFill>
                <a:latin typeface="Times New Roman" pitchFamily="18" charset="0"/>
                <a:cs typeface="Times New Roman" pitchFamily="18" charset="0"/>
              </a:rPr>
              <a:t>int</a:t>
            </a:r>
            <a:r>
              <a:rPr lang="en-US" altLang="zh-CN" dirty="0">
                <a:solidFill>
                  <a:schemeClr val="tx1"/>
                </a:solidFill>
                <a:latin typeface="Times New Roman" pitchFamily="18" charset="0"/>
                <a:cs typeface="Times New Roman" pitchFamily="18" charset="0"/>
              </a:rPr>
              <a:t> </a:t>
            </a:r>
            <a:r>
              <a:rPr lang="en-US" altLang="zh-CN" dirty="0" err="1">
                <a:solidFill>
                  <a:schemeClr val="tx1"/>
                </a:solidFill>
                <a:latin typeface="Times New Roman" pitchFamily="18" charset="0"/>
                <a:cs typeface="Times New Roman" pitchFamily="18" charset="0"/>
              </a:rPr>
              <a:t>num</a:t>
            </a:r>
            <a:r>
              <a:rPr lang="en-US" altLang="zh-CN" dirty="0">
                <a:solidFill>
                  <a:schemeClr val="tx1"/>
                </a:solidFill>
                <a:latin typeface="Times New Roman" pitchFamily="18" charset="0"/>
                <a:cs typeface="Times New Roman" pitchFamily="18" charset="0"/>
              </a:rPr>
              <a:t>=10;    </a:t>
            </a:r>
          </a:p>
          <a:p>
            <a:pPr>
              <a:spcBef>
                <a:spcPts val="0"/>
              </a:spcBef>
              <a:buNone/>
            </a:pPr>
            <a:r>
              <a:rPr lang="en-US" altLang="zh-CN" dirty="0">
                <a:solidFill>
                  <a:schemeClr val="tx1"/>
                </a:solidFill>
                <a:latin typeface="Times New Roman" pitchFamily="18" charset="0"/>
                <a:cs typeface="Times New Roman" pitchFamily="18" charset="0"/>
              </a:rPr>
              <a:t>        </a:t>
            </a:r>
          </a:p>
          <a:p>
            <a:pPr>
              <a:buNone/>
            </a:pPr>
            <a:r>
              <a:rPr lang="en-US" altLang="zh-CN" dirty="0" err="1">
                <a:solidFill>
                  <a:schemeClr val="tx1"/>
                </a:solidFill>
                <a:latin typeface="Times New Roman" pitchFamily="18" charset="0"/>
                <a:cs typeface="Times New Roman" pitchFamily="18" charset="0"/>
              </a:rPr>
              <a:t>int</a:t>
            </a:r>
            <a:r>
              <a:rPr lang="en-US" altLang="zh-CN" dirty="0">
                <a:solidFill>
                  <a:schemeClr val="tx1"/>
                </a:solidFill>
                <a:latin typeface="Times New Roman" pitchFamily="18" charset="0"/>
                <a:cs typeface="Times New Roman" pitchFamily="18" charset="0"/>
              </a:rPr>
              <a:t> money= 20;</a:t>
            </a:r>
            <a:endParaRPr lang="zh-CN" altLang="zh-CN" dirty="0">
              <a:solidFill>
                <a:schemeClr val="tx1"/>
              </a:solidFill>
              <a:latin typeface="Times New Roman" pitchFamily="18" charset="0"/>
              <a:cs typeface="Times New Roman" pitchFamily="18" charset="0"/>
            </a:endParaRPr>
          </a:p>
        </p:txBody>
      </p:sp>
    </p:spTree>
    <p:custDataLst>
      <p:tags r:id="rId1"/>
    </p:custDataLst>
    <p:extLst>
      <p:ext uri="{BB962C8B-B14F-4D97-AF65-F5344CB8AC3E}">
        <p14:creationId xmlns:p14="http://schemas.microsoft.com/office/powerpoint/2010/main" val="2779799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100"/>
                                        </p:tgtEl>
                                        <p:attrNameLst>
                                          <p:attrName>style.visibility</p:attrName>
                                        </p:attrNameLst>
                                      </p:cBhvr>
                                      <p:to>
                                        <p:strVal val="visible"/>
                                      </p:to>
                                    </p:set>
                                    <p:anim calcmode="lin" valueType="num">
                                      <p:cBhvr additive="base">
                                        <p:cTn id="22" dur="500" fill="hold"/>
                                        <p:tgtEl>
                                          <p:spTgt spid="4100"/>
                                        </p:tgtEl>
                                        <p:attrNameLst>
                                          <p:attrName>ppt_x</p:attrName>
                                        </p:attrNameLst>
                                      </p:cBhvr>
                                      <p:tavLst>
                                        <p:tav tm="0">
                                          <p:val>
                                            <p:strVal val="#ppt_x"/>
                                          </p:val>
                                        </p:tav>
                                        <p:tav tm="100000">
                                          <p:val>
                                            <p:strVal val="#ppt_x"/>
                                          </p:val>
                                        </p:tav>
                                      </p:tavLst>
                                    </p:anim>
                                    <p:anim calcmode="lin" valueType="num">
                                      <p:cBhvr additive="base">
                                        <p:cTn id="23" dur="500" fill="hold"/>
                                        <p:tgtEl>
                                          <p:spTgt spid="4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2920" y="628650"/>
            <a:ext cx="8079581" cy="628650"/>
          </a:xfrm>
        </p:spPr>
        <p:txBody>
          <a:bodyPr vert="horz" lIns="91440" tIns="45720" rIns="91440" bIns="45720" rtlCol="0" anchor="ctr">
            <a:normAutofit fontScale="90000"/>
          </a:bodyPr>
          <a:lstStyle/>
          <a:p>
            <a:pPr marL="571500" indent="-571500" fontAlgn="base">
              <a:spcAft>
                <a:spcPct val="0"/>
              </a:spcAft>
              <a:buClr>
                <a:schemeClr val="tx1"/>
              </a:buClr>
              <a:buSzPct val="100000"/>
              <a:buFont typeface="Wingdings" pitchFamily="2" charset="2"/>
              <a:buChar char="Ø"/>
            </a:pPr>
            <a:r>
              <a:rPr lang="zh-CN" altLang="zh-CN" sz="4000" dirty="0">
                <a:solidFill>
                  <a:schemeClr val="tx1"/>
                </a:solidFill>
                <a:latin typeface="+mn-lt"/>
                <a:ea typeface="+mn-ea"/>
                <a:cs typeface="+mn-cs"/>
              </a:rPr>
              <a:t>内存空间地址</a:t>
            </a:r>
            <a:endParaRPr lang="zh-CN" altLang="en-US" sz="4000" dirty="0">
              <a:solidFill>
                <a:schemeClr val="tx1"/>
              </a:solidFill>
              <a:latin typeface="+mn-lt"/>
              <a:ea typeface="+mn-ea"/>
              <a:cs typeface="+mn-cs"/>
            </a:endParaRPr>
          </a:p>
        </p:txBody>
      </p:sp>
      <p:sp>
        <p:nvSpPr>
          <p:cNvPr id="16" name="Rectangle 19"/>
          <p:cNvSpPr>
            <a:spLocks noChangeArrowheads="1"/>
          </p:cNvSpPr>
          <p:nvPr/>
        </p:nvSpPr>
        <p:spPr bwMode="auto">
          <a:xfrm>
            <a:off x="750917" y="1315130"/>
            <a:ext cx="8305800"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hangingPunct="0">
              <a:lnSpc>
                <a:spcPct val="105000"/>
              </a:lnSpc>
              <a:spcBef>
                <a:spcPts val="600"/>
              </a:spcBef>
              <a:buClrTx/>
              <a:buSzTx/>
              <a:buNone/>
            </a:pPr>
            <a:r>
              <a:rPr lang="zh-CN" altLang="zh-CN" b="1" dirty="0">
                <a:solidFill>
                  <a:schemeClr val="tx1"/>
                </a:solidFill>
                <a:latin typeface="Times New Roman" pitchFamily="18" charset="0"/>
                <a:cs typeface="Times New Roman" pitchFamily="18" charset="0"/>
              </a:rPr>
              <a:t>内存空间地址</a:t>
            </a:r>
            <a:r>
              <a:rPr lang="zh-CN" altLang="en-US" b="1" dirty="0">
                <a:solidFill>
                  <a:schemeClr val="tx1"/>
                </a:solidFill>
                <a:latin typeface="Times New Roman" pitchFamily="18" charset="0"/>
                <a:cs typeface="Times New Roman" pitchFamily="18" charset="0"/>
              </a:rPr>
              <a:t>：</a:t>
            </a:r>
            <a:r>
              <a:rPr lang="zh-CN" altLang="zh-CN" dirty="0">
                <a:solidFill>
                  <a:schemeClr val="tx1"/>
                </a:solidFill>
                <a:latin typeface="Times New Roman" pitchFamily="18" charset="0"/>
                <a:cs typeface="Times New Roman" pitchFamily="18" charset="0"/>
              </a:rPr>
              <a:t>类似门牌号，是数据在内存中的</a:t>
            </a:r>
            <a:endParaRPr lang="en-US" altLang="zh-CN" dirty="0">
              <a:solidFill>
                <a:schemeClr val="tx1"/>
              </a:solidFill>
              <a:latin typeface="Times New Roman" pitchFamily="18" charset="0"/>
              <a:cs typeface="Times New Roman" pitchFamily="18" charset="0"/>
            </a:endParaRPr>
          </a:p>
          <a:p>
            <a:pPr lvl="0" eaLnBrk="0" hangingPunct="0">
              <a:lnSpc>
                <a:spcPct val="105000"/>
              </a:lnSpc>
              <a:spcBef>
                <a:spcPts val="600"/>
              </a:spcBef>
              <a:buClrTx/>
              <a:buSzTx/>
              <a:buNone/>
            </a:pPr>
            <a:r>
              <a:rPr lang="en-US" altLang="zh-CN" dirty="0">
                <a:solidFill>
                  <a:schemeClr val="tx1"/>
                </a:solidFill>
                <a:latin typeface="Times New Roman" pitchFamily="18" charset="0"/>
                <a:cs typeface="Times New Roman" pitchFamily="18" charset="0"/>
              </a:rPr>
              <a:t>                            </a:t>
            </a:r>
            <a:r>
              <a:rPr lang="zh-CN" altLang="zh-CN" dirty="0">
                <a:solidFill>
                  <a:schemeClr val="tx1"/>
                </a:solidFill>
                <a:latin typeface="Times New Roman" pitchFamily="18" charset="0"/>
                <a:cs typeface="Times New Roman" pitchFamily="18" charset="0"/>
              </a:rPr>
              <a:t>存储位置编号</a:t>
            </a:r>
            <a:endParaRPr lang="en-US" altLang="zh-CN" dirty="0">
              <a:solidFill>
                <a:schemeClr val="tx1"/>
              </a:solidFill>
              <a:latin typeface="Times New Roman" pitchFamily="18" charset="0"/>
              <a:cs typeface="Times New Roman" pitchFamily="18" charset="0"/>
            </a:endParaRPr>
          </a:p>
          <a:p>
            <a:pPr lvl="0" eaLnBrk="0" hangingPunct="0">
              <a:lnSpc>
                <a:spcPct val="105000"/>
              </a:lnSpc>
              <a:spcBef>
                <a:spcPts val="600"/>
              </a:spcBef>
              <a:buClrTx/>
              <a:buSzTx/>
              <a:buNone/>
            </a:pPr>
            <a:r>
              <a:rPr lang="en-US" altLang="zh-CN" dirty="0">
                <a:solidFill>
                  <a:schemeClr val="tx1"/>
                </a:solidFill>
                <a:latin typeface="Times New Roman" pitchFamily="18" charset="0"/>
                <a:cs typeface="Times New Roman" pitchFamily="18" charset="0"/>
              </a:rPr>
              <a:t>                    </a:t>
            </a:r>
            <a:r>
              <a:rPr lang="zh-CN" altLang="en-US" dirty="0">
                <a:solidFill>
                  <a:schemeClr val="tx1"/>
                </a:solidFill>
                <a:latin typeface="Times New Roman" pitchFamily="18" charset="0"/>
                <a:cs typeface="Times New Roman" pitchFamily="18" charset="0"/>
              </a:rPr>
              <a:t>例：变量</a:t>
            </a:r>
            <a:r>
              <a:rPr lang="en-US" altLang="zh-CN" dirty="0" err="1">
                <a:solidFill>
                  <a:schemeClr val="tx1"/>
                </a:solidFill>
                <a:latin typeface="Times New Roman" pitchFamily="18" charset="0"/>
                <a:cs typeface="Times New Roman" pitchFamily="18" charset="0"/>
              </a:rPr>
              <a:t>num</a:t>
            </a:r>
            <a:r>
              <a:rPr lang="zh-CN" altLang="en-US" dirty="0">
                <a:solidFill>
                  <a:schemeClr val="tx1"/>
                </a:solidFill>
                <a:latin typeface="Times New Roman" pitchFamily="18" charset="0"/>
                <a:cs typeface="Times New Roman" pitchFamily="18" charset="0"/>
              </a:rPr>
              <a:t>的地址是</a:t>
            </a:r>
            <a:r>
              <a:rPr lang="en-US" altLang="zh-CN" dirty="0">
                <a:solidFill>
                  <a:schemeClr val="tx1"/>
                </a:solidFill>
                <a:latin typeface="Times New Roman" pitchFamily="18" charset="0"/>
                <a:cs typeface="Times New Roman" pitchFamily="18" charset="0"/>
              </a:rPr>
              <a:t>0x0022ff44</a:t>
            </a:r>
          </a:p>
          <a:p>
            <a:pPr lvl="0" eaLnBrk="0" hangingPunct="0">
              <a:lnSpc>
                <a:spcPct val="150000"/>
              </a:lnSpc>
              <a:spcBef>
                <a:spcPts val="600"/>
              </a:spcBef>
              <a:buClrTx/>
              <a:buSzTx/>
              <a:buNone/>
            </a:pPr>
            <a:r>
              <a:rPr lang="en-US" altLang="zh-CN" dirty="0">
                <a:solidFill>
                  <a:schemeClr val="tx1"/>
                </a:solidFill>
                <a:latin typeface="Times New Roman" pitchFamily="18" charset="0"/>
                <a:cs typeface="Times New Roman" pitchFamily="18" charset="0"/>
              </a:rPr>
              <a:t>&amp;</a:t>
            </a:r>
            <a:r>
              <a:rPr lang="zh-CN" altLang="en-US" dirty="0">
                <a:solidFill>
                  <a:schemeClr val="tx1"/>
                </a:solidFill>
                <a:latin typeface="Times New Roman" pitchFamily="18" charset="0"/>
                <a:cs typeface="Times New Roman" pitchFamily="18" charset="0"/>
              </a:rPr>
              <a:t>：</a:t>
            </a:r>
            <a:r>
              <a:rPr lang="zh-CN" altLang="zh-CN" dirty="0">
                <a:solidFill>
                  <a:schemeClr val="tx1"/>
                </a:solidFill>
                <a:latin typeface="Times New Roman" pitchFamily="18" charset="0"/>
                <a:cs typeface="Times New Roman" pitchFamily="18" charset="0"/>
              </a:rPr>
              <a:t>取址运算符</a:t>
            </a:r>
            <a:r>
              <a:rPr lang="zh-CN" altLang="en-US" dirty="0">
                <a:solidFill>
                  <a:schemeClr val="tx1"/>
                </a:solidFill>
                <a:latin typeface="Times New Roman" pitchFamily="18" charset="0"/>
                <a:cs typeface="Times New Roman" pitchFamily="18" charset="0"/>
              </a:rPr>
              <a:t>，用来获取变量的内存空间地址，</a:t>
            </a:r>
            <a:endParaRPr lang="en-US" altLang="zh-CN" dirty="0">
              <a:solidFill>
                <a:schemeClr val="tx1"/>
              </a:solidFill>
              <a:latin typeface="Times New Roman" pitchFamily="18" charset="0"/>
              <a:cs typeface="Times New Roman" pitchFamily="18" charset="0"/>
            </a:endParaRPr>
          </a:p>
          <a:p>
            <a:pPr lvl="0" eaLnBrk="0" hangingPunct="0">
              <a:lnSpc>
                <a:spcPct val="105000"/>
              </a:lnSpc>
              <a:spcBef>
                <a:spcPts val="600"/>
              </a:spcBef>
              <a:buClrTx/>
              <a:buSzTx/>
              <a:buNone/>
            </a:pPr>
            <a:r>
              <a:rPr lang="zh-CN" altLang="en-US" dirty="0">
                <a:solidFill>
                  <a:schemeClr val="tx1"/>
                </a:solidFill>
                <a:latin typeface="Times New Roman" pitchFamily="18" charset="0"/>
                <a:cs typeface="Times New Roman" pitchFamily="18" charset="0"/>
              </a:rPr>
              <a:t>       是单目运算符</a:t>
            </a:r>
            <a:endParaRPr lang="en-US" altLang="zh-CN" dirty="0">
              <a:solidFill>
                <a:schemeClr val="tx1"/>
              </a:solidFill>
              <a:latin typeface="Times New Roman" pitchFamily="18" charset="0"/>
              <a:cs typeface="Times New Roman" pitchFamily="18" charset="0"/>
            </a:endParaRPr>
          </a:p>
          <a:p>
            <a:pPr lvl="0" eaLnBrk="0" hangingPunct="0">
              <a:lnSpc>
                <a:spcPct val="105000"/>
              </a:lnSpc>
              <a:spcBef>
                <a:spcPts val="600"/>
              </a:spcBef>
              <a:buClrTx/>
              <a:buSzTx/>
              <a:buNone/>
            </a:pPr>
            <a:r>
              <a:rPr lang="en-US" altLang="zh-CN" dirty="0">
                <a:solidFill>
                  <a:schemeClr val="tx1"/>
                </a:solidFill>
                <a:latin typeface="Times New Roman" pitchFamily="18" charset="0"/>
                <a:cs typeface="Times New Roman" pitchFamily="18" charset="0"/>
              </a:rPr>
              <a:t>                    </a:t>
            </a:r>
            <a:r>
              <a:rPr lang="zh-CN" altLang="en-US" dirty="0">
                <a:solidFill>
                  <a:schemeClr val="tx1"/>
                </a:solidFill>
                <a:latin typeface="Times New Roman" pitchFamily="18" charset="0"/>
                <a:cs typeface="Times New Roman" pitchFamily="18" charset="0"/>
              </a:rPr>
              <a:t>例：</a:t>
            </a:r>
            <a:r>
              <a:rPr lang="en-US" altLang="zh-CN" dirty="0" err="1">
                <a:solidFill>
                  <a:schemeClr val="tx1"/>
                </a:solidFill>
                <a:latin typeface="Times New Roman" pitchFamily="18" charset="0"/>
                <a:cs typeface="Times New Roman" pitchFamily="18" charset="0"/>
              </a:rPr>
              <a:t>scanf</a:t>
            </a:r>
            <a:r>
              <a:rPr lang="en-US" altLang="zh-CN" dirty="0">
                <a:solidFill>
                  <a:schemeClr val="tx1"/>
                </a:solidFill>
                <a:latin typeface="Times New Roman" pitchFamily="18" charset="0"/>
                <a:cs typeface="Times New Roman" pitchFamily="18" charset="0"/>
              </a:rPr>
              <a:t>("%</a:t>
            </a:r>
            <a:r>
              <a:rPr lang="en-US" altLang="zh-CN" dirty="0" err="1">
                <a:solidFill>
                  <a:schemeClr val="tx1"/>
                </a:solidFill>
                <a:latin typeface="Times New Roman" pitchFamily="18" charset="0"/>
                <a:cs typeface="Times New Roman" pitchFamily="18" charset="0"/>
              </a:rPr>
              <a:t>d",&amp;money</a:t>
            </a:r>
            <a:r>
              <a:rPr lang="en-US" altLang="zh-CN" dirty="0">
                <a:solidFill>
                  <a:schemeClr val="tx1"/>
                </a:solidFill>
                <a:latin typeface="Times New Roman" pitchFamily="18" charset="0"/>
                <a:cs typeface="Times New Roman" pitchFamily="18" charset="0"/>
              </a:rPr>
              <a:t>);</a:t>
            </a:r>
            <a:endParaRPr kumimoji="0" lang="en-US" altLang="zh-CN" i="0" u="none" strike="noStrike" cap="none" normalizeH="0" baseline="0" dirty="0">
              <a:ln>
                <a:noFill/>
              </a:ln>
              <a:solidFill>
                <a:schemeClr val="tx1"/>
              </a:solidFill>
              <a:effectLst/>
              <a:latin typeface="Times New Roman" pitchFamily="18" charset="0"/>
              <a:ea typeface="宋体" panose="02010600030101010101" pitchFamily="2" charset="-122"/>
              <a:cs typeface="Times New Roman" pitchFamily="18" charset="0"/>
            </a:endParaRPr>
          </a:p>
        </p:txBody>
      </p:sp>
      <p:sp>
        <p:nvSpPr>
          <p:cNvPr id="20" name="Rectangle 19"/>
          <p:cNvSpPr>
            <a:spLocks noChangeArrowheads="1"/>
          </p:cNvSpPr>
          <p:nvPr/>
        </p:nvSpPr>
        <p:spPr bwMode="auto">
          <a:xfrm>
            <a:off x="689360" y="3618629"/>
            <a:ext cx="64839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p>
        </p:txBody>
      </p:sp>
    </p:spTree>
    <p:custDataLst>
      <p:tags r:id="rId1"/>
    </p:custDataLst>
    <p:extLst>
      <p:ext uri="{BB962C8B-B14F-4D97-AF65-F5344CB8AC3E}">
        <p14:creationId xmlns:p14="http://schemas.microsoft.com/office/powerpoint/2010/main" val="3698169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wipe(left)">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wipe(left)">
                                      <p:cBhvr>
                                        <p:cTn id="17" dur="500"/>
                                        <p:tgtEl>
                                          <p:spTgt spid="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xEl>
                                              <p:pRg st="3" end="3"/>
                                            </p:txEl>
                                          </p:spTgt>
                                        </p:tgtEl>
                                        <p:attrNameLst>
                                          <p:attrName>style.visibility</p:attrName>
                                        </p:attrNameLst>
                                      </p:cBhvr>
                                      <p:to>
                                        <p:strVal val="visible"/>
                                      </p:to>
                                    </p:set>
                                    <p:animEffect transition="in" filter="wipe(left)">
                                      <p:cBhvr>
                                        <p:cTn id="22" dur="500"/>
                                        <p:tgtEl>
                                          <p:spTgt spid="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
                                            <p:txEl>
                                              <p:pRg st="4" end="4"/>
                                            </p:txEl>
                                          </p:spTgt>
                                        </p:tgtEl>
                                        <p:attrNameLst>
                                          <p:attrName>style.visibility</p:attrName>
                                        </p:attrNameLst>
                                      </p:cBhvr>
                                      <p:to>
                                        <p:strVal val="visible"/>
                                      </p:to>
                                    </p:set>
                                    <p:animEffect transition="in" filter="wipe(left)">
                                      <p:cBhvr>
                                        <p:cTn id="27" dur="500"/>
                                        <p:tgtEl>
                                          <p:spTgt spid="1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
                                            <p:txEl>
                                              <p:pRg st="5" end="5"/>
                                            </p:txEl>
                                          </p:spTgt>
                                        </p:tgtEl>
                                        <p:attrNameLst>
                                          <p:attrName>style.visibility</p:attrName>
                                        </p:attrNameLst>
                                      </p:cBhvr>
                                      <p:to>
                                        <p:strVal val="visible"/>
                                      </p:to>
                                    </p:set>
                                    <p:animEffect transition="in" filter="wipe(left)">
                                      <p:cBhvr>
                                        <p:cTn id="32" dur="500"/>
                                        <p:tgtEl>
                                          <p:spTgt spid="1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2920" y="374650"/>
            <a:ext cx="8079581" cy="939800"/>
          </a:xfrm>
        </p:spPr>
        <p:txBody>
          <a:bodyPr vert="horz" lIns="91440" tIns="45720" rIns="91440" bIns="45720" rtlCol="0" anchor="ctr">
            <a:normAutofit/>
          </a:bodyPr>
          <a:lstStyle/>
          <a:p>
            <a:pPr algn="ctr"/>
            <a:r>
              <a:rPr lang="en-US" altLang="zh-CN" sz="4400" dirty="0">
                <a:solidFill>
                  <a:schemeClr val="tx1"/>
                </a:solidFill>
                <a:latin typeface="+mn-lt"/>
                <a:ea typeface="+mn-ea"/>
                <a:cs typeface="+mn-cs"/>
              </a:rPr>
              <a:t>3.1  </a:t>
            </a:r>
            <a:r>
              <a:rPr lang="zh-CN" altLang="zh-CN" sz="4400" dirty="0">
                <a:solidFill>
                  <a:schemeClr val="tx1"/>
                </a:solidFill>
              </a:rPr>
              <a:t>简单计算问题</a:t>
            </a:r>
            <a:endParaRPr lang="zh-CN" altLang="en-US" sz="4400" dirty="0">
              <a:solidFill>
                <a:schemeClr val="tx1"/>
              </a:solidFill>
              <a:latin typeface="+mn-lt"/>
              <a:ea typeface="+mn-ea"/>
              <a:cs typeface="+mn-cs"/>
            </a:endParaRPr>
          </a:p>
        </p:txBody>
      </p:sp>
      <p:sp>
        <p:nvSpPr>
          <p:cNvPr id="36867" name="内容占位符 2"/>
          <p:cNvSpPr>
            <a:spLocks noGrp="1"/>
          </p:cNvSpPr>
          <p:nvPr>
            <p:ph idx="1"/>
          </p:nvPr>
        </p:nvSpPr>
        <p:spPr>
          <a:xfrm>
            <a:off x="228600" y="1314450"/>
            <a:ext cx="8839200" cy="1003710"/>
          </a:xfrm>
        </p:spPr>
        <p:txBody>
          <a:bodyPr>
            <a:noAutofit/>
          </a:bodyPr>
          <a:lstStyle/>
          <a:p>
            <a:pPr marL="0" lvl="1" indent="0">
              <a:lnSpc>
                <a:spcPct val="125000"/>
              </a:lnSpc>
              <a:spcBef>
                <a:spcPts val="0"/>
              </a:spcBef>
              <a:buNone/>
            </a:pPr>
            <a:r>
              <a:rPr lang="zh-CN" altLang="zh-CN" dirty="0"/>
              <a:t>【例</a:t>
            </a:r>
            <a:r>
              <a:rPr lang="en-US" altLang="zh-CN" dirty="0"/>
              <a:t>3-1</a:t>
            </a:r>
            <a:r>
              <a:rPr lang="zh-CN" altLang="zh-CN" dirty="0"/>
              <a:t>】分析：假设</a:t>
            </a:r>
            <a:r>
              <a:rPr lang="en-US" altLang="zh-CN" dirty="0"/>
              <a:t>num</a:t>
            </a:r>
            <a:r>
              <a:rPr lang="zh-CN" altLang="zh-CN" dirty="0"/>
              <a:t>表示本年度计划招募新人员的人数，</a:t>
            </a:r>
            <a:r>
              <a:rPr lang="en-US" altLang="zh-CN" dirty="0"/>
              <a:t> </a:t>
            </a:r>
            <a:r>
              <a:rPr lang="en-US" altLang="zh-CN" dirty="0" err="1"/>
              <a:t>last_increment</a:t>
            </a:r>
            <a:r>
              <a:rPr lang="zh-CN" altLang="zh-CN" dirty="0"/>
              <a:t>表示上次新加入社团的人数，</a:t>
            </a:r>
            <a:r>
              <a:rPr lang="en-US" altLang="zh-CN" dirty="0"/>
              <a:t>increment</a:t>
            </a:r>
            <a:r>
              <a:rPr lang="zh-CN" altLang="zh-CN" dirty="0"/>
              <a:t>表示本次新加入社团的人数，</a:t>
            </a:r>
            <a:r>
              <a:rPr lang="en-US" altLang="zh-CN" dirty="0"/>
              <a:t>total</a:t>
            </a:r>
            <a:r>
              <a:rPr lang="zh-CN" altLang="zh-CN" dirty="0"/>
              <a:t>表示截止目前累计招募的新人员数，可以用数学公式</a:t>
            </a:r>
            <a:r>
              <a:rPr lang="en-US" altLang="zh-CN" dirty="0"/>
              <a:t>total=</a:t>
            </a:r>
            <a:r>
              <a:rPr lang="en-US" altLang="zh-CN" dirty="0" err="1"/>
              <a:t>last_increment+increment</a:t>
            </a:r>
            <a:r>
              <a:rPr lang="zh-CN" altLang="zh-CN" dirty="0"/>
              <a:t>来获得，从数据文件（</a:t>
            </a:r>
            <a:r>
              <a:rPr lang="en-US" altLang="zh-CN" dirty="0"/>
              <a:t>Number_club_members.txt</a:t>
            </a:r>
            <a:r>
              <a:rPr lang="zh-CN" altLang="zh-CN" dirty="0"/>
              <a:t>）中读取本学期计划招新人数</a:t>
            </a:r>
            <a:r>
              <a:rPr lang="en-US" altLang="zh-CN" dirty="0"/>
              <a:t>num</a:t>
            </a:r>
            <a:r>
              <a:rPr lang="zh-CN" altLang="zh-CN" dirty="0"/>
              <a:t>和上次新加入社团的人数</a:t>
            </a:r>
            <a:r>
              <a:rPr lang="en-US" altLang="zh-CN" dirty="0" err="1"/>
              <a:t>last_increment</a:t>
            </a:r>
            <a:r>
              <a:rPr lang="zh-CN" altLang="zh-CN" dirty="0"/>
              <a:t>，最后在表格中显示变量</a:t>
            </a:r>
            <a:r>
              <a:rPr lang="en-US" altLang="zh-CN" dirty="0"/>
              <a:t>num</a:t>
            </a:r>
            <a:r>
              <a:rPr lang="zh-CN" altLang="zh-CN" dirty="0"/>
              <a:t>和</a:t>
            </a:r>
            <a:r>
              <a:rPr lang="en-US" altLang="zh-CN" dirty="0"/>
              <a:t>total</a:t>
            </a:r>
            <a:r>
              <a:rPr lang="zh-CN" altLang="zh-CN" dirty="0"/>
              <a:t>的值。</a:t>
            </a:r>
            <a:endParaRPr lang="en-US" altLang="zh-CN" sz="3000" dirty="0"/>
          </a:p>
        </p:txBody>
      </p:sp>
    </p:spTree>
    <p:custDataLst>
      <p:tags r:id="rId1"/>
    </p:custDataLst>
    <p:extLst>
      <p:ext uri="{BB962C8B-B14F-4D97-AF65-F5344CB8AC3E}">
        <p14:creationId xmlns:p14="http://schemas.microsoft.com/office/powerpoint/2010/main" val="368239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left)">
                                      <p:cBhvr>
                                        <p:cTn id="7" dur="500"/>
                                        <p:tgtEl>
                                          <p:spTgt spid="368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fontScale="90000"/>
          </a:bodyPr>
          <a:lstStyle/>
          <a:p>
            <a:pPr fontAlgn="base">
              <a:spcAft>
                <a:spcPct val="0"/>
              </a:spcAft>
              <a:buClr>
                <a:schemeClr val="bg2"/>
              </a:buClr>
              <a:buSzPct val="75000"/>
              <a:buFont typeface="Wingdings" pitchFamily="2" charset="2"/>
            </a:pPr>
            <a:r>
              <a:rPr lang="en-US" altLang="zh-CN" dirty="0">
                <a:solidFill>
                  <a:schemeClr val="tx1"/>
                </a:solidFill>
              </a:rPr>
              <a:t>3.4.2  </a:t>
            </a:r>
            <a:r>
              <a:rPr lang="zh-CN" altLang="zh-CN" dirty="0">
                <a:solidFill>
                  <a:schemeClr val="tx1"/>
                </a:solidFill>
              </a:rPr>
              <a:t>变量在内存中的表示形式</a:t>
            </a:r>
            <a:endParaRPr lang="zh-CN" altLang="en-US" sz="4000" dirty="0">
              <a:solidFill>
                <a:schemeClr val="tx1"/>
              </a:solidFill>
            </a:endParaRPr>
          </a:p>
        </p:txBody>
      </p:sp>
      <p:sp>
        <p:nvSpPr>
          <p:cNvPr id="3" name="矩形 2"/>
          <p:cNvSpPr/>
          <p:nvPr/>
        </p:nvSpPr>
        <p:spPr>
          <a:xfrm>
            <a:off x="685800" y="1428750"/>
            <a:ext cx="8153400" cy="1114664"/>
          </a:xfrm>
          <a:prstGeom prst="rect">
            <a:avLst/>
          </a:prstGeom>
        </p:spPr>
        <p:txBody>
          <a:bodyPr wrap="square">
            <a:spAutoFit/>
          </a:bodyPr>
          <a:lstStyle/>
          <a:p>
            <a:pPr>
              <a:lnSpc>
                <a:spcPct val="125000"/>
              </a:lnSpc>
              <a:spcBef>
                <a:spcPts val="600"/>
              </a:spcBef>
              <a:buNone/>
            </a:pPr>
            <a:r>
              <a:rPr lang="en-US" altLang="zh-CN" dirty="0">
                <a:solidFill>
                  <a:schemeClr val="tx1"/>
                </a:solidFill>
              </a:rPr>
              <a:t>char</a:t>
            </a:r>
            <a:r>
              <a:rPr lang="zh-CN" altLang="zh-CN" dirty="0">
                <a:solidFill>
                  <a:schemeClr val="tx1"/>
                </a:solidFill>
              </a:rPr>
              <a:t>型数据内存空间为</a:t>
            </a:r>
            <a:r>
              <a:rPr lang="en-US" altLang="zh-CN" dirty="0">
                <a:solidFill>
                  <a:schemeClr val="tx1"/>
                </a:solidFill>
              </a:rPr>
              <a:t>1</a:t>
            </a:r>
            <a:r>
              <a:rPr lang="zh-CN" altLang="zh-CN" dirty="0">
                <a:solidFill>
                  <a:schemeClr val="tx1"/>
                </a:solidFill>
              </a:rPr>
              <a:t>字节，如：某字符型数据‘</a:t>
            </a:r>
            <a:r>
              <a:rPr lang="en-US" altLang="zh-CN" dirty="0">
                <a:solidFill>
                  <a:schemeClr val="tx1"/>
                </a:solidFill>
              </a:rPr>
              <a:t>x</a:t>
            </a:r>
            <a:r>
              <a:rPr lang="zh-CN" altLang="zh-CN" dirty="0">
                <a:solidFill>
                  <a:schemeClr val="tx1"/>
                </a:solidFill>
              </a:rPr>
              <a:t>’在内存空间中的表示形式</a:t>
            </a:r>
            <a:endParaRPr lang="en-US" altLang="zh-CN" dirty="0">
              <a:solidFill>
                <a:schemeClr val="tx1"/>
              </a:solidFill>
              <a:latin typeface="Times New Roman" pitchFamily="18" charset="0"/>
              <a:cs typeface="Times New Roman" pitchFamily="18" charset="0"/>
            </a:endParaRPr>
          </a:p>
        </p:txBody>
      </p:sp>
      <p:pic>
        <p:nvPicPr>
          <p:cNvPr id="4" name="图片 3">
            <a:extLst>
              <a:ext uri="{FF2B5EF4-FFF2-40B4-BE49-F238E27FC236}">
                <a16:creationId xmlns:a16="http://schemas.microsoft.com/office/drawing/2014/main" xmlns="" id="{202ED310-B338-47F3-ABFE-51E36A177DA7}"/>
              </a:ext>
            </a:extLst>
          </p:cNvPr>
          <p:cNvPicPr>
            <a:picLocks noChangeAspect="1"/>
          </p:cNvPicPr>
          <p:nvPr/>
        </p:nvPicPr>
        <p:blipFill>
          <a:blip r:embed="rId4"/>
          <a:stretch>
            <a:fillRect/>
          </a:stretch>
        </p:blipFill>
        <p:spPr>
          <a:xfrm>
            <a:off x="1219200" y="2829007"/>
            <a:ext cx="6950261" cy="1114664"/>
          </a:xfrm>
          <a:prstGeom prst="rect">
            <a:avLst/>
          </a:prstGeom>
        </p:spPr>
      </p:pic>
    </p:spTree>
    <p:custDataLst>
      <p:tags r:id="rId1"/>
    </p:custDataLst>
    <p:extLst>
      <p:ext uri="{BB962C8B-B14F-4D97-AF65-F5344CB8AC3E}">
        <p14:creationId xmlns:p14="http://schemas.microsoft.com/office/powerpoint/2010/main" val="111708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fontScale="90000"/>
          </a:bodyPr>
          <a:lstStyle/>
          <a:p>
            <a:pPr fontAlgn="base">
              <a:spcAft>
                <a:spcPct val="0"/>
              </a:spcAft>
              <a:buClr>
                <a:schemeClr val="bg2"/>
              </a:buClr>
              <a:buSzPct val="75000"/>
              <a:buFont typeface="Wingdings" pitchFamily="2" charset="2"/>
            </a:pPr>
            <a:r>
              <a:rPr lang="en-US" altLang="zh-CN" dirty="0">
                <a:solidFill>
                  <a:schemeClr val="tx1"/>
                </a:solidFill>
              </a:rPr>
              <a:t>3.4.2  </a:t>
            </a:r>
            <a:r>
              <a:rPr lang="zh-CN" altLang="zh-CN" dirty="0">
                <a:solidFill>
                  <a:schemeClr val="tx1"/>
                </a:solidFill>
              </a:rPr>
              <a:t>变量在内存中的表示形式</a:t>
            </a:r>
            <a:endParaRPr lang="zh-CN" altLang="en-US" sz="4000" dirty="0">
              <a:solidFill>
                <a:schemeClr val="tx1"/>
              </a:solidFill>
            </a:endParaRPr>
          </a:p>
        </p:txBody>
      </p:sp>
      <p:sp>
        <p:nvSpPr>
          <p:cNvPr id="3" name="矩形 2"/>
          <p:cNvSpPr/>
          <p:nvPr/>
        </p:nvSpPr>
        <p:spPr>
          <a:xfrm>
            <a:off x="685800" y="1428750"/>
            <a:ext cx="8153400" cy="1114664"/>
          </a:xfrm>
          <a:prstGeom prst="rect">
            <a:avLst/>
          </a:prstGeom>
        </p:spPr>
        <p:txBody>
          <a:bodyPr wrap="square">
            <a:spAutoFit/>
          </a:bodyPr>
          <a:lstStyle/>
          <a:p>
            <a:pPr>
              <a:lnSpc>
                <a:spcPct val="125000"/>
              </a:lnSpc>
              <a:spcBef>
                <a:spcPts val="600"/>
              </a:spcBef>
              <a:buNone/>
            </a:pPr>
            <a:r>
              <a:rPr lang="zh-CN" altLang="zh-CN" dirty="0">
                <a:solidFill>
                  <a:schemeClr val="tx1"/>
                </a:solidFill>
              </a:rPr>
              <a:t>对于</a:t>
            </a:r>
            <a:r>
              <a:rPr lang="en-US" altLang="zh-CN" dirty="0">
                <a:solidFill>
                  <a:schemeClr val="tx1"/>
                </a:solidFill>
              </a:rPr>
              <a:t>32bit</a:t>
            </a:r>
            <a:r>
              <a:rPr lang="zh-CN" altLang="zh-CN" dirty="0">
                <a:solidFill>
                  <a:schemeClr val="tx1"/>
                </a:solidFill>
              </a:rPr>
              <a:t>的</a:t>
            </a:r>
            <a:r>
              <a:rPr lang="en-US" altLang="zh-CN" dirty="0">
                <a:solidFill>
                  <a:schemeClr val="tx1"/>
                </a:solidFill>
              </a:rPr>
              <a:t>unsigned int</a:t>
            </a:r>
            <a:r>
              <a:rPr lang="zh-CN" altLang="zh-CN" dirty="0">
                <a:solidFill>
                  <a:schemeClr val="tx1"/>
                </a:solidFill>
              </a:rPr>
              <a:t>，内存空间大小为</a:t>
            </a:r>
            <a:r>
              <a:rPr lang="en-US" altLang="zh-CN" dirty="0">
                <a:solidFill>
                  <a:schemeClr val="tx1"/>
                </a:solidFill>
              </a:rPr>
              <a:t>4</a:t>
            </a:r>
            <a:r>
              <a:rPr lang="zh-CN" altLang="zh-CN" dirty="0">
                <a:solidFill>
                  <a:schemeClr val="tx1"/>
                </a:solidFill>
              </a:rPr>
              <a:t>字节，它存储的最大值和最小值的数据表示形式</a:t>
            </a:r>
            <a:endParaRPr lang="en-US" altLang="zh-CN" dirty="0">
              <a:solidFill>
                <a:schemeClr val="tx1"/>
              </a:solidFill>
              <a:latin typeface="Times New Roman" pitchFamily="18" charset="0"/>
              <a:cs typeface="Times New Roman" pitchFamily="18" charset="0"/>
            </a:endParaRPr>
          </a:p>
        </p:txBody>
      </p:sp>
      <p:pic>
        <p:nvPicPr>
          <p:cNvPr id="5" name="图片 4">
            <a:extLst>
              <a:ext uri="{FF2B5EF4-FFF2-40B4-BE49-F238E27FC236}">
                <a16:creationId xmlns:a16="http://schemas.microsoft.com/office/drawing/2014/main" xmlns="" id="{6996A233-E4BA-49ED-8A63-FDF809ED5F41}"/>
              </a:ext>
            </a:extLst>
          </p:cNvPr>
          <p:cNvPicPr>
            <a:picLocks noChangeAspect="1"/>
          </p:cNvPicPr>
          <p:nvPr/>
        </p:nvPicPr>
        <p:blipFill>
          <a:blip r:embed="rId4"/>
          <a:stretch>
            <a:fillRect/>
          </a:stretch>
        </p:blipFill>
        <p:spPr>
          <a:xfrm>
            <a:off x="685800" y="2538541"/>
            <a:ext cx="7902625" cy="2331922"/>
          </a:xfrm>
          <a:prstGeom prst="rect">
            <a:avLst/>
          </a:prstGeom>
        </p:spPr>
      </p:pic>
    </p:spTree>
    <p:custDataLst>
      <p:tags r:id="rId1"/>
    </p:custDataLst>
    <p:extLst>
      <p:ext uri="{BB962C8B-B14F-4D97-AF65-F5344CB8AC3E}">
        <p14:creationId xmlns:p14="http://schemas.microsoft.com/office/powerpoint/2010/main" val="2866557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3502" y="69318"/>
            <a:ext cx="8079581" cy="628650"/>
          </a:xfrm>
        </p:spPr>
        <p:txBody>
          <a:bodyPr vert="horz" lIns="91440" tIns="45720" rIns="91440" bIns="45720" rtlCol="0" anchor="ctr">
            <a:normAutofit fontScale="90000"/>
          </a:bodyPr>
          <a:lstStyle/>
          <a:p>
            <a:pPr fontAlgn="base">
              <a:spcAft>
                <a:spcPct val="0"/>
              </a:spcAft>
              <a:buClr>
                <a:schemeClr val="tx1"/>
              </a:buClr>
              <a:buSzPct val="100000"/>
            </a:pPr>
            <a:r>
              <a:rPr lang="en-US" altLang="zh-CN" sz="4000" b="1" dirty="0">
                <a:solidFill>
                  <a:schemeClr val="tx1"/>
                </a:solidFill>
              </a:rPr>
              <a:t>3.4.2  </a:t>
            </a:r>
            <a:r>
              <a:rPr lang="zh-CN" altLang="zh-CN" sz="4000" b="1" dirty="0">
                <a:solidFill>
                  <a:schemeClr val="tx1"/>
                </a:solidFill>
              </a:rPr>
              <a:t>变量在内存中的表示形式</a:t>
            </a:r>
            <a:endParaRPr lang="zh-CN" altLang="en-US" sz="4000" b="1" dirty="0">
              <a:solidFill>
                <a:schemeClr val="tx1"/>
              </a:solidFill>
              <a:latin typeface="+mn-lt"/>
              <a:ea typeface="+mn-ea"/>
              <a:cs typeface="+mn-cs"/>
            </a:endParaRPr>
          </a:p>
        </p:txBody>
      </p:sp>
      <p:sp>
        <p:nvSpPr>
          <p:cNvPr id="16" name="Rectangle 19"/>
          <p:cNvSpPr>
            <a:spLocks noChangeArrowheads="1"/>
          </p:cNvSpPr>
          <p:nvPr/>
        </p:nvSpPr>
        <p:spPr bwMode="auto">
          <a:xfrm>
            <a:off x="43641" y="697968"/>
            <a:ext cx="9056717" cy="4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zh-CN" altLang="zh-CN" dirty="0">
                <a:solidFill>
                  <a:schemeClr val="tx1"/>
                </a:solidFill>
              </a:rPr>
              <a:t>浮点型变量的取值范围是由长度和精度共同决定的。如果需要了解变量的内存空间大小，可以使用</a:t>
            </a:r>
            <a:r>
              <a:rPr lang="en-US" altLang="zh-CN" dirty="0" err="1">
                <a:solidFill>
                  <a:schemeClr val="tx1"/>
                </a:solidFill>
              </a:rPr>
              <a:t>sizeof</a:t>
            </a:r>
            <a:r>
              <a:rPr lang="zh-CN" altLang="zh-CN" dirty="0">
                <a:solidFill>
                  <a:schemeClr val="tx1"/>
                </a:solidFill>
              </a:rPr>
              <a:t>运算来获得。</a:t>
            </a:r>
            <a:r>
              <a:rPr lang="en-US" altLang="zh-CN" dirty="0" err="1">
                <a:solidFill>
                  <a:schemeClr val="tx1"/>
                </a:solidFill>
              </a:rPr>
              <a:t>Sizeof</a:t>
            </a:r>
            <a:r>
              <a:rPr lang="zh-CN" altLang="zh-CN" dirty="0">
                <a:solidFill>
                  <a:schemeClr val="tx1"/>
                </a:solidFill>
              </a:rPr>
              <a:t>运算是一种特殊运算，可获取变量类型或变量所占的内存空间值，用</a:t>
            </a:r>
            <a:r>
              <a:rPr lang="en-US" altLang="zh-CN" dirty="0" err="1">
                <a:solidFill>
                  <a:schemeClr val="tx1"/>
                </a:solidFill>
              </a:rPr>
              <a:t>sizeof</a:t>
            </a:r>
            <a:r>
              <a:rPr lang="zh-CN" altLang="zh-CN" dirty="0">
                <a:solidFill>
                  <a:schemeClr val="tx1"/>
                </a:solidFill>
              </a:rPr>
              <a:t>（表类型名）来获得该变量类型的内存空间值；</a:t>
            </a:r>
            <a:r>
              <a:rPr lang="en-US" altLang="zh-CN" dirty="0" err="1">
                <a:solidFill>
                  <a:schemeClr val="tx1"/>
                </a:solidFill>
              </a:rPr>
              <a:t>sizeof</a:t>
            </a:r>
            <a:r>
              <a:rPr lang="zh-CN" altLang="zh-CN" dirty="0">
                <a:solidFill>
                  <a:schemeClr val="tx1"/>
                </a:solidFill>
              </a:rPr>
              <a:t>（变量名或表达式）则获取该变量或表达式运算结果的内存空间值。</a:t>
            </a:r>
          </a:p>
          <a:p>
            <a:r>
              <a:rPr lang="zh-CN" altLang="zh-CN" dirty="0">
                <a:solidFill>
                  <a:schemeClr val="tx1"/>
                </a:solidFill>
              </a:rPr>
              <a:t>例如</a:t>
            </a:r>
            <a:r>
              <a:rPr lang="en-US" altLang="zh-CN" dirty="0">
                <a:solidFill>
                  <a:schemeClr val="tx1"/>
                </a:solidFill>
              </a:rPr>
              <a:t> int a = 10;</a:t>
            </a:r>
            <a:endParaRPr lang="zh-CN" altLang="zh-CN" dirty="0">
              <a:solidFill>
                <a:schemeClr val="tx1"/>
              </a:solidFill>
            </a:endParaRPr>
          </a:p>
          <a:p>
            <a:r>
              <a:rPr lang="en-US" altLang="zh-CN" dirty="0" err="1">
                <a:solidFill>
                  <a:schemeClr val="tx1"/>
                </a:solidFill>
              </a:rPr>
              <a:t>sizeof</a:t>
            </a:r>
            <a:r>
              <a:rPr lang="en-US" altLang="zh-CN" dirty="0">
                <a:solidFill>
                  <a:schemeClr val="tx1"/>
                </a:solidFill>
              </a:rPr>
              <a:t>(int)</a:t>
            </a:r>
            <a:r>
              <a:rPr lang="zh-CN" altLang="zh-CN" dirty="0">
                <a:solidFill>
                  <a:schemeClr val="tx1"/>
                </a:solidFill>
              </a:rPr>
              <a:t>整数类型</a:t>
            </a:r>
            <a:r>
              <a:rPr lang="en-US" altLang="zh-CN" dirty="0">
                <a:solidFill>
                  <a:schemeClr val="tx1"/>
                </a:solidFill>
              </a:rPr>
              <a:t>int</a:t>
            </a:r>
            <a:r>
              <a:rPr lang="zh-CN" altLang="zh-CN" dirty="0">
                <a:solidFill>
                  <a:schemeClr val="tx1"/>
                </a:solidFill>
              </a:rPr>
              <a:t>的占用的内存空间长度为</a:t>
            </a:r>
            <a:r>
              <a:rPr lang="en-US" altLang="zh-CN" dirty="0">
                <a:solidFill>
                  <a:schemeClr val="tx1"/>
                </a:solidFill>
              </a:rPr>
              <a:t>4</a:t>
            </a:r>
            <a:r>
              <a:rPr lang="zh-CN" altLang="zh-CN" dirty="0">
                <a:solidFill>
                  <a:schemeClr val="tx1"/>
                </a:solidFill>
              </a:rPr>
              <a:t>。</a:t>
            </a:r>
          </a:p>
          <a:p>
            <a:r>
              <a:rPr lang="en-US" altLang="zh-CN" dirty="0" err="1">
                <a:solidFill>
                  <a:schemeClr val="tx1"/>
                </a:solidFill>
              </a:rPr>
              <a:t>sizeof</a:t>
            </a:r>
            <a:r>
              <a:rPr lang="en-US" altLang="zh-CN" dirty="0">
                <a:solidFill>
                  <a:schemeClr val="tx1"/>
                </a:solidFill>
              </a:rPr>
              <a:t>(a) int</a:t>
            </a:r>
            <a:r>
              <a:rPr lang="zh-CN" altLang="zh-CN" dirty="0">
                <a:solidFill>
                  <a:schemeClr val="tx1"/>
                </a:solidFill>
              </a:rPr>
              <a:t>型变量</a:t>
            </a:r>
            <a:r>
              <a:rPr lang="en-US" altLang="zh-CN" dirty="0">
                <a:solidFill>
                  <a:schemeClr val="tx1"/>
                </a:solidFill>
              </a:rPr>
              <a:t>a</a:t>
            </a:r>
            <a:r>
              <a:rPr lang="zh-CN" altLang="zh-CN" dirty="0">
                <a:solidFill>
                  <a:schemeClr val="tx1"/>
                </a:solidFill>
              </a:rPr>
              <a:t>占用的内存空间长度为</a:t>
            </a:r>
            <a:r>
              <a:rPr lang="en-US" altLang="zh-CN" dirty="0">
                <a:solidFill>
                  <a:schemeClr val="tx1"/>
                </a:solidFill>
              </a:rPr>
              <a:t>4</a:t>
            </a:r>
            <a:r>
              <a:rPr lang="zh-CN" altLang="zh-CN" dirty="0">
                <a:solidFill>
                  <a:schemeClr val="tx1"/>
                </a:solidFill>
              </a:rPr>
              <a:t>。</a:t>
            </a:r>
            <a:endParaRPr kumimoji="0" lang="en-US" altLang="zh-CN" i="0" u="none" strike="noStrike" cap="none" normalizeH="0" baseline="0" dirty="0">
              <a:ln>
                <a:noFill/>
              </a:ln>
              <a:solidFill>
                <a:schemeClr val="tx1"/>
              </a:solidFill>
              <a:effectLst/>
              <a:latin typeface="Times New Roman" pitchFamily="18" charset="0"/>
              <a:ea typeface="宋体" panose="02010600030101010101" pitchFamily="2" charset="-122"/>
              <a:cs typeface="Times New Roman" pitchFamily="18" charset="0"/>
            </a:endParaRPr>
          </a:p>
        </p:txBody>
      </p:sp>
      <p:sp>
        <p:nvSpPr>
          <p:cNvPr id="20" name="Rectangle 19"/>
          <p:cNvSpPr>
            <a:spLocks noChangeArrowheads="1"/>
          </p:cNvSpPr>
          <p:nvPr/>
        </p:nvSpPr>
        <p:spPr bwMode="auto">
          <a:xfrm>
            <a:off x="689360" y="3618629"/>
            <a:ext cx="64839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p>
        </p:txBody>
      </p:sp>
    </p:spTree>
    <p:custDataLst>
      <p:tags r:id="rId1"/>
    </p:custDataLst>
    <p:extLst>
      <p:ext uri="{BB962C8B-B14F-4D97-AF65-F5344CB8AC3E}">
        <p14:creationId xmlns:p14="http://schemas.microsoft.com/office/powerpoint/2010/main" val="1371414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wipe(left)">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wipe(left)">
                                      <p:cBhvr>
                                        <p:cTn id="17" dur="500"/>
                                        <p:tgtEl>
                                          <p:spTgt spid="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xEl>
                                              <p:pRg st="3" end="3"/>
                                            </p:txEl>
                                          </p:spTgt>
                                        </p:tgtEl>
                                        <p:attrNameLst>
                                          <p:attrName>style.visibility</p:attrName>
                                        </p:attrNameLst>
                                      </p:cBhvr>
                                      <p:to>
                                        <p:strVal val="visible"/>
                                      </p:to>
                                    </p:set>
                                    <p:animEffect transition="in" filter="wipe(left)">
                                      <p:cBhvr>
                                        <p:cTn id="22" dur="500"/>
                                        <p:tgtEl>
                                          <p:spTgt spid="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xmlns="" id="{55771930-16A0-45AB-9F6F-7F49C12279F2}"/>
              </a:ext>
            </a:extLst>
          </p:cNvPr>
          <p:cNvSpPr>
            <a:spLocks noGrp="1"/>
          </p:cNvSpPr>
          <p:nvPr>
            <p:ph type="ctrTitle"/>
          </p:nvPr>
        </p:nvSpPr>
        <p:spPr>
          <a:xfrm>
            <a:off x="76200" y="742950"/>
            <a:ext cx="9067800" cy="2514600"/>
          </a:xfrm>
        </p:spPr>
        <p:txBody>
          <a:bodyPr/>
          <a:lstStyle/>
          <a:p>
            <a:pPr algn="ctr"/>
            <a:r>
              <a:rPr lang="en-US" altLang="zh-CN" sz="6000" dirty="0">
                <a:solidFill>
                  <a:schemeClr val="tx1"/>
                </a:solidFill>
              </a:rPr>
              <a:t/>
            </a:r>
            <a:br>
              <a:rPr lang="en-US" altLang="zh-CN" sz="6000" dirty="0">
                <a:solidFill>
                  <a:schemeClr val="tx1"/>
                </a:solidFill>
              </a:rPr>
            </a:br>
            <a:r>
              <a:rPr lang="en-US" altLang="zh-CN" sz="6000" dirty="0">
                <a:solidFill>
                  <a:schemeClr val="tx1"/>
                </a:solidFill>
              </a:rPr>
              <a:t/>
            </a:r>
            <a:br>
              <a:rPr lang="en-US" altLang="zh-CN" sz="6000" dirty="0">
                <a:solidFill>
                  <a:schemeClr val="tx1"/>
                </a:solidFill>
              </a:rPr>
            </a:br>
            <a:r>
              <a:rPr lang="en-US" altLang="zh-CN" sz="6000" dirty="0">
                <a:solidFill>
                  <a:schemeClr val="tx1"/>
                </a:solidFill>
              </a:rPr>
              <a:t>3.5</a:t>
            </a:r>
            <a:r>
              <a:rPr lang="zh-CN" altLang="zh-CN" sz="6000" dirty="0">
                <a:solidFill>
                  <a:schemeClr val="tx1"/>
                </a:solidFill>
              </a:rPr>
              <a:t>指针变量</a:t>
            </a:r>
            <a:r>
              <a:rPr lang="en-US" altLang="zh-CN" sz="6000" dirty="0">
                <a:solidFill>
                  <a:schemeClr val="tx1"/>
                </a:solidFill>
              </a:rPr>
              <a:t/>
            </a:r>
            <a:br>
              <a:rPr lang="en-US" altLang="zh-CN" sz="6000" dirty="0">
                <a:solidFill>
                  <a:schemeClr val="tx1"/>
                </a:solidFill>
              </a:rPr>
            </a:br>
            <a:endParaRPr lang="zh-CN" altLang="en-US" sz="6000" dirty="0"/>
          </a:p>
        </p:txBody>
      </p:sp>
    </p:spTree>
    <p:extLst>
      <p:ext uri="{BB962C8B-B14F-4D97-AF65-F5344CB8AC3E}">
        <p14:creationId xmlns:p14="http://schemas.microsoft.com/office/powerpoint/2010/main" val="360451698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pPr fontAlgn="base">
              <a:spcAft>
                <a:spcPct val="0"/>
              </a:spcAft>
              <a:buClr>
                <a:schemeClr val="bg2"/>
              </a:buClr>
              <a:buSzPct val="75000"/>
              <a:buFont typeface="Wingdings" pitchFamily="2" charset="2"/>
            </a:pPr>
            <a:r>
              <a:rPr lang="en-US" altLang="zh-CN" dirty="0">
                <a:solidFill>
                  <a:schemeClr val="tx1"/>
                </a:solidFill>
              </a:rPr>
              <a:t>3.5</a:t>
            </a:r>
            <a:r>
              <a:rPr lang="zh-CN" altLang="zh-CN" dirty="0">
                <a:solidFill>
                  <a:schemeClr val="tx1"/>
                </a:solidFill>
              </a:rPr>
              <a:t>指针变量</a:t>
            </a:r>
            <a:endParaRPr lang="zh-CN" altLang="en-US" sz="4000" dirty="0">
              <a:solidFill>
                <a:schemeClr val="tx1"/>
              </a:solidFill>
            </a:endParaRPr>
          </a:p>
        </p:txBody>
      </p:sp>
      <p:sp>
        <p:nvSpPr>
          <p:cNvPr id="3" name="矩形 2"/>
          <p:cNvSpPr/>
          <p:nvPr/>
        </p:nvSpPr>
        <p:spPr>
          <a:xfrm>
            <a:off x="838200" y="1983789"/>
            <a:ext cx="8153400" cy="1807161"/>
          </a:xfrm>
          <a:prstGeom prst="rect">
            <a:avLst/>
          </a:prstGeom>
        </p:spPr>
        <p:txBody>
          <a:bodyPr wrap="square">
            <a:spAutoFit/>
          </a:bodyPr>
          <a:lstStyle/>
          <a:p>
            <a:pPr>
              <a:lnSpc>
                <a:spcPct val="125000"/>
              </a:lnSpc>
              <a:spcBef>
                <a:spcPts val="600"/>
              </a:spcBef>
              <a:buNone/>
            </a:pPr>
            <a:r>
              <a:rPr lang="zh-CN" altLang="zh-CN" b="1" dirty="0">
                <a:solidFill>
                  <a:schemeClr val="tx1"/>
                </a:solidFill>
                <a:latin typeface="Times New Roman" pitchFamily="18" charset="0"/>
                <a:cs typeface="Times New Roman" pitchFamily="18" charset="0"/>
              </a:rPr>
              <a:t>指针变量</a:t>
            </a:r>
            <a:r>
              <a:rPr lang="zh-CN" altLang="en-US" b="1" dirty="0">
                <a:solidFill>
                  <a:schemeClr val="tx1"/>
                </a:solidFill>
                <a:latin typeface="Times New Roman" pitchFamily="18" charset="0"/>
                <a:cs typeface="Times New Roman" pitchFamily="18" charset="0"/>
              </a:rPr>
              <a:t>：</a:t>
            </a:r>
            <a:r>
              <a:rPr lang="zh-CN" altLang="en-US" dirty="0">
                <a:solidFill>
                  <a:schemeClr val="tx1"/>
                </a:solidFill>
                <a:latin typeface="Times New Roman" pitchFamily="18" charset="0"/>
                <a:cs typeface="Times New Roman" pitchFamily="18" charset="0"/>
              </a:rPr>
              <a:t>用于存放变量内存地址值的变量</a:t>
            </a:r>
            <a:endParaRPr lang="en-US" altLang="zh-CN" dirty="0">
              <a:solidFill>
                <a:schemeClr val="tx1"/>
              </a:solidFill>
              <a:latin typeface="Times New Roman" pitchFamily="18" charset="0"/>
              <a:cs typeface="Times New Roman" pitchFamily="18" charset="0"/>
            </a:endParaRPr>
          </a:p>
          <a:p>
            <a:pPr>
              <a:lnSpc>
                <a:spcPct val="125000"/>
              </a:lnSpc>
              <a:spcBef>
                <a:spcPts val="600"/>
              </a:spcBef>
              <a:buNone/>
            </a:pPr>
            <a:r>
              <a:rPr lang="zh-CN" altLang="en-US" b="1" dirty="0">
                <a:solidFill>
                  <a:schemeClr val="tx1"/>
                </a:solidFill>
                <a:latin typeface="Times New Roman" pitchFamily="18" charset="0"/>
                <a:cs typeface="Times New Roman" pitchFamily="18" charset="0"/>
              </a:rPr>
              <a:t>定义格式：</a:t>
            </a:r>
            <a:r>
              <a:rPr lang="zh-CN" altLang="zh-CN" dirty="0">
                <a:solidFill>
                  <a:schemeClr val="tx1"/>
                </a:solidFill>
                <a:latin typeface="Times New Roman" pitchFamily="18" charset="0"/>
                <a:cs typeface="Times New Roman" pitchFamily="18" charset="0"/>
              </a:rPr>
              <a:t>类型名</a:t>
            </a:r>
            <a:r>
              <a:rPr lang="en-US" altLang="zh-CN" dirty="0">
                <a:solidFill>
                  <a:schemeClr val="tx1"/>
                </a:solidFill>
                <a:latin typeface="Times New Roman" pitchFamily="18" charset="0"/>
                <a:cs typeface="Times New Roman" pitchFamily="18" charset="0"/>
              </a:rPr>
              <a:t>  </a:t>
            </a:r>
            <a:r>
              <a:rPr lang="en-US" altLang="zh-CN" dirty="0">
                <a:solidFill>
                  <a:srgbClr val="FF0000"/>
                </a:solidFill>
                <a:latin typeface="Times New Roman" pitchFamily="18" charset="0"/>
                <a:cs typeface="Times New Roman" pitchFamily="18" charset="0"/>
              </a:rPr>
              <a:t>*</a:t>
            </a:r>
            <a:r>
              <a:rPr lang="zh-CN" altLang="zh-CN" dirty="0">
                <a:solidFill>
                  <a:schemeClr val="tx1"/>
                </a:solidFill>
                <a:latin typeface="Times New Roman" pitchFamily="18" charset="0"/>
                <a:cs typeface="Times New Roman" pitchFamily="18" charset="0"/>
              </a:rPr>
              <a:t>指针变量名</a:t>
            </a:r>
            <a:r>
              <a:rPr lang="en-US" altLang="zh-CN" b="1" dirty="0">
                <a:solidFill>
                  <a:schemeClr val="tx1"/>
                </a:solidFill>
                <a:latin typeface="Times New Roman" pitchFamily="18" charset="0"/>
                <a:cs typeface="Times New Roman" pitchFamily="18" charset="0"/>
              </a:rPr>
              <a:t>;</a:t>
            </a:r>
            <a:endParaRPr lang="en-US" altLang="zh-CN" dirty="0">
              <a:solidFill>
                <a:schemeClr val="tx1"/>
              </a:solidFill>
              <a:latin typeface="Times New Roman" pitchFamily="18" charset="0"/>
              <a:cs typeface="Times New Roman" pitchFamily="18" charset="0"/>
            </a:endParaRPr>
          </a:p>
          <a:p>
            <a:pPr>
              <a:lnSpc>
                <a:spcPct val="125000"/>
              </a:lnSpc>
              <a:spcBef>
                <a:spcPts val="600"/>
              </a:spcBef>
              <a:buNone/>
            </a:pPr>
            <a:r>
              <a:rPr lang="en-US" altLang="zh-CN" b="1" dirty="0">
                <a:solidFill>
                  <a:schemeClr val="tx1"/>
                </a:solidFill>
                <a:latin typeface="Times New Roman" pitchFamily="18" charset="0"/>
                <a:cs typeface="Times New Roman" pitchFamily="18" charset="0"/>
              </a:rPr>
              <a:t>            </a:t>
            </a:r>
            <a:r>
              <a:rPr lang="zh-CN" altLang="en-US" b="1" dirty="0">
                <a:solidFill>
                  <a:schemeClr val="tx1"/>
                </a:solidFill>
                <a:latin typeface="Times New Roman" pitchFamily="18" charset="0"/>
                <a:cs typeface="Times New Roman" pitchFamily="18" charset="0"/>
              </a:rPr>
              <a:t>例：</a:t>
            </a:r>
            <a:r>
              <a:rPr lang="en-US" altLang="zh-CN" dirty="0" err="1">
                <a:solidFill>
                  <a:schemeClr val="tx1"/>
                </a:solidFill>
                <a:latin typeface="Times New Roman" pitchFamily="18" charset="0"/>
                <a:cs typeface="Times New Roman" pitchFamily="18" charset="0"/>
              </a:rPr>
              <a:t>int</a:t>
            </a:r>
            <a:r>
              <a:rPr lang="en-US" altLang="zh-CN" dirty="0">
                <a:solidFill>
                  <a:schemeClr val="tx1"/>
                </a:solidFill>
                <a:latin typeface="Times New Roman" pitchFamily="18" charset="0"/>
                <a:cs typeface="Times New Roman" pitchFamily="18" charset="0"/>
              </a:rPr>
              <a:t>  *pa;</a:t>
            </a:r>
          </a:p>
        </p:txBody>
      </p:sp>
      <p:sp>
        <p:nvSpPr>
          <p:cNvPr id="5" name="矩形 4"/>
          <p:cNvSpPr/>
          <p:nvPr/>
        </p:nvSpPr>
        <p:spPr>
          <a:xfrm>
            <a:off x="765496" y="1408102"/>
            <a:ext cx="3505200" cy="401648"/>
          </a:xfrm>
          <a:prstGeom prst="rect">
            <a:avLst/>
          </a:prstGeom>
        </p:spPr>
        <p:txBody>
          <a:bodyPr vert="horz" lIns="91440" tIns="45720" rIns="91440" bIns="45720" rtlCol="0" anchor="ctr">
            <a:noAutofit/>
          </a:bodyPr>
          <a:lstStyle/>
          <a:p>
            <a:pPr marL="571500" indent="-571500">
              <a:lnSpc>
                <a:spcPct val="90000"/>
              </a:lnSpc>
              <a:spcBef>
                <a:spcPct val="0"/>
              </a:spcBef>
              <a:buClr>
                <a:schemeClr val="tx1"/>
              </a:buClr>
              <a:buSzPct val="100000"/>
              <a:buChar char="Ø"/>
            </a:pPr>
            <a:r>
              <a:rPr lang="zh-CN" altLang="en-US" sz="3000" spc="-120" dirty="0">
                <a:solidFill>
                  <a:schemeClr val="tx1"/>
                </a:solidFill>
                <a:latin typeface="+mn-lt"/>
                <a:ea typeface="+mn-ea"/>
              </a:rPr>
              <a:t>指针变量定义</a:t>
            </a:r>
          </a:p>
        </p:txBody>
      </p:sp>
    </p:spTree>
    <p:custDataLst>
      <p:tags r:id="rId1"/>
    </p:custDataLst>
    <p:extLst>
      <p:ext uri="{BB962C8B-B14F-4D97-AF65-F5344CB8AC3E}">
        <p14:creationId xmlns:p14="http://schemas.microsoft.com/office/powerpoint/2010/main" val="408794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pPr fontAlgn="base">
              <a:spcAft>
                <a:spcPct val="0"/>
              </a:spcAft>
              <a:buClr>
                <a:schemeClr val="bg2"/>
              </a:buClr>
              <a:buSzPct val="75000"/>
              <a:buFont typeface="Wingdings" pitchFamily="2" charset="2"/>
            </a:pPr>
            <a:r>
              <a:rPr lang="en-US" altLang="zh-CN" sz="4000" dirty="0">
                <a:solidFill>
                  <a:schemeClr val="tx1"/>
                </a:solidFill>
              </a:rPr>
              <a:t>3.5</a:t>
            </a:r>
            <a:r>
              <a:rPr lang="zh-CN" altLang="zh-CN" sz="4000" dirty="0">
                <a:solidFill>
                  <a:schemeClr val="tx1"/>
                </a:solidFill>
              </a:rPr>
              <a:t>指针变量</a:t>
            </a:r>
            <a:endParaRPr lang="zh-CN" altLang="en-US" sz="4000" dirty="0">
              <a:solidFill>
                <a:schemeClr val="tx1"/>
              </a:solidFill>
            </a:endParaRPr>
          </a:p>
        </p:txBody>
      </p:sp>
      <p:sp>
        <p:nvSpPr>
          <p:cNvPr id="5" name="矩形 4"/>
          <p:cNvSpPr/>
          <p:nvPr/>
        </p:nvSpPr>
        <p:spPr>
          <a:xfrm>
            <a:off x="765496" y="1370002"/>
            <a:ext cx="3505200" cy="401648"/>
          </a:xfrm>
          <a:prstGeom prst="rect">
            <a:avLst/>
          </a:prstGeom>
        </p:spPr>
        <p:txBody>
          <a:bodyPr vert="horz" lIns="91440" tIns="45720" rIns="91440" bIns="45720" rtlCol="0" anchor="ctr">
            <a:noAutofit/>
          </a:bodyPr>
          <a:lstStyle/>
          <a:p>
            <a:pPr marL="571500" indent="-571500">
              <a:lnSpc>
                <a:spcPct val="90000"/>
              </a:lnSpc>
              <a:spcBef>
                <a:spcPct val="0"/>
              </a:spcBef>
              <a:buClr>
                <a:schemeClr val="tx1"/>
              </a:buClr>
              <a:buSzPct val="100000"/>
              <a:buChar char="Ø"/>
            </a:pPr>
            <a:r>
              <a:rPr lang="zh-CN" altLang="en-US" sz="3000" spc="-120" dirty="0">
                <a:solidFill>
                  <a:schemeClr val="tx1"/>
                </a:solidFill>
                <a:latin typeface="+mn-lt"/>
                <a:ea typeface="+mn-ea"/>
              </a:rPr>
              <a:t>指针变量赋值</a:t>
            </a:r>
          </a:p>
        </p:txBody>
      </p:sp>
      <p:sp>
        <p:nvSpPr>
          <p:cNvPr id="6" name="矩形 5"/>
          <p:cNvSpPr/>
          <p:nvPr/>
        </p:nvSpPr>
        <p:spPr>
          <a:xfrm>
            <a:off x="1371600" y="1832454"/>
            <a:ext cx="4943475" cy="1384995"/>
          </a:xfrm>
          <a:prstGeom prst="rect">
            <a:avLst/>
          </a:prstGeom>
        </p:spPr>
        <p:txBody>
          <a:bodyPr wrap="square">
            <a:spAutoFit/>
          </a:bodyPr>
          <a:lstStyle/>
          <a:p>
            <a:pPr lvl="0">
              <a:spcBef>
                <a:spcPts val="0"/>
              </a:spcBef>
              <a:buClr>
                <a:srgbClr val="EAF0E0"/>
              </a:buClr>
              <a:buNone/>
            </a:pPr>
            <a:r>
              <a:rPr lang="zh-CN" altLang="en-US" dirty="0">
                <a:solidFill>
                  <a:prstClr val="black"/>
                </a:solidFill>
                <a:latin typeface="Times New Roman" pitchFamily="18" charset="0"/>
                <a:cs typeface="Times New Roman" pitchFamily="18" charset="0"/>
              </a:rPr>
              <a:t>例：</a:t>
            </a:r>
            <a:r>
              <a:rPr lang="en-US" altLang="zh-CN" dirty="0" err="1">
                <a:solidFill>
                  <a:prstClr val="black"/>
                </a:solidFill>
                <a:latin typeface="Times New Roman" pitchFamily="18" charset="0"/>
                <a:cs typeface="Times New Roman" pitchFamily="18" charset="0"/>
              </a:rPr>
              <a:t>int</a:t>
            </a:r>
            <a:r>
              <a:rPr lang="en-US" altLang="zh-CN" dirty="0">
                <a:solidFill>
                  <a:prstClr val="black"/>
                </a:solidFill>
                <a:latin typeface="Times New Roman" pitchFamily="18" charset="0"/>
                <a:cs typeface="Times New Roman" pitchFamily="18" charset="0"/>
              </a:rPr>
              <a:t> a=30;</a:t>
            </a:r>
            <a:endParaRPr lang="zh-CN" altLang="zh-CN" dirty="0">
              <a:solidFill>
                <a:prstClr val="black"/>
              </a:solidFill>
              <a:latin typeface="Times New Roman" pitchFamily="18" charset="0"/>
              <a:cs typeface="Times New Roman" pitchFamily="18" charset="0"/>
            </a:endParaRPr>
          </a:p>
          <a:p>
            <a:pPr lvl="0">
              <a:spcBef>
                <a:spcPts val="0"/>
              </a:spcBef>
              <a:buClr>
                <a:srgbClr val="EAF0E0"/>
              </a:buClr>
              <a:buNone/>
            </a:pPr>
            <a:r>
              <a:rPr lang="en-US" altLang="zh-CN" dirty="0">
                <a:solidFill>
                  <a:prstClr val="black"/>
                </a:solidFill>
                <a:latin typeface="Times New Roman" pitchFamily="18" charset="0"/>
                <a:cs typeface="Times New Roman" pitchFamily="18" charset="0"/>
              </a:rPr>
              <a:t>        </a:t>
            </a:r>
            <a:r>
              <a:rPr lang="en-US" altLang="zh-CN" dirty="0" err="1">
                <a:solidFill>
                  <a:prstClr val="black"/>
                </a:solidFill>
                <a:latin typeface="Times New Roman" pitchFamily="18" charset="0"/>
                <a:cs typeface="Times New Roman" pitchFamily="18" charset="0"/>
              </a:rPr>
              <a:t>int</a:t>
            </a:r>
            <a:r>
              <a:rPr lang="en-US" altLang="zh-CN" dirty="0">
                <a:solidFill>
                  <a:prstClr val="black"/>
                </a:solidFill>
                <a:latin typeface="Times New Roman" pitchFamily="18" charset="0"/>
                <a:cs typeface="Times New Roman" pitchFamily="18" charset="0"/>
              </a:rPr>
              <a:t> *pa;</a:t>
            </a:r>
            <a:endParaRPr lang="zh-CN" altLang="zh-CN" dirty="0">
              <a:solidFill>
                <a:prstClr val="black"/>
              </a:solidFill>
              <a:latin typeface="Times New Roman" pitchFamily="18" charset="0"/>
              <a:cs typeface="Times New Roman" pitchFamily="18" charset="0"/>
            </a:endParaRPr>
          </a:p>
          <a:p>
            <a:pPr lvl="0">
              <a:spcBef>
                <a:spcPts val="0"/>
              </a:spcBef>
              <a:buClr>
                <a:srgbClr val="EAF0E0"/>
              </a:buClr>
              <a:buNone/>
            </a:pPr>
            <a:r>
              <a:rPr lang="en-US" altLang="zh-CN" dirty="0">
                <a:solidFill>
                  <a:prstClr val="black"/>
                </a:solidFill>
                <a:latin typeface="Times New Roman" pitchFamily="18" charset="0"/>
                <a:cs typeface="Times New Roman" pitchFamily="18" charset="0"/>
              </a:rPr>
              <a:t>        pa=&amp;a;</a:t>
            </a:r>
            <a:endParaRPr lang="en-US" altLang="zh-CN" dirty="0">
              <a:latin typeface="Times New Roman" pitchFamily="18" charset="0"/>
              <a:cs typeface="Times New Roman" pitchFamily="18" charset="0"/>
            </a:endParaRPr>
          </a:p>
        </p:txBody>
      </p:sp>
      <p:sp>
        <p:nvSpPr>
          <p:cNvPr id="7" name="矩形 6"/>
          <p:cNvSpPr/>
          <p:nvPr/>
        </p:nvSpPr>
        <p:spPr>
          <a:xfrm>
            <a:off x="1371600" y="3214332"/>
            <a:ext cx="2511104" cy="523220"/>
          </a:xfrm>
          <a:prstGeom prst="rect">
            <a:avLst/>
          </a:prstGeom>
        </p:spPr>
        <p:txBody>
          <a:bodyPr wrap="square">
            <a:spAutoFit/>
          </a:bodyPr>
          <a:lstStyle/>
          <a:p>
            <a:pPr>
              <a:buNone/>
            </a:pPr>
            <a:r>
              <a:rPr lang="zh-CN" altLang="en-US" dirty="0">
                <a:solidFill>
                  <a:schemeClr val="tx1"/>
                </a:solidFill>
                <a:latin typeface="Times New Roman" pitchFamily="18" charset="0"/>
                <a:cs typeface="Times New Roman" pitchFamily="18" charset="0"/>
              </a:rPr>
              <a:t>或者：</a:t>
            </a:r>
            <a:endParaRPr lang="en-US" altLang="zh-CN" dirty="0">
              <a:solidFill>
                <a:schemeClr val="tx1"/>
              </a:solidFill>
              <a:latin typeface="Times New Roman" pitchFamily="18" charset="0"/>
              <a:cs typeface="Times New Roman" pitchFamily="18" charset="0"/>
            </a:endParaRPr>
          </a:p>
        </p:txBody>
      </p:sp>
      <p:sp>
        <p:nvSpPr>
          <p:cNvPr id="3" name="矩形 2"/>
          <p:cNvSpPr/>
          <p:nvPr/>
        </p:nvSpPr>
        <p:spPr>
          <a:xfrm>
            <a:off x="2057400" y="3675043"/>
            <a:ext cx="5070619" cy="954107"/>
          </a:xfrm>
          <a:prstGeom prst="rect">
            <a:avLst/>
          </a:prstGeom>
        </p:spPr>
        <p:txBody>
          <a:bodyPr wrap="none">
            <a:spAutoFit/>
          </a:bodyPr>
          <a:lstStyle/>
          <a:p>
            <a:pPr lvl="0">
              <a:spcBef>
                <a:spcPts val="0"/>
              </a:spcBef>
              <a:buClr>
                <a:srgbClr val="EAF0E0"/>
              </a:buClr>
              <a:buNone/>
            </a:pPr>
            <a:r>
              <a:rPr lang="en-US" altLang="zh-CN" dirty="0" err="1">
                <a:solidFill>
                  <a:prstClr val="black"/>
                </a:solidFill>
                <a:latin typeface="Times New Roman" pitchFamily="18" charset="0"/>
                <a:cs typeface="Times New Roman" pitchFamily="18" charset="0"/>
              </a:rPr>
              <a:t>int</a:t>
            </a:r>
            <a:r>
              <a:rPr lang="en-US" altLang="zh-CN" dirty="0">
                <a:solidFill>
                  <a:prstClr val="black"/>
                </a:solidFill>
                <a:latin typeface="Times New Roman" pitchFamily="18" charset="0"/>
                <a:cs typeface="Times New Roman" pitchFamily="18" charset="0"/>
              </a:rPr>
              <a:t> a=30;</a:t>
            </a:r>
          </a:p>
          <a:p>
            <a:pPr lvl="0">
              <a:spcBef>
                <a:spcPts val="0"/>
              </a:spcBef>
              <a:buClr>
                <a:srgbClr val="EAF0E0"/>
              </a:buClr>
              <a:buNone/>
            </a:pPr>
            <a:r>
              <a:rPr lang="en-US" altLang="zh-CN" dirty="0" err="1">
                <a:solidFill>
                  <a:prstClr val="black"/>
                </a:solidFill>
                <a:latin typeface="Times New Roman" pitchFamily="18" charset="0"/>
                <a:cs typeface="Times New Roman" pitchFamily="18" charset="0"/>
              </a:rPr>
              <a:t>int</a:t>
            </a:r>
            <a:r>
              <a:rPr lang="en-US" altLang="zh-CN" dirty="0">
                <a:solidFill>
                  <a:prstClr val="black"/>
                </a:solidFill>
                <a:latin typeface="Times New Roman" pitchFamily="18" charset="0"/>
                <a:cs typeface="Times New Roman" pitchFamily="18" charset="0"/>
              </a:rPr>
              <a:t> *pa=&amp;a;     //</a:t>
            </a:r>
            <a:r>
              <a:rPr lang="zh-CN" altLang="en-US" dirty="0">
                <a:solidFill>
                  <a:prstClr val="black"/>
                </a:solidFill>
                <a:latin typeface="Times New Roman" pitchFamily="18" charset="0"/>
                <a:cs typeface="Times New Roman" pitchFamily="18" charset="0"/>
              </a:rPr>
              <a:t>指针变量初始化</a:t>
            </a:r>
            <a:endParaRPr lang="zh-CN" altLang="en-US" dirty="0">
              <a:solidFill>
                <a:prstClr val="white"/>
              </a:solidFill>
              <a:latin typeface="Times New Roman" pitchFamily="18" charset="0"/>
              <a:cs typeface="Times New Roman" pitchFamily="18" charset="0"/>
            </a:endParaRPr>
          </a:p>
        </p:txBody>
      </p:sp>
    </p:spTree>
    <p:custDataLst>
      <p:tags r:id="rId1"/>
    </p:custDataLst>
    <p:extLst>
      <p:ext uri="{BB962C8B-B14F-4D97-AF65-F5344CB8AC3E}">
        <p14:creationId xmlns:p14="http://schemas.microsoft.com/office/powerpoint/2010/main" val="1384560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left)">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left)">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wipe(left)">
                                      <p:cBhvr>
                                        <p:cTn id="32" dur="500"/>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Effect transition="in" filter="wipe(left)">
                                      <p:cBhvr>
                                        <p:cTn id="3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7" grpId="0"/>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1" y="685801"/>
            <a:ext cx="8079581" cy="596900"/>
          </a:xfrm>
        </p:spPr>
        <p:txBody>
          <a:bodyPr vert="horz" lIns="91440" tIns="45720" rIns="91440" bIns="45720" rtlCol="0" anchor="ctr">
            <a:normAutofit fontScale="90000"/>
          </a:bodyPr>
          <a:lstStyle/>
          <a:p>
            <a:pPr fontAlgn="base">
              <a:spcAft>
                <a:spcPct val="0"/>
              </a:spcAft>
              <a:buClr>
                <a:schemeClr val="bg2"/>
              </a:buClr>
              <a:buSzPct val="75000"/>
              <a:buFont typeface="Wingdings" pitchFamily="2" charset="2"/>
            </a:pPr>
            <a:r>
              <a:rPr lang="en-US" altLang="zh-CN" sz="4000" dirty="0">
                <a:solidFill>
                  <a:schemeClr val="tx1"/>
                </a:solidFill>
              </a:rPr>
              <a:t>3.5</a:t>
            </a:r>
            <a:r>
              <a:rPr lang="zh-CN" altLang="zh-CN" sz="4000" dirty="0">
                <a:solidFill>
                  <a:schemeClr val="tx1"/>
                </a:solidFill>
              </a:rPr>
              <a:t>指针变量</a:t>
            </a:r>
            <a:endParaRPr lang="zh-CN" altLang="en-US" sz="4000" dirty="0">
              <a:solidFill>
                <a:schemeClr val="tx1"/>
              </a:solidFill>
            </a:endParaRPr>
          </a:p>
        </p:txBody>
      </p:sp>
      <p:sp>
        <p:nvSpPr>
          <p:cNvPr id="5" name="矩形 4"/>
          <p:cNvSpPr/>
          <p:nvPr/>
        </p:nvSpPr>
        <p:spPr>
          <a:xfrm>
            <a:off x="765496" y="1370002"/>
            <a:ext cx="5330504" cy="401648"/>
          </a:xfrm>
          <a:prstGeom prst="rect">
            <a:avLst/>
          </a:prstGeom>
        </p:spPr>
        <p:txBody>
          <a:bodyPr vert="horz" lIns="91440" tIns="45720" rIns="91440" bIns="45720" rtlCol="0" anchor="ctr">
            <a:noAutofit/>
          </a:bodyPr>
          <a:lstStyle/>
          <a:p>
            <a:pPr marL="571500" indent="-571500">
              <a:lnSpc>
                <a:spcPct val="90000"/>
              </a:lnSpc>
              <a:spcBef>
                <a:spcPct val="0"/>
              </a:spcBef>
              <a:buClr>
                <a:schemeClr val="tx1"/>
              </a:buClr>
              <a:buSzPct val="100000"/>
              <a:buChar char="Ø"/>
            </a:pPr>
            <a:r>
              <a:rPr lang="zh-CN" altLang="zh-CN" sz="3000" spc="-120" dirty="0">
                <a:solidFill>
                  <a:schemeClr val="tx1"/>
                </a:solidFill>
                <a:latin typeface="+mn-lt"/>
                <a:ea typeface="+mn-ea"/>
              </a:rPr>
              <a:t>通过指针间接访问变量</a:t>
            </a:r>
            <a:endParaRPr lang="zh-CN" altLang="en-US" sz="3000" spc="-120" dirty="0">
              <a:solidFill>
                <a:schemeClr val="tx1"/>
              </a:solidFill>
              <a:latin typeface="+mn-lt"/>
              <a:ea typeface="+mn-ea"/>
            </a:endParaRPr>
          </a:p>
        </p:txBody>
      </p:sp>
      <p:sp>
        <p:nvSpPr>
          <p:cNvPr id="7" name="Rectangle 19"/>
          <p:cNvSpPr>
            <a:spLocks noChangeArrowheads="1"/>
          </p:cNvSpPr>
          <p:nvPr/>
        </p:nvSpPr>
        <p:spPr bwMode="auto">
          <a:xfrm>
            <a:off x="1447800" y="1883140"/>
            <a:ext cx="4495800" cy="3022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altLang="zh-CN" dirty="0" err="1">
                <a:solidFill>
                  <a:schemeClr val="tx1"/>
                </a:solidFill>
                <a:latin typeface="Times New Roman" pitchFamily="18" charset="0"/>
                <a:cs typeface="Times New Roman" pitchFamily="18" charset="0"/>
              </a:rPr>
              <a:t>int</a:t>
            </a:r>
            <a:r>
              <a:rPr lang="en-US" altLang="zh-CN" dirty="0">
                <a:solidFill>
                  <a:schemeClr val="tx1"/>
                </a:solidFill>
                <a:latin typeface="Times New Roman" pitchFamily="18" charset="0"/>
                <a:cs typeface="Times New Roman" pitchFamily="18" charset="0"/>
              </a:rPr>
              <a:t> a=0;</a:t>
            </a:r>
            <a:endParaRPr lang="zh-CN" altLang="zh-CN" dirty="0">
              <a:solidFill>
                <a:schemeClr val="tx1"/>
              </a:solidFill>
              <a:latin typeface="Times New Roman" pitchFamily="18" charset="0"/>
              <a:cs typeface="Times New Roman" pitchFamily="18" charset="0"/>
            </a:endParaRPr>
          </a:p>
          <a:p>
            <a:pPr>
              <a:buNone/>
            </a:pPr>
            <a:r>
              <a:rPr lang="en-US" altLang="zh-CN" dirty="0" err="1">
                <a:solidFill>
                  <a:schemeClr val="tx1"/>
                </a:solidFill>
                <a:latin typeface="Times New Roman" pitchFamily="18" charset="0"/>
                <a:cs typeface="Times New Roman" pitchFamily="18" charset="0"/>
              </a:rPr>
              <a:t>int</a:t>
            </a:r>
            <a:r>
              <a:rPr lang="en-US" altLang="zh-CN" dirty="0">
                <a:solidFill>
                  <a:schemeClr val="tx1"/>
                </a:solidFill>
                <a:latin typeface="Times New Roman" pitchFamily="18" charset="0"/>
                <a:cs typeface="Times New Roman" pitchFamily="18" charset="0"/>
              </a:rPr>
              <a:t> *pa=&amp;a;</a:t>
            </a:r>
            <a:endParaRPr lang="zh-CN" altLang="zh-CN" dirty="0">
              <a:solidFill>
                <a:schemeClr val="tx1"/>
              </a:solidFill>
              <a:latin typeface="Times New Roman" pitchFamily="18" charset="0"/>
              <a:cs typeface="Times New Roman" pitchFamily="18" charset="0"/>
            </a:endParaRPr>
          </a:p>
          <a:p>
            <a:pPr>
              <a:buNone/>
            </a:pPr>
            <a:r>
              <a:rPr lang="en-US" altLang="zh-CN" dirty="0" err="1">
                <a:solidFill>
                  <a:schemeClr val="tx1"/>
                </a:solidFill>
                <a:latin typeface="Times New Roman" pitchFamily="18" charset="0"/>
                <a:cs typeface="Times New Roman" pitchFamily="18" charset="0"/>
              </a:rPr>
              <a:t>printf</a:t>
            </a:r>
            <a:r>
              <a:rPr lang="en-US" altLang="zh-CN" dirty="0">
                <a:solidFill>
                  <a:schemeClr val="tx1"/>
                </a:solidFill>
                <a:latin typeface="Times New Roman" pitchFamily="18" charset="0"/>
                <a:cs typeface="Times New Roman" pitchFamily="18" charset="0"/>
              </a:rPr>
              <a:t>("%d",*pa);	</a:t>
            </a:r>
          </a:p>
          <a:p>
            <a:pPr>
              <a:buNone/>
            </a:pPr>
            <a:r>
              <a:rPr lang="en-US" altLang="zh-CN" dirty="0">
                <a:solidFill>
                  <a:schemeClr val="tx1"/>
                </a:solidFill>
                <a:latin typeface="Times New Roman" pitchFamily="18" charset="0"/>
                <a:cs typeface="Times New Roman" pitchFamily="18" charset="0"/>
              </a:rPr>
              <a:t>*pa=1;	</a:t>
            </a:r>
          </a:p>
          <a:p>
            <a:pPr>
              <a:buNone/>
            </a:pPr>
            <a:r>
              <a:rPr lang="en-US" altLang="zh-CN" dirty="0" err="1">
                <a:solidFill>
                  <a:schemeClr val="tx1"/>
                </a:solidFill>
                <a:latin typeface="Times New Roman" pitchFamily="18" charset="0"/>
                <a:cs typeface="Times New Roman" pitchFamily="18" charset="0"/>
              </a:rPr>
              <a:t>printf</a:t>
            </a:r>
            <a:r>
              <a:rPr lang="en-US" altLang="zh-CN" dirty="0">
                <a:solidFill>
                  <a:schemeClr val="tx1"/>
                </a:solidFill>
                <a:latin typeface="Times New Roman" pitchFamily="18" charset="0"/>
                <a:cs typeface="Times New Roman" pitchFamily="18" charset="0"/>
              </a:rPr>
              <a:t>("%d",*pa);	 </a:t>
            </a:r>
            <a:endParaRPr lang="zh-CN" altLang="zh-CN" dirty="0">
              <a:solidFill>
                <a:schemeClr val="tx1"/>
              </a:solidFill>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zh-CN" b="0" i="0" u="none" strike="noStrike" cap="none" normalizeH="0" baseline="0" dirty="0">
              <a:ln>
                <a:noFill/>
              </a:ln>
              <a:solidFill>
                <a:schemeClr val="tx1"/>
              </a:solidFill>
              <a:effectLst/>
              <a:latin typeface="Times New Roman" pitchFamily="18" charset="0"/>
              <a:ea typeface="宋体" panose="02010600030101010101" pitchFamily="2" charset="-122"/>
              <a:cs typeface="Times New Roman" pitchFamily="18" charset="0"/>
            </a:endParaRPr>
          </a:p>
        </p:txBody>
      </p:sp>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1" y="1885950"/>
            <a:ext cx="297179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551522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left)">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ircle(in)">
                                      <p:cBhvr>
                                        <p:cTn id="22" dur="2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wipe(left)">
                                      <p:cBhvr>
                                        <p:cTn id="27" dur="500"/>
                                        <p:tgtEl>
                                          <p:spTgt spid="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Effect transition="in" filter="wipe(left)">
                                      <p:cBhvr>
                                        <p:cTn id="32" dur="500"/>
                                        <p:tgtEl>
                                          <p:spTgt spid="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animEffect transition="in" filter="wipe(left)">
                                      <p:cBhvr>
                                        <p:cTn id="3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ChangeArrowheads="1"/>
          </p:cNvSpPr>
          <p:nvPr/>
        </p:nvSpPr>
        <p:spPr bwMode="auto">
          <a:xfrm>
            <a:off x="3429000" y="2268805"/>
            <a:ext cx="4572000" cy="11695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l">
              <a:spcBef>
                <a:spcPct val="50000"/>
              </a:spcBef>
            </a:pPr>
            <a:endParaRPr lang="en-US" altLang="zh-CN" sz="2800" b="0">
              <a:solidFill>
                <a:schemeClr val="tx1"/>
              </a:solidFill>
              <a:latin typeface="Times New Roman" pitchFamily="18" charset="0"/>
              <a:ea typeface="宋体" charset="-122"/>
            </a:endParaRPr>
          </a:p>
          <a:p>
            <a:pPr marL="457200" indent="-457200" algn="l">
              <a:spcBef>
                <a:spcPct val="50000"/>
              </a:spcBef>
              <a:buFontTx/>
              <a:buAutoNum type="arabicPeriod"/>
            </a:pPr>
            <a:endParaRPr kumimoji="0" lang="en-US" altLang="zh-CN" sz="2800">
              <a:solidFill>
                <a:schemeClr val="tx1"/>
              </a:solidFill>
            </a:endParaRPr>
          </a:p>
        </p:txBody>
      </p:sp>
      <p:sp>
        <p:nvSpPr>
          <p:cNvPr id="21508" name="Rectangle 3"/>
          <p:cNvSpPr>
            <a:spLocks noChangeArrowheads="1"/>
          </p:cNvSpPr>
          <p:nvPr/>
        </p:nvSpPr>
        <p:spPr bwMode="auto">
          <a:xfrm>
            <a:off x="457200" y="1174620"/>
            <a:ext cx="5486400" cy="38933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noAutofit/>
          </a:bodyPr>
          <a:lstStyle/>
          <a:p>
            <a:pPr marL="571500" indent="-571500">
              <a:lnSpc>
                <a:spcPct val="90000"/>
              </a:lnSpc>
              <a:spcBef>
                <a:spcPct val="0"/>
              </a:spcBef>
              <a:buClr>
                <a:schemeClr val="tx1"/>
              </a:buClr>
              <a:buSzPct val="100000"/>
              <a:buChar char="Ø"/>
            </a:pPr>
            <a:r>
              <a:rPr lang="en-US" altLang="zh-CN" sz="3000" spc="-120" dirty="0">
                <a:solidFill>
                  <a:schemeClr val="tx1"/>
                </a:solidFill>
                <a:latin typeface="+mn-lt"/>
                <a:ea typeface="+mn-ea"/>
              </a:rPr>
              <a:t>* </a:t>
            </a:r>
            <a:r>
              <a:rPr lang="zh-CN" altLang="en-US" sz="3000" spc="-120" dirty="0">
                <a:solidFill>
                  <a:schemeClr val="tx1"/>
                </a:solidFill>
                <a:latin typeface="+mn-lt"/>
                <a:ea typeface="+mn-ea"/>
              </a:rPr>
              <a:t>的不同含义</a:t>
            </a:r>
          </a:p>
        </p:txBody>
      </p:sp>
      <p:sp>
        <p:nvSpPr>
          <p:cNvPr id="620548" name="Rectangle 4"/>
          <p:cNvSpPr>
            <a:spLocks noChangeArrowheads="1"/>
          </p:cNvSpPr>
          <p:nvPr/>
        </p:nvSpPr>
        <p:spPr bwMode="auto">
          <a:xfrm>
            <a:off x="685801" y="2706955"/>
            <a:ext cx="6288901"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chemeClr val="hlink"/>
              </a:buClr>
              <a:buNone/>
            </a:pPr>
            <a:r>
              <a:rPr kumimoji="0" lang="zh-CN" altLang="en-US" dirty="0">
                <a:solidFill>
                  <a:schemeClr val="tx1"/>
                </a:solidFill>
              </a:rPr>
              <a:t>在使用中</a:t>
            </a:r>
            <a:r>
              <a:rPr lang="zh-CN" altLang="en-US" dirty="0">
                <a:solidFill>
                  <a:schemeClr val="tx1"/>
                </a:solidFill>
              </a:rPr>
              <a:t>表示取指针变量所指变量的值</a:t>
            </a:r>
          </a:p>
        </p:txBody>
      </p:sp>
      <p:sp>
        <p:nvSpPr>
          <p:cNvPr id="620550" name="Rectangle 6"/>
          <p:cNvSpPr>
            <a:spLocks noChangeArrowheads="1"/>
          </p:cNvSpPr>
          <p:nvPr/>
        </p:nvSpPr>
        <p:spPr bwMode="auto">
          <a:xfrm>
            <a:off x="2076450" y="3304172"/>
            <a:ext cx="4134465" cy="1557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buNone/>
            </a:pPr>
            <a:r>
              <a:rPr lang="zh-CN" altLang="en-US" dirty="0">
                <a:solidFill>
                  <a:schemeClr val="tx1"/>
                </a:solidFill>
                <a:latin typeface="Times New Roman" pitchFamily="18" charset="0"/>
              </a:rPr>
              <a:t>例：</a:t>
            </a:r>
            <a:r>
              <a:rPr lang="en-US" altLang="zh-CN" dirty="0" err="1">
                <a:solidFill>
                  <a:schemeClr val="tx1"/>
                </a:solidFill>
                <a:latin typeface="Times New Roman" pitchFamily="18" charset="0"/>
              </a:rPr>
              <a:t>int</a:t>
            </a:r>
            <a:r>
              <a:rPr lang="en-US" altLang="zh-CN" dirty="0">
                <a:solidFill>
                  <a:schemeClr val="tx1"/>
                </a:solidFill>
                <a:latin typeface="Times New Roman" pitchFamily="18" charset="0"/>
              </a:rPr>
              <a:t> </a:t>
            </a:r>
            <a:r>
              <a:rPr lang="en-US" altLang="zh-CN" dirty="0" err="1">
                <a:solidFill>
                  <a:schemeClr val="tx1"/>
                </a:solidFill>
                <a:latin typeface="Times New Roman" pitchFamily="18" charset="0"/>
              </a:rPr>
              <a:t>i</a:t>
            </a:r>
            <a:r>
              <a:rPr lang="en-US" altLang="zh-CN" dirty="0">
                <a:solidFill>
                  <a:schemeClr val="tx1"/>
                </a:solidFill>
                <a:latin typeface="Times New Roman" pitchFamily="18" charset="0"/>
              </a:rPr>
              <a:t>=30,  *</a:t>
            </a:r>
            <a:r>
              <a:rPr lang="en-US" altLang="zh-CN" dirty="0" err="1">
                <a:solidFill>
                  <a:schemeClr val="tx1"/>
                </a:solidFill>
                <a:latin typeface="Times New Roman" pitchFamily="18" charset="0"/>
              </a:rPr>
              <a:t>i_pointer</a:t>
            </a:r>
            <a:r>
              <a:rPr lang="zh-CN" altLang="en-US" dirty="0">
                <a:solidFill>
                  <a:schemeClr val="tx1"/>
                </a:solidFill>
                <a:latin typeface="Times New Roman" pitchFamily="18" charset="0"/>
              </a:rPr>
              <a:t>；</a:t>
            </a:r>
          </a:p>
          <a:p>
            <a:pPr algn="l">
              <a:buNone/>
            </a:pPr>
            <a:r>
              <a:rPr lang="zh-CN" altLang="en-US" dirty="0">
                <a:solidFill>
                  <a:schemeClr val="tx1"/>
                </a:solidFill>
                <a:latin typeface="Times New Roman" pitchFamily="18" charset="0"/>
              </a:rPr>
              <a:t>        </a:t>
            </a:r>
            <a:r>
              <a:rPr lang="en-US" altLang="zh-CN" dirty="0" err="1">
                <a:solidFill>
                  <a:schemeClr val="tx1"/>
                </a:solidFill>
                <a:latin typeface="Times New Roman" pitchFamily="18" charset="0"/>
              </a:rPr>
              <a:t>i_pointer</a:t>
            </a:r>
            <a:r>
              <a:rPr lang="en-US" altLang="zh-CN" dirty="0">
                <a:solidFill>
                  <a:schemeClr val="tx1"/>
                </a:solidFill>
                <a:latin typeface="Times New Roman" pitchFamily="18" charset="0"/>
              </a:rPr>
              <a:t> =&amp;</a:t>
            </a:r>
            <a:r>
              <a:rPr lang="en-US" altLang="zh-CN" dirty="0" err="1">
                <a:solidFill>
                  <a:schemeClr val="tx1"/>
                </a:solidFill>
                <a:latin typeface="Times New Roman" pitchFamily="18" charset="0"/>
              </a:rPr>
              <a:t>i</a:t>
            </a:r>
            <a:r>
              <a:rPr lang="en-US" altLang="zh-CN" dirty="0">
                <a:solidFill>
                  <a:schemeClr val="tx1"/>
                </a:solidFill>
                <a:latin typeface="Times New Roman" pitchFamily="18" charset="0"/>
              </a:rPr>
              <a:t>;</a:t>
            </a:r>
          </a:p>
          <a:p>
            <a:pPr algn="l">
              <a:buNone/>
            </a:pPr>
            <a:r>
              <a:rPr lang="en-US" altLang="zh-CN" dirty="0">
                <a:solidFill>
                  <a:schemeClr val="tx1"/>
                </a:solidFill>
                <a:latin typeface="Times New Roman" pitchFamily="18" charset="0"/>
              </a:rPr>
              <a:t>        *</a:t>
            </a:r>
            <a:r>
              <a:rPr lang="en-US" altLang="zh-CN" dirty="0" err="1">
                <a:solidFill>
                  <a:schemeClr val="tx1"/>
                </a:solidFill>
                <a:latin typeface="Times New Roman" pitchFamily="18" charset="0"/>
              </a:rPr>
              <a:t>i_pointer</a:t>
            </a:r>
            <a:r>
              <a:rPr lang="en-US" altLang="zh-CN" dirty="0">
                <a:solidFill>
                  <a:schemeClr val="tx1"/>
                </a:solidFill>
                <a:latin typeface="Times New Roman" pitchFamily="18" charset="0"/>
              </a:rPr>
              <a:t>=100</a:t>
            </a:r>
            <a:r>
              <a:rPr lang="zh-CN" altLang="en-US" dirty="0">
                <a:solidFill>
                  <a:schemeClr val="tx1"/>
                </a:solidFill>
                <a:latin typeface="Times New Roman" pitchFamily="18" charset="0"/>
              </a:rPr>
              <a:t>；</a:t>
            </a:r>
          </a:p>
        </p:txBody>
      </p:sp>
      <p:sp>
        <p:nvSpPr>
          <p:cNvPr id="620551" name="Rectangle 7"/>
          <p:cNvSpPr>
            <a:spLocks noChangeArrowheads="1"/>
          </p:cNvSpPr>
          <p:nvPr/>
        </p:nvSpPr>
        <p:spPr bwMode="auto">
          <a:xfrm>
            <a:off x="2076450" y="2135455"/>
            <a:ext cx="3294492"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None/>
            </a:pPr>
            <a:r>
              <a:rPr lang="zh-CN" altLang="en-US" dirty="0">
                <a:solidFill>
                  <a:schemeClr val="tx1"/>
                </a:solidFill>
              </a:rPr>
              <a:t>例：</a:t>
            </a:r>
            <a:r>
              <a:rPr lang="en-US" altLang="zh-CN" dirty="0" err="1">
                <a:solidFill>
                  <a:schemeClr val="tx1"/>
                </a:solidFill>
                <a:latin typeface="Times New Roman" pitchFamily="18" charset="0"/>
              </a:rPr>
              <a:t>int</a:t>
            </a:r>
            <a:r>
              <a:rPr lang="en-US" altLang="zh-CN" dirty="0">
                <a:solidFill>
                  <a:schemeClr val="tx1"/>
                </a:solidFill>
                <a:latin typeface="Times New Roman" pitchFamily="18" charset="0"/>
              </a:rPr>
              <a:t>  *</a:t>
            </a:r>
            <a:r>
              <a:rPr lang="en-US" altLang="zh-CN" dirty="0" err="1">
                <a:solidFill>
                  <a:schemeClr val="tx1"/>
                </a:solidFill>
                <a:latin typeface="Times New Roman" pitchFamily="18" charset="0"/>
              </a:rPr>
              <a:t>i_pointer</a:t>
            </a:r>
            <a:r>
              <a:rPr lang="zh-CN" altLang="en-US" dirty="0">
                <a:solidFill>
                  <a:schemeClr val="tx1"/>
                </a:solidFill>
                <a:latin typeface="Times New Roman" pitchFamily="18" charset="0"/>
              </a:rPr>
              <a:t>；</a:t>
            </a:r>
          </a:p>
        </p:txBody>
      </p:sp>
      <p:sp>
        <p:nvSpPr>
          <p:cNvPr id="620552" name="Rectangle 8"/>
          <p:cNvSpPr>
            <a:spLocks noChangeArrowheads="1"/>
          </p:cNvSpPr>
          <p:nvPr/>
        </p:nvSpPr>
        <p:spPr bwMode="auto">
          <a:xfrm>
            <a:off x="685800" y="1700877"/>
            <a:ext cx="7696200"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
                <a:schemeClr val="hlink"/>
              </a:buClr>
              <a:buNone/>
            </a:pPr>
            <a:r>
              <a:rPr lang="zh-CN" altLang="en-US" dirty="0">
                <a:solidFill>
                  <a:schemeClr val="tx1"/>
                </a:solidFill>
              </a:rPr>
              <a:t>在定义中</a:t>
            </a:r>
            <a:r>
              <a:rPr kumimoji="0" lang="zh-CN" altLang="en-US" dirty="0">
                <a:solidFill>
                  <a:schemeClr val="tx1"/>
                </a:solidFill>
              </a:rPr>
              <a:t>表示定义一个新的指针型变量</a:t>
            </a:r>
          </a:p>
        </p:txBody>
      </p:sp>
      <p:sp>
        <p:nvSpPr>
          <p:cNvPr id="620553" name="Rectangle 9"/>
          <p:cNvSpPr>
            <a:spLocks noChangeArrowheads="1"/>
          </p:cNvSpPr>
          <p:nvPr/>
        </p:nvSpPr>
        <p:spPr bwMode="auto">
          <a:xfrm>
            <a:off x="1295400" y="2845066"/>
            <a:ext cx="693420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hlink"/>
              </a:buClr>
              <a:buFont typeface="Wingdings" pitchFamily="2" charset="2"/>
              <a:buNone/>
            </a:pPr>
            <a:r>
              <a:rPr kumimoji="0" lang="en-US" altLang="zh-CN" sz="3200" dirty="0">
                <a:solidFill>
                  <a:schemeClr val="tx1"/>
                </a:solidFill>
              </a:rPr>
              <a:t> </a:t>
            </a:r>
            <a:endParaRPr kumimoji="0" lang="zh-CN" altLang="en-US" sz="3200" dirty="0">
              <a:solidFill>
                <a:schemeClr val="tx1"/>
              </a:solidFill>
            </a:endParaRPr>
          </a:p>
        </p:txBody>
      </p:sp>
      <p:sp>
        <p:nvSpPr>
          <p:cNvPr id="11" name="标题 1"/>
          <p:cNvSpPr txBox="1">
            <a:spLocks/>
          </p:cNvSpPr>
          <p:nvPr/>
        </p:nvSpPr>
        <p:spPr>
          <a:xfrm>
            <a:off x="457201" y="514351"/>
            <a:ext cx="8079581" cy="59690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a:lstStyle>
          <a:p>
            <a:r>
              <a:rPr lang="en-US" altLang="zh-CN" sz="4000" dirty="0">
                <a:solidFill>
                  <a:schemeClr val="tx1"/>
                </a:solidFill>
              </a:rPr>
              <a:t>3.5</a:t>
            </a:r>
            <a:r>
              <a:rPr lang="zh-CN" altLang="zh-CN" sz="4000" dirty="0">
                <a:solidFill>
                  <a:schemeClr val="tx1"/>
                </a:solidFill>
              </a:rPr>
              <a:t>指针变量</a:t>
            </a:r>
            <a:endParaRPr lang="zh-CN" altLang="en-US" sz="4000" dirty="0">
              <a:solidFill>
                <a:schemeClr val="tx1"/>
              </a:solidFill>
            </a:endParaRPr>
          </a:p>
        </p:txBody>
      </p:sp>
    </p:spTree>
    <p:custDataLst>
      <p:tags r:id="rId1"/>
    </p:custDataLst>
    <p:extLst>
      <p:ext uri="{BB962C8B-B14F-4D97-AF65-F5344CB8AC3E}">
        <p14:creationId xmlns:p14="http://schemas.microsoft.com/office/powerpoint/2010/main" val="2484769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wipe(left)">
                                      <p:cBhvr>
                                        <p:cTn id="7" dur="500"/>
                                        <p:tgtEl>
                                          <p:spTgt spid="215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0552"/>
                                        </p:tgtEl>
                                        <p:attrNameLst>
                                          <p:attrName>style.visibility</p:attrName>
                                        </p:attrNameLst>
                                      </p:cBhvr>
                                      <p:to>
                                        <p:strVal val="visible"/>
                                      </p:to>
                                    </p:set>
                                    <p:animEffect transition="in" filter="wipe(left)">
                                      <p:cBhvr>
                                        <p:cTn id="12" dur="500"/>
                                        <p:tgtEl>
                                          <p:spTgt spid="6205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20551"/>
                                        </p:tgtEl>
                                        <p:attrNameLst>
                                          <p:attrName>style.visibility</p:attrName>
                                        </p:attrNameLst>
                                      </p:cBhvr>
                                      <p:to>
                                        <p:strVal val="visible"/>
                                      </p:to>
                                    </p:set>
                                    <p:animEffect transition="in" filter="dissolve">
                                      <p:cBhvr>
                                        <p:cTn id="17" dur="500"/>
                                        <p:tgtEl>
                                          <p:spTgt spid="6205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20548">
                                            <p:txEl>
                                              <p:pRg st="0" end="0"/>
                                            </p:txEl>
                                          </p:spTgt>
                                        </p:tgtEl>
                                        <p:attrNameLst>
                                          <p:attrName>style.visibility</p:attrName>
                                        </p:attrNameLst>
                                      </p:cBhvr>
                                      <p:to>
                                        <p:strVal val="visible"/>
                                      </p:to>
                                    </p:set>
                                    <p:animEffect transition="in" filter="wipe(left)">
                                      <p:cBhvr>
                                        <p:cTn id="22" dur="500"/>
                                        <p:tgtEl>
                                          <p:spTgt spid="620548">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20553"/>
                                        </p:tgtEl>
                                        <p:attrNameLst>
                                          <p:attrName>style.visibility</p:attrName>
                                        </p:attrNameLst>
                                      </p:cBhvr>
                                      <p:to>
                                        <p:strVal val="visible"/>
                                      </p:to>
                                    </p:set>
                                    <p:animEffect transition="in" filter="wipe(left)">
                                      <p:cBhvr>
                                        <p:cTn id="27" dur="500"/>
                                        <p:tgtEl>
                                          <p:spTgt spid="62055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20550">
                                            <p:txEl>
                                              <p:pRg st="0" end="0"/>
                                            </p:txEl>
                                          </p:spTgt>
                                        </p:tgtEl>
                                        <p:attrNameLst>
                                          <p:attrName>style.visibility</p:attrName>
                                        </p:attrNameLst>
                                      </p:cBhvr>
                                      <p:to>
                                        <p:strVal val="visible"/>
                                      </p:to>
                                    </p:set>
                                    <p:animEffect transition="in" filter="dissolve">
                                      <p:cBhvr>
                                        <p:cTn id="32" dur="500"/>
                                        <p:tgtEl>
                                          <p:spTgt spid="620550">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20550">
                                            <p:txEl>
                                              <p:pRg st="1" end="1"/>
                                            </p:txEl>
                                          </p:spTgt>
                                        </p:tgtEl>
                                        <p:attrNameLst>
                                          <p:attrName>style.visibility</p:attrName>
                                        </p:attrNameLst>
                                      </p:cBhvr>
                                      <p:to>
                                        <p:strVal val="visible"/>
                                      </p:to>
                                    </p:set>
                                    <p:animEffect transition="in" filter="dissolve">
                                      <p:cBhvr>
                                        <p:cTn id="37" dur="500"/>
                                        <p:tgtEl>
                                          <p:spTgt spid="620550">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20550">
                                            <p:txEl>
                                              <p:pRg st="2" end="2"/>
                                            </p:txEl>
                                          </p:spTgt>
                                        </p:tgtEl>
                                        <p:attrNameLst>
                                          <p:attrName>style.visibility</p:attrName>
                                        </p:attrNameLst>
                                      </p:cBhvr>
                                      <p:to>
                                        <p:strVal val="visible"/>
                                      </p:to>
                                    </p:set>
                                    <p:animEffect transition="in" filter="dissolve">
                                      <p:cBhvr>
                                        <p:cTn id="42" dur="500"/>
                                        <p:tgtEl>
                                          <p:spTgt spid="62055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p:bldP spid="620548" grpId="0" build="p" autoUpdateAnimBg="0"/>
      <p:bldP spid="620550" grpId="0" build="p" autoUpdateAnimBg="0"/>
      <p:bldP spid="620551" grpId="0" autoUpdateAnimBg="0"/>
      <p:bldP spid="620552" grpId="0" autoUpdateAnimBg="0"/>
      <p:bldP spid="620553"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xmlns="" id="{55771930-16A0-45AB-9F6F-7F49C12279F2}"/>
              </a:ext>
            </a:extLst>
          </p:cNvPr>
          <p:cNvSpPr>
            <a:spLocks noGrp="1"/>
          </p:cNvSpPr>
          <p:nvPr>
            <p:ph type="ctrTitle"/>
          </p:nvPr>
        </p:nvSpPr>
        <p:spPr>
          <a:xfrm>
            <a:off x="94343" y="819150"/>
            <a:ext cx="9067800" cy="2514600"/>
          </a:xfrm>
        </p:spPr>
        <p:txBody>
          <a:bodyPr/>
          <a:lstStyle/>
          <a:p>
            <a:pPr algn="ctr"/>
            <a:r>
              <a:rPr lang="en-US" altLang="zh-CN" sz="6000" dirty="0">
                <a:solidFill>
                  <a:schemeClr val="tx1"/>
                </a:solidFill>
              </a:rPr>
              <a:t/>
            </a:r>
            <a:br>
              <a:rPr lang="en-US" altLang="zh-CN" sz="6000" dirty="0">
                <a:solidFill>
                  <a:schemeClr val="tx1"/>
                </a:solidFill>
              </a:rPr>
            </a:br>
            <a:r>
              <a:rPr lang="en-US" altLang="zh-CN" sz="6000" dirty="0">
                <a:solidFill>
                  <a:schemeClr val="tx1"/>
                </a:solidFill>
              </a:rPr>
              <a:t/>
            </a:r>
            <a:br>
              <a:rPr lang="en-US" altLang="zh-CN" sz="6000" dirty="0">
                <a:solidFill>
                  <a:schemeClr val="tx1"/>
                </a:solidFill>
              </a:rPr>
            </a:br>
            <a:r>
              <a:rPr lang="en-US" altLang="zh-CN" sz="6000" dirty="0">
                <a:solidFill>
                  <a:schemeClr val="tx1"/>
                </a:solidFill>
              </a:rPr>
              <a:t>3.6</a:t>
            </a:r>
            <a:r>
              <a:rPr lang="zh-CN" altLang="zh-CN" sz="6000" dirty="0">
                <a:solidFill>
                  <a:schemeClr val="tx1"/>
                </a:solidFill>
              </a:rPr>
              <a:t>综合案例</a:t>
            </a:r>
            <a:r>
              <a:rPr lang="en-US" altLang="zh-CN" sz="6000" dirty="0">
                <a:solidFill>
                  <a:schemeClr val="tx1"/>
                </a:solidFill>
              </a:rPr>
              <a:t/>
            </a:r>
            <a:br>
              <a:rPr lang="en-US" altLang="zh-CN" sz="6000" dirty="0">
                <a:solidFill>
                  <a:schemeClr val="tx1"/>
                </a:solidFill>
              </a:rPr>
            </a:br>
            <a:endParaRPr lang="zh-CN" altLang="en-US" sz="6000" dirty="0"/>
          </a:p>
        </p:txBody>
      </p:sp>
    </p:spTree>
    <p:extLst>
      <p:ext uri="{BB962C8B-B14F-4D97-AF65-F5344CB8AC3E}">
        <p14:creationId xmlns:p14="http://schemas.microsoft.com/office/powerpoint/2010/main" val="217479000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33400" y="1257301"/>
            <a:ext cx="5214889" cy="523220"/>
          </a:xfrm>
          <a:prstGeom prst="rect">
            <a:avLst/>
          </a:prstGeom>
        </p:spPr>
        <p:txBody>
          <a:bodyPr wrap="none">
            <a:spAutoFit/>
          </a:bodyPr>
          <a:lstStyle/>
          <a:p>
            <a:pPr>
              <a:buNone/>
            </a:pPr>
            <a:r>
              <a:rPr lang="zh-CN" altLang="zh-CN" dirty="0">
                <a:solidFill>
                  <a:schemeClr val="tx1"/>
                </a:solidFill>
              </a:rPr>
              <a:t>【例</a:t>
            </a:r>
            <a:r>
              <a:rPr lang="en-US" altLang="zh-CN" dirty="0">
                <a:solidFill>
                  <a:schemeClr val="tx1"/>
                </a:solidFill>
              </a:rPr>
              <a:t>3-10</a:t>
            </a:r>
            <a:r>
              <a:rPr lang="zh-CN" altLang="zh-CN" dirty="0">
                <a:solidFill>
                  <a:schemeClr val="tx1"/>
                </a:solidFill>
              </a:rPr>
              <a:t>】计算银行贷款本息。</a:t>
            </a:r>
            <a:endParaRPr lang="zh-CN" altLang="en-US" sz="3600" dirty="0">
              <a:solidFill>
                <a:schemeClr val="tx1"/>
              </a:solidFill>
            </a:endParaRPr>
          </a:p>
        </p:txBody>
      </p:sp>
      <p:sp>
        <p:nvSpPr>
          <p:cNvPr id="5" name="矩形 4"/>
          <p:cNvSpPr/>
          <p:nvPr/>
        </p:nvSpPr>
        <p:spPr>
          <a:xfrm>
            <a:off x="736600" y="1943100"/>
            <a:ext cx="8178800" cy="2936188"/>
          </a:xfrm>
          <a:prstGeom prst="rect">
            <a:avLst/>
          </a:prstGeom>
        </p:spPr>
        <p:txBody>
          <a:bodyPr wrap="square">
            <a:spAutoFit/>
          </a:bodyPr>
          <a:lstStyle/>
          <a:p>
            <a:pPr algn="just">
              <a:lnSpc>
                <a:spcPct val="150000"/>
              </a:lnSpc>
              <a:buNone/>
            </a:pPr>
            <a:r>
              <a:rPr lang="zh-CN" altLang="en-US" dirty="0">
                <a:solidFill>
                  <a:schemeClr val="tx1"/>
                </a:solidFill>
                <a:latin typeface="Times New Roman" pitchFamily="18" charset="0"/>
                <a:cs typeface="Times New Roman" pitchFamily="18" charset="0"/>
              </a:rPr>
              <a:t>问题描述：从文件</a:t>
            </a:r>
            <a:r>
              <a:rPr lang="en-US" altLang="zh-CN" dirty="0">
                <a:solidFill>
                  <a:schemeClr val="tx1"/>
                </a:solidFill>
                <a:latin typeface="Times New Roman" pitchFamily="18" charset="0"/>
                <a:cs typeface="Times New Roman" pitchFamily="18" charset="0"/>
              </a:rPr>
              <a:t>credit.txt</a:t>
            </a:r>
            <a:r>
              <a:rPr lang="zh-CN" altLang="en-US" dirty="0">
                <a:solidFill>
                  <a:schemeClr val="tx1"/>
                </a:solidFill>
                <a:latin typeface="Times New Roman" pitchFamily="18" charset="0"/>
                <a:cs typeface="Times New Roman" pitchFamily="18" charset="0"/>
              </a:rPr>
              <a:t>中读入贷款金额</a:t>
            </a:r>
            <a:r>
              <a:rPr lang="en-US" altLang="zh-CN" dirty="0">
                <a:solidFill>
                  <a:schemeClr val="tx1"/>
                </a:solidFill>
                <a:latin typeface="Times New Roman" pitchFamily="18" charset="0"/>
                <a:cs typeface="Times New Roman" pitchFamily="18" charset="0"/>
              </a:rPr>
              <a:t>money</a:t>
            </a:r>
            <a:r>
              <a:rPr lang="zh-CN" altLang="en-US" dirty="0">
                <a:solidFill>
                  <a:schemeClr val="tx1"/>
                </a:solidFill>
                <a:latin typeface="Times New Roman" pitchFamily="18" charset="0"/>
                <a:cs typeface="Times New Roman" pitchFamily="18" charset="0"/>
              </a:rPr>
              <a:t>，</a:t>
            </a:r>
            <a:endParaRPr lang="en-US" altLang="zh-CN" dirty="0">
              <a:solidFill>
                <a:schemeClr val="tx1"/>
              </a:solidFill>
              <a:latin typeface="Times New Roman" pitchFamily="18" charset="0"/>
              <a:cs typeface="Times New Roman" pitchFamily="18" charset="0"/>
            </a:endParaRPr>
          </a:p>
          <a:p>
            <a:pPr algn="just">
              <a:lnSpc>
                <a:spcPct val="150000"/>
              </a:lnSpc>
              <a:buNone/>
            </a:pPr>
            <a:r>
              <a:rPr lang="zh-CN" altLang="en-US" dirty="0">
                <a:solidFill>
                  <a:schemeClr val="tx1"/>
                </a:solidFill>
                <a:latin typeface="Times New Roman" pitchFamily="18" charset="0"/>
                <a:cs typeface="Times New Roman" pitchFamily="18" charset="0"/>
              </a:rPr>
              <a:t>贷期</a:t>
            </a:r>
            <a:r>
              <a:rPr lang="en-US" altLang="zh-CN" dirty="0">
                <a:solidFill>
                  <a:schemeClr val="tx1"/>
                </a:solidFill>
                <a:latin typeface="Times New Roman" pitchFamily="18" charset="0"/>
                <a:cs typeface="Times New Roman" pitchFamily="18" charset="0"/>
              </a:rPr>
              <a:t>year</a:t>
            </a:r>
            <a:r>
              <a:rPr lang="zh-CN" altLang="en-US" dirty="0">
                <a:solidFill>
                  <a:schemeClr val="tx1"/>
                </a:solidFill>
                <a:latin typeface="Times New Roman" pitchFamily="18" charset="0"/>
                <a:cs typeface="Times New Roman" pitchFamily="18" charset="0"/>
              </a:rPr>
              <a:t>和贷款年利息</a:t>
            </a:r>
            <a:r>
              <a:rPr lang="en-US" altLang="zh-CN" dirty="0">
                <a:solidFill>
                  <a:schemeClr val="tx1"/>
                </a:solidFill>
                <a:latin typeface="Times New Roman" pitchFamily="18" charset="0"/>
                <a:cs typeface="Times New Roman" pitchFamily="18" charset="0"/>
              </a:rPr>
              <a:t>rate</a:t>
            </a:r>
            <a:r>
              <a:rPr lang="zh-CN" altLang="en-US" dirty="0">
                <a:solidFill>
                  <a:schemeClr val="tx1"/>
                </a:solidFill>
                <a:latin typeface="Times New Roman" pitchFamily="18" charset="0"/>
                <a:cs typeface="Times New Roman" pitchFamily="18" charset="0"/>
              </a:rPr>
              <a:t>，计算贷款到期时的本息</a:t>
            </a:r>
            <a:endParaRPr lang="en-US" altLang="zh-CN" dirty="0">
              <a:solidFill>
                <a:schemeClr val="tx1"/>
              </a:solidFill>
              <a:latin typeface="Times New Roman" pitchFamily="18" charset="0"/>
              <a:cs typeface="Times New Roman" pitchFamily="18" charset="0"/>
            </a:endParaRPr>
          </a:p>
          <a:p>
            <a:pPr algn="just">
              <a:lnSpc>
                <a:spcPct val="150000"/>
              </a:lnSpc>
              <a:buNone/>
            </a:pPr>
            <a:r>
              <a:rPr lang="zh-CN" altLang="en-US" dirty="0">
                <a:solidFill>
                  <a:schemeClr val="tx1"/>
                </a:solidFill>
                <a:latin typeface="Times New Roman" pitchFamily="18" charset="0"/>
                <a:cs typeface="Times New Roman" pitchFamily="18" charset="0"/>
              </a:rPr>
              <a:t>合计</a:t>
            </a:r>
            <a:r>
              <a:rPr lang="en-US" altLang="zh-CN" dirty="0">
                <a:solidFill>
                  <a:schemeClr val="tx1"/>
                </a:solidFill>
                <a:latin typeface="Times New Roman" pitchFamily="18" charset="0"/>
                <a:cs typeface="Times New Roman" pitchFamily="18" charset="0"/>
              </a:rPr>
              <a:t>sum</a:t>
            </a:r>
            <a:r>
              <a:rPr lang="zh-CN" altLang="en-US" dirty="0">
                <a:solidFill>
                  <a:schemeClr val="tx1"/>
                </a:solidFill>
                <a:latin typeface="Times New Roman" pitchFamily="18" charset="0"/>
                <a:cs typeface="Times New Roman" pitchFamily="18" charset="0"/>
              </a:rPr>
              <a:t>并输出。到期还款本息的计算公式为 </a:t>
            </a:r>
            <a:endParaRPr lang="en-US" altLang="zh-CN" dirty="0">
              <a:solidFill>
                <a:schemeClr val="tx1"/>
              </a:solidFill>
              <a:latin typeface="Times New Roman" pitchFamily="18" charset="0"/>
              <a:cs typeface="Times New Roman" pitchFamily="18" charset="0"/>
            </a:endParaRPr>
          </a:p>
          <a:p>
            <a:pPr algn="just">
              <a:lnSpc>
                <a:spcPct val="150000"/>
              </a:lnSpc>
              <a:buNone/>
            </a:pPr>
            <a:r>
              <a:rPr lang="en-US" altLang="zh-CN" dirty="0">
                <a:solidFill>
                  <a:schemeClr val="tx1"/>
                </a:solidFill>
                <a:latin typeface="Times New Roman" pitchFamily="18" charset="0"/>
                <a:cs typeface="Times New Roman" pitchFamily="18" charset="0"/>
              </a:rPr>
              <a:t>sum = money * (1 + rate)</a:t>
            </a:r>
            <a:r>
              <a:rPr lang="en-US" altLang="zh-CN" baseline="30000" dirty="0">
                <a:solidFill>
                  <a:schemeClr val="tx1"/>
                </a:solidFill>
                <a:latin typeface="Times New Roman" pitchFamily="18" charset="0"/>
                <a:cs typeface="Times New Roman" pitchFamily="18" charset="0"/>
              </a:rPr>
              <a:t>year</a:t>
            </a:r>
            <a:r>
              <a:rPr lang="zh-CN" altLang="en-US" dirty="0">
                <a:solidFill>
                  <a:schemeClr val="tx1"/>
                </a:solidFill>
                <a:latin typeface="Times New Roman" pitchFamily="18" charset="0"/>
                <a:cs typeface="Times New Roman" pitchFamily="18" charset="0"/>
              </a:rPr>
              <a:t>。</a:t>
            </a:r>
          </a:p>
        </p:txBody>
      </p:sp>
      <p:sp>
        <p:nvSpPr>
          <p:cNvPr id="7" name="矩形 6"/>
          <p:cNvSpPr/>
          <p:nvPr/>
        </p:nvSpPr>
        <p:spPr>
          <a:xfrm>
            <a:off x="1295400" y="579135"/>
            <a:ext cx="5945832" cy="392415"/>
          </a:xfrm>
          <a:prstGeom prst="rect">
            <a:avLst/>
          </a:prstGeom>
        </p:spPr>
        <p:txBody>
          <a:bodyPr vert="horz" lIns="91440" tIns="45720" rIns="91440" bIns="45720" rtlCol="0" anchor="ctr">
            <a:noAutofit/>
          </a:bodyPr>
          <a:lstStyle/>
          <a:p>
            <a:pPr lvl="3">
              <a:buNone/>
            </a:pPr>
            <a:r>
              <a:rPr lang="en-US" altLang="zh-CN" sz="4000" dirty="0">
                <a:solidFill>
                  <a:schemeClr val="tx1"/>
                </a:solidFill>
              </a:rPr>
              <a:t>3.6  </a:t>
            </a:r>
            <a:r>
              <a:rPr lang="zh-CN" altLang="zh-CN" sz="4000" dirty="0">
                <a:solidFill>
                  <a:schemeClr val="tx1"/>
                </a:solidFill>
              </a:rPr>
              <a:t>综合案例</a:t>
            </a:r>
            <a:endParaRPr lang="en-US" altLang="zh-CN" sz="4000" dirty="0">
              <a:solidFill>
                <a:schemeClr val="tx1"/>
              </a:solidFill>
            </a:endParaRPr>
          </a:p>
        </p:txBody>
      </p:sp>
    </p:spTree>
    <p:custDataLst>
      <p:tags r:id="rId1"/>
    </p:custDataLst>
    <p:extLst>
      <p:ext uri="{BB962C8B-B14F-4D97-AF65-F5344CB8AC3E}">
        <p14:creationId xmlns:p14="http://schemas.microsoft.com/office/powerpoint/2010/main" val="121510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left)">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left)">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left)">
                                      <p:cBhvr>
                                        <p:cTn id="2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2920" y="374650"/>
            <a:ext cx="8079581" cy="939800"/>
          </a:xfrm>
        </p:spPr>
        <p:txBody>
          <a:bodyPr vert="horz" lIns="91440" tIns="45720" rIns="91440" bIns="45720" rtlCol="0" anchor="ctr">
            <a:normAutofit/>
          </a:bodyPr>
          <a:lstStyle/>
          <a:p>
            <a:pPr algn="ctr"/>
            <a:r>
              <a:rPr lang="en-US" altLang="zh-CN" sz="4400" dirty="0">
                <a:solidFill>
                  <a:schemeClr val="tx1"/>
                </a:solidFill>
                <a:latin typeface="+mn-lt"/>
                <a:ea typeface="+mn-ea"/>
                <a:cs typeface="+mn-cs"/>
              </a:rPr>
              <a:t>3.1  </a:t>
            </a:r>
            <a:r>
              <a:rPr lang="zh-CN" altLang="zh-CN" sz="4400" dirty="0">
                <a:solidFill>
                  <a:schemeClr val="tx1"/>
                </a:solidFill>
              </a:rPr>
              <a:t>简单计算问题</a:t>
            </a:r>
            <a:endParaRPr lang="zh-CN" altLang="en-US" sz="4400" dirty="0">
              <a:solidFill>
                <a:schemeClr val="tx1"/>
              </a:solidFill>
              <a:latin typeface="+mn-lt"/>
              <a:ea typeface="+mn-ea"/>
              <a:cs typeface="+mn-cs"/>
            </a:endParaRPr>
          </a:p>
        </p:txBody>
      </p:sp>
      <p:sp>
        <p:nvSpPr>
          <p:cNvPr id="36867" name="内容占位符 2"/>
          <p:cNvSpPr>
            <a:spLocks noGrp="1"/>
          </p:cNvSpPr>
          <p:nvPr>
            <p:ph idx="1"/>
          </p:nvPr>
        </p:nvSpPr>
        <p:spPr>
          <a:xfrm>
            <a:off x="228600" y="1314450"/>
            <a:ext cx="8839200" cy="1003710"/>
          </a:xfrm>
        </p:spPr>
        <p:txBody>
          <a:bodyPr>
            <a:noAutofit/>
          </a:bodyPr>
          <a:lstStyle/>
          <a:p>
            <a:pPr marL="0" lvl="1" indent="0">
              <a:lnSpc>
                <a:spcPct val="125000"/>
              </a:lnSpc>
              <a:spcBef>
                <a:spcPts val="0"/>
              </a:spcBef>
              <a:buNone/>
            </a:pPr>
            <a:r>
              <a:rPr lang="zh-CN" altLang="zh-CN" dirty="0"/>
              <a:t>【例</a:t>
            </a:r>
            <a:r>
              <a:rPr lang="en-US" altLang="zh-CN" dirty="0"/>
              <a:t>3-1</a:t>
            </a:r>
            <a:r>
              <a:rPr lang="zh-CN" altLang="zh-CN" dirty="0"/>
              <a:t>】程序实现由以下步骤组成：</a:t>
            </a:r>
            <a:endParaRPr lang="en-US" altLang="zh-CN" dirty="0"/>
          </a:p>
          <a:p>
            <a:pPr marL="0" lvl="1" indent="0">
              <a:lnSpc>
                <a:spcPct val="125000"/>
              </a:lnSpc>
              <a:spcBef>
                <a:spcPts val="0"/>
              </a:spcBef>
              <a:buNone/>
            </a:pPr>
            <a:r>
              <a:rPr lang="zh-CN" altLang="zh-CN" dirty="0"/>
              <a:t>第一步：输入，由键盘输入变量</a:t>
            </a:r>
            <a:r>
              <a:rPr lang="en-US" altLang="zh-CN" dirty="0"/>
              <a:t>increment</a:t>
            </a:r>
            <a:r>
              <a:rPr lang="zh-CN" altLang="zh-CN" dirty="0"/>
              <a:t>的值，即本次新加入社团的人数；从数据文件（</a:t>
            </a:r>
            <a:r>
              <a:rPr lang="en-US" altLang="zh-CN" dirty="0"/>
              <a:t>Number_club_members.txt</a:t>
            </a:r>
            <a:r>
              <a:rPr lang="zh-CN" altLang="zh-CN" dirty="0"/>
              <a:t>）中读取本学期计划招新人数</a:t>
            </a:r>
            <a:r>
              <a:rPr lang="en-US" altLang="zh-CN" dirty="0"/>
              <a:t>num</a:t>
            </a:r>
            <a:r>
              <a:rPr lang="zh-CN" altLang="zh-CN" dirty="0"/>
              <a:t>和上次新加入社团的人数</a:t>
            </a:r>
            <a:r>
              <a:rPr lang="en-US" altLang="zh-CN" dirty="0" err="1"/>
              <a:t>last_increment</a:t>
            </a:r>
            <a:r>
              <a:rPr lang="zh-CN" altLang="zh-CN" dirty="0"/>
              <a:t>。</a:t>
            </a:r>
            <a:endParaRPr lang="en-US" altLang="zh-CN" sz="3000" dirty="0"/>
          </a:p>
        </p:txBody>
      </p:sp>
    </p:spTree>
    <p:custDataLst>
      <p:tags r:id="rId1"/>
    </p:custDataLst>
    <p:extLst>
      <p:ext uri="{BB962C8B-B14F-4D97-AF65-F5344CB8AC3E}">
        <p14:creationId xmlns:p14="http://schemas.microsoft.com/office/powerpoint/2010/main" val="3059515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left)">
                                      <p:cBhvr>
                                        <p:cTn id="7" dur="500"/>
                                        <p:tgtEl>
                                          <p:spTgt spid="3686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6867">
                                            <p:txEl>
                                              <p:pRg st="1" end="1"/>
                                            </p:txEl>
                                          </p:spTgt>
                                        </p:tgtEl>
                                        <p:attrNameLst>
                                          <p:attrName>style.visibility</p:attrName>
                                        </p:attrNameLst>
                                      </p:cBhvr>
                                      <p:to>
                                        <p:strVal val="visible"/>
                                      </p:to>
                                    </p:set>
                                    <p:animEffect transition="in" filter="wipe(left)">
                                      <p:cBhvr>
                                        <p:cTn id="10" dur="500"/>
                                        <p:tgtEl>
                                          <p:spTgt spid="368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533400" y="323850"/>
            <a:ext cx="8229600" cy="1028700"/>
          </a:xfrm>
        </p:spPr>
        <p:txBody>
          <a:bodyPr vert="horz" lIns="91440" tIns="45720" rIns="91440" bIns="45720" rtlCol="0" anchor="ctr">
            <a:normAutofit/>
          </a:bodyPr>
          <a:lstStyle/>
          <a:p>
            <a:pPr marL="571500" indent="-571500">
              <a:buFont typeface="Wingdings" pitchFamily="2" charset="2"/>
              <a:buChar char="Ø"/>
            </a:pPr>
            <a:r>
              <a:rPr lang="zh-CN" altLang="en-US" sz="4000" dirty="0">
                <a:solidFill>
                  <a:schemeClr val="tx1"/>
                </a:solidFill>
                <a:latin typeface="+mn-lt"/>
                <a:ea typeface="+mn-ea"/>
                <a:cs typeface="+mn-cs"/>
              </a:rPr>
              <a:t>数学库函数</a:t>
            </a:r>
          </a:p>
        </p:txBody>
      </p:sp>
      <p:sp>
        <p:nvSpPr>
          <p:cNvPr id="67588" name="内容占位符 3"/>
          <p:cNvSpPr>
            <a:spLocks noGrp="1"/>
          </p:cNvSpPr>
          <p:nvPr>
            <p:ph sz="half" idx="2"/>
          </p:nvPr>
        </p:nvSpPr>
        <p:spPr>
          <a:xfrm>
            <a:off x="1524000" y="1143000"/>
            <a:ext cx="5943600" cy="2889251"/>
          </a:xfrm>
        </p:spPr>
        <p:txBody>
          <a:bodyPr>
            <a:normAutofit fontScale="85000" lnSpcReduction="20000"/>
          </a:bodyPr>
          <a:lstStyle/>
          <a:p>
            <a:pPr marL="0" lvl="3" indent="-360000">
              <a:lnSpc>
                <a:spcPct val="150000"/>
              </a:lnSpc>
              <a:buFont typeface="Wingdings" pitchFamily="2" charset="2"/>
              <a:buChar char="l"/>
            </a:pPr>
            <a:r>
              <a:rPr lang="zh-CN" altLang="zh-CN" sz="2800" dirty="0">
                <a:latin typeface="Times New Roman" pitchFamily="18" charset="0"/>
                <a:cs typeface="Times New Roman" pitchFamily="18" charset="0"/>
              </a:rPr>
              <a:t>平方根函数</a:t>
            </a:r>
            <a:r>
              <a:rPr lang="en-US" altLang="zh-CN" sz="2800" dirty="0" err="1">
                <a:latin typeface="Times New Roman" pitchFamily="18" charset="0"/>
                <a:cs typeface="Times New Roman" pitchFamily="18" charset="0"/>
              </a:rPr>
              <a:t>sqrt</a:t>
            </a:r>
            <a:r>
              <a:rPr lang="en-US" altLang="zh-CN" sz="2800" dirty="0">
                <a:latin typeface="Times New Roman" pitchFamily="18" charset="0"/>
                <a:cs typeface="Times New Roman" pitchFamily="18" charset="0"/>
              </a:rPr>
              <a:t>(x)</a:t>
            </a:r>
          </a:p>
          <a:p>
            <a:pPr marL="0" lvl="3" indent="-360000">
              <a:lnSpc>
                <a:spcPct val="150000"/>
              </a:lnSpc>
              <a:buFont typeface="Wingdings" pitchFamily="2" charset="2"/>
              <a:buChar char="l"/>
            </a:pPr>
            <a:r>
              <a:rPr lang="en-US" altLang="zh-CN" sz="2800" dirty="0">
                <a:latin typeface="Times New Roman" pitchFamily="18" charset="0"/>
                <a:cs typeface="Times New Roman" pitchFamily="18" charset="0"/>
              </a:rPr>
              <a:t> </a:t>
            </a:r>
            <a:r>
              <a:rPr lang="zh-CN" altLang="zh-CN" sz="2800" dirty="0">
                <a:latin typeface="Times New Roman" pitchFamily="18" charset="0"/>
                <a:cs typeface="Times New Roman" pitchFamily="18" charset="0"/>
              </a:rPr>
              <a:t>绝对值函数</a:t>
            </a:r>
            <a:r>
              <a:rPr lang="en-US" altLang="zh-CN" sz="2800" dirty="0" err="1">
                <a:latin typeface="Times New Roman" pitchFamily="18" charset="0"/>
                <a:cs typeface="Times New Roman" pitchFamily="18" charset="0"/>
              </a:rPr>
              <a:t>fabs</a:t>
            </a:r>
            <a:r>
              <a:rPr lang="en-US" altLang="zh-CN" sz="2800" dirty="0">
                <a:latin typeface="Times New Roman" pitchFamily="18" charset="0"/>
                <a:cs typeface="Times New Roman" pitchFamily="18" charset="0"/>
              </a:rPr>
              <a:t>(x)</a:t>
            </a:r>
          </a:p>
          <a:p>
            <a:pPr marL="0" lvl="3" indent="-360000">
              <a:lnSpc>
                <a:spcPct val="150000"/>
              </a:lnSpc>
              <a:buFont typeface="Wingdings" pitchFamily="2" charset="2"/>
              <a:buChar char="l"/>
            </a:pPr>
            <a:r>
              <a:rPr lang="en-US" altLang="zh-CN" sz="2800" dirty="0">
                <a:latin typeface="Times New Roman" pitchFamily="18" charset="0"/>
                <a:cs typeface="Times New Roman" pitchFamily="18" charset="0"/>
              </a:rPr>
              <a:t> </a:t>
            </a:r>
            <a:r>
              <a:rPr lang="zh-CN" altLang="zh-CN" sz="2800" dirty="0">
                <a:latin typeface="Times New Roman" pitchFamily="18" charset="0"/>
                <a:cs typeface="Times New Roman" pitchFamily="18" charset="0"/>
              </a:rPr>
              <a:t>幂函数</a:t>
            </a:r>
            <a:r>
              <a:rPr lang="en-US" altLang="zh-CN" sz="2800" dirty="0">
                <a:latin typeface="Times New Roman" pitchFamily="18" charset="0"/>
                <a:cs typeface="Times New Roman" pitchFamily="18" charset="0"/>
              </a:rPr>
              <a:t>pow(</a:t>
            </a:r>
            <a:r>
              <a:rPr lang="en-US" altLang="zh-CN" sz="2800" dirty="0" err="1">
                <a:latin typeface="Times New Roman" pitchFamily="18" charset="0"/>
                <a:cs typeface="Times New Roman" pitchFamily="18" charset="0"/>
              </a:rPr>
              <a:t>x,n</a:t>
            </a:r>
            <a:r>
              <a:rPr lang="en-US" altLang="zh-CN" sz="2800" dirty="0">
                <a:latin typeface="Times New Roman" pitchFamily="18" charset="0"/>
                <a:cs typeface="Times New Roman" pitchFamily="18" charset="0"/>
              </a:rPr>
              <a:t>)</a:t>
            </a:r>
          </a:p>
          <a:p>
            <a:pPr marL="0" lvl="3" indent="-360000">
              <a:lnSpc>
                <a:spcPct val="150000"/>
              </a:lnSpc>
              <a:buFont typeface="Wingdings" pitchFamily="2" charset="2"/>
              <a:buChar char="l"/>
            </a:pPr>
            <a:r>
              <a:rPr lang="zh-CN" altLang="zh-CN" sz="2800" dirty="0">
                <a:latin typeface="Times New Roman" pitchFamily="18" charset="0"/>
                <a:cs typeface="Times New Roman" pitchFamily="18" charset="0"/>
              </a:rPr>
              <a:t>指数函数</a:t>
            </a:r>
            <a:r>
              <a:rPr lang="en-US" altLang="zh-CN" sz="2800" dirty="0" err="1">
                <a:latin typeface="Times New Roman" pitchFamily="18" charset="0"/>
                <a:cs typeface="Times New Roman" pitchFamily="18" charset="0"/>
              </a:rPr>
              <a:t>exp</a:t>
            </a:r>
            <a:r>
              <a:rPr lang="en-US" altLang="zh-CN" sz="2800" dirty="0">
                <a:latin typeface="Times New Roman" pitchFamily="18" charset="0"/>
                <a:cs typeface="Times New Roman" pitchFamily="18" charset="0"/>
              </a:rPr>
              <a:t>(x)</a:t>
            </a:r>
          </a:p>
          <a:p>
            <a:pPr marL="0" lvl="3" indent="-360000">
              <a:lnSpc>
                <a:spcPct val="150000"/>
              </a:lnSpc>
              <a:buFont typeface="Wingdings" pitchFamily="2" charset="2"/>
              <a:buChar char="l"/>
            </a:pPr>
            <a:r>
              <a:rPr lang="zh-CN" altLang="zh-CN" sz="2800" dirty="0">
                <a:latin typeface="Times New Roman" pitchFamily="18" charset="0"/>
                <a:cs typeface="Times New Roman" pitchFamily="18" charset="0"/>
              </a:rPr>
              <a:t>以</a:t>
            </a:r>
            <a:r>
              <a:rPr lang="en-US" altLang="zh-CN" sz="2800" dirty="0">
                <a:latin typeface="Times New Roman" pitchFamily="18" charset="0"/>
                <a:cs typeface="Times New Roman" pitchFamily="18" charset="0"/>
              </a:rPr>
              <a:t>e</a:t>
            </a:r>
            <a:r>
              <a:rPr lang="zh-CN" altLang="zh-CN" sz="2800" dirty="0">
                <a:latin typeface="Times New Roman" pitchFamily="18" charset="0"/>
                <a:cs typeface="Times New Roman" pitchFamily="18" charset="0"/>
              </a:rPr>
              <a:t>为底的对数函数</a:t>
            </a:r>
            <a:r>
              <a:rPr lang="en-US" altLang="zh-CN" sz="2800" dirty="0">
                <a:latin typeface="Times New Roman" pitchFamily="18" charset="0"/>
                <a:cs typeface="Times New Roman" pitchFamily="18" charset="0"/>
              </a:rPr>
              <a:t>log(x)</a:t>
            </a:r>
            <a:endParaRPr lang="en-US" altLang="zh-CN" sz="2400" dirty="0">
              <a:latin typeface="Times New Roman" pitchFamily="18" charset="0"/>
              <a:cs typeface="Times New Roman" pitchFamily="18" charset="0"/>
            </a:endParaRPr>
          </a:p>
        </p:txBody>
      </p:sp>
      <p:sp>
        <p:nvSpPr>
          <p:cNvPr id="67589" name="页脚占位符 4"/>
          <p:cNvSpPr>
            <a:spLocks noGrp="1"/>
          </p:cNvSpPr>
          <p:nvPr>
            <p:ph type="ftr" sz="quarter" idx="4294967295"/>
          </p:nvPr>
        </p:nvSpPr>
        <p:spPr>
          <a:xfrm>
            <a:off x="514350" y="4916023"/>
            <a:ext cx="3771900" cy="171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bg1"/>
                </a:solidFill>
                <a:latin typeface="Arial" charset="0"/>
                <a:ea typeface="宋体" charset="-122"/>
              </a:defRPr>
            </a:lvl1pPr>
            <a:lvl2pPr marL="742950" indent="-285750" eaLnBrk="0" hangingPunct="0">
              <a:buClr>
                <a:schemeClr val="accent2"/>
              </a:buClr>
              <a:buSzPct val="80000"/>
              <a:buChar char="¨"/>
              <a:defRPr sz="2800">
                <a:solidFill>
                  <a:schemeClr val="bg1"/>
                </a:solidFill>
                <a:latin typeface="Arial" charset="0"/>
                <a:ea typeface="宋体" charset="-122"/>
              </a:defRPr>
            </a:lvl2pPr>
            <a:lvl3pPr marL="1143000" indent="-228600" eaLnBrk="0" hangingPunct="0">
              <a:buSzPct val="65000"/>
              <a:defRPr sz="2400">
                <a:solidFill>
                  <a:schemeClr val="bg1"/>
                </a:solidFill>
                <a:latin typeface="Arial" charset="0"/>
                <a:ea typeface="宋体" charset="-122"/>
              </a:defRPr>
            </a:lvl3pPr>
            <a:lvl4pPr marL="1600200" indent="-228600" eaLnBrk="0" hangingPunct="0">
              <a:buClr>
                <a:schemeClr val="accent2"/>
              </a:buClr>
              <a:buSzPct val="70000"/>
              <a:buChar char="¨"/>
              <a:defRPr sz="2000">
                <a:solidFill>
                  <a:schemeClr val="bg1"/>
                </a:solidFill>
                <a:latin typeface="Arial" charset="0"/>
                <a:ea typeface="宋体" charset="-122"/>
              </a:defRPr>
            </a:lvl4pPr>
            <a:lvl5pPr marL="2057400" indent="-228600" eaLnBrk="0" hangingPunct="0">
              <a:buChar char="§"/>
              <a:defRPr sz="2000">
                <a:solidFill>
                  <a:schemeClr val="bg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bg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bg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bg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bg1"/>
                </a:solidFill>
                <a:latin typeface="Arial" charset="0"/>
                <a:ea typeface="宋体" charset="-122"/>
              </a:defRPr>
            </a:lvl9pPr>
          </a:lstStyle>
          <a:p>
            <a:pPr eaLnBrk="1" hangingPunct="1"/>
            <a:endParaRPr lang="zh-CN" altLang="en-US" sz="1200" dirty="0">
              <a:solidFill>
                <a:schemeClr val="tx1"/>
              </a:solidFill>
            </a:endParaRPr>
          </a:p>
        </p:txBody>
      </p:sp>
      <p:sp>
        <p:nvSpPr>
          <p:cNvPr id="2" name="矩形 1"/>
          <p:cNvSpPr/>
          <p:nvPr/>
        </p:nvSpPr>
        <p:spPr>
          <a:xfrm>
            <a:off x="1524000" y="4000500"/>
            <a:ext cx="4783682" cy="523220"/>
          </a:xfrm>
          <a:prstGeom prst="rect">
            <a:avLst/>
          </a:prstGeom>
        </p:spPr>
        <p:txBody>
          <a:bodyPr wrap="none">
            <a:spAutoFit/>
          </a:bodyPr>
          <a:lstStyle/>
          <a:p>
            <a:pPr>
              <a:buNone/>
            </a:pPr>
            <a:r>
              <a:rPr lang="zh-CN" altLang="en-US" dirty="0">
                <a:solidFill>
                  <a:srgbClr val="FF0000"/>
                </a:solidFill>
                <a:latin typeface="Times New Roman" pitchFamily="18" charset="0"/>
                <a:cs typeface="Times New Roman" pitchFamily="18" charset="0"/>
              </a:rPr>
              <a:t>文件头部： </a:t>
            </a:r>
            <a:r>
              <a:rPr lang="en-US" altLang="zh-CN" dirty="0">
                <a:solidFill>
                  <a:srgbClr val="FF0000"/>
                </a:solidFill>
                <a:latin typeface="Times New Roman" pitchFamily="18" charset="0"/>
                <a:cs typeface="Times New Roman" pitchFamily="18" charset="0"/>
              </a:rPr>
              <a:t>#include &lt;</a:t>
            </a:r>
            <a:r>
              <a:rPr lang="en-US" altLang="zh-CN" dirty="0" err="1">
                <a:solidFill>
                  <a:srgbClr val="FF0000"/>
                </a:solidFill>
                <a:latin typeface="Times New Roman" pitchFamily="18" charset="0"/>
                <a:cs typeface="Times New Roman" pitchFamily="18" charset="0"/>
              </a:rPr>
              <a:t>math.h</a:t>
            </a:r>
            <a:r>
              <a:rPr lang="en-US" altLang="zh-CN" dirty="0">
                <a:solidFill>
                  <a:srgbClr val="FF0000"/>
                </a:solidFill>
                <a:latin typeface="Times New Roman" pitchFamily="18" charset="0"/>
                <a:cs typeface="Times New Roman" pitchFamily="18" charset="0"/>
              </a:rPr>
              <a:t>&gt;</a:t>
            </a:r>
          </a:p>
        </p:txBody>
      </p:sp>
      <p:sp>
        <p:nvSpPr>
          <p:cNvPr id="6" name="矩形 5">
            <a:extLst>
              <a:ext uri="{FF2B5EF4-FFF2-40B4-BE49-F238E27FC236}">
                <a16:creationId xmlns:a16="http://schemas.microsoft.com/office/drawing/2014/main" xmlns="" id="{DB3E00DC-720D-4F5F-AE9A-CDA9D9227EBC}"/>
              </a:ext>
            </a:extLst>
          </p:cNvPr>
          <p:cNvSpPr/>
          <p:nvPr/>
        </p:nvSpPr>
        <p:spPr>
          <a:xfrm>
            <a:off x="1447800" y="127642"/>
            <a:ext cx="5945832" cy="392415"/>
          </a:xfrm>
          <a:prstGeom prst="rect">
            <a:avLst/>
          </a:prstGeom>
        </p:spPr>
        <p:txBody>
          <a:bodyPr vert="horz" lIns="91440" tIns="45720" rIns="91440" bIns="45720" rtlCol="0" anchor="ctr">
            <a:noAutofit/>
          </a:bodyPr>
          <a:lstStyle/>
          <a:p>
            <a:pPr lvl="3">
              <a:buNone/>
            </a:pPr>
            <a:r>
              <a:rPr lang="en-US" altLang="zh-CN" sz="4000" dirty="0">
                <a:solidFill>
                  <a:schemeClr val="tx1"/>
                </a:solidFill>
              </a:rPr>
              <a:t>3.6  </a:t>
            </a:r>
            <a:r>
              <a:rPr lang="zh-CN" altLang="zh-CN" sz="4000" dirty="0">
                <a:solidFill>
                  <a:schemeClr val="tx1"/>
                </a:solidFill>
              </a:rPr>
              <a:t>综合案例</a:t>
            </a:r>
            <a:endParaRPr lang="en-US" altLang="zh-CN" sz="4000" dirty="0">
              <a:solidFill>
                <a:schemeClr val="tx1"/>
              </a:solidFill>
            </a:endParaRPr>
          </a:p>
        </p:txBody>
      </p:sp>
    </p:spTree>
    <p:custDataLst>
      <p:tags r:id="rId1"/>
    </p:custDataLst>
    <p:extLst>
      <p:ext uri="{BB962C8B-B14F-4D97-AF65-F5344CB8AC3E}">
        <p14:creationId xmlns:p14="http://schemas.microsoft.com/office/powerpoint/2010/main" val="61489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588">
                                            <p:txEl>
                                              <p:pRg st="0" end="0"/>
                                            </p:txEl>
                                          </p:spTgt>
                                        </p:tgtEl>
                                        <p:attrNameLst>
                                          <p:attrName>style.visibility</p:attrName>
                                        </p:attrNameLst>
                                      </p:cBhvr>
                                      <p:to>
                                        <p:strVal val="visible"/>
                                      </p:to>
                                    </p:set>
                                    <p:animEffect transition="in" filter="wipe(left)">
                                      <p:cBhvr>
                                        <p:cTn id="7" dur="500"/>
                                        <p:tgtEl>
                                          <p:spTgt spid="675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588">
                                            <p:txEl>
                                              <p:pRg st="1" end="1"/>
                                            </p:txEl>
                                          </p:spTgt>
                                        </p:tgtEl>
                                        <p:attrNameLst>
                                          <p:attrName>style.visibility</p:attrName>
                                        </p:attrNameLst>
                                      </p:cBhvr>
                                      <p:to>
                                        <p:strVal val="visible"/>
                                      </p:to>
                                    </p:set>
                                    <p:animEffect transition="in" filter="wipe(left)">
                                      <p:cBhvr>
                                        <p:cTn id="12" dur="500"/>
                                        <p:tgtEl>
                                          <p:spTgt spid="6758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588">
                                            <p:txEl>
                                              <p:pRg st="2" end="2"/>
                                            </p:txEl>
                                          </p:spTgt>
                                        </p:tgtEl>
                                        <p:attrNameLst>
                                          <p:attrName>style.visibility</p:attrName>
                                        </p:attrNameLst>
                                      </p:cBhvr>
                                      <p:to>
                                        <p:strVal val="visible"/>
                                      </p:to>
                                    </p:set>
                                    <p:animEffect transition="in" filter="wipe(left)">
                                      <p:cBhvr>
                                        <p:cTn id="17" dur="500"/>
                                        <p:tgtEl>
                                          <p:spTgt spid="6758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7588">
                                            <p:txEl>
                                              <p:pRg st="3" end="3"/>
                                            </p:txEl>
                                          </p:spTgt>
                                        </p:tgtEl>
                                        <p:attrNameLst>
                                          <p:attrName>style.visibility</p:attrName>
                                        </p:attrNameLst>
                                      </p:cBhvr>
                                      <p:to>
                                        <p:strVal val="visible"/>
                                      </p:to>
                                    </p:set>
                                    <p:animEffect transition="in" filter="wipe(left)">
                                      <p:cBhvr>
                                        <p:cTn id="22" dur="500"/>
                                        <p:tgtEl>
                                          <p:spTgt spid="6758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7588">
                                            <p:txEl>
                                              <p:pRg st="4" end="4"/>
                                            </p:txEl>
                                          </p:spTgt>
                                        </p:tgtEl>
                                        <p:attrNameLst>
                                          <p:attrName>style.visibility</p:attrName>
                                        </p:attrNameLst>
                                      </p:cBhvr>
                                      <p:to>
                                        <p:strVal val="visible"/>
                                      </p:to>
                                    </p:set>
                                    <p:animEffect transition="in" filter="wipe(left)">
                                      <p:cBhvr>
                                        <p:cTn id="27" dur="500"/>
                                        <p:tgtEl>
                                          <p:spTgt spid="6758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fill="hold"/>
                                        <p:tgtEl>
                                          <p:spTgt spid="2"/>
                                        </p:tgtEl>
                                        <p:attrNameLst>
                                          <p:attrName>ppt_x</p:attrName>
                                        </p:attrNameLst>
                                      </p:cBhvr>
                                      <p:tavLst>
                                        <p:tav tm="0">
                                          <p:val>
                                            <p:strVal val="#ppt_x"/>
                                          </p:val>
                                        </p:tav>
                                        <p:tav tm="100000">
                                          <p:val>
                                            <p:strVal val="#ppt_x"/>
                                          </p:val>
                                        </p:tav>
                                      </p:tavLst>
                                    </p:anim>
                                    <p:anim calcmode="lin" valueType="num">
                                      <p:cBhvr additive="base">
                                        <p:cTn id="3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build="p"/>
      <p:bldP spid="2"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1" y="603250"/>
            <a:ext cx="8079581" cy="882650"/>
          </a:xfrm>
        </p:spPr>
        <p:txBody>
          <a:bodyPr vert="horz" lIns="91440" tIns="45720" rIns="91440" bIns="45720" rtlCol="0" anchor="ctr">
            <a:normAutofit fontScale="90000"/>
          </a:bodyPr>
          <a:lstStyle/>
          <a:p>
            <a:r>
              <a:rPr lang="zh-CN" altLang="zh-CN" sz="4000" dirty="0">
                <a:solidFill>
                  <a:schemeClr val="tx1"/>
                </a:solidFill>
              </a:rPr>
              <a:t>【例</a:t>
            </a:r>
            <a:r>
              <a:rPr lang="en-US" altLang="zh-CN" sz="4000" dirty="0">
                <a:solidFill>
                  <a:schemeClr val="tx1"/>
                </a:solidFill>
              </a:rPr>
              <a:t>3-10</a:t>
            </a:r>
            <a:r>
              <a:rPr lang="zh-CN" altLang="zh-CN" sz="4000" dirty="0">
                <a:solidFill>
                  <a:schemeClr val="tx1"/>
                </a:solidFill>
              </a:rPr>
              <a:t>】</a:t>
            </a:r>
            <a:r>
              <a:rPr lang="zh-CN" altLang="en-US" sz="4000" dirty="0">
                <a:solidFill>
                  <a:schemeClr val="tx1"/>
                </a:solidFill>
              </a:rPr>
              <a:t>计算银行贷款本息</a:t>
            </a:r>
            <a:r>
              <a:rPr lang="zh-CN" altLang="en-US" sz="4000" dirty="0">
                <a:solidFill>
                  <a:schemeClr val="tx1"/>
                </a:solidFill>
                <a:latin typeface="+mn-lt"/>
                <a:ea typeface="+mn-ea"/>
                <a:cs typeface="+mn-cs"/>
              </a:rPr>
              <a:t>算法设计</a:t>
            </a:r>
          </a:p>
        </p:txBody>
      </p:sp>
      <p:sp>
        <p:nvSpPr>
          <p:cNvPr id="36867" name="内容占位符 2"/>
          <p:cNvSpPr>
            <a:spLocks noGrp="1"/>
          </p:cNvSpPr>
          <p:nvPr>
            <p:ph idx="1"/>
          </p:nvPr>
        </p:nvSpPr>
        <p:spPr>
          <a:xfrm>
            <a:off x="76200" y="1428750"/>
            <a:ext cx="9234616" cy="2824639"/>
          </a:xfrm>
        </p:spPr>
        <p:txBody>
          <a:bodyPr>
            <a:noAutofit/>
          </a:bodyPr>
          <a:lstStyle/>
          <a:p>
            <a:pPr lvl="1">
              <a:lnSpc>
                <a:spcPct val="100000"/>
              </a:lnSpc>
              <a:spcBef>
                <a:spcPts val="1800"/>
              </a:spcBef>
            </a:pPr>
            <a:r>
              <a:rPr lang="zh-CN" altLang="en-US" sz="2800" dirty="0">
                <a:latin typeface="Times New Roman" pitchFamily="18" charset="0"/>
                <a:cs typeface="Times New Roman" pitchFamily="18" charset="0"/>
              </a:rPr>
              <a:t>第一步：定义文件指针及各个变量</a:t>
            </a:r>
            <a:endParaRPr lang="en-US" altLang="zh-CN" sz="2800" dirty="0">
              <a:latin typeface="Times New Roman" pitchFamily="18" charset="0"/>
              <a:cs typeface="Times New Roman" pitchFamily="18" charset="0"/>
            </a:endParaRPr>
          </a:p>
          <a:p>
            <a:pPr lvl="1">
              <a:lnSpc>
                <a:spcPct val="100000"/>
              </a:lnSpc>
              <a:spcBef>
                <a:spcPts val="1800"/>
              </a:spcBef>
            </a:pPr>
            <a:r>
              <a:rPr lang="zh-CN" altLang="en-US" sz="2800" dirty="0">
                <a:latin typeface="Times New Roman" pitchFamily="18" charset="0"/>
                <a:cs typeface="Times New Roman" pitchFamily="18" charset="0"/>
              </a:rPr>
              <a:t>第二步：打开文件，从文件读入数据并赋给相应变量</a:t>
            </a:r>
          </a:p>
          <a:p>
            <a:pPr lvl="1">
              <a:lnSpc>
                <a:spcPct val="100000"/>
              </a:lnSpc>
              <a:spcBef>
                <a:spcPts val="1300"/>
              </a:spcBef>
            </a:pPr>
            <a:r>
              <a:rPr lang="zh-CN" altLang="en-US" sz="2800" dirty="0">
                <a:latin typeface="Times New Roman" pitchFamily="18" charset="0"/>
                <a:cs typeface="Times New Roman" pitchFamily="18" charset="0"/>
              </a:rPr>
              <a:t>第三步；调用函数计算</a:t>
            </a:r>
            <a:r>
              <a:rPr lang="en-US" altLang="zh-CN" sz="2800" dirty="0">
                <a:latin typeface="Times New Roman" pitchFamily="18" charset="0"/>
                <a:cs typeface="Times New Roman" pitchFamily="18" charset="0"/>
              </a:rPr>
              <a:t>sum = money * </a:t>
            </a:r>
            <a:r>
              <a:rPr lang="en-US" altLang="zh-CN" sz="2800" dirty="0" err="1">
                <a:latin typeface="Times New Roman" pitchFamily="18" charset="0"/>
                <a:cs typeface="Times New Roman" pitchFamily="18" charset="0"/>
              </a:rPr>
              <a:t>pow</a:t>
            </a:r>
            <a:r>
              <a:rPr lang="en-US" altLang="zh-CN" sz="2800" dirty="0">
                <a:latin typeface="Times New Roman" pitchFamily="18" charset="0"/>
                <a:cs typeface="Times New Roman" pitchFamily="18" charset="0"/>
              </a:rPr>
              <a:t>(1+rate, year)</a:t>
            </a:r>
          </a:p>
          <a:p>
            <a:pPr lvl="1">
              <a:lnSpc>
                <a:spcPct val="100000"/>
              </a:lnSpc>
              <a:spcBef>
                <a:spcPts val="1300"/>
              </a:spcBef>
            </a:pPr>
            <a:r>
              <a:rPr lang="zh-CN" altLang="en-US" sz="2800" dirty="0">
                <a:latin typeface="Times New Roman" pitchFamily="18" charset="0"/>
                <a:cs typeface="Times New Roman" pitchFamily="18" charset="0"/>
              </a:rPr>
              <a:t>第四步：输出贷款本息</a:t>
            </a:r>
            <a:r>
              <a:rPr lang="en-US" altLang="zh-CN" sz="2800" dirty="0">
                <a:latin typeface="Times New Roman" pitchFamily="18" charset="0"/>
                <a:cs typeface="Times New Roman" pitchFamily="18" charset="0"/>
              </a:rPr>
              <a:t>sum</a:t>
            </a:r>
          </a:p>
          <a:p>
            <a:pPr lvl="1">
              <a:lnSpc>
                <a:spcPct val="100000"/>
              </a:lnSpc>
              <a:spcBef>
                <a:spcPts val="1300"/>
              </a:spcBef>
            </a:pPr>
            <a:r>
              <a:rPr lang="zh-CN" altLang="en-US" sz="2800" dirty="0">
                <a:latin typeface="Times New Roman" pitchFamily="18" charset="0"/>
                <a:cs typeface="Times New Roman" pitchFamily="18" charset="0"/>
              </a:rPr>
              <a:t>第五步：关闭文件</a:t>
            </a:r>
            <a:endParaRPr lang="en-US" altLang="zh-CN" sz="2800" dirty="0">
              <a:latin typeface="Times New Roman" pitchFamily="18" charset="0"/>
              <a:cs typeface="Times New Roman" pitchFamily="18" charset="0"/>
            </a:endParaRPr>
          </a:p>
        </p:txBody>
      </p:sp>
    </p:spTree>
    <p:custDataLst>
      <p:tags r:id="rId1"/>
    </p:custDataLst>
    <p:extLst>
      <p:ext uri="{BB962C8B-B14F-4D97-AF65-F5344CB8AC3E}">
        <p14:creationId xmlns:p14="http://schemas.microsoft.com/office/powerpoint/2010/main" val="313307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left)">
                                      <p:cBhvr>
                                        <p:cTn id="7" dur="500"/>
                                        <p:tgtEl>
                                          <p:spTgt spid="36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wipe(left)">
                                      <p:cBhvr>
                                        <p:cTn id="12" dur="500"/>
                                        <p:tgtEl>
                                          <p:spTgt spid="368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animEffect transition="in" filter="wipe(left)">
                                      <p:cBhvr>
                                        <p:cTn id="17" dur="500"/>
                                        <p:tgtEl>
                                          <p:spTgt spid="368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867">
                                            <p:txEl>
                                              <p:pRg st="3" end="3"/>
                                            </p:txEl>
                                          </p:spTgt>
                                        </p:tgtEl>
                                        <p:attrNameLst>
                                          <p:attrName>style.visibility</p:attrName>
                                        </p:attrNameLst>
                                      </p:cBhvr>
                                      <p:to>
                                        <p:strVal val="visible"/>
                                      </p:to>
                                    </p:set>
                                    <p:animEffect transition="in" filter="wipe(left)">
                                      <p:cBhvr>
                                        <p:cTn id="22" dur="500"/>
                                        <p:tgtEl>
                                          <p:spTgt spid="368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867">
                                            <p:txEl>
                                              <p:pRg st="4" end="4"/>
                                            </p:txEl>
                                          </p:spTgt>
                                        </p:tgtEl>
                                        <p:attrNameLst>
                                          <p:attrName>style.visibility</p:attrName>
                                        </p:attrNameLst>
                                      </p:cBhvr>
                                      <p:to>
                                        <p:strVal val="visible"/>
                                      </p:to>
                                    </p:set>
                                    <p:animEffect transition="in" filter="wipe(left)">
                                      <p:cBhvr>
                                        <p:cTn id="27" dur="500"/>
                                        <p:tgtEl>
                                          <p:spTgt spid="368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52400" y="514350"/>
            <a:ext cx="7159332" cy="584775"/>
          </a:xfrm>
          <a:prstGeom prst="rect">
            <a:avLst/>
          </a:prstGeom>
        </p:spPr>
        <p:txBody>
          <a:bodyPr wrap="none">
            <a:spAutoFit/>
          </a:bodyPr>
          <a:lstStyle/>
          <a:p>
            <a:pPr>
              <a:buNone/>
            </a:pPr>
            <a:r>
              <a:rPr lang="zh-CN" altLang="zh-CN" sz="3200" dirty="0">
                <a:solidFill>
                  <a:schemeClr val="tx1"/>
                </a:solidFill>
              </a:rPr>
              <a:t>【例</a:t>
            </a:r>
            <a:r>
              <a:rPr lang="en-US" altLang="zh-CN" sz="3200" dirty="0">
                <a:solidFill>
                  <a:schemeClr val="tx1"/>
                </a:solidFill>
              </a:rPr>
              <a:t>3-10</a:t>
            </a:r>
            <a:r>
              <a:rPr lang="zh-CN" altLang="zh-CN" sz="3200" dirty="0">
                <a:solidFill>
                  <a:schemeClr val="tx1"/>
                </a:solidFill>
              </a:rPr>
              <a:t>】</a:t>
            </a:r>
            <a:r>
              <a:rPr lang="zh-CN" altLang="en-US" sz="3200" dirty="0">
                <a:solidFill>
                  <a:schemeClr val="tx1"/>
                </a:solidFill>
              </a:rPr>
              <a:t>计算银行贷款本息程序代码</a:t>
            </a:r>
          </a:p>
        </p:txBody>
      </p:sp>
      <p:sp>
        <p:nvSpPr>
          <p:cNvPr id="7" name="矩形 6"/>
          <p:cNvSpPr/>
          <p:nvPr/>
        </p:nvSpPr>
        <p:spPr>
          <a:xfrm>
            <a:off x="1143000" y="1263651"/>
            <a:ext cx="6553200" cy="3785652"/>
          </a:xfrm>
          <a:prstGeom prst="rect">
            <a:avLst/>
          </a:prstGeom>
          <a:noFill/>
          <a:ln w="25400">
            <a:solidFill>
              <a:schemeClr val="accent1">
                <a:lumMod val="60000"/>
                <a:lumOff val="40000"/>
              </a:schemeClr>
            </a:solidFill>
          </a:ln>
        </p:spPr>
        <p:txBody>
          <a:bodyPr wrap="square">
            <a:spAutoFit/>
          </a:bodyPr>
          <a:lstStyle/>
          <a:p>
            <a:pPr algn="just">
              <a:spcBef>
                <a:spcPts val="0"/>
              </a:spcBef>
              <a:spcAft>
                <a:spcPts val="0"/>
              </a:spcAft>
              <a:buNone/>
            </a:pPr>
            <a:r>
              <a:rPr lang="en-US" altLang="zh-CN" sz="1600" dirty="0">
                <a:solidFill>
                  <a:srgbClr val="000000"/>
                </a:solidFill>
                <a:latin typeface="Times New Roman" pitchFamily="18" charset="0"/>
                <a:ea typeface="MingLiU" panose="02020509000000000000" pitchFamily="49" charset="-120"/>
                <a:cs typeface="Times New Roman" pitchFamily="18" charset="0"/>
              </a:rPr>
              <a:t>#include &lt;</a:t>
            </a:r>
            <a:r>
              <a:rPr lang="en-US" altLang="zh-CN" sz="1600" dirty="0" err="1">
                <a:solidFill>
                  <a:srgbClr val="000000"/>
                </a:solidFill>
                <a:latin typeface="Times New Roman" pitchFamily="18" charset="0"/>
                <a:ea typeface="MingLiU" panose="02020509000000000000" pitchFamily="49" charset="-120"/>
                <a:cs typeface="Times New Roman" pitchFamily="18" charset="0"/>
              </a:rPr>
              <a:t>stdio.h</a:t>
            </a:r>
            <a:r>
              <a:rPr lang="en-US" altLang="zh-CN" sz="1600" dirty="0">
                <a:solidFill>
                  <a:srgbClr val="000000"/>
                </a:solidFill>
                <a:latin typeface="Times New Roman" pitchFamily="18" charset="0"/>
                <a:ea typeface="MingLiU" panose="02020509000000000000" pitchFamily="49" charset="-120"/>
                <a:cs typeface="Times New Roman" pitchFamily="18" charset="0"/>
              </a:rPr>
              <a:t>&gt;</a:t>
            </a:r>
          </a:p>
          <a:p>
            <a:pPr algn="just">
              <a:spcBef>
                <a:spcPts val="0"/>
              </a:spcBef>
              <a:spcAft>
                <a:spcPts val="0"/>
              </a:spcAft>
              <a:buNone/>
            </a:pPr>
            <a:r>
              <a:rPr lang="en-US" altLang="zh-CN" sz="1600" dirty="0">
                <a:solidFill>
                  <a:srgbClr val="000000"/>
                </a:solidFill>
                <a:latin typeface="Times New Roman" pitchFamily="18" charset="0"/>
                <a:ea typeface="MingLiU" panose="02020509000000000000" pitchFamily="49" charset="-120"/>
                <a:cs typeface="Times New Roman" pitchFamily="18" charset="0"/>
              </a:rPr>
              <a:t>#include &lt;</a:t>
            </a:r>
            <a:r>
              <a:rPr lang="en-US" altLang="zh-CN" sz="1600" dirty="0" err="1">
                <a:solidFill>
                  <a:srgbClr val="000000"/>
                </a:solidFill>
                <a:latin typeface="Times New Roman" pitchFamily="18" charset="0"/>
                <a:ea typeface="MingLiU" panose="02020509000000000000" pitchFamily="49" charset="-120"/>
                <a:cs typeface="Times New Roman" pitchFamily="18" charset="0"/>
              </a:rPr>
              <a:t>math.h</a:t>
            </a:r>
            <a:r>
              <a:rPr lang="en-US" altLang="zh-CN" sz="1600" dirty="0">
                <a:solidFill>
                  <a:srgbClr val="000000"/>
                </a:solidFill>
                <a:latin typeface="Times New Roman" pitchFamily="18" charset="0"/>
                <a:ea typeface="MingLiU" panose="02020509000000000000" pitchFamily="49" charset="-120"/>
                <a:cs typeface="Times New Roman" pitchFamily="18" charset="0"/>
              </a:rPr>
              <a:t>&gt;</a:t>
            </a:r>
          </a:p>
          <a:p>
            <a:pPr algn="just">
              <a:spcBef>
                <a:spcPts val="0"/>
              </a:spcBef>
              <a:spcAft>
                <a:spcPts val="0"/>
              </a:spcAft>
              <a:buNone/>
            </a:pPr>
            <a:r>
              <a:rPr lang="en-US" altLang="zh-CN" sz="1600" dirty="0" err="1">
                <a:solidFill>
                  <a:srgbClr val="000000"/>
                </a:solidFill>
                <a:latin typeface="Times New Roman" pitchFamily="18" charset="0"/>
                <a:ea typeface="MingLiU" panose="02020509000000000000" pitchFamily="49" charset="-120"/>
                <a:cs typeface="Times New Roman" pitchFamily="18" charset="0"/>
              </a:rPr>
              <a:t>int</a:t>
            </a:r>
            <a:r>
              <a:rPr lang="en-US" altLang="zh-CN" sz="1600" dirty="0">
                <a:solidFill>
                  <a:srgbClr val="000000"/>
                </a:solidFill>
                <a:latin typeface="Times New Roman" pitchFamily="18" charset="0"/>
                <a:ea typeface="MingLiU" panose="02020509000000000000" pitchFamily="49" charset="-120"/>
                <a:cs typeface="Times New Roman" pitchFamily="18" charset="0"/>
              </a:rPr>
              <a:t> main()</a:t>
            </a:r>
          </a:p>
          <a:p>
            <a:pPr algn="just">
              <a:spcBef>
                <a:spcPts val="0"/>
              </a:spcBef>
              <a:spcAft>
                <a:spcPts val="0"/>
              </a:spcAft>
              <a:buNone/>
            </a:pPr>
            <a:r>
              <a:rPr lang="en-US" altLang="zh-CN" sz="1600" dirty="0">
                <a:solidFill>
                  <a:srgbClr val="000000"/>
                </a:solidFill>
                <a:latin typeface="Times New Roman" pitchFamily="18" charset="0"/>
                <a:ea typeface="MingLiU" panose="02020509000000000000" pitchFamily="49" charset="-120"/>
                <a:cs typeface="Times New Roman" pitchFamily="18" charset="0"/>
              </a:rPr>
              <a:t>{</a:t>
            </a:r>
          </a:p>
          <a:p>
            <a:pPr algn="just">
              <a:spcBef>
                <a:spcPts val="0"/>
              </a:spcBef>
              <a:spcAft>
                <a:spcPts val="0"/>
              </a:spcAft>
              <a:buNone/>
            </a:pPr>
            <a:r>
              <a:rPr lang="en-US" altLang="zh-CN" sz="1600" dirty="0">
                <a:solidFill>
                  <a:srgbClr val="000000"/>
                </a:solidFill>
                <a:latin typeface="Times New Roman" pitchFamily="18" charset="0"/>
                <a:ea typeface="MingLiU" panose="02020509000000000000" pitchFamily="49" charset="-120"/>
                <a:cs typeface="Times New Roman" pitchFamily="18" charset="0"/>
              </a:rPr>
              <a:t>	FILE *</a:t>
            </a:r>
            <a:r>
              <a:rPr lang="en-US" altLang="zh-CN" sz="1600" dirty="0" err="1">
                <a:solidFill>
                  <a:srgbClr val="000000"/>
                </a:solidFill>
                <a:latin typeface="Times New Roman" pitchFamily="18" charset="0"/>
                <a:ea typeface="MingLiU" panose="02020509000000000000" pitchFamily="49" charset="-120"/>
                <a:cs typeface="Times New Roman" pitchFamily="18" charset="0"/>
              </a:rPr>
              <a:t>fp</a:t>
            </a:r>
            <a:r>
              <a:rPr lang="en-US" altLang="zh-CN" sz="1600" dirty="0">
                <a:solidFill>
                  <a:srgbClr val="000000"/>
                </a:solidFill>
                <a:latin typeface="Times New Roman" pitchFamily="18" charset="0"/>
                <a:ea typeface="MingLiU" panose="02020509000000000000" pitchFamily="49" charset="-120"/>
                <a:cs typeface="Times New Roman" pitchFamily="18" charset="0"/>
              </a:rPr>
              <a:t>;</a:t>
            </a:r>
          </a:p>
          <a:p>
            <a:pPr algn="just">
              <a:spcBef>
                <a:spcPts val="0"/>
              </a:spcBef>
              <a:spcAft>
                <a:spcPts val="0"/>
              </a:spcAft>
              <a:buNone/>
            </a:pPr>
            <a:r>
              <a:rPr lang="en-US" altLang="zh-CN" sz="1600" dirty="0">
                <a:solidFill>
                  <a:srgbClr val="000000"/>
                </a:solidFill>
                <a:latin typeface="Times New Roman" pitchFamily="18" charset="0"/>
                <a:ea typeface="MingLiU" panose="02020509000000000000" pitchFamily="49" charset="-120"/>
                <a:cs typeface="Times New Roman" pitchFamily="18" charset="0"/>
              </a:rPr>
              <a:t>	</a:t>
            </a:r>
            <a:r>
              <a:rPr lang="en-US" altLang="zh-CN" sz="1600" dirty="0" err="1">
                <a:solidFill>
                  <a:srgbClr val="000000"/>
                </a:solidFill>
                <a:latin typeface="Times New Roman" pitchFamily="18" charset="0"/>
                <a:ea typeface="MingLiU" panose="02020509000000000000" pitchFamily="49" charset="-120"/>
                <a:cs typeface="Times New Roman" pitchFamily="18" charset="0"/>
              </a:rPr>
              <a:t>int</a:t>
            </a:r>
            <a:r>
              <a:rPr lang="en-US" altLang="zh-CN" sz="1600" dirty="0">
                <a:solidFill>
                  <a:srgbClr val="000000"/>
                </a:solidFill>
                <a:latin typeface="Times New Roman" pitchFamily="18" charset="0"/>
                <a:ea typeface="MingLiU" panose="02020509000000000000" pitchFamily="49" charset="-120"/>
                <a:cs typeface="Times New Roman" pitchFamily="18" charset="0"/>
              </a:rPr>
              <a:t> money, year;</a:t>
            </a:r>
          </a:p>
          <a:p>
            <a:pPr algn="just">
              <a:spcBef>
                <a:spcPts val="0"/>
              </a:spcBef>
              <a:spcAft>
                <a:spcPts val="0"/>
              </a:spcAft>
              <a:buNone/>
            </a:pPr>
            <a:r>
              <a:rPr lang="en-US" altLang="zh-CN" sz="1600" dirty="0">
                <a:solidFill>
                  <a:srgbClr val="000000"/>
                </a:solidFill>
                <a:latin typeface="Times New Roman" pitchFamily="18" charset="0"/>
                <a:ea typeface="MingLiU" panose="02020509000000000000" pitchFamily="49" charset="-120"/>
                <a:cs typeface="Times New Roman" pitchFamily="18" charset="0"/>
              </a:rPr>
              <a:t>	float rate, sum;</a:t>
            </a:r>
          </a:p>
          <a:p>
            <a:pPr algn="just">
              <a:spcBef>
                <a:spcPts val="0"/>
              </a:spcBef>
              <a:spcAft>
                <a:spcPts val="0"/>
              </a:spcAft>
              <a:buNone/>
            </a:pPr>
            <a:r>
              <a:rPr lang="en-US" altLang="zh-CN" sz="1600" dirty="0">
                <a:solidFill>
                  <a:srgbClr val="000000"/>
                </a:solidFill>
                <a:latin typeface="Times New Roman" pitchFamily="18" charset="0"/>
                <a:ea typeface="MingLiU" panose="02020509000000000000" pitchFamily="49" charset="-120"/>
                <a:cs typeface="Times New Roman" pitchFamily="18" charset="0"/>
              </a:rPr>
              <a:t>	</a:t>
            </a:r>
            <a:r>
              <a:rPr lang="en-US" altLang="zh-CN" sz="1600" dirty="0" err="1">
                <a:solidFill>
                  <a:srgbClr val="000000"/>
                </a:solidFill>
                <a:latin typeface="Times New Roman" pitchFamily="18" charset="0"/>
                <a:ea typeface="MingLiU" panose="02020509000000000000" pitchFamily="49" charset="-120"/>
                <a:cs typeface="Times New Roman" pitchFamily="18" charset="0"/>
              </a:rPr>
              <a:t>fp</a:t>
            </a:r>
            <a:r>
              <a:rPr lang="en-US" altLang="zh-CN" sz="1600" dirty="0">
                <a:solidFill>
                  <a:srgbClr val="000000"/>
                </a:solidFill>
                <a:latin typeface="Times New Roman" pitchFamily="18" charset="0"/>
                <a:ea typeface="MingLiU" panose="02020509000000000000" pitchFamily="49" charset="-120"/>
                <a:cs typeface="Times New Roman" pitchFamily="18" charset="0"/>
              </a:rPr>
              <a:t> =</a:t>
            </a:r>
            <a:r>
              <a:rPr lang="en-US" altLang="zh-CN" sz="1600" dirty="0" err="1">
                <a:solidFill>
                  <a:srgbClr val="000000"/>
                </a:solidFill>
                <a:latin typeface="Times New Roman" pitchFamily="18" charset="0"/>
                <a:ea typeface="MingLiU" panose="02020509000000000000" pitchFamily="49" charset="-120"/>
                <a:cs typeface="Times New Roman" pitchFamily="18" charset="0"/>
              </a:rPr>
              <a:t>fopen</a:t>
            </a:r>
            <a:r>
              <a:rPr lang="en-US" altLang="zh-CN" sz="1600" dirty="0">
                <a:solidFill>
                  <a:srgbClr val="000000"/>
                </a:solidFill>
                <a:latin typeface="Times New Roman" pitchFamily="18" charset="0"/>
                <a:ea typeface="MingLiU" panose="02020509000000000000" pitchFamily="49" charset="-120"/>
                <a:cs typeface="Times New Roman" pitchFamily="18" charset="0"/>
              </a:rPr>
              <a:t>("credit.txt", "r");</a:t>
            </a:r>
          </a:p>
          <a:p>
            <a:pPr algn="just">
              <a:spcBef>
                <a:spcPts val="0"/>
              </a:spcBef>
              <a:spcAft>
                <a:spcPts val="0"/>
              </a:spcAft>
              <a:buNone/>
            </a:pPr>
            <a:r>
              <a:rPr lang="en-US" altLang="zh-CN" sz="1600" dirty="0">
                <a:solidFill>
                  <a:srgbClr val="000000"/>
                </a:solidFill>
                <a:latin typeface="Times New Roman" pitchFamily="18" charset="0"/>
                <a:ea typeface="MingLiU" panose="02020509000000000000" pitchFamily="49" charset="-120"/>
                <a:cs typeface="Times New Roman" pitchFamily="18" charset="0"/>
              </a:rPr>
              <a:t>	</a:t>
            </a:r>
            <a:r>
              <a:rPr lang="en-US" altLang="zh-CN" sz="1600" dirty="0" err="1">
                <a:solidFill>
                  <a:srgbClr val="000000"/>
                </a:solidFill>
                <a:latin typeface="Times New Roman" pitchFamily="18" charset="0"/>
                <a:ea typeface="MingLiU" panose="02020509000000000000" pitchFamily="49" charset="-120"/>
                <a:cs typeface="Times New Roman" pitchFamily="18" charset="0"/>
              </a:rPr>
              <a:t>fscanf</a:t>
            </a:r>
            <a:r>
              <a:rPr lang="en-US" altLang="zh-CN" sz="1600" dirty="0">
                <a:solidFill>
                  <a:srgbClr val="000000"/>
                </a:solidFill>
                <a:latin typeface="Times New Roman" pitchFamily="18" charset="0"/>
                <a:ea typeface="MingLiU" panose="02020509000000000000" pitchFamily="49" charset="-120"/>
                <a:cs typeface="Times New Roman" pitchFamily="18" charset="0"/>
              </a:rPr>
              <a:t>(</a:t>
            </a:r>
            <a:r>
              <a:rPr lang="en-US" altLang="zh-CN" sz="1600" dirty="0" err="1">
                <a:solidFill>
                  <a:srgbClr val="000000"/>
                </a:solidFill>
                <a:latin typeface="Times New Roman" pitchFamily="18" charset="0"/>
                <a:ea typeface="MingLiU" panose="02020509000000000000" pitchFamily="49" charset="-120"/>
                <a:cs typeface="Times New Roman" pitchFamily="18" charset="0"/>
              </a:rPr>
              <a:t>fp</a:t>
            </a:r>
            <a:r>
              <a:rPr lang="en-US" altLang="zh-CN" sz="1600" dirty="0">
                <a:solidFill>
                  <a:srgbClr val="000000"/>
                </a:solidFill>
                <a:latin typeface="Times New Roman" pitchFamily="18" charset="0"/>
                <a:ea typeface="MingLiU" panose="02020509000000000000" pitchFamily="49" charset="-120"/>
                <a:cs typeface="Times New Roman" pitchFamily="18" charset="0"/>
              </a:rPr>
              <a:t>,"%</a:t>
            </a:r>
            <a:r>
              <a:rPr lang="en-US" altLang="zh-CN" sz="1600" dirty="0" err="1">
                <a:solidFill>
                  <a:srgbClr val="000000"/>
                </a:solidFill>
                <a:latin typeface="Times New Roman" pitchFamily="18" charset="0"/>
                <a:ea typeface="MingLiU" panose="02020509000000000000" pitchFamily="49" charset="-120"/>
                <a:cs typeface="Times New Roman" pitchFamily="18" charset="0"/>
              </a:rPr>
              <a:t>d%d%lf</a:t>
            </a:r>
            <a:r>
              <a:rPr lang="en-US" altLang="zh-CN" sz="1600" dirty="0">
                <a:solidFill>
                  <a:srgbClr val="000000"/>
                </a:solidFill>
                <a:latin typeface="Times New Roman" pitchFamily="18" charset="0"/>
                <a:ea typeface="MingLiU" panose="02020509000000000000" pitchFamily="49" charset="-120"/>
                <a:cs typeface="Times New Roman" pitchFamily="18" charset="0"/>
              </a:rPr>
              <a:t>",&amp;money, &amp;year, &amp; rate);</a:t>
            </a:r>
          </a:p>
          <a:p>
            <a:pPr algn="just">
              <a:spcBef>
                <a:spcPts val="0"/>
              </a:spcBef>
              <a:spcAft>
                <a:spcPts val="0"/>
              </a:spcAft>
              <a:buNone/>
            </a:pPr>
            <a:r>
              <a:rPr lang="en-US" altLang="zh-CN" sz="1600" dirty="0">
                <a:solidFill>
                  <a:srgbClr val="000000"/>
                </a:solidFill>
                <a:latin typeface="Times New Roman" pitchFamily="18" charset="0"/>
                <a:ea typeface="MingLiU" panose="02020509000000000000" pitchFamily="49" charset="-120"/>
                <a:cs typeface="Times New Roman" pitchFamily="18" charset="0"/>
              </a:rPr>
              <a:t>	sum = money * </a:t>
            </a:r>
            <a:r>
              <a:rPr lang="en-US" altLang="zh-CN" sz="1600" dirty="0" err="1">
                <a:solidFill>
                  <a:srgbClr val="000000"/>
                </a:solidFill>
                <a:latin typeface="Times New Roman" pitchFamily="18" charset="0"/>
                <a:ea typeface="MingLiU" panose="02020509000000000000" pitchFamily="49" charset="-120"/>
                <a:cs typeface="Times New Roman" pitchFamily="18" charset="0"/>
              </a:rPr>
              <a:t>pow</a:t>
            </a:r>
            <a:r>
              <a:rPr lang="en-US" altLang="zh-CN" sz="1600" dirty="0">
                <a:solidFill>
                  <a:srgbClr val="000000"/>
                </a:solidFill>
                <a:latin typeface="Times New Roman" pitchFamily="18" charset="0"/>
                <a:ea typeface="MingLiU" panose="02020509000000000000" pitchFamily="49" charset="-120"/>
                <a:cs typeface="Times New Roman" pitchFamily="18" charset="0"/>
              </a:rPr>
              <a:t>(1+rate, year);</a:t>
            </a:r>
          </a:p>
          <a:p>
            <a:pPr algn="just">
              <a:spcBef>
                <a:spcPts val="0"/>
              </a:spcBef>
              <a:spcAft>
                <a:spcPts val="0"/>
              </a:spcAft>
              <a:buNone/>
            </a:pPr>
            <a:r>
              <a:rPr lang="en-US" altLang="zh-CN" sz="1600" dirty="0">
                <a:solidFill>
                  <a:srgbClr val="000000"/>
                </a:solidFill>
                <a:latin typeface="Times New Roman" pitchFamily="18" charset="0"/>
                <a:ea typeface="MingLiU" panose="02020509000000000000" pitchFamily="49" charset="-120"/>
                <a:cs typeface="Times New Roman" pitchFamily="18" charset="0"/>
              </a:rPr>
              <a:t>	</a:t>
            </a:r>
            <a:r>
              <a:rPr lang="en-US" altLang="zh-CN" sz="1600" dirty="0" err="1">
                <a:solidFill>
                  <a:srgbClr val="000000"/>
                </a:solidFill>
                <a:latin typeface="Times New Roman" pitchFamily="18" charset="0"/>
                <a:ea typeface="MingLiU" panose="02020509000000000000" pitchFamily="49" charset="-120"/>
                <a:cs typeface="Times New Roman" pitchFamily="18" charset="0"/>
              </a:rPr>
              <a:t>printf</a:t>
            </a:r>
            <a:r>
              <a:rPr lang="en-US" altLang="zh-CN" sz="1600" dirty="0">
                <a:solidFill>
                  <a:srgbClr val="000000"/>
                </a:solidFill>
                <a:latin typeface="Times New Roman" pitchFamily="18" charset="0"/>
                <a:ea typeface="MingLiU" panose="02020509000000000000" pitchFamily="49" charset="-120"/>
                <a:cs typeface="Times New Roman" pitchFamily="18" charset="0"/>
              </a:rPr>
              <a:t>("%d</a:t>
            </a:r>
            <a:r>
              <a:rPr lang="zh-CN" altLang="en-US" sz="1600" dirty="0">
                <a:solidFill>
                  <a:srgbClr val="000000"/>
                </a:solidFill>
                <a:latin typeface="Times New Roman" pitchFamily="18" charset="0"/>
                <a:ea typeface="MingLiU" panose="02020509000000000000" pitchFamily="49" charset="-120"/>
                <a:cs typeface="Times New Roman" pitchFamily="18" charset="0"/>
              </a:rPr>
              <a:t>元钱的贷款利率</a:t>
            </a:r>
            <a:r>
              <a:rPr lang="en-US" altLang="zh-CN" sz="1600" dirty="0">
                <a:solidFill>
                  <a:srgbClr val="000000"/>
                </a:solidFill>
                <a:latin typeface="Times New Roman" pitchFamily="18" charset="0"/>
                <a:ea typeface="MingLiU" panose="02020509000000000000" pitchFamily="49" charset="-120"/>
                <a:cs typeface="Times New Roman" pitchFamily="18" charset="0"/>
              </a:rPr>
              <a:t>%.2f\n", money, rate);</a:t>
            </a:r>
          </a:p>
          <a:p>
            <a:pPr algn="just">
              <a:spcBef>
                <a:spcPts val="0"/>
              </a:spcBef>
              <a:spcAft>
                <a:spcPts val="0"/>
              </a:spcAft>
              <a:buNone/>
            </a:pPr>
            <a:r>
              <a:rPr lang="en-US" altLang="zh-CN" sz="1600" dirty="0">
                <a:solidFill>
                  <a:srgbClr val="000000"/>
                </a:solidFill>
                <a:latin typeface="Times New Roman" pitchFamily="18" charset="0"/>
                <a:ea typeface="MingLiU" panose="02020509000000000000" pitchFamily="49" charset="-120"/>
                <a:cs typeface="Times New Roman" pitchFamily="18" charset="0"/>
              </a:rPr>
              <a:t>	</a:t>
            </a:r>
            <a:r>
              <a:rPr lang="en-US" altLang="zh-CN" sz="1600" dirty="0" err="1">
                <a:solidFill>
                  <a:srgbClr val="000000"/>
                </a:solidFill>
                <a:latin typeface="Times New Roman" pitchFamily="18" charset="0"/>
                <a:ea typeface="MingLiU" panose="02020509000000000000" pitchFamily="49" charset="-120"/>
                <a:cs typeface="Times New Roman" pitchFamily="18" charset="0"/>
              </a:rPr>
              <a:t>printf</a:t>
            </a:r>
            <a:r>
              <a:rPr lang="en-US" altLang="zh-CN" sz="1600" dirty="0">
                <a:solidFill>
                  <a:srgbClr val="000000"/>
                </a:solidFill>
                <a:latin typeface="Times New Roman" pitchFamily="18" charset="0"/>
                <a:ea typeface="MingLiU" panose="02020509000000000000" pitchFamily="49" charset="-120"/>
                <a:cs typeface="Times New Roman" pitchFamily="18" charset="0"/>
              </a:rPr>
              <a:t>("%d</a:t>
            </a:r>
            <a:r>
              <a:rPr lang="zh-CN" altLang="en-US" sz="1600" dirty="0">
                <a:solidFill>
                  <a:srgbClr val="000000"/>
                </a:solidFill>
                <a:latin typeface="Times New Roman" pitchFamily="18" charset="0"/>
                <a:ea typeface="MingLiU" panose="02020509000000000000" pitchFamily="49" charset="-120"/>
                <a:cs typeface="Times New Roman" pitchFamily="18" charset="0"/>
              </a:rPr>
              <a:t>年后贷款本息是</a:t>
            </a:r>
            <a:r>
              <a:rPr lang="en-US" altLang="zh-CN" sz="1600" dirty="0">
                <a:solidFill>
                  <a:srgbClr val="000000"/>
                </a:solidFill>
                <a:latin typeface="Times New Roman" pitchFamily="18" charset="0"/>
                <a:ea typeface="MingLiU" panose="02020509000000000000" pitchFamily="49" charset="-120"/>
                <a:cs typeface="Times New Roman" pitchFamily="18" charset="0"/>
              </a:rPr>
              <a:t>%.2f\n", year, sum);</a:t>
            </a:r>
          </a:p>
          <a:p>
            <a:pPr algn="just">
              <a:spcBef>
                <a:spcPts val="0"/>
              </a:spcBef>
              <a:spcAft>
                <a:spcPts val="0"/>
              </a:spcAft>
              <a:buNone/>
            </a:pPr>
            <a:r>
              <a:rPr lang="en-US" altLang="zh-CN" sz="1600" dirty="0">
                <a:solidFill>
                  <a:srgbClr val="000000"/>
                </a:solidFill>
                <a:latin typeface="Times New Roman" pitchFamily="18" charset="0"/>
                <a:ea typeface="MingLiU" panose="02020509000000000000" pitchFamily="49" charset="-120"/>
                <a:cs typeface="Times New Roman" pitchFamily="18" charset="0"/>
              </a:rPr>
              <a:t>	</a:t>
            </a:r>
            <a:r>
              <a:rPr lang="en-US" altLang="zh-CN" sz="1600" dirty="0" err="1">
                <a:solidFill>
                  <a:srgbClr val="000000"/>
                </a:solidFill>
                <a:latin typeface="Times New Roman" pitchFamily="18" charset="0"/>
                <a:ea typeface="MingLiU" panose="02020509000000000000" pitchFamily="49" charset="-120"/>
                <a:cs typeface="Times New Roman" pitchFamily="18" charset="0"/>
              </a:rPr>
              <a:t>fclose</a:t>
            </a:r>
            <a:r>
              <a:rPr lang="en-US" altLang="zh-CN" sz="1600" dirty="0">
                <a:solidFill>
                  <a:srgbClr val="000000"/>
                </a:solidFill>
                <a:latin typeface="Times New Roman" pitchFamily="18" charset="0"/>
                <a:ea typeface="MingLiU" panose="02020509000000000000" pitchFamily="49" charset="-120"/>
                <a:cs typeface="Times New Roman" pitchFamily="18" charset="0"/>
              </a:rPr>
              <a:t>(</a:t>
            </a:r>
            <a:r>
              <a:rPr lang="en-US" altLang="zh-CN" sz="1600" dirty="0" err="1">
                <a:solidFill>
                  <a:srgbClr val="000000"/>
                </a:solidFill>
                <a:latin typeface="Times New Roman" pitchFamily="18" charset="0"/>
                <a:ea typeface="MingLiU" panose="02020509000000000000" pitchFamily="49" charset="-120"/>
                <a:cs typeface="Times New Roman" pitchFamily="18" charset="0"/>
              </a:rPr>
              <a:t>fp</a:t>
            </a:r>
            <a:r>
              <a:rPr lang="en-US" altLang="zh-CN" sz="1600" dirty="0">
                <a:solidFill>
                  <a:srgbClr val="000000"/>
                </a:solidFill>
                <a:latin typeface="Times New Roman" pitchFamily="18" charset="0"/>
                <a:ea typeface="MingLiU" panose="02020509000000000000" pitchFamily="49" charset="-120"/>
                <a:cs typeface="Times New Roman" pitchFamily="18" charset="0"/>
              </a:rPr>
              <a:t>);</a:t>
            </a:r>
          </a:p>
          <a:p>
            <a:pPr algn="just">
              <a:spcBef>
                <a:spcPts val="0"/>
              </a:spcBef>
              <a:spcAft>
                <a:spcPts val="0"/>
              </a:spcAft>
              <a:buNone/>
            </a:pPr>
            <a:r>
              <a:rPr lang="en-US" altLang="zh-CN" sz="1600" dirty="0">
                <a:solidFill>
                  <a:srgbClr val="000000"/>
                </a:solidFill>
                <a:latin typeface="Times New Roman" pitchFamily="18" charset="0"/>
                <a:ea typeface="MingLiU" panose="02020509000000000000" pitchFamily="49" charset="-120"/>
                <a:cs typeface="Times New Roman" pitchFamily="18" charset="0"/>
              </a:rPr>
              <a:t>	return 0;</a:t>
            </a:r>
          </a:p>
          <a:p>
            <a:pPr algn="just">
              <a:spcBef>
                <a:spcPts val="0"/>
              </a:spcBef>
              <a:spcAft>
                <a:spcPts val="0"/>
              </a:spcAft>
              <a:buNone/>
            </a:pPr>
            <a:r>
              <a:rPr lang="en-US" altLang="zh-CN" sz="1600" dirty="0">
                <a:solidFill>
                  <a:srgbClr val="000000"/>
                </a:solidFill>
                <a:latin typeface="Times New Roman" pitchFamily="18" charset="0"/>
                <a:ea typeface="MingLiU" panose="02020509000000000000" pitchFamily="49" charset="-120"/>
                <a:cs typeface="Times New Roman" pitchFamily="18" charset="0"/>
              </a:rPr>
              <a:t>}</a:t>
            </a:r>
          </a:p>
        </p:txBody>
      </p:sp>
      <p:sp>
        <p:nvSpPr>
          <p:cNvPr id="4" name="矩形 3">
            <a:extLst>
              <a:ext uri="{FF2B5EF4-FFF2-40B4-BE49-F238E27FC236}">
                <a16:creationId xmlns:a16="http://schemas.microsoft.com/office/drawing/2014/main" xmlns="" id="{68E7B871-2869-46A4-91A8-DE793F81DF70}"/>
              </a:ext>
            </a:extLst>
          </p:cNvPr>
          <p:cNvSpPr/>
          <p:nvPr/>
        </p:nvSpPr>
        <p:spPr>
          <a:xfrm>
            <a:off x="1295400" y="121935"/>
            <a:ext cx="5945832" cy="392415"/>
          </a:xfrm>
          <a:prstGeom prst="rect">
            <a:avLst/>
          </a:prstGeom>
        </p:spPr>
        <p:txBody>
          <a:bodyPr vert="horz" lIns="91440" tIns="45720" rIns="91440" bIns="45720" rtlCol="0" anchor="ctr">
            <a:noAutofit/>
          </a:bodyPr>
          <a:lstStyle/>
          <a:p>
            <a:pPr lvl="3">
              <a:buNone/>
            </a:pPr>
            <a:r>
              <a:rPr lang="en-US" altLang="zh-CN" sz="4000" dirty="0">
                <a:solidFill>
                  <a:schemeClr val="tx1"/>
                </a:solidFill>
              </a:rPr>
              <a:t>3.6  </a:t>
            </a:r>
            <a:r>
              <a:rPr lang="zh-CN" altLang="zh-CN" sz="4000" dirty="0">
                <a:solidFill>
                  <a:schemeClr val="tx1"/>
                </a:solidFill>
              </a:rPr>
              <a:t>综合案例</a:t>
            </a:r>
            <a:endParaRPr lang="en-US" altLang="zh-CN" sz="4000" dirty="0">
              <a:solidFill>
                <a:schemeClr val="tx1"/>
              </a:solidFill>
            </a:endParaRPr>
          </a:p>
        </p:txBody>
      </p:sp>
    </p:spTree>
    <p:custDataLst>
      <p:tags r:id="rId1"/>
    </p:custDataLst>
    <p:extLst>
      <p:ext uri="{BB962C8B-B14F-4D97-AF65-F5344CB8AC3E}">
        <p14:creationId xmlns:p14="http://schemas.microsoft.com/office/powerpoint/2010/main" val="45416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52400" y="942927"/>
            <a:ext cx="7159332" cy="584775"/>
          </a:xfrm>
          <a:prstGeom prst="rect">
            <a:avLst/>
          </a:prstGeom>
        </p:spPr>
        <p:txBody>
          <a:bodyPr wrap="none">
            <a:spAutoFit/>
          </a:bodyPr>
          <a:lstStyle/>
          <a:p>
            <a:pPr>
              <a:buNone/>
            </a:pPr>
            <a:r>
              <a:rPr lang="zh-CN" altLang="zh-CN" sz="3200" dirty="0">
                <a:solidFill>
                  <a:schemeClr val="tx1"/>
                </a:solidFill>
              </a:rPr>
              <a:t>【例</a:t>
            </a:r>
            <a:r>
              <a:rPr lang="en-US" altLang="zh-CN" sz="3200" dirty="0">
                <a:solidFill>
                  <a:schemeClr val="tx1"/>
                </a:solidFill>
              </a:rPr>
              <a:t>3-10</a:t>
            </a:r>
            <a:r>
              <a:rPr lang="zh-CN" altLang="zh-CN" sz="3200" dirty="0">
                <a:solidFill>
                  <a:schemeClr val="tx1"/>
                </a:solidFill>
              </a:rPr>
              <a:t>】</a:t>
            </a:r>
            <a:r>
              <a:rPr lang="zh-CN" altLang="en-US" sz="3200" dirty="0">
                <a:solidFill>
                  <a:schemeClr val="tx1"/>
                </a:solidFill>
              </a:rPr>
              <a:t>银行贷款本息程序运行结果</a:t>
            </a:r>
          </a:p>
        </p:txBody>
      </p:sp>
      <p:pic>
        <p:nvPicPr>
          <p:cNvPr id="8194"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25400"/>
          <a:stretch/>
        </p:blipFill>
        <p:spPr bwMode="auto">
          <a:xfrm>
            <a:off x="1066801" y="1928812"/>
            <a:ext cx="7010399" cy="1096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a:extLst>
              <a:ext uri="{FF2B5EF4-FFF2-40B4-BE49-F238E27FC236}">
                <a16:creationId xmlns:a16="http://schemas.microsoft.com/office/drawing/2014/main" xmlns="" id="{00C8E6CA-1FB0-4B6B-9F20-C52138C7634E}"/>
              </a:ext>
            </a:extLst>
          </p:cNvPr>
          <p:cNvSpPr/>
          <p:nvPr/>
        </p:nvSpPr>
        <p:spPr>
          <a:xfrm>
            <a:off x="1219200" y="198135"/>
            <a:ext cx="5945832" cy="392415"/>
          </a:xfrm>
          <a:prstGeom prst="rect">
            <a:avLst/>
          </a:prstGeom>
        </p:spPr>
        <p:txBody>
          <a:bodyPr vert="horz" lIns="91440" tIns="45720" rIns="91440" bIns="45720" rtlCol="0" anchor="ctr">
            <a:noAutofit/>
          </a:bodyPr>
          <a:lstStyle/>
          <a:p>
            <a:pPr lvl="3">
              <a:buNone/>
            </a:pPr>
            <a:r>
              <a:rPr lang="en-US" altLang="zh-CN" sz="4000" dirty="0">
                <a:solidFill>
                  <a:schemeClr val="tx1"/>
                </a:solidFill>
              </a:rPr>
              <a:t>3.6  </a:t>
            </a:r>
            <a:r>
              <a:rPr lang="zh-CN" altLang="zh-CN" sz="4000" dirty="0">
                <a:solidFill>
                  <a:schemeClr val="tx1"/>
                </a:solidFill>
              </a:rPr>
              <a:t>综合案例</a:t>
            </a:r>
            <a:endParaRPr lang="en-US" altLang="zh-CN" sz="4000" dirty="0">
              <a:solidFill>
                <a:schemeClr val="tx1"/>
              </a:solidFill>
            </a:endParaRPr>
          </a:p>
        </p:txBody>
      </p:sp>
    </p:spTree>
    <p:custDataLst>
      <p:tags r:id="rId1"/>
    </p:custDataLst>
    <p:extLst>
      <p:ext uri="{BB962C8B-B14F-4D97-AF65-F5344CB8AC3E}">
        <p14:creationId xmlns:p14="http://schemas.microsoft.com/office/powerpoint/2010/main" val="2050341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circle(in)">
                                      <p:cBhvr>
                                        <p:cTn id="7" dur="20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7" name="内容占位符 2"/>
          <p:cNvSpPr>
            <a:spLocks noGrp="1"/>
          </p:cNvSpPr>
          <p:nvPr>
            <p:ph idx="1"/>
          </p:nvPr>
        </p:nvSpPr>
        <p:spPr>
          <a:xfrm>
            <a:off x="1772" y="1047750"/>
            <a:ext cx="9234616" cy="2824639"/>
          </a:xfrm>
        </p:spPr>
        <p:txBody>
          <a:bodyPr>
            <a:noAutofit/>
          </a:bodyPr>
          <a:lstStyle/>
          <a:p>
            <a:pPr>
              <a:lnSpc>
                <a:spcPct val="150000"/>
              </a:lnSpc>
            </a:pPr>
            <a:r>
              <a:rPr lang="zh-CN" altLang="zh-CN" dirty="0"/>
              <a:t>【例</a:t>
            </a:r>
            <a:r>
              <a:rPr lang="en-US" altLang="zh-CN" dirty="0"/>
              <a:t>3-11</a:t>
            </a:r>
            <a:r>
              <a:rPr lang="zh-CN" altLang="zh-CN" dirty="0"/>
              <a:t>】“剪刀</a:t>
            </a:r>
            <a:r>
              <a:rPr lang="en-US" altLang="zh-CN" dirty="0"/>
              <a:t>-</a:t>
            </a:r>
            <a:r>
              <a:rPr lang="zh-CN" altLang="zh-CN" dirty="0"/>
              <a:t>石头</a:t>
            </a:r>
            <a:r>
              <a:rPr lang="en-US" altLang="zh-CN" dirty="0"/>
              <a:t>-</a:t>
            </a:r>
            <a:r>
              <a:rPr lang="zh-CN" altLang="zh-CN" dirty="0"/>
              <a:t>布” 人机对抗猜拳小游戏（</a:t>
            </a:r>
            <a:r>
              <a:rPr lang="en-US" altLang="zh-CN" dirty="0"/>
              <a:t>1.0</a:t>
            </a:r>
            <a:r>
              <a:rPr lang="zh-CN" altLang="zh-CN" dirty="0"/>
              <a:t>版）。</a:t>
            </a:r>
          </a:p>
          <a:p>
            <a:pPr>
              <a:lnSpc>
                <a:spcPct val="150000"/>
              </a:lnSpc>
            </a:pPr>
            <a:r>
              <a:rPr lang="zh-CN" altLang="zh-CN" dirty="0"/>
              <a:t>问题描述：这是一个简单的猜拳小游戏（剪子包石头），人与电脑对决。人出的拳头由人自己决定，电脑则随机出拳（人机</a:t>
            </a:r>
            <a:r>
              <a:rPr lang="en-US" altLang="zh-CN" dirty="0"/>
              <a:t>PK</a:t>
            </a:r>
            <a:r>
              <a:rPr lang="zh-CN" altLang="zh-CN" dirty="0"/>
              <a:t>的结果判断由</a:t>
            </a:r>
            <a:r>
              <a:rPr lang="en-US" altLang="zh-CN" sz="2000" dirty="0"/>
              <a:t>"</a:t>
            </a:r>
            <a:r>
              <a:rPr lang="en-US" altLang="zh-CN" sz="2000" dirty="0" err="1"/>
              <a:t>showresult.h</a:t>
            </a:r>
            <a:r>
              <a:rPr lang="en-US" altLang="zh-CN" sz="2000" dirty="0"/>
              <a:t>"</a:t>
            </a:r>
            <a:r>
              <a:rPr lang="zh-CN" altLang="zh-CN" sz="2000" dirty="0"/>
              <a:t>实现，其中包含分支结构的语句在后续章节介绍）</a:t>
            </a:r>
            <a:r>
              <a:rPr lang="zh-CN" altLang="zh-CN" dirty="0"/>
              <a:t>。</a:t>
            </a:r>
          </a:p>
          <a:p>
            <a:pPr lvl="1">
              <a:lnSpc>
                <a:spcPct val="100000"/>
              </a:lnSpc>
              <a:spcBef>
                <a:spcPts val="1300"/>
              </a:spcBef>
            </a:pPr>
            <a:endParaRPr lang="en-US" altLang="zh-CN" sz="2800" dirty="0">
              <a:latin typeface="Times New Roman" pitchFamily="18" charset="0"/>
              <a:cs typeface="Times New Roman" pitchFamily="18" charset="0"/>
            </a:endParaRPr>
          </a:p>
        </p:txBody>
      </p:sp>
      <p:sp>
        <p:nvSpPr>
          <p:cNvPr id="6" name="矩形 5">
            <a:extLst>
              <a:ext uri="{FF2B5EF4-FFF2-40B4-BE49-F238E27FC236}">
                <a16:creationId xmlns:a16="http://schemas.microsoft.com/office/drawing/2014/main" xmlns="" id="{6D4ABB8C-013B-44AA-AB13-F8942AC50880}"/>
              </a:ext>
            </a:extLst>
          </p:cNvPr>
          <p:cNvSpPr/>
          <p:nvPr/>
        </p:nvSpPr>
        <p:spPr>
          <a:xfrm>
            <a:off x="1295400" y="579135"/>
            <a:ext cx="5945832" cy="392415"/>
          </a:xfrm>
          <a:prstGeom prst="rect">
            <a:avLst/>
          </a:prstGeom>
        </p:spPr>
        <p:txBody>
          <a:bodyPr vert="horz" lIns="91440" tIns="45720" rIns="91440" bIns="45720" rtlCol="0" anchor="ctr">
            <a:noAutofit/>
          </a:bodyPr>
          <a:lstStyle/>
          <a:p>
            <a:pPr lvl="3">
              <a:buNone/>
            </a:pPr>
            <a:r>
              <a:rPr lang="en-US" altLang="zh-CN" sz="4000" dirty="0">
                <a:solidFill>
                  <a:schemeClr val="tx1"/>
                </a:solidFill>
              </a:rPr>
              <a:t>3.6  </a:t>
            </a:r>
            <a:r>
              <a:rPr lang="zh-CN" altLang="zh-CN" sz="4000" dirty="0">
                <a:solidFill>
                  <a:schemeClr val="tx1"/>
                </a:solidFill>
              </a:rPr>
              <a:t>综合案例</a:t>
            </a:r>
            <a:endParaRPr lang="en-US" altLang="zh-CN" sz="4000" dirty="0">
              <a:solidFill>
                <a:schemeClr val="tx1"/>
              </a:solidFill>
            </a:endParaRPr>
          </a:p>
        </p:txBody>
      </p:sp>
    </p:spTree>
    <p:custDataLst>
      <p:tags r:id="rId1"/>
    </p:custDataLst>
    <p:extLst>
      <p:ext uri="{BB962C8B-B14F-4D97-AF65-F5344CB8AC3E}">
        <p14:creationId xmlns:p14="http://schemas.microsoft.com/office/powerpoint/2010/main" val="1548891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left)">
                                      <p:cBhvr>
                                        <p:cTn id="7" dur="500"/>
                                        <p:tgtEl>
                                          <p:spTgt spid="36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wipe(left)">
                                      <p:cBhvr>
                                        <p:cTn id="12" dur="500"/>
                                        <p:tgtEl>
                                          <p:spTgt spid="368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7" name="内容占位符 2"/>
          <p:cNvSpPr>
            <a:spLocks noGrp="1"/>
          </p:cNvSpPr>
          <p:nvPr>
            <p:ph idx="1"/>
          </p:nvPr>
        </p:nvSpPr>
        <p:spPr>
          <a:xfrm>
            <a:off x="0" y="1159430"/>
            <a:ext cx="9234616" cy="2824639"/>
          </a:xfrm>
        </p:spPr>
        <p:txBody>
          <a:bodyPr>
            <a:noAutofit/>
          </a:bodyPr>
          <a:lstStyle/>
          <a:p>
            <a:r>
              <a:rPr lang="zh-CN" altLang="zh-CN" dirty="0"/>
              <a:t>人用</a:t>
            </a:r>
            <a:r>
              <a:rPr lang="en-US" altLang="zh-CN" dirty="0"/>
              <a:t>A</a:t>
            </a:r>
            <a:r>
              <a:rPr lang="zh-CN" altLang="zh-CN" dirty="0"/>
              <a:t>代表“剪刀”，</a:t>
            </a:r>
            <a:r>
              <a:rPr lang="en-US" altLang="zh-CN" dirty="0"/>
              <a:t>B</a:t>
            </a:r>
            <a:r>
              <a:rPr lang="zh-CN" altLang="zh-CN" dirty="0"/>
              <a:t>代表“石头”，</a:t>
            </a:r>
            <a:r>
              <a:rPr lang="en-US" altLang="zh-CN" dirty="0"/>
              <a:t>C</a:t>
            </a:r>
            <a:r>
              <a:rPr lang="zh-CN" altLang="zh-CN" dirty="0"/>
              <a:t>代表“布”</a:t>
            </a:r>
          </a:p>
          <a:p>
            <a:r>
              <a:rPr lang="zh-CN" altLang="zh-CN" dirty="0"/>
              <a:t>电脑用</a:t>
            </a:r>
            <a:r>
              <a:rPr lang="en-US" altLang="zh-CN" dirty="0"/>
              <a:t>1</a:t>
            </a:r>
            <a:r>
              <a:rPr lang="zh-CN" altLang="zh-CN" dirty="0"/>
              <a:t>代表“剪刀”，</a:t>
            </a:r>
            <a:r>
              <a:rPr lang="en-US" altLang="zh-CN" dirty="0"/>
              <a:t>2</a:t>
            </a:r>
            <a:r>
              <a:rPr lang="zh-CN" altLang="zh-CN" dirty="0"/>
              <a:t>代表“石头”，</a:t>
            </a:r>
            <a:r>
              <a:rPr lang="en-US" altLang="zh-CN" dirty="0"/>
              <a:t>3</a:t>
            </a:r>
            <a:r>
              <a:rPr lang="zh-CN" altLang="zh-CN" dirty="0"/>
              <a:t>代表“布</a:t>
            </a:r>
            <a:endParaRPr lang="en-US" altLang="zh-CN" dirty="0"/>
          </a:p>
          <a:p>
            <a:r>
              <a:rPr lang="zh-CN" altLang="zh-CN" dirty="0"/>
              <a:t>设计用户界面如下：</a:t>
            </a:r>
          </a:p>
          <a:p>
            <a:r>
              <a:rPr lang="zh-CN" altLang="zh-CN" dirty="0"/>
              <a:t>这是猜拳小游戏</a:t>
            </a:r>
            <a:r>
              <a:rPr lang="en-US" altLang="zh-CN" dirty="0"/>
              <a:t>,</a:t>
            </a:r>
            <a:r>
              <a:rPr lang="zh-CN" altLang="zh-CN" dirty="0"/>
              <a:t>请输入你的出拳：</a:t>
            </a:r>
          </a:p>
          <a:p>
            <a:r>
              <a:rPr lang="en-US" altLang="zh-CN" dirty="0"/>
              <a:t>A:</a:t>
            </a:r>
            <a:r>
              <a:rPr lang="zh-CN" altLang="zh-CN" dirty="0"/>
              <a:t>剪刀</a:t>
            </a:r>
          </a:p>
          <a:p>
            <a:r>
              <a:rPr lang="en-US" altLang="zh-CN" dirty="0"/>
              <a:t>B:</a:t>
            </a:r>
            <a:r>
              <a:rPr lang="zh-CN" altLang="zh-CN" dirty="0"/>
              <a:t>石头</a:t>
            </a:r>
          </a:p>
          <a:p>
            <a:r>
              <a:rPr lang="en-US" altLang="zh-CN" dirty="0"/>
              <a:t>C:</a:t>
            </a:r>
            <a:r>
              <a:rPr lang="zh-CN" altLang="zh-CN" dirty="0"/>
              <a:t>布</a:t>
            </a:r>
          </a:p>
          <a:p>
            <a:endParaRPr lang="en-US" altLang="zh-CN" dirty="0"/>
          </a:p>
        </p:txBody>
      </p:sp>
      <p:sp>
        <p:nvSpPr>
          <p:cNvPr id="6" name="矩形 5">
            <a:extLst>
              <a:ext uri="{FF2B5EF4-FFF2-40B4-BE49-F238E27FC236}">
                <a16:creationId xmlns:a16="http://schemas.microsoft.com/office/drawing/2014/main" xmlns="" id="{6D4ABB8C-013B-44AA-AB13-F8942AC50880}"/>
              </a:ext>
            </a:extLst>
          </p:cNvPr>
          <p:cNvSpPr/>
          <p:nvPr/>
        </p:nvSpPr>
        <p:spPr>
          <a:xfrm>
            <a:off x="1295400" y="579135"/>
            <a:ext cx="5945832" cy="392415"/>
          </a:xfrm>
          <a:prstGeom prst="rect">
            <a:avLst/>
          </a:prstGeom>
        </p:spPr>
        <p:txBody>
          <a:bodyPr vert="horz" lIns="91440" tIns="45720" rIns="91440" bIns="45720" rtlCol="0" anchor="ctr">
            <a:noAutofit/>
          </a:bodyPr>
          <a:lstStyle/>
          <a:p>
            <a:pPr lvl="3">
              <a:buNone/>
            </a:pPr>
            <a:r>
              <a:rPr lang="en-US" altLang="zh-CN" sz="4000" dirty="0">
                <a:solidFill>
                  <a:schemeClr val="tx1"/>
                </a:solidFill>
              </a:rPr>
              <a:t>3.6  </a:t>
            </a:r>
            <a:r>
              <a:rPr lang="zh-CN" altLang="zh-CN" sz="4000" dirty="0">
                <a:solidFill>
                  <a:schemeClr val="tx1"/>
                </a:solidFill>
              </a:rPr>
              <a:t>综合案例</a:t>
            </a:r>
            <a:endParaRPr lang="en-US" altLang="zh-CN" sz="4000" dirty="0">
              <a:solidFill>
                <a:schemeClr val="tx1"/>
              </a:solidFill>
            </a:endParaRPr>
          </a:p>
        </p:txBody>
      </p:sp>
    </p:spTree>
    <p:custDataLst>
      <p:tags r:id="rId1"/>
    </p:custDataLst>
    <p:extLst>
      <p:ext uri="{BB962C8B-B14F-4D97-AF65-F5344CB8AC3E}">
        <p14:creationId xmlns:p14="http://schemas.microsoft.com/office/powerpoint/2010/main" val="864753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left)">
                                      <p:cBhvr>
                                        <p:cTn id="7" dur="500"/>
                                        <p:tgtEl>
                                          <p:spTgt spid="36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wipe(left)">
                                      <p:cBhvr>
                                        <p:cTn id="12" dur="500"/>
                                        <p:tgtEl>
                                          <p:spTgt spid="368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animEffect transition="in" filter="wipe(left)">
                                      <p:cBhvr>
                                        <p:cTn id="17" dur="500"/>
                                        <p:tgtEl>
                                          <p:spTgt spid="368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867">
                                            <p:txEl>
                                              <p:pRg st="3" end="3"/>
                                            </p:txEl>
                                          </p:spTgt>
                                        </p:tgtEl>
                                        <p:attrNameLst>
                                          <p:attrName>style.visibility</p:attrName>
                                        </p:attrNameLst>
                                      </p:cBhvr>
                                      <p:to>
                                        <p:strVal val="visible"/>
                                      </p:to>
                                    </p:set>
                                    <p:animEffect transition="in" filter="wipe(left)">
                                      <p:cBhvr>
                                        <p:cTn id="22" dur="500"/>
                                        <p:tgtEl>
                                          <p:spTgt spid="368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867">
                                            <p:txEl>
                                              <p:pRg st="4" end="4"/>
                                            </p:txEl>
                                          </p:spTgt>
                                        </p:tgtEl>
                                        <p:attrNameLst>
                                          <p:attrName>style.visibility</p:attrName>
                                        </p:attrNameLst>
                                      </p:cBhvr>
                                      <p:to>
                                        <p:strVal val="visible"/>
                                      </p:to>
                                    </p:set>
                                    <p:animEffect transition="in" filter="wipe(left)">
                                      <p:cBhvr>
                                        <p:cTn id="27" dur="500"/>
                                        <p:tgtEl>
                                          <p:spTgt spid="368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6867">
                                            <p:txEl>
                                              <p:pRg st="5" end="5"/>
                                            </p:txEl>
                                          </p:spTgt>
                                        </p:tgtEl>
                                        <p:attrNameLst>
                                          <p:attrName>style.visibility</p:attrName>
                                        </p:attrNameLst>
                                      </p:cBhvr>
                                      <p:to>
                                        <p:strVal val="visible"/>
                                      </p:to>
                                    </p:set>
                                    <p:animEffect transition="in" filter="wipe(left)">
                                      <p:cBhvr>
                                        <p:cTn id="32" dur="500"/>
                                        <p:tgtEl>
                                          <p:spTgt spid="368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6867">
                                            <p:txEl>
                                              <p:pRg st="6" end="6"/>
                                            </p:txEl>
                                          </p:spTgt>
                                        </p:tgtEl>
                                        <p:attrNameLst>
                                          <p:attrName>style.visibility</p:attrName>
                                        </p:attrNameLst>
                                      </p:cBhvr>
                                      <p:to>
                                        <p:strVal val="visible"/>
                                      </p:to>
                                    </p:set>
                                    <p:animEffect transition="in" filter="wipe(left)">
                                      <p:cBhvr>
                                        <p:cTn id="37" dur="500"/>
                                        <p:tgtEl>
                                          <p:spTgt spid="368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7" name="内容占位符 2"/>
          <p:cNvSpPr>
            <a:spLocks noGrp="1"/>
          </p:cNvSpPr>
          <p:nvPr>
            <p:ph idx="1"/>
          </p:nvPr>
        </p:nvSpPr>
        <p:spPr>
          <a:xfrm>
            <a:off x="23037" y="819150"/>
            <a:ext cx="9234616" cy="2824639"/>
          </a:xfrm>
        </p:spPr>
        <p:txBody>
          <a:bodyPr>
            <a:noAutofit/>
          </a:bodyPr>
          <a:lstStyle/>
          <a:p>
            <a:r>
              <a:rPr lang="zh-CN" altLang="zh-CN" dirty="0"/>
              <a:t>你输入的拳头是：</a:t>
            </a:r>
          </a:p>
          <a:p>
            <a:r>
              <a:rPr lang="zh-CN" altLang="zh-CN" dirty="0"/>
              <a:t>电脑出了</a:t>
            </a:r>
            <a:r>
              <a:rPr lang="en-US" altLang="zh-CN" dirty="0"/>
              <a:t>2</a:t>
            </a:r>
            <a:endParaRPr lang="zh-CN" altLang="zh-CN" dirty="0"/>
          </a:p>
          <a:p>
            <a:r>
              <a:rPr lang="zh-CN" altLang="zh-CN" dirty="0"/>
              <a:t>你出了</a:t>
            </a:r>
            <a:r>
              <a:rPr lang="en-US" altLang="zh-CN" dirty="0"/>
              <a:t>C  </a:t>
            </a:r>
            <a:endParaRPr lang="zh-CN" altLang="zh-CN" dirty="0"/>
          </a:p>
          <a:p>
            <a:r>
              <a:rPr lang="zh-CN" altLang="zh-CN" dirty="0"/>
              <a:t>你赢了</a:t>
            </a:r>
          </a:p>
          <a:p>
            <a:pPr>
              <a:lnSpc>
                <a:spcPct val="150000"/>
              </a:lnSpc>
            </a:pPr>
            <a:r>
              <a:rPr lang="zh-CN" altLang="zh-CN" dirty="0"/>
              <a:t>本问题需要定义</a:t>
            </a:r>
            <a:r>
              <a:rPr lang="en-US" altLang="zh-CN" dirty="0"/>
              <a:t>2</a:t>
            </a:r>
            <a:r>
              <a:rPr lang="zh-CN" altLang="zh-CN" dirty="0"/>
              <a:t>个变量来储存玩家出的拳头</a:t>
            </a:r>
            <a:r>
              <a:rPr lang="en-US" altLang="zh-CN" dirty="0"/>
              <a:t>(gamer)</a:t>
            </a:r>
            <a:r>
              <a:rPr lang="zh-CN" altLang="zh-CN" dirty="0"/>
              <a:t>、电脑出的拳头</a:t>
            </a:r>
            <a:r>
              <a:rPr lang="en-US" altLang="zh-CN" dirty="0"/>
              <a:t>(computer)</a:t>
            </a:r>
            <a:r>
              <a:rPr lang="zh-CN" altLang="zh-CN" dirty="0"/>
              <a:t>，根据案例要求，储存玩家出的拳头的变量需要字符型变量</a:t>
            </a:r>
            <a:r>
              <a:rPr lang="en-US" altLang="zh-CN" dirty="0"/>
              <a:t>,</a:t>
            </a:r>
            <a:r>
              <a:rPr lang="zh-CN" altLang="zh-CN" dirty="0"/>
              <a:t>为了处理方便，电脑出的拳头</a:t>
            </a:r>
            <a:r>
              <a:rPr lang="en-US" altLang="zh-CN" dirty="0"/>
              <a:t>(computer)</a:t>
            </a:r>
            <a:r>
              <a:rPr lang="zh-CN" altLang="zh-CN" dirty="0"/>
              <a:t>用整型变量</a:t>
            </a:r>
            <a:r>
              <a:rPr lang="en-US" altLang="zh-CN" dirty="0"/>
              <a:t>int</a:t>
            </a:r>
            <a:r>
              <a:rPr lang="zh-CN" altLang="zh-CN" dirty="0"/>
              <a:t>，电脑出拳可用随机函数</a:t>
            </a:r>
            <a:r>
              <a:rPr lang="en-US" altLang="zh-CN" dirty="0"/>
              <a:t>rand()</a:t>
            </a:r>
            <a:r>
              <a:rPr lang="zh-CN" altLang="zh-CN" dirty="0"/>
              <a:t>获得。</a:t>
            </a:r>
            <a:endParaRPr lang="en-US" altLang="zh-CN" dirty="0"/>
          </a:p>
        </p:txBody>
      </p:sp>
      <p:sp>
        <p:nvSpPr>
          <p:cNvPr id="6" name="矩形 5">
            <a:extLst>
              <a:ext uri="{FF2B5EF4-FFF2-40B4-BE49-F238E27FC236}">
                <a16:creationId xmlns:a16="http://schemas.microsoft.com/office/drawing/2014/main" xmlns="" id="{6D4ABB8C-013B-44AA-AB13-F8942AC50880}"/>
              </a:ext>
            </a:extLst>
          </p:cNvPr>
          <p:cNvSpPr/>
          <p:nvPr/>
        </p:nvSpPr>
        <p:spPr>
          <a:xfrm>
            <a:off x="1219200" y="209550"/>
            <a:ext cx="5945832" cy="392415"/>
          </a:xfrm>
          <a:prstGeom prst="rect">
            <a:avLst/>
          </a:prstGeom>
        </p:spPr>
        <p:txBody>
          <a:bodyPr vert="horz" lIns="91440" tIns="45720" rIns="91440" bIns="45720" rtlCol="0" anchor="ctr">
            <a:noAutofit/>
          </a:bodyPr>
          <a:lstStyle/>
          <a:p>
            <a:pPr lvl="3">
              <a:buNone/>
            </a:pPr>
            <a:r>
              <a:rPr lang="en-US" altLang="zh-CN" sz="4000" dirty="0">
                <a:solidFill>
                  <a:schemeClr val="tx1"/>
                </a:solidFill>
              </a:rPr>
              <a:t>3.6  </a:t>
            </a:r>
            <a:r>
              <a:rPr lang="zh-CN" altLang="zh-CN" sz="4000" dirty="0">
                <a:solidFill>
                  <a:schemeClr val="tx1"/>
                </a:solidFill>
              </a:rPr>
              <a:t>综合案例</a:t>
            </a:r>
            <a:endParaRPr lang="en-US" altLang="zh-CN" sz="4000" dirty="0">
              <a:solidFill>
                <a:schemeClr val="tx1"/>
              </a:solidFill>
            </a:endParaRPr>
          </a:p>
        </p:txBody>
      </p:sp>
    </p:spTree>
    <p:custDataLst>
      <p:tags r:id="rId1"/>
    </p:custDataLst>
    <p:extLst>
      <p:ext uri="{BB962C8B-B14F-4D97-AF65-F5344CB8AC3E}">
        <p14:creationId xmlns:p14="http://schemas.microsoft.com/office/powerpoint/2010/main" val="40542700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left)">
                                      <p:cBhvr>
                                        <p:cTn id="7" dur="500"/>
                                        <p:tgtEl>
                                          <p:spTgt spid="36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wipe(left)">
                                      <p:cBhvr>
                                        <p:cTn id="12" dur="500"/>
                                        <p:tgtEl>
                                          <p:spTgt spid="368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animEffect transition="in" filter="wipe(left)">
                                      <p:cBhvr>
                                        <p:cTn id="17" dur="500"/>
                                        <p:tgtEl>
                                          <p:spTgt spid="368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867">
                                            <p:txEl>
                                              <p:pRg st="3" end="3"/>
                                            </p:txEl>
                                          </p:spTgt>
                                        </p:tgtEl>
                                        <p:attrNameLst>
                                          <p:attrName>style.visibility</p:attrName>
                                        </p:attrNameLst>
                                      </p:cBhvr>
                                      <p:to>
                                        <p:strVal val="visible"/>
                                      </p:to>
                                    </p:set>
                                    <p:animEffect transition="in" filter="wipe(left)">
                                      <p:cBhvr>
                                        <p:cTn id="22" dur="500"/>
                                        <p:tgtEl>
                                          <p:spTgt spid="368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867">
                                            <p:txEl>
                                              <p:pRg st="4" end="4"/>
                                            </p:txEl>
                                          </p:spTgt>
                                        </p:tgtEl>
                                        <p:attrNameLst>
                                          <p:attrName>style.visibility</p:attrName>
                                        </p:attrNameLst>
                                      </p:cBhvr>
                                      <p:to>
                                        <p:strVal val="visible"/>
                                      </p:to>
                                    </p:set>
                                    <p:animEffect transition="in" filter="wipe(left)">
                                      <p:cBhvr>
                                        <p:cTn id="27" dur="500"/>
                                        <p:tgtEl>
                                          <p:spTgt spid="368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7" name="内容占位符 2"/>
          <p:cNvSpPr>
            <a:spLocks noGrp="1"/>
          </p:cNvSpPr>
          <p:nvPr>
            <p:ph idx="1"/>
          </p:nvPr>
        </p:nvSpPr>
        <p:spPr>
          <a:xfrm>
            <a:off x="23037" y="819150"/>
            <a:ext cx="9234616" cy="2824639"/>
          </a:xfrm>
        </p:spPr>
        <p:txBody>
          <a:bodyPr>
            <a:noAutofit/>
          </a:bodyPr>
          <a:lstStyle/>
          <a:p>
            <a:endParaRPr lang="en-US" altLang="zh-CN" dirty="0"/>
          </a:p>
          <a:p>
            <a:endParaRPr lang="en-US" altLang="zh-CN" dirty="0"/>
          </a:p>
        </p:txBody>
      </p:sp>
      <p:sp>
        <p:nvSpPr>
          <p:cNvPr id="6" name="矩形 5">
            <a:extLst>
              <a:ext uri="{FF2B5EF4-FFF2-40B4-BE49-F238E27FC236}">
                <a16:creationId xmlns:a16="http://schemas.microsoft.com/office/drawing/2014/main" xmlns="" id="{6D4ABB8C-013B-44AA-AB13-F8942AC50880}"/>
              </a:ext>
            </a:extLst>
          </p:cNvPr>
          <p:cNvSpPr/>
          <p:nvPr/>
        </p:nvSpPr>
        <p:spPr>
          <a:xfrm>
            <a:off x="1219200" y="209550"/>
            <a:ext cx="5945832" cy="392415"/>
          </a:xfrm>
          <a:prstGeom prst="rect">
            <a:avLst/>
          </a:prstGeom>
        </p:spPr>
        <p:txBody>
          <a:bodyPr vert="horz" lIns="91440" tIns="45720" rIns="91440" bIns="45720" rtlCol="0" anchor="ctr">
            <a:noAutofit/>
          </a:bodyPr>
          <a:lstStyle/>
          <a:p>
            <a:pPr lvl="3">
              <a:buNone/>
            </a:pPr>
            <a:r>
              <a:rPr lang="en-US" altLang="zh-CN" sz="4000" dirty="0">
                <a:solidFill>
                  <a:schemeClr val="tx1"/>
                </a:solidFill>
              </a:rPr>
              <a:t>3.6  </a:t>
            </a:r>
            <a:r>
              <a:rPr lang="zh-CN" altLang="zh-CN" sz="4000" dirty="0">
                <a:solidFill>
                  <a:schemeClr val="tx1"/>
                </a:solidFill>
              </a:rPr>
              <a:t>综合案例</a:t>
            </a:r>
            <a:endParaRPr lang="en-US" altLang="zh-CN" sz="4000" dirty="0">
              <a:solidFill>
                <a:schemeClr val="tx1"/>
              </a:solidFill>
            </a:endParaRPr>
          </a:p>
        </p:txBody>
      </p:sp>
      <p:sp>
        <p:nvSpPr>
          <p:cNvPr id="2" name="文本框 1">
            <a:extLst>
              <a:ext uri="{FF2B5EF4-FFF2-40B4-BE49-F238E27FC236}">
                <a16:creationId xmlns:a16="http://schemas.microsoft.com/office/drawing/2014/main" xmlns="" id="{0943A916-A72D-40DF-B974-D3E378CCE21B}"/>
              </a:ext>
            </a:extLst>
          </p:cNvPr>
          <p:cNvSpPr txBox="1"/>
          <p:nvPr/>
        </p:nvSpPr>
        <p:spPr>
          <a:xfrm>
            <a:off x="685800" y="1352550"/>
            <a:ext cx="7772400" cy="2936188"/>
          </a:xfrm>
          <a:prstGeom prst="rect">
            <a:avLst/>
          </a:prstGeom>
          <a:noFill/>
        </p:spPr>
        <p:txBody>
          <a:bodyPr wrap="square" rtlCol="0">
            <a:spAutoFit/>
          </a:bodyPr>
          <a:lstStyle/>
          <a:p>
            <a:pPr>
              <a:buNone/>
            </a:pPr>
            <a:r>
              <a:rPr lang="zh-CN" altLang="zh-CN" dirty="0">
                <a:solidFill>
                  <a:schemeClr val="tx1"/>
                </a:solidFill>
              </a:rPr>
              <a:t>【例</a:t>
            </a:r>
            <a:r>
              <a:rPr lang="en-US" altLang="zh-CN" dirty="0">
                <a:solidFill>
                  <a:schemeClr val="tx1"/>
                </a:solidFill>
              </a:rPr>
              <a:t>3-11</a:t>
            </a:r>
            <a:r>
              <a:rPr lang="zh-CN" altLang="zh-CN" dirty="0">
                <a:solidFill>
                  <a:schemeClr val="tx1"/>
                </a:solidFill>
              </a:rPr>
              <a:t>】“剪刀</a:t>
            </a:r>
            <a:r>
              <a:rPr lang="en-US" altLang="zh-CN" dirty="0">
                <a:solidFill>
                  <a:schemeClr val="tx1"/>
                </a:solidFill>
              </a:rPr>
              <a:t>-</a:t>
            </a:r>
            <a:r>
              <a:rPr lang="zh-CN" altLang="zh-CN" dirty="0">
                <a:solidFill>
                  <a:schemeClr val="tx1"/>
                </a:solidFill>
              </a:rPr>
              <a:t>石头</a:t>
            </a:r>
            <a:r>
              <a:rPr lang="en-US" altLang="zh-CN" dirty="0">
                <a:solidFill>
                  <a:schemeClr val="tx1"/>
                </a:solidFill>
              </a:rPr>
              <a:t>-</a:t>
            </a:r>
            <a:r>
              <a:rPr lang="zh-CN" altLang="zh-CN" dirty="0">
                <a:solidFill>
                  <a:schemeClr val="tx1"/>
                </a:solidFill>
              </a:rPr>
              <a:t>布” 人机对抗猜拳小游戏（</a:t>
            </a:r>
            <a:r>
              <a:rPr lang="en-US" altLang="zh-CN" dirty="0">
                <a:solidFill>
                  <a:schemeClr val="tx1"/>
                </a:solidFill>
              </a:rPr>
              <a:t>1.0</a:t>
            </a:r>
            <a:r>
              <a:rPr lang="zh-CN" altLang="zh-CN" dirty="0">
                <a:solidFill>
                  <a:schemeClr val="tx1"/>
                </a:solidFill>
              </a:rPr>
              <a:t>版）</a:t>
            </a:r>
            <a:r>
              <a:rPr lang="zh-CN" altLang="zh-CN" dirty="0"/>
              <a:t>。</a:t>
            </a:r>
            <a:endParaRPr lang="en-US" altLang="zh-CN" dirty="0">
              <a:solidFill>
                <a:schemeClr val="tx1"/>
              </a:solidFill>
            </a:endParaRPr>
          </a:p>
          <a:p>
            <a:pPr>
              <a:lnSpc>
                <a:spcPct val="150000"/>
              </a:lnSpc>
              <a:buNone/>
            </a:pPr>
            <a:r>
              <a:rPr lang="zh-CN" altLang="en-US" dirty="0">
                <a:hlinkClick r:id="rId4" action="ppaction://hlinkfile"/>
              </a:rPr>
              <a:t>例</a:t>
            </a:r>
            <a:r>
              <a:rPr lang="en-US" altLang="zh-CN" dirty="0">
                <a:hlinkClick r:id="rId4" action="ppaction://hlinkfile"/>
              </a:rPr>
              <a:t>3-11</a:t>
            </a:r>
            <a:r>
              <a:rPr lang="zh-CN" altLang="en-US" dirty="0">
                <a:hlinkClick r:id="rId4" action="ppaction://hlinkfile"/>
              </a:rPr>
              <a:t>代码</a:t>
            </a:r>
            <a:endParaRPr lang="en-US" altLang="zh-CN" dirty="0"/>
          </a:p>
          <a:p>
            <a:pPr>
              <a:lnSpc>
                <a:spcPct val="150000"/>
              </a:lnSpc>
              <a:buNone/>
            </a:pPr>
            <a:r>
              <a:rPr lang="zh-CN" altLang="en-US" dirty="0">
                <a:hlinkClick r:id="rId5" action="ppaction://hlinkfile"/>
              </a:rPr>
              <a:t>例</a:t>
            </a:r>
            <a:r>
              <a:rPr lang="en-US" altLang="zh-CN" dirty="0">
                <a:hlinkClick r:id="rId5" action="ppaction://hlinkfile"/>
              </a:rPr>
              <a:t>3-11</a:t>
            </a:r>
            <a:r>
              <a:rPr lang="zh-CN" altLang="en-US" dirty="0">
                <a:hlinkClick r:id="rId5" action="ppaction://hlinkfile"/>
              </a:rPr>
              <a:t>应用程序</a:t>
            </a:r>
            <a:endParaRPr lang="en-US" altLang="zh-CN" dirty="0"/>
          </a:p>
          <a:p>
            <a:pPr>
              <a:buNone/>
            </a:pPr>
            <a:endParaRPr lang="zh-CN" altLang="en-US" dirty="0">
              <a:solidFill>
                <a:schemeClr val="tx1"/>
              </a:solidFill>
            </a:endParaRPr>
          </a:p>
        </p:txBody>
      </p:sp>
    </p:spTree>
    <p:custDataLst>
      <p:tags r:id="rId1"/>
    </p:custDataLst>
    <p:extLst>
      <p:ext uri="{BB962C8B-B14F-4D97-AF65-F5344CB8AC3E}">
        <p14:creationId xmlns:p14="http://schemas.microsoft.com/office/powerpoint/2010/main" val="226866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nodePh="1">
                                  <p:stCondLst>
                                    <p:cond delay="0"/>
                                  </p:stCondLst>
                                  <p:endCondLst>
                                    <p:cond evt="begin" delay="0">
                                      <p:tn val="5"/>
                                    </p:cond>
                                  </p:end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left)">
                                      <p:cBhvr>
                                        <p:cTn id="7" dur="500"/>
                                        <p:tgtEl>
                                          <p:spTgt spid="368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7" name="内容占位符 2"/>
          <p:cNvSpPr>
            <a:spLocks noGrp="1"/>
          </p:cNvSpPr>
          <p:nvPr>
            <p:ph idx="1"/>
          </p:nvPr>
        </p:nvSpPr>
        <p:spPr>
          <a:xfrm>
            <a:off x="23037" y="819150"/>
            <a:ext cx="9234616" cy="2824639"/>
          </a:xfrm>
        </p:spPr>
        <p:txBody>
          <a:bodyPr>
            <a:noAutofit/>
          </a:bodyPr>
          <a:lstStyle/>
          <a:p>
            <a:endParaRPr lang="en-US" altLang="zh-CN" dirty="0"/>
          </a:p>
          <a:p>
            <a:endParaRPr lang="en-US" altLang="zh-CN" dirty="0"/>
          </a:p>
        </p:txBody>
      </p:sp>
      <p:sp>
        <p:nvSpPr>
          <p:cNvPr id="6" name="矩形 5">
            <a:extLst>
              <a:ext uri="{FF2B5EF4-FFF2-40B4-BE49-F238E27FC236}">
                <a16:creationId xmlns:a16="http://schemas.microsoft.com/office/drawing/2014/main" xmlns="" id="{6D4ABB8C-013B-44AA-AB13-F8942AC50880}"/>
              </a:ext>
            </a:extLst>
          </p:cNvPr>
          <p:cNvSpPr/>
          <p:nvPr/>
        </p:nvSpPr>
        <p:spPr>
          <a:xfrm>
            <a:off x="1219200" y="209550"/>
            <a:ext cx="5945832" cy="392415"/>
          </a:xfrm>
          <a:prstGeom prst="rect">
            <a:avLst/>
          </a:prstGeom>
        </p:spPr>
        <p:txBody>
          <a:bodyPr vert="horz" lIns="91440" tIns="45720" rIns="91440" bIns="45720" rtlCol="0" anchor="ctr">
            <a:noAutofit/>
          </a:bodyPr>
          <a:lstStyle/>
          <a:p>
            <a:pPr lvl="3">
              <a:buNone/>
            </a:pPr>
            <a:r>
              <a:rPr lang="en-US" altLang="zh-CN" sz="4000" dirty="0">
                <a:solidFill>
                  <a:schemeClr val="tx1"/>
                </a:solidFill>
              </a:rPr>
              <a:t>3.6  </a:t>
            </a:r>
            <a:r>
              <a:rPr lang="zh-CN" altLang="zh-CN" sz="4000" dirty="0">
                <a:solidFill>
                  <a:schemeClr val="tx1"/>
                </a:solidFill>
              </a:rPr>
              <a:t>综合案例</a:t>
            </a:r>
            <a:endParaRPr lang="en-US" altLang="zh-CN" sz="4000" dirty="0">
              <a:solidFill>
                <a:schemeClr val="tx1"/>
              </a:solidFill>
            </a:endParaRPr>
          </a:p>
        </p:txBody>
      </p:sp>
      <p:sp>
        <p:nvSpPr>
          <p:cNvPr id="2" name="文本框 1">
            <a:extLst>
              <a:ext uri="{FF2B5EF4-FFF2-40B4-BE49-F238E27FC236}">
                <a16:creationId xmlns:a16="http://schemas.microsoft.com/office/drawing/2014/main" xmlns="" id="{0943A916-A72D-40DF-B974-D3E378CCE21B}"/>
              </a:ext>
            </a:extLst>
          </p:cNvPr>
          <p:cNvSpPr txBox="1"/>
          <p:nvPr/>
        </p:nvSpPr>
        <p:spPr>
          <a:xfrm>
            <a:off x="457200" y="819150"/>
            <a:ext cx="8534400" cy="3194721"/>
          </a:xfrm>
          <a:prstGeom prst="rect">
            <a:avLst/>
          </a:prstGeom>
          <a:noFill/>
        </p:spPr>
        <p:txBody>
          <a:bodyPr wrap="square" rtlCol="0">
            <a:spAutoFit/>
          </a:bodyPr>
          <a:lstStyle/>
          <a:p>
            <a:pPr>
              <a:buNone/>
            </a:pPr>
            <a:r>
              <a:rPr lang="zh-CN" altLang="zh-CN" dirty="0">
                <a:solidFill>
                  <a:schemeClr val="tx1"/>
                </a:solidFill>
              </a:rPr>
              <a:t>【例</a:t>
            </a:r>
            <a:r>
              <a:rPr lang="en-US" altLang="zh-CN" dirty="0">
                <a:solidFill>
                  <a:schemeClr val="tx1"/>
                </a:solidFill>
              </a:rPr>
              <a:t>3-12</a:t>
            </a:r>
            <a:r>
              <a:rPr lang="zh-CN" altLang="zh-CN" dirty="0">
                <a:solidFill>
                  <a:schemeClr val="tx1"/>
                </a:solidFill>
              </a:rPr>
              <a:t>】利用智慧寝室系统控制板编程实现智慧寝室系统中室内温度和湿度数据实时监控，并且以每</a:t>
            </a:r>
            <a:r>
              <a:rPr lang="en-US" altLang="zh-CN" dirty="0">
                <a:solidFill>
                  <a:schemeClr val="tx1"/>
                </a:solidFill>
              </a:rPr>
              <a:t>5</a:t>
            </a:r>
            <a:r>
              <a:rPr lang="zh-CN" altLang="zh-CN" dirty="0">
                <a:solidFill>
                  <a:schemeClr val="tx1"/>
                </a:solidFill>
              </a:rPr>
              <a:t>秒一次的频率在控制台和智慧寝室系统控制板</a:t>
            </a:r>
            <a:r>
              <a:rPr lang="en-US" altLang="zh-CN" dirty="0">
                <a:solidFill>
                  <a:schemeClr val="tx1"/>
                </a:solidFill>
              </a:rPr>
              <a:t>LCD</a:t>
            </a:r>
            <a:r>
              <a:rPr lang="zh-CN" altLang="zh-CN" dirty="0">
                <a:solidFill>
                  <a:schemeClr val="tx1"/>
                </a:solidFill>
              </a:rPr>
              <a:t>屏幕上进行数据实时显示，控制台根据实时数据控制管理室内相关设备（假设湿度超过</a:t>
            </a:r>
            <a:r>
              <a:rPr lang="en-US" altLang="zh-CN" dirty="0">
                <a:solidFill>
                  <a:schemeClr val="tx1"/>
                </a:solidFill>
              </a:rPr>
              <a:t>45%</a:t>
            </a:r>
            <a:r>
              <a:rPr lang="zh-CN" altLang="zh-CN" dirty="0">
                <a:solidFill>
                  <a:schemeClr val="tx1"/>
                </a:solidFill>
              </a:rPr>
              <a:t>，除湿机自动打开）。</a:t>
            </a:r>
            <a:endParaRPr lang="en-US" altLang="zh-CN" dirty="0">
              <a:solidFill>
                <a:schemeClr val="tx1"/>
              </a:solidFill>
            </a:endParaRPr>
          </a:p>
          <a:p>
            <a:pPr>
              <a:buNone/>
            </a:pPr>
            <a:r>
              <a:rPr lang="zh-CN" altLang="en-US" dirty="0">
                <a:solidFill>
                  <a:schemeClr val="tx1"/>
                </a:solidFill>
              </a:rPr>
              <a:t>参考教材扫码视频</a:t>
            </a:r>
          </a:p>
        </p:txBody>
      </p:sp>
    </p:spTree>
    <p:custDataLst>
      <p:tags r:id="rId1"/>
    </p:custDataLst>
    <p:extLst>
      <p:ext uri="{BB962C8B-B14F-4D97-AF65-F5344CB8AC3E}">
        <p14:creationId xmlns:p14="http://schemas.microsoft.com/office/powerpoint/2010/main" val="26575783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nodePh="1">
                                  <p:stCondLst>
                                    <p:cond delay="0"/>
                                  </p:stCondLst>
                                  <p:endCondLst>
                                    <p:cond evt="begin" delay="0">
                                      <p:tn val="5"/>
                                    </p:cond>
                                  </p:end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left)">
                                      <p:cBhvr>
                                        <p:cTn id="7" dur="500"/>
                                        <p:tgtEl>
                                          <p:spTgt spid="368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8AC8981-0A7C-4514-8A1B-332083E9EB65}"/>
              </a:ext>
            </a:extLst>
          </p:cNvPr>
          <p:cNvSpPr>
            <a:spLocks noGrp="1"/>
          </p:cNvSpPr>
          <p:nvPr>
            <p:ph type="title"/>
          </p:nvPr>
        </p:nvSpPr>
        <p:spPr>
          <a:xfrm>
            <a:off x="457200" y="1428750"/>
            <a:ext cx="8085582" cy="2516886"/>
          </a:xfrm>
        </p:spPr>
        <p:txBody>
          <a:bodyPr>
            <a:noAutofit/>
          </a:bodyPr>
          <a:lstStyle/>
          <a:p>
            <a:pPr>
              <a:lnSpc>
                <a:spcPct val="150000"/>
              </a:lnSpc>
            </a:pPr>
            <a:r>
              <a:rPr lang="zh-CN" altLang="en-US" sz="6000" dirty="0">
                <a:solidFill>
                  <a:schemeClr val="tx1"/>
                </a:solidFill>
              </a:rPr>
              <a:t>第</a:t>
            </a:r>
            <a:r>
              <a:rPr lang="en-US" altLang="zh-CN" sz="6000" dirty="0">
                <a:solidFill>
                  <a:schemeClr val="tx1"/>
                </a:solidFill>
              </a:rPr>
              <a:t>3</a:t>
            </a:r>
            <a:r>
              <a:rPr lang="zh-CN" altLang="en-US" sz="6000" dirty="0">
                <a:solidFill>
                  <a:schemeClr val="tx1"/>
                </a:solidFill>
              </a:rPr>
              <a:t>章学习到此结束，回顾所学的知识点，谢谢！</a:t>
            </a:r>
          </a:p>
        </p:txBody>
      </p:sp>
    </p:spTree>
    <p:extLst>
      <p:ext uri="{BB962C8B-B14F-4D97-AF65-F5344CB8AC3E}">
        <p14:creationId xmlns:p14="http://schemas.microsoft.com/office/powerpoint/2010/main" val="75379561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1|9.3|2.5|3.1"/>
</p:tagLst>
</file>

<file path=ppt/tags/tag10.xml><?xml version="1.0" encoding="utf-8"?>
<p:tagLst xmlns:a="http://schemas.openxmlformats.org/drawingml/2006/main" xmlns:r="http://schemas.openxmlformats.org/officeDocument/2006/relationships" xmlns:p="http://schemas.openxmlformats.org/presentationml/2006/main">
  <p:tag name="TIMING" val="|4.3|6.2|18.8"/>
</p:tagLst>
</file>

<file path=ppt/tags/tag11.xml><?xml version="1.0" encoding="utf-8"?>
<p:tagLst xmlns:a="http://schemas.openxmlformats.org/drawingml/2006/main" xmlns:r="http://schemas.openxmlformats.org/officeDocument/2006/relationships" xmlns:p="http://schemas.openxmlformats.org/presentationml/2006/main">
  <p:tag name="TIMING" val="|4.3|6.2|18.8"/>
</p:tagLst>
</file>

<file path=ppt/tags/tag12.xml><?xml version="1.0" encoding="utf-8"?>
<p:tagLst xmlns:a="http://schemas.openxmlformats.org/drawingml/2006/main" xmlns:r="http://schemas.openxmlformats.org/officeDocument/2006/relationships" xmlns:p="http://schemas.openxmlformats.org/presentationml/2006/main">
  <p:tag name="TIMING" val="|4.3|6.2|18.8"/>
</p:tagLst>
</file>

<file path=ppt/tags/tag13.xml><?xml version="1.0" encoding="utf-8"?>
<p:tagLst xmlns:a="http://schemas.openxmlformats.org/drawingml/2006/main" xmlns:r="http://schemas.openxmlformats.org/officeDocument/2006/relationships" xmlns:p="http://schemas.openxmlformats.org/presentationml/2006/main">
  <p:tag name="TIMING" val="|4.3|6.2|18.8"/>
</p:tagLst>
</file>

<file path=ppt/tags/tag14.xml><?xml version="1.0" encoding="utf-8"?>
<p:tagLst xmlns:a="http://schemas.openxmlformats.org/drawingml/2006/main" xmlns:r="http://schemas.openxmlformats.org/officeDocument/2006/relationships" xmlns:p="http://schemas.openxmlformats.org/presentationml/2006/main">
  <p:tag name="TIMING" val="|4.3|6.2|18.8"/>
</p:tagLst>
</file>

<file path=ppt/tags/tag15.xml><?xml version="1.0" encoding="utf-8"?>
<p:tagLst xmlns:a="http://schemas.openxmlformats.org/drawingml/2006/main" xmlns:r="http://schemas.openxmlformats.org/officeDocument/2006/relationships" xmlns:p="http://schemas.openxmlformats.org/presentationml/2006/main">
  <p:tag name="TIMING" val="|4.3|6.2|18.8"/>
</p:tagLst>
</file>

<file path=ppt/tags/tag16.xml><?xml version="1.0" encoding="utf-8"?>
<p:tagLst xmlns:a="http://schemas.openxmlformats.org/drawingml/2006/main" xmlns:r="http://schemas.openxmlformats.org/officeDocument/2006/relationships" xmlns:p="http://schemas.openxmlformats.org/presentationml/2006/main">
  <p:tag name="TIMING" val="|4.3|6.2|18.8"/>
</p:tagLst>
</file>

<file path=ppt/tags/tag17.xml><?xml version="1.0" encoding="utf-8"?>
<p:tagLst xmlns:a="http://schemas.openxmlformats.org/drawingml/2006/main" xmlns:r="http://schemas.openxmlformats.org/officeDocument/2006/relationships" xmlns:p="http://schemas.openxmlformats.org/presentationml/2006/main">
  <p:tag name="TIMING" val="|4.3|6.2|18.8"/>
</p:tagLst>
</file>

<file path=ppt/tags/tag18.xml><?xml version="1.0" encoding="utf-8"?>
<p:tagLst xmlns:a="http://schemas.openxmlformats.org/drawingml/2006/main" xmlns:r="http://schemas.openxmlformats.org/officeDocument/2006/relationships" xmlns:p="http://schemas.openxmlformats.org/presentationml/2006/main">
  <p:tag name="TIMING" val="|4.3|6.2|18.8"/>
</p:tagLst>
</file>

<file path=ppt/tags/tag19.xml><?xml version="1.0" encoding="utf-8"?>
<p:tagLst xmlns:a="http://schemas.openxmlformats.org/drawingml/2006/main" xmlns:r="http://schemas.openxmlformats.org/officeDocument/2006/relationships" xmlns:p="http://schemas.openxmlformats.org/presentationml/2006/main">
  <p:tag name="TIMING" val="|4.3|6.2|18.8"/>
</p:tagLst>
</file>

<file path=ppt/tags/tag2.xml><?xml version="1.0" encoding="utf-8"?>
<p:tagLst xmlns:a="http://schemas.openxmlformats.org/drawingml/2006/main" xmlns:r="http://schemas.openxmlformats.org/officeDocument/2006/relationships" xmlns:p="http://schemas.openxmlformats.org/presentationml/2006/main">
  <p:tag name="TIMING" val="|4.3|6.2|18.8"/>
</p:tagLst>
</file>

<file path=ppt/tags/tag20.xml><?xml version="1.0" encoding="utf-8"?>
<p:tagLst xmlns:a="http://schemas.openxmlformats.org/drawingml/2006/main" xmlns:r="http://schemas.openxmlformats.org/officeDocument/2006/relationships" xmlns:p="http://schemas.openxmlformats.org/presentationml/2006/main">
  <p:tag name="TIMING" val="|4.3|6.2|18.8"/>
</p:tagLst>
</file>

<file path=ppt/tags/tag21.xml><?xml version="1.0" encoding="utf-8"?>
<p:tagLst xmlns:a="http://schemas.openxmlformats.org/drawingml/2006/main" xmlns:r="http://schemas.openxmlformats.org/officeDocument/2006/relationships" xmlns:p="http://schemas.openxmlformats.org/presentationml/2006/main">
  <p:tag name="TIMING" val="|4.3|6.2|18.8"/>
</p:tagLst>
</file>

<file path=ppt/tags/tag22.xml><?xml version="1.0" encoding="utf-8"?>
<p:tagLst xmlns:a="http://schemas.openxmlformats.org/drawingml/2006/main" xmlns:r="http://schemas.openxmlformats.org/officeDocument/2006/relationships" xmlns:p="http://schemas.openxmlformats.org/presentationml/2006/main">
  <p:tag name="TIMING" val="|4.3|6.2|18.8"/>
</p:tagLst>
</file>

<file path=ppt/tags/tag23.xml><?xml version="1.0" encoding="utf-8"?>
<p:tagLst xmlns:a="http://schemas.openxmlformats.org/drawingml/2006/main" xmlns:r="http://schemas.openxmlformats.org/officeDocument/2006/relationships" xmlns:p="http://schemas.openxmlformats.org/presentationml/2006/main">
  <p:tag name="TIMING" val="|4.3|6.2|18.8"/>
</p:tagLst>
</file>

<file path=ppt/tags/tag24.xml><?xml version="1.0" encoding="utf-8"?>
<p:tagLst xmlns:a="http://schemas.openxmlformats.org/drawingml/2006/main" xmlns:r="http://schemas.openxmlformats.org/officeDocument/2006/relationships" xmlns:p="http://schemas.openxmlformats.org/presentationml/2006/main">
  <p:tag name="TIMING" val="|4.3|6.2|18.8"/>
</p:tagLst>
</file>

<file path=ppt/tags/tag25.xml><?xml version="1.0" encoding="utf-8"?>
<p:tagLst xmlns:a="http://schemas.openxmlformats.org/drawingml/2006/main" xmlns:r="http://schemas.openxmlformats.org/officeDocument/2006/relationships" xmlns:p="http://schemas.openxmlformats.org/presentationml/2006/main">
  <p:tag name="TIMING" val="|4.3|6.2|18.8"/>
</p:tagLst>
</file>

<file path=ppt/tags/tag26.xml><?xml version="1.0" encoding="utf-8"?>
<p:tagLst xmlns:a="http://schemas.openxmlformats.org/drawingml/2006/main" xmlns:r="http://schemas.openxmlformats.org/officeDocument/2006/relationships" xmlns:p="http://schemas.openxmlformats.org/presentationml/2006/main">
  <p:tag name="TIMING" val="|4.3|6.2|18.8"/>
</p:tagLst>
</file>

<file path=ppt/tags/tag27.xml><?xml version="1.0" encoding="utf-8"?>
<p:tagLst xmlns:a="http://schemas.openxmlformats.org/drawingml/2006/main" xmlns:r="http://schemas.openxmlformats.org/officeDocument/2006/relationships" xmlns:p="http://schemas.openxmlformats.org/presentationml/2006/main">
  <p:tag name="TIMING" val="|4.3|6.2|18.8"/>
</p:tagLst>
</file>

<file path=ppt/tags/tag28.xml><?xml version="1.0" encoding="utf-8"?>
<p:tagLst xmlns:a="http://schemas.openxmlformats.org/drawingml/2006/main" xmlns:r="http://schemas.openxmlformats.org/officeDocument/2006/relationships" xmlns:p="http://schemas.openxmlformats.org/presentationml/2006/main">
  <p:tag name="TIMING" val="|1|0.5|0|0.3|0"/>
</p:tagLst>
</file>

<file path=ppt/tags/tag29.xml><?xml version="1.0" encoding="utf-8"?>
<p:tagLst xmlns:a="http://schemas.openxmlformats.org/drawingml/2006/main" xmlns:r="http://schemas.openxmlformats.org/officeDocument/2006/relationships" xmlns:p="http://schemas.openxmlformats.org/presentationml/2006/main">
  <p:tag name="TIMING" val="|4.3|6.2|18.8"/>
</p:tagLst>
</file>

<file path=ppt/tags/tag3.xml><?xml version="1.0" encoding="utf-8"?>
<p:tagLst xmlns:a="http://schemas.openxmlformats.org/drawingml/2006/main" xmlns:r="http://schemas.openxmlformats.org/officeDocument/2006/relationships" xmlns:p="http://schemas.openxmlformats.org/presentationml/2006/main">
  <p:tag name="TIMING" val="|4.3|6.2|18.8"/>
</p:tagLst>
</file>

<file path=ppt/tags/tag30.xml><?xml version="1.0" encoding="utf-8"?>
<p:tagLst xmlns:a="http://schemas.openxmlformats.org/drawingml/2006/main" xmlns:r="http://schemas.openxmlformats.org/officeDocument/2006/relationships" xmlns:p="http://schemas.openxmlformats.org/presentationml/2006/main">
  <p:tag name="TIMING" val="|4.3|6.2|18.8"/>
</p:tagLst>
</file>

<file path=ppt/tags/tag31.xml><?xml version="1.0" encoding="utf-8"?>
<p:tagLst xmlns:a="http://schemas.openxmlformats.org/drawingml/2006/main" xmlns:r="http://schemas.openxmlformats.org/officeDocument/2006/relationships" xmlns:p="http://schemas.openxmlformats.org/presentationml/2006/main">
  <p:tag name="TIMING" val="|4.3|6.2|18.8"/>
</p:tagLst>
</file>

<file path=ppt/tags/tag32.xml><?xml version="1.0" encoding="utf-8"?>
<p:tagLst xmlns:a="http://schemas.openxmlformats.org/drawingml/2006/main" xmlns:r="http://schemas.openxmlformats.org/officeDocument/2006/relationships" xmlns:p="http://schemas.openxmlformats.org/presentationml/2006/main">
  <p:tag name="TIMING" val="|4.3|6.2|18.8"/>
</p:tagLst>
</file>

<file path=ppt/tags/tag33.xml><?xml version="1.0" encoding="utf-8"?>
<p:tagLst xmlns:a="http://schemas.openxmlformats.org/drawingml/2006/main" xmlns:r="http://schemas.openxmlformats.org/officeDocument/2006/relationships" xmlns:p="http://schemas.openxmlformats.org/presentationml/2006/main">
  <p:tag name="TIMING" val="|4.3|6.2|18.8"/>
</p:tagLst>
</file>

<file path=ppt/tags/tag34.xml><?xml version="1.0" encoding="utf-8"?>
<p:tagLst xmlns:a="http://schemas.openxmlformats.org/drawingml/2006/main" xmlns:r="http://schemas.openxmlformats.org/officeDocument/2006/relationships" xmlns:p="http://schemas.openxmlformats.org/presentationml/2006/main">
  <p:tag name="TIMING" val="|0.2|0.8|0"/>
</p:tagLst>
</file>

<file path=ppt/tags/tag35.xml><?xml version="1.0" encoding="utf-8"?>
<p:tagLst xmlns:a="http://schemas.openxmlformats.org/drawingml/2006/main" xmlns:r="http://schemas.openxmlformats.org/officeDocument/2006/relationships" xmlns:p="http://schemas.openxmlformats.org/presentationml/2006/main">
  <p:tag name="TIMING" val="|0.4|0.3"/>
</p:tagLst>
</file>

<file path=ppt/tags/tag36.xml><?xml version="1.0" encoding="utf-8"?>
<p:tagLst xmlns:a="http://schemas.openxmlformats.org/drawingml/2006/main" xmlns:r="http://schemas.openxmlformats.org/officeDocument/2006/relationships" xmlns:p="http://schemas.openxmlformats.org/presentationml/2006/main">
  <p:tag name="TIMING" val="|0.3|0"/>
</p:tagLst>
</file>

<file path=ppt/tags/tag37.xml><?xml version="1.0" encoding="utf-8"?>
<p:tagLst xmlns:a="http://schemas.openxmlformats.org/drawingml/2006/main" xmlns:r="http://schemas.openxmlformats.org/officeDocument/2006/relationships" xmlns:p="http://schemas.openxmlformats.org/presentationml/2006/main">
  <p:tag name="TIMING" val="|4.3|6.2|18.8"/>
</p:tagLst>
</file>

<file path=ppt/tags/tag38.xml><?xml version="1.0" encoding="utf-8"?>
<p:tagLst xmlns:a="http://schemas.openxmlformats.org/drawingml/2006/main" xmlns:r="http://schemas.openxmlformats.org/officeDocument/2006/relationships" xmlns:p="http://schemas.openxmlformats.org/presentationml/2006/main">
  <p:tag name="TIMING" val="|4.3|6.2|18.8"/>
</p:tagLst>
</file>

<file path=ppt/tags/tag39.xml><?xml version="1.0" encoding="utf-8"?>
<p:tagLst xmlns:a="http://schemas.openxmlformats.org/drawingml/2006/main" xmlns:r="http://schemas.openxmlformats.org/officeDocument/2006/relationships" xmlns:p="http://schemas.openxmlformats.org/presentationml/2006/main">
  <p:tag name="TIMING" val="|0.3|0.4|0.6|1.3|17.6"/>
</p:tagLst>
</file>

<file path=ppt/tags/tag4.xml><?xml version="1.0" encoding="utf-8"?>
<p:tagLst xmlns:a="http://schemas.openxmlformats.org/drawingml/2006/main" xmlns:r="http://schemas.openxmlformats.org/officeDocument/2006/relationships" xmlns:p="http://schemas.openxmlformats.org/presentationml/2006/main">
  <p:tag name="TIMING" val="|4.3|6.2|18.8"/>
</p:tagLst>
</file>

<file path=ppt/tags/tag40.xml><?xml version="1.0" encoding="utf-8"?>
<p:tagLst xmlns:a="http://schemas.openxmlformats.org/drawingml/2006/main" xmlns:r="http://schemas.openxmlformats.org/officeDocument/2006/relationships" xmlns:p="http://schemas.openxmlformats.org/presentationml/2006/main">
  <p:tag name="TIMING" val="|0.3|0.4|0.6|1.3|17.6"/>
</p:tagLst>
</file>

<file path=ppt/tags/tag41.xml><?xml version="1.0" encoding="utf-8"?>
<p:tagLst xmlns:a="http://schemas.openxmlformats.org/drawingml/2006/main" xmlns:r="http://schemas.openxmlformats.org/officeDocument/2006/relationships" xmlns:p="http://schemas.openxmlformats.org/presentationml/2006/main">
  <p:tag name="TIMING" val="|0.3|0.4|0.6|1.3|17.6"/>
</p:tagLst>
</file>

<file path=ppt/tags/tag42.xml><?xml version="1.0" encoding="utf-8"?>
<p:tagLst xmlns:a="http://schemas.openxmlformats.org/drawingml/2006/main" xmlns:r="http://schemas.openxmlformats.org/officeDocument/2006/relationships" xmlns:p="http://schemas.openxmlformats.org/presentationml/2006/main">
  <p:tag name="TIMING" val="|0.3|0.4|0.6|1.3|17.6"/>
</p:tagLst>
</file>

<file path=ppt/tags/tag43.xml><?xml version="1.0" encoding="utf-8"?>
<p:tagLst xmlns:a="http://schemas.openxmlformats.org/drawingml/2006/main" xmlns:r="http://schemas.openxmlformats.org/officeDocument/2006/relationships" xmlns:p="http://schemas.openxmlformats.org/presentationml/2006/main">
  <p:tag name="TIMING" val="|0.3|0.4|0.6|1.3|17.6"/>
</p:tagLst>
</file>

<file path=ppt/tags/tag44.xml><?xml version="1.0" encoding="utf-8"?>
<p:tagLst xmlns:a="http://schemas.openxmlformats.org/drawingml/2006/main" xmlns:r="http://schemas.openxmlformats.org/officeDocument/2006/relationships" xmlns:p="http://schemas.openxmlformats.org/presentationml/2006/main">
  <p:tag name="TIMING" val="|0.3|0.4|0.6|1.3|17.6"/>
</p:tagLst>
</file>

<file path=ppt/tags/tag45.xml><?xml version="1.0" encoding="utf-8"?>
<p:tagLst xmlns:a="http://schemas.openxmlformats.org/drawingml/2006/main" xmlns:r="http://schemas.openxmlformats.org/officeDocument/2006/relationships" xmlns:p="http://schemas.openxmlformats.org/presentationml/2006/main">
  <p:tag name="TIMING" val="|1.4|8.7|5.9|11.5|4.9"/>
</p:tagLst>
</file>

<file path=ppt/tags/tag46.xml><?xml version="1.0" encoding="utf-8"?>
<p:tagLst xmlns:a="http://schemas.openxmlformats.org/drawingml/2006/main" xmlns:r="http://schemas.openxmlformats.org/officeDocument/2006/relationships" xmlns:p="http://schemas.openxmlformats.org/presentationml/2006/main">
  <p:tag name="TIMING" val="|1.4|8.7|5.9|11.5|4.9"/>
</p:tagLst>
</file>

<file path=ppt/tags/tag47.xml><?xml version="1.0" encoding="utf-8"?>
<p:tagLst xmlns:a="http://schemas.openxmlformats.org/drawingml/2006/main" xmlns:r="http://schemas.openxmlformats.org/officeDocument/2006/relationships" xmlns:p="http://schemas.openxmlformats.org/presentationml/2006/main">
  <p:tag name="TIMING" val="|1.4|8.7|5.9|11.5|4.9"/>
</p:tagLst>
</file>

<file path=ppt/tags/tag48.xml><?xml version="1.0" encoding="utf-8"?>
<p:tagLst xmlns:a="http://schemas.openxmlformats.org/drawingml/2006/main" xmlns:r="http://schemas.openxmlformats.org/officeDocument/2006/relationships" xmlns:p="http://schemas.openxmlformats.org/presentationml/2006/main">
  <p:tag name="TIMING" val="|1.4|8.7|5.9|11.5|4.9"/>
</p:tagLst>
</file>

<file path=ppt/tags/tag49.xml><?xml version="1.0" encoding="utf-8"?>
<p:tagLst xmlns:a="http://schemas.openxmlformats.org/drawingml/2006/main" xmlns:r="http://schemas.openxmlformats.org/officeDocument/2006/relationships" xmlns:p="http://schemas.openxmlformats.org/presentationml/2006/main">
  <p:tag name="TIMING" val="|0.3|0.4|0.6|1.3|17.6"/>
</p:tagLst>
</file>

<file path=ppt/tags/tag5.xml><?xml version="1.0" encoding="utf-8"?>
<p:tagLst xmlns:a="http://schemas.openxmlformats.org/drawingml/2006/main" xmlns:r="http://schemas.openxmlformats.org/officeDocument/2006/relationships" xmlns:p="http://schemas.openxmlformats.org/presentationml/2006/main">
  <p:tag name="TIMING" val="|4.3|6.2|18.8"/>
</p:tagLst>
</file>

<file path=ppt/tags/tag50.xml><?xml version="1.0" encoding="utf-8"?>
<p:tagLst xmlns:a="http://schemas.openxmlformats.org/drawingml/2006/main" xmlns:r="http://schemas.openxmlformats.org/officeDocument/2006/relationships" xmlns:p="http://schemas.openxmlformats.org/presentationml/2006/main">
  <p:tag name="TIMING" val="|1.4|8.7|5.9|11.5|4.9"/>
</p:tagLst>
</file>

<file path=ppt/tags/tag51.xml><?xml version="1.0" encoding="utf-8"?>
<p:tagLst xmlns:a="http://schemas.openxmlformats.org/drawingml/2006/main" xmlns:r="http://schemas.openxmlformats.org/officeDocument/2006/relationships" xmlns:p="http://schemas.openxmlformats.org/presentationml/2006/main">
  <p:tag name="TIMING" val="|1.2|2.8|5.3|14.4|8.1|0.9|5"/>
</p:tagLst>
</file>

<file path=ppt/tags/tag52.xml><?xml version="1.0" encoding="utf-8"?>
<p:tagLst xmlns:a="http://schemas.openxmlformats.org/drawingml/2006/main" xmlns:r="http://schemas.openxmlformats.org/officeDocument/2006/relationships" xmlns:p="http://schemas.openxmlformats.org/presentationml/2006/main">
  <p:tag name="TIMING" val="|6.7|3.7|13.2|5.1"/>
</p:tagLst>
</file>

<file path=ppt/tags/tag53.xml><?xml version="1.0" encoding="utf-8"?>
<p:tagLst xmlns:a="http://schemas.openxmlformats.org/drawingml/2006/main" xmlns:r="http://schemas.openxmlformats.org/officeDocument/2006/relationships" xmlns:p="http://schemas.openxmlformats.org/presentationml/2006/main">
  <p:tag name="TIMING" val="|2|4.9|12.1|3|9.9|5.1"/>
</p:tagLst>
</file>

<file path=ppt/tags/tag54.xml><?xml version="1.0" encoding="utf-8"?>
<p:tagLst xmlns:a="http://schemas.openxmlformats.org/drawingml/2006/main" xmlns:r="http://schemas.openxmlformats.org/officeDocument/2006/relationships" xmlns:p="http://schemas.openxmlformats.org/presentationml/2006/main">
  <p:tag name="TIMING" val="|0.3|0.4|0.6|1.3|17.6"/>
</p:tagLst>
</file>

<file path=ppt/tags/tag55.xml><?xml version="1.0" encoding="utf-8"?>
<p:tagLst xmlns:a="http://schemas.openxmlformats.org/drawingml/2006/main" xmlns:r="http://schemas.openxmlformats.org/officeDocument/2006/relationships" xmlns:p="http://schemas.openxmlformats.org/presentationml/2006/main">
  <p:tag name="TIMING" val="|2.8|12.4|0.8|7.2"/>
</p:tagLst>
</file>

<file path=ppt/tags/tag56.xml><?xml version="1.0" encoding="utf-8"?>
<p:tagLst xmlns:a="http://schemas.openxmlformats.org/drawingml/2006/main" xmlns:r="http://schemas.openxmlformats.org/officeDocument/2006/relationships" xmlns:p="http://schemas.openxmlformats.org/presentationml/2006/main">
  <p:tag name="TIMING" val="|0.9|3.1|3.2|4.6|6.7|20.8|25.6"/>
</p:tagLst>
</file>

<file path=ppt/tags/tag57.xml><?xml version="1.0" encoding="utf-8"?>
<p:tagLst xmlns:a="http://schemas.openxmlformats.org/drawingml/2006/main" xmlns:r="http://schemas.openxmlformats.org/officeDocument/2006/relationships" xmlns:p="http://schemas.openxmlformats.org/presentationml/2006/main">
  <p:tag name="TIMING" val="|0.9|1.6|16.1|5.3"/>
</p:tagLst>
</file>

<file path=ppt/tags/tag58.xml><?xml version="1.0" encoding="utf-8"?>
<p:tagLst xmlns:a="http://schemas.openxmlformats.org/drawingml/2006/main" xmlns:r="http://schemas.openxmlformats.org/officeDocument/2006/relationships" xmlns:p="http://schemas.openxmlformats.org/presentationml/2006/main">
  <p:tag name="TIMING" val="|0.9|1.6|16.1|5.3"/>
</p:tagLst>
</file>

<file path=ppt/tags/tag59.xml><?xml version="1.0" encoding="utf-8"?>
<p:tagLst xmlns:a="http://schemas.openxmlformats.org/drawingml/2006/main" xmlns:r="http://schemas.openxmlformats.org/officeDocument/2006/relationships" xmlns:p="http://schemas.openxmlformats.org/presentationml/2006/main">
  <p:tag name="TIMING" val="|0.9|3.1|3.2|4.6|6.7|20.8|25.6"/>
</p:tagLst>
</file>

<file path=ppt/tags/tag6.xml><?xml version="1.0" encoding="utf-8"?>
<p:tagLst xmlns:a="http://schemas.openxmlformats.org/drawingml/2006/main" xmlns:r="http://schemas.openxmlformats.org/officeDocument/2006/relationships" xmlns:p="http://schemas.openxmlformats.org/presentationml/2006/main">
  <p:tag name="TIMING" val="|4.3|6.2|18.8"/>
</p:tagLst>
</file>

<file path=ppt/tags/tag60.xml><?xml version="1.0" encoding="utf-8"?>
<p:tagLst xmlns:a="http://schemas.openxmlformats.org/drawingml/2006/main" xmlns:r="http://schemas.openxmlformats.org/officeDocument/2006/relationships" xmlns:p="http://schemas.openxmlformats.org/presentationml/2006/main">
  <p:tag name="TIMING" val="|0.9|1.6|16.1|5.3"/>
</p:tagLst>
</file>

<file path=ppt/tags/tag61.xml><?xml version="1.0" encoding="utf-8"?>
<p:tagLst xmlns:a="http://schemas.openxmlformats.org/drawingml/2006/main" xmlns:r="http://schemas.openxmlformats.org/officeDocument/2006/relationships" xmlns:p="http://schemas.openxmlformats.org/presentationml/2006/main">
  <p:tag name="TIMING" val="|0.5|2.3|2.3|3.4|7|2.5|3.5"/>
</p:tagLst>
</file>

<file path=ppt/tags/tag62.xml><?xml version="1.0" encoding="utf-8"?>
<p:tagLst xmlns:a="http://schemas.openxmlformats.org/drawingml/2006/main" xmlns:r="http://schemas.openxmlformats.org/officeDocument/2006/relationships" xmlns:p="http://schemas.openxmlformats.org/presentationml/2006/main">
  <p:tag name="TIMING" val="|0.6|6.4|1.6|5.4|24.9|19.1|6.2"/>
</p:tagLst>
</file>

<file path=ppt/tags/tag63.xml><?xml version="1.0" encoding="utf-8"?>
<p:tagLst xmlns:a="http://schemas.openxmlformats.org/drawingml/2006/main" xmlns:r="http://schemas.openxmlformats.org/officeDocument/2006/relationships" xmlns:p="http://schemas.openxmlformats.org/presentationml/2006/main">
  <p:tag name="TIMING" val="|0.8|0.4|0.4|0.6|1.2|0.9|2|1.1"/>
</p:tagLst>
</file>

<file path=ppt/tags/tag64.xml><?xml version="1.0" encoding="utf-8"?>
<p:tagLst xmlns:a="http://schemas.openxmlformats.org/drawingml/2006/main" xmlns:r="http://schemas.openxmlformats.org/officeDocument/2006/relationships" xmlns:p="http://schemas.openxmlformats.org/presentationml/2006/main">
  <p:tag name="TIMING" val="|2.7|26.2|2.8|3.5|3.5"/>
</p:tagLst>
</file>

<file path=ppt/tags/tag65.xml><?xml version="1.0" encoding="utf-8"?>
<p:tagLst xmlns:a="http://schemas.openxmlformats.org/drawingml/2006/main" xmlns:r="http://schemas.openxmlformats.org/officeDocument/2006/relationships" xmlns:p="http://schemas.openxmlformats.org/presentationml/2006/main">
  <p:tag name="TIMING" val="|1|3.7|1|8.3|1.9|6.2"/>
</p:tagLst>
</file>

<file path=ppt/tags/tag66.xml><?xml version="1.0" encoding="utf-8"?>
<p:tagLst xmlns:a="http://schemas.openxmlformats.org/drawingml/2006/main" xmlns:r="http://schemas.openxmlformats.org/officeDocument/2006/relationships" xmlns:p="http://schemas.openxmlformats.org/presentationml/2006/main">
  <p:tag name="TIMING" val="|3.8|3.8|3.1|12.1|1.6"/>
</p:tagLst>
</file>

<file path=ppt/tags/tag67.xml><?xml version="1.0" encoding="utf-8"?>
<p:tagLst xmlns:a="http://schemas.openxmlformats.org/drawingml/2006/main" xmlns:r="http://schemas.openxmlformats.org/officeDocument/2006/relationships" xmlns:p="http://schemas.openxmlformats.org/presentationml/2006/main">
  <p:tag name="TIMING" val="|1.2"/>
</p:tagLst>
</file>

<file path=ppt/tags/tag68.xml><?xml version="1.0" encoding="utf-8"?>
<p:tagLst xmlns:a="http://schemas.openxmlformats.org/drawingml/2006/main" xmlns:r="http://schemas.openxmlformats.org/officeDocument/2006/relationships" xmlns:p="http://schemas.openxmlformats.org/presentationml/2006/main">
  <p:tag name="TIMING" val="|0.5"/>
</p:tagLst>
</file>

<file path=ppt/tags/tag69.xml><?xml version="1.0" encoding="utf-8"?>
<p:tagLst xmlns:a="http://schemas.openxmlformats.org/drawingml/2006/main" xmlns:r="http://schemas.openxmlformats.org/officeDocument/2006/relationships" xmlns:p="http://schemas.openxmlformats.org/presentationml/2006/main">
  <p:tag name="TIMING" val="|3.8|3.8|3.1|12.1|1.6"/>
</p:tagLst>
</file>

<file path=ppt/tags/tag7.xml><?xml version="1.0" encoding="utf-8"?>
<p:tagLst xmlns:a="http://schemas.openxmlformats.org/drawingml/2006/main" xmlns:r="http://schemas.openxmlformats.org/officeDocument/2006/relationships" xmlns:p="http://schemas.openxmlformats.org/presentationml/2006/main">
  <p:tag name="TIMING" val="|4.3|6.2|18.8"/>
</p:tagLst>
</file>

<file path=ppt/tags/tag70.xml><?xml version="1.0" encoding="utf-8"?>
<p:tagLst xmlns:a="http://schemas.openxmlformats.org/drawingml/2006/main" xmlns:r="http://schemas.openxmlformats.org/officeDocument/2006/relationships" xmlns:p="http://schemas.openxmlformats.org/presentationml/2006/main">
  <p:tag name="TIMING" val="|3.8|3.8|3.1|12.1|1.6"/>
</p:tagLst>
</file>

<file path=ppt/tags/tag71.xml><?xml version="1.0" encoding="utf-8"?>
<p:tagLst xmlns:a="http://schemas.openxmlformats.org/drawingml/2006/main" xmlns:r="http://schemas.openxmlformats.org/officeDocument/2006/relationships" xmlns:p="http://schemas.openxmlformats.org/presentationml/2006/main">
  <p:tag name="TIMING" val="|3.8|3.8|3.1|12.1|1.6"/>
</p:tagLst>
</file>

<file path=ppt/tags/tag72.xml><?xml version="1.0" encoding="utf-8"?>
<p:tagLst xmlns:a="http://schemas.openxmlformats.org/drawingml/2006/main" xmlns:r="http://schemas.openxmlformats.org/officeDocument/2006/relationships" xmlns:p="http://schemas.openxmlformats.org/presentationml/2006/main">
  <p:tag name="TIMING" val="|3.8|3.8|3.1|12.1|1.6"/>
</p:tagLst>
</file>

<file path=ppt/tags/tag73.xml><?xml version="1.0" encoding="utf-8"?>
<p:tagLst xmlns:a="http://schemas.openxmlformats.org/drawingml/2006/main" xmlns:r="http://schemas.openxmlformats.org/officeDocument/2006/relationships" xmlns:p="http://schemas.openxmlformats.org/presentationml/2006/main">
  <p:tag name="TIMING" val="|3.8|3.8|3.1|12.1|1.6"/>
</p:tagLst>
</file>

<file path=ppt/tags/tag8.xml><?xml version="1.0" encoding="utf-8"?>
<p:tagLst xmlns:a="http://schemas.openxmlformats.org/drawingml/2006/main" xmlns:r="http://schemas.openxmlformats.org/officeDocument/2006/relationships" xmlns:p="http://schemas.openxmlformats.org/presentationml/2006/main">
  <p:tag name="TIMING" val="|4.3|6.2|18.8"/>
</p:tagLst>
</file>

<file path=ppt/tags/tag9.xml><?xml version="1.0" encoding="utf-8"?>
<p:tagLst xmlns:a="http://schemas.openxmlformats.org/drawingml/2006/main" xmlns:r="http://schemas.openxmlformats.org/officeDocument/2006/relationships" xmlns:p="http://schemas.openxmlformats.org/presentationml/2006/main">
  <p:tag name="TIMING" val="|4.3|6.2|18.8"/>
</p:tagLst>
</file>

<file path=ppt/theme/theme1.xml><?xml version="1.0" encoding="utf-8"?>
<a:theme xmlns:a="http://schemas.openxmlformats.org/drawingml/2006/main" name="大都市">
  <a:themeElements>
    <a:clrScheme name="大都市">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大都市">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大都市">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xmlns="" name="Metropolitan" id="{4C5440D6-04D2-4954-96CF-F251137069B2}" vid="{79CFCA13-9412-4290-BB4B-85112F88857B}"/>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TM03457491[[fn=大都市]]</Template>
  <TotalTime>12863</TotalTime>
  <Words>5614</Words>
  <Application>Microsoft Office PowerPoint</Application>
  <PresentationFormat>全屏显示(16:9)</PresentationFormat>
  <Paragraphs>610</Paragraphs>
  <Slides>99</Slides>
  <Notes>77</Notes>
  <HiddenSlides>5</HiddenSlides>
  <MMClips>0</MMClips>
  <ScaleCrop>false</ScaleCrop>
  <HeadingPairs>
    <vt:vector size="4" baseType="variant">
      <vt:variant>
        <vt:lpstr>主题</vt:lpstr>
      </vt:variant>
      <vt:variant>
        <vt:i4>1</vt:i4>
      </vt:variant>
      <vt:variant>
        <vt:lpstr>幻灯片标题</vt:lpstr>
      </vt:variant>
      <vt:variant>
        <vt:i4>99</vt:i4>
      </vt:variant>
    </vt:vector>
  </HeadingPairs>
  <TitlesOfParts>
    <vt:vector size="100" baseType="lpstr">
      <vt:lpstr>大都市</vt:lpstr>
      <vt:lpstr>程序设计方法与技术——C语言                  （第2版)</vt:lpstr>
      <vt:lpstr>   顺序程序设计 </vt:lpstr>
      <vt:lpstr>PowerPoint 演示文稿</vt:lpstr>
      <vt:lpstr>本章内容</vt:lpstr>
      <vt:lpstr>3.1  简单计算问题 </vt:lpstr>
      <vt:lpstr>3.1  简单计算问题</vt:lpstr>
      <vt:lpstr>3.1  简单计算问题</vt:lpstr>
      <vt:lpstr>3.1  简单计算问题</vt:lpstr>
      <vt:lpstr>3.1  简单计算问题</vt:lpstr>
      <vt:lpstr>3.1  简单计算问题</vt:lpstr>
      <vt:lpstr>3.1  简单计算问题</vt:lpstr>
      <vt:lpstr>3.1  简单计算问题</vt:lpstr>
      <vt:lpstr>3.1.1  设计顺序结构程序</vt:lpstr>
      <vt:lpstr>3.1.2  语句的分类</vt:lpstr>
      <vt:lpstr>3.1.2  语句的分类</vt:lpstr>
      <vt:lpstr>3.1.2  语句的分类</vt:lpstr>
      <vt:lpstr>3.1.2  语句的分类</vt:lpstr>
      <vt:lpstr>3.1.2  语句的分类</vt:lpstr>
      <vt:lpstr>3.1.2  语句的分类</vt:lpstr>
      <vt:lpstr>3.1.2  语句的分类</vt:lpstr>
      <vt:lpstr>3.2  表达式语句 </vt:lpstr>
      <vt:lpstr>3.2  表达式语句</vt:lpstr>
      <vt:lpstr>3.2.1  算术运算符</vt:lpstr>
      <vt:lpstr>PowerPoint 演示文稿</vt:lpstr>
      <vt:lpstr>3.2.1  算术运算符</vt:lpstr>
      <vt:lpstr>3.2.2  表达式</vt:lpstr>
      <vt:lpstr>3.2.2  表达式</vt:lpstr>
      <vt:lpstr>3.2.2  表达式</vt:lpstr>
      <vt:lpstr>3.2.2  表达式</vt:lpstr>
      <vt:lpstr>3.2.2  表达式</vt:lpstr>
      <vt:lpstr>3.2.2  表达式</vt:lpstr>
      <vt:lpstr>3.2.2  表达式</vt:lpstr>
      <vt:lpstr>3.2.2  表达式</vt:lpstr>
      <vt:lpstr>PowerPoint 演示文稿</vt:lpstr>
      <vt:lpstr>3.2.2  表达式</vt:lpstr>
      <vt:lpstr>  3.3  数据与数据类型 </vt:lpstr>
      <vt:lpstr>3.3  数据与数据类型</vt:lpstr>
      <vt:lpstr>3.3.1  常量与变量</vt:lpstr>
      <vt:lpstr>3.3.1  常量与变量</vt:lpstr>
      <vt:lpstr>3.3.1  常量与变量</vt:lpstr>
      <vt:lpstr>3.3.1  常量与变量 </vt:lpstr>
      <vt:lpstr>3.3.1  常量与变量 </vt:lpstr>
      <vt:lpstr>3.3.1  常量与变量 </vt:lpstr>
      <vt:lpstr>3.3.1  常量与变量</vt:lpstr>
      <vt:lpstr>3.3.1  常量与变量</vt:lpstr>
      <vt:lpstr>3.3.2 整型变量与整型常量</vt:lpstr>
      <vt:lpstr>3.3.2 整型变量与整型常量</vt:lpstr>
      <vt:lpstr>3.3.2 整型变量与整型常量</vt:lpstr>
      <vt:lpstr>3.3.2 整型变量与整型常量</vt:lpstr>
      <vt:lpstr>3.3.2 整型变量与整型常量</vt:lpstr>
      <vt:lpstr>3.3.2 整型变量与整型常量</vt:lpstr>
      <vt:lpstr>PowerPoint 演示文稿</vt:lpstr>
      <vt:lpstr>PowerPoint 演示文稿</vt:lpstr>
      <vt:lpstr>PowerPoint 演示文稿</vt:lpstr>
      <vt:lpstr>PowerPoint 演示文稿</vt:lpstr>
      <vt:lpstr>3.3.3 浮点型变量与浮点型常量</vt:lpstr>
      <vt:lpstr>PowerPoint 演示文稿</vt:lpstr>
      <vt:lpstr>PowerPoint 演示文稿</vt:lpstr>
      <vt:lpstr>3.3.4 字符型变量与字符型常量</vt:lpstr>
      <vt:lpstr>3.3.4 字符型变量与字符型常量</vt:lpstr>
      <vt:lpstr>3.3.4 字符型变量与字符型常量</vt:lpstr>
      <vt:lpstr>3.3.4 字符型变量与字符型常量</vt:lpstr>
      <vt:lpstr>3.3.4 字符型变量与字符型常量</vt:lpstr>
      <vt:lpstr>3.3.4 字符型变量与字符型常量</vt:lpstr>
      <vt:lpstr>3.3.4 字符型变量与字符型常量</vt:lpstr>
      <vt:lpstr>3.3.3 浮点型变量与浮点型常量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3.4 变量的存储 </vt:lpstr>
      <vt:lpstr>3.4 变量的存储</vt:lpstr>
      <vt:lpstr>3.4.1  变量与内存的关系</vt:lpstr>
      <vt:lpstr>3.4.1  变量与内存的关系</vt:lpstr>
      <vt:lpstr>内存空间地址</vt:lpstr>
      <vt:lpstr>3.4.2  变量在内存中的表示形式</vt:lpstr>
      <vt:lpstr>3.4.2  变量在内存中的表示形式</vt:lpstr>
      <vt:lpstr>3.4.2  变量在内存中的表示形式</vt:lpstr>
      <vt:lpstr>  3.5指针变量 </vt:lpstr>
      <vt:lpstr>3.5指针变量</vt:lpstr>
      <vt:lpstr>3.5指针变量</vt:lpstr>
      <vt:lpstr>3.5指针变量</vt:lpstr>
      <vt:lpstr>PowerPoint 演示文稿</vt:lpstr>
      <vt:lpstr>  3.6综合案例 </vt:lpstr>
      <vt:lpstr>PowerPoint 演示文稿</vt:lpstr>
      <vt:lpstr>数学库函数</vt:lpstr>
      <vt:lpstr>【例3-10】计算银行贷款本息算法设计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第3章学习到此结束，回顾所学的知识点，谢谢！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cp:lastModifiedBy>
  <cp:revision>1338</cp:revision>
  <cp:lastPrinted>1601-01-01T00:00:00Z</cp:lastPrinted>
  <dcterms:created xsi:type="dcterms:W3CDTF">1601-01-01T00:00:00Z</dcterms:created>
  <dcterms:modified xsi:type="dcterms:W3CDTF">2024-10-08T02:04:25Z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