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4" r:id="rId5"/>
    <p:sldId id="265" r:id="rId6"/>
    <p:sldId id="270" r:id="rId7"/>
    <p:sldId id="271" r:id="rId8"/>
    <p:sldId id="266" r:id="rId9"/>
    <p:sldId id="276" r:id="rId10"/>
    <p:sldId id="267" r:id="rId11"/>
    <p:sldId id="268" r:id="rId12"/>
    <p:sldId id="26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85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61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63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50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44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528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875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0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13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19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88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74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2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70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66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98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30D2-74BE-4A9C-B522-61826850E3C4}" type="datetimeFigureOut">
              <a:rPr lang="es-MX" smtClean="0"/>
              <a:t>21/08/2019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9E7334-63E4-4A38-9AC6-0F7E87330A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5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132" y="271066"/>
            <a:ext cx="11769634" cy="1397638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INSTITUTO TECNOLOGICO SUPERIOR DE HUETAMO</a:t>
            </a:r>
            <a:endParaRPr lang="es-MX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5132" y="2181818"/>
            <a:ext cx="11769634" cy="539105"/>
          </a:xfrm>
        </p:spPr>
        <p:txBody>
          <a:bodyPr>
            <a:normAutofit/>
          </a:bodyPr>
          <a:lstStyle/>
          <a:p>
            <a:pPr algn="ctr"/>
            <a:r>
              <a:rPr lang="es-MX" sz="2400" b="1" dirty="0" smtClean="0"/>
              <a:t>INGENIERIA EN SISTEMAS COMPUTACIONALES</a:t>
            </a:r>
            <a:endParaRPr lang="es-MX" sz="2400" b="1" dirty="0"/>
          </a:p>
        </p:txBody>
      </p:sp>
      <p:pic>
        <p:nvPicPr>
          <p:cNvPr id="1026" name="Picture 2" descr="Resultado de imagen para hem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80" y="2720923"/>
            <a:ext cx="3293707" cy="121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tecnologico de huetam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025" y="1135137"/>
            <a:ext cx="1199195" cy="129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logo tecnologico de huetam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7" y="1135138"/>
            <a:ext cx="1199195" cy="129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76103" y="4116274"/>
            <a:ext cx="9614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NOMBRE DEL PROYECTO.- Participación En Desarrollo, Diseño E Ingeniería De Software </a:t>
            </a:r>
            <a:endParaRPr lang="es-MX" sz="2400" b="1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850572" y="5328793"/>
            <a:ext cx="10154194" cy="539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 smtClean="0">
                <a:latin typeface="AR JULIAN" panose="02000000000000000000" pitchFamily="2" charset="0"/>
              </a:rPr>
              <a:t>PRESENTA: LUIS ANTONIO GARCIA FRANCISCO</a:t>
            </a:r>
            <a:endParaRPr lang="es-MX" sz="2400" b="1" dirty="0">
              <a:latin typeface="AR JULIAN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177349" y="6342622"/>
            <a:ext cx="369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23 </a:t>
            </a:r>
            <a:r>
              <a:rPr lang="es-MX" sz="1400" dirty="0" smtClean="0"/>
              <a:t>DE </a:t>
            </a:r>
            <a:r>
              <a:rPr lang="es-MX" sz="1400" dirty="0" smtClean="0"/>
              <a:t>AGOSTO </a:t>
            </a:r>
            <a:r>
              <a:rPr lang="es-MX" sz="1400" dirty="0" smtClean="0"/>
              <a:t>DE 2019 HUETAMO MICH.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5938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2858" y="493482"/>
            <a:ext cx="9614262" cy="799741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Diagramas De Clases</a:t>
            </a:r>
            <a:endParaRPr lang="es-MX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9585" y="4339265"/>
            <a:ext cx="2657950" cy="1461149"/>
          </a:xfrm>
        </p:spPr>
        <p:txBody>
          <a:bodyPr/>
          <a:lstStyle/>
          <a:p>
            <a:pPr fontAlgn="base"/>
            <a:r>
              <a:rPr lang="en-US" dirty="0" err="1"/>
              <a:t>Público</a:t>
            </a:r>
            <a:r>
              <a:rPr lang="en-US" dirty="0"/>
              <a:t> (+)</a:t>
            </a:r>
          </a:p>
          <a:p>
            <a:pPr fontAlgn="base"/>
            <a:r>
              <a:rPr lang="en-US" dirty="0" err="1"/>
              <a:t>Privado</a:t>
            </a:r>
            <a:r>
              <a:rPr lang="en-US" dirty="0"/>
              <a:t> (-)</a:t>
            </a:r>
          </a:p>
          <a:p>
            <a:pPr fontAlgn="base"/>
            <a:r>
              <a:rPr lang="en-US" dirty="0" err="1"/>
              <a:t>Protegido</a:t>
            </a:r>
            <a:r>
              <a:rPr lang="en-US" dirty="0"/>
              <a:t> </a:t>
            </a:r>
            <a:r>
              <a:rPr lang="en-US" dirty="0" smtClean="0"/>
              <a:t>(#)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8881" t="40251" r="29826" b="35308"/>
          <a:stretch/>
        </p:blipFill>
        <p:spPr>
          <a:xfrm>
            <a:off x="6946711" y="3616657"/>
            <a:ext cx="4503761" cy="29063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55678" y="1627832"/>
            <a:ext cx="99992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latin typeface="Arial" panose="020B0604020202020204" pitchFamily="34" charset="0"/>
              </a:rPr>
              <a:t>Es </a:t>
            </a:r>
            <a:r>
              <a:rPr lang="es-ES" sz="2800" dirty="0">
                <a:latin typeface="Arial" panose="020B0604020202020204" pitchFamily="34" charset="0"/>
              </a:rPr>
              <a:t>un tipo de </a:t>
            </a:r>
            <a:r>
              <a:rPr lang="es-ES" sz="2800" dirty="0" smtClean="0">
                <a:latin typeface="Arial" panose="020B0604020202020204" pitchFamily="34" charset="0"/>
              </a:rPr>
              <a:t>diagrama </a:t>
            </a:r>
            <a:r>
              <a:rPr lang="es-ES" sz="2800" dirty="0">
                <a:latin typeface="Arial" panose="020B0604020202020204" pitchFamily="34" charset="0"/>
              </a:rPr>
              <a:t>que describe la estructura de un sistema mostrando las clases del sistema, sus atributos, operaciones </a:t>
            </a:r>
            <a:r>
              <a:rPr lang="es-ES" sz="2800" dirty="0" smtClean="0">
                <a:latin typeface="Arial" panose="020B0604020202020204" pitchFamily="34" charset="0"/>
              </a:rPr>
              <a:t>o métodos, </a:t>
            </a:r>
            <a:r>
              <a:rPr lang="es-ES" sz="2800" dirty="0">
                <a:latin typeface="Arial" panose="020B0604020202020204" pitchFamily="34" charset="0"/>
              </a:rPr>
              <a:t>y las </a:t>
            </a:r>
            <a:r>
              <a:rPr lang="es-ES" sz="2800" dirty="0" smtClean="0">
                <a:latin typeface="Arial" panose="020B0604020202020204" pitchFamily="34" charset="0"/>
              </a:rPr>
              <a:t>relaciones.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099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606" y="519607"/>
            <a:ext cx="9924006" cy="773616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Manuales De Usuario</a:t>
            </a:r>
            <a:endParaRPr lang="es-MX" sz="3200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3863" t="22342" r="66283" b="5728"/>
          <a:stretch/>
        </p:blipFill>
        <p:spPr bwMode="auto">
          <a:xfrm>
            <a:off x="948509" y="1828800"/>
            <a:ext cx="3061789" cy="4102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 preferRelativeResize="0"/>
          <p:nvPr/>
        </p:nvPicPr>
        <p:blipFill rotWithShape="1">
          <a:blip r:embed="rId3"/>
          <a:srcRect l="3857" t="22276" r="66216" b="5999"/>
          <a:stretch/>
        </p:blipFill>
        <p:spPr bwMode="auto">
          <a:xfrm>
            <a:off x="4648199" y="1828800"/>
            <a:ext cx="3063600" cy="4102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4"/>
          <a:srcRect l="2634" t="25406" r="74182" b="17449"/>
          <a:stretch/>
        </p:blipFill>
        <p:spPr bwMode="auto">
          <a:xfrm>
            <a:off x="8338095" y="1828800"/>
            <a:ext cx="3063600" cy="4102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42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7543" y="624110"/>
            <a:ext cx="9937069" cy="747490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Diagramas Lógicos De Base De Datos</a:t>
            </a:r>
            <a:endParaRPr lang="es-MX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11235" y="1676400"/>
            <a:ext cx="8915400" cy="190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Un modelo de base de datos muestra la estructura lógica de la base, incluidas las relaciones y limitaciones que determinan cómo se almacenan los datos y cómo se accede a ellos.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3228" t="32414" r="25103" b="33471"/>
          <a:stretch/>
        </p:blipFill>
        <p:spPr>
          <a:xfrm>
            <a:off x="4476466" y="3161874"/>
            <a:ext cx="3357207" cy="29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7097" y="624110"/>
            <a:ext cx="10237515" cy="682175"/>
          </a:xfrm>
        </p:spPr>
        <p:txBody>
          <a:bodyPr/>
          <a:lstStyle/>
          <a:p>
            <a:pPr algn="ctr"/>
            <a:r>
              <a:rPr lang="es-MX" b="1" dirty="0" smtClean="0">
                <a:latin typeface="Algerian" panose="04020705040A02060702" pitchFamily="82" charset="0"/>
              </a:rPr>
              <a:t>Conclusiones</a:t>
            </a:r>
            <a:endParaRPr lang="es-MX" b="1" dirty="0">
              <a:latin typeface="Algerian" panose="04020705040A02060702" pitchFamily="82" charset="0"/>
            </a:endParaRPr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01" y="2072510"/>
            <a:ext cx="3707936" cy="3733333"/>
          </a:xfrm>
          <a:prstGeom prst="rect">
            <a:avLst/>
          </a:prstGeom>
        </p:spPr>
      </p:pic>
      <p:pic>
        <p:nvPicPr>
          <p:cNvPr id="5" name="Picture 2" descr="Resultado de imagen para hem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53" y="2560321"/>
            <a:ext cx="5819401" cy="21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50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513" y="571858"/>
            <a:ext cx="10260927" cy="682176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latin typeface="Algerian" panose="04020705040A02060702" pitchFamily="82" charset="0"/>
              </a:rPr>
              <a:t>Introducción</a:t>
            </a:r>
            <a:endParaRPr lang="es-MX" b="1" dirty="0">
              <a:latin typeface="Algerian" panose="04020705040A02060702" pitchFamily="82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01" y="2072510"/>
            <a:ext cx="3707936" cy="3733333"/>
          </a:xfrm>
        </p:spPr>
      </p:pic>
      <p:pic>
        <p:nvPicPr>
          <p:cNvPr id="4" name="Picture 2" descr="Resultado de imagen para hem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53" y="2560321"/>
            <a:ext cx="5819401" cy="21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1887" y="388978"/>
            <a:ext cx="11351622" cy="682176"/>
          </a:xfrm>
        </p:spPr>
        <p:txBody>
          <a:bodyPr/>
          <a:lstStyle/>
          <a:p>
            <a:pPr algn="ctr"/>
            <a:r>
              <a:rPr lang="es-MX" dirty="0" smtClean="0">
                <a:latin typeface="AR JULIAN" panose="02000000000000000000" pitchFamily="2" charset="0"/>
              </a:rPr>
              <a:t>OBJETIVO GENERAL</a:t>
            </a:r>
            <a:endParaRPr lang="es-MX" dirty="0">
              <a:latin typeface="AR JULIAN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24297" y="1741713"/>
            <a:ext cx="10019212" cy="1928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>
                <a:solidFill>
                  <a:schemeClr val="tx1"/>
                </a:solidFill>
              </a:rPr>
              <a:t>Documentar un sistema empleado para </a:t>
            </a:r>
            <a:r>
              <a:rPr lang="es-MX" sz="2400" b="1" dirty="0" smtClean="0">
                <a:solidFill>
                  <a:schemeClr val="tx1"/>
                </a:solidFill>
              </a:rPr>
              <a:t>llevar el </a:t>
            </a:r>
            <a:r>
              <a:rPr lang="es-MX" sz="2400" b="1" dirty="0">
                <a:solidFill>
                  <a:schemeClr val="tx1"/>
                </a:solidFill>
              </a:rPr>
              <a:t>control de </a:t>
            </a:r>
            <a:r>
              <a:rPr lang="es-MX" sz="2400" b="1" dirty="0" smtClean="0">
                <a:solidFill>
                  <a:schemeClr val="tx1"/>
                </a:solidFill>
              </a:rPr>
              <a:t>la Administración </a:t>
            </a:r>
            <a:r>
              <a:rPr lang="es-MX" sz="2400" b="1" dirty="0">
                <a:solidFill>
                  <a:schemeClr val="tx1"/>
                </a:solidFill>
              </a:rPr>
              <a:t>de </a:t>
            </a:r>
            <a:r>
              <a:rPr lang="es-MX" sz="2400" b="1" dirty="0" smtClean="0">
                <a:solidFill>
                  <a:schemeClr val="tx1"/>
                </a:solidFill>
              </a:rPr>
              <a:t>viáticos, proyectos</a:t>
            </a:r>
            <a:r>
              <a:rPr lang="es-MX" sz="2400" b="1" dirty="0">
                <a:solidFill>
                  <a:schemeClr val="tx1"/>
                </a:solidFill>
              </a:rPr>
              <a:t>, </a:t>
            </a:r>
            <a:r>
              <a:rPr lang="es-MX" sz="2400" b="1" dirty="0" smtClean="0">
                <a:solidFill>
                  <a:schemeClr val="tx1"/>
                </a:solidFill>
              </a:rPr>
              <a:t>recursos </a:t>
            </a:r>
            <a:r>
              <a:rPr lang="es-MX" sz="2400" b="1" dirty="0">
                <a:solidFill>
                  <a:schemeClr val="tx1"/>
                </a:solidFill>
              </a:rPr>
              <a:t>humanos, </a:t>
            </a:r>
            <a:r>
              <a:rPr lang="es-MX" sz="2400" b="1" dirty="0" smtClean="0">
                <a:solidFill>
                  <a:schemeClr val="tx1"/>
                </a:solidFill>
              </a:rPr>
              <a:t>vehículos y almacén </a:t>
            </a:r>
            <a:r>
              <a:rPr lang="es-MX" sz="2400" b="1" dirty="0">
                <a:solidFill>
                  <a:schemeClr val="tx1"/>
                </a:solidFill>
              </a:rPr>
              <a:t>en la Empresa HEMAC TELEINFORMATICA SA. DE </a:t>
            </a:r>
            <a:r>
              <a:rPr lang="es-MX" sz="2400" b="1" dirty="0" smtClean="0">
                <a:solidFill>
                  <a:schemeClr val="tx1"/>
                </a:solidFill>
              </a:rPr>
              <a:t>CV.</a:t>
            </a:r>
            <a:endParaRPr lang="es-MX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xfrm>
            <a:off x="1560959" y="186503"/>
            <a:ext cx="8911687" cy="81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 smtClean="0">
                <a:latin typeface="AR JULIAN" panose="02000000000000000000" pitchFamily="2" charset="0"/>
              </a:rPr>
              <a:t>OBJETIVO ESPECIFICO</a:t>
            </a:r>
            <a:endParaRPr lang="es-MX" dirty="0">
              <a:latin typeface="AR JULIAN" panose="02000000000000000000" pitchFamily="2" charset="0"/>
            </a:endParaRPr>
          </a:p>
        </p:txBody>
      </p:sp>
      <p:sp>
        <p:nvSpPr>
          <p:cNvPr id="5" name="Marcador de contenido 2"/>
          <p:cNvSpPr txBox="1">
            <a:spLocks noGrp="1"/>
          </p:cNvSpPr>
          <p:nvPr>
            <p:ph idx="1"/>
          </p:nvPr>
        </p:nvSpPr>
        <p:spPr>
          <a:xfrm>
            <a:off x="1332411" y="1005840"/>
            <a:ext cx="10332720" cy="5351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v"/>
            </a:pP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Emplear pruebas unitarias e integración para el mejoramiento de la calidad del </a:t>
            </a:r>
            <a:r>
              <a:rPr lang="es-MX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SIA. 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Desarrollar diagramas de actividades con la finalidad de facilitar el </a:t>
            </a:r>
            <a:r>
              <a:rPr lang="es-MX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entendimiento </a:t>
            </a: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los procesos o tareas que se llevan a cabo dentro del módulo y </a:t>
            </a:r>
            <a:r>
              <a:rPr lang="es-MX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personajes involucrados, mediante la herramienta de VISIO. 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diagramas de clases para facilitar la comunicación entre </a:t>
            </a:r>
            <a:r>
              <a:rPr lang="es-MX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desarrolladores</a:t>
            </a: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descubrir fallas en la estructura de la base de datos y mejorar </a:t>
            </a:r>
            <a:r>
              <a:rPr lang="es-MX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diseño </a:t>
            </a: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base de datos. 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manuales de usuario con la finalidad que sirvan como guía para el </a:t>
            </a:r>
            <a:r>
              <a:rPr lang="es-MX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manejo </a:t>
            </a: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sistema y ver los posibles resultados de las diferentes tareas. 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diagramas lógicos de base de datos para facilitar la visualización de </a:t>
            </a:r>
            <a:r>
              <a:rPr lang="es-MX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MX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diferentes entidades que conforman la base de datos.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s-MX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368" y="644392"/>
            <a:ext cx="9993086" cy="751271"/>
          </a:xfrm>
        </p:spPr>
        <p:txBody>
          <a:bodyPr>
            <a:noAutofit/>
          </a:bodyPr>
          <a:lstStyle/>
          <a:p>
            <a:pPr lvl="0" algn="ctr"/>
            <a:r>
              <a:rPr lang="es-MX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Emplear Pruebas Unitarias E Integración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3200" dirty="0"/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178" y="1820780"/>
            <a:ext cx="6098655" cy="41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1527" y="649705"/>
            <a:ext cx="10271170" cy="732778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Modulo Gestión De Proyectos</a:t>
            </a:r>
            <a:endParaRPr lang="es-MX" sz="32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654405"/>
              </p:ext>
            </p:extLst>
          </p:nvPr>
        </p:nvGraphicFramePr>
        <p:xfrm>
          <a:off x="1162608" y="1382483"/>
          <a:ext cx="10271172" cy="5148944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557906">
                  <a:extLst>
                    <a:ext uri="{9D8B030D-6E8A-4147-A177-3AD203B41FA5}">
                      <a16:colId xmlns:a16="http://schemas.microsoft.com/office/drawing/2014/main" val="1871455902"/>
                    </a:ext>
                  </a:extLst>
                </a:gridCol>
                <a:gridCol w="2048418">
                  <a:extLst>
                    <a:ext uri="{9D8B030D-6E8A-4147-A177-3AD203B41FA5}">
                      <a16:colId xmlns:a16="http://schemas.microsoft.com/office/drawing/2014/main" val="99095771"/>
                    </a:ext>
                  </a:extLst>
                </a:gridCol>
                <a:gridCol w="4769651">
                  <a:extLst>
                    <a:ext uri="{9D8B030D-6E8A-4147-A177-3AD203B41FA5}">
                      <a16:colId xmlns:a16="http://schemas.microsoft.com/office/drawing/2014/main" val="654097634"/>
                    </a:ext>
                  </a:extLst>
                </a:gridCol>
                <a:gridCol w="2895197">
                  <a:extLst>
                    <a:ext uri="{9D8B030D-6E8A-4147-A177-3AD203B41FA5}">
                      <a16:colId xmlns:a16="http://schemas.microsoft.com/office/drawing/2014/main" val="2386668700"/>
                    </a:ext>
                  </a:extLst>
                </a:gridCol>
              </a:tblGrid>
              <a:tr h="670175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No.</a:t>
                      </a:r>
                      <a:endParaRPr lang="es-MX" sz="1400" dirty="0"/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problema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066064"/>
                  </a:ext>
                </a:extLst>
              </a:tr>
              <a:tr h="96035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Cierre del inesperado del sistema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crear un servicio de aplicación en proyectos y se selecciona las fechas de la implementación, si se selecciona una fecha menor a la fecha de inicio cierra el sistema.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Resuelto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470707"/>
                  </a:ext>
                </a:extLst>
              </a:tr>
              <a:tr h="75394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Tiene dos veces la fecha de inicio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la ventana de actividad de póliza al asignar la fecha dice dos veces fecha de inicio y fecha de inicio, no cuenta con la fecha de finalización.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Resuelto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764671"/>
                  </a:ext>
                </a:extLst>
              </a:tr>
              <a:tr h="670175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3</a:t>
                      </a:r>
                      <a:endParaRPr lang="es-MX" sz="1400" dirty="0"/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Cinta de ayuda no describe el botón de otro nombre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la ventana de actividad de póliza en la cinta de ayuda del botón de salir dice </a:t>
                      </a:r>
                      <a:r>
                        <a:rPr lang="es-MX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ToolStrip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Resuelto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269699"/>
                  </a:ext>
                </a:extLst>
              </a:tr>
              <a:tr h="670175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4</a:t>
                      </a:r>
                      <a:endParaRPr lang="es-MX" sz="1400" dirty="0"/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Botón no realiza su evento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la ventana de documentos al querer cerrar la ventana con el botón de salir no realiza la operación.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Resuelto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598796"/>
                  </a:ext>
                </a:extLst>
              </a:tr>
              <a:tr h="75394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5</a:t>
                      </a:r>
                      <a:endParaRPr lang="es-MX" sz="1400" dirty="0"/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Guarda sin hacer cambios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la parte de implementación al momento de guardar los cambios y no editas nada de igual manera genera un nuevo campo en la parte de bitácoras.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Resuelto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707203"/>
                  </a:ext>
                </a:extLst>
              </a:tr>
              <a:tr h="670175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6</a:t>
                      </a:r>
                      <a:endParaRPr lang="es-MX" sz="1400" dirty="0"/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Cinta de ayuda no describe el botón correctamente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la venta de detalle de pólizas en la cinta de ayuda del botón eliminar dice abrir.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Resuelto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261" marR="652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82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7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24110"/>
            <a:ext cx="10070431" cy="128089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Modulo Gestión De Vehículos</a:t>
            </a:r>
            <a:endParaRPr lang="es-MX" sz="32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05027"/>
              </p:ext>
            </p:extLst>
          </p:nvPr>
        </p:nvGraphicFramePr>
        <p:xfrm>
          <a:off x="926434" y="1395662"/>
          <a:ext cx="10623882" cy="529503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533111">
                  <a:extLst>
                    <a:ext uri="{9D8B030D-6E8A-4147-A177-3AD203B41FA5}">
                      <a16:colId xmlns:a16="http://schemas.microsoft.com/office/drawing/2014/main" val="3468356109"/>
                    </a:ext>
                  </a:extLst>
                </a:gridCol>
                <a:gridCol w="2128706">
                  <a:extLst>
                    <a:ext uri="{9D8B030D-6E8A-4147-A177-3AD203B41FA5}">
                      <a16:colId xmlns:a16="http://schemas.microsoft.com/office/drawing/2014/main" val="2553822841"/>
                    </a:ext>
                  </a:extLst>
                </a:gridCol>
                <a:gridCol w="6621805">
                  <a:extLst>
                    <a:ext uri="{9D8B030D-6E8A-4147-A177-3AD203B41FA5}">
                      <a16:colId xmlns:a16="http://schemas.microsoft.com/office/drawing/2014/main" val="3480866697"/>
                    </a:ext>
                  </a:extLst>
                </a:gridCol>
                <a:gridCol w="1340260">
                  <a:extLst>
                    <a:ext uri="{9D8B030D-6E8A-4147-A177-3AD203B41FA5}">
                      <a16:colId xmlns:a16="http://schemas.microsoft.com/office/drawing/2014/main" val="4013542066"/>
                    </a:ext>
                  </a:extLst>
                </a:gridCol>
              </a:tblGrid>
              <a:tr h="336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No.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Problema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Descripción del problema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Estado</a:t>
                      </a:r>
                      <a:endParaRPr lang="en-US" sz="16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040686"/>
                  </a:ext>
                </a:extLst>
              </a:tr>
              <a:tr h="452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err="1">
                          <a:effectLst/>
                          <a:latin typeface="+mn-lt"/>
                        </a:rPr>
                        <a:t>Label</a:t>
                      </a:r>
                      <a:r>
                        <a:rPr lang="es-MX" sz="1400" dirty="0">
                          <a:effectLst/>
                          <a:latin typeface="+mn-lt"/>
                        </a:rPr>
                        <a:t> mal escrito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En el campo de Datos generales de información general está junto </a:t>
                      </a:r>
                      <a:r>
                        <a:rPr lang="es-MX" sz="1400" dirty="0" err="1">
                          <a:effectLst/>
                          <a:latin typeface="+mn-lt"/>
                        </a:rPr>
                        <a:t>Numde</a:t>
                      </a:r>
                      <a:r>
                        <a:rPr lang="es-MX" sz="1400" dirty="0">
                          <a:effectLst/>
                          <a:latin typeface="+mn-lt"/>
                        </a:rPr>
                        <a:t> cuando estos deberían de estar separado Núm. de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Resuelto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679926"/>
                  </a:ext>
                </a:extLst>
              </a:tr>
              <a:tr h="452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2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Botón con otro nombre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En la ventana de Imágenes de Información general de vehículos el botón eliminar en la etiqueta de ayuda dice ToolStrip.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Resuelto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3095"/>
                  </a:ext>
                </a:extLst>
              </a:tr>
              <a:tr h="5700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3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Botones habilitados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Los botones editar y eliminar en la ventana imágenes de información general están habilitados cuando se crea un nuevo vehículo al igual los campos para el filtro de documentos y los accesorios.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Resuelto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88167"/>
                  </a:ext>
                </a:extLst>
              </a:tr>
              <a:tr h="330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4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Botón no hace la tarea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El botón salir de la ventana documentos no realiza la tarea que tiene programada.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Resuelto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13793"/>
                  </a:ext>
                </a:extLst>
              </a:tr>
              <a:tr h="380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5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Deshabilitar campos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Al escribir el nombre del documento y no seleccionarlo de la lista no me aparece el nombre del documento al guardarlo.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Resuelto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369867"/>
                  </a:ext>
                </a:extLst>
              </a:tr>
              <a:tr h="380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6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err="1">
                          <a:effectLst/>
                          <a:latin typeface="+mn-lt"/>
                        </a:rPr>
                        <a:t>Label</a:t>
                      </a:r>
                      <a:r>
                        <a:rPr lang="es-MX" sz="1400" dirty="0">
                          <a:effectLst/>
                          <a:latin typeface="+mn-lt"/>
                        </a:rPr>
                        <a:t> escrito de diferente forma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En el </a:t>
                      </a:r>
                      <a:r>
                        <a:rPr lang="es-MX" sz="1400" dirty="0" err="1">
                          <a:effectLst/>
                          <a:latin typeface="+mn-lt"/>
                        </a:rPr>
                        <a:t>Label</a:t>
                      </a:r>
                      <a:r>
                        <a:rPr lang="es-MX" sz="1400" dirty="0">
                          <a:effectLst/>
                          <a:latin typeface="+mn-lt"/>
                        </a:rPr>
                        <a:t> en la ventana documentos está mal escrito vigencia dice </a:t>
                      </a:r>
                      <a:r>
                        <a:rPr lang="es-MX" sz="1400" dirty="0" err="1">
                          <a:effectLst/>
                          <a:latin typeface="+mn-lt"/>
                        </a:rPr>
                        <a:t>vegencia</a:t>
                      </a:r>
                      <a:r>
                        <a:rPr lang="es-MX" sz="1400" dirty="0">
                          <a:effectLst/>
                          <a:latin typeface="+mn-lt"/>
                        </a:rPr>
                        <a:t>.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Resuelto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735336"/>
                  </a:ext>
                </a:extLst>
              </a:tr>
              <a:tr h="330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7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No limpia la ventana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Al eliminar un vehículo no limpia los datos de la ventana, pero si lo elimina de la lista.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Proceso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77576"/>
                  </a:ext>
                </a:extLst>
              </a:tr>
              <a:tr h="380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No habilita el botón “Reactivar vehículo”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Al poner un vehículo en No disponible no se hablita el botón Reactivar vehículo y carga el primer vehículo de la lista.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Pendiente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738504"/>
                  </a:ext>
                </a:extLst>
              </a:tr>
              <a:tr h="380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9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No habilita el botón “No disponible”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Al reactivar un vehículo no habilita el botón no Disponible y carga el primer vehículo de la lista.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Pendiente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811015"/>
                  </a:ext>
                </a:extLst>
              </a:tr>
              <a:tr h="661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10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No muestra el campo por el cual se dio de baja el vehículo en ese momento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+mn-lt"/>
                        </a:rPr>
                        <a:t>Al hacer clic en el botón Dar de baja vehículo seleccionado no agrega el motivo de la baja en el apartado Datos generales y deja guardar sin dar un motivo.</a:t>
                      </a:r>
                      <a:endParaRPr lang="en-US" sz="14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Resuelto</a:t>
                      </a:r>
                      <a:endParaRPr lang="en-US" sz="14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03" marR="5140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5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0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9967" y="606922"/>
            <a:ext cx="10868296" cy="721366"/>
          </a:xfrm>
        </p:spPr>
        <p:txBody>
          <a:bodyPr>
            <a:noAutofit/>
          </a:bodyPr>
          <a:lstStyle/>
          <a:p>
            <a:pPr lvl="0" algn="ctr"/>
            <a:r>
              <a:rPr lang="es-MX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Desarrollar Diagramas De Actividades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3200" dirty="0"/>
          </a:p>
        </p:txBody>
      </p:sp>
      <p:sp>
        <p:nvSpPr>
          <p:cNvPr id="5" name="Rectángulo 4"/>
          <p:cNvSpPr/>
          <p:nvPr/>
        </p:nvSpPr>
        <p:spPr>
          <a:xfrm>
            <a:off x="2013285" y="19868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3D4752"/>
                </a:solidFill>
                <a:latin typeface="Graphik"/>
              </a:rPr>
              <a:t>Son diagramas que describen </a:t>
            </a:r>
            <a:r>
              <a:rPr lang="es-ES" sz="2400" dirty="0">
                <a:solidFill>
                  <a:srgbClr val="3D4752"/>
                </a:solidFill>
                <a:latin typeface="Graphik"/>
              </a:rPr>
              <a:t>lo que debe suceder en el sistema que se está modelando.</a:t>
            </a:r>
            <a:endParaRPr lang="es-MX" sz="2400" dirty="0"/>
          </a:p>
        </p:txBody>
      </p:sp>
      <p:sp>
        <p:nvSpPr>
          <p:cNvPr id="6" name="Rectángulo 5"/>
          <p:cNvSpPr/>
          <p:nvPr/>
        </p:nvSpPr>
        <p:spPr>
          <a:xfrm>
            <a:off x="2013285" y="35510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3D4752"/>
                </a:solidFill>
                <a:latin typeface="Graphik"/>
              </a:rPr>
              <a:t>Ilustrar un </a:t>
            </a:r>
            <a:r>
              <a:rPr lang="es-ES" sz="2400" dirty="0" smtClean="0">
                <a:solidFill>
                  <a:srgbClr val="3D4752"/>
                </a:solidFill>
                <a:latin typeface="Graphik"/>
              </a:rPr>
              <a:t>flujo </a:t>
            </a:r>
            <a:r>
              <a:rPr lang="es-ES" sz="2400" dirty="0">
                <a:solidFill>
                  <a:srgbClr val="3D4752"/>
                </a:solidFill>
                <a:latin typeface="Graphik"/>
              </a:rPr>
              <a:t>de trabajo entre los usuarios y el sistema.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3247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6137" y="624110"/>
            <a:ext cx="9841831" cy="879837"/>
          </a:xfrm>
        </p:spPr>
        <p:txBody>
          <a:bodyPr/>
          <a:lstStyle/>
          <a:p>
            <a:pPr algn="ctr"/>
            <a:r>
              <a:rPr lang="es-MX" dirty="0" smtClean="0"/>
              <a:t>Simbología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15" t="68041" r="65523" b="19859"/>
          <a:stretch/>
        </p:blipFill>
        <p:spPr>
          <a:xfrm>
            <a:off x="7459580" y="5209668"/>
            <a:ext cx="2002309" cy="7459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20888" r="86869" b="70888"/>
          <a:stretch/>
        </p:blipFill>
        <p:spPr>
          <a:xfrm>
            <a:off x="2418346" y="4102765"/>
            <a:ext cx="1961147" cy="6905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7108" t="21271" r="68652" b="70833"/>
          <a:stretch/>
        </p:blipFill>
        <p:spPr>
          <a:xfrm>
            <a:off x="2418345" y="5149513"/>
            <a:ext cx="1961147" cy="6112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7108" t="29333" r="67819" b="60140"/>
          <a:stretch/>
        </p:blipFill>
        <p:spPr>
          <a:xfrm>
            <a:off x="2418347" y="1786687"/>
            <a:ext cx="1961147" cy="77002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17108" t="39696" r="68652" b="51256"/>
          <a:stretch/>
        </p:blipFill>
        <p:spPr>
          <a:xfrm>
            <a:off x="7428552" y="4060653"/>
            <a:ext cx="1852862" cy="6617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926" t="39861" r="83447" b="51256"/>
          <a:stretch/>
        </p:blipFill>
        <p:spPr>
          <a:xfrm>
            <a:off x="7428552" y="1786687"/>
            <a:ext cx="2033337" cy="64970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926" t="51759" r="82677" b="39193"/>
          <a:stretch/>
        </p:blipFill>
        <p:spPr>
          <a:xfrm>
            <a:off x="7428552" y="2792161"/>
            <a:ext cx="2133601" cy="6617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t="70652" r="92230" b="24250"/>
          <a:stretch/>
        </p:blipFill>
        <p:spPr>
          <a:xfrm>
            <a:off x="2418347" y="2851481"/>
            <a:ext cx="1961147" cy="7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3277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3305</TotalTime>
  <Words>826</Words>
  <Application>Microsoft Office PowerPoint</Application>
  <PresentationFormat>Panorámica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Algerian</vt:lpstr>
      <vt:lpstr>AR JULIAN</vt:lpstr>
      <vt:lpstr>Arial</vt:lpstr>
      <vt:lpstr>Century Gothic</vt:lpstr>
      <vt:lpstr>Graphik</vt:lpstr>
      <vt:lpstr>Times New Roman</vt:lpstr>
      <vt:lpstr>Wingdings</vt:lpstr>
      <vt:lpstr>Wingdings 3</vt:lpstr>
      <vt:lpstr>Espiral</vt:lpstr>
      <vt:lpstr>INSTITUTO TECNOLOGICO SUPERIOR DE HUETAMO</vt:lpstr>
      <vt:lpstr>Introducción</vt:lpstr>
      <vt:lpstr>OBJETIVO GENERAL</vt:lpstr>
      <vt:lpstr>OBJETIVO ESPECIFICO</vt:lpstr>
      <vt:lpstr>Emplear Pruebas Unitarias E Integración </vt:lpstr>
      <vt:lpstr>Modulo Gestión De Proyectos</vt:lpstr>
      <vt:lpstr>Modulo Gestión De Vehículos</vt:lpstr>
      <vt:lpstr>Desarrollar Diagramas De Actividades </vt:lpstr>
      <vt:lpstr>Simbología</vt:lpstr>
      <vt:lpstr>Elaborar Diagramas De Clases</vt:lpstr>
      <vt:lpstr>Generar Manuales De Usuario</vt:lpstr>
      <vt:lpstr>Elaborar Diagramas Lógicos De Base De Datos</vt:lpstr>
      <vt:lpstr>Conclusiones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antonio garcia frncisco</dc:creator>
  <cp:lastModifiedBy>Luis Antonio García Francisco</cp:lastModifiedBy>
  <cp:revision>60</cp:revision>
  <dcterms:created xsi:type="dcterms:W3CDTF">2018-07-30T02:07:51Z</dcterms:created>
  <dcterms:modified xsi:type="dcterms:W3CDTF">2019-08-21T23:01:34Z</dcterms:modified>
</cp:coreProperties>
</file>