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4" r:id="rId5"/>
    <p:sldId id="265" r:id="rId6"/>
    <p:sldId id="270" r:id="rId7"/>
    <p:sldId id="271" r:id="rId8"/>
    <p:sldId id="274" r:id="rId9"/>
    <p:sldId id="272" r:id="rId10"/>
    <p:sldId id="273" r:id="rId11"/>
    <p:sldId id="275" r:id="rId12"/>
    <p:sldId id="266" r:id="rId13"/>
    <p:sldId id="276" r:id="rId14"/>
    <p:sldId id="267" r:id="rId15"/>
    <p:sldId id="268" r:id="rId16"/>
    <p:sldId id="269"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p:scale>
          <a:sx n="70" d="100"/>
          <a:sy n="70" d="100"/>
        </p:scale>
        <p:origin x="7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E7B30D2-74BE-4A9C-B522-61826850E3C4}" type="datetimeFigureOut">
              <a:rPr lang="es-MX" smtClean="0"/>
              <a:t>25/01/2019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2614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E7B30D2-74BE-4A9C-B522-61826850E3C4}" type="datetimeFigureOut">
              <a:rPr lang="es-MX" smtClean="0"/>
              <a:t>25/01/2019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106161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E7B30D2-74BE-4A9C-B522-61826850E3C4}" type="datetimeFigureOut">
              <a:rPr lang="es-MX" smtClean="0"/>
              <a:t>25/01/2019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9E7334-63E4-4A38-9AC6-0F7E87330AB2}"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2632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5E7B30D2-74BE-4A9C-B522-61826850E3C4}" type="datetimeFigureOut">
              <a:rPr lang="es-MX" smtClean="0"/>
              <a:t>25/01/2019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2794509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5E7B30D2-74BE-4A9C-B522-61826850E3C4}" type="datetimeFigureOut">
              <a:rPr lang="es-MX" smtClean="0"/>
              <a:t>25/01/2019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E7334-63E4-4A38-9AC6-0F7E87330AB2}"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44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5E7B30D2-74BE-4A9C-B522-61826850E3C4}" type="datetimeFigureOut">
              <a:rPr lang="es-MX" smtClean="0"/>
              <a:t>25/01/2019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2263528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7B30D2-74BE-4A9C-B522-61826850E3C4}" type="datetimeFigureOut">
              <a:rPr lang="es-MX" smtClean="0"/>
              <a:t>25/01/2019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1369875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7B30D2-74BE-4A9C-B522-61826850E3C4}" type="datetimeFigureOut">
              <a:rPr lang="es-MX" smtClean="0"/>
              <a:t>25/01/2019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17960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7B30D2-74BE-4A9C-B522-61826850E3C4}" type="datetimeFigureOut">
              <a:rPr lang="es-MX" smtClean="0"/>
              <a:t>25/01/2019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285413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E7B30D2-74BE-4A9C-B522-61826850E3C4}" type="datetimeFigureOut">
              <a:rPr lang="es-MX" smtClean="0"/>
              <a:t>25/01/2019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2358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E7B30D2-74BE-4A9C-B522-61826850E3C4}" type="datetimeFigureOut">
              <a:rPr lang="es-MX" smtClean="0"/>
              <a:t>25/01/2019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410488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E7B30D2-74BE-4A9C-B522-61826850E3C4}" type="datetimeFigureOut">
              <a:rPr lang="es-MX" smtClean="0"/>
              <a:t>25/01/2019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199274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E7B30D2-74BE-4A9C-B522-61826850E3C4}" type="datetimeFigureOut">
              <a:rPr lang="es-MX" smtClean="0"/>
              <a:t>25/01/2019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301129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B30D2-74BE-4A9C-B522-61826850E3C4}" type="datetimeFigureOut">
              <a:rPr lang="es-MX" smtClean="0"/>
              <a:t>25/01/2019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79570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E7B30D2-74BE-4A9C-B522-61826850E3C4}" type="datetimeFigureOut">
              <a:rPr lang="es-MX" smtClean="0"/>
              <a:t>25/01/2019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172166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E7B30D2-74BE-4A9C-B522-61826850E3C4}" type="datetimeFigureOut">
              <a:rPr lang="es-MX" smtClean="0"/>
              <a:t>25/01/2019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E7334-63E4-4A38-9AC6-0F7E87330AB2}" type="slidenum">
              <a:rPr lang="es-MX" smtClean="0"/>
              <a:t>‹Nº›</a:t>
            </a:fld>
            <a:endParaRPr lang="es-MX"/>
          </a:p>
        </p:txBody>
      </p:sp>
    </p:spTree>
    <p:extLst>
      <p:ext uri="{BB962C8B-B14F-4D97-AF65-F5344CB8AC3E}">
        <p14:creationId xmlns:p14="http://schemas.microsoft.com/office/powerpoint/2010/main" val="310981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7B30D2-74BE-4A9C-B522-61826850E3C4}" type="datetimeFigureOut">
              <a:rPr lang="es-MX" smtClean="0"/>
              <a:t>25/01/2019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9E7334-63E4-4A38-9AC6-0F7E87330AB2}" type="slidenum">
              <a:rPr lang="es-MX" smtClean="0"/>
              <a:t>‹Nº›</a:t>
            </a:fld>
            <a:endParaRPr lang="es-MX"/>
          </a:p>
        </p:txBody>
      </p:sp>
    </p:spTree>
    <p:extLst>
      <p:ext uri="{BB962C8B-B14F-4D97-AF65-F5344CB8AC3E}">
        <p14:creationId xmlns:p14="http://schemas.microsoft.com/office/powerpoint/2010/main" val="2543525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5132" y="271066"/>
            <a:ext cx="11769634" cy="1397638"/>
          </a:xfrm>
        </p:spPr>
        <p:txBody>
          <a:bodyPr>
            <a:normAutofit/>
          </a:bodyPr>
          <a:lstStyle/>
          <a:p>
            <a:pPr algn="ctr"/>
            <a:r>
              <a:rPr lang="es-MX" sz="4000" b="1" dirty="0" smtClean="0">
                <a:effectLst>
                  <a:outerShdw blurRad="38100" dist="38100" dir="2700000" algn="tl">
                    <a:srgbClr val="000000">
                      <a:alpha val="43137"/>
                    </a:srgbClr>
                  </a:outerShdw>
                </a:effectLst>
              </a:rPr>
              <a:t>INSTITUTO TECNOLOGICO SUPERIOR DE HUETAMO</a:t>
            </a:r>
            <a:endParaRPr lang="es-MX" sz="4000"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235132" y="2181818"/>
            <a:ext cx="11769634" cy="539105"/>
          </a:xfrm>
        </p:spPr>
        <p:txBody>
          <a:bodyPr>
            <a:normAutofit/>
          </a:bodyPr>
          <a:lstStyle/>
          <a:p>
            <a:pPr algn="ctr"/>
            <a:r>
              <a:rPr lang="es-MX" sz="2400" b="1" dirty="0" smtClean="0"/>
              <a:t>INGENIERIA EN SISTEMAS COMPUTACIONALES</a:t>
            </a:r>
            <a:endParaRPr lang="es-MX" sz="2400" b="1" dirty="0"/>
          </a:p>
        </p:txBody>
      </p:sp>
      <p:pic>
        <p:nvPicPr>
          <p:cNvPr id="1026" name="Picture 2" descr="Resultado de imagen para hem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380" y="2720923"/>
            <a:ext cx="3293707" cy="1212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logo tecnologico de huetam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2025" y="1135137"/>
            <a:ext cx="1199195" cy="12906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para logo tecnologico de huetam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377" y="1135138"/>
            <a:ext cx="1199195" cy="129062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476103" y="4116274"/>
            <a:ext cx="9614263" cy="830997"/>
          </a:xfrm>
          <a:prstGeom prst="rect">
            <a:avLst/>
          </a:prstGeom>
        </p:spPr>
        <p:txBody>
          <a:bodyPr wrap="square">
            <a:spAutoFit/>
          </a:bodyPr>
          <a:lstStyle/>
          <a:p>
            <a:pPr algn="ctr"/>
            <a:r>
              <a:rPr lang="es-MX" sz="2400" b="1" dirty="0" smtClean="0"/>
              <a:t>NOMBRE DEL PROYECTO.- Participación En Desarrollo, Diseño E Ingeniería De Software </a:t>
            </a:r>
            <a:endParaRPr lang="es-MX" sz="2400" b="1" dirty="0"/>
          </a:p>
        </p:txBody>
      </p:sp>
      <p:sp>
        <p:nvSpPr>
          <p:cNvPr id="9" name="Subtítulo 2"/>
          <p:cNvSpPr txBox="1">
            <a:spLocks/>
          </p:cNvSpPr>
          <p:nvPr/>
        </p:nvSpPr>
        <p:spPr>
          <a:xfrm>
            <a:off x="1850572" y="5328793"/>
            <a:ext cx="10154194" cy="53910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s-MX" sz="2400" b="1" dirty="0" smtClean="0">
                <a:latin typeface="AR JULIAN" panose="02000000000000000000" pitchFamily="2" charset="0"/>
              </a:rPr>
              <a:t>PRESENTA: LUIS ANTONIO GARCIA FRANCISCO</a:t>
            </a:r>
            <a:endParaRPr lang="es-MX" sz="2400" b="1" dirty="0">
              <a:latin typeface="AR JULIAN" panose="02000000000000000000" pitchFamily="2" charset="0"/>
            </a:endParaRPr>
          </a:p>
        </p:txBody>
      </p:sp>
      <p:sp>
        <p:nvSpPr>
          <p:cNvPr id="7" name="CuadroTexto 6"/>
          <p:cNvSpPr txBox="1"/>
          <p:nvPr/>
        </p:nvSpPr>
        <p:spPr>
          <a:xfrm>
            <a:off x="8177349" y="6342622"/>
            <a:ext cx="3696789" cy="307777"/>
          </a:xfrm>
          <a:prstGeom prst="rect">
            <a:avLst/>
          </a:prstGeom>
          <a:noFill/>
        </p:spPr>
        <p:txBody>
          <a:bodyPr wrap="square" rtlCol="0">
            <a:spAutoFit/>
          </a:bodyPr>
          <a:lstStyle/>
          <a:p>
            <a:r>
              <a:rPr lang="es-MX" sz="1400" dirty="0" smtClean="0"/>
              <a:t>25 DE ENERO DE 2019 HUETAMO MICH.</a:t>
            </a:r>
            <a:endParaRPr lang="es-MX" sz="1400" dirty="0"/>
          </a:p>
        </p:txBody>
      </p:sp>
    </p:spTree>
    <p:extLst>
      <p:ext uri="{BB962C8B-B14F-4D97-AF65-F5344CB8AC3E}">
        <p14:creationId xmlns:p14="http://schemas.microsoft.com/office/powerpoint/2010/main" val="593814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6137" y="624110"/>
            <a:ext cx="9928475" cy="615143"/>
          </a:xfrm>
        </p:spPr>
        <p:txBody>
          <a:bodyPr>
            <a:normAutofit/>
          </a:bodyPr>
          <a:lstStyle/>
          <a:p>
            <a:pPr algn="ctr"/>
            <a:r>
              <a:rPr lang="es-MX" sz="3200" dirty="0" smtClean="0"/>
              <a:t>Modulo Gestión De Vehículos</a:t>
            </a:r>
            <a:endParaRPr lang="es-MX" sz="3200" dirty="0"/>
          </a:p>
        </p:txBody>
      </p:sp>
      <p:graphicFrame>
        <p:nvGraphicFramePr>
          <p:cNvPr id="5" name="Tabla 4"/>
          <p:cNvGraphicFramePr>
            <a:graphicFrameLocks noGrp="1"/>
          </p:cNvGraphicFramePr>
          <p:nvPr>
            <p:extLst>
              <p:ext uri="{D42A27DB-BD31-4B8C-83A1-F6EECF244321}">
                <p14:modId xmlns:p14="http://schemas.microsoft.com/office/powerpoint/2010/main" val="1407276254"/>
              </p:ext>
            </p:extLst>
          </p:nvPr>
        </p:nvGraphicFramePr>
        <p:xfrm>
          <a:off x="1022684" y="1353952"/>
          <a:ext cx="10481928" cy="5314557"/>
        </p:xfrm>
        <a:graphic>
          <a:graphicData uri="http://schemas.openxmlformats.org/drawingml/2006/table">
            <a:tbl>
              <a:tblPr firstRow="1" firstCol="1" bandRow="1">
                <a:tableStyleId>{1E171933-4619-4E11-9A3F-F7608DF75F80}</a:tableStyleId>
              </a:tblPr>
              <a:tblGrid>
                <a:gridCol w="525989">
                  <a:extLst>
                    <a:ext uri="{9D8B030D-6E8A-4147-A177-3AD203B41FA5}">
                      <a16:colId xmlns:a16="http://schemas.microsoft.com/office/drawing/2014/main" val="799715640"/>
                    </a:ext>
                  </a:extLst>
                </a:gridCol>
                <a:gridCol w="2100261">
                  <a:extLst>
                    <a:ext uri="{9D8B030D-6E8A-4147-A177-3AD203B41FA5}">
                      <a16:colId xmlns:a16="http://schemas.microsoft.com/office/drawing/2014/main" val="3831489306"/>
                    </a:ext>
                  </a:extLst>
                </a:gridCol>
                <a:gridCol w="6533325">
                  <a:extLst>
                    <a:ext uri="{9D8B030D-6E8A-4147-A177-3AD203B41FA5}">
                      <a16:colId xmlns:a16="http://schemas.microsoft.com/office/drawing/2014/main" val="136851578"/>
                    </a:ext>
                  </a:extLst>
                </a:gridCol>
                <a:gridCol w="1322353">
                  <a:extLst>
                    <a:ext uri="{9D8B030D-6E8A-4147-A177-3AD203B41FA5}">
                      <a16:colId xmlns:a16="http://schemas.microsoft.com/office/drawing/2014/main" val="4053965417"/>
                    </a:ext>
                  </a:extLst>
                </a:gridCol>
              </a:tblGrid>
              <a:tr h="402021">
                <a:tc>
                  <a:txBody>
                    <a:bodyPr/>
                    <a:lstStyle/>
                    <a:p>
                      <a:pPr algn="ctr">
                        <a:spcAft>
                          <a:spcPts val="0"/>
                        </a:spcAft>
                      </a:pPr>
                      <a:r>
                        <a:rPr lang="es-MX" sz="1600" dirty="0">
                          <a:effectLst/>
                        </a:rPr>
                        <a:t>No.</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rPr>
                        <a:t>Problema</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rPr>
                        <a:t>Descripción del problema</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rPr>
                        <a:t>Estado</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696439"/>
                  </a:ext>
                </a:extLst>
              </a:tr>
              <a:tr h="268014">
                <a:tc>
                  <a:txBody>
                    <a:bodyPr/>
                    <a:lstStyle/>
                    <a:p>
                      <a:pPr algn="ctr">
                        <a:spcAft>
                          <a:spcPts val="0"/>
                        </a:spcAft>
                      </a:pPr>
                      <a:r>
                        <a:rPr lang="es-MX" sz="1400" dirty="0">
                          <a:effectLst/>
                        </a:rPr>
                        <a:t>31</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Campos ya llenados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Al abrir la ventana de salida y entrada de vehículo ya carga la presión de llantas en ambos campos.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Pendiente</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645240"/>
                  </a:ext>
                </a:extLst>
              </a:tr>
              <a:tr h="268014">
                <a:tc>
                  <a:txBody>
                    <a:bodyPr/>
                    <a:lstStyle/>
                    <a:p>
                      <a:pPr algn="ctr">
                        <a:spcAft>
                          <a:spcPts val="0"/>
                        </a:spcAft>
                      </a:pPr>
                      <a:r>
                        <a:rPr lang="es-MX" sz="1400">
                          <a:effectLst/>
                        </a:rPr>
                        <a:t>33</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Agrega servicios sin seleccionarlos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Al agregar un servicio nuevo y solo lo tengo marcado al cerrar la ventana lo agrega a la lista sin haberlo seleccionado.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8170430"/>
                  </a:ext>
                </a:extLst>
              </a:tr>
              <a:tr h="402021">
                <a:tc>
                  <a:txBody>
                    <a:bodyPr/>
                    <a:lstStyle/>
                    <a:p>
                      <a:pPr algn="ctr">
                        <a:spcAft>
                          <a:spcPts val="0"/>
                        </a:spcAft>
                      </a:pPr>
                      <a:r>
                        <a:rPr lang="es-MX" sz="1400">
                          <a:effectLst/>
                        </a:rPr>
                        <a:t>34</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No actualiza los campos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Una vez agregado el servicio al momento de poner el costo y el IVA no hace de inmediato los cambios en los campos IVA y Subtotal, es necesario hacer clic de nuevo en la tabla de servicios.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Pendiente</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797082"/>
                  </a:ext>
                </a:extLst>
              </a:tr>
              <a:tr h="268014">
                <a:tc>
                  <a:txBody>
                    <a:bodyPr/>
                    <a:lstStyle/>
                    <a:p>
                      <a:pPr algn="ctr">
                        <a:spcAft>
                          <a:spcPts val="0"/>
                        </a:spcAft>
                      </a:pPr>
                      <a:r>
                        <a:rPr lang="es-MX" sz="1400">
                          <a:effectLst/>
                        </a:rPr>
                        <a:t>35</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Mensaje mal escrito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Cuando no se hace el registro adecuado del IVA el mensaje de alerta dice </a:t>
                      </a:r>
                      <a:r>
                        <a:rPr lang="es-MX" sz="1400" dirty="0" err="1">
                          <a:effectLst/>
                        </a:rPr>
                        <a:t>almite</a:t>
                      </a:r>
                      <a:r>
                        <a:rPr lang="es-MX" sz="1400" dirty="0">
                          <a:effectLst/>
                        </a:rPr>
                        <a:t>.</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9143664"/>
                  </a:ext>
                </a:extLst>
              </a:tr>
              <a:tr h="402021">
                <a:tc>
                  <a:txBody>
                    <a:bodyPr/>
                    <a:lstStyle/>
                    <a:p>
                      <a:pPr algn="ctr">
                        <a:spcAft>
                          <a:spcPts val="0"/>
                        </a:spcAft>
                      </a:pPr>
                      <a:r>
                        <a:rPr lang="es-MX" sz="1400">
                          <a:effectLst/>
                        </a:rPr>
                        <a:t>36</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No limpia todos los campos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Al momento de generar un servicio y en ese momento se requiere agregar otro servicio no limpia todos los campos al hacer clic en el botón Nuevo.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066487"/>
                  </a:ext>
                </a:extLst>
              </a:tr>
              <a:tr h="268014">
                <a:tc>
                  <a:txBody>
                    <a:bodyPr/>
                    <a:lstStyle/>
                    <a:p>
                      <a:pPr algn="ctr">
                        <a:spcAft>
                          <a:spcPts val="0"/>
                        </a:spcAft>
                      </a:pPr>
                      <a:r>
                        <a:rPr lang="es-MX" sz="1400">
                          <a:effectLst/>
                        </a:rPr>
                        <a:t>37</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Campos vacíos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En servicio programados permite guardar la descripción al dar un espacio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3535499"/>
                  </a:ext>
                </a:extLst>
              </a:tr>
              <a:tr h="268014">
                <a:tc>
                  <a:txBody>
                    <a:bodyPr/>
                    <a:lstStyle/>
                    <a:p>
                      <a:pPr algn="ctr">
                        <a:spcAft>
                          <a:spcPts val="0"/>
                        </a:spcAft>
                      </a:pPr>
                      <a:r>
                        <a:rPr lang="es-MX" sz="1400">
                          <a:effectLst/>
                        </a:rPr>
                        <a:t>38</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Campos juntos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En la ventana Proveedores el </a:t>
                      </a:r>
                      <a:r>
                        <a:rPr lang="es-MX" sz="1400" dirty="0" err="1">
                          <a:effectLst/>
                        </a:rPr>
                        <a:t>Label</a:t>
                      </a:r>
                      <a:r>
                        <a:rPr lang="es-MX" sz="1400" dirty="0">
                          <a:effectLst/>
                        </a:rPr>
                        <a:t> Lista de proveedores esta junto.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7977043"/>
                  </a:ext>
                </a:extLst>
              </a:tr>
              <a:tr h="268014">
                <a:tc>
                  <a:txBody>
                    <a:bodyPr/>
                    <a:lstStyle/>
                    <a:p>
                      <a:pPr algn="ctr">
                        <a:spcAft>
                          <a:spcPts val="0"/>
                        </a:spcAft>
                      </a:pPr>
                      <a:r>
                        <a:rPr lang="es-MX" sz="1400">
                          <a:effectLst/>
                        </a:rPr>
                        <a:t>39</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Cierre del sistema</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Al hacer clic derecho sobre un servicio programado no abre las opciones y cierra el sistema.</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Pendiente</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662777"/>
                  </a:ext>
                </a:extLst>
              </a:tr>
              <a:tr h="268014">
                <a:tc>
                  <a:txBody>
                    <a:bodyPr/>
                    <a:lstStyle/>
                    <a:p>
                      <a:pPr algn="ctr">
                        <a:spcAft>
                          <a:spcPts val="0"/>
                        </a:spcAft>
                      </a:pPr>
                      <a:r>
                        <a:rPr lang="es-MX" sz="1400">
                          <a:effectLst/>
                        </a:rPr>
                        <a:t>40</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Cierre del sistema</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En quejas y comentario al agregar más de dos imágenes y de inmediato borro la imagen actual cierra el sistema.</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5879492"/>
                  </a:ext>
                </a:extLst>
              </a:tr>
              <a:tr h="268014">
                <a:tc>
                  <a:txBody>
                    <a:bodyPr/>
                    <a:lstStyle/>
                    <a:p>
                      <a:pPr algn="ctr">
                        <a:spcAft>
                          <a:spcPts val="0"/>
                        </a:spcAft>
                      </a:pPr>
                      <a:r>
                        <a:rPr lang="es-MX" sz="1400">
                          <a:effectLst/>
                        </a:rPr>
                        <a:t>41</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Campos vacíos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En el campo donde se agrega el comentario de la queja o comentario al dar un espacio me permite guardarlo.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737561"/>
                  </a:ext>
                </a:extLst>
              </a:tr>
              <a:tr h="268014">
                <a:tc>
                  <a:txBody>
                    <a:bodyPr/>
                    <a:lstStyle/>
                    <a:p>
                      <a:pPr algn="ctr">
                        <a:spcAft>
                          <a:spcPts val="0"/>
                        </a:spcAft>
                      </a:pPr>
                      <a:r>
                        <a:rPr lang="es-MX" sz="1400">
                          <a:effectLst/>
                        </a:rPr>
                        <a:t>42</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Fechas libres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En quejar y comentario si se elige una fecha futura permite guardarla.</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7177183"/>
                  </a:ext>
                </a:extLst>
              </a:tr>
              <a:tr h="268014">
                <a:tc>
                  <a:txBody>
                    <a:bodyPr/>
                    <a:lstStyle/>
                    <a:p>
                      <a:pPr algn="ctr">
                        <a:spcAft>
                          <a:spcPts val="0"/>
                        </a:spcAft>
                      </a:pPr>
                      <a:r>
                        <a:rPr lang="es-MX" sz="1400">
                          <a:effectLst/>
                        </a:rPr>
                        <a:t>43</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Ventana sin icono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rPr>
                        <a:t>La ventana Talleres no cuenta con un icono.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4821" marR="548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606265"/>
                  </a:ext>
                </a:extLst>
              </a:tr>
            </a:tbl>
          </a:graphicData>
        </a:graphic>
      </p:graphicFrame>
    </p:spTree>
    <p:extLst>
      <p:ext uri="{BB962C8B-B14F-4D97-AF65-F5344CB8AC3E}">
        <p14:creationId xmlns:p14="http://schemas.microsoft.com/office/powerpoint/2010/main" val="2595010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0398" y="505325"/>
            <a:ext cx="9874214" cy="721895"/>
          </a:xfrm>
        </p:spPr>
        <p:txBody>
          <a:bodyPr>
            <a:normAutofit/>
          </a:bodyPr>
          <a:lstStyle/>
          <a:p>
            <a:pPr algn="ctr"/>
            <a:r>
              <a:rPr lang="es-MX" sz="3200" dirty="0" smtClean="0"/>
              <a:t>Modulo Gestión De Vehículos</a:t>
            </a:r>
            <a:endParaRPr lang="es-MX" sz="3200" dirty="0"/>
          </a:p>
        </p:txBody>
      </p:sp>
      <p:graphicFrame>
        <p:nvGraphicFramePr>
          <p:cNvPr id="4" name="Tabla 3"/>
          <p:cNvGraphicFramePr>
            <a:graphicFrameLocks noGrp="1"/>
          </p:cNvGraphicFramePr>
          <p:nvPr>
            <p:extLst>
              <p:ext uri="{D42A27DB-BD31-4B8C-83A1-F6EECF244321}">
                <p14:modId xmlns:p14="http://schemas.microsoft.com/office/powerpoint/2010/main" val="4206714898"/>
              </p:ext>
            </p:extLst>
          </p:nvPr>
        </p:nvGraphicFramePr>
        <p:xfrm>
          <a:off x="529389" y="1335506"/>
          <a:ext cx="11249528" cy="5300481"/>
        </p:xfrm>
        <a:graphic>
          <a:graphicData uri="http://schemas.openxmlformats.org/drawingml/2006/table">
            <a:tbl>
              <a:tblPr firstRow="1" firstCol="1" bandRow="1">
                <a:tableStyleId>{1E171933-4619-4E11-9A3F-F7608DF75F80}</a:tableStyleId>
              </a:tblPr>
              <a:tblGrid>
                <a:gridCol w="463791">
                  <a:extLst>
                    <a:ext uri="{9D8B030D-6E8A-4147-A177-3AD203B41FA5}">
                      <a16:colId xmlns:a16="http://schemas.microsoft.com/office/drawing/2014/main" val="4207694037"/>
                    </a:ext>
                  </a:extLst>
                </a:gridCol>
                <a:gridCol w="2525084">
                  <a:extLst>
                    <a:ext uri="{9D8B030D-6E8A-4147-A177-3AD203B41FA5}">
                      <a16:colId xmlns:a16="http://schemas.microsoft.com/office/drawing/2014/main" val="17707787"/>
                    </a:ext>
                  </a:extLst>
                </a:gridCol>
                <a:gridCol w="7059932">
                  <a:extLst>
                    <a:ext uri="{9D8B030D-6E8A-4147-A177-3AD203B41FA5}">
                      <a16:colId xmlns:a16="http://schemas.microsoft.com/office/drawing/2014/main" val="4208115528"/>
                    </a:ext>
                  </a:extLst>
                </a:gridCol>
                <a:gridCol w="1200721">
                  <a:extLst>
                    <a:ext uri="{9D8B030D-6E8A-4147-A177-3AD203B41FA5}">
                      <a16:colId xmlns:a16="http://schemas.microsoft.com/office/drawing/2014/main" val="2968448396"/>
                    </a:ext>
                  </a:extLst>
                </a:gridCol>
              </a:tblGrid>
              <a:tr h="434082">
                <a:tc>
                  <a:txBody>
                    <a:bodyPr/>
                    <a:lstStyle/>
                    <a:p>
                      <a:pPr algn="ctr">
                        <a:spcAft>
                          <a:spcPts val="0"/>
                        </a:spcAft>
                      </a:pPr>
                      <a:r>
                        <a:rPr lang="es-MX" sz="1400" dirty="0">
                          <a:effectLst/>
                        </a:rPr>
                        <a:t>No.</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Problema</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Descripción del problema</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Estado</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180297"/>
                  </a:ext>
                </a:extLst>
              </a:tr>
              <a:tr h="689902">
                <a:tc>
                  <a:txBody>
                    <a:bodyPr/>
                    <a:lstStyle/>
                    <a:p>
                      <a:pPr algn="ctr">
                        <a:spcAft>
                          <a:spcPts val="0"/>
                        </a:spcAft>
                      </a:pPr>
                      <a:r>
                        <a:rPr lang="es-MX" sz="1400">
                          <a:effectLst/>
                        </a:rPr>
                        <a:t>44</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Cinta de ayuda no describe la funcionalidad del botón</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dirty="0">
                          <a:effectLst/>
                        </a:rPr>
                        <a:t>En la ventana Talleres el botón de nuevo su cinta de ayuda dice </a:t>
                      </a:r>
                      <a:r>
                        <a:rPr lang="es-MX" sz="1400" dirty="0" err="1">
                          <a:effectLst/>
                        </a:rPr>
                        <a:t>ToolStrip</a:t>
                      </a:r>
                      <a:r>
                        <a:rPr lang="es-MX" sz="1400" dirty="0">
                          <a:effectLst/>
                        </a:rPr>
                        <a:t> </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12778"/>
                  </a:ext>
                </a:extLst>
              </a:tr>
              <a:tr h="496920">
                <a:tc>
                  <a:txBody>
                    <a:bodyPr/>
                    <a:lstStyle/>
                    <a:p>
                      <a:pPr algn="ctr">
                        <a:spcAft>
                          <a:spcPts val="0"/>
                        </a:spcAft>
                      </a:pPr>
                      <a:r>
                        <a:rPr lang="es-MX" sz="1400">
                          <a:effectLst/>
                        </a:rPr>
                        <a:t>45</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Fechas libres</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rPr>
                        <a:t>En la ventana Accidentes deja colocar fechas futuras permitiendo accidentes futuros.</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634098"/>
                  </a:ext>
                </a:extLst>
              </a:tr>
              <a:tr h="473257">
                <a:tc>
                  <a:txBody>
                    <a:bodyPr/>
                    <a:lstStyle/>
                    <a:p>
                      <a:pPr algn="ctr">
                        <a:spcAft>
                          <a:spcPts val="0"/>
                        </a:spcAft>
                      </a:pPr>
                      <a:r>
                        <a:rPr lang="es-MX" sz="1400">
                          <a:effectLst/>
                        </a:rPr>
                        <a:t>46</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Mensaje de diálogo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dirty="0">
                          <a:effectLst/>
                        </a:rPr>
                        <a:t>Al momento de elegir una imagen desde archivos en la ventana de accidente muestra un mensaje de dialogo mostrando una ruta.</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6448996"/>
                  </a:ext>
                </a:extLst>
              </a:tr>
              <a:tr h="508752">
                <a:tc>
                  <a:txBody>
                    <a:bodyPr/>
                    <a:lstStyle/>
                    <a:p>
                      <a:pPr algn="ctr">
                        <a:spcAft>
                          <a:spcPts val="0"/>
                        </a:spcAft>
                      </a:pPr>
                      <a:r>
                        <a:rPr lang="es-MX" sz="1400">
                          <a:effectLst/>
                        </a:rPr>
                        <a:t>47</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Fecha libre</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rPr>
                        <a:t>En la ventana accidentes en el campo de la fecha del reporte permite ingresar fecha sin alguna restricción.</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312396"/>
                  </a:ext>
                </a:extLst>
              </a:tr>
              <a:tr h="508752">
                <a:tc>
                  <a:txBody>
                    <a:bodyPr/>
                    <a:lstStyle/>
                    <a:p>
                      <a:pPr algn="ctr">
                        <a:spcAft>
                          <a:spcPts val="0"/>
                        </a:spcAft>
                      </a:pPr>
                      <a:r>
                        <a:rPr lang="es-MX" sz="1400">
                          <a:effectLst/>
                        </a:rPr>
                        <a:t>48</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Recomendación</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rPr>
                        <a:t>En el campo de filtrado por fecha en la ventana Asignación sería mejor poner “Desde” en lugar de “Fecha de”</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921982"/>
                  </a:ext>
                </a:extLst>
              </a:tr>
              <a:tr h="650729">
                <a:tc>
                  <a:txBody>
                    <a:bodyPr/>
                    <a:lstStyle/>
                    <a:p>
                      <a:pPr algn="ctr">
                        <a:spcAft>
                          <a:spcPts val="0"/>
                        </a:spcAft>
                      </a:pPr>
                      <a:r>
                        <a:rPr lang="es-MX" sz="1400">
                          <a:effectLst/>
                        </a:rPr>
                        <a:t>49</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Deja hacer registro cuando es una ventana de solo consulta</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rPr>
                        <a:t>Deja realizar daños y escribir en los campos Observaciones de salida y de entrada cuando la ventana es de solo consulta.</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712657"/>
                  </a:ext>
                </a:extLst>
              </a:tr>
              <a:tr h="434082">
                <a:tc>
                  <a:txBody>
                    <a:bodyPr/>
                    <a:lstStyle/>
                    <a:p>
                      <a:pPr algn="ctr">
                        <a:spcAft>
                          <a:spcPts val="0"/>
                        </a:spcAft>
                      </a:pPr>
                      <a:r>
                        <a:rPr lang="es-MX" sz="1400">
                          <a:effectLst/>
                        </a:rPr>
                        <a:t>50</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Ventana sin icono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rPr>
                        <a:t>La ventana Estado de Disponibilidad no cuenta con un icono.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584062"/>
                  </a:ext>
                </a:extLst>
              </a:tr>
              <a:tr h="536095">
                <a:tc>
                  <a:txBody>
                    <a:bodyPr/>
                    <a:lstStyle/>
                    <a:p>
                      <a:pPr algn="ctr">
                        <a:spcAft>
                          <a:spcPts val="0"/>
                        </a:spcAft>
                      </a:pPr>
                      <a:r>
                        <a:rPr lang="es-MX" sz="1400">
                          <a:effectLst/>
                        </a:rPr>
                        <a:t>51</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Cinta de ayuda del botón mal escrita</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rPr>
                        <a:t>El botón actualizar de la ventana Estado dice autoalizar.</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Resuelto</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863377"/>
                  </a:ext>
                </a:extLst>
              </a:tr>
              <a:tr h="567910">
                <a:tc>
                  <a:txBody>
                    <a:bodyPr/>
                    <a:lstStyle/>
                    <a:p>
                      <a:pPr algn="ctr">
                        <a:spcAft>
                          <a:spcPts val="0"/>
                        </a:spcAft>
                      </a:pPr>
                      <a:r>
                        <a:rPr lang="es-MX" sz="1400">
                          <a:effectLst/>
                        </a:rPr>
                        <a:t>52</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rPr>
                        <a:t>Campos habilitados</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rPr>
                        <a:t>En la ventana de estado al momento de abrir una solicitud hay campos que están habilitados para su modificación o hay botones habilitados.</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rPr>
                        <a:t>Resuelto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52994" marR="529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5677053"/>
                  </a:ext>
                </a:extLst>
              </a:tr>
            </a:tbl>
          </a:graphicData>
        </a:graphic>
      </p:graphicFrame>
    </p:spTree>
    <p:extLst>
      <p:ext uri="{BB962C8B-B14F-4D97-AF65-F5344CB8AC3E}">
        <p14:creationId xmlns:p14="http://schemas.microsoft.com/office/powerpoint/2010/main" val="112459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9967" y="606922"/>
            <a:ext cx="10868296" cy="721366"/>
          </a:xfrm>
        </p:spPr>
        <p:txBody>
          <a:bodyPr>
            <a:noAutofit/>
          </a:bodyPr>
          <a:lstStyle/>
          <a:p>
            <a:pPr lvl="0" algn="ctr"/>
            <a:r>
              <a:rPr lang="es-MX" sz="3200" b="1" dirty="0" smtClean="0">
                <a:solidFill>
                  <a:schemeClr val="tx1"/>
                </a:solidFill>
                <a:latin typeface="Arial" panose="020B0604020202020204" pitchFamily="34" charset="0"/>
                <a:cs typeface="Arial" panose="020B0604020202020204" pitchFamily="34" charset="0"/>
              </a:rPr>
              <a:t>Desarrollar Diagramas De Actividades</a:t>
            </a:r>
            <a:r>
              <a:rPr lang="en-US" sz="3200" b="1" dirty="0" smtClean="0">
                <a:solidFill>
                  <a:schemeClr val="tx1"/>
                </a:solidFill>
                <a:latin typeface="Arial" panose="020B0604020202020204" pitchFamily="34" charset="0"/>
                <a:cs typeface="Arial" panose="020B0604020202020204" pitchFamily="34" charset="0"/>
              </a:rPr>
              <a:t/>
            </a:r>
            <a:br>
              <a:rPr lang="en-US" sz="3200" b="1" dirty="0" smtClean="0">
                <a:solidFill>
                  <a:schemeClr val="tx1"/>
                </a:solidFill>
                <a:latin typeface="Arial" panose="020B0604020202020204" pitchFamily="34" charset="0"/>
                <a:cs typeface="Arial" panose="020B0604020202020204" pitchFamily="34" charset="0"/>
              </a:rPr>
            </a:br>
            <a:endParaRPr lang="es-MX" sz="3200" dirty="0"/>
          </a:p>
        </p:txBody>
      </p:sp>
      <p:sp>
        <p:nvSpPr>
          <p:cNvPr id="5" name="Rectángulo 4"/>
          <p:cNvSpPr/>
          <p:nvPr/>
        </p:nvSpPr>
        <p:spPr>
          <a:xfrm>
            <a:off x="2013285" y="1986898"/>
            <a:ext cx="6096000" cy="1200329"/>
          </a:xfrm>
          <a:prstGeom prst="rect">
            <a:avLst/>
          </a:prstGeom>
        </p:spPr>
        <p:txBody>
          <a:bodyPr>
            <a:spAutoFit/>
          </a:bodyPr>
          <a:lstStyle/>
          <a:p>
            <a:pPr marL="342900" indent="-342900">
              <a:buFont typeface="Arial" panose="020B0604020202020204" pitchFamily="34" charset="0"/>
              <a:buChar char="•"/>
            </a:pPr>
            <a:r>
              <a:rPr lang="es-ES" sz="2400" dirty="0" smtClean="0">
                <a:solidFill>
                  <a:srgbClr val="3D4752"/>
                </a:solidFill>
                <a:latin typeface="Graphik"/>
              </a:rPr>
              <a:t>Son diagramas que describen </a:t>
            </a:r>
            <a:r>
              <a:rPr lang="es-ES" sz="2400" dirty="0">
                <a:solidFill>
                  <a:srgbClr val="3D4752"/>
                </a:solidFill>
                <a:latin typeface="Graphik"/>
              </a:rPr>
              <a:t>lo que debe suceder en el sistema que se está modelando.</a:t>
            </a:r>
            <a:endParaRPr lang="es-MX" sz="2400" dirty="0"/>
          </a:p>
        </p:txBody>
      </p:sp>
      <p:sp>
        <p:nvSpPr>
          <p:cNvPr id="6" name="Rectángulo 5"/>
          <p:cNvSpPr/>
          <p:nvPr/>
        </p:nvSpPr>
        <p:spPr>
          <a:xfrm>
            <a:off x="2013285" y="3551004"/>
            <a:ext cx="6096000" cy="830997"/>
          </a:xfrm>
          <a:prstGeom prst="rect">
            <a:avLst/>
          </a:prstGeom>
        </p:spPr>
        <p:txBody>
          <a:bodyPr>
            <a:spAutoFit/>
          </a:bodyPr>
          <a:lstStyle/>
          <a:p>
            <a:pPr marL="342900" indent="-342900">
              <a:buFont typeface="Arial" panose="020B0604020202020204" pitchFamily="34" charset="0"/>
              <a:buChar char="•"/>
            </a:pPr>
            <a:r>
              <a:rPr lang="es-ES" sz="2400" dirty="0">
                <a:solidFill>
                  <a:srgbClr val="3D4752"/>
                </a:solidFill>
                <a:latin typeface="Graphik"/>
              </a:rPr>
              <a:t>Ilustrar un </a:t>
            </a:r>
            <a:r>
              <a:rPr lang="es-ES" sz="2400" dirty="0" smtClean="0">
                <a:solidFill>
                  <a:srgbClr val="3D4752"/>
                </a:solidFill>
                <a:latin typeface="Graphik"/>
              </a:rPr>
              <a:t>flujo </a:t>
            </a:r>
            <a:r>
              <a:rPr lang="es-ES" sz="2400" dirty="0">
                <a:solidFill>
                  <a:srgbClr val="3D4752"/>
                </a:solidFill>
                <a:latin typeface="Graphik"/>
              </a:rPr>
              <a:t>de trabajo entre los usuarios y el sistema.</a:t>
            </a:r>
            <a:endParaRPr lang="es-MX" sz="2400" dirty="0"/>
          </a:p>
        </p:txBody>
      </p:sp>
    </p:spTree>
    <p:extLst>
      <p:ext uri="{BB962C8B-B14F-4D97-AF65-F5344CB8AC3E}">
        <p14:creationId xmlns:p14="http://schemas.microsoft.com/office/powerpoint/2010/main" val="232471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6137" y="624110"/>
            <a:ext cx="9841831" cy="879837"/>
          </a:xfrm>
        </p:spPr>
        <p:txBody>
          <a:bodyPr/>
          <a:lstStyle/>
          <a:p>
            <a:pPr algn="ctr"/>
            <a:r>
              <a:rPr lang="es-MX" dirty="0" smtClean="0"/>
              <a:t>Simbología</a:t>
            </a:r>
            <a:endParaRPr lang="es-MX" dirty="0"/>
          </a:p>
        </p:txBody>
      </p:sp>
      <p:pic>
        <p:nvPicPr>
          <p:cNvPr id="4" name="Marcador de contenido 3"/>
          <p:cNvPicPr>
            <a:picLocks noGrp="1" noChangeAspect="1"/>
          </p:cNvPicPr>
          <p:nvPr>
            <p:ph idx="1"/>
          </p:nvPr>
        </p:nvPicPr>
        <p:blipFill rotWithShape="1">
          <a:blip r:embed="rId2"/>
          <a:srcRect l="16215" t="68041" r="65523" b="19859"/>
          <a:stretch/>
        </p:blipFill>
        <p:spPr>
          <a:xfrm>
            <a:off x="7459580" y="5209668"/>
            <a:ext cx="2002309" cy="745960"/>
          </a:xfrm>
          <a:prstGeom prst="rect">
            <a:avLst/>
          </a:prstGeom>
        </p:spPr>
      </p:pic>
      <p:pic>
        <p:nvPicPr>
          <p:cNvPr id="5" name="Imagen 4"/>
          <p:cNvPicPr>
            <a:picLocks noChangeAspect="1"/>
          </p:cNvPicPr>
          <p:nvPr/>
        </p:nvPicPr>
        <p:blipFill rotWithShape="1">
          <a:blip r:embed="rId3"/>
          <a:srcRect t="20888" r="86869" b="70888"/>
          <a:stretch/>
        </p:blipFill>
        <p:spPr>
          <a:xfrm>
            <a:off x="2418346" y="4102765"/>
            <a:ext cx="1961147" cy="690548"/>
          </a:xfrm>
          <a:prstGeom prst="rect">
            <a:avLst/>
          </a:prstGeom>
        </p:spPr>
      </p:pic>
      <p:pic>
        <p:nvPicPr>
          <p:cNvPr id="6" name="Imagen 5"/>
          <p:cNvPicPr>
            <a:picLocks noChangeAspect="1"/>
          </p:cNvPicPr>
          <p:nvPr/>
        </p:nvPicPr>
        <p:blipFill rotWithShape="1">
          <a:blip r:embed="rId3"/>
          <a:srcRect l="17108" t="21271" r="68652" b="70833"/>
          <a:stretch/>
        </p:blipFill>
        <p:spPr>
          <a:xfrm>
            <a:off x="2418345" y="5149513"/>
            <a:ext cx="1961147" cy="611267"/>
          </a:xfrm>
          <a:prstGeom prst="rect">
            <a:avLst/>
          </a:prstGeom>
        </p:spPr>
      </p:pic>
      <p:pic>
        <p:nvPicPr>
          <p:cNvPr id="7" name="Imagen 6"/>
          <p:cNvPicPr>
            <a:picLocks noChangeAspect="1"/>
          </p:cNvPicPr>
          <p:nvPr/>
        </p:nvPicPr>
        <p:blipFill rotWithShape="1">
          <a:blip r:embed="rId3"/>
          <a:srcRect l="17108" t="29333" r="67819" b="60140"/>
          <a:stretch/>
        </p:blipFill>
        <p:spPr>
          <a:xfrm>
            <a:off x="2418347" y="1786687"/>
            <a:ext cx="1961147" cy="770021"/>
          </a:xfrm>
          <a:prstGeom prst="rect">
            <a:avLst/>
          </a:prstGeom>
        </p:spPr>
      </p:pic>
      <p:pic>
        <p:nvPicPr>
          <p:cNvPr id="8" name="Imagen 7"/>
          <p:cNvPicPr>
            <a:picLocks noChangeAspect="1"/>
          </p:cNvPicPr>
          <p:nvPr/>
        </p:nvPicPr>
        <p:blipFill rotWithShape="1">
          <a:blip r:embed="rId3"/>
          <a:srcRect l="17108" t="39696" r="68652" b="51256"/>
          <a:stretch/>
        </p:blipFill>
        <p:spPr>
          <a:xfrm>
            <a:off x="7428552" y="4060653"/>
            <a:ext cx="1852862" cy="661737"/>
          </a:xfrm>
          <a:prstGeom prst="rect">
            <a:avLst/>
          </a:prstGeom>
        </p:spPr>
      </p:pic>
      <p:pic>
        <p:nvPicPr>
          <p:cNvPr id="9" name="Imagen 8"/>
          <p:cNvPicPr>
            <a:picLocks noChangeAspect="1"/>
          </p:cNvPicPr>
          <p:nvPr/>
        </p:nvPicPr>
        <p:blipFill rotWithShape="1">
          <a:blip r:embed="rId3"/>
          <a:srcRect l="926" t="39861" r="83447" b="51256"/>
          <a:stretch/>
        </p:blipFill>
        <p:spPr>
          <a:xfrm>
            <a:off x="7428552" y="1786687"/>
            <a:ext cx="2033337" cy="649705"/>
          </a:xfrm>
          <a:prstGeom prst="rect">
            <a:avLst/>
          </a:prstGeom>
        </p:spPr>
      </p:pic>
      <p:pic>
        <p:nvPicPr>
          <p:cNvPr id="10" name="Imagen 9"/>
          <p:cNvPicPr>
            <a:picLocks noChangeAspect="1"/>
          </p:cNvPicPr>
          <p:nvPr/>
        </p:nvPicPr>
        <p:blipFill rotWithShape="1">
          <a:blip r:embed="rId3"/>
          <a:srcRect l="926" t="51759" r="82677" b="39193"/>
          <a:stretch/>
        </p:blipFill>
        <p:spPr>
          <a:xfrm>
            <a:off x="7428552" y="2792161"/>
            <a:ext cx="2133601" cy="661737"/>
          </a:xfrm>
          <a:prstGeom prst="rect">
            <a:avLst/>
          </a:prstGeom>
        </p:spPr>
      </p:pic>
      <p:pic>
        <p:nvPicPr>
          <p:cNvPr id="11" name="Imagen 10"/>
          <p:cNvPicPr>
            <a:picLocks noChangeAspect="1"/>
          </p:cNvPicPr>
          <p:nvPr/>
        </p:nvPicPr>
        <p:blipFill rotWithShape="1">
          <a:blip r:embed="rId4"/>
          <a:srcRect t="70652" r="92230" b="24250"/>
          <a:stretch/>
        </p:blipFill>
        <p:spPr>
          <a:xfrm>
            <a:off x="2418347" y="2851481"/>
            <a:ext cx="1961147" cy="723577"/>
          </a:xfrm>
          <a:prstGeom prst="rect">
            <a:avLst/>
          </a:prstGeom>
        </p:spPr>
      </p:pic>
    </p:spTree>
    <p:extLst>
      <p:ext uri="{BB962C8B-B14F-4D97-AF65-F5344CB8AC3E}">
        <p14:creationId xmlns:p14="http://schemas.microsoft.com/office/powerpoint/2010/main" val="172263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2858" y="493482"/>
            <a:ext cx="9614262" cy="799741"/>
          </a:xfrm>
        </p:spPr>
        <p:txBody>
          <a:bodyPr>
            <a:normAutofit/>
          </a:bodyPr>
          <a:lstStyle/>
          <a:p>
            <a:pPr algn="ctr"/>
            <a:r>
              <a:rPr lang="es-MX" sz="3200" b="1" dirty="0" smtClean="0">
                <a:solidFill>
                  <a:schemeClr val="tx1"/>
                </a:solidFill>
                <a:latin typeface="Arial" panose="020B0604020202020204" pitchFamily="34" charset="0"/>
                <a:cs typeface="Arial" panose="020B0604020202020204" pitchFamily="34" charset="0"/>
              </a:rPr>
              <a:t>Elaborar Diagramas De Clases</a:t>
            </a:r>
            <a:endParaRPr lang="es-MX" sz="3200" dirty="0"/>
          </a:p>
        </p:txBody>
      </p:sp>
      <p:sp>
        <p:nvSpPr>
          <p:cNvPr id="3" name="Marcador de contenido 2"/>
          <p:cNvSpPr>
            <a:spLocks noGrp="1"/>
          </p:cNvSpPr>
          <p:nvPr>
            <p:ph idx="1"/>
          </p:nvPr>
        </p:nvSpPr>
        <p:spPr>
          <a:xfrm>
            <a:off x="2009585" y="4339265"/>
            <a:ext cx="2657950" cy="1461149"/>
          </a:xfrm>
        </p:spPr>
        <p:txBody>
          <a:bodyPr/>
          <a:lstStyle/>
          <a:p>
            <a:pPr fontAlgn="base"/>
            <a:r>
              <a:rPr lang="en-US" dirty="0" err="1"/>
              <a:t>Público</a:t>
            </a:r>
            <a:r>
              <a:rPr lang="en-US" dirty="0"/>
              <a:t> (+)</a:t>
            </a:r>
          </a:p>
          <a:p>
            <a:pPr fontAlgn="base"/>
            <a:r>
              <a:rPr lang="en-US" dirty="0" err="1"/>
              <a:t>Privado</a:t>
            </a:r>
            <a:r>
              <a:rPr lang="en-US" dirty="0"/>
              <a:t> (-)</a:t>
            </a:r>
          </a:p>
          <a:p>
            <a:pPr fontAlgn="base"/>
            <a:r>
              <a:rPr lang="en-US" dirty="0" err="1"/>
              <a:t>Protegido</a:t>
            </a:r>
            <a:r>
              <a:rPr lang="en-US" dirty="0"/>
              <a:t> </a:t>
            </a:r>
            <a:r>
              <a:rPr lang="en-US" dirty="0" smtClean="0"/>
              <a:t>(#)</a:t>
            </a:r>
            <a:endParaRPr lang="en-US" dirty="0"/>
          </a:p>
        </p:txBody>
      </p:sp>
      <p:pic>
        <p:nvPicPr>
          <p:cNvPr id="4" name="Imagen 3"/>
          <p:cNvPicPr>
            <a:picLocks noChangeAspect="1"/>
          </p:cNvPicPr>
          <p:nvPr/>
        </p:nvPicPr>
        <p:blipFill rotWithShape="1">
          <a:blip r:embed="rId2"/>
          <a:srcRect l="48881" t="40251" r="29826" b="35308"/>
          <a:stretch/>
        </p:blipFill>
        <p:spPr>
          <a:xfrm>
            <a:off x="6946711" y="3616657"/>
            <a:ext cx="4503761" cy="2906367"/>
          </a:xfrm>
          <a:prstGeom prst="rect">
            <a:avLst/>
          </a:prstGeom>
        </p:spPr>
      </p:pic>
      <p:sp>
        <p:nvSpPr>
          <p:cNvPr id="5" name="Rectángulo 4"/>
          <p:cNvSpPr/>
          <p:nvPr/>
        </p:nvSpPr>
        <p:spPr>
          <a:xfrm>
            <a:off x="1355678" y="1627832"/>
            <a:ext cx="9999260" cy="1384995"/>
          </a:xfrm>
          <a:prstGeom prst="rect">
            <a:avLst/>
          </a:prstGeom>
        </p:spPr>
        <p:txBody>
          <a:bodyPr wrap="square">
            <a:spAutoFit/>
          </a:bodyPr>
          <a:lstStyle/>
          <a:p>
            <a:r>
              <a:rPr lang="es-ES" sz="2800" dirty="0" smtClean="0">
                <a:latin typeface="Arial" panose="020B0604020202020204" pitchFamily="34" charset="0"/>
              </a:rPr>
              <a:t>Es </a:t>
            </a:r>
            <a:r>
              <a:rPr lang="es-ES" sz="2800" dirty="0">
                <a:latin typeface="Arial" panose="020B0604020202020204" pitchFamily="34" charset="0"/>
              </a:rPr>
              <a:t>un tipo de </a:t>
            </a:r>
            <a:r>
              <a:rPr lang="es-ES" sz="2800" dirty="0" smtClean="0">
                <a:latin typeface="Arial" panose="020B0604020202020204" pitchFamily="34" charset="0"/>
              </a:rPr>
              <a:t>diagrama </a:t>
            </a:r>
            <a:r>
              <a:rPr lang="es-ES" sz="2800" dirty="0">
                <a:latin typeface="Arial" panose="020B0604020202020204" pitchFamily="34" charset="0"/>
              </a:rPr>
              <a:t>que describe la estructura de un sistema mostrando las clases del sistema, sus atributos, operaciones </a:t>
            </a:r>
            <a:r>
              <a:rPr lang="es-ES" sz="2800" dirty="0" smtClean="0">
                <a:latin typeface="Arial" panose="020B0604020202020204" pitchFamily="34" charset="0"/>
              </a:rPr>
              <a:t>o métodos, </a:t>
            </a:r>
            <a:r>
              <a:rPr lang="es-ES" sz="2800" dirty="0">
                <a:latin typeface="Arial" panose="020B0604020202020204" pitchFamily="34" charset="0"/>
              </a:rPr>
              <a:t>y las </a:t>
            </a:r>
            <a:r>
              <a:rPr lang="es-ES" sz="2800" dirty="0" smtClean="0">
                <a:latin typeface="Arial" panose="020B0604020202020204" pitchFamily="34" charset="0"/>
              </a:rPr>
              <a:t>relaciones.</a:t>
            </a:r>
            <a:endParaRPr lang="es-MX" sz="2800" dirty="0"/>
          </a:p>
        </p:txBody>
      </p:sp>
    </p:spTree>
    <p:extLst>
      <p:ext uri="{BB962C8B-B14F-4D97-AF65-F5344CB8AC3E}">
        <p14:creationId xmlns:p14="http://schemas.microsoft.com/office/powerpoint/2010/main" val="1109919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0606" y="519607"/>
            <a:ext cx="9924006" cy="773616"/>
          </a:xfrm>
        </p:spPr>
        <p:txBody>
          <a:bodyPr>
            <a:normAutofit/>
          </a:bodyPr>
          <a:lstStyle/>
          <a:p>
            <a:pPr algn="ctr"/>
            <a:r>
              <a:rPr lang="es-MX" sz="3200" b="1" dirty="0" smtClean="0">
                <a:solidFill>
                  <a:schemeClr val="tx1"/>
                </a:solidFill>
                <a:latin typeface="Arial" panose="020B0604020202020204" pitchFamily="34" charset="0"/>
                <a:cs typeface="Arial" panose="020B0604020202020204" pitchFamily="34" charset="0"/>
              </a:rPr>
              <a:t>Generar Manuales De Usuario</a:t>
            </a:r>
            <a:endParaRPr lang="es-MX" sz="3200" dirty="0"/>
          </a:p>
        </p:txBody>
      </p:sp>
      <p:pic>
        <p:nvPicPr>
          <p:cNvPr id="4" name="Imagen 3"/>
          <p:cNvPicPr/>
          <p:nvPr/>
        </p:nvPicPr>
        <p:blipFill rotWithShape="1">
          <a:blip r:embed="rId2"/>
          <a:srcRect l="3863" t="22342" r="66283" b="5728"/>
          <a:stretch/>
        </p:blipFill>
        <p:spPr bwMode="auto">
          <a:xfrm>
            <a:off x="948509" y="1828800"/>
            <a:ext cx="3061789" cy="4102100"/>
          </a:xfrm>
          <a:prstGeom prst="rect">
            <a:avLst/>
          </a:prstGeom>
          <a:ln>
            <a:noFill/>
          </a:ln>
          <a:extLst>
            <a:ext uri="{53640926-AAD7-44D8-BBD7-CCE9431645EC}">
              <a14:shadowObscured xmlns:a14="http://schemas.microsoft.com/office/drawing/2010/main"/>
            </a:ext>
          </a:extLst>
        </p:spPr>
      </p:pic>
      <p:pic>
        <p:nvPicPr>
          <p:cNvPr id="5" name="Imagen 4"/>
          <p:cNvPicPr preferRelativeResize="0"/>
          <p:nvPr/>
        </p:nvPicPr>
        <p:blipFill rotWithShape="1">
          <a:blip r:embed="rId3"/>
          <a:srcRect l="3857" t="22276" r="66216" b="5999"/>
          <a:stretch/>
        </p:blipFill>
        <p:spPr bwMode="auto">
          <a:xfrm>
            <a:off x="4648199" y="1828800"/>
            <a:ext cx="3063600" cy="4102100"/>
          </a:xfrm>
          <a:prstGeom prst="rect">
            <a:avLst/>
          </a:prstGeom>
          <a:ln>
            <a:noFill/>
          </a:ln>
          <a:extLst>
            <a:ext uri="{53640926-AAD7-44D8-BBD7-CCE9431645EC}">
              <a14:shadowObscured xmlns:a14="http://schemas.microsoft.com/office/drawing/2010/main"/>
            </a:ext>
          </a:extLst>
        </p:spPr>
      </p:pic>
      <p:pic>
        <p:nvPicPr>
          <p:cNvPr id="6" name="Imagen 5"/>
          <p:cNvPicPr/>
          <p:nvPr/>
        </p:nvPicPr>
        <p:blipFill rotWithShape="1">
          <a:blip r:embed="rId4"/>
          <a:srcRect l="2634" t="25406" r="74182" b="17449"/>
          <a:stretch/>
        </p:blipFill>
        <p:spPr bwMode="auto">
          <a:xfrm>
            <a:off x="8338095" y="1828800"/>
            <a:ext cx="3063600" cy="4102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4205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7543" y="624110"/>
            <a:ext cx="9937069" cy="747490"/>
          </a:xfrm>
        </p:spPr>
        <p:txBody>
          <a:bodyPr>
            <a:normAutofit/>
          </a:bodyPr>
          <a:lstStyle/>
          <a:p>
            <a:pPr algn="ctr"/>
            <a:r>
              <a:rPr lang="es-MX" sz="3200" b="1" dirty="0" smtClean="0">
                <a:solidFill>
                  <a:schemeClr val="tx1"/>
                </a:solidFill>
                <a:latin typeface="Arial" panose="020B0604020202020204" pitchFamily="34" charset="0"/>
                <a:cs typeface="Arial" panose="020B0604020202020204" pitchFamily="34" charset="0"/>
              </a:rPr>
              <a:t>Elaborar Diagramas Lógicos De Base De Datos</a:t>
            </a:r>
            <a:endParaRPr lang="es-MX" sz="3200" dirty="0"/>
          </a:p>
        </p:txBody>
      </p:sp>
      <p:sp>
        <p:nvSpPr>
          <p:cNvPr id="3" name="Marcador de contenido 2"/>
          <p:cNvSpPr>
            <a:spLocks noGrp="1"/>
          </p:cNvSpPr>
          <p:nvPr>
            <p:ph idx="1"/>
          </p:nvPr>
        </p:nvSpPr>
        <p:spPr>
          <a:xfrm>
            <a:off x="1711235" y="1676400"/>
            <a:ext cx="8915400" cy="1902823"/>
          </a:xfrm>
        </p:spPr>
        <p:txBody>
          <a:bodyPr>
            <a:normAutofit/>
          </a:bodyPr>
          <a:lstStyle/>
          <a:p>
            <a:pPr marL="0" indent="0">
              <a:buNone/>
            </a:pPr>
            <a:r>
              <a:rPr lang="es-ES" sz="2000" dirty="0"/>
              <a:t>Un modelo de base de datos muestra la estructura lógica de la base, incluidas las relaciones y limitaciones que determinan cómo se almacenan los datos y cómo se accede a ellos.</a:t>
            </a:r>
            <a:endParaRPr lang="es-MX" sz="2000" dirty="0"/>
          </a:p>
        </p:txBody>
      </p:sp>
      <p:pic>
        <p:nvPicPr>
          <p:cNvPr id="4" name="Imagen 3"/>
          <p:cNvPicPr>
            <a:picLocks noChangeAspect="1"/>
          </p:cNvPicPr>
          <p:nvPr/>
        </p:nvPicPr>
        <p:blipFill rotWithShape="1">
          <a:blip r:embed="rId2"/>
          <a:srcRect l="53228" t="32414" r="25103" b="33471"/>
          <a:stretch/>
        </p:blipFill>
        <p:spPr>
          <a:xfrm>
            <a:off x="4476466" y="3161874"/>
            <a:ext cx="3357207" cy="2971582"/>
          </a:xfrm>
          <a:prstGeom prst="rect">
            <a:avLst/>
          </a:prstGeom>
        </p:spPr>
      </p:pic>
    </p:spTree>
    <p:extLst>
      <p:ext uri="{BB962C8B-B14F-4D97-AF65-F5344CB8AC3E}">
        <p14:creationId xmlns:p14="http://schemas.microsoft.com/office/powerpoint/2010/main" val="1184665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7097" y="624110"/>
            <a:ext cx="10237515" cy="682175"/>
          </a:xfrm>
        </p:spPr>
        <p:txBody>
          <a:bodyPr/>
          <a:lstStyle/>
          <a:p>
            <a:pPr algn="ctr"/>
            <a:r>
              <a:rPr lang="es-MX" b="1" dirty="0" smtClean="0">
                <a:latin typeface="Algerian" panose="04020705040A02060702" pitchFamily="82" charset="0"/>
              </a:rPr>
              <a:t>Conclusiones</a:t>
            </a:r>
            <a:endParaRPr lang="es-MX" b="1" dirty="0">
              <a:latin typeface="Algerian" panose="04020705040A02060702" pitchFamily="82" charset="0"/>
            </a:endParaRPr>
          </a:p>
        </p:txBody>
      </p:sp>
      <p:pic>
        <p:nvPicPr>
          <p:cNvPr id="4" name="Marcador de contenido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301" y="2072510"/>
            <a:ext cx="3707936" cy="3733333"/>
          </a:xfrm>
          <a:prstGeom prst="rect">
            <a:avLst/>
          </a:prstGeom>
        </p:spPr>
      </p:pic>
      <p:pic>
        <p:nvPicPr>
          <p:cNvPr id="5" name="Picture 2" descr="Resultado de imagen para hem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953" y="2560321"/>
            <a:ext cx="5819401" cy="214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50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0513" y="571858"/>
            <a:ext cx="10260927" cy="682176"/>
          </a:xfrm>
        </p:spPr>
        <p:txBody>
          <a:bodyPr>
            <a:normAutofit/>
          </a:bodyPr>
          <a:lstStyle/>
          <a:p>
            <a:pPr algn="ctr"/>
            <a:r>
              <a:rPr lang="es-MX" b="1" dirty="0" smtClean="0">
                <a:latin typeface="Algerian" panose="04020705040A02060702" pitchFamily="82" charset="0"/>
              </a:rPr>
              <a:t>Introducción</a:t>
            </a:r>
            <a:endParaRPr lang="es-MX" b="1" dirty="0">
              <a:latin typeface="Algerian" panose="04020705040A02060702" pitchFamily="82" charset="0"/>
            </a:endParaRP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301" y="2072510"/>
            <a:ext cx="3707936" cy="3733333"/>
          </a:xfrm>
        </p:spPr>
      </p:pic>
      <p:pic>
        <p:nvPicPr>
          <p:cNvPr id="4" name="Picture 2" descr="Resultado de imagen para hem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953" y="2560321"/>
            <a:ext cx="5819401" cy="214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42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1887" y="388978"/>
            <a:ext cx="11351622" cy="682176"/>
          </a:xfrm>
        </p:spPr>
        <p:txBody>
          <a:bodyPr/>
          <a:lstStyle/>
          <a:p>
            <a:pPr algn="ctr"/>
            <a:r>
              <a:rPr lang="es-MX" dirty="0" smtClean="0">
                <a:latin typeface="AR JULIAN" panose="02000000000000000000" pitchFamily="2" charset="0"/>
              </a:rPr>
              <a:t>OBJETIVO GENERAL</a:t>
            </a:r>
            <a:endParaRPr lang="es-MX" dirty="0">
              <a:latin typeface="AR JULIAN" panose="02000000000000000000" pitchFamily="2" charset="0"/>
            </a:endParaRPr>
          </a:p>
        </p:txBody>
      </p:sp>
      <p:sp>
        <p:nvSpPr>
          <p:cNvPr id="3" name="Marcador de contenido 2"/>
          <p:cNvSpPr>
            <a:spLocks noGrp="1"/>
          </p:cNvSpPr>
          <p:nvPr>
            <p:ph idx="1"/>
          </p:nvPr>
        </p:nvSpPr>
        <p:spPr>
          <a:xfrm>
            <a:off x="1724297" y="1741713"/>
            <a:ext cx="10019212" cy="1928949"/>
          </a:xfrm>
        </p:spPr>
        <p:txBody>
          <a:bodyPr>
            <a:normAutofit/>
          </a:bodyPr>
          <a:lstStyle/>
          <a:p>
            <a:pPr marL="0" indent="0">
              <a:buNone/>
            </a:pPr>
            <a:r>
              <a:rPr lang="es-MX" sz="2400" b="1" dirty="0">
                <a:solidFill>
                  <a:schemeClr val="tx1"/>
                </a:solidFill>
              </a:rPr>
              <a:t>Documentar un sistema empleado para </a:t>
            </a:r>
            <a:r>
              <a:rPr lang="es-MX" sz="2400" b="1" dirty="0" smtClean="0">
                <a:solidFill>
                  <a:schemeClr val="tx1"/>
                </a:solidFill>
              </a:rPr>
              <a:t>llevar el </a:t>
            </a:r>
            <a:r>
              <a:rPr lang="es-MX" sz="2400" b="1" dirty="0">
                <a:solidFill>
                  <a:schemeClr val="tx1"/>
                </a:solidFill>
              </a:rPr>
              <a:t>control de </a:t>
            </a:r>
            <a:r>
              <a:rPr lang="es-MX" sz="2400" b="1" dirty="0" smtClean="0">
                <a:solidFill>
                  <a:schemeClr val="tx1"/>
                </a:solidFill>
              </a:rPr>
              <a:t>la Administración </a:t>
            </a:r>
            <a:r>
              <a:rPr lang="es-MX" sz="2400" b="1" dirty="0">
                <a:solidFill>
                  <a:schemeClr val="tx1"/>
                </a:solidFill>
              </a:rPr>
              <a:t>de </a:t>
            </a:r>
            <a:r>
              <a:rPr lang="es-MX" sz="2400" b="1" dirty="0" smtClean="0">
                <a:solidFill>
                  <a:schemeClr val="tx1"/>
                </a:solidFill>
              </a:rPr>
              <a:t>viáticos, proyectos</a:t>
            </a:r>
            <a:r>
              <a:rPr lang="es-MX" sz="2400" b="1" dirty="0">
                <a:solidFill>
                  <a:schemeClr val="tx1"/>
                </a:solidFill>
              </a:rPr>
              <a:t>, </a:t>
            </a:r>
            <a:r>
              <a:rPr lang="es-MX" sz="2400" b="1" dirty="0" smtClean="0">
                <a:solidFill>
                  <a:schemeClr val="tx1"/>
                </a:solidFill>
              </a:rPr>
              <a:t>recursos </a:t>
            </a:r>
            <a:r>
              <a:rPr lang="es-MX" sz="2400" b="1" dirty="0">
                <a:solidFill>
                  <a:schemeClr val="tx1"/>
                </a:solidFill>
              </a:rPr>
              <a:t>humanos, </a:t>
            </a:r>
            <a:r>
              <a:rPr lang="es-MX" sz="2400" b="1" dirty="0" smtClean="0">
                <a:solidFill>
                  <a:schemeClr val="tx1"/>
                </a:solidFill>
              </a:rPr>
              <a:t>vehículos y almacén </a:t>
            </a:r>
            <a:r>
              <a:rPr lang="es-MX" sz="2400" b="1" dirty="0">
                <a:solidFill>
                  <a:schemeClr val="tx1"/>
                </a:solidFill>
              </a:rPr>
              <a:t>en la Empresa HEMAC TELEINFORMATICA SA. DE </a:t>
            </a:r>
            <a:r>
              <a:rPr lang="es-MX" sz="2400" b="1" dirty="0" smtClean="0">
                <a:solidFill>
                  <a:schemeClr val="tx1"/>
                </a:solidFill>
              </a:rPr>
              <a:t>CV.</a:t>
            </a:r>
            <a:endParaRPr lang="es-MX" sz="2400" b="1" dirty="0">
              <a:solidFill>
                <a:schemeClr val="tx1"/>
              </a:solidFill>
            </a:endParaRPr>
          </a:p>
        </p:txBody>
      </p:sp>
    </p:spTree>
    <p:extLst>
      <p:ext uri="{BB962C8B-B14F-4D97-AF65-F5344CB8AC3E}">
        <p14:creationId xmlns:p14="http://schemas.microsoft.com/office/powerpoint/2010/main" val="68846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noGrp="1"/>
          </p:cNvSpPr>
          <p:nvPr>
            <p:ph type="title"/>
          </p:nvPr>
        </p:nvSpPr>
        <p:spPr>
          <a:xfrm>
            <a:off x="1560959" y="186503"/>
            <a:ext cx="8911687" cy="8193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latin typeface="AR JULIAN" panose="02000000000000000000" pitchFamily="2" charset="0"/>
              </a:rPr>
              <a:t>OBJETIVO ESPECIFICO</a:t>
            </a:r>
            <a:endParaRPr lang="es-MX" dirty="0">
              <a:latin typeface="AR JULIAN" panose="02000000000000000000" pitchFamily="2" charset="0"/>
            </a:endParaRPr>
          </a:p>
        </p:txBody>
      </p:sp>
      <p:sp>
        <p:nvSpPr>
          <p:cNvPr id="5" name="Marcador de contenido 2"/>
          <p:cNvSpPr txBox="1">
            <a:spLocks noGrp="1"/>
          </p:cNvSpPr>
          <p:nvPr>
            <p:ph idx="1"/>
          </p:nvPr>
        </p:nvSpPr>
        <p:spPr>
          <a:xfrm>
            <a:off x="1332411" y="1005840"/>
            <a:ext cx="10332720" cy="53514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buFont typeface="Wingdings" panose="05000000000000000000" pitchFamily="2" charset="2"/>
              <a:buChar char="v"/>
            </a:pPr>
            <a:r>
              <a:rPr lang="es-MX" sz="2200" b="1" dirty="0">
                <a:solidFill>
                  <a:schemeClr val="tx1"/>
                </a:solidFill>
                <a:latin typeface="Arial" panose="020B0604020202020204" pitchFamily="34" charset="0"/>
                <a:cs typeface="Arial" panose="020B0604020202020204" pitchFamily="34" charset="0"/>
              </a:rPr>
              <a:t>Emplear pruebas unitarias e integración para el mejoramiento de la calidad del </a:t>
            </a:r>
            <a:r>
              <a:rPr lang="es-MX" sz="2200" b="1" dirty="0" smtClean="0">
                <a:solidFill>
                  <a:schemeClr val="tx1"/>
                </a:solidFill>
                <a:latin typeface="Arial" panose="020B0604020202020204" pitchFamily="34" charset="0"/>
                <a:cs typeface="Arial" panose="020B0604020202020204" pitchFamily="34" charset="0"/>
              </a:rPr>
              <a:t>sistema </a:t>
            </a:r>
            <a:r>
              <a:rPr lang="es-MX" sz="2200" b="1" dirty="0">
                <a:solidFill>
                  <a:schemeClr val="tx1"/>
                </a:solidFill>
                <a:latin typeface="Arial" panose="020B0604020202020204" pitchFamily="34" charset="0"/>
                <a:cs typeface="Arial" panose="020B0604020202020204" pitchFamily="34" charset="0"/>
              </a:rPr>
              <a:t>SIA. </a:t>
            </a:r>
            <a:endParaRPr lang="en-US" sz="2200" b="1" dirty="0">
              <a:solidFill>
                <a:schemeClr val="tx1"/>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es-MX" sz="2200" b="1" dirty="0">
                <a:solidFill>
                  <a:schemeClr val="tx1"/>
                </a:solidFill>
                <a:latin typeface="Arial" panose="020B0604020202020204" pitchFamily="34" charset="0"/>
                <a:cs typeface="Arial" panose="020B0604020202020204" pitchFamily="34" charset="0"/>
              </a:rPr>
              <a:t>Desarrollar diagramas de actividades con la finalidad de facilitar el </a:t>
            </a:r>
            <a:r>
              <a:rPr lang="es-MX" sz="2200" b="1" dirty="0" smtClean="0">
                <a:solidFill>
                  <a:schemeClr val="tx1"/>
                </a:solidFill>
                <a:latin typeface="Arial" panose="020B0604020202020204" pitchFamily="34" charset="0"/>
                <a:cs typeface="Arial" panose="020B0604020202020204" pitchFamily="34" charset="0"/>
              </a:rPr>
              <a:t>entendimiento </a:t>
            </a:r>
            <a:r>
              <a:rPr lang="es-MX" sz="2200" b="1" dirty="0">
                <a:solidFill>
                  <a:schemeClr val="tx1"/>
                </a:solidFill>
                <a:latin typeface="Arial" panose="020B0604020202020204" pitchFamily="34" charset="0"/>
                <a:cs typeface="Arial" panose="020B0604020202020204" pitchFamily="34" charset="0"/>
              </a:rPr>
              <a:t>de los procesos o tareas que se llevan a cabo dentro del módulo y </a:t>
            </a:r>
            <a:r>
              <a:rPr lang="es-MX" sz="2200" b="1" dirty="0" smtClean="0">
                <a:solidFill>
                  <a:schemeClr val="tx1"/>
                </a:solidFill>
                <a:latin typeface="Arial" panose="020B0604020202020204" pitchFamily="34" charset="0"/>
                <a:cs typeface="Arial" panose="020B0604020202020204" pitchFamily="34" charset="0"/>
              </a:rPr>
              <a:t>los </a:t>
            </a:r>
            <a:r>
              <a:rPr lang="es-MX" sz="2200" b="1" dirty="0">
                <a:solidFill>
                  <a:schemeClr val="tx1"/>
                </a:solidFill>
                <a:latin typeface="Arial" panose="020B0604020202020204" pitchFamily="34" charset="0"/>
                <a:cs typeface="Arial" panose="020B0604020202020204" pitchFamily="34" charset="0"/>
              </a:rPr>
              <a:t>personajes involucrados, mediante la herramienta de VISIO. </a:t>
            </a:r>
            <a:endParaRPr lang="en-US" sz="2200" b="1" dirty="0">
              <a:solidFill>
                <a:schemeClr val="tx1"/>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es-MX" sz="2200" b="1" dirty="0">
                <a:solidFill>
                  <a:schemeClr val="tx1"/>
                </a:solidFill>
                <a:latin typeface="Arial" panose="020B0604020202020204" pitchFamily="34" charset="0"/>
                <a:cs typeface="Arial" panose="020B0604020202020204" pitchFamily="34" charset="0"/>
              </a:rPr>
              <a:t>Elaborar diagramas de clases para facilitar la comunicación entre </a:t>
            </a:r>
            <a:r>
              <a:rPr lang="es-MX" sz="2200" b="1" dirty="0" smtClean="0">
                <a:solidFill>
                  <a:schemeClr val="tx1"/>
                </a:solidFill>
                <a:latin typeface="Arial" panose="020B0604020202020204" pitchFamily="34" charset="0"/>
                <a:cs typeface="Arial" panose="020B0604020202020204" pitchFamily="34" charset="0"/>
              </a:rPr>
              <a:t>los desarrolladores</a:t>
            </a:r>
            <a:r>
              <a:rPr lang="es-MX" sz="2200" b="1" dirty="0">
                <a:solidFill>
                  <a:schemeClr val="tx1"/>
                </a:solidFill>
                <a:latin typeface="Arial" panose="020B0604020202020204" pitchFamily="34" charset="0"/>
                <a:cs typeface="Arial" panose="020B0604020202020204" pitchFamily="34" charset="0"/>
              </a:rPr>
              <a:t>, descubrir fallas en la estructura de la base de datos y mejorar </a:t>
            </a:r>
            <a:r>
              <a:rPr lang="es-MX" sz="2200" b="1" dirty="0" smtClean="0">
                <a:solidFill>
                  <a:schemeClr val="tx1"/>
                </a:solidFill>
                <a:latin typeface="Arial" panose="020B0604020202020204" pitchFamily="34" charset="0"/>
                <a:cs typeface="Arial" panose="020B0604020202020204" pitchFamily="34" charset="0"/>
              </a:rPr>
              <a:t>el diseño </a:t>
            </a:r>
            <a:r>
              <a:rPr lang="es-MX" sz="2200" b="1" dirty="0">
                <a:solidFill>
                  <a:schemeClr val="tx1"/>
                </a:solidFill>
                <a:latin typeface="Arial" panose="020B0604020202020204" pitchFamily="34" charset="0"/>
                <a:cs typeface="Arial" panose="020B0604020202020204" pitchFamily="34" charset="0"/>
              </a:rPr>
              <a:t>de la base de datos. </a:t>
            </a:r>
            <a:endParaRPr lang="en-US" sz="2200" b="1" dirty="0">
              <a:solidFill>
                <a:schemeClr val="tx1"/>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es-MX" sz="2200" b="1" dirty="0">
                <a:solidFill>
                  <a:schemeClr val="tx1"/>
                </a:solidFill>
                <a:latin typeface="Arial" panose="020B0604020202020204" pitchFamily="34" charset="0"/>
                <a:cs typeface="Arial" panose="020B0604020202020204" pitchFamily="34" charset="0"/>
              </a:rPr>
              <a:t>Generar manuales de usuario con la finalidad que sirvan como guía para el </a:t>
            </a:r>
            <a:r>
              <a:rPr lang="es-MX" sz="2200" b="1" dirty="0" smtClean="0">
                <a:solidFill>
                  <a:schemeClr val="tx1"/>
                </a:solidFill>
                <a:latin typeface="Arial" panose="020B0604020202020204" pitchFamily="34" charset="0"/>
                <a:cs typeface="Arial" panose="020B0604020202020204" pitchFamily="34" charset="0"/>
              </a:rPr>
              <a:t>manejo </a:t>
            </a:r>
            <a:r>
              <a:rPr lang="es-MX" sz="2200" b="1" dirty="0">
                <a:solidFill>
                  <a:schemeClr val="tx1"/>
                </a:solidFill>
                <a:latin typeface="Arial" panose="020B0604020202020204" pitchFamily="34" charset="0"/>
                <a:cs typeface="Arial" panose="020B0604020202020204" pitchFamily="34" charset="0"/>
              </a:rPr>
              <a:t>del sistema y ver los posibles resultados de las diferentes tareas. </a:t>
            </a:r>
            <a:endParaRPr lang="en-US" sz="2200" b="1" dirty="0">
              <a:solidFill>
                <a:schemeClr val="tx1"/>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es-MX" sz="2200" b="1" dirty="0">
                <a:solidFill>
                  <a:schemeClr val="tx1"/>
                </a:solidFill>
                <a:latin typeface="Arial" panose="020B0604020202020204" pitchFamily="34" charset="0"/>
                <a:cs typeface="Arial" panose="020B0604020202020204" pitchFamily="34" charset="0"/>
              </a:rPr>
              <a:t>Elaborar diagramas lógicos de base de datos para facilitar la visualización de </a:t>
            </a:r>
            <a:r>
              <a:rPr lang="es-MX" sz="2200" b="1" dirty="0" smtClean="0">
                <a:solidFill>
                  <a:schemeClr val="tx1"/>
                </a:solidFill>
                <a:latin typeface="Arial" panose="020B0604020202020204" pitchFamily="34" charset="0"/>
                <a:cs typeface="Arial" panose="020B0604020202020204" pitchFamily="34" charset="0"/>
              </a:rPr>
              <a:t>las </a:t>
            </a:r>
            <a:r>
              <a:rPr lang="es-MX" sz="2200" b="1" dirty="0">
                <a:solidFill>
                  <a:schemeClr val="tx1"/>
                </a:solidFill>
                <a:latin typeface="Arial" panose="020B0604020202020204" pitchFamily="34" charset="0"/>
                <a:cs typeface="Arial" panose="020B0604020202020204" pitchFamily="34" charset="0"/>
              </a:rPr>
              <a:t>diferentes entidades que conforman la base de datos.</a:t>
            </a:r>
            <a:endParaRPr lang="en-US" sz="22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s-MX"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677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368" y="644392"/>
            <a:ext cx="9993086" cy="751271"/>
          </a:xfrm>
        </p:spPr>
        <p:txBody>
          <a:bodyPr>
            <a:noAutofit/>
          </a:bodyPr>
          <a:lstStyle/>
          <a:p>
            <a:pPr lvl="0" algn="ctr"/>
            <a:r>
              <a:rPr lang="es-MX" sz="3200" b="1" dirty="0" smtClean="0">
                <a:solidFill>
                  <a:schemeClr val="tx1"/>
                </a:solidFill>
                <a:latin typeface="Arial" panose="020B0604020202020204" pitchFamily="34" charset="0"/>
                <a:cs typeface="Arial" panose="020B0604020202020204" pitchFamily="34" charset="0"/>
              </a:rPr>
              <a:t>Emplear Pruebas Unitarias E Integración</a:t>
            </a:r>
            <a:r>
              <a:rPr lang="en-US" sz="3200" b="1" dirty="0" smtClean="0">
                <a:solidFill>
                  <a:schemeClr val="tx1"/>
                </a:solidFill>
                <a:latin typeface="Arial" panose="020B0604020202020204" pitchFamily="34" charset="0"/>
                <a:cs typeface="Arial" panose="020B0604020202020204" pitchFamily="34" charset="0"/>
              </a:rPr>
              <a:t/>
            </a:r>
            <a:br>
              <a:rPr lang="en-US" sz="3200" b="1" dirty="0" smtClean="0">
                <a:solidFill>
                  <a:schemeClr val="tx1"/>
                </a:solidFill>
                <a:latin typeface="Arial" panose="020B0604020202020204" pitchFamily="34" charset="0"/>
                <a:cs typeface="Arial" panose="020B0604020202020204" pitchFamily="34" charset="0"/>
              </a:rPr>
            </a:br>
            <a:endParaRPr lang="es-MX" sz="3200" dirty="0"/>
          </a:p>
        </p:txBody>
      </p:sp>
      <p:pic>
        <p:nvPicPr>
          <p:cNvPr id="1026" name="Picture 2"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6178" y="1820780"/>
            <a:ext cx="6098655" cy="41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798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1527" y="649705"/>
            <a:ext cx="10271170" cy="732778"/>
          </a:xfrm>
        </p:spPr>
        <p:txBody>
          <a:bodyPr>
            <a:normAutofit/>
          </a:bodyPr>
          <a:lstStyle/>
          <a:p>
            <a:pPr algn="ctr"/>
            <a:r>
              <a:rPr lang="es-MX" sz="3200" dirty="0" smtClean="0"/>
              <a:t>Modulo Gestión De Proyectos</a:t>
            </a:r>
            <a:endParaRPr lang="es-MX" sz="32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88654405"/>
              </p:ext>
            </p:extLst>
          </p:nvPr>
        </p:nvGraphicFramePr>
        <p:xfrm>
          <a:off x="1162608" y="1382483"/>
          <a:ext cx="10271172" cy="5148944"/>
        </p:xfrm>
        <a:graphic>
          <a:graphicData uri="http://schemas.openxmlformats.org/drawingml/2006/table">
            <a:tbl>
              <a:tblPr firstRow="1" firstCol="1" bandRow="1">
                <a:tableStyleId>{1E171933-4619-4E11-9A3F-F7608DF75F80}</a:tableStyleId>
              </a:tblPr>
              <a:tblGrid>
                <a:gridCol w="557906">
                  <a:extLst>
                    <a:ext uri="{9D8B030D-6E8A-4147-A177-3AD203B41FA5}">
                      <a16:colId xmlns:a16="http://schemas.microsoft.com/office/drawing/2014/main" val="1871455902"/>
                    </a:ext>
                  </a:extLst>
                </a:gridCol>
                <a:gridCol w="2048418">
                  <a:extLst>
                    <a:ext uri="{9D8B030D-6E8A-4147-A177-3AD203B41FA5}">
                      <a16:colId xmlns:a16="http://schemas.microsoft.com/office/drawing/2014/main" val="99095771"/>
                    </a:ext>
                  </a:extLst>
                </a:gridCol>
                <a:gridCol w="4769651">
                  <a:extLst>
                    <a:ext uri="{9D8B030D-6E8A-4147-A177-3AD203B41FA5}">
                      <a16:colId xmlns:a16="http://schemas.microsoft.com/office/drawing/2014/main" val="654097634"/>
                    </a:ext>
                  </a:extLst>
                </a:gridCol>
                <a:gridCol w="2895197">
                  <a:extLst>
                    <a:ext uri="{9D8B030D-6E8A-4147-A177-3AD203B41FA5}">
                      <a16:colId xmlns:a16="http://schemas.microsoft.com/office/drawing/2014/main" val="2386668700"/>
                    </a:ext>
                  </a:extLst>
                </a:gridCol>
              </a:tblGrid>
              <a:tr h="670175">
                <a:tc>
                  <a:txBody>
                    <a:bodyPr/>
                    <a:lstStyle/>
                    <a:p>
                      <a:pPr algn="ctr"/>
                      <a:r>
                        <a:rPr lang="es-MX" sz="1400" dirty="0" smtClean="0"/>
                        <a:t>No.</a:t>
                      </a:r>
                      <a:endParaRPr lang="es-MX" sz="1400" dirty="0"/>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Problema</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Descripción del problema</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Estado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066064"/>
                  </a:ext>
                </a:extLst>
              </a:tr>
              <a:tr h="960350">
                <a:tc>
                  <a:txBody>
                    <a:bodyPr/>
                    <a:lstStyle/>
                    <a:p>
                      <a:pPr algn="ctr"/>
                      <a:r>
                        <a:rPr lang="es-MX" sz="1400" dirty="0" smtClean="0"/>
                        <a:t>1</a:t>
                      </a:r>
                      <a:endParaRPr lang="es-MX" sz="1400" dirty="0"/>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Cierre del inesperado del sistema</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Arial" panose="020B0604020202020204" pitchFamily="34" charset="0"/>
                          <a:cs typeface="Arial" panose="020B0604020202020204" pitchFamily="34" charset="0"/>
                        </a:rPr>
                        <a:t>Al crear un servicio de aplicación en proyectos y se selecciona las fechas de la implementación, si se selecciona una fecha menor a la fecha de inicio cierra el sistema.</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Resuelto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4470707"/>
                  </a:ext>
                </a:extLst>
              </a:tr>
              <a:tr h="753947">
                <a:tc>
                  <a:txBody>
                    <a:bodyPr/>
                    <a:lstStyle/>
                    <a:p>
                      <a:pPr algn="ctr"/>
                      <a:r>
                        <a:rPr lang="es-MX" sz="1400" dirty="0" smtClean="0"/>
                        <a:t>2</a:t>
                      </a:r>
                      <a:endParaRPr lang="es-MX" sz="1400" dirty="0"/>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Tiene dos veces la fecha de inicio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Arial" panose="020B0604020202020204" pitchFamily="34" charset="0"/>
                          <a:cs typeface="Arial" panose="020B0604020202020204" pitchFamily="34" charset="0"/>
                        </a:rPr>
                        <a:t>En la ventana de actividad de póliza al asignar la fecha dice dos veces fecha de inicio y fecha de inicio, no cuenta con la fecha de finalización.</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Resuelto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4764671"/>
                  </a:ext>
                </a:extLst>
              </a:tr>
              <a:tr h="670175">
                <a:tc>
                  <a:txBody>
                    <a:bodyPr/>
                    <a:lstStyle/>
                    <a:p>
                      <a:pPr algn="ctr"/>
                      <a:r>
                        <a:rPr lang="es-MX" sz="1400" dirty="0" smtClean="0"/>
                        <a:t>3</a:t>
                      </a:r>
                      <a:endParaRPr lang="es-MX" sz="1400" dirty="0"/>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Cinta de ayuda no describe el botón de otro nombre</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Arial" panose="020B0604020202020204" pitchFamily="34" charset="0"/>
                          <a:cs typeface="Arial" panose="020B0604020202020204" pitchFamily="34" charset="0"/>
                        </a:rPr>
                        <a:t>En la ventana de actividad de póliza en la cinta de ayuda del botón de salir dice </a:t>
                      </a:r>
                      <a:r>
                        <a:rPr lang="es-MX" sz="1400" dirty="0" err="1">
                          <a:effectLst/>
                          <a:latin typeface="Arial" panose="020B0604020202020204" pitchFamily="34" charset="0"/>
                          <a:cs typeface="Arial" panose="020B0604020202020204" pitchFamily="34" charset="0"/>
                        </a:rPr>
                        <a:t>ToolStrip</a:t>
                      </a:r>
                      <a:r>
                        <a:rPr lang="es-MX" sz="1400" dirty="0">
                          <a:effectLst/>
                          <a:latin typeface="Arial" panose="020B0604020202020204" pitchFamily="34" charset="0"/>
                          <a:cs typeface="Arial" panose="020B0604020202020204" pitchFamily="34" charset="0"/>
                        </a:rPr>
                        <a:t>.</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Resuelto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0269699"/>
                  </a:ext>
                </a:extLst>
              </a:tr>
              <a:tr h="670175">
                <a:tc>
                  <a:txBody>
                    <a:bodyPr/>
                    <a:lstStyle/>
                    <a:p>
                      <a:pPr algn="ctr"/>
                      <a:r>
                        <a:rPr lang="es-MX" sz="1400" dirty="0" smtClean="0"/>
                        <a:t>4</a:t>
                      </a:r>
                      <a:endParaRPr lang="es-MX" sz="1400" dirty="0"/>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Botón no realiza su evento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Arial" panose="020B0604020202020204" pitchFamily="34" charset="0"/>
                          <a:cs typeface="Arial" panose="020B0604020202020204" pitchFamily="34" charset="0"/>
                        </a:rPr>
                        <a:t>En la ventana de documentos al querer cerrar la ventana con el botón de salir no realiza la operación.</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Resuelto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598796"/>
                  </a:ext>
                </a:extLst>
              </a:tr>
              <a:tr h="753947">
                <a:tc>
                  <a:txBody>
                    <a:bodyPr/>
                    <a:lstStyle/>
                    <a:p>
                      <a:pPr algn="ctr"/>
                      <a:r>
                        <a:rPr lang="es-MX" sz="1400" dirty="0" smtClean="0"/>
                        <a:t>5</a:t>
                      </a:r>
                      <a:endParaRPr lang="es-MX" sz="1400" dirty="0"/>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Guarda sin hacer cambios</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Arial" panose="020B0604020202020204" pitchFamily="34" charset="0"/>
                          <a:cs typeface="Arial" panose="020B0604020202020204" pitchFamily="34" charset="0"/>
                        </a:rPr>
                        <a:t>En la parte de implementación al momento de guardar los cambios y no editas nada de igual manera genera un nuevo campo en la parte de bitácoras. </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Resuelto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707203"/>
                  </a:ext>
                </a:extLst>
              </a:tr>
              <a:tr h="670175">
                <a:tc>
                  <a:txBody>
                    <a:bodyPr/>
                    <a:lstStyle/>
                    <a:p>
                      <a:pPr algn="ctr"/>
                      <a:r>
                        <a:rPr lang="es-MX" sz="1400" dirty="0" smtClean="0"/>
                        <a:t>6</a:t>
                      </a:r>
                      <a:endParaRPr lang="es-MX" sz="1400" dirty="0"/>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Cinta de ayuda no describe el botón correctamente</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Arial" panose="020B0604020202020204" pitchFamily="34" charset="0"/>
                          <a:cs typeface="Arial" panose="020B0604020202020204" pitchFamily="34" charset="0"/>
                        </a:rPr>
                        <a:t>En la venta de detalle de pólizas en la cinta de ayuda del botón eliminar dice abrir. </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Arial" panose="020B0604020202020204" pitchFamily="34" charset="0"/>
                          <a:cs typeface="Arial" panose="020B0604020202020204" pitchFamily="34" charset="0"/>
                        </a:rPr>
                        <a:t>Resuelto</a:t>
                      </a:r>
                      <a:endParaRPr lang="en-US" sz="1400" dirty="0">
                        <a:effectLst/>
                        <a:latin typeface="Arial" panose="020B0604020202020204" pitchFamily="34" charset="0"/>
                        <a:ea typeface="Arial" panose="020B0604020202020204" pitchFamily="34" charset="0"/>
                        <a:cs typeface="Arial" panose="020B0604020202020204" pitchFamily="34" charset="0"/>
                      </a:endParaRPr>
                    </a:p>
                  </a:txBody>
                  <a:tcPr marL="65261" marR="652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829630"/>
                  </a:ext>
                </a:extLst>
              </a:tr>
            </a:tbl>
          </a:graphicData>
        </a:graphic>
      </p:graphicFrame>
    </p:spTree>
    <p:extLst>
      <p:ext uri="{BB962C8B-B14F-4D97-AF65-F5344CB8AC3E}">
        <p14:creationId xmlns:p14="http://schemas.microsoft.com/office/powerpoint/2010/main" val="193974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0200" y="624110"/>
            <a:ext cx="10070431" cy="1280890"/>
          </a:xfrm>
        </p:spPr>
        <p:txBody>
          <a:bodyPr>
            <a:normAutofit/>
          </a:bodyPr>
          <a:lstStyle/>
          <a:p>
            <a:pPr algn="ctr"/>
            <a:r>
              <a:rPr lang="es-MX" sz="3200" dirty="0" smtClean="0"/>
              <a:t>Modulo Gestión De Vehículos</a:t>
            </a:r>
            <a:endParaRPr lang="es-MX" sz="3200" dirty="0"/>
          </a:p>
        </p:txBody>
      </p:sp>
      <p:graphicFrame>
        <p:nvGraphicFramePr>
          <p:cNvPr id="4" name="Tabla 3"/>
          <p:cNvGraphicFramePr>
            <a:graphicFrameLocks noGrp="1"/>
          </p:cNvGraphicFramePr>
          <p:nvPr>
            <p:extLst>
              <p:ext uri="{D42A27DB-BD31-4B8C-83A1-F6EECF244321}">
                <p14:modId xmlns:p14="http://schemas.microsoft.com/office/powerpoint/2010/main" val="1749005027"/>
              </p:ext>
            </p:extLst>
          </p:nvPr>
        </p:nvGraphicFramePr>
        <p:xfrm>
          <a:off x="926434" y="1395662"/>
          <a:ext cx="10623882" cy="5295037"/>
        </p:xfrm>
        <a:graphic>
          <a:graphicData uri="http://schemas.openxmlformats.org/drawingml/2006/table">
            <a:tbl>
              <a:tblPr firstRow="1" firstCol="1" bandRow="1">
                <a:tableStyleId>{1E171933-4619-4E11-9A3F-F7608DF75F80}</a:tableStyleId>
              </a:tblPr>
              <a:tblGrid>
                <a:gridCol w="533111">
                  <a:extLst>
                    <a:ext uri="{9D8B030D-6E8A-4147-A177-3AD203B41FA5}">
                      <a16:colId xmlns:a16="http://schemas.microsoft.com/office/drawing/2014/main" val="3468356109"/>
                    </a:ext>
                  </a:extLst>
                </a:gridCol>
                <a:gridCol w="2128706">
                  <a:extLst>
                    <a:ext uri="{9D8B030D-6E8A-4147-A177-3AD203B41FA5}">
                      <a16:colId xmlns:a16="http://schemas.microsoft.com/office/drawing/2014/main" val="2553822841"/>
                    </a:ext>
                  </a:extLst>
                </a:gridCol>
                <a:gridCol w="6621805">
                  <a:extLst>
                    <a:ext uri="{9D8B030D-6E8A-4147-A177-3AD203B41FA5}">
                      <a16:colId xmlns:a16="http://schemas.microsoft.com/office/drawing/2014/main" val="3480866697"/>
                    </a:ext>
                  </a:extLst>
                </a:gridCol>
                <a:gridCol w="1340260">
                  <a:extLst>
                    <a:ext uri="{9D8B030D-6E8A-4147-A177-3AD203B41FA5}">
                      <a16:colId xmlns:a16="http://schemas.microsoft.com/office/drawing/2014/main" val="4013542066"/>
                    </a:ext>
                  </a:extLst>
                </a:gridCol>
              </a:tblGrid>
              <a:tr h="336885">
                <a:tc>
                  <a:txBody>
                    <a:bodyPr/>
                    <a:lstStyle/>
                    <a:p>
                      <a:pPr algn="ctr">
                        <a:spcAft>
                          <a:spcPts val="0"/>
                        </a:spcAft>
                      </a:pPr>
                      <a:r>
                        <a:rPr lang="es-MX" sz="1600" dirty="0">
                          <a:effectLst/>
                          <a:latin typeface="+mn-lt"/>
                        </a:rPr>
                        <a:t>No.</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latin typeface="+mn-lt"/>
                        </a:rPr>
                        <a:t>Problema</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latin typeface="+mn-lt"/>
                        </a:rPr>
                        <a:t>Descripción del problema</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latin typeface="+mn-lt"/>
                        </a:rPr>
                        <a:t>Estado</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5040686"/>
                  </a:ext>
                </a:extLst>
              </a:tr>
              <a:tr h="452156">
                <a:tc>
                  <a:txBody>
                    <a:bodyPr/>
                    <a:lstStyle/>
                    <a:p>
                      <a:pPr algn="ctr">
                        <a:spcAft>
                          <a:spcPts val="0"/>
                        </a:spcAft>
                      </a:pPr>
                      <a:r>
                        <a:rPr lang="es-MX" sz="1400" dirty="0">
                          <a:effectLst/>
                          <a:latin typeface="+mn-lt"/>
                        </a:rPr>
                        <a:t>1</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err="1">
                          <a:effectLst/>
                          <a:latin typeface="+mn-lt"/>
                        </a:rPr>
                        <a:t>Label</a:t>
                      </a:r>
                      <a:r>
                        <a:rPr lang="es-MX" sz="1400" dirty="0">
                          <a:effectLst/>
                          <a:latin typeface="+mn-lt"/>
                        </a:rPr>
                        <a:t> mal escrito</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dirty="0">
                          <a:effectLst/>
                          <a:latin typeface="+mn-lt"/>
                        </a:rPr>
                        <a:t>En el campo de Datos generales de información general está junto </a:t>
                      </a:r>
                      <a:r>
                        <a:rPr lang="es-MX" sz="1400" dirty="0" err="1">
                          <a:effectLst/>
                          <a:latin typeface="+mn-lt"/>
                        </a:rPr>
                        <a:t>Numde</a:t>
                      </a:r>
                      <a:r>
                        <a:rPr lang="es-MX" sz="1400" dirty="0">
                          <a:effectLst/>
                          <a:latin typeface="+mn-lt"/>
                        </a:rPr>
                        <a:t> cuando estos deberían de estar separado Núm. de</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Resuelto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2679926"/>
                  </a:ext>
                </a:extLst>
              </a:tr>
              <a:tr h="452156">
                <a:tc>
                  <a:txBody>
                    <a:bodyPr/>
                    <a:lstStyle/>
                    <a:p>
                      <a:pPr algn="ctr">
                        <a:spcAft>
                          <a:spcPts val="0"/>
                        </a:spcAft>
                      </a:pPr>
                      <a:r>
                        <a:rPr lang="es-MX" sz="1400">
                          <a:effectLst/>
                          <a:latin typeface="+mn-lt"/>
                        </a:rPr>
                        <a:t>2</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Botón con otro nombre</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latin typeface="+mn-lt"/>
                        </a:rPr>
                        <a:t>En la ventana de Imágenes de Información general de vehículos el botón eliminar en la etiqueta de ayuda dice ToolStrip.</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Resuelto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83095"/>
                  </a:ext>
                </a:extLst>
              </a:tr>
              <a:tr h="570097">
                <a:tc>
                  <a:txBody>
                    <a:bodyPr/>
                    <a:lstStyle/>
                    <a:p>
                      <a:pPr algn="ctr">
                        <a:spcAft>
                          <a:spcPts val="0"/>
                        </a:spcAft>
                      </a:pPr>
                      <a:r>
                        <a:rPr lang="es-MX" sz="1400">
                          <a:effectLst/>
                          <a:latin typeface="+mn-lt"/>
                        </a:rPr>
                        <a:t>3</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Botones habilitados</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dirty="0">
                          <a:effectLst/>
                          <a:latin typeface="+mn-lt"/>
                        </a:rPr>
                        <a:t>Los botones editar y eliminar en la ventana imágenes de información general están habilitados cuando se crea un nuevo vehículo al igual los campos para el filtro de documentos y los accesorios.</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Resuelto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2188167"/>
                  </a:ext>
                </a:extLst>
              </a:tr>
              <a:tr h="330662">
                <a:tc>
                  <a:txBody>
                    <a:bodyPr/>
                    <a:lstStyle/>
                    <a:p>
                      <a:pPr algn="ctr">
                        <a:spcAft>
                          <a:spcPts val="0"/>
                        </a:spcAft>
                      </a:pPr>
                      <a:r>
                        <a:rPr lang="es-MX" sz="1400">
                          <a:effectLst/>
                          <a:latin typeface="+mn-lt"/>
                        </a:rPr>
                        <a:t>4</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Botón no hace la tarea</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dirty="0">
                          <a:effectLst/>
                          <a:latin typeface="+mn-lt"/>
                        </a:rPr>
                        <a:t>El botón salir de la ventana documentos no realiza la tarea que tiene programada.</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Resuelto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13793"/>
                  </a:ext>
                </a:extLst>
              </a:tr>
              <a:tr h="380065">
                <a:tc>
                  <a:txBody>
                    <a:bodyPr/>
                    <a:lstStyle/>
                    <a:p>
                      <a:pPr algn="ctr">
                        <a:spcAft>
                          <a:spcPts val="0"/>
                        </a:spcAft>
                      </a:pPr>
                      <a:r>
                        <a:rPr lang="es-MX" sz="1400">
                          <a:effectLst/>
                          <a:latin typeface="+mn-lt"/>
                        </a:rPr>
                        <a:t>5</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Deshabilitar campos</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latin typeface="+mn-lt"/>
                        </a:rPr>
                        <a:t>Al escribir el nombre del documento y no seleccionarlo de la lista no me aparece el nombre del documento al guardarlo.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Resuelto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369867"/>
                  </a:ext>
                </a:extLst>
              </a:tr>
              <a:tr h="380065">
                <a:tc>
                  <a:txBody>
                    <a:bodyPr/>
                    <a:lstStyle/>
                    <a:p>
                      <a:pPr algn="ctr">
                        <a:spcAft>
                          <a:spcPts val="0"/>
                        </a:spcAft>
                      </a:pPr>
                      <a:r>
                        <a:rPr lang="es-MX" sz="1400">
                          <a:effectLst/>
                          <a:latin typeface="+mn-lt"/>
                        </a:rPr>
                        <a:t>6</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err="1">
                          <a:effectLst/>
                          <a:latin typeface="+mn-lt"/>
                        </a:rPr>
                        <a:t>Label</a:t>
                      </a:r>
                      <a:r>
                        <a:rPr lang="es-MX" sz="1400" dirty="0">
                          <a:effectLst/>
                          <a:latin typeface="+mn-lt"/>
                        </a:rPr>
                        <a:t> escrito de diferente forma</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dirty="0">
                          <a:effectLst/>
                          <a:latin typeface="+mn-lt"/>
                        </a:rPr>
                        <a:t>En el </a:t>
                      </a:r>
                      <a:r>
                        <a:rPr lang="es-MX" sz="1400" dirty="0" err="1">
                          <a:effectLst/>
                          <a:latin typeface="+mn-lt"/>
                        </a:rPr>
                        <a:t>Label</a:t>
                      </a:r>
                      <a:r>
                        <a:rPr lang="es-MX" sz="1400" dirty="0">
                          <a:effectLst/>
                          <a:latin typeface="+mn-lt"/>
                        </a:rPr>
                        <a:t> en la ventana documentos está mal escrito vigencia dice </a:t>
                      </a:r>
                      <a:r>
                        <a:rPr lang="es-MX" sz="1400" dirty="0" err="1">
                          <a:effectLst/>
                          <a:latin typeface="+mn-lt"/>
                        </a:rPr>
                        <a:t>vegencia</a:t>
                      </a:r>
                      <a:r>
                        <a:rPr lang="es-MX" sz="1400" dirty="0">
                          <a:effectLst/>
                          <a:latin typeface="+mn-lt"/>
                        </a:rPr>
                        <a:t>.</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Resuelto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7735336"/>
                  </a:ext>
                </a:extLst>
              </a:tr>
              <a:tr h="330662">
                <a:tc>
                  <a:txBody>
                    <a:bodyPr/>
                    <a:lstStyle/>
                    <a:p>
                      <a:pPr algn="ctr">
                        <a:spcAft>
                          <a:spcPts val="0"/>
                        </a:spcAft>
                      </a:pPr>
                      <a:r>
                        <a:rPr lang="es-MX" sz="1400">
                          <a:effectLst/>
                          <a:latin typeface="+mn-lt"/>
                        </a:rPr>
                        <a:t>7</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No limpia la ventana</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latin typeface="+mn-lt"/>
                        </a:rPr>
                        <a:t>Al eliminar un vehículo no limpia los datos de la ventana, pero si lo elimina de la lista.</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Proceso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477576"/>
                  </a:ext>
                </a:extLst>
              </a:tr>
              <a:tr h="380065">
                <a:tc>
                  <a:txBody>
                    <a:bodyPr/>
                    <a:lstStyle/>
                    <a:p>
                      <a:pPr algn="ctr">
                        <a:spcAft>
                          <a:spcPts val="0"/>
                        </a:spcAft>
                      </a:pPr>
                      <a:r>
                        <a:rPr lang="es-MX" sz="1400">
                          <a:effectLst/>
                          <a:latin typeface="+mn-lt"/>
                        </a:rPr>
                        <a:t>8</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No habilita el botón “Reactivar vehículo”</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latin typeface="+mn-lt"/>
                        </a:rPr>
                        <a:t>Al poner un vehículo en No disponible no se hablita el botón Reactivar vehículo y carga el primer vehículo de la lista.</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Pendiente</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738504"/>
                  </a:ext>
                </a:extLst>
              </a:tr>
              <a:tr h="380065">
                <a:tc>
                  <a:txBody>
                    <a:bodyPr/>
                    <a:lstStyle/>
                    <a:p>
                      <a:pPr algn="ctr">
                        <a:spcAft>
                          <a:spcPts val="0"/>
                        </a:spcAft>
                      </a:pPr>
                      <a:r>
                        <a:rPr lang="es-MX" sz="1400">
                          <a:effectLst/>
                          <a:latin typeface="+mn-lt"/>
                        </a:rPr>
                        <a:t>9</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No habilita el botón “No disponible”</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latin typeface="+mn-lt"/>
                        </a:rPr>
                        <a:t>Al reactivar un vehículo no habilita el botón no Disponible y carga el primer vehículo de la lista.</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rPr>
                        <a:t>Pendiente</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811015"/>
                  </a:ext>
                </a:extLst>
              </a:tr>
              <a:tr h="661324">
                <a:tc>
                  <a:txBody>
                    <a:bodyPr/>
                    <a:lstStyle/>
                    <a:p>
                      <a:pPr algn="ctr">
                        <a:spcAft>
                          <a:spcPts val="0"/>
                        </a:spcAft>
                      </a:pPr>
                      <a:r>
                        <a:rPr lang="es-MX" sz="1400">
                          <a:effectLst/>
                          <a:latin typeface="+mn-lt"/>
                        </a:rPr>
                        <a:t>10</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No muestra el campo por el cual se dio de baja el vehículo en ese momento</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s-MX" sz="1400">
                          <a:effectLst/>
                          <a:latin typeface="+mn-lt"/>
                        </a:rPr>
                        <a:t>Al hacer clic en el botón Dar de baja vehículo seleccionado no agrega el motivo de la baja en el apartado Datos generales y deja guardar sin dar un motivo.</a:t>
                      </a:r>
                      <a:endParaRPr lang="en-US" sz="140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rPr>
                        <a:t>Resuelto</a:t>
                      </a:r>
                      <a:endParaRPr lang="en-US" sz="14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055309"/>
                  </a:ext>
                </a:extLst>
              </a:tr>
            </a:tbl>
          </a:graphicData>
        </a:graphic>
      </p:graphicFrame>
    </p:spTree>
    <p:extLst>
      <p:ext uri="{BB962C8B-B14F-4D97-AF65-F5344CB8AC3E}">
        <p14:creationId xmlns:p14="http://schemas.microsoft.com/office/powerpoint/2010/main" val="1298001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8367" y="563952"/>
            <a:ext cx="9886245" cy="675301"/>
          </a:xfrm>
        </p:spPr>
        <p:txBody>
          <a:bodyPr>
            <a:normAutofit/>
          </a:bodyPr>
          <a:lstStyle/>
          <a:p>
            <a:pPr algn="ctr"/>
            <a:r>
              <a:rPr lang="es-MX" sz="3200" dirty="0" smtClean="0"/>
              <a:t>Modulo Gestión De Vehículos</a:t>
            </a:r>
            <a:endParaRPr lang="es-MX" sz="3200" dirty="0"/>
          </a:p>
        </p:txBody>
      </p:sp>
      <p:graphicFrame>
        <p:nvGraphicFramePr>
          <p:cNvPr id="4" name="Tabla 3"/>
          <p:cNvGraphicFramePr>
            <a:graphicFrameLocks noGrp="1"/>
          </p:cNvGraphicFramePr>
          <p:nvPr>
            <p:extLst>
              <p:ext uri="{D42A27DB-BD31-4B8C-83A1-F6EECF244321}">
                <p14:modId xmlns:p14="http://schemas.microsoft.com/office/powerpoint/2010/main" val="3783483792"/>
              </p:ext>
            </p:extLst>
          </p:nvPr>
        </p:nvGraphicFramePr>
        <p:xfrm>
          <a:off x="1037138" y="1382828"/>
          <a:ext cx="10467474" cy="5251383"/>
        </p:xfrm>
        <a:graphic>
          <a:graphicData uri="http://schemas.openxmlformats.org/drawingml/2006/table">
            <a:tbl>
              <a:tblPr firstRow="1" firstCol="1" bandRow="1">
                <a:tableStyleId>{1E171933-4619-4E11-9A3F-F7608DF75F80}</a:tableStyleId>
              </a:tblPr>
              <a:tblGrid>
                <a:gridCol w="525263">
                  <a:extLst>
                    <a:ext uri="{9D8B030D-6E8A-4147-A177-3AD203B41FA5}">
                      <a16:colId xmlns:a16="http://schemas.microsoft.com/office/drawing/2014/main" val="2326346960"/>
                    </a:ext>
                  </a:extLst>
                </a:gridCol>
                <a:gridCol w="2097365">
                  <a:extLst>
                    <a:ext uri="{9D8B030D-6E8A-4147-A177-3AD203B41FA5}">
                      <a16:colId xmlns:a16="http://schemas.microsoft.com/office/drawing/2014/main" val="1131414455"/>
                    </a:ext>
                  </a:extLst>
                </a:gridCol>
                <a:gridCol w="6524318">
                  <a:extLst>
                    <a:ext uri="{9D8B030D-6E8A-4147-A177-3AD203B41FA5}">
                      <a16:colId xmlns:a16="http://schemas.microsoft.com/office/drawing/2014/main" val="1605331785"/>
                    </a:ext>
                  </a:extLst>
                </a:gridCol>
                <a:gridCol w="1320528">
                  <a:extLst>
                    <a:ext uri="{9D8B030D-6E8A-4147-A177-3AD203B41FA5}">
                      <a16:colId xmlns:a16="http://schemas.microsoft.com/office/drawing/2014/main" val="2399264256"/>
                    </a:ext>
                  </a:extLst>
                </a:gridCol>
              </a:tblGrid>
              <a:tr h="305472">
                <a:tc>
                  <a:txBody>
                    <a:bodyPr/>
                    <a:lstStyle/>
                    <a:p>
                      <a:pPr algn="ctr">
                        <a:spcAft>
                          <a:spcPts val="0"/>
                        </a:spcAft>
                      </a:pPr>
                      <a:r>
                        <a:rPr lang="es-MX" sz="1600" dirty="0">
                          <a:effectLst/>
                          <a:latin typeface="+mn-lt"/>
                        </a:rPr>
                        <a:t>No.</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latin typeface="+mn-lt"/>
                        </a:rPr>
                        <a:t>Problema</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latin typeface="+mn-lt"/>
                        </a:rPr>
                        <a:t>Descripción del problema</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600" dirty="0">
                          <a:effectLst/>
                          <a:latin typeface="+mn-lt"/>
                        </a:rPr>
                        <a:t>Estado</a:t>
                      </a:r>
                      <a:endParaRPr lang="en-US" sz="16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017812"/>
                  </a:ext>
                </a:extLst>
              </a:tr>
              <a:tr h="4653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sz="1400" dirty="0" smtClean="0">
                          <a:effectLst/>
                          <a:latin typeface="+mn-lt"/>
                          <a:cs typeface="Arial" panose="020B0604020202020204" pitchFamily="34" charset="0"/>
                        </a:rPr>
                        <a:t>11</a:t>
                      </a:r>
                      <a:endParaRPr lang="en-US" sz="1400" dirty="0" smtClean="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sz="1400" dirty="0" smtClean="0">
                          <a:effectLst/>
                          <a:latin typeface="+mn-lt"/>
                          <a:cs typeface="Arial" panose="020B0604020202020204" pitchFamily="34" charset="0"/>
                        </a:rPr>
                        <a:t>Signo de interrogación mal empleado</a:t>
                      </a:r>
                      <a:endParaRPr lang="en-US" sz="1400" dirty="0" smtClean="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s-MX" sz="1400" smtClean="0">
                          <a:effectLst/>
                          <a:latin typeface="+mn-lt"/>
                          <a:cs typeface="Arial" panose="020B0604020202020204" pitchFamily="34" charset="0"/>
                        </a:rPr>
                        <a:t>En la ventana Baja de vehículo no están bien empleados los signos de interrogación.</a:t>
                      </a:r>
                      <a:endParaRPr lang="en-US" sz="1400" smtClean="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sz="1400" dirty="0" smtClean="0">
                          <a:effectLst/>
                          <a:latin typeface="+mn-lt"/>
                          <a:cs typeface="Arial" panose="020B0604020202020204" pitchFamily="34" charset="0"/>
                        </a:rPr>
                        <a:t>Resuelto</a:t>
                      </a:r>
                      <a:endParaRPr lang="en-US" sz="1400" dirty="0" smtClean="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172986"/>
                  </a:ext>
                </a:extLst>
              </a:tr>
              <a:tr h="421384">
                <a:tc>
                  <a:txBody>
                    <a:bodyPr/>
                    <a:lstStyle/>
                    <a:p>
                      <a:pPr algn="ctr">
                        <a:spcAft>
                          <a:spcPts val="0"/>
                        </a:spcAft>
                      </a:pPr>
                      <a:r>
                        <a:rPr lang="es-MX" sz="1400">
                          <a:effectLst/>
                          <a:latin typeface="+mn-lt"/>
                          <a:cs typeface="Arial" panose="020B0604020202020204" pitchFamily="34" charset="0"/>
                        </a:rPr>
                        <a:t>12</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Mensaje de dialogo en accidentes</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Al seleccionar una imagen por primera vez muestra un cuadro de dialogo mostrando una ruta en el sistema.</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Resuelto</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328102"/>
                  </a:ext>
                </a:extLst>
              </a:tr>
              <a:tr h="421384">
                <a:tc>
                  <a:txBody>
                    <a:bodyPr/>
                    <a:lstStyle/>
                    <a:p>
                      <a:pPr algn="ctr">
                        <a:spcAft>
                          <a:spcPts val="0"/>
                        </a:spcAft>
                      </a:pPr>
                      <a:r>
                        <a:rPr lang="es-MX" sz="1400">
                          <a:effectLst/>
                          <a:latin typeface="+mn-lt"/>
                          <a:cs typeface="Arial" panose="020B0604020202020204" pitchFamily="34" charset="0"/>
                        </a:rPr>
                        <a:t> </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No habilita el botón Editar</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En la ventana quejas y comentarios de información general al editar y guardar cambios no vuelve habilitar el botón editar.</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Resuelto</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547651"/>
                  </a:ext>
                </a:extLst>
              </a:tr>
              <a:tr h="407296">
                <a:tc>
                  <a:txBody>
                    <a:bodyPr/>
                    <a:lstStyle/>
                    <a:p>
                      <a:pPr algn="ctr">
                        <a:spcAft>
                          <a:spcPts val="0"/>
                        </a:spcAft>
                      </a:pPr>
                      <a:r>
                        <a:rPr lang="es-MX" sz="1400">
                          <a:effectLst/>
                          <a:latin typeface="+mn-lt"/>
                          <a:cs typeface="Arial" panose="020B0604020202020204" pitchFamily="34" charset="0"/>
                        </a:rPr>
                        <a:t>13</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Cierre del sistema</a:t>
                      </a:r>
                      <a:endParaRPr lang="en-US" sz="140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Si el vehículo cuenta con alguna irregularidad y se quiere abrir el sistema se cierra.</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Pendiente</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178010"/>
                  </a:ext>
                </a:extLst>
              </a:tr>
              <a:tr h="442118">
                <a:tc>
                  <a:txBody>
                    <a:bodyPr/>
                    <a:lstStyle/>
                    <a:p>
                      <a:pPr algn="ctr">
                        <a:spcAft>
                          <a:spcPts val="0"/>
                        </a:spcAft>
                      </a:pPr>
                      <a:r>
                        <a:rPr lang="es-MX" sz="1400" dirty="0">
                          <a:effectLst/>
                          <a:latin typeface="+mn-lt"/>
                          <a:cs typeface="Arial" panose="020B0604020202020204" pitchFamily="34" charset="0"/>
                        </a:rPr>
                        <a:t>14</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Mensaje al seleccionar un vehículo</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Al seleccionar el vehículo NIS-09 muestra un cuadro de dialogo.</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Pendiente</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6959522"/>
                  </a:ext>
                </a:extLst>
              </a:tr>
              <a:tr h="421384">
                <a:tc>
                  <a:txBody>
                    <a:bodyPr/>
                    <a:lstStyle/>
                    <a:p>
                      <a:pPr algn="ctr">
                        <a:spcAft>
                          <a:spcPts val="0"/>
                        </a:spcAft>
                      </a:pPr>
                      <a:r>
                        <a:rPr lang="es-MX" sz="1400">
                          <a:effectLst/>
                          <a:latin typeface="+mn-lt"/>
                          <a:cs typeface="Arial" panose="020B0604020202020204" pitchFamily="34" charset="0"/>
                        </a:rPr>
                        <a:t>15</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Botón no realiza la operación</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En la ventana Seleccionar Numero de Ticket al hacer clic en el botón salir no cierra la ventana.</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Resuelto</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677160"/>
                  </a:ext>
                </a:extLst>
              </a:tr>
              <a:tr h="407296">
                <a:tc>
                  <a:txBody>
                    <a:bodyPr/>
                    <a:lstStyle/>
                    <a:p>
                      <a:pPr algn="ctr">
                        <a:spcAft>
                          <a:spcPts val="0"/>
                        </a:spcAft>
                      </a:pPr>
                      <a:r>
                        <a:rPr lang="es-MX" sz="1400">
                          <a:effectLst/>
                          <a:latin typeface="+mn-lt"/>
                          <a:cs typeface="Arial" panose="020B0604020202020204" pitchFamily="34" charset="0"/>
                        </a:rPr>
                        <a:t>16</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Cierre del sistema</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Al dejar en blanco el apartado de Presión de llantas en la ventana Asignación.</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Resuelto</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4178114"/>
                  </a:ext>
                </a:extLst>
              </a:tr>
              <a:tr h="421384">
                <a:tc>
                  <a:txBody>
                    <a:bodyPr/>
                    <a:lstStyle/>
                    <a:p>
                      <a:pPr algn="ctr">
                        <a:spcAft>
                          <a:spcPts val="0"/>
                        </a:spcAft>
                      </a:pPr>
                      <a:r>
                        <a:rPr lang="es-MX" sz="1400">
                          <a:effectLst/>
                          <a:latin typeface="+mn-lt"/>
                          <a:cs typeface="Arial" panose="020B0604020202020204" pitchFamily="34" charset="0"/>
                        </a:rPr>
                        <a:t>17</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Validar campo</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Es la primera vez que saldrá el vehículo y me muestra la entrada de la última vez del vehículo y la de salida. </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Pendiente</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943352"/>
                  </a:ext>
                </a:extLst>
              </a:tr>
              <a:tr h="421384">
                <a:tc>
                  <a:txBody>
                    <a:bodyPr/>
                    <a:lstStyle/>
                    <a:p>
                      <a:pPr algn="ctr">
                        <a:spcAft>
                          <a:spcPts val="0"/>
                        </a:spcAft>
                      </a:pPr>
                      <a:r>
                        <a:rPr lang="es-MX" sz="1400">
                          <a:effectLst/>
                          <a:latin typeface="+mn-lt"/>
                          <a:cs typeface="Arial" panose="020B0604020202020204" pitchFamily="34" charset="0"/>
                        </a:rPr>
                        <a:t>18</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Corrección del menú daños</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En la ventana de daños en la parte del menú corregir la palabra izquierda ya que se encuentra mal escrita.</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Resuelto</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203532"/>
                  </a:ext>
                </a:extLst>
              </a:tr>
              <a:tr h="421384">
                <a:tc>
                  <a:txBody>
                    <a:bodyPr/>
                    <a:lstStyle/>
                    <a:p>
                      <a:pPr algn="ctr">
                        <a:spcAft>
                          <a:spcPts val="0"/>
                        </a:spcAft>
                      </a:pPr>
                      <a:r>
                        <a:rPr lang="es-MX" sz="1400">
                          <a:effectLst/>
                          <a:latin typeface="+mn-lt"/>
                          <a:cs typeface="Arial" panose="020B0604020202020204" pitchFamily="34" charset="0"/>
                        </a:rPr>
                        <a:t>19</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Mensaje de dialogo</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Al tener un daño agregado en el parte frontal de vehículo muestra un cuadro de diálogo diciendo que “No hay ninguna fila en la posición 0”</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a:effectLst/>
                          <a:latin typeface="+mn-lt"/>
                          <a:cs typeface="Arial" panose="020B0604020202020204" pitchFamily="34" charset="0"/>
                        </a:rPr>
                        <a:t>Resuelto</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7983315"/>
                  </a:ext>
                </a:extLst>
              </a:tr>
              <a:tr h="421384">
                <a:tc>
                  <a:txBody>
                    <a:bodyPr/>
                    <a:lstStyle/>
                    <a:p>
                      <a:pPr algn="ctr">
                        <a:spcAft>
                          <a:spcPts val="0"/>
                        </a:spcAft>
                      </a:pPr>
                      <a:r>
                        <a:rPr lang="es-MX" sz="1400">
                          <a:effectLst/>
                          <a:latin typeface="+mn-lt"/>
                          <a:cs typeface="Arial" panose="020B0604020202020204" pitchFamily="34" charset="0"/>
                        </a:rPr>
                        <a:t>20</a:t>
                      </a:r>
                      <a:endParaRPr lang="en-US" sz="140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Título de forma incorrecta</a:t>
                      </a:r>
                      <a:endParaRPr lang="en-US" sz="1400" dirty="0">
                        <a:effectLst/>
                        <a:latin typeface="+mn-lt"/>
                        <a:ea typeface="Arial" panose="020B0604020202020204" pitchFamily="34" charset="0"/>
                        <a:cs typeface="Arial" panose="020B0604020202020204" pitchFamily="34" charset="0"/>
                      </a:endParaRPr>
                    </a:p>
                  </a:txBody>
                  <a:tcPr marL="66242" marR="662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400" dirty="0">
                          <a:effectLst/>
                          <a:latin typeface="+mn-lt"/>
                          <a:cs typeface="Arial" panose="020B0604020202020204" pitchFamily="34" charset="0"/>
                        </a:rPr>
                        <a:t>En la parte de las áreas de los vehículos en el lado izquierdo dice derecho esto solamente en la ventana de Pickup.</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400" dirty="0">
                          <a:effectLst/>
                          <a:latin typeface="+mn-lt"/>
                          <a:cs typeface="Arial" panose="020B0604020202020204" pitchFamily="34" charset="0"/>
                        </a:rPr>
                        <a:t>Resuelto</a:t>
                      </a:r>
                      <a:endParaRPr lang="en-US" sz="1400" dirty="0">
                        <a:effectLst/>
                        <a:latin typeface="+mn-lt"/>
                        <a:ea typeface="Arial" panose="020B0604020202020204" pitchFamily="34" charset="0"/>
                        <a:cs typeface="Arial" panose="020B0604020202020204" pitchFamily="34" charset="0"/>
                      </a:endParaRPr>
                    </a:p>
                  </a:txBody>
                  <a:tcPr marL="66242" marR="662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492079"/>
                  </a:ext>
                </a:extLst>
              </a:tr>
            </a:tbl>
          </a:graphicData>
        </a:graphic>
      </p:graphicFrame>
    </p:spTree>
    <p:extLst>
      <p:ext uri="{BB962C8B-B14F-4D97-AF65-F5344CB8AC3E}">
        <p14:creationId xmlns:p14="http://schemas.microsoft.com/office/powerpoint/2010/main" val="2047701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6138" y="683469"/>
            <a:ext cx="10214810" cy="640445"/>
          </a:xfrm>
        </p:spPr>
        <p:txBody>
          <a:bodyPr>
            <a:normAutofit/>
          </a:bodyPr>
          <a:lstStyle/>
          <a:p>
            <a:pPr algn="ctr"/>
            <a:r>
              <a:rPr lang="es-MX" sz="3200" dirty="0" smtClean="0"/>
              <a:t>Modulo Gestión De Vehículos</a:t>
            </a:r>
            <a:endParaRPr lang="es-MX" sz="3200" dirty="0"/>
          </a:p>
        </p:txBody>
      </p:sp>
      <p:graphicFrame>
        <p:nvGraphicFramePr>
          <p:cNvPr id="4" name="Tabla 3"/>
          <p:cNvGraphicFramePr>
            <a:graphicFrameLocks noGrp="1"/>
          </p:cNvGraphicFramePr>
          <p:nvPr>
            <p:extLst>
              <p:ext uri="{D42A27DB-BD31-4B8C-83A1-F6EECF244321}">
                <p14:modId xmlns:p14="http://schemas.microsoft.com/office/powerpoint/2010/main" val="781072848"/>
              </p:ext>
            </p:extLst>
          </p:nvPr>
        </p:nvGraphicFramePr>
        <p:xfrm>
          <a:off x="457201" y="1323914"/>
          <a:ext cx="11333746" cy="5377678"/>
        </p:xfrm>
        <a:graphic>
          <a:graphicData uri="http://schemas.openxmlformats.org/drawingml/2006/table">
            <a:tbl>
              <a:tblPr firstRow="1" firstCol="1" bandRow="1">
                <a:tableStyleId>{1E171933-4619-4E11-9A3F-F7608DF75F80}</a:tableStyleId>
              </a:tblPr>
              <a:tblGrid>
                <a:gridCol w="493294">
                  <a:extLst>
                    <a:ext uri="{9D8B030D-6E8A-4147-A177-3AD203B41FA5}">
                      <a16:colId xmlns:a16="http://schemas.microsoft.com/office/drawing/2014/main" val="2350175325"/>
                    </a:ext>
                  </a:extLst>
                </a:gridCol>
                <a:gridCol w="2334126">
                  <a:extLst>
                    <a:ext uri="{9D8B030D-6E8A-4147-A177-3AD203B41FA5}">
                      <a16:colId xmlns:a16="http://schemas.microsoft.com/office/drawing/2014/main" val="3889284224"/>
                    </a:ext>
                  </a:extLst>
                </a:gridCol>
                <a:gridCol w="7351295">
                  <a:extLst>
                    <a:ext uri="{9D8B030D-6E8A-4147-A177-3AD203B41FA5}">
                      <a16:colId xmlns:a16="http://schemas.microsoft.com/office/drawing/2014/main" val="1332356122"/>
                    </a:ext>
                  </a:extLst>
                </a:gridCol>
                <a:gridCol w="1155031">
                  <a:extLst>
                    <a:ext uri="{9D8B030D-6E8A-4147-A177-3AD203B41FA5}">
                      <a16:colId xmlns:a16="http://schemas.microsoft.com/office/drawing/2014/main" val="290498362"/>
                    </a:ext>
                  </a:extLst>
                </a:gridCol>
              </a:tblGrid>
              <a:tr h="365455">
                <a:tc>
                  <a:txBody>
                    <a:bodyPr/>
                    <a:lstStyle/>
                    <a:p>
                      <a:pPr algn="ctr">
                        <a:spcAft>
                          <a:spcPts val="0"/>
                        </a:spcAft>
                      </a:pPr>
                      <a:r>
                        <a:rPr lang="es-MX" sz="1200" dirty="0">
                          <a:effectLst/>
                        </a:rPr>
                        <a:t>No.</a:t>
                      </a:r>
                      <a:endParaRPr lang="en-US" sz="12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Problema</a:t>
                      </a:r>
                      <a:endParaRPr lang="en-US" sz="12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Descripción del problema</a:t>
                      </a:r>
                      <a:endParaRPr lang="en-US" sz="12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Estado</a:t>
                      </a:r>
                      <a:endParaRPr lang="en-US" sz="1200" dirty="0">
                        <a:effectLst/>
                        <a:latin typeface="+mn-lt"/>
                        <a:ea typeface="Arial" panose="020B0604020202020204" pitchFamily="34" charset="0"/>
                        <a:cs typeface="Times New Roman" panose="02020603050405020304" pitchFamily="18" charset="0"/>
                      </a:endParaRPr>
                    </a:p>
                  </a:txBody>
                  <a:tcPr marL="51403" marR="514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5747381"/>
                  </a:ext>
                </a:extLst>
              </a:tr>
              <a:tr h="621989">
                <a:tc>
                  <a:txBody>
                    <a:bodyPr/>
                    <a:lstStyle/>
                    <a:p>
                      <a:pPr algn="ctr">
                        <a:spcAft>
                          <a:spcPts val="0"/>
                        </a:spcAft>
                      </a:pPr>
                      <a:r>
                        <a:rPr lang="es-MX" sz="1200">
                          <a:effectLst/>
                        </a:rPr>
                        <a:t>21</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Limpiar los campos</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Al momento de eliminar todos los daños de un vehículo este no limpia los datos del vehículo como también la imagen que muestra en el visor principal. Esto ocurre en los dos tipos Sedan y pickup.</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Resuelto</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998164"/>
                  </a:ext>
                </a:extLst>
              </a:tr>
              <a:tr h="414660">
                <a:tc>
                  <a:txBody>
                    <a:bodyPr/>
                    <a:lstStyle/>
                    <a:p>
                      <a:pPr algn="ctr">
                        <a:spcAft>
                          <a:spcPts val="0"/>
                        </a:spcAft>
                      </a:pPr>
                      <a:r>
                        <a:rPr lang="es-MX" sz="1200">
                          <a:effectLst/>
                        </a:rPr>
                        <a:t>22</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Agrega campos sin haber registrado en el</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Al agregar una imagen en el campo de Defensa delantera habilita los campos de Faro auxiliar izquierdo. Esto ocurre en el Sedan y pickup.</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9392613"/>
                  </a:ext>
                </a:extLst>
              </a:tr>
              <a:tr h="829319">
                <a:tc>
                  <a:txBody>
                    <a:bodyPr/>
                    <a:lstStyle/>
                    <a:p>
                      <a:pPr algn="ctr">
                        <a:spcAft>
                          <a:spcPts val="0"/>
                        </a:spcAft>
                      </a:pPr>
                      <a:r>
                        <a:rPr lang="es-MX" sz="1200" dirty="0">
                          <a:effectLst/>
                        </a:rPr>
                        <a:t>23</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No muestra el registro</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Al hacer un registro en Faro auxiliar izquierdo no muestra que se haya hecho un registro, solamente si registro en otro lugar y vuelvo a registrar en el Faro auxiliar izquierdo o si se agrega primero en otro campo y después en Faro auxiliar izquierdo. Esto ocurre en Sedan y pickup.</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838167"/>
                  </a:ext>
                </a:extLst>
              </a:tr>
              <a:tr h="414660">
                <a:tc>
                  <a:txBody>
                    <a:bodyPr/>
                    <a:lstStyle/>
                    <a:p>
                      <a:pPr algn="ctr">
                        <a:spcAft>
                          <a:spcPts val="0"/>
                        </a:spcAft>
                      </a:pPr>
                      <a:r>
                        <a:rPr lang="es-MX" sz="1200">
                          <a:effectLst/>
                        </a:rPr>
                        <a:t>24</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Campo mal escrito</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En el área arriba de daños de vehículo dice Cristal </a:t>
                      </a:r>
                      <a:r>
                        <a:rPr lang="es-MX" sz="1200" dirty="0" err="1">
                          <a:effectLst/>
                        </a:rPr>
                        <a:t>delentero</a:t>
                      </a:r>
                      <a:r>
                        <a:rPr lang="es-MX" sz="1200" dirty="0">
                          <a:effectLst/>
                        </a:rPr>
                        <a:t> esto ocurre en Sedan y pickup.</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5433961"/>
                  </a:ext>
                </a:extLst>
              </a:tr>
              <a:tr h="621989">
                <a:tc>
                  <a:txBody>
                    <a:bodyPr/>
                    <a:lstStyle/>
                    <a:p>
                      <a:pPr algn="ctr">
                        <a:spcAft>
                          <a:spcPts val="0"/>
                        </a:spcAft>
                      </a:pPr>
                      <a:r>
                        <a:rPr lang="es-MX" sz="1200">
                          <a:effectLst/>
                        </a:rPr>
                        <a:t>25</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No quita los botones cuando ya no son requeridos</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Si agrego más de dos imágenes en los daños y borro todas hasta quedarme con una sigue mostrando los botones de anterior y siguiente para visualizar las imágenes.</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682776"/>
                  </a:ext>
                </a:extLst>
              </a:tr>
              <a:tr h="414660">
                <a:tc>
                  <a:txBody>
                    <a:bodyPr/>
                    <a:lstStyle/>
                    <a:p>
                      <a:pPr algn="ctr">
                        <a:spcAft>
                          <a:spcPts val="0"/>
                        </a:spcAft>
                      </a:pPr>
                      <a:r>
                        <a:rPr lang="es-MX" sz="1200">
                          <a:effectLst/>
                        </a:rPr>
                        <a:t>26</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Cierre del sistema</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Si agrego más de dos imágenes y en ese mismo instante intento borrar la imagen actual cierra el sistema.</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0662366"/>
                  </a:ext>
                </a:extLst>
              </a:tr>
              <a:tr h="414660">
                <a:tc>
                  <a:txBody>
                    <a:bodyPr/>
                    <a:lstStyle/>
                    <a:p>
                      <a:pPr algn="ctr">
                        <a:spcAft>
                          <a:spcPts val="0"/>
                        </a:spcAft>
                      </a:pPr>
                      <a:r>
                        <a:rPr lang="es-MX" sz="1200">
                          <a:effectLst/>
                        </a:rPr>
                        <a:t>27</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No carga la demás información</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Al agregar un daño y hay más existentes estos no son cargados en el campo de la lista de daños hasta que se registra uno nuevo.</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353684"/>
                  </a:ext>
                </a:extLst>
              </a:tr>
              <a:tr h="243637">
                <a:tc>
                  <a:txBody>
                    <a:bodyPr/>
                    <a:lstStyle/>
                    <a:p>
                      <a:pPr algn="ctr">
                        <a:spcAft>
                          <a:spcPts val="0"/>
                        </a:spcAft>
                      </a:pPr>
                      <a:r>
                        <a:rPr lang="es-MX" sz="1200">
                          <a:effectLst/>
                        </a:rPr>
                        <a:t>28</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Ventana sin icono</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La ventana Captura cámara web no tiene icono.</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255890"/>
                  </a:ext>
                </a:extLst>
              </a:tr>
              <a:tr h="621989">
                <a:tc>
                  <a:txBody>
                    <a:bodyPr/>
                    <a:lstStyle/>
                    <a:p>
                      <a:pPr algn="ctr">
                        <a:spcAft>
                          <a:spcPts val="0"/>
                        </a:spcAft>
                      </a:pPr>
                      <a:r>
                        <a:rPr lang="es-MX" sz="1200">
                          <a:effectLst/>
                        </a:rPr>
                        <a:t>29</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Etiqueta de ayuda no describe la funcionalidad del botón</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En la ventana de nombre de la imagen captura desde la ventana Captura cámara web el botón salir en su etiqueta de ayuda dice </a:t>
                      </a:r>
                      <a:r>
                        <a:rPr lang="es-MX" sz="1200" dirty="0" err="1">
                          <a:effectLst/>
                        </a:rPr>
                        <a:t>ToolStrip</a:t>
                      </a:r>
                      <a:r>
                        <a:rPr lang="es-MX" sz="1200" dirty="0">
                          <a:effectLst/>
                        </a:rPr>
                        <a:t>.</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a:effectLst/>
                        </a:rPr>
                        <a:t>Resuelto</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958266"/>
                  </a:ext>
                </a:extLst>
              </a:tr>
              <a:tr h="414660">
                <a:tc>
                  <a:txBody>
                    <a:bodyPr/>
                    <a:lstStyle/>
                    <a:p>
                      <a:pPr algn="ctr">
                        <a:spcAft>
                          <a:spcPts val="0"/>
                        </a:spcAft>
                      </a:pPr>
                      <a:r>
                        <a:rPr lang="es-MX" sz="1200">
                          <a:effectLst/>
                        </a:rPr>
                        <a:t>30</a:t>
                      </a:r>
                      <a:endParaRPr lang="en-US" sz="120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Mensaje de alerta con mayúsculas y minúsculas</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200" dirty="0">
                          <a:effectLst/>
                        </a:rPr>
                        <a:t>En el mensaje de alerta que no existe un lector de huella conectado a la PC esta revuelto con mayúsculas y minúsculas.</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MX" sz="1200" dirty="0">
                          <a:effectLst/>
                        </a:rPr>
                        <a:t>Resuelto</a:t>
                      </a:r>
                      <a:endParaRPr lang="en-US" sz="1200" dirty="0">
                        <a:effectLst/>
                        <a:latin typeface="+mn-lt"/>
                        <a:ea typeface="Arial" panose="020B0604020202020204" pitchFamily="34" charset="0"/>
                        <a:cs typeface="Times New Roman" panose="02020603050405020304" pitchFamily="18" charset="0"/>
                      </a:endParaRPr>
                    </a:p>
                  </a:txBody>
                  <a:tcPr marL="51284" marR="512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791688"/>
                  </a:ext>
                </a:extLst>
              </a:tr>
            </a:tbl>
          </a:graphicData>
        </a:graphic>
      </p:graphicFrame>
    </p:spTree>
    <p:extLst>
      <p:ext uri="{BB962C8B-B14F-4D97-AF65-F5344CB8AC3E}">
        <p14:creationId xmlns:p14="http://schemas.microsoft.com/office/powerpoint/2010/main" val="3102409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TM10001114[[fn=Galería]]</Template>
  <TotalTime>2729</TotalTime>
  <Words>1995</Words>
  <Application>Microsoft Office PowerPoint</Application>
  <PresentationFormat>Panorámica</PresentationFormat>
  <Paragraphs>290</Paragraphs>
  <Slides>17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Algerian</vt:lpstr>
      <vt:lpstr>AR JULIAN</vt:lpstr>
      <vt:lpstr>Arial</vt:lpstr>
      <vt:lpstr>Century Gothic</vt:lpstr>
      <vt:lpstr>Graphik</vt:lpstr>
      <vt:lpstr>Times New Roman</vt:lpstr>
      <vt:lpstr>Wingdings</vt:lpstr>
      <vt:lpstr>Wingdings 3</vt:lpstr>
      <vt:lpstr>Espiral</vt:lpstr>
      <vt:lpstr>INSTITUTO TECNOLOGICO SUPERIOR DE HUETAMO</vt:lpstr>
      <vt:lpstr>Introducción</vt:lpstr>
      <vt:lpstr>OBJETIVO GENERAL</vt:lpstr>
      <vt:lpstr>OBJETIVO ESPECIFICO</vt:lpstr>
      <vt:lpstr>Emplear Pruebas Unitarias E Integración </vt:lpstr>
      <vt:lpstr>Modulo Gestión De Proyectos</vt:lpstr>
      <vt:lpstr>Modulo Gestión De Vehículos</vt:lpstr>
      <vt:lpstr>Modulo Gestión De Vehículos</vt:lpstr>
      <vt:lpstr>Modulo Gestión De Vehículos</vt:lpstr>
      <vt:lpstr>Modulo Gestión De Vehículos</vt:lpstr>
      <vt:lpstr>Modulo Gestión De Vehículos</vt:lpstr>
      <vt:lpstr>Desarrollar Diagramas De Actividades </vt:lpstr>
      <vt:lpstr>Simbología</vt:lpstr>
      <vt:lpstr>Elaborar Diagramas De Clases</vt:lpstr>
      <vt:lpstr>Generar Manuales De Usuario</vt:lpstr>
      <vt:lpstr>Elaborar Diagramas Lógicos De Base De Datos</vt:lpstr>
      <vt:lpstr>Conclusiones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antonio garcia frncisco</dc:creator>
  <cp:lastModifiedBy>luis antonio garcia frncisco</cp:lastModifiedBy>
  <cp:revision>57</cp:revision>
  <dcterms:created xsi:type="dcterms:W3CDTF">2018-07-30T02:07:51Z</dcterms:created>
  <dcterms:modified xsi:type="dcterms:W3CDTF">2019-01-25T16:48:30Z</dcterms:modified>
</cp:coreProperties>
</file>