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Kanit Medium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Kanit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594181-326C-465D-BC1F-BE53D434FBF8}">
  <a:tblStyle styleId="{44594181-326C-465D-BC1F-BE53D434F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Medium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Kanit-bold.fntdata"/><Relationship Id="rId25" Type="http://schemas.openxmlformats.org/officeDocument/2006/relationships/font" Target="fonts/Kanit-regular.fntdata"/><Relationship Id="rId28" Type="http://schemas.openxmlformats.org/officeDocument/2006/relationships/font" Target="fonts/Kanit-boldItalic.fntdata"/><Relationship Id="rId27" Type="http://schemas.openxmlformats.org/officeDocument/2006/relationships/font" Target="fonts/Kani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font" Target="fonts/KanitMedium-regular.fntdata"/><Relationship Id="rId16" Type="http://schemas.openxmlformats.org/officeDocument/2006/relationships/slide" Target="slides/slide10.xml"/><Relationship Id="rId19" Type="http://schemas.openxmlformats.org/officeDocument/2006/relationships/font" Target="fonts/KanitMedium-italic.fntdata"/><Relationship Id="rId18" Type="http://schemas.openxmlformats.org/officeDocument/2006/relationships/font" Target="fonts/Kani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89b24916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489b2491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89b24916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89b249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89b24916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89b2491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a3273d37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a3273d3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268877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268877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1386b5b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1386b5b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1386b5b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1386b5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1386b5b9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1386b5b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6681042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6681042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 picture of ML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haklam@ait.asia" TargetMode="External"/><Relationship Id="rId4" Type="http://schemas.openxmlformats.org/officeDocument/2006/relationships/hyperlink" Target="https://github.com/chaklam-silpasuwanchai/Machine-Learning" TargetMode="External"/><Relationship Id="rId5" Type="http://schemas.openxmlformats.org/officeDocument/2006/relationships/hyperlink" Target="mailto:st121413@ait.asia" TargetMode="External"/><Relationship Id="rId6" Type="http://schemas.openxmlformats.org/officeDocument/2006/relationships/hyperlink" Target="https://github.com/chaklam-silpasuwanchai/Machine-Learning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Picture of ML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Machine Learning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Grading</a:t>
            </a:r>
            <a:endParaRPr sz="26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6200" y="1009650"/>
            <a:ext cx="8555100" cy="3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Code assignment </a:t>
            </a:r>
            <a:r>
              <a:rPr lang="en" sz="1100"/>
              <a:t>(20%)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Midterm exam </a:t>
            </a:r>
            <a:r>
              <a:rPr lang="en" sz="1100"/>
              <a:t>(20%)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Final exam</a:t>
            </a:r>
            <a:r>
              <a:rPr lang="en" sz="1100"/>
              <a:t> (30%)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Final project</a:t>
            </a:r>
            <a:r>
              <a:rPr lang="en" sz="1100"/>
              <a:t> (30%) | Group of 2-4 people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Phase 1: 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Reading papers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Each member read 4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KDD</a:t>
            </a:r>
            <a:r>
              <a:rPr lang="en" sz="1100"/>
              <a:t> paper </a:t>
            </a:r>
            <a:r>
              <a:rPr lang="en" sz="1100" u="sng"/>
              <a:t>ONLY last three years (at least first couple of times…)</a:t>
            </a:r>
            <a:endParaRPr sz="1100" u="sng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Summarize in a tabular format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Problem, 2-3 Key Related Work,  Research Gap, Solution, Results  </a:t>
            </a:r>
            <a:r>
              <a:rPr i="1" lang="en" sz="1100"/>
              <a:t>(do not write too long or too short)</a:t>
            </a:r>
            <a:endParaRPr i="1"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i="1" lang="en" sz="1100"/>
              <a:t>Deliverables</a:t>
            </a:r>
            <a:r>
              <a:rPr lang="en" sz="1100"/>
              <a:t>:  Submit as a whole table appending from each group member into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r>
              <a:rPr lang="en" sz="1100"/>
              <a:t> in your github.  There should be total of 4 tables * number of members.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Phase 2: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Propose any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product</a:t>
            </a:r>
            <a:r>
              <a:rPr lang="en" sz="1100"/>
              <a:t> you are interested 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You can also try to copy one paper, reproduce it, and improve it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i="1" lang="en" sz="1100"/>
              <a:t>Deliverables</a:t>
            </a:r>
            <a:r>
              <a:rPr lang="en" sz="1100"/>
              <a:t>:  Submit the Intro, Related Work, and Method section of the paper using KDD latex format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Phase 3: 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Experiment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Carry out some interesting experiments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i="1" lang="en" sz="1100"/>
              <a:t>Deliverables</a:t>
            </a:r>
            <a:r>
              <a:rPr lang="en" sz="1100"/>
              <a:t>:  Finalize the Intro, Related Work, Method, and write Results sections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Phase 4:  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Present the final demo of your product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i="1" lang="en" sz="1100"/>
              <a:t>Deliverables</a:t>
            </a:r>
            <a:r>
              <a:rPr lang="en" sz="1100"/>
              <a:t>:  Finalize the Abstract, Intro, Related Work, Method, Results, Discussion, Conclusion section</a:t>
            </a:r>
            <a:endParaRPr sz="1100"/>
          </a:p>
        </p:txBody>
      </p:sp>
      <p:sp>
        <p:nvSpPr>
          <p:cNvPr id="194" name="Google Shape;194;p31"/>
          <p:cNvSpPr txBox="1"/>
          <p:nvPr/>
        </p:nvSpPr>
        <p:spPr>
          <a:xfrm>
            <a:off x="4339825" y="1086400"/>
            <a:ext cx="4522200" cy="651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Grading is based on normal distribution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Chaky may adjust this as he sees fit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Admin</a:t>
            </a:r>
            <a:r>
              <a:rPr lang="en" sz="2600"/>
              <a:t> Overview</a:t>
            </a:r>
            <a:endParaRPr sz="2600"/>
          </a:p>
        </p:txBody>
      </p:sp>
      <p:sp>
        <p:nvSpPr>
          <p:cNvPr id="124" name="Google Shape;124;p23"/>
          <p:cNvSpPr txBox="1"/>
          <p:nvPr/>
        </p:nvSpPr>
        <p:spPr>
          <a:xfrm>
            <a:off x="228600" y="1162050"/>
            <a:ext cx="7896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Instructor: Chaklam Silpasuwanchai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Email: </a:t>
            </a:r>
            <a:r>
              <a:rPr lang="en" sz="15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chaklam@ait.asia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Course materials: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https://github.com/chaklam-silpasuwanchai/Machine-Learning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Google Classroom (Code: 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whfzpfo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Appointment via email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AutoNum type="arabicPeriod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TA : Akraradet Sinsamersuk (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5"/>
              </a:rPr>
              <a:t>st121413@ait.asia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)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brief tour to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6"/>
              </a:rPr>
              <a:t>Github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7">
            <a:alphaModFix/>
          </a:blip>
          <a:srcRect b="0" l="13019" r="12752" t="0"/>
          <a:stretch/>
        </p:blipFill>
        <p:spPr>
          <a:xfrm>
            <a:off x="5972100" y="1037950"/>
            <a:ext cx="1675074" cy="115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83200" y="1069600"/>
            <a:ext cx="8667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Pre-requisites?</a:t>
            </a:r>
            <a:endParaRPr sz="2600"/>
          </a:p>
        </p:txBody>
      </p:sp>
      <p:sp>
        <p:nvSpPr>
          <p:cNvPr id="132" name="Google Shape;132;p24"/>
          <p:cNvSpPr txBox="1"/>
          <p:nvPr/>
        </p:nvSpPr>
        <p:spPr>
          <a:xfrm>
            <a:off x="228600" y="1085850"/>
            <a:ext cx="8691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course is best taken if you have basic knowledge of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Linear algebra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Calculus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Applied statistics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Programming 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Learn by yourself  :-)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to use github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to use vs code / code editor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to use laTeX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Etc.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very hard - this is intended as graduate course, not bachelor course.  Some would require a lot of self-study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Course Objectives</a:t>
            </a:r>
            <a:endParaRPr sz="2600"/>
          </a:p>
        </p:txBody>
      </p:sp>
      <p:sp>
        <p:nvSpPr>
          <p:cNvPr id="138" name="Google Shape;138;p25"/>
          <p:cNvSpPr txBox="1"/>
          <p:nvPr/>
        </p:nvSpPr>
        <p:spPr>
          <a:xfrm>
            <a:off x="228600" y="1085850"/>
            <a:ext cx="86913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AutoNum type="arabicPeriod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Understand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machine learning algorithms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AutoNum type="arabicPeriod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machine learning algorithms from </a:t>
            </a:r>
            <a:r>
              <a:rPr i="1"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scratch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AutoNum type="arabicPeriod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Apply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machine learning algorithms on real-world problems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AutoNum type="arabicPeriod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ML app to production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Style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 by “doing”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 hours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0.5 hr -</a:t>
            </a:r>
            <a:r>
              <a:rPr lang="en" sz="1500"/>
              <a:t> theory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0.5 hr - code sample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    hr - group workshop (sitting with your group)</a:t>
            </a:r>
            <a:endParaRPr sz="15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ML</a:t>
            </a:r>
            <a:endParaRPr sz="260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0" y="8947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1. </a:t>
            </a:r>
            <a:r>
              <a:rPr lang="en" sz="1100">
                <a:solidFill>
                  <a:srgbClr val="0000FF"/>
                </a:solidFill>
              </a:rPr>
              <a:t>Load data</a:t>
            </a:r>
            <a:r>
              <a:rPr lang="en" sz="1100"/>
              <a:t>       -&gt;   </a:t>
            </a:r>
            <a:r>
              <a:rPr lang="en" sz="1100">
                <a:solidFill>
                  <a:srgbClr val="38761D"/>
                </a:solidFill>
              </a:rPr>
              <a:t>2</a:t>
            </a:r>
            <a:r>
              <a:rPr lang="en" sz="1100">
                <a:solidFill>
                  <a:srgbClr val="38761D"/>
                </a:solidFill>
              </a:rPr>
              <a:t>. Exploratory Data Analysis</a:t>
            </a:r>
            <a:r>
              <a:rPr lang="en" sz="1100">
                <a:solidFill>
                  <a:srgbClr val="9900FF"/>
                </a:solidFill>
              </a:rPr>
              <a:t>  </a:t>
            </a:r>
            <a:r>
              <a:rPr lang="en" sz="1100"/>
              <a:t>-</a:t>
            </a:r>
            <a:r>
              <a:rPr lang="en" sz="1100"/>
              <a:t>&gt;  </a:t>
            </a:r>
            <a:r>
              <a:rPr lang="en" sz="1100">
                <a:solidFill>
                  <a:srgbClr val="B45F06"/>
                </a:solidFill>
              </a:rPr>
              <a:t>3. Feature engineering</a:t>
            </a:r>
            <a:r>
              <a:rPr lang="en" sz="1100"/>
              <a:t>    -&gt; </a:t>
            </a:r>
            <a:r>
              <a:rPr lang="en" sz="1100">
                <a:solidFill>
                  <a:srgbClr val="CC0000"/>
                </a:solidFill>
              </a:rPr>
              <a:t>4</a:t>
            </a:r>
            <a:r>
              <a:rPr lang="en" sz="1100">
                <a:solidFill>
                  <a:srgbClr val="CC0000"/>
                </a:solidFill>
              </a:rPr>
              <a:t>. Feature selection</a:t>
            </a:r>
            <a:r>
              <a:rPr lang="en" sz="1100"/>
              <a:t>                   -&gt; </a:t>
            </a:r>
            <a:r>
              <a:rPr lang="en" sz="1100">
                <a:solidFill>
                  <a:srgbClr val="9900FF"/>
                </a:solidFill>
              </a:rPr>
              <a:t>5. Preprocessing</a:t>
            </a:r>
            <a:r>
              <a:rPr lang="en" sz="1100">
                <a:solidFill>
                  <a:srgbClr val="38761D"/>
                </a:solidFill>
              </a:rPr>
              <a:t> </a:t>
            </a:r>
            <a:r>
              <a:rPr lang="en" sz="1100"/>
              <a:t>    </a:t>
            </a:r>
            <a:r>
              <a:rPr lang="en" sz="1100"/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80025" y="1217050"/>
            <a:ext cx="974100" cy="9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CSV, JSON, Database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Renaming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Label encoding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7529950" y="1199625"/>
            <a:ext cx="1209000" cy="115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Null values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Typos / Entry errors /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Duplicates / IDs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Scaling (min-max; standardize)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5768350" y="2687975"/>
            <a:ext cx="3275400" cy="13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en" sz="800"/>
              <a:t>, R</a:t>
            </a:r>
            <a:r>
              <a:rPr lang="en" sz="800"/>
              <a:t> - </a:t>
            </a:r>
            <a:r>
              <a:rPr lang="en" sz="800" u="sng"/>
              <a:t>programming</a:t>
            </a:r>
            <a:r>
              <a:rPr lang="en" sz="800"/>
              <a:t> tool</a:t>
            </a:r>
            <a:endParaRPr sz="800"/>
          </a:p>
          <a:p>
            <a:pPr indent="-22225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en" sz="800"/>
              <a:t> (matrix manipulation),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en" sz="800"/>
              <a:t> (Excel-like),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Matplotlib/Seaborn</a:t>
            </a:r>
            <a:r>
              <a:rPr lang="en" sz="800"/>
              <a:t> (visualization),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Sklearn</a:t>
            </a:r>
            <a:r>
              <a:rPr lang="en" sz="800"/>
              <a:t> (machine learning),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PyTorch</a:t>
            </a:r>
            <a:r>
              <a:rPr lang="en" sz="800"/>
              <a:t> (deep </a:t>
            </a:r>
            <a:r>
              <a:rPr lang="en" sz="800"/>
              <a:t>learning</a:t>
            </a:r>
            <a:r>
              <a:rPr lang="en" sz="800"/>
              <a:t>)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Tableau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Power</a:t>
            </a:r>
            <a:r>
              <a:rPr lang="en" sz="800">
                <a:solidFill>
                  <a:srgbClr val="B7B7B7"/>
                </a:solidFill>
              </a:rPr>
              <a:t>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BI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Business Intelligence (BI)</a:t>
            </a:r>
            <a:r>
              <a:rPr lang="en" sz="800">
                <a:solidFill>
                  <a:srgbClr val="B7B7B7"/>
                </a:solidFill>
              </a:rPr>
              <a:t> tools</a:t>
            </a:r>
            <a:r>
              <a:rPr lang="en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Microsoft Azure, Rapidminer, Weka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data science and machine learning</a:t>
            </a:r>
            <a:r>
              <a:rPr lang="en" sz="800">
                <a:solidFill>
                  <a:srgbClr val="B7B7B7"/>
                </a:solidFill>
              </a:rPr>
              <a:t> tools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SPSS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SAS, JASP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statistical</a:t>
            </a:r>
            <a:r>
              <a:rPr lang="en" sz="800">
                <a:solidFill>
                  <a:srgbClr val="B7B7B7"/>
                </a:solidFill>
              </a:rPr>
              <a:t> tool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80025" y="2701625"/>
            <a:ext cx="1167000" cy="1581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Regression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Q-learning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5768350" y="4056225"/>
            <a:ext cx="2702100" cy="8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VENUES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 (KDD)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DL (ICML, NIPS, ICMR)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NLP (ACL, EMNLP)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CV (CVPR, ICCV)</a:t>
            </a:r>
            <a:endParaRPr i="1" sz="800">
              <a:solidFill>
                <a:srgbClr val="222222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540250" y="1217050"/>
            <a:ext cx="1811400" cy="92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070975" y="5360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3606276" y="1199625"/>
            <a:ext cx="1509600" cy="101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Feature splitting (e.g., date)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Creating features (e.g., some equation)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5389100" y="1199625"/>
            <a:ext cx="1908600" cy="10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/ dev /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Select your X (features) and y (target)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ML, it’s better to choose X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DL, we usually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 input all features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0" y="23425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</a:t>
            </a:r>
            <a:r>
              <a:rPr lang="en" sz="1100">
                <a:solidFill>
                  <a:srgbClr val="FF00FF"/>
                </a:solidFill>
              </a:rPr>
              <a:t>6. Model selection</a:t>
            </a:r>
            <a:r>
              <a:rPr lang="en" sz="1100"/>
              <a:t> -&gt;   </a:t>
            </a:r>
            <a:r>
              <a:rPr lang="en" sz="1100">
                <a:solidFill>
                  <a:srgbClr val="38761D"/>
                </a:solidFill>
              </a:rPr>
              <a:t>7</a:t>
            </a:r>
            <a:r>
              <a:rPr lang="en" sz="1100">
                <a:solidFill>
                  <a:srgbClr val="38761D"/>
                </a:solidFill>
              </a:rPr>
              <a:t>. Testing </a:t>
            </a:r>
            <a:r>
              <a:rPr lang="en" sz="1100">
                <a:solidFill>
                  <a:srgbClr val="9900FF"/>
                </a:solidFill>
              </a:rPr>
              <a:t>   </a:t>
            </a:r>
            <a:r>
              <a:rPr lang="en" sz="1100"/>
              <a:t>-&gt;  8.  Analysis    -&gt; </a:t>
            </a:r>
            <a:r>
              <a:rPr lang="en" sz="1100">
                <a:solidFill>
                  <a:srgbClr val="BF9000"/>
                </a:solidFill>
              </a:rPr>
              <a:t>9</a:t>
            </a:r>
            <a:r>
              <a:rPr lang="en" sz="1100">
                <a:solidFill>
                  <a:srgbClr val="BF9000"/>
                </a:solidFill>
              </a:rPr>
              <a:t>. Inference</a:t>
            </a:r>
            <a:r>
              <a:rPr lang="en" sz="1100"/>
              <a:t>  -&gt; </a:t>
            </a:r>
            <a:r>
              <a:rPr lang="en" sz="1100">
                <a:solidFill>
                  <a:srgbClr val="45818E"/>
                </a:solidFill>
              </a:rPr>
              <a:t>10</a:t>
            </a:r>
            <a:r>
              <a:rPr lang="en" sz="1100">
                <a:solidFill>
                  <a:srgbClr val="45818E"/>
                </a:solidFill>
              </a:rPr>
              <a:t>. Deployment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80025" y="4360575"/>
            <a:ext cx="15222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722800" y="2701625"/>
            <a:ext cx="743700" cy="8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your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657425" y="2701625"/>
            <a:ext cx="885600" cy="10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some unseen data, and see whether it makes sense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700401" y="2701625"/>
            <a:ext cx="962400" cy="591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Flask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Django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FastAPI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696580" y="3366456"/>
            <a:ext cx="962400" cy="307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Docker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875200" y="3779325"/>
            <a:ext cx="3783900" cy="11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</a:t>
            </a:r>
            <a:r>
              <a:rPr baseline="30000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MSE)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(recall, precision, f1)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(inertia)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Dimensionality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reduction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(mean squared distance between the original data and the reconstructed data)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 learning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cumulative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rewards)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>
            <a:off x="1315475" y="4063975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8"/>
          <p:cNvCxnSpPr/>
          <p:nvPr/>
        </p:nvCxnSpPr>
        <p:spPr>
          <a:xfrm>
            <a:off x="2081675" y="3522550"/>
            <a:ext cx="102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8"/>
          <p:cNvSpPr txBox="1"/>
          <p:nvPr/>
        </p:nvSpPr>
        <p:spPr>
          <a:xfrm>
            <a:off x="2663300" y="2701625"/>
            <a:ext cx="835800" cy="73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Analyze your model, e.g., 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101000" y="3833875"/>
            <a:ext cx="1509600" cy="5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MLFlow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Wandb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Tensorboard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idx="4294967295" type="title"/>
          </p:nvPr>
        </p:nvSpPr>
        <p:spPr>
          <a:xfrm>
            <a:off x="0" y="233565"/>
            <a:ext cx="9144000" cy="3291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152400" y="613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{44594181-326C-465D-BC1F-BE53D434FBF8}</a:tableStyleId>
              </a:tblPr>
              <a:tblGrid>
                <a:gridCol w="250675"/>
                <a:gridCol w="1726225"/>
                <a:gridCol w="2639275"/>
                <a:gridCol w="1674650"/>
                <a:gridCol w="2609125"/>
              </a:tblGrid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1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2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Assignment 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Assignment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Regression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Classification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A1: Car Price Prediction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Batch </a:t>
                      </a: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Stochastic / Mini-Batch 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Regularization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Binary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A2: TBD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Naive Bayes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Naive Bayes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K-Nearest Neighbors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A3: TBD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 II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Midterm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1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8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 Tree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Bagging / Random Forests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2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Ada Boosting / Gradient Boosting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K-Means Clustering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2: Proposal - Paper writing (Intro, Related Work, Method)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Mixture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Principal Component Analysis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Linear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Proposal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3: Experiment - Paper writing (Intro, Related Work, Method, Results)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Convolutional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Recurrent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Reinforcement Learning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Q-learning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Progress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4: Conclusion - Paper writing (Abstract, Intro, Related Work, Method, Results, Discussion, Conclusion)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  <a:tr h="2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Project Presentation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30"/>
          <p:cNvSpPr txBox="1"/>
          <p:nvPr/>
        </p:nvSpPr>
        <p:spPr>
          <a:xfrm>
            <a:off x="4768573" y="255975"/>
            <a:ext cx="4284000" cy="32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 Light"/>
                <a:ea typeface="Open Sans Light"/>
                <a:cs typeface="Open Sans Light"/>
                <a:sym typeface="Open Sans Light"/>
              </a:rPr>
              <a:t>Assignments are submitted at the same date as the next assignment comes out</a:t>
            </a:r>
            <a:endParaRPr i="1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