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Kanit Medium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Kanit"/>
      <p:regular r:id="rId31"/>
      <p:bold r:id="rId32"/>
      <p:italic r:id="rId33"/>
      <p:boldItalic r:id="rId34"/>
    </p:embeddedFont>
    <p:embeddedFont>
      <p:font typeface="Open Sans Light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CD2151-5FFC-4EDA-A9D5-AF780A399938}">
  <a:tblStyle styleId="{1FCD2151-5FFC-4EDA-A9D5-AF780A3999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KanitMedium-bold.fntdata"/><Relationship Id="rId23" Type="http://schemas.openxmlformats.org/officeDocument/2006/relationships/font" Target="fonts/Kani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KanitMedium-boldItalic.fntdata"/><Relationship Id="rId25" Type="http://schemas.openxmlformats.org/officeDocument/2006/relationships/font" Target="fonts/KanitMedium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Kani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33" Type="http://schemas.openxmlformats.org/officeDocument/2006/relationships/font" Target="fonts/Kanit-italic.fntdata"/><Relationship Id="rId10" Type="http://schemas.openxmlformats.org/officeDocument/2006/relationships/slide" Target="slides/slide3.xml"/><Relationship Id="rId32" Type="http://schemas.openxmlformats.org/officeDocument/2006/relationships/font" Target="fonts/Kanit-bold.fntdata"/><Relationship Id="rId13" Type="http://schemas.openxmlformats.org/officeDocument/2006/relationships/slide" Target="slides/slide6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5.xml"/><Relationship Id="rId34" Type="http://schemas.openxmlformats.org/officeDocument/2006/relationships/font" Target="fonts/Kanit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7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aa2200271_0_4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aa220027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991d6db18_1_8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991d6db18_1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a2200271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a220027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991d6db18_1_8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991d6db18_1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aa2200271_0_3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aa220027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aa2200271_0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aa220027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991d6db18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991d6db18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91d6db18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91d6db18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991d6db18_1_1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991d6db18_1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991d6db18_1_8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991d6db18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aa2200271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aa22002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991d6db18_1_8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991d6db18_1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aa2200271_0_2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aa220027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991d6db18_1_8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991d6db18_1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p23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85" name="Google Shape;185;p3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86" name="Google Shape;186;p3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0" name="Google Shape;190;p3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1" name="Google Shape;191;p3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5" name="Google Shape;195;p3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6" name="Google Shape;196;p3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3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" name="Google Shape;20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40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206" name="Google Shape;206;p40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7" name="Google Shape;207;p40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8" name="Google Shape;208;p40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2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9" name="Google Shape;219;p42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0" name="Google Shape;220;p42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Case Study: Regression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6" name="Google Shape;116;p22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Big picture of ML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aggle.com/datasets" TargetMode="External"/><Relationship Id="rId4" Type="http://schemas.openxmlformats.org/officeDocument/2006/relationships/hyperlink" Target="https://developers.facebook.com/docs/instagram-api/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developer.twitter.com/en/docs/twitter-api/getting-started/about-twitter-api" TargetMode="External"/><Relationship Id="rId6" Type="http://schemas.openxmlformats.org/officeDocument/2006/relationships/hyperlink" Target="https://openweathermap.org/api" TargetMode="External"/><Relationship Id="rId7" Type="http://schemas.openxmlformats.org/officeDocument/2006/relationships/hyperlink" Target="https://financeapi.net" TargetMode="External"/><Relationship Id="rId8" Type="http://schemas.openxmlformats.org/officeDocument/2006/relationships/hyperlink" Target="https://datasetsearch.research.goog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Case Study: Regression</a:t>
            </a:r>
            <a:endParaRPr sz="3600"/>
          </a:p>
        </p:txBody>
      </p:sp>
      <p:sp>
        <p:nvSpPr>
          <p:cNvPr id="226" name="Google Shape;226;p4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Machine Learning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Preprocessing - scaling</a:t>
            </a:r>
            <a:endParaRPr/>
          </a:p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Scale your features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 the model to learn faster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Standardization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(x - mean) / std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when your data follows normal distribution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Normalization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(x - x_min) / (x_max - x_min)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when your data DOES NOT follow normal distribution (e.g., audio, signal, image)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Rule of thumb:  Scale after you split and fill all the missing values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Rule of thumb:  Scale your test set using training distribution, NOT testing distribution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Rule of thumb:  DON’T scale your categorical features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Model selection - many algorithms</a:t>
            </a:r>
            <a:endParaRPr/>
          </a:p>
        </p:txBody>
      </p:sp>
      <p:sp>
        <p:nvSpPr>
          <p:cNvPr id="320" name="Google Shape;320;p53"/>
          <p:cNvSpPr txBox="1"/>
          <p:nvPr>
            <p:ph idx="1" type="body"/>
          </p:nvPr>
        </p:nvSpPr>
        <p:spPr>
          <a:xfrm>
            <a:off x="228600" y="1095925"/>
            <a:ext cx="82680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algorithms - so many algorithms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Linear Regression, Random Forest Regressor, etc.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Within these algorithms, many parameters</a:t>
            </a:r>
            <a:endParaRPr sz="15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not ok to use test-set to compare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use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cross-validation</a:t>
            </a:r>
            <a:r>
              <a:rPr lang="en" sz="1500"/>
              <a:t>!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 selection - cross validation</a:t>
            </a:r>
            <a:endParaRPr/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220225" y="1079125"/>
            <a:ext cx="1233000" cy="673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Cross</a:t>
            </a:r>
            <a:br>
              <a:rPr lang="en" sz="1100"/>
            </a:br>
            <a:r>
              <a:rPr lang="en" sz="1100"/>
              <a:t>validation (k = 5)</a:t>
            </a:r>
            <a:endParaRPr sz="1100"/>
          </a:p>
        </p:txBody>
      </p:sp>
      <p:sp>
        <p:nvSpPr>
          <p:cNvPr id="327" name="Google Shape;327;p54"/>
          <p:cNvSpPr/>
          <p:nvPr/>
        </p:nvSpPr>
        <p:spPr>
          <a:xfrm>
            <a:off x="1499175" y="1422600"/>
            <a:ext cx="4447800" cy="330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Training set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8" name="Google Shape;328;p54"/>
          <p:cNvSpPr/>
          <p:nvPr/>
        </p:nvSpPr>
        <p:spPr>
          <a:xfrm>
            <a:off x="1499175" y="1079132"/>
            <a:ext cx="6613500" cy="2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All Data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9" name="Google Shape;329;p54"/>
          <p:cNvSpPr/>
          <p:nvPr/>
        </p:nvSpPr>
        <p:spPr>
          <a:xfrm>
            <a:off x="6048850" y="1422450"/>
            <a:ext cx="2063700" cy="330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Test set</a:t>
            </a:r>
            <a:endParaRPr sz="20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30" name="Google Shape;330;p54"/>
          <p:cNvGrpSpPr/>
          <p:nvPr/>
        </p:nvGrpSpPr>
        <p:grpSpPr>
          <a:xfrm>
            <a:off x="6074325" y="1872750"/>
            <a:ext cx="2458050" cy="2482800"/>
            <a:chOff x="6074325" y="1872750"/>
            <a:chExt cx="2458050" cy="2482800"/>
          </a:xfrm>
        </p:grpSpPr>
        <p:sp>
          <p:nvSpPr>
            <p:cNvPr id="331" name="Google Shape;331;p54"/>
            <p:cNvSpPr/>
            <p:nvPr/>
          </p:nvSpPr>
          <p:spPr>
            <a:xfrm>
              <a:off x="6074325" y="1872750"/>
              <a:ext cx="713100" cy="24828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4"/>
            <p:cNvSpPr txBox="1"/>
            <p:nvPr/>
          </p:nvSpPr>
          <p:spPr>
            <a:xfrm>
              <a:off x="6851175" y="2497425"/>
              <a:ext cx="16812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Here we got five scores; we average them to get the total score of one algorithm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33" name="Google Shape;333;p54"/>
          <p:cNvGrpSpPr/>
          <p:nvPr/>
        </p:nvGrpSpPr>
        <p:grpSpPr>
          <a:xfrm>
            <a:off x="4086756" y="4430185"/>
            <a:ext cx="3949594" cy="439315"/>
            <a:chOff x="4086756" y="4430185"/>
            <a:chExt cx="3949594" cy="439315"/>
          </a:xfrm>
        </p:grpSpPr>
        <p:sp>
          <p:nvSpPr>
            <p:cNvPr id="334" name="Google Shape;334;p54"/>
            <p:cNvSpPr/>
            <p:nvPr/>
          </p:nvSpPr>
          <p:spPr>
            <a:xfrm>
              <a:off x="5628575" y="4445300"/>
              <a:ext cx="267300" cy="424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54"/>
            <p:cNvGrpSpPr/>
            <p:nvPr/>
          </p:nvGrpSpPr>
          <p:grpSpPr>
            <a:xfrm>
              <a:off x="4086756" y="4430185"/>
              <a:ext cx="3949594" cy="424200"/>
              <a:chOff x="6677556" y="4430185"/>
              <a:chExt cx="3949594" cy="424200"/>
            </a:xfrm>
          </p:grpSpPr>
          <p:sp>
            <p:nvSpPr>
              <p:cNvPr id="336" name="Google Shape;336;p54"/>
              <p:cNvSpPr/>
              <p:nvPr/>
            </p:nvSpPr>
            <p:spPr>
              <a:xfrm>
                <a:off x="8563450" y="4478525"/>
                <a:ext cx="2063700" cy="330600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Test set</a:t>
                </a:r>
                <a:endParaRPr sz="20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37" name="Google Shape;337;p54"/>
              <p:cNvSpPr txBox="1"/>
              <p:nvPr/>
            </p:nvSpPr>
            <p:spPr>
              <a:xfrm>
                <a:off x="6677556" y="4430185"/>
                <a:ext cx="16812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 Light"/>
                    <a:ea typeface="Open Sans Light"/>
                    <a:cs typeface="Open Sans Light"/>
                    <a:sym typeface="Open Sans Light"/>
                  </a:rPr>
                  <a:t>Final evaluation</a:t>
                </a:r>
                <a:endParaRPr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338" name="Google Shape;338;p54"/>
          <p:cNvGrpSpPr/>
          <p:nvPr/>
        </p:nvGrpSpPr>
        <p:grpSpPr>
          <a:xfrm>
            <a:off x="381400" y="1844525"/>
            <a:ext cx="5565486" cy="424200"/>
            <a:chOff x="381400" y="1844525"/>
            <a:chExt cx="5565486" cy="424200"/>
          </a:xfrm>
        </p:grpSpPr>
        <p:sp>
          <p:nvSpPr>
            <p:cNvPr id="339" name="Google Shape;339;p54"/>
            <p:cNvSpPr/>
            <p:nvPr/>
          </p:nvSpPr>
          <p:spPr>
            <a:xfrm>
              <a:off x="1499175" y="18445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0" name="Google Shape;340;p54"/>
            <p:cNvSpPr/>
            <p:nvPr/>
          </p:nvSpPr>
          <p:spPr>
            <a:xfrm>
              <a:off x="2390209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1" name="Google Shape;341;p54"/>
            <p:cNvSpPr/>
            <p:nvPr/>
          </p:nvSpPr>
          <p:spPr>
            <a:xfrm>
              <a:off x="3290668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2" name="Google Shape;342;p54"/>
            <p:cNvSpPr/>
            <p:nvPr/>
          </p:nvSpPr>
          <p:spPr>
            <a:xfrm>
              <a:off x="4191127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3" name="Google Shape;343;p54"/>
            <p:cNvSpPr/>
            <p:nvPr/>
          </p:nvSpPr>
          <p:spPr>
            <a:xfrm>
              <a:off x="5091586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4" name="Google Shape;344;p54"/>
            <p:cNvSpPr txBox="1"/>
            <p:nvPr/>
          </p:nvSpPr>
          <p:spPr>
            <a:xfrm>
              <a:off x="381400" y="18602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45" name="Google Shape;345;p54"/>
          <p:cNvGrpSpPr/>
          <p:nvPr/>
        </p:nvGrpSpPr>
        <p:grpSpPr>
          <a:xfrm>
            <a:off x="381400" y="2377925"/>
            <a:ext cx="5565486" cy="424200"/>
            <a:chOff x="381400" y="2377925"/>
            <a:chExt cx="5565486" cy="424200"/>
          </a:xfrm>
        </p:grpSpPr>
        <p:sp>
          <p:nvSpPr>
            <p:cNvPr id="346" name="Google Shape;346;p54"/>
            <p:cNvSpPr/>
            <p:nvPr/>
          </p:nvSpPr>
          <p:spPr>
            <a:xfrm>
              <a:off x="1499175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7" name="Google Shape;347;p54"/>
            <p:cNvSpPr/>
            <p:nvPr/>
          </p:nvSpPr>
          <p:spPr>
            <a:xfrm>
              <a:off x="2390209" y="23779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8" name="Google Shape;348;p54"/>
            <p:cNvSpPr/>
            <p:nvPr/>
          </p:nvSpPr>
          <p:spPr>
            <a:xfrm>
              <a:off x="3290668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9" name="Google Shape;349;p54"/>
            <p:cNvSpPr/>
            <p:nvPr/>
          </p:nvSpPr>
          <p:spPr>
            <a:xfrm>
              <a:off x="4191127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0" name="Google Shape;350;p54"/>
            <p:cNvSpPr/>
            <p:nvPr/>
          </p:nvSpPr>
          <p:spPr>
            <a:xfrm>
              <a:off x="5091586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1" name="Google Shape;351;p54"/>
            <p:cNvSpPr txBox="1"/>
            <p:nvPr/>
          </p:nvSpPr>
          <p:spPr>
            <a:xfrm>
              <a:off x="381400" y="23936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2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52" name="Google Shape;352;p54"/>
          <p:cNvGrpSpPr/>
          <p:nvPr/>
        </p:nvGrpSpPr>
        <p:grpSpPr>
          <a:xfrm>
            <a:off x="381400" y="2850825"/>
            <a:ext cx="5565486" cy="484700"/>
            <a:chOff x="381400" y="2850825"/>
            <a:chExt cx="5565486" cy="484700"/>
          </a:xfrm>
        </p:grpSpPr>
        <p:sp>
          <p:nvSpPr>
            <p:cNvPr id="353" name="Google Shape;353;p54"/>
            <p:cNvSpPr/>
            <p:nvPr/>
          </p:nvSpPr>
          <p:spPr>
            <a:xfrm>
              <a:off x="1499175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4" name="Google Shape;354;p54"/>
            <p:cNvSpPr/>
            <p:nvPr/>
          </p:nvSpPr>
          <p:spPr>
            <a:xfrm>
              <a:off x="2390209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5" name="Google Shape;355;p54"/>
            <p:cNvSpPr/>
            <p:nvPr/>
          </p:nvSpPr>
          <p:spPr>
            <a:xfrm>
              <a:off x="3290668" y="29113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</a:t>
              </a: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4191127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7" name="Google Shape;357;p54"/>
            <p:cNvSpPr/>
            <p:nvPr/>
          </p:nvSpPr>
          <p:spPr>
            <a:xfrm>
              <a:off x="5091586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8" name="Google Shape;358;p54"/>
            <p:cNvSpPr txBox="1"/>
            <p:nvPr/>
          </p:nvSpPr>
          <p:spPr>
            <a:xfrm>
              <a:off x="381400" y="28508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3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59" name="Google Shape;359;p54"/>
          <p:cNvGrpSpPr/>
          <p:nvPr/>
        </p:nvGrpSpPr>
        <p:grpSpPr>
          <a:xfrm>
            <a:off x="381400" y="3384225"/>
            <a:ext cx="5565486" cy="484700"/>
            <a:chOff x="381400" y="3384225"/>
            <a:chExt cx="5565486" cy="484700"/>
          </a:xfrm>
        </p:grpSpPr>
        <p:sp>
          <p:nvSpPr>
            <p:cNvPr id="360" name="Google Shape;360;p54"/>
            <p:cNvSpPr/>
            <p:nvPr/>
          </p:nvSpPr>
          <p:spPr>
            <a:xfrm>
              <a:off x="1499175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1" name="Google Shape;361;p54"/>
            <p:cNvSpPr/>
            <p:nvPr/>
          </p:nvSpPr>
          <p:spPr>
            <a:xfrm>
              <a:off x="2390209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2" name="Google Shape;362;p54"/>
            <p:cNvSpPr/>
            <p:nvPr/>
          </p:nvSpPr>
          <p:spPr>
            <a:xfrm>
              <a:off x="3290668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3" name="Google Shape;363;p54"/>
            <p:cNvSpPr/>
            <p:nvPr/>
          </p:nvSpPr>
          <p:spPr>
            <a:xfrm>
              <a:off x="4191127" y="34447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4" name="Google Shape;364;p54"/>
            <p:cNvSpPr/>
            <p:nvPr/>
          </p:nvSpPr>
          <p:spPr>
            <a:xfrm>
              <a:off x="5091586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5" name="Google Shape;365;p54"/>
            <p:cNvSpPr txBox="1"/>
            <p:nvPr/>
          </p:nvSpPr>
          <p:spPr>
            <a:xfrm>
              <a:off x="381400" y="33842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4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66" name="Google Shape;366;p54"/>
          <p:cNvGrpSpPr/>
          <p:nvPr/>
        </p:nvGrpSpPr>
        <p:grpSpPr>
          <a:xfrm>
            <a:off x="381400" y="3917625"/>
            <a:ext cx="5565486" cy="484700"/>
            <a:chOff x="381400" y="3917625"/>
            <a:chExt cx="5565486" cy="484700"/>
          </a:xfrm>
        </p:grpSpPr>
        <p:sp>
          <p:nvSpPr>
            <p:cNvPr id="367" name="Google Shape;367;p54"/>
            <p:cNvSpPr/>
            <p:nvPr/>
          </p:nvSpPr>
          <p:spPr>
            <a:xfrm>
              <a:off x="1499175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8" name="Google Shape;368;p54"/>
            <p:cNvSpPr/>
            <p:nvPr/>
          </p:nvSpPr>
          <p:spPr>
            <a:xfrm>
              <a:off x="2390209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3290668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0" name="Google Shape;370;p54"/>
            <p:cNvSpPr/>
            <p:nvPr/>
          </p:nvSpPr>
          <p:spPr>
            <a:xfrm>
              <a:off x="4191127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5091586" y="39781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</a:t>
              </a: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2" name="Google Shape;372;p54"/>
            <p:cNvSpPr txBox="1"/>
            <p:nvPr/>
          </p:nvSpPr>
          <p:spPr>
            <a:xfrm>
              <a:off x="381400" y="39176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5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 selection - metrics</a:t>
            </a:r>
            <a:endParaRPr/>
          </a:p>
        </p:txBody>
      </p:sp>
      <p:sp>
        <p:nvSpPr>
          <p:cNvPr id="378" name="Google Shape;378;p55"/>
          <p:cNvSpPr txBox="1"/>
          <p:nvPr>
            <p:ph idx="1" type="body"/>
          </p:nvPr>
        </p:nvSpPr>
        <p:spPr>
          <a:xfrm>
            <a:off x="228600" y="1085850"/>
            <a:ext cx="42213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/>
              <a:t>(R-squared)</a:t>
            </a:r>
            <a:endParaRPr baseline="30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MSE (Mean Squared Error)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RMSE (Root Mean Squared Error)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677" y="3935725"/>
            <a:ext cx="2313573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1275" y="3352150"/>
            <a:ext cx="1895800" cy="49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5"/>
          <p:cNvPicPr preferRelativeResize="0"/>
          <p:nvPr/>
        </p:nvPicPr>
        <p:blipFill rotWithShape="1">
          <a:blip r:embed="rId5">
            <a:alphaModFix/>
          </a:blip>
          <a:srcRect b="0" l="0" r="27990" t="0"/>
          <a:stretch/>
        </p:blipFill>
        <p:spPr>
          <a:xfrm>
            <a:off x="4560250" y="3352150"/>
            <a:ext cx="1967442" cy="4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5"/>
          <p:cNvPicPr preferRelativeResize="0"/>
          <p:nvPr/>
        </p:nvPicPr>
        <p:blipFill rotWithShape="1">
          <a:blip r:embed="rId6">
            <a:alphaModFix/>
          </a:blip>
          <a:srcRect b="0" l="0" r="49464" t="0"/>
          <a:stretch/>
        </p:blipFill>
        <p:spPr>
          <a:xfrm>
            <a:off x="6658175" y="1239025"/>
            <a:ext cx="2135776" cy="21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5"/>
          <p:cNvPicPr preferRelativeResize="0"/>
          <p:nvPr/>
        </p:nvPicPr>
        <p:blipFill rotWithShape="1">
          <a:blip r:embed="rId6">
            <a:alphaModFix/>
          </a:blip>
          <a:srcRect b="0" l="50838" r="0" t="0"/>
          <a:stretch/>
        </p:blipFill>
        <p:spPr>
          <a:xfrm>
            <a:off x="4450000" y="1239025"/>
            <a:ext cx="2077700" cy="21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426" y="2421675"/>
            <a:ext cx="3186083" cy="127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 selection - grid search</a:t>
            </a:r>
            <a:endParaRPr/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228600" y="1095925"/>
            <a:ext cx="82680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we know which algorithm is best, we can further do cross-validation on that only algorithm with different parameters to find the best version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called “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Grid Search</a:t>
            </a:r>
            <a:r>
              <a:rPr lang="en" sz="1500"/>
              <a:t>”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7, 8, 9, 10:  Test, Analysis, Inference, Deploy</a:t>
            </a:r>
            <a:endParaRPr/>
          </a:p>
        </p:txBody>
      </p:sp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228600" y="1085850"/>
            <a:ext cx="8664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lang="en"/>
              <a:t> - test your model with the test set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Analysis</a:t>
            </a:r>
            <a:r>
              <a:rPr lang="en"/>
              <a:t> - analyze your model, e.g., feature importance, </a:t>
            </a:r>
            <a:r>
              <a:rPr lang="en"/>
              <a:t>where</a:t>
            </a:r>
            <a:r>
              <a:rPr lang="en"/>
              <a:t> error comes from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Inference</a:t>
            </a:r>
            <a:r>
              <a:rPr lang="en"/>
              <a:t> - test your model with some unseen data and see whether it makes sense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Deploy</a:t>
            </a:r>
            <a:r>
              <a:rPr lang="en"/>
              <a:t> - deploy to web using Django, Flask, FastAPI, Streamlit,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idx="4294967295" type="title"/>
          </p:nvPr>
        </p:nvSpPr>
        <p:spPr>
          <a:xfrm>
            <a:off x="0" y="233565"/>
            <a:ext cx="9144000" cy="3291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Course Outline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2" name="Google Shape;232;p44"/>
          <p:cNvGraphicFramePr/>
          <p:nvPr/>
        </p:nvGraphicFramePr>
        <p:xfrm>
          <a:off x="152400" y="613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{1FCD2151-5FFC-4EDA-A9D5-AF780A399938}</a:tableStyleId>
              </a:tblPr>
              <a:tblGrid>
                <a:gridCol w="250675"/>
                <a:gridCol w="1726225"/>
                <a:gridCol w="2639275"/>
                <a:gridCol w="1674650"/>
                <a:gridCol w="2609125"/>
              </a:tblGrid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Wk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1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2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Assignment 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Assignment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Regression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Classification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A1: Car Price Prediction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Batch </a:t>
                      </a: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Stochastic / Mini-Batch 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Regularization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Binary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A2: TBD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Naive Bayes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Naive Bayes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K-Nearest Neighbors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A3: TBD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 II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7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Midterm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1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8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Decision Tree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Bagging / Random Forests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2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Ada Boosting / Gradient Boosting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K-Means Clustering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2: Proposal - Paper writing (Intro, Related Work, Method)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Mixture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Principal Component Analysis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Linear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Proposal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3: Experiment - Paper writing (Intro, Related Work, Method, Results)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Convolutional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Recurrent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Reinforcement Learning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Q-learning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Progress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4: Conclusion - Paper writing (Abstract, Intro, Related Work, Method, Results, Discussion, Conclusion)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  <a:tr h="23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Project Presentation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44"/>
          <p:cNvSpPr txBox="1"/>
          <p:nvPr/>
        </p:nvSpPr>
        <p:spPr>
          <a:xfrm>
            <a:off x="4768573" y="255975"/>
            <a:ext cx="4284000" cy="323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 Light"/>
                <a:ea typeface="Open Sans Light"/>
                <a:cs typeface="Open Sans Light"/>
                <a:sym typeface="Open Sans Light"/>
              </a:rPr>
              <a:t>Assignments are submitted at the same date as the next assignment comes out</a:t>
            </a:r>
            <a:endParaRPr i="1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Regression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228600" y="1092975"/>
            <a:ext cx="8763000" cy="3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</a:t>
            </a:r>
            <a:r>
              <a:rPr lang="en" sz="1300"/>
              <a:t>edict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blood pressure level </a:t>
            </a:r>
            <a:r>
              <a:rPr lang="en" sz="1300"/>
              <a:t>using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BMI?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Predict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GDP</a:t>
            </a:r>
            <a:r>
              <a:rPr lang="en" sz="1300"/>
              <a:t> using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egg price, gold price, oil price?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Predict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life expectancy </a:t>
            </a:r>
            <a:r>
              <a:rPr lang="en" sz="1300"/>
              <a:t>using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population, GDP?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We called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/>
              <a:t>population, GDP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/>
              <a:t> as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features</a:t>
            </a:r>
            <a:r>
              <a:rPr lang="en" sz="1300"/>
              <a:t> (a.k.a predictors, independent variables ), and life expectancy as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labels</a:t>
            </a:r>
            <a:r>
              <a:rPr lang="en" sz="1300"/>
              <a:t> (a.k.a targets, dependent variables 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Notice all the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labels</a:t>
            </a:r>
            <a:r>
              <a:rPr lang="en" sz="1300"/>
              <a:t> here are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en" sz="1300"/>
              <a:t> values?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Regression </a:t>
            </a:r>
            <a:r>
              <a:rPr lang="en" sz="1300"/>
              <a:t>is a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supervised</a:t>
            </a:r>
            <a:r>
              <a:rPr lang="en" sz="1300"/>
              <a:t> algorithm to </a:t>
            </a:r>
            <a:r>
              <a:rPr i="1" lang="en" sz="1300"/>
              <a:t>predict</a:t>
            </a:r>
            <a:r>
              <a:rPr lang="en" sz="1300"/>
              <a:t>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en" sz="1300"/>
              <a:t> values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Labels must be continuous;  features can be categorical or continuous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Both features and labels can be univariate or multivariate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 sz="1300"/>
              <a:t>Supervised</a:t>
            </a:r>
            <a:r>
              <a:rPr lang="en" sz="1300"/>
              <a:t> - has both features and labels;  </a:t>
            </a:r>
            <a:r>
              <a:rPr i="1" lang="en" sz="1300"/>
              <a:t>Unsupervised</a:t>
            </a:r>
            <a:r>
              <a:rPr lang="en" sz="1300"/>
              <a:t> - only has features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 sz="1300"/>
              <a:t>Continuous</a:t>
            </a:r>
            <a:r>
              <a:rPr lang="en" sz="1300"/>
              <a:t> - opposite of categorical variables, e.g., gold price is continuous while gender is categorical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Continuous value can be change to categorical variables by binning!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Big picture of ML</a:t>
            </a:r>
            <a:endParaRPr sz="2600"/>
          </a:p>
        </p:txBody>
      </p:sp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0" y="8947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1. </a:t>
            </a:r>
            <a:r>
              <a:rPr lang="en" sz="1100">
                <a:solidFill>
                  <a:srgbClr val="0000FF"/>
                </a:solidFill>
              </a:rPr>
              <a:t>Load data</a:t>
            </a:r>
            <a:r>
              <a:rPr lang="en" sz="1100"/>
              <a:t>       -&gt;   </a:t>
            </a:r>
            <a:r>
              <a:rPr lang="en" sz="1100">
                <a:solidFill>
                  <a:srgbClr val="38761D"/>
                </a:solidFill>
              </a:rPr>
              <a:t>2</a:t>
            </a:r>
            <a:r>
              <a:rPr lang="en" sz="1100">
                <a:solidFill>
                  <a:srgbClr val="38761D"/>
                </a:solidFill>
              </a:rPr>
              <a:t>. Exploratory Data Analysis</a:t>
            </a:r>
            <a:r>
              <a:rPr lang="en" sz="1100">
                <a:solidFill>
                  <a:srgbClr val="9900FF"/>
                </a:solidFill>
              </a:rPr>
              <a:t>  </a:t>
            </a:r>
            <a:r>
              <a:rPr lang="en" sz="1100"/>
              <a:t>-</a:t>
            </a:r>
            <a:r>
              <a:rPr lang="en" sz="1100"/>
              <a:t>&gt;  </a:t>
            </a:r>
            <a:r>
              <a:rPr lang="en" sz="1100">
                <a:solidFill>
                  <a:srgbClr val="B45F06"/>
                </a:solidFill>
              </a:rPr>
              <a:t>3. Feature engineering</a:t>
            </a:r>
            <a:r>
              <a:rPr lang="en" sz="1100"/>
              <a:t>    -&gt; </a:t>
            </a:r>
            <a:r>
              <a:rPr lang="en" sz="1100">
                <a:solidFill>
                  <a:srgbClr val="CC0000"/>
                </a:solidFill>
              </a:rPr>
              <a:t>4</a:t>
            </a:r>
            <a:r>
              <a:rPr lang="en" sz="1100">
                <a:solidFill>
                  <a:srgbClr val="CC0000"/>
                </a:solidFill>
              </a:rPr>
              <a:t>. Feature selection</a:t>
            </a:r>
            <a:r>
              <a:rPr lang="en" sz="1100"/>
              <a:t>                   -&gt; </a:t>
            </a:r>
            <a:r>
              <a:rPr lang="en" sz="1100">
                <a:solidFill>
                  <a:srgbClr val="9900FF"/>
                </a:solidFill>
              </a:rPr>
              <a:t>5. Preprocessing</a:t>
            </a:r>
            <a:r>
              <a:rPr lang="en" sz="1100">
                <a:solidFill>
                  <a:srgbClr val="38761D"/>
                </a:solidFill>
              </a:rPr>
              <a:t> </a:t>
            </a:r>
            <a:r>
              <a:rPr lang="en" sz="1100"/>
              <a:t>    </a:t>
            </a:r>
            <a:r>
              <a:rPr lang="en" sz="1100"/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46" name="Google Shape;246;p46"/>
          <p:cNvSpPr txBox="1"/>
          <p:nvPr/>
        </p:nvSpPr>
        <p:spPr>
          <a:xfrm>
            <a:off x="280025" y="1217050"/>
            <a:ext cx="974100" cy="9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CSV, JSON, Database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Renaming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Label encoding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7" name="Google Shape;247;p46"/>
          <p:cNvSpPr txBox="1"/>
          <p:nvPr/>
        </p:nvSpPr>
        <p:spPr>
          <a:xfrm>
            <a:off x="7529950" y="1199625"/>
            <a:ext cx="1209000" cy="115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Null values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Outliers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Typos / Entry errors /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Duplicates / IDs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Scaling (min-max; standardize)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5768350" y="2687975"/>
            <a:ext cx="3275400" cy="132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en" sz="800"/>
              <a:t>, R</a:t>
            </a:r>
            <a:r>
              <a:rPr lang="en" sz="800"/>
              <a:t> - </a:t>
            </a:r>
            <a:r>
              <a:rPr lang="en" sz="800" u="sng"/>
              <a:t>programming</a:t>
            </a:r>
            <a:r>
              <a:rPr lang="en" sz="800"/>
              <a:t> tool</a:t>
            </a:r>
            <a:endParaRPr sz="800"/>
          </a:p>
          <a:p>
            <a:pPr indent="-22225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en" sz="800"/>
              <a:t> (matrix manipulation),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Pandas</a:t>
            </a:r>
            <a:r>
              <a:rPr lang="en" sz="800"/>
              <a:t> (Excel-like),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Matplotlib/Seaborn</a:t>
            </a:r>
            <a:r>
              <a:rPr lang="en" sz="800"/>
              <a:t> (visualization),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Sklearn</a:t>
            </a:r>
            <a:r>
              <a:rPr lang="en" sz="800"/>
              <a:t> (machine learning),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PyTorch</a:t>
            </a:r>
            <a:r>
              <a:rPr lang="en" sz="800"/>
              <a:t> (deep </a:t>
            </a:r>
            <a:r>
              <a:rPr lang="en" sz="800"/>
              <a:t>learning</a:t>
            </a:r>
            <a:r>
              <a:rPr lang="en" sz="800"/>
              <a:t>)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Tableau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Power</a:t>
            </a:r>
            <a:r>
              <a:rPr lang="en" sz="800">
                <a:solidFill>
                  <a:srgbClr val="B7B7B7"/>
                </a:solidFill>
              </a:rPr>
              <a:t>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BI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Business Intelligence (BI)</a:t>
            </a:r>
            <a:r>
              <a:rPr lang="en" sz="800">
                <a:solidFill>
                  <a:srgbClr val="B7B7B7"/>
                </a:solidFill>
              </a:rPr>
              <a:t> tools</a:t>
            </a:r>
            <a:r>
              <a:rPr lang="en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Microsoft Azure, Rapidminer, Weka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data science and machine learning</a:t>
            </a:r>
            <a:r>
              <a:rPr lang="en" sz="800">
                <a:solidFill>
                  <a:srgbClr val="B7B7B7"/>
                </a:solidFill>
              </a:rPr>
              <a:t> tools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SPSS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SAS, JASP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statistical</a:t>
            </a:r>
            <a:r>
              <a:rPr lang="en" sz="800">
                <a:solidFill>
                  <a:srgbClr val="B7B7B7"/>
                </a:solidFill>
              </a:rPr>
              <a:t> tool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280025" y="2701625"/>
            <a:ext cx="1167000" cy="1581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Regression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Classification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Clustering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PPO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Q-learning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5768350" y="4056225"/>
            <a:ext cx="2702100" cy="87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VENUES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 (KDD)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DL (ICML, NIPS, ICMR)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NLP (ACL, EMNLP)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CV (CVPR, ICCV)</a:t>
            </a:r>
            <a:endParaRPr i="1" sz="800">
              <a:solidFill>
                <a:srgbClr val="222222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1" name="Google Shape;251;p46"/>
          <p:cNvSpPr txBox="1"/>
          <p:nvPr/>
        </p:nvSpPr>
        <p:spPr>
          <a:xfrm>
            <a:off x="1540250" y="1217050"/>
            <a:ext cx="1811400" cy="92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Countplot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Distribution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Boxplot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Scatter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Predictive Power Score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3070975" y="5360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/>
        </p:nvSpPr>
        <p:spPr>
          <a:xfrm>
            <a:off x="3606276" y="1199625"/>
            <a:ext cx="1509600" cy="1015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Feature splitting (e.g., date)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Creating features (e.g., some equation)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5389100" y="1199625"/>
            <a:ext cx="1908600" cy="101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 / dev /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Select your X (features) and y (target)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ML, it’s better to choose X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DL, we usually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just input all features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0" y="23425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</a:t>
            </a:r>
            <a:r>
              <a:rPr lang="en" sz="1100">
                <a:solidFill>
                  <a:srgbClr val="FF00FF"/>
                </a:solidFill>
              </a:rPr>
              <a:t>6. Model selection</a:t>
            </a:r>
            <a:r>
              <a:rPr lang="en" sz="1100"/>
              <a:t> -&gt;   </a:t>
            </a:r>
            <a:r>
              <a:rPr lang="en" sz="1100">
                <a:solidFill>
                  <a:srgbClr val="38761D"/>
                </a:solidFill>
              </a:rPr>
              <a:t>7</a:t>
            </a:r>
            <a:r>
              <a:rPr lang="en" sz="1100">
                <a:solidFill>
                  <a:srgbClr val="38761D"/>
                </a:solidFill>
              </a:rPr>
              <a:t>. Testing </a:t>
            </a:r>
            <a:r>
              <a:rPr lang="en" sz="1100">
                <a:solidFill>
                  <a:srgbClr val="9900FF"/>
                </a:solidFill>
              </a:rPr>
              <a:t>   </a:t>
            </a:r>
            <a:r>
              <a:rPr lang="en" sz="1100"/>
              <a:t>-&gt;  8.  Analysis    -&gt; </a:t>
            </a:r>
            <a:r>
              <a:rPr lang="en" sz="1100">
                <a:solidFill>
                  <a:srgbClr val="BF9000"/>
                </a:solidFill>
              </a:rPr>
              <a:t>9</a:t>
            </a:r>
            <a:r>
              <a:rPr lang="en" sz="1100">
                <a:solidFill>
                  <a:srgbClr val="BF9000"/>
                </a:solidFill>
              </a:rPr>
              <a:t>. Inference</a:t>
            </a:r>
            <a:r>
              <a:rPr lang="en" sz="1100"/>
              <a:t>  -&gt; </a:t>
            </a:r>
            <a:r>
              <a:rPr lang="en" sz="1100">
                <a:solidFill>
                  <a:srgbClr val="45818E"/>
                </a:solidFill>
              </a:rPr>
              <a:t>10</a:t>
            </a:r>
            <a:r>
              <a:rPr lang="en" sz="1100">
                <a:solidFill>
                  <a:srgbClr val="45818E"/>
                </a:solidFill>
              </a:rPr>
              <a:t>. Deployment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56" name="Google Shape;256;p46"/>
          <p:cNvSpPr txBox="1"/>
          <p:nvPr/>
        </p:nvSpPr>
        <p:spPr>
          <a:xfrm>
            <a:off x="280025" y="4360575"/>
            <a:ext cx="15222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Cross-validation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Grid search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1722800" y="2701625"/>
            <a:ext cx="743700" cy="87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your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3657425" y="2701625"/>
            <a:ext cx="885600" cy="10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some unseen data, and see whether it makes sense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4700401" y="2701625"/>
            <a:ext cx="962400" cy="591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Flask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Django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FastAPI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>
            <a:off x="4696580" y="3366456"/>
            <a:ext cx="962400" cy="307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Docker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1875200" y="3779325"/>
            <a:ext cx="3783900" cy="11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</a:t>
            </a:r>
            <a:r>
              <a:rPr baseline="30000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MSE)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(recall, precision, f1)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(inertia)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Dimensionality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reduction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(mean squared distance between the original data and the reconstructed data)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 learning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cumulative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rewards)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2" name="Google Shape;262;p46"/>
          <p:cNvCxnSpPr/>
          <p:nvPr/>
        </p:nvCxnSpPr>
        <p:spPr>
          <a:xfrm>
            <a:off x="1315475" y="4063975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6"/>
          <p:cNvCxnSpPr/>
          <p:nvPr/>
        </p:nvCxnSpPr>
        <p:spPr>
          <a:xfrm>
            <a:off x="2081675" y="3522550"/>
            <a:ext cx="102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6"/>
          <p:cNvSpPr txBox="1"/>
          <p:nvPr/>
        </p:nvSpPr>
        <p:spPr>
          <a:xfrm>
            <a:off x="2663300" y="2701625"/>
            <a:ext cx="835800" cy="73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Analyze your model, e.g., 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importance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6"/>
          <p:cNvSpPr txBox="1"/>
          <p:nvPr/>
        </p:nvSpPr>
        <p:spPr>
          <a:xfrm>
            <a:off x="4101000" y="3833875"/>
            <a:ext cx="1509600" cy="5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MLFlow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Wandb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Tensorboard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Load data</a:t>
            </a:r>
            <a:endParaRPr/>
          </a:p>
        </p:txBody>
      </p:sp>
      <p:sp>
        <p:nvSpPr>
          <p:cNvPr id="271" name="Google Shape;271;p47"/>
          <p:cNvSpPr txBox="1"/>
          <p:nvPr/>
        </p:nvSpPr>
        <p:spPr>
          <a:xfrm>
            <a:off x="160675" y="973575"/>
            <a:ext cx="88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Getting data	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 u="sng">
                <a:solidFill>
                  <a:srgbClr val="144C72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www.kaggle.com/datasets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API, e.g.,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Instagram API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5"/>
              </a:rPr>
              <a:t>Twitter API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6"/>
              </a:rPr>
              <a:t>Weather API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7"/>
              </a:rPr>
              <a:t>Stock Price API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8"/>
              </a:rPr>
              <a:t>Google Dataset search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Collect data using sensors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format: CSV, JSON, Databases (SQL)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90451" y="3747895"/>
            <a:ext cx="3591649" cy="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7"/>
          <p:cNvSpPr txBox="1"/>
          <p:nvPr/>
        </p:nvSpPr>
        <p:spPr>
          <a:xfrm>
            <a:off x="3318975" y="4226141"/>
            <a:ext cx="290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 Light"/>
                <a:ea typeface="Open Sans Light"/>
                <a:cs typeface="Open Sans Light"/>
                <a:sym typeface="Open Sans Light"/>
              </a:rPr>
              <a:t>Figure: Python can easily read your csv file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  <p:sp>
        <p:nvSpPr>
          <p:cNvPr id="279" name="Google Shape;279;p48"/>
          <p:cNvSpPr txBox="1"/>
          <p:nvPr/>
        </p:nvSpPr>
        <p:spPr>
          <a:xfrm>
            <a:off x="160675" y="973575"/>
            <a:ext cx="88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Perhaps the most important step - understand your data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 encoding</a:t>
            </a:r>
            <a:r>
              <a:rPr lang="en" sz="15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 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encode so we can visualize properly, as well as performing correlation etc.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categorical variables into integers, e.g., male =&gt; 0; female =&gt; 1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Univariate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Countplot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Distribution 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Multivariate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Boxplot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Scatter 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Predictive Power Score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Feature e</a:t>
            </a:r>
            <a:r>
              <a:rPr lang="en"/>
              <a:t>ngineering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  <a:r>
              <a:rPr lang="en" sz="1500"/>
              <a:t> - reduce dimensions, e.g, Principal Component Analysis (maximizes variances), Discriminant Analysis (maximizes separability)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Feature splitting </a:t>
            </a:r>
            <a:r>
              <a:rPr lang="en" sz="1500"/>
              <a:t>- Jan 26, 2023 ===&gt;  Monday  or  January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Creating features (e.g., some equation) </a:t>
            </a:r>
            <a:r>
              <a:rPr lang="en" sz="1500"/>
              <a:t>- combining the total sales from each sale department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Note: After such engineering, you can always go back to exploratory analysis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Feature selection</a:t>
            </a:r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Choose the most salient X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Good features MUST NOT BE correlated, i.e., independent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Correlation is not causation; don’t pick features using correlation only;  it should make sense!</a:t>
            </a:r>
            <a:endParaRPr sz="1500">
              <a:solidFill>
                <a:srgbClr val="0000FF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E.g., </a:t>
            </a:r>
            <a:r>
              <a:rPr i="1" lang="en" sz="1500"/>
              <a:t>Number of trees is correlated with number of divorce</a:t>
            </a:r>
            <a:r>
              <a:rPr lang="en" sz="1500"/>
              <a:t> </a:t>
            </a:r>
            <a:endParaRPr sz="1500">
              <a:solidFill>
                <a:srgbClr val="0000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For ML, less features are usually better (but NOT necessarily for DL)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Specify</a:t>
            </a:r>
            <a:r>
              <a:rPr lang="en" sz="1500"/>
              <a:t> the 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 train / test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Always split BEFORE preprocessing, to prevent data leakage</a:t>
            </a:r>
            <a:endParaRPr sz="1500">
              <a:solidFill>
                <a:srgbClr val="0000FF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Can be done in this order:  (1) splitting, (2) imputation, (3) scaling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Preprocessing</a:t>
            </a:r>
            <a:endParaRPr/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Imputing missing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values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missing “numbers”,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Replace with average | median | regression results | 0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missing “categories”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Replace with mode     |  ratio    | “No category”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1st rule of thumb</a:t>
            </a:r>
            <a:r>
              <a:rPr lang="en" sz="1500"/>
              <a:t>:  replacing should not drastically change the distribution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2nd rule of thumb</a:t>
            </a:r>
            <a:r>
              <a:rPr lang="en" sz="1500"/>
              <a:t>:  don’t delete if you are not sure what you are dealing with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3rd rule of thumb</a:t>
            </a:r>
            <a:r>
              <a:rPr lang="en" sz="1500"/>
              <a:t>:  replace ONLY features, NOT labels.   Don’t create fake labels.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Outliers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visualization such as box plot or z-score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Don’t just delete using box plot rule.  Use your common sense to understand what is possible, errors, and impossible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Typos / Entry errors / Duplicates / IDs</a:t>
            </a:r>
            <a:endParaRPr sz="1500"/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221" y="362325"/>
            <a:ext cx="1876075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1"/>
          <p:cNvSpPr txBox="1"/>
          <p:nvPr/>
        </p:nvSpPr>
        <p:spPr>
          <a:xfrm>
            <a:off x="7809565" y="948766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50%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0" name="Google Shape;300;p51"/>
          <p:cNvSpPr txBox="1"/>
          <p:nvPr/>
        </p:nvSpPr>
        <p:spPr>
          <a:xfrm>
            <a:off x="7809565" y="1203836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25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% (Q1)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7809565" y="787315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7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5% (Q3)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2" name="Google Shape;302;p51"/>
          <p:cNvSpPr txBox="1"/>
          <p:nvPr/>
        </p:nvSpPr>
        <p:spPr>
          <a:xfrm>
            <a:off x="7804999" y="1805075"/>
            <a:ext cx="18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“Min” 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(Q1 - 1.5 IQR)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7797901" y="405050"/>
            <a:ext cx="15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“Max” (Q3 + 1.5 IQR)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8603290" y="1028261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IQR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(Q3-Q1)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5" name="Google Shape;305;p51"/>
          <p:cNvSpPr/>
          <p:nvPr/>
        </p:nvSpPr>
        <p:spPr>
          <a:xfrm>
            <a:off x="8518025" y="992100"/>
            <a:ext cx="126000" cy="42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1"/>
          <p:cNvSpPr/>
          <p:nvPr/>
        </p:nvSpPr>
        <p:spPr>
          <a:xfrm>
            <a:off x="7805000" y="2046750"/>
            <a:ext cx="126000" cy="42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1"/>
          <p:cNvSpPr txBox="1"/>
          <p:nvPr/>
        </p:nvSpPr>
        <p:spPr>
          <a:xfrm>
            <a:off x="7884427" y="2080200"/>
            <a:ext cx="18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Outliers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8" name="Google Shape;308;p51"/>
          <p:cNvSpPr txBox="1"/>
          <p:nvPr/>
        </p:nvSpPr>
        <p:spPr>
          <a:xfrm>
            <a:off x="3935775" y="342950"/>
            <a:ext cx="2756400" cy="104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Numbers:  </a:t>
            </a:r>
            <a:r>
              <a:rPr lang="en" sz="8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4, 5, 6, 8,</a:t>
            </a: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8, 9, </a:t>
            </a:r>
            <a:r>
              <a:rPr lang="en" sz="8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10, 11, 13, 18</a:t>
            </a:r>
            <a:endParaRPr sz="8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50%  = (8 + 9) / 2 = 8.5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75% = </a:t>
            </a:r>
            <a:r>
              <a:rPr lang="en" sz="8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10, </a:t>
            </a:r>
            <a:r>
              <a:rPr b="1" lang="en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11, 13</a:t>
            </a:r>
            <a:r>
              <a:rPr lang="en" sz="8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18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(11 + 13) /2 = 12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25% = </a:t>
            </a:r>
            <a:r>
              <a:rPr lang="en" sz="8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4, </a:t>
            </a:r>
            <a:r>
              <a:rPr b="1" lang="en" sz="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5, 6</a:t>
            </a:r>
            <a:r>
              <a:rPr lang="en" sz="8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8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(5 + 6) / 2 = 5.5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IQR =  Q3 - Q1 = 12 - 5.5 = 6.5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Min  = Q1 - 1.5 (IQR) = 5.5 - 1.5 (6.5) = -4.25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Max = Q3 + 1.5(IQR) = 12 + 1.5 (6.5) = 21.25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