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Kanit Medium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Kanit"/>
      <p:regular r:id="rId23"/>
      <p:bold r:id="rId24"/>
      <p:italic r:id="rId25"/>
      <p:boldItalic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FE65C3-F527-44AC-9290-DE6983ADAD12}">
  <a:tblStyle styleId="{B1FE65C3-F527-44AC-9290-DE6983ADAD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Kanit-bold.fntdata"/><Relationship Id="rId23" Type="http://schemas.openxmlformats.org/officeDocument/2006/relationships/font" Target="fonts/Kani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Kanit-boldItalic.fntdata"/><Relationship Id="rId25" Type="http://schemas.openxmlformats.org/officeDocument/2006/relationships/font" Target="fonts/Kanit-italic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font" Target="fonts/KanitMedium-regular.fntdata"/><Relationship Id="rId14" Type="http://schemas.openxmlformats.org/officeDocument/2006/relationships/slide" Target="slides/slide7.xml"/><Relationship Id="rId17" Type="http://schemas.openxmlformats.org/officeDocument/2006/relationships/font" Target="fonts/KanitMedium-italic.fntdata"/><Relationship Id="rId16" Type="http://schemas.openxmlformats.org/officeDocument/2006/relationships/font" Target="fonts/KanitMedium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Kanit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991d6db18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991d6db18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91d6db18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91d6db18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991d6db18_1_1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991d6db18_1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aa2200271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aa22002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4a5a671c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4a5a671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4a5a671c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4a5a671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p23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85" name="Google Shape;185;p3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86" name="Google Shape;186;p3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0" name="Google Shape;190;p3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1" name="Google Shape;191;p3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5" name="Google Shape;195;p3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6" name="Google Shape;196;p3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3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0" name="Google Shape;20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05" name="Google Shape;205;p40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206" name="Google Shape;206;p40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7" name="Google Shape;207;p40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8" name="Google Shape;208;p40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2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9" name="Google Shape;219;p42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0" name="Google Shape;220;p42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0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Case Study: Classification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6" name="Google Shape;116;p22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Big picture of ML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Case Study: Classification</a:t>
            </a:r>
            <a:endParaRPr sz="3600"/>
          </a:p>
        </p:txBody>
      </p:sp>
      <p:sp>
        <p:nvSpPr>
          <p:cNvPr id="226" name="Google Shape;226;p4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Machine Learning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idx="4294967295" type="title"/>
          </p:nvPr>
        </p:nvSpPr>
        <p:spPr>
          <a:xfrm>
            <a:off x="0" y="233565"/>
            <a:ext cx="9144000" cy="3291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Course Outline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2" name="Google Shape;232;p44"/>
          <p:cNvGraphicFramePr/>
          <p:nvPr/>
        </p:nvGraphicFramePr>
        <p:xfrm>
          <a:off x="152400" y="6137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{B1FE65C3-F527-44AC-9290-DE6983ADAD12}</a:tableStyleId>
              </a:tblPr>
              <a:tblGrid>
                <a:gridCol w="250675"/>
                <a:gridCol w="1726225"/>
                <a:gridCol w="2639275"/>
                <a:gridCol w="1674650"/>
                <a:gridCol w="2609125"/>
              </a:tblGrid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Wk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1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2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Assignment 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Assignment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Regression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Classification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A1: Car Price Prediction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Batch </a:t>
                      </a: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Stochastic / Mini-Batch 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Regularization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Binary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A2: TBD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Naive Bayes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Naive Bayes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K-Nearest Neighbors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A3: TBD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Support Vector Machine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Support Vector Machine II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4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7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Midterm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1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8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Decision Tree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Bagging / Random Forests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2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9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Ada Boosting / Gradient Boosting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K-Means Clustering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2: Proposal - Paper writing (Intro, Related Work, Method)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Mixture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Principal Component Analysis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Linear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Proposal Presentation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3: Experiment - Paper writing (Intro, Related Work, Method, Results)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Convolutional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Recurrent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Reinforcement Learning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Q-learning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Progress Presentation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4: Conclusion - Paper writing (Abstract, Intro, Related Work, Method, Results, Discussion, Conclusion)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  <a:tr h="23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Project Presentation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44"/>
          <p:cNvSpPr txBox="1"/>
          <p:nvPr/>
        </p:nvSpPr>
        <p:spPr>
          <a:xfrm>
            <a:off x="4768573" y="255975"/>
            <a:ext cx="4284000" cy="323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 Light"/>
                <a:ea typeface="Open Sans Light"/>
                <a:cs typeface="Open Sans Light"/>
                <a:sym typeface="Open Sans Light"/>
              </a:rPr>
              <a:t>Assignments are submitted at the same date as the next assignment comes out</a:t>
            </a:r>
            <a:endParaRPr i="1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Classification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228600" y="1092975"/>
            <a:ext cx="8763000" cy="3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</a:t>
            </a:r>
            <a:r>
              <a:rPr lang="en"/>
              <a:t>edict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cancer or no cancer </a:t>
            </a:r>
            <a:r>
              <a:rPr lang="en"/>
              <a:t>using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sizes?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Predict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positive or negative</a:t>
            </a:r>
            <a:r>
              <a:rPr lang="en"/>
              <a:t> given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a sentence?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Predict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car brands</a:t>
            </a:r>
            <a:r>
              <a:rPr lang="en"/>
              <a:t> using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images?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 all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labels</a:t>
            </a:r>
            <a:r>
              <a:rPr lang="en"/>
              <a:t> here are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categorical (discrete)</a:t>
            </a:r>
            <a:r>
              <a:rPr lang="en"/>
              <a:t> values?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Classification </a:t>
            </a:r>
            <a:r>
              <a:rPr lang="en"/>
              <a:t>is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supervised</a:t>
            </a:r>
            <a:r>
              <a:rPr lang="en"/>
              <a:t> algorithm to </a:t>
            </a:r>
            <a:r>
              <a:rPr i="1" lang="en"/>
              <a:t>predict</a:t>
            </a:r>
            <a:r>
              <a:rPr lang="en"/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categorical (discrete)</a:t>
            </a:r>
            <a:r>
              <a:rPr lang="en"/>
              <a:t> values</a:t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Labels must be categorical;  features can be categorical or continuous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Labels can be binary (two class) or multiclass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en"/>
              <a:t>Supervised</a:t>
            </a:r>
            <a:r>
              <a:rPr lang="en"/>
              <a:t> - has both features and labels;  </a:t>
            </a:r>
            <a:r>
              <a:rPr i="1" lang="en"/>
              <a:t>Unsupervised</a:t>
            </a:r>
            <a:r>
              <a:rPr lang="en"/>
              <a:t> - only has features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Big picture of ML</a:t>
            </a:r>
            <a:endParaRPr sz="2600"/>
          </a:p>
        </p:txBody>
      </p:sp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0" y="8947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1. </a:t>
            </a:r>
            <a:r>
              <a:rPr lang="en" sz="1100">
                <a:solidFill>
                  <a:srgbClr val="0000FF"/>
                </a:solidFill>
              </a:rPr>
              <a:t>Load data</a:t>
            </a:r>
            <a:r>
              <a:rPr lang="en" sz="1100"/>
              <a:t>       -&gt;   </a:t>
            </a:r>
            <a:r>
              <a:rPr lang="en" sz="1100">
                <a:solidFill>
                  <a:srgbClr val="38761D"/>
                </a:solidFill>
              </a:rPr>
              <a:t>2</a:t>
            </a:r>
            <a:r>
              <a:rPr lang="en" sz="1100">
                <a:solidFill>
                  <a:srgbClr val="38761D"/>
                </a:solidFill>
              </a:rPr>
              <a:t>. Exploratory Data Analysis</a:t>
            </a:r>
            <a:r>
              <a:rPr lang="en" sz="1100">
                <a:solidFill>
                  <a:srgbClr val="9900FF"/>
                </a:solidFill>
              </a:rPr>
              <a:t>  </a:t>
            </a:r>
            <a:r>
              <a:rPr lang="en" sz="1100"/>
              <a:t>-</a:t>
            </a:r>
            <a:r>
              <a:rPr lang="en" sz="1100"/>
              <a:t>&gt;  </a:t>
            </a:r>
            <a:r>
              <a:rPr lang="en" sz="1100">
                <a:solidFill>
                  <a:srgbClr val="B45F06"/>
                </a:solidFill>
              </a:rPr>
              <a:t>3. Feature engineering</a:t>
            </a:r>
            <a:r>
              <a:rPr lang="en" sz="1100"/>
              <a:t>    -&gt; </a:t>
            </a:r>
            <a:r>
              <a:rPr lang="en" sz="1100">
                <a:solidFill>
                  <a:srgbClr val="CC0000"/>
                </a:solidFill>
              </a:rPr>
              <a:t>4</a:t>
            </a:r>
            <a:r>
              <a:rPr lang="en" sz="1100">
                <a:solidFill>
                  <a:srgbClr val="CC0000"/>
                </a:solidFill>
              </a:rPr>
              <a:t>. Feature selection</a:t>
            </a:r>
            <a:r>
              <a:rPr lang="en" sz="1100"/>
              <a:t>                   -&gt; </a:t>
            </a:r>
            <a:r>
              <a:rPr lang="en" sz="1100">
                <a:solidFill>
                  <a:srgbClr val="9900FF"/>
                </a:solidFill>
              </a:rPr>
              <a:t>5. Preprocessing</a:t>
            </a:r>
            <a:r>
              <a:rPr lang="en" sz="1100">
                <a:solidFill>
                  <a:srgbClr val="38761D"/>
                </a:solidFill>
              </a:rPr>
              <a:t> </a:t>
            </a:r>
            <a:r>
              <a:rPr lang="en" sz="1100"/>
              <a:t>    </a:t>
            </a:r>
            <a:r>
              <a:rPr lang="en" sz="1100"/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246" name="Google Shape;246;p46"/>
          <p:cNvSpPr txBox="1"/>
          <p:nvPr/>
        </p:nvSpPr>
        <p:spPr>
          <a:xfrm>
            <a:off x="280025" y="1217050"/>
            <a:ext cx="974100" cy="9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CSV, JSON, Database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Renaming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Label encoding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7" name="Google Shape;247;p46"/>
          <p:cNvSpPr txBox="1"/>
          <p:nvPr/>
        </p:nvSpPr>
        <p:spPr>
          <a:xfrm>
            <a:off x="7529950" y="1199625"/>
            <a:ext cx="1209000" cy="115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Null values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Outliers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Typos / Entry errors /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Duplicates / IDs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Scaling (min-max; standardize)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8" name="Google Shape;248;p46"/>
          <p:cNvSpPr txBox="1"/>
          <p:nvPr>
            <p:ph idx="1" type="body"/>
          </p:nvPr>
        </p:nvSpPr>
        <p:spPr>
          <a:xfrm>
            <a:off x="5768350" y="2687975"/>
            <a:ext cx="3275400" cy="132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en" sz="800"/>
              <a:t>, R</a:t>
            </a:r>
            <a:r>
              <a:rPr lang="en" sz="800"/>
              <a:t> - </a:t>
            </a:r>
            <a:r>
              <a:rPr lang="en" sz="800" u="sng"/>
              <a:t>programming</a:t>
            </a:r>
            <a:r>
              <a:rPr lang="en" sz="800"/>
              <a:t> tool</a:t>
            </a:r>
            <a:endParaRPr sz="800"/>
          </a:p>
          <a:p>
            <a:pPr indent="-22225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en" sz="800"/>
              <a:t> (matrix manipulation),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Pandas</a:t>
            </a:r>
            <a:r>
              <a:rPr lang="en" sz="800"/>
              <a:t> (Excel-like),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Matplotlib/Seaborn</a:t>
            </a:r>
            <a:r>
              <a:rPr lang="en" sz="800"/>
              <a:t> (visualization),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Sklearn</a:t>
            </a:r>
            <a:r>
              <a:rPr lang="en" sz="800"/>
              <a:t> (machine learning),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PyTorch</a:t>
            </a:r>
            <a:r>
              <a:rPr lang="en" sz="800"/>
              <a:t> (deep </a:t>
            </a:r>
            <a:r>
              <a:rPr lang="en" sz="800"/>
              <a:t>learning</a:t>
            </a:r>
            <a:r>
              <a:rPr lang="en" sz="800"/>
              <a:t>)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Tableau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Power</a:t>
            </a:r>
            <a:r>
              <a:rPr lang="en" sz="800">
                <a:solidFill>
                  <a:srgbClr val="B7B7B7"/>
                </a:solidFill>
              </a:rPr>
              <a:t>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BI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Business Intelligence (BI)</a:t>
            </a:r>
            <a:r>
              <a:rPr lang="en" sz="800">
                <a:solidFill>
                  <a:srgbClr val="B7B7B7"/>
                </a:solidFill>
              </a:rPr>
              <a:t> tools</a:t>
            </a:r>
            <a:r>
              <a:rPr lang="en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Microsoft Azure, Rapidminer, Weka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data science and machine learning</a:t>
            </a:r>
            <a:r>
              <a:rPr lang="en" sz="800">
                <a:solidFill>
                  <a:srgbClr val="B7B7B7"/>
                </a:solidFill>
              </a:rPr>
              <a:t> tools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SPSS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SAS, JASP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statistical</a:t>
            </a:r>
            <a:r>
              <a:rPr lang="en" sz="800">
                <a:solidFill>
                  <a:srgbClr val="B7B7B7"/>
                </a:solidFill>
              </a:rPr>
              <a:t> tool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280025" y="2701625"/>
            <a:ext cx="1167000" cy="1581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Regression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Classification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Clustering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PPO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Q-learning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5768350" y="4056225"/>
            <a:ext cx="2702100" cy="87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VENUES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 (KDD)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DL (ICML, NIPS, ICMR)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NLP (ACL, EMNLP)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CV (CVPR, ICCV)</a:t>
            </a:r>
            <a:endParaRPr i="1" sz="800">
              <a:solidFill>
                <a:srgbClr val="222222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1" name="Google Shape;251;p46"/>
          <p:cNvSpPr txBox="1"/>
          <p:nvPr/>
        </p:nvSpPr>
        <p:spPr>
          <a:xfrm>
            <a:off x="1540250" y="1217050"/>
            <a:ext cx="1811400" cy="92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Countplot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Distribution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Boxplot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Scatter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Correlation Matrix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Predictive Power Score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3070975" y="536050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/>
        </p:nvSpPr>
        <p:spPr>
          <a:xfrm>
            <a:off x="3606276" y="1199625"/>
            <a:ext cx="1509600" cy="1015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Feature splitting (e.g., date)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Creating features (e.g., some equation)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5389100" y="1199625"/>
            <a:ext cx="1908600" cy="101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Train / dev /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Select your X (features) and y (target)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ML, it’s better to choose X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DL, we usually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just input all features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0" y="23425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</a:t>
            </a:r>
            <a:r>
              <a:rPr lang="en" sz="1100">
                <a:solidFill>
                  <a:srgbClr val="FF00FF"/>
                </a:solidFill>
              </a:rPr>
              <a:t>6. Model selection</a:t>
            </a:r>
            <a:r>
              <a:rPr lang="en" sz="1100"/>
              <a:t> -&gt;   </a:t>
            </a:r>
            <a:r>
              <a:rPr lang="en" sz="1100">
                <a:solidFill>
                  <a:srgbClr val="38761D"/>
                </a:solidFill>
              </a:rPr>
              <a:t>7</a:t>
            </a:r>
            <a:r>
              <a:rPr lang="en" sz="1100">
                <a:solidFill>
                  <a:srgbClr val="38761D"/>
                </a:solidFill>
              </a:rPr>
              <a:t>. Testing </a:t>
            </a:r>
            <a:r>
              <a:rPr lang="en" sz="1100">
                <a:solidFill>
                  <a:srgbClr val="9900FF"/>
                </a:solidFill>
              </a:rPr>
              <a:t>   </a:t>
            </a:r>
            <a:r>
              <a:rPr lang="en" sz="1100"/>
              <a:t>-&gt;  8.  Analysis    -&gt; </a:t>
            </a:r>
            <a:r>
              <a:rPr lang="en" sz="1100">
                <a:solidFill>
                  <a:srgbClr val="BF9000"/>
                </a:solidFill>
              </a:rPr>
              <a:t>9</a:t>
            </a:r>
            <a:r>
              <a:rPr lang="en" sz="1100">
                <a:solidFill>
                  <a:srgbClr val="BF9000"/>
                </a:solidFill>
              </a:rPr>
              <a:t>. Inference</a:t>
            </a:r>
            <a:r>
              <a:rPr lang="en" sz="1100"/>
              <a:t>  -&gt; </a:t>
            </a:r>
            <a:r>
              <a:rPr lang="en" sz="1100">
                <a:solidFill>
                  <a:srgbClr val="45818E"/>
                </a:solidFill>
              </a:rPr>
              <a:t>10</a:t>
            </a:r>
            <a:r>
              <a:rPr lang="en" sz="1100">
                <a:solidFill>
                  <a:srgbClr val="45818E"/>
                </a:solidFill>
              </a:rPr>
              <a:t>. Deployment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256" name="Google Shape;256;p46"/>
          <p:cNvSpPr txBox="1"/>
          <p:nvPr/>
        </p:nvSpPr>
        <p:spPr>
          <a:xfrm>
            <a:off x="280025" y="4360575"/>
            <a:ext cx="15222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Cross-validation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Grid search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1722800" y="2701625"/>
            <a:ext cx="743700" cy="87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your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3657425" y="2701625"/>
            <a:ext cx="885600" cy="101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some unseen data, and see whether it makes sense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4700401" y="2701625"/>
            <a:ext cx="962400" cy="591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Flask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Django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FastAPI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0" name="Google Shape;260;p46"/>
          <p:cNvSpPr txBox="1"/>
          <p:nvPr/>
        </p:nvSpPr>
        <p:spPr>
          <a:xfrm>
            <a:off x="4696580" y="3366456"/>
            <a:ext cx="962400" cy="307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Docker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1875200" y="3779325"/>
            <a:ext cx="3783900" cy="11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</a:t>
            </a:r>
            <a:r>
              <a:rPr baseline="30000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MSE)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(recall, precision, f1)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(inertia)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Dimensionality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reduction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(mean squared distance between the original data and the reconstructed data)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 learning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cumulative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rewards)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62" name="Google Shape;262;p46"/>
          <p:cNvCxnSpPr/>
          <p:nvPr/>
        </p:nvCxnSpPr>
        <p:spPr>
          <a:xfrm>
            <a:off x="1315475" y="4063975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6"/>
          <p:cNvCxnSpPr/>
          <p:nvPr/>
        </p:nvCxnSpPr>
        <p:spPr>
          <a:xfrm>
            <a:off x="2081675" y="3522550"/>
            <a:ext cx="102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6"/>
          <p:cNvSpPr txBox="1"/>
          <p:nvPr/>
        </p:nvSpPr>
        <p:spPr>
          <a:xfrm>
            <a:off x="2663300" y="2701625"/>
            <a:ext cx="835800" cy="73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Analyze your model, e.g., 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importance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6"/>
          <p:cNvSpPr txBox="1"/>
          <p:nvPr/>
        </p:nvSpPr>
        <p:spPr>
          <a:xfrm>
            <a:off x="4101000" y="3833875"/>
            <a:ext cx="1509600" cy="54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MLFlow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Wandb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Tensorboard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</a:t>
            </a:r>
            <a:endParaRPr/>
          </a:p>
        </p:txBody>
      </p:sp>
      <p:sp>
        <p:nvSpPr>
          <p:cNvPr id="271" name="Google Shape;271;p47"/>
          <p:cNvSpPr txBox="1"/>
          <p:nvPr/>
        </p:nvSpPr>
        <p:spPr>
          <a:xfrm>
            <a:off x="160675" y="973575"/>
            <a:ext cx="88512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Recall label encoding which we turn categories into 0, 1, 2 etc.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When we have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more than two categories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, if we encode into 0, 1, 2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we create a unintentional order, i.e., the model "may" think that 0 &lt; 1 &lt; 2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Possible solution: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one hot encoding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E.g., Male, Female, Unknown ⇒  [1, 0, 0] if male;   [0, 1, 0] if female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Limitation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■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what if we have like 5000 categories....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■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one hot encode this will result in 5000 columns --&gt; too much!  -&gt; Two choices: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Group these categories into bigger categories, and then one-hot encode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Do label encoding anyway......but note the possible order effect    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Tips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:  one thing you need to know is that you can always cut down one column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[1, 0, 0], [0, 1, 0], [0, 0, 1] is same as 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[1, 0], [0, 1], [0, 0] by setting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‘drop_first=True’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</a:t>
            </a:r>
            <a:endParaRPr/>
          </a:p>
        </p:txBody>
      </p:sp>
      <p:sp>
        <p:nvSpPr>
          <p:cNvPr id="277" name="Google Shape;277;p48"/>
          <p:cNvSpPr txBox="1"/>
          <p:nvPr/>
        </p:nvSpPr>
        <p:spPr>
          <a:xfrm>
            <a:off x="160675" y="973575"/>
            <a:ext cx="47256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classification, it’s important to check the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imbalance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example, if you want to predict cat or dog, but you have 100 images of cat, but 1000 images of dogs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Ways to deal with class imbalance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Sample randomly 100 images of dogs (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downsampling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 - </a:t>
            </a:r>
            <a:r>
              <a:rPr lang="en" sz="15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loss of information</a:t>
            </a:r>
            <a:endParaRPr sz="15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Randomly augment 900 more images of cat (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upsampling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 - </a:t>
            </a:r>
            <a:r>
              <a:rPr lang="en" sz="15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redundant info</a:t>
            </a:r>
            <a:endParaRPr sz="15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class imbalance exists, you MUST not use “accuracy”, use recall / precision / f1-score instead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75" y="1456150"/>
            <a:ext cx="3839775" cy="11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26" y="2853503"/>
            <a:ext cx="3785374" cy="15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</a:t>
            </a:r>
            <a:endParaRPr/>
          </a:p>
        </p:txBody>
      </p:sp>
      <p:sp>
        <p:nvSpPr>
          <p:cNvPr id="285" name="Google Shape;285;p49"/>
          <p:cNvSpPr txBox="1"/>
          <p:nvPr/>
        </p:nvSpPr>
        <p:spPr>
          <a:xfrm>
            <a:off x="152400" y="9714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Given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: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y         = [0, 0, 0, 1, 1, 1, 1, 1, 1, 1, 1]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ypred = [1, 0, 1, 1, 1, 0, 1, 1, 1, 1, 1]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6" name="Google Shape;286;p49"/>
          <p:cNvSpPr txBox="1"/>
          <p:nvPr/>
        </p:nvSpPr>
        <p:spPr>
          <a:xfrm>
            <a:off x="152400" y="2219259"/>
            <a:ext cx="30000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Confusion Matrix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</a:t>
            </a:r>
            <a:r>
              <a:rPr lang="en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Actual</a:t>
            </a:r>
            <a:endParaRPr u="sng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            P               N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   P       7               2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Predict</a:t>
            </a: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   N       1               1</a:t>
            </a:r>
            <a:endParaRPr/>
          </a:p>
        </p:txBody>
      </p:sp>
      <p:sp>
        <p:nvSpPr>
          <p:cNvPr id="287" name="Google Shape;287;p49"/>
          <p:cNvSpPr txBox="1"/>
          <p:nvPr/>
        </p:nvSpPr>
        <p:spPr>
          <a:xfrm>
            <a:off x="214325" y="4080300"/>
            <a:ext cx="8475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We called 3 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True Positive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2 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False Positive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1  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False Negative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and the bottom right one 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True Negative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49"/>
          <p:cNvSpPr txBox="1"/>
          <p:nvPr/>
        </p:nvSpPr>
        <p:spPr>
          <a:xfrm>
            <a:off x="3429000" y="1063153"/>
            <a:ext cx="5132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(TP + TN) / (TP + FP + FN + TN)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(7 + 1)  / (7 + 2 + 1 + 1) = 8 / 11 = 72%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9" name="Google Shape;289;p49"/>
          <p:cNvSpPr/>
          <p:nvPr/>
        </p:nvSpPr>
        <p:spPr>
          <a:xfrm>
            <a:off x="7993850" y="1159666"/>
            <a:ext cx="997800" cy="44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Bad for </a:t>
            </a: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imbalance</a:t>
            </a: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 y</a:t>
            </a:r>
            <a:endParaRPr sz="12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0" name="Google Shape;290;p49"/>
          <p:cNvSpPr txBox="1"/>
          <p:nvPr/>
        </p:nvSpPr>
        <p:spPr>
          <a:xfrm>
            <a:off x="3429000" y="1816903"/>
            <a:ext cx="5132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recall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TP / (TP + FN)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recall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(7)  / (7 + 1) = 7 / 8 = 87.5%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1" name="Google Shape;291;p49"/>
          <p:cNvSpPr/>
          <p:nvPr/>
        </p:nvSpPr>
        <p:spPr>
          <a:xfrm>
            <a:off x="7168750" y="1909753"/>
            <a:ext cx="1822800" cy="44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Good for minimizing FN, e.g., cancer</a:t>
            </a:r>
            <a:endParaRPr sz="12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3429000" y="2570653"/>
            <a:ext cx="5132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precision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TP / (TP + FP)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precision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(7)  / (7 + 2) = 7 / 9 = 77%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3" name="Google Shape;293;p49"/>
          <p:cNvSpPr/>
          <p:nvPr/>
        </p:nvSpPr>
        <p:spPr>
          <a:xfrm>
            <a:off x="7168750" y="2654603"/>
            <a:ext cx="1822800" cy="44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Good for minimizing FP, e.g., search engine</a:t>
            </a:r>
            <a:endParaRPr sz="12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4" name="Google Shape;294;p49"/>
          <p:cNvSpPr txBox="1"/>
          <p:nvPr/>
        </p:nvSpPr>
        <p:spPr>
          <a:xfrm>
            <a:off x="3429000" y="3288600"/>
            <a:ext cx="5132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f1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2 * ( (recall * precision) / (precision + recall) )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f1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2 * ( (87.5 * 77) / (87.5 + 77) ) = 81.9%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5" name="Google Shape;295;p49"/>
          <p:cNvSpPr/>
          <p:nvPr/>
        </p:nvSpPr>
        <p:spPr>
          <a:xfrm>
            <a:off x="8091650" y="3389225"/>
            <a:ext cx="900000" cy="44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Balance</a:t>
            </a:r>
            <a:endParaRPr sz="12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