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Canva Sans Bold" charset="1" panose="020B0803030501040103"/>
      <p:regular r:id="rId13"/>
    </p:embeddedFont>
    <p:embeddedFont>
      <p:font typeface="Canva Sans" charset="1" panose="020B05030305010401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17004429" y="7760209"/>
            <a:ext cx="1009530" cy="941999"/>
          </a:xfrm>
          <a:custGeom>
            <a:avLst/>
            <a:gdLst/>
            <a:ahLst/>
            <a:cxnLst/>
            <a:rect r="r" b="b" t="t" l="l"/>
            <a:pathLst>
              <a:path h="941999" w="1009530">
                <a:moveTo>
                  <a:pt x="0" y="0"/>
                </a:moveTo>
                <a:lnTo>
                  <a:pt x="1009530" y="0"/>
                </a:lnTo>
                <a:lnTo>
                  <a:pt x="1009530" y="941999"/>
                </a:lnTo>
                <a:lnTo>
                  <a:pt x="0" y="9419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20000">
            <a:off x="-462653" y="5684654"/>
            <a:ext cx="22495845" cy="7648587"/>
          </a:xfrm>
          <a:custGeom>
            <a:avLst/>
            <a:gdLst/>
            <a:ahLst/>
            <a:cxnLst/>
            <a:rect r="r" b="b" t="t" l="l"/>
            <a:pathLst>
              <a:path h="7648587" w="22495845">
                <a:moveTo>
                  <a:pt x="0" y="0"/>
                </a:moveTo>
                <a:lnTo>
                  <a:pt x="22495845" y="0"/>
                </a:lnTo>
                <a:lnTo>
                  <a:pt x="22495845" y="7648587"/>
                </a:lnTo>
                <a:lnTo>
                  <a:pt x="0" y="76485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0" y="624027"/>
            <a:ext cx="17660383" cy="4712216"/>
          </a:xfrm>
          <a:prstGeom prst="rect">
            <a:avLst/>
          </a:prstGeom>
        </p:spPr>
        <p:txBody>
          <a:bodyPr anchor="t" rtlCol="false" tIns="0" lIns="0" bIns="0" rIns="0">
            <a:spAutoFit/>
          </a:bodyPr>
          <a:lstStyle/>
          <a:p>
            <a:pPr algn="ctr">
              <a:lnSpc>
                <a:spcPts val="6211"/>
              </a:lnSpc>
            </a:pPr>
            <a:r>
              <a:rPr lang="en-US" sz="4436">
                <a:solidFill>
                  <a:srgbClr val="FFFFFF"/>
                </a:solidFill>
                <a:latin typeface="Canva Sans Bold"/>
              </a:rPr>
              <a:t>Hello and welcome. Today, I will be presenting an overview of our company's sales performance for 2010 and 2011. I'm grateful for the chance to delve into this data and uncover meaningful insights regarding the store's performance. Your questions were invaluable, guiding me toward the specific insights you’re interested in exploring.</a:t>
            </a:r>
          </a:p>
        </p:txBody>
      </p:sp>
      <p:sp>
        <p:nvSpPr>
          <p:cNvPr name="TextBox 6" id="6"/>
          <p:cNvSpPr txBox="true"/>
          <p:nvPr/>
        </p:nvSpPr>
        <p:spPr>
          <a:xfrm rot="0">
            <a:off x="0" y="8786177"/>
            <a:ext cx="9501277" cy="712066"/>
          </a:xfrm>
          <a:prstGeom prst="rect">
            <a:avLst/>
          </a:prstGeom>
        </p:spPr>
        <p:txBody>
          <a:bodyPr anchor="t" rtlCol="false" tIns="0" lIns="0" bIns="0" rIns="0">
            <a:spAutoFit/>
          </a:bodyPr>
          <a:lstStyle/>
          <a:p>
            <a:pPr algn="ctr">
              <a:lnSpc>
                <a:spcPts val="5845"/>
              </a:lnSpc>
            </a:pPr>
            <a:r>
              <a:rPr lang="en-US" sz="4175">
                <a:solidFill>
                  <a:srgbClr val="FFFFFF"/>
                </a:solidFill>
                <a:latin typeface="Canva Sans Bold"/>
              </a:rPr>
              <a:t>Presentation By: Aditya Prakash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104"/>
        </a:solidFill>
      </p:bgPr>
    </p:bg>
    <p:spTree>
      <p:nvGrpSpPr>
        <p:cNvPr id="1" name=""/>
        <p:cNvGrpSpPr/>
        <p:nvPr/>
      </p:nvGrpSpPr>
      <p:grpSpPr>
        <a:xfrm>
          <a:off x="0" y="0"/>
          <a:ext cx="0" cy="0"/>
          <a:chOff x="0" y="0"/>
          <a:chExt cx="0" cy="0"/>
        </a:xfrm>
      </p:grpSpPr>
      <p:sp>
        <p:nvSpPr>
          <p:cNvPr name="Freeform 2" id="2"/>
          <p:cNvSpPr/>
          <p:nvPr/>
        </p:nvSpPr>
        <p:spPr>
          <a:xfrm flipH="false" flipV="false" rot="1347400">
            <a:off x="-6999555" y="7734934"/>
            <a:ext cx="23702447" cy="5104131"/>
          </a:xfrm>
          <a:custGeom>
            <a:avLst/>
            <a:gdLst/>
            <a:ahLst/>
            <a:cxnLst/>
            <a:rect r="r" b="b" t="t" l="l"/>
            <a:pathLst>
              <a:path h="5104131" w="23702447">
                <a:moveTo>
                  <a:pt x="0" y="0"/>
                </a:moveTo>
                <a:lnTo>
                  <a:pt x="23702447" y="0"/>
                </a:lnTo>
                <a:lnTo>
                  <a:pt x="23702447" y="5104132"/>
                </a:lnTo>
                <a:lnTo>
                  <a:pt x="0" y="5104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911250" y="4237571"/>
            <a:ext cx="10465499" cy="5861798"/>
          </a:xfrm>
          <a:custGeom>
            <a:avLst/>
            <a:gdLst/>
            <a:ahLst/>
            <a:cxnLst/>
            <a:rect r="r" b="b" t="t" l="l"/>
            <a:pathLst>
              <a:path h="5861798" w="10465499">
                <a:moveTo>
                  <a:pt x="0" y="0"/>
                </a:moveTo>
                <a:lnTo>
                  <a:pt x="10465500" y="0"/>
                </a:lnTo>
                <a:lnTo>
                  <a:pt x="10465500" y="5861798"/>
                </a:lnTo>
                <a:lnTo>
                  <a:pt x="0" y="5861798"/>
                </a:lnTo>
                <a:lnTo>
                  <a:pt x="0" y="0"/>
                </a:lnTo>
                <a:close/>
              </a:path>
            </a:pathLst>
          </a:custGeom>
          <a:blipFill>
            <a:blip r:embed="rId4"/>
            <a:stretch>
              <a:fillRect l="0" t="0" r="0" b="0"/>
            </a:stretch>
          </a:blipFill>
        </p:spPr>
      </p:sp>
      <p:sp>
        <p:nvSpPr>
          <p:cNvPr name="TextBox 4" id="4"/>
          <p:cNvSpPr txBox="true"/>
          <p:nvPr/>
        </p:nvSpPr>
        <p:spPr>
          <a:xfrm rot="0">
            <a:off x="1519636" y="457725"/>
            <a:ext cx="14681164" cy="3779846"/>
          </a:xfrm>
          <a:prstGeom prst="rect">
            <a:avLst/>
          </a:prstGeom>
        </p:spPr>
        <p:txBody>
          <a:bodyPr anchor="t" rtlCol="false" tIns="0" lIns="0" bIns="0" rIns="0">
            <a:spAutoFit/>
          </a:bodyPr>
          <a:lstStyle/>
          <a:p>
            <a:pPr algn="ctr">
              <a:lnSpc>
                <a:spcPts val="4276"/>
              </a:lnSpc>
            </a:pPr>
            <a:r>
              <a:rPr lang="en-US" sz="3054">
                <a:solidFill>
                  <a:srgbClr val="FFFFFF"/>
                </a:solidFill>
                <a:latin typeface="Canva Sans Bold"/>
              </a:rPr>
              <a:t>Thought Process</a:t>
            </a:r>
          </a:p>
          <a:p>
            <a:pPr algn="ctr">
              <a:lnSpc>
                <a:spcPts val="4276"/>
              </a:lnSpc>
            </a:pPr>
          </a:p>
          <a:p>
            <a:pPr algn="ctr">
              <a:lnSpc>
                <a:spcPts val="4276"/>
              </a:lnSpc>
            </a:pPr>
            <a:r>
              <a:rPr lang="en-US" sz="3054">
                <a:solidFill>
                  <a:srgbClr val="FFFFFF"/>
                </a:solidFill>
                <a:latin typeface="Canva Sans Bold"/>
              </a:rPr>
              <a:t>I want to assure you that I meticulously followed all the steps to ensure this analysis is precise and reliable. </a:t>
            </a:r>
          </a:p>
          <a:p>
            <a:pPr algn="ctr">
              <a:lnSpc>
                <a:spcPts val="4276"/>
              </a:lnSpc>
            </a:pPr>
            <a:r>
              <a:rPr lang="en-US" sz="3054">
                <a:solidFill>
                  <a:srgbClr val="FFFFFF"/>
                </a:solidFill>
                <a:latin typeface="Canva Sans Bold"/>
              </a:rPr>
              <a:t>I cleaned the provided data by removing any negative values in the Unit Price and Quantity columns and applied the necessary filters for all visualizations.</a:t>
            </a:r>
          </a:p>
          <a:p>
            <a:pPr algn="ctr">
              <a:lnSpc>
                <a:spcPts val="4276"/>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104"/>
        </a:solidFill>
      </p:bgPr>
    </p:bg>
    <p:spTree>
      <p:nvGrpSpPr>
        <p:cNvPr id="1" name=""/>
        <p:cNvGrpSpPr/>
        <p:nvPr/>
      </p:nvGrpSpPr>
      <p:grpSpPr>
        <a:xfrm>
          <a:off x="0" y="0"/>
          <a:ext cx="0" cy="0"/>
          <a:chOff x="0" y="0"/>
          <a:chExt cx="0" cy="0"/>
        </a:xfrm>
      </p:grpSpPr>
      <p:sp>
        <p:nvSpPr>
          <p:cNvPr name="Freeform 2" id="2"/>
          <p:cNvSpPr/>
          <p:nvPr/>
        </p:nvSpPr>
        <p:spPr>
          <a:xfrm flipH="false" flipV="false" rot="-9507671">
            <a:off x="9989420" y="-1375212"/>
            <a:ext cx="11257635" cy="6746826"/>
          </a:xfrm>
          <a:custGeom>
            <a:avLst/>
            <a:gdLst/>
            <a:ahLst/>
            <a:cxnLst/>
            <a:rect r="r" b="b" t="t" l="l"/>
            <a:pathLst>
              <a:path h="6746826" w="11257635">
                <a:moveTo>
                  <a:pt x="0" y="0"/>
                </a:moveTo>
                <a:lnTo>
                  <a:pt x="11257636" y="0"/>
                </a:lnTo>
                <a:lnTo>
                  <a:pt x="11257636" y="6746826"/>
                </a:lnTo>
                <a:lnTo>
                  <a:pt x="0" y="6746826"/>
                </a:lnTo>
                <a:lnTo>
                  <a:pt x="0" y="0"/>
                </a:lnTo>
                <a:close/>
              </a:path>
            </a:pathLst>
          </a:custGeom>
          <a:blipFill>
            <a:blip r:embed="rId2">
              <a:extLst>
                <a:ext uri="{96DAC541-7B7A-43D3-8B79-37D633B846F1}">
                  <asvg:svgBlip xmlns:asvg="http://schemas.microsoft.com/office/drawing/2016/SVG/main" r:embed="rId3"/>
                </a:ext>
              </a:extLst>
            </a:blip>
            <a:stretch>
              <a:fillRect l="0" t="0" r="-76267" b="0"/>
            </a:stretch>
          </a:blipFill>
        </p:spPr>
      </p:sp>
      <p:sp>
        <p:nvSpPr>
          <p:cNvPr name="Freeform 3" id="3"/>
          <p:cNvSpPr/>
          <p:nvPr/>
        </p:nvSpPr>
        <p:spPr>
          <a:xfrm flipH="false" flipV="false" rot="0">
            <a:off x="2791034" y="1028700"/>
            <a:ext cx="12185792" cy="6847048"/>
          </a:xfrm>
          <a:custGeom>
            <a:avLst/>
            <a:gdLst/>
            <a:ahLst/>
            <a:cxnLst/>
            <a:rect r="r" b="b" t="t" l="l"/>
            <a:pathLst>
              <a:path h="6847048" w="12185792">
                <a:moveTo>
                  <a:pt x="0" y="0"/>
                </a:moveTo>
                <a:lnTo>
                  <a:pt x="12185792" y="0"/>
                </a:lnTo>
                <a:lnTo>
                  <a:pt x="12185792" y="6847048"/>
                </a:lnTo>
                <a:lnTo>
                  <a:pt x="0" y="6847048"/>
                </a:lnTo>
                <a:lnTo>
                  <a:pt x="0" y="0"/>
                </a:lnTo>
                <a:close/>
              </a:path>
            </a:pathLst>
          </a:custGeom>
          <a:blipFill>
            <a:blip r:embed="rId4"/>
            <a:stretch>
              <a:fillRect l="0" t="0" r="0" b="0"/>
            </a:stretch>
          </a:blipFill>
        </p:spPr>
      </p:sp>
      <p:sp>
        <p:nvSpPr>
          <p:cNvPr name="TextBox 4" id="4"/>
          <p:cNvSpPr txBox="true"/>
          <p:nvPr/>
        </p:nvSpPr>
        <p:spPr>
          <a:xfrm rot="0">
            <a:off x="5484791" y="83563"/>
            <a:ext cx="6798278" cy="704048"/>
          </a:xfrm>
          <a:prstGeom prst="rect">
            <a:avLst/>
          </a:prstGeom>
        </p:spPr>
        <p:txBody>
          <a:bodyPr anchor="t" rtlCol="false" tIns="0" lIns="0" bIns="0" rIns="0">
            <a:spAutoFit/>
          </a:bodyPr>
          <a:lstStyle/>
          <a:p>
            <a:pPr algn="ctr">
              <a:lnSpc>
                <a:spcPts val="5819"/>
              </a:lnSpc>
            </a:pPr>
            <a:r>
              <a:rPr lang="en-US" sz="4156">
                <a:solidFill>
                  <a:srgbClr val="FFFFFF"/>
                </a:solidFill>
                <a:latin typeface="Canva Sans Bold"/>
              </a:rPr>
              <a:t>Revenue By Month</a:t>
            </a:r>
          </a:p>
        </p:txBody>
      </p:sp>
      <p:sp>
        <p:nvSpPr>
          <p:cNvPr name="TextBox 5" id="5"/>
          <p:cNvSpPr txBox="true"/>
          <p:nvPr/>
        </p:nvSpPr>
        <p:spPr>
          <a:xfrm rot="0">
            <a:off x="503253" y="8233368"/>
            <a:ext cx="17115954" cy="1746086"/>
          </a:xfrm>
          <a:prstGeom prst="rect">
            <a:avLst/>
          </a:prstGeom>
        </p:spPr>
        <p:txBody>
          <a:bodyPr anchor="t" rtlCol="false" tIns="0" lIns="0" bIns="0" rIns="0">
            <a:spAutoFit/>
          </a:bodyPr>
          <a:lstStyle/>
          <a:p>
            <a:pPr algn="ctr">
              <a:lnSpc>
                <a:spcPts val="3509"/>
              </a:lnSpc>
            </a:pPr>
            <a:r>
              <a:rPr lang="en-US" sz="2506">
                <a:solidFill>
                  <a:srgbClr val="FFFFFF"/>
                </a:solidFill>
                <a:latin typeface="Canva Sans Bold"/>
              </a:rPr>
              <a:t>During the first eight months, monthly revenues remained stable, averaging $685,000. Starting in September, we saw a substantial rise, with revenue reaching a peak of $1.51 million in November. This reflects an average increase of 21.18% from August to November. The trend from August to December clearly illustrates the impact of seasonality on retail store sales.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104"/>
        </a:solidFill>
      </p:bgPr>
    </p:bg>
    <p:spTree>
      <p:nvGrpSpPr>
        <p:cNvPr id="1" name=""/>
        <p:cNvGrpSpPr/>
        <p:nvPr/>
      </p:nvGrpSpPr>
      <p:grpSpPr>
        <a:xfrm>
          <a:off x="0" y="0"/>
          <a:ext cx="0" cy="0"/>
          <a:chOff x="0" y="0"/>
          <a:chExt cx="0" cy="0"/>
        </a:xfrm>
      </p:grpSpPr>
      <p:sp>
        <p:nvSpPr>
          <p:cNvPr name="Freeform 2" id="2"/>
          <p:cNvSpPr/>
          <p:nvPr/>
        </p:nvSpPr>
        <p:spPr>
          <a:xfrm flipH="false" flipV="false" rot="0">
            <a:off x="2832376" y="1028700"/>
            <a:ext cx="12197575" cy="6823289"/>
          </a:xfrm>
          <a:custGeom>
            <a:avLst/>
            <a:gdLst/>
            <a:ahLst/>
            <a:cxnLst/>
            <a:rect r="r" b="b" t="t" l="l"/>
            <a:pathLst>
              <a:path h="6823289" w="12197575">
                <a:moveTo>
                  <a:pt x="0" y="0"/>
                </a:moveTo>
                <a:lnTo>
                  <a:pt x="12197575" y="0"/>
                </a:lnTo>
                <a:lnTo>
                  <a:pt x="12197575" y="6823289"/>
                </a:lnTo>
                <a:lnTo>
                  <a:pt x="0" y="6823289"/>
                </a:lnTo>
                <a:lnTo>
                  <a:pt x="0" y="0"/>
                </a:lnTo>
                <a:close/>
              </a:path>
            </a:pathLst>
          </a:custGeom>
          <a:blipFill>
            <a:blip r:embed="rId2"/>
            <a:stretch>
              <a:fillRect l="0" t="0" r="0" b="0"/>
            </a:stretch>
          </a:blipFill>
        </p:spPr>
      </p:sp>
      <p:sp>
        <p:nvSpPr>
          <p:cNvPr name="TextBox 3" id="3"/>
          <p:cNvSpPr txBox="true"/>
          <p:nvPr/>
        </p:nvSpPr>
        <p:spPr>
          <a:xfrm rot="0">
            <a:off x="4412372" y="211751"/>
            <a:ext cx="9463257" cy="490928"/>
          </a:xfrm>
          <a:prstGeom prst="rect">
            <a:avLst/>
          </a:prstGeom>
        </p:spPr>
        <p:txBody>
          <a:bodyPr anchor="t" rtlCol="false" tIns="0" lIns="0" bIns="0" rIns="0">
            <a:spAutoFit/>
          </a:bodyPr>
          <a:lstStyle/>
          <a:p>
            <a:pPr algn="ctr">
              <a:lnSpc>
                <a:spcPts val="4075"/>
              </a:lnSpc>
            </a:pPr>
            <a:r>
              <a:rPr lang="en-US" sz="2911">
                <a:solidFill>
                  <a:srgbClr val="FFFFFF"/>
                </a:solidFill>
                <a:latin typeface="Canva Sans Bold"/>
              </a:rPr>
              <a:t>Top 10 Country By Revenue And There Quantity. </a:t>
            </a:r>
          </a:p>
        </p:txBody>
      </p:sp>
      <p:sp>
        <p:nvSpPr>
          <p:cNvPr name="TextBox 4" id="4"/>
          <p:cNvSpPr txBox="true"/>
          <p:nvPr/>
        </p:nvSpPr>
        <p:spPr>
          <a:xfrm rot="0">
            <a:off x="896999" y="8128214"/>
            <a:ext cx="16068329" cy="1921186"/>
          </a:xfrm>
          <a:prstGeom prst="rect">
            <a:avLst/>
          </a:prstGeom>
        </p:spPr>
        <p:txBody>
          <a:bodyPr anchor="t" rtlCol="false" tIns="0" lIns="0" bIns="0" rIns="0">
            <a:spAutoFit/>
          </a:bodyPr>
          <a:lstStyle/>
          <a:p>
            <a:pPr algn="ctr">
              <a:lnSpc>
                <a:spcPts val="3832"/>
              </a:lnSpc>
            </a:pPr>
            <a:r>
              <a:rPr lang="en-US" sz="2737">
                <a:solidFill>
                  <a:srgbClr val="FFFFFF"/>
                </a:solidFill>
                <a:latin typeface="Canva Sans"/>
              </a:rPr>
              <a:t>This chart highlights the top 10 countries by revenue and the quantities purchased, excluding the United Kingdom. There is minimal variation between revenue and quantity sold, indicating strong purchasing power in these countries. These regions hold significant potential for increased revenue, suggesting that management should prioritize them in marketing strategies.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104"/>
        </a:solidFill>
      </p:bgPr>
    </p:bg>
    <p:spTree>
      <p:nvGrpSpPr>
        <p:cNvPr id="1" name=""/>
        <p:cNvGrpSpPr/>
        <p:nvPr/>
      </p:nvGrpSpPr>
      <p:grpSpPr>
        <a:xfrm>
          <a:off x="0" y="0"/>
          <a:ext cx="0" cy="0"/>
          <a:chOff x="0" y="0"/>
          <a:chExt cx="0" cy="0"/>
        </a:xfrm>
      </p:grpSpPr>
      <p:sp>
        <p:nvSpPr>
          <p:cNvPr name="Freeform 2" id="2"/>
          <p:cNvSpPr/>
          <p:nvPr/>
        </p:nvSpPr>
        <p:spPr>
          <a:xfrm flipH="false" flipV="false" rot="0">
            <a:off x="11401431" y="-7523399"/>
            <a:ext cx="9521990" cy="12849235"/>
          </a:xfrm>
          <a:custGeom>
            <a:avLst/>
            <a:gdLst/>
            <a:ahLst/>
            <a:cxnLst/>
            <a:rect r="r" b="b" t="t" l="l"/>
            <a:pathLst>
              <a:path h="12849235" w="9521990">
                <a:moveTo>
                  <a:pt x="0" y="0"/>
                </a:moveTo>
                <a:lnTo>
                  <a:pt x="9521990" y="0"/>
                </a:lnTo>
                <a:lnTo>
                  <a:pt x="9521990" y="12849235"/>
                </a:lnTo>
                <a:lnTo>
                  <a:pt x="0" y="12849235"/>
                </a:lnTo>
                <a:lnTo>
                  <a:pt x="0" y="0"/>
                </a:lnTo>
                <a:close/>
              </a:path>
            </a:pathLst>
          </a:custGeom>
          <a:blipFill>
            <a:blip r:embed="rId2">
              <a:extLst>
                <a:ext uri="{96DAC541-7B7A-43D3-8B79-37D633B846F1}">
                  <asvg:svgBlip xmlns:asvg="http://schemas.microsoft.com/office/drawing/2016/SVG/main" r:embed="rId3"/>
                </a:ext>
              </a:extLst>
            </a:blip>
            <a:stretch>
              <a:fillRect l="-56579" t="0" r="0" b="0"/>
            </a:stretch>
          </a:blipFill>
        </p:spPr>
      </p:sp>
      <p:sp>
        <p:nvSpPr>
          <p:cNvPr name="Freeform 3" id="3"/>
          <p:cNvSpPr/>
          <p:nvPr/>
        </p:nvSpPr>
        <p:spPr>
          <a:xfrm flipH="false" flipV="false" rot="-2256539">
            <a:off x="-3472671" y="-1878012"/>
            <a:ext cx="8663258" cy="6269049"/>
          </a:xfrm>
          <a:custGeom>
            <a:avLst/>
            <a:gdLst/>
            <a:ahLst/>
            <a:cxnLst/>
            <a:rect r="r" b="b" t="t" l="l"/>
            <a:pathLst>
              <a:path h="6269049" w="8663258">
                <a:moveTo>
                  <a:pt x="0" y="0"/>
                </a:moveTo>
                <a:lnTo>
                  <a:pt x="8663259" y="0"/>
                </a:lnTo>
                <a:lnTo>
                  <a:pt x="8663259" y="6269049"/>
                </a:lnTo>
                <a:lnTo>
                  <a:pt x="0" y="6269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098625" y="1038369"/>
            <a:ext cx="12597408" cy="7115410"/>
          </a:xfrm>
          <a:custGeom>
            <a:avLst/>
            <a:gdLst/>
            <a:ahLst/>
            <a:cxnLst/>
            <a:rect r="r" b="b" t="t" l="l"/>
            <a:pathLst>
              <a:path h="7115410" w="12597408">
                <a:moveTo>
                  <a:pt x="0" y="0"/>
                </a:moveTo>
                <a:lnTo>
                  <a:pt x="12597408" y="0"/>
                </a:lnTo>
                <a:lnTo>
                  <a:pt x="12597408" y="7115410"/>
                </a:lnTo>
                <a:lnTo>
                  <a:pt x="0" y="7115410"/>
                </a:lnTo>
                <a:lnTo>
                  <a:pt x="0" y="0"/>
                </a:lnTo>
                <a:close/>
              </a:path>
            </a:pathLst>
          </a:custGeom>
          <a:blipFill>
            <a:blip r:embed="rId6"/>
            <a:stretch>
              <a:fillRect l="0" t="0" r="0" b="0"/>
            </a:stretch>
          </a:blipFill>
        </p:spPr>
      </p:sp>
      <p:sp>
        <p:nvSpPr>
          <p:cNvPr name="TextBox 5" id="5"/>
          <p:cNvSpPr txBox="true"/>
          <p:nvPr/>
        </p:nvSpPr>
        <p:spPr>
          <a:xfrm rot="0">
            <a:off x="858959" y="8457475"/>
            <a:ext cx="16400341" cy="1407102"/>
          </a:xfrm>
          <a:prstGeom prst="rect">
            <a:avLst/>
          </a:prstGeom>
        </p:spPr>
        <p:txBody>
          <a:bodyPr anchor="t" rtlCol="false" tIns="0" lIns="0" bIns="0" rIns="0">
            <a:spAutoFit/>
          </a:bodyPr>
          <a:lstStyle/>
          <a:p>
            <a:pPr algn="ctr">
              <a:lnSpc>
                <a:spcPts val="3749"/>
              </a:lnSpc>
            </a:pPr>
            <a:r>
              <a:rPr lang="en-US" sz="2678">
                <a:solidFill>
                  <a:srgbClr val="FFFFFF"/>
                </a:solidFill>
                <a:latin typeface="Canva Sans"/>
              </a:rPr>
              <a:t>The chart reveals minimal variation in revenue among the top 10 customers, with an average difference of 15.8%. By focusing on strengthening relationships with these customers, the company can enhance loyalty and retention, ultimately boosting sales and revenue.</a:t>
            </a:r>
          </a:p>
        </p:txBody>
      </p:sp>
      <p:sp>
        <p:nvSpPr>
          <p:cNvPr name="TextBox 6" id="6"/>
          <p:cNvSpPr txBox="true"/>
          <p:nvPr/>
        </p:nvSpPr>
        <p:spPr>
          <a:xfrm rot="0">
            <a:off x="5374685" y="113502"/>
            <a:ext cx="7538630" cy="740827"/>
          </a:xfrm>
          <a:prstGeom prst="rect">
            <a:avLst/>
          </a:prstGeom>
        </p:spPr>
        <p:txBody>
          <a:bodyPr anchor="t" rtlCol="false" tIns="0" lIns="0" bIns="0" rIns="0">
            <a:spAutoFit/>
          </a:bodyPr>
          <a:lstStyle/>
          <a:p>
            <a:pPr algn="ctr">
              <a:lnSpc>
                <a:spcPts val="6022"/>
              </a:lnSpc>
            </a:pPr>
            <a:r>
              <a:rPr lang="en-US" sz="4302">
                <a:solidFill>
                  <a:srgbClr val="FFFFFF"/>
                </a:solidFill>
                <a:latin typeface="Canva Sans Bold"/>
              </a:rPr>
              <a:t>Top 10 Country By Revenue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104"/>
        </a:solidFill>
      </p:bgPr>
    </p:bg>
    <p:spTree>
      <p:nvGrpSpPr>
        <p:cNvPr id="1" name=""/>
        <p:cNvGrpSpPr/>
        <p:nvPr/>
      </p:nvGrpSpPr>
      <p:grpSpPr>
        <a:xfrm>
          <a:off x="0" y="0"/>
          <a:ext cx="0" cy="0"/>
          <a:chOff x="0" y="0"/>
          <a:chExt cx="0" cy="0"/>
        </a:xfrm>
      </p:grpSpPr>
      <p:sp>
        <p:nvSpPr>
          <p:cNvPr name="Freeform 2" id="2"/>
          <p:cNvSpPr/>
          <p:nvPr/>
        </p:nvSpPr>
        <p:spPr>
          <a:xfrm flipH="false" flipV="false" rot="-1898846">
            <a:off x="-3656258" y="-3756073"/>
            <a:ext cx="19308321" cy="6564829"/>
          </a:xfrm>
          <a:custGeom>
            <a:avLst/>
            <a:gdLst/>
            <a:ahLst/>
            <a:cxnLst/>
            <a:rect r="r" b="b" t="t" l="l"/>
            <a:pathLst>
              <a:path h="6564829" w="19308321">
                <a:moveTo>
                  <a:pt x="0" y="0"/>
                </a:moveTo>
                <a:lnTo>
                  <a:pt x="19308320" y="0"/>
                </a:lnTo>
                <a:lnTo>
                  <a:pt x="19308320" y="6564829"/>
                </a:lnTo>
                <a:lnTo>
                  <a:pt x="0" y="65648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12407" y="803042"/>
            <a:ext cx="13181816" cy="7430178"/>
          </a:xfrm>
          <a:custGeom>
            <a:avLst/>
            <a:gdLst/>
            <a:ahLst/>
            <a:cxnLst/>
            <a:rect r="r" b="b" t="t" l="l"/>
            <a:pathLst>
              <a:path h="7430178" w="13181816">
                <a:moveTo>
                  <a:pt x="0" y="0"/>
                </a:moveTo>
                <a:lnTo>
                  <a:pt x="13181816" y="0"/>
                </a:lnTo>
                <a:lnTo>
                  <a:pt x="13181816" y="7430177"/>
                </a:lnTo>
                <a:lnTo>
                  <a:pt x="0" y="7430177"/>
                </a:lnTo>
                <a:lnTo>
                  <a:pt x="0" y="0"/>
                </a:lnTo>
                <a:close/>
              </a:path>
            </a:pathLst>
          </a:custGeom>
          <a:blipFill>
            <a:blip r:embed="rId4"/>
            <a:stretch>
              <a:fillRect l="0" t="0" r="0" b="0"/>
            </a:stretch>
          </a:blipFill>
        </p:spPr>
      </p:sp>
      <p:sp>
        <p:nvSpPr>
          <p:cNvPr name="TextBox 4" id="4"/>
          <p:cNvSpPr txBox="true"/>
          <p:nvPr/>
        </p:nvSpPr>
        <p:spPr>
          <a:xfrm rot="0">
            <a:off x="438342" y="7968159"/>
            <a:ext cx="17411315" cy="2147903"/>
          </a:xfrm>
          <a:prstGeom prst="rect">
            <a:avLst/>
          </a:prstGeom>
        </p:spPr>
        <p:txBody>
          <a:bodyPr anchor="t" rtlCol="false" tIns="0" lIns="0" bIns="0" rIns="0">
            <a:spAutoFit/>
          </a:bodyPr>
          <a:lstStyle/>
          <a:p>
            <a:pPr algn="l">
              <a:lnSpc>
                <a:spcPts val="2886"/>
              </a:lnSpc>
            </a:pPr>
            <a:r>
              <a:rPr lang="en-US" sz="2061">
                <a:solidFill>
                  <a:srgbClr val="FFFFFF"/>
                </a:solidFill>
                <a:ea typeface="Canva Sans"/>
              </a:rPr>
              <a:t>﻿</a:t>
            </a:r>
          </a:p>
          <a:p>
            <a:pPr algn="l">
              <a:lnSpc>
                <a:spcPts val="2886"/>
              </a:lnSpc>
            </a:pPr>
            <a:r>
              <a:rPr lang="en-US" sz="2061">
                <a:solidFill>
                  <a:srgbClr val="FFFFFF"/>
                </a:solidFill>
                <a:latin typeface="Canva Sans"/>
              </a:rPr>
              <a:t>The map chart concludes by comparing the places that have produced the greatest revenue to those that have not.</a:t>
            </a:r>
          </a:p>
          <a:p>
            <a:pPr algn="l">
              <a:lnSpc>
                <a:spcPts val="2886"/>
              </a:lnSpc>
            </a:pPr>
            <a:r>
              <a:rPr lang="en-US" sz="2061">
                <a:solidFill>
                  <a:srgbClr val="FFFFFF"/>
                </a:solidFill>
                <a:latin typeface="Canva Sans"/>
              </a:rPr>
              <a:t>The map also reveals that the majority of sales occur only in the European zone, with only a small number in the American region Along with Russia, there is no market for the items in Africa or Asia.</a:t>
            </a:r>
          </a:p>
          <a:p>
            <a:pPr algn="l">
              <a:lnSpc>
                <a:spcPts val="2886"/>
              </a:lnSpc>
            </a:pPr>
            <a:r>
              <a:rPr lang="en-US" sz="2061">
                <a:solidFill>
                  <a:srgbClr val="FFFFFF"/>
                </a:solidFill>
                <a:latin typeface="Canva Sans"/>
              </a:rPr>
              <a:t>The company can concentrate on the European market more and dive deeper into countries in the region to come up with strategies that will maximize sales from each country in the region alongside Australia and Japan.</a:t>
            </a:r>
          </a:p>
        </p:txBody>
      </p:sp>
      <p:sp>
        <p:nvSpPr>
          <p:cNvPr name="TextBox 5" id="5"/>
          <p:cNvSpPr txBox="true"/>
          <p:nvPr/>
        </p:nvSpPr>
        <p:spPr>
          <a:xfrm rot="0">
            <a:off x="5249695" y="-104775"/>
            <a:ext cx="6361869" cy="867336"/>
          </a:xfrm>
          <a:prstGeom prst="rect">
            <a:avLst/>
          </a:prstGeom>
        </p:spPr>
        <p:txBody>
          <a:bodyPr anchor="t" rtlCol="false" tIns="0" lIns="0" bIns="0" rIns="0">
            <a:spAutoFit/>
          </a:bodyPr>
          <a:lstStyle/>
          <a:p>
            <a:pPr algn="ctr">
              <a:lnSpc>
                <a:spcPts val="7010"/>
              </a:lnSpc>
            </a:pPr>
            <a:r>
              <a:rPr lang="en-US" sz="5007">
                <a:solidFill>
                  <a:srgbClr val="FFFFFF"/>
                </a:solidFill>
                <a:latin typeface="Canva Sans Bold"/>
              </a:rPr>
              <a:t>Revenue By Country</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00104"/>
        </a:solidFill>
      </p:bgPr>
    </p:bg>
    <p:spTree>
      <p:nvGrpSpPr>
        <p:cNvPr id="1" name=""/>
        <p:cNvGrpSpPr/>
        <p:nvPr/>
      </p:nvGrpSpPr>
      <p:grpSpPr>
        <a:xfrm>
          <a:off x="0" y="0"/>
          <a:ext cx="0" cy="0"/>
          <a:chOff x="0" y="0"/>
          <a:chExt cx="0" cy="0"/>
        </a:xfrm>
      </p:grpSpPr>
      <p:sp>
        <p:nvSpPr>
          <p:cNvPr name="TextBox 2" id="2"/>
          <p:cNvSpPr txBox="true"/>
          <p:nvPr/>
        </p:nvSpPr>
        <p:spPr>
          <a:xfrm rot="0">
            <a:off x="1837865" y="2416293"/>
            <a:ext cx="15088242" cy="6842007"/>
          </a:xfrm>
          <a:prstGeom prst="rect">
            <a:avLst/>
          </a:prstGeom>
        </p:spPr>
        <p:txBody>
          <a:bodyPr anchor="t" rtlCol="false" tIns="0" lIns="0" bIns="0" rIns="0">
            <a:spAutoFit/>
          </a:bodyPr>
          <a:lstStyle/>
          <a:p>
            <a:pPr algn="l">
              <a:lnSpc>
                <a:spcPts val="4556"/>
              </a:lnSpc>
            </a:pPr>
          </a:p>
          <a:p>
            <a:pPr algn="l" marL="702680" indent="-351340" lvl="1">
              <a:lnSpc>
                <a:spcPts val="4556"/>
              </a:lnSpc>
              <a:buAutoNum type="arabicPeriod" startAt="1"/>
            </a:pPr>
            <a:r>
              <a:rPr lang="en-US" sz="3254">
                <a:solidFill>
                  <a:srgbClr val="FFFFFF"/>
                </a:solidFill>
                <a:latin typeface="Canva Sans Bold"/>
              </a:rPr>
              <a:t>Develop strategies to stock and promote seasonal products to capitalize on peak demand periods.</a:t>
            </a:r>
          </a:p>
          <a:p>
            <a:pPr algn="l" marL="702680" indent="-351340" lvl="1">
              <a:lnSpc>
                <a:spcPts val="4556"/>
              </a:lnSpc>
              <a:buAutoNum type="arabicPeriod" startAt="1"/>
            </a:pPr>
            <a:r>
              <a:rPr lang="en-US" sz="3254">
                <a:solidFill>
                  <a:srgbClr val="FFFFFF"/>
                </a:solidFill>
                <a:latin typeface="Canva Sans Bold"/>
              </a:rPr>
              <a:t>Conduct an in-depth analysis of high-demand products during low-sales months to create targeted marketing strategies.</a:t>
            </a:r>
          </a:p>
          <a:p>
            <a:pPr algn="l" marL="702680" indent="-351340" lvl="1">
              <a:lnSpc>
                <a:spcPts val="4556"/>
              </a:lnSpc>
              <a:buAutoNum type="arabicPeriod" startAt="1"/>
            </a:pPr>
            <a:r>
              <a:rPr lang="en-US" sz="3254">
                <a:solidFill>
                  <a:srgbClr val="FFFFFF"/>
                </a:solidFill>
                <a:latin typeface="Canva Sans Bold"/>
              </a:rPr>
              <a:t>Explore product types and their revenue contributions by region to guide region-specific marketing efforts.</a:t>
            </a:r>
          </a:p>
          <a:p>
            <a:pPr algn="l" marL="702680" indent="-351340" lvl="1">
              <a:lnSpc>
                <a:spcPts val="4556"/>
              </a:lnSpc>
              <a:buAutoNum type="arabicPeriod" startAt="1"/>
            </a:pPr>
            <a:r>
              <a:rPr lang="en-US" sz="3254">
                <a:solidFill>
                  <a:srgbClr val="FFFFFF"/>
                </a:solidFill>
                <a:latin typeface="Canva Sans Bold"/>
              </a:rPr>
              <a:t>Consider offering incentives to top revenue-generating customers to enhance relationships and loyalty.</a:t>
            </a:r>
          </a:p>
          <a:p>
            <a:pPr algn="l" marL="702680" indent="-351340" lvl="1">
              <a:lnSpc>
                <a:spcPts val="4556"/>
              </a:lnSpc>
              <a:buAutoNum type="arabicPeriod" startAt="1"/>
            </a:pPr>
            <a:r>
              <a:rPr lang="en-US" sz="3254">
                <a:solidFill>
                  <a:srgbClr val="FFFFFF"/>
                </a:solidFill>
                <a:latin typeface="Canva Sans Bold"/>
              </a:rPr>
              <a:t>Focus on strategies to improve market positioning in the European market, which shows significant growth potential.</a:t>
            </a:r>
          </a:p>
          <a:p>
            <a:pPr algn="l">
              <a:lnSpc>
                <a:spcPts val="4556"/>
              </a:lnSpc>
            </a:pPr>
          </a:p>
        </p:txBody>
      </p:sp>
      <p:sp>
        <p:nvSpPr>
          <p:cNvPr name="TextBox 3" id="3"/>
          <p:cNvSpPr txBox="true"/>
          <p:nvPr/>
        </p:nvSpPr>
        <p:spPr>
          <a:xfrm rot="0">
            <a:off x="6109990" y="933450"/>
            <a:ext cx="6068020"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Recommendations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DAGJh3RTph4</dc:identifier>
  <dcterms:modified xsi:type="dcterms:W3CDTF">2011-08-01T06:04:30Z</dcterms:modified>
  <cp:revision>1</cp:revision>
  <dc:title>Black and Red Elegant Corporate Marketing Plan Presentation</dc:title>
</cp:coreProperties>
</file>