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69" r:id="rId1"/>
  </p:sldMasterIdLst>
  <p:notesMasterIdLst>
    <p:notesMasterId r:id="rId29"/>
  </p:notesMasterIdLst>
  <p:sldIdLst>
    <p:sldId id="256" r:id="rId2"/>
    <p:sldId id="401" r:id="rId3"/>
    <p:sldId id="381" r:id="rId4"/>
    <p:sldId id="263" r:id="rId5"/>
    <p:sldId id="403" r:id="rId6"/>
    <p:sldId id="382" r:id="rId7"/>
    <p:sldId id="404" r:id="rId8"/>
    <p:sldId id="405" r:id="rId9"/>
    <p:sldId id="406" r:id="rId10"/>
    <p:sldId id="407" r:id="rId11"/>
    <p:sldId id="408" r:id="rId12"/>
    <p:sldId id="383" r:id="rId13"/>
    <p:sldId id="384" r:id="rId14"/>
    <p:sldId id="385" r:id="rId15"/>
    <p:sldId id="386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398" r:id="rId24"/>
    <p:sldId id="399" r:id="rId25"/>
    <p:sldId id="400" r:id="rId26"/>
    <p:sldId id="409" r:id="rId27"/>
    <p:sldId id="271" r:id="rId28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F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-Shen SEET" userId="b288abd9-9626-4312-8615-d69e54f232e6" providerId="ADAL" clId="{49327A2D-4400-457A-8C3B-88783FD6CD2B}"/>
    <pc:docChg chg="undo custSel modSld">
      <pc:chgData name="Pi-Shen SEET" userId="b288abd9-9626-4312-8615-d69e54f232e6" providerId="ADAL" clId="{49327A2D-4400-457A-8C3B-88783FD6CD2B}" dt="2023-08-18T07:54:31.777" v="5" actId="313"/>
      <pc:docMkLst>
        <pc:docMk/>
      </pc:docMkLst>
      <pc:sldChg chg="modSp mod">
        <pc:chgData name="Pi-Shen SEET" userId="b288abd9-9626-4312-8615-d69e54f232e6" providerId="ADAL" clId="{49327A2D-4400-457A-8C3B-88783FD6CD2B}" dt="2023-08-18T07:46:34.386" v="0" actId="6549"/>
        <pc:sldMkLst>
          <pc:docMk/>
          <pc:sldMk cId="0" sldId="256"/>
        </pc:sldMkLst>
        <pc:spChg chg="mod">
          <ac:chgData name="Pi-Shen SEET" userId="b288abd9-9626-4312-8615-d69e54f232e6" providerId="ADAL" clId="{49327A2D-4400-457A-8C3B-88783FD6CD2B}" dt="2023-08-18T07:46:34.386" v="0" actId="6549"/>
          <ac:spMkLst>
            <pc:docMk/>
            <pc:sldMk cId="0" sldId="256"/>
            <ac:spMk id="10243" creationId="{30F1B05A-BC4E-4950-AC3A-6F9455F2903C}"/>
          </ac:spMkLst>
        </pc:spChg>
      </pc:sldChg>
      <pc:sldChg chg="modSp mod">
        <pc:chgData name="Pi-Shen SEET" userId="b288abd9-9626-4312-8615-d69e54f232e6" providerId="ADAL" clId="{49327A2D-4400-457A-8C3B-88783FD6CD2B}" dt="2023-08-18T07:54:31.777" v="5" actId="313"/>
        <pc:sldMkLst>
          <pc:docMk/>
          <pc:sldMk cId="2833421568" sldId="271"/>
        </pc:sldMkLst>
        <pc:spChg chg="mod">
          <ac:chgData name="Pi-Shen SEET" userId="b288abd9-9626-4312-8615-d69e54f232e6" providerId="ADAL" clId="{49327A2D-4400-457A-8C3B-88783FD6CD2B}" dt="2023-08-18T07:54:31.777" v="5" actId="313"/>
          <ac:spMkLst>
            <pc:docMk/>
            <pc:sldMk cId="2833421568" sldId="271"/>
            <ac:spMk id="2" creationId="{03E35B75-2931-4A10-AA4B-DB1BF9EA109C}"/>
          </ac:spMkLst>
        </pc:spChg>
      </pc:sldChg>
      <pc:sldChg chg="addSp delSp modSp mod">
        <pc:chgData name="Pi-Shen SEET" userId="b288abd9-9626-4312-8615-d69e54f232e6" providerId="ADAL" clId="{49327A2D-4400-457A-8C3B-88783FD6CD2B}" dt="2023-08-18T07:46:46.356" v="4"/>
        <pc:sldMkLst>
          <pc:docMk/>
          <pc:sldMk cId="1606131610" sldId="381"/>
        </pc:sldMkLst>
        <pc:spChg chg="add del mod">
          <ac:chgData name="Pi-Shen SEET" userId="b288abd9-9626-4312-8615-d69e54f232e6" providerId="ADAL" clId="{49327A2D-4400-457A-8C3B-88783FD6CD2B}" dt="2023-08-18T07:46:46.356" v="4"/>
          <ac:spMkLst>
            <pc:docMk/>
            <pc:sldMk cId="1606131610" sldId="381"/>
            <ac:spMk id="2" creationId="{0AC354FD-99FC-5BD7-F0ED-FCEFBFFFC054}"/>
          </ac:spMkLst>
        </pc:spChg>
        <pc:spChg chg="add del mod">
          <ac:chgData name="Pi-Shen SEET" userId="b288abd9-9626-4312-8615-d69e54f232e6" providerId="ADAL" clId="{49327A2D-4400-457A-8C3B-88783FD6CD2B}" dt="2023-08-18T07:46:46.356" v="4"/>
          <ac:spMkLst>
            <pc:docMk/>
            <pc:sldMk cId="1606131610" sldId="381"/>
            <ac:spMk id="3" creationId="{B9AA40B5-2D86-4800-F902-FF13594C5CB8}"/>
          </ac:spMkLst>
        </pc:spChg>
        <pc:spChg chg="mod">
          <ac:chgData name="Pi-Shen SEET" userId="b288abd9-9626-4312-8615-d69e54f232e6" providerId="ADAL" clId="{49327A2D-4400-457A-8C3B-88783FD6CD2B}" dt="2023-08-18T07:46:46.356" v="4"/>
          <ac:spMkLst>
            <pc:docMk/>
            <pc:sldMk cId="1606131610" sldId="381"/>
            <ac:spMk id="13314" creationId="{00000000-0000-0000-0000-000000000000}"/>
          </ac:spMkLst>
        </pc:spChg>
        <pc:spChg chg="mod">
          <ac:chgData name="Pi-Shen SEET" userId="b288abd9-9626-4312-8615-d69e54f232e6" providerId="ADAL" clId="{49327A2D-4400-457A-8C3B-88783FD6CD2B}" dt="2023-08-18T07:46:46.356" v="4"/>
          <ac:spMkLst>
            <pc:docMk/>
            <pc:sldMk cId="1606131610" sldId="381"/>
            <ac:spMk id="1331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C7DD939-337C-4F20-B081-609D8810D84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0FD2ADD-F699-457D-99C8-78A14F32782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93635447-0065-4C0F-80DE-A0A872703F2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D848918C-F724-4274-8241-F73F313F90F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5AA1F6E2-71CE-4896-B3CD-25A1E9443F3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AA04A96A-E9CA-4E95-B083-F5A44731AD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ABCE44F-A0F4-4F0B-9D6E-735E1A5816D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E1F8B5E7-CBB4-4457-910B-0A10D0B528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926C831-1B83-4608-84C3-05B94CCB5981}" type="slidenum">
              <a:rPr lang="en-US" altLang="en-US" sz="1200"/>
              <a:pPr/>
              <a:t>1</a:t>
            </a:fld>
            <a:endParaRPr lang="en-US" altLang="en-US" sz="1200" dirty="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CE4633FC-3250-4534-9FC3-38576ED95F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45E5A931-E178-4E0D-B791-9BAE1D8755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643CCC16-DAA5-449A-B8B2-3BA705623E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5059FAF3-761D-4BFC-81A6-66E4E4463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D81B82CF-7F4D-4148-92FF-AED1EF1135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2E8EE79-BB21-4202-B896-F45FB020C5A4}" type="slidenum">
              <a:rPr lang="en-US" altLang="en-US" sz="1200"/>
              <a:pPr/>
              <a:t>27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0641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FC16B-0C4A-4452-97DB-7C6D62CAB04A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7574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FC16B-0C4A-4452-97DB-7C6D62CAB04A}" type="slidenum">
              <a:rPr lang="en-AU" smtClean="0"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79236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C915AAE-5853-457C-A187-A5418A9FC0F1}" type="slidenum">
              <a:rPr lang="en-AU" smtClean="0">
                <a:cs typeface="Arial" charset="0"/>
              </a:rPr>
              <a:pPr/>
              <a:t>7</a:t>
            </a:fld>
            <a:endParaRPr lang="en-AU" dirty="0">
              <a:cs typeface="Arial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17550"/>
            <a:ext cx="4802187" cy="3602038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043" y="4560609"/>
            <a:ext cx="5363115" cy="4322917"/>
          </a:xfrm>
          <a:noFill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0344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3546150-67EC-4C49-8D14-9DA2E0E95D72}" type="slidenum">
              <a:rPr lang="en-AU" smtClean="0">
                <a:cs typeface="Arial" charset="0"/>
              </a:rPr>
              <a:pPr/>
              <a:t>8</a:t>
            </a:fld>
            <a:endParaRPr lang="en-AU" dirty="0">
              <a:cs typeface="Arial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17550"/>
            <a:ext cx="4802187" cy="3602038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043" y="4560609"/>
            <a:ext cx="5363115" cy="4322917"/>
          </a:xfrm>
          <a:noFill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8094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28E1640-F73E-437E-AECF-6DC677949C8A}" type="slidenum">
              <a:rPr lang="en-AU" smtClean="0">
                <a:cs typeface="Arial" charset="0"/>
              </a:rPr>
              <a:pPr/>
              <a:t>10</a:t>
            </a:fld>
            <a:endParaRPr lang="en-AU" dirty="0">
              <a:cs typeface="Arial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17550"/>
            <a:ext cx="4802187" cy="3602038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043" y="4560609"/>
            <a:ext cx="5363115" cy="4322917"/>
          </a:xfrm>
          <a:noFill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8271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DDC1F33-2A4C-43F0-9279-0F4E53CB6BA2}" type="slidenum">
              <a:rPr lang="en-AU" smtClean="0">
                <a:cs typeface="Arial" charset="0"/>
              </a:rPr>
              <a:pPr/>
              <a:t>11</a:t>
            </a:fld>
            <a:endParaRPr lang="en-AU" dirty="0">
              <a:cs typeface="Arial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17550"/>
            <a:ext cx="4802187" cy="3602038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043" y="4560609"/>
            <a:ext cx="5363115" cy="4322917"/>
          </a:xfrm>
          <a:noFill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3906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7892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609136-6388-4249-9223-03952D348A68}" type="datetime1">
              <a:rPr lang="en-US" altLang="en-US" smtClean="0"/>
              <a:pPr/>
              <a:t>9/20/2023</a:t>
            </a:fld>
            <a:endParaRPr lang="en-US" altLang="en-US" dirty="0"/>
          </a:p>
        </p:txBody>
      </p:sp>
      <p:sp>
        <p:nvSpPr>
          <p:cNvPr id="37893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MBA6090</a:t>
            </a:r>
          </a:p>
        </p:txBody>
      </p:sp>
      <p:sp>
        <p:nvSpPr>
          <p:cNvPr id="37894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F561D4A-4A94-4834-A0C9-09835F700A5F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989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6ABEDEE-E461-40FD-8DFF-D859550C583D}" type="slidenum">
              <a:rPr lang="en-AU" smtClean="0">
                <a:cs typeface="Arial" charset="0"/>
              </a:rPr>
              <a:pPr/>
              <a:t>26</a:t>
            </a:fld>
            <a:endParaRPr lang="en-AU" dirty="0">
              <a:cs typeface="Arial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17550"/>
            <a:ext cx="4802187" cy="3602038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043" y="4560609"/>
            <a:ext cx="5363115" cy="4322917"/>
          </a:xfrm>
          <a:noFill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623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BM3A Entrepreneurship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541A-A3CA-48F2-ADA4-56DA56F39F9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41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BM3A Entrepreneurship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541A-A3CA-48F2-ADA4-56DA56F39F9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881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BM3A Entrepreneurship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541A-A3CA-48F2-ADA4-56DA56F39F9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6533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84213" y="188913"/>
            <a:ext cx="7772400" cy="1143000"/>
          </a:xfrm>
        </p:spPr>
        <p:txBody>
          <a:bodyPr/>
          <a:lstStyle>
            <a:lvl1pPr>
              <a:defRPr>
                <a:solidFill>
                  <a:srgbClr val="002F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4213" y="1524000"/>
            <a:ext cx="7772400" cy="4953000"/>
          </a:xfrm>
        </p:spPr>
        <p:txBody>
          <a:bodyPr/>
          <a:lstStyle>
            <a:lvl1pPr>
              <a:defRPr>
                <a:solidFill>
                  <a:srgbClr val="002F60"/>
                </a:solidFill>
              </a:defRPr>
            </a:lvl1pPr>
            <a:lvl2pPr>
              <a:defRPr>
                <a:solidFill>
                  <a:srgbClr val="002F60"/>
                </a:solidFill>
              </a:defRPr>
            </a:lvl2pPr>
            <a:lvl3pPr>
              <a:defRPr>
                <a:solidFill>
                  <a:srgbClr val="002F60"/>
                </a:solidFill>
              </a:defRPr>
            </a:lvl3pPr>
            <a:lvl4pPr>
              <a:defRPr>
                <a:solidFill>
                  <a:srgbClr val="002F60"/>
                </a:solidFill>
              </a:defRPr>
            </a:lvl4pPr>
            <a:lvl5pPr>
              <a:defRPr>
                <a:solidFill>
                  <a:srgbClr val="002F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3970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7228" y="1052514"/>
            <a:ext cx="4098925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8551" y="1052514"/>
            <a:ext cx="4100512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9" name="Date Placeholder 8"/>
          <p:cNvSpPr>
            <a:spLocks noGrp="1" noChangeArrowheads="1"/>
          </p:cNvSpPr>
          <p:nvPr>
            <p:ph type="dt" sz="half" idx="10"/>
          </p:nvPr>
        </p:nvSpPr>
        <p:spPr>
          <a:xfrm>
            <a:off x="250826" y="6400800"/>
            <a:ext cx="1225228" cy="313531"/>
          </a:xfrm>
          <a:prstGeom prst="rect">
            <a:avLst/>
          </a:prstGeom>
          <a:ln/>
        </p:spPr>
        <p:txBody>
          <a:bodyPr/>
          <a:lstStyle>
            <a:lvl1pPr>
              <a:defRPr sz="1041"/>
            </a:lvl1pPr>
          </a:lstStyle>
          <a:p>
            <a:endParaRPr lang="en-US" altLang="en-US" dirty="0"/>
          </a:p>
        </p:txBody>
      </p:sp>
      <p:sp>
        <p:nvSpPr>
          <p:cNvPr id="10" name="Footer Placeholder 9"/>
          <p:cNvSpPr>
            <a:spLocks noGrp="1" noChangeArrowheads="1"/>
          </p:cNvSpPr>
          <p:nvPr>
            <p:ph type="ftr" sz="quarter" idx="3"/>
          </p:nvPr>
        </p:nvSpPr>
        <p:spPr>
          <a:xfrm>
            <a:off x="3276600" y="6400800"/>
            <a:ext cx="2895600" cy="304800"/>
          </a:xfrm>
          <a:prstGeom prst="rect">
            <a:avLst/>
          </a:prstGeom>
          <a:ln/>
        </p:spPr>
        <p:txBody>
          <a:bodyPr/>
          <a:lstStyle>
            <a:lvl1pPr algn="ctr">
              <a:defRPr sz="1041"/>
            </a:lvl1pPr>
          </a:lstStyle>
          <a:p>
            <a:pPr>
              <a:defRPr/>
            </a:pPr>
            <a:r>
              <a:rPr lang="en-AU" dirty="0"/>
              <a:t>BM3A Entrepreneurship</a:t>
            </a:r>
          </a:p>
        </p:txBody>
      </p:sp>
      <p:sp>
        <p:nvSpPr>
          <p:cNvPr id="11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381158" y="6409531"/>
            <a:ext cx="1512019" cy="304801"/>
          </a:xfrm>
          <a:prstGeom prst="rect">
            <a:avLst/>
          </a:prstGeom>
          <a:ln/>
        </p:spPr>
        <p:txBody>
          <a:bodyPr/>
          <a:lstStyle>
            <a:lvl1pPr algn="r">
              <a:defRPr sz="1041"/>
            </a:lvl1pPr>
          </a:lstStyle>
          <a:p>
            <a:pPr>
              <a:defRPr/>
            </a:pPr>
            <a:r>
              <a:rPr lang="en-AU" dirty="0"/>
              <a:t>Slide Number </a:t>
            </a:r>
            <a:fld id="{4DB62ABF-6E23-4361-A84A-B2BA5936C75B}" type="slidenum">
              <a:rPr lang="en-AU" smtClean="0"/>
              <a:pPr>
                <a:defRPr/>
              </a:pPr>
              <a:t>‹#›</a:t>
            </a:fld>
            <a:endParaRPr lang="en-AU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50827" y="152400"/>
            <a:ext cx="7617827" cy="90011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0779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BM3A Entrepreneurship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F32D-242C-4C89-BAE6-F8FA4B954D7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042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BM3A Entrepreneurship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541A-A3CA-48F2-ADA4-56DA56F39F9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334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BM3A Entrepreneurship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3A7F-C9A1-4E63-A2C7-C01DFCD2717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007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BM3A Entrepreneurship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541A-A3CA-48F2-ADA4-56DA56F39F9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575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BM3A Entrepreneurship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541A-A3CA-48F2-ADA4-56DA56F39F9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541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BM3A Entrepreneurship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541A-A3CA-48F2-ADA4-56DA56F39F9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4687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BM3A Entrepreneurship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541A-A3CA-48F2-ADA4-56DA56F39F9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044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BM3A Entrepreneurship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541A-A3CA-48F2-ADA4-56DA56F39F9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5444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/>
              <a:t>BM3A Entrepreneurship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A541A-A3CA-48F2-ADA4-56DA56F39F9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2" descr="E2STEMHD">
            <a:extLst>
              <a:ext uri="{FF2B5EF4-FFF2-40B4-BE49-F238E27FC236}">
                <a16:creationId xmlns:a16="http://schemas.microsoft.com/office/drawing/2014/main" id="{01D30EAE-A665-4F86-8FA4-0A1D1C0C02D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37" y="6080001"/>
            <a:ext cx="111442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93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  <p:sldLayoutId id="21474839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aer.uca.edu/business_plan/businessPlan.pdf" TargetMode="External"/><Relationship Id="rId3" Type="http://schemas.openxmlformats.org/officeDocument/2006/relationships/hyperlink" Target="http://www.bplans.com/" TargetMode="External"/><Relationship Id="rId7" Type="http://schemas.openxmlformats.org/officeDocument/2006/relationships/hyperlink" Target="http://www.sba.gov/smallbusinessplanner/index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allbusiness.businessweek.com/3473091-1.html" TargetMode="External"/><Relationship Id="rId5" Type="http://schemas.openxmlformats.org/officeDocument/2006/relationships/hyperlink" Target="http://www.deloitte.com/dtt/cda/doc/content/WEBP_cv1(1).pdf" TargetMode="External"/><Relationship Id="rId4" Type="http://schemas.openxmlformats.org/officeDocument/2006/relationships/hyperlink" Target="http://www.miniplan.com/wsjminiplan/index.cfm?Affiliate=wsj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bc.co.uk/science/humanbody/tv/millionaire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bc.co.uk/science/humanbody/tv/millionaire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kiripost.com/stories/creating-a-multi-million-dollar-rice-enterprise" TargetMode="External"/><Relationship Id="rId3" Type="http://schemas.openxmlformats.org/officeDocument/2006/relationships/hyperlink" Target="http://upload.wikimedia.org/wikipedia/commons/3/34/Richard_Branson.jpg" TargetMode="External"/><Relationship Id="rId7" Type="http://schemas.openxmlformats.org/officeDocument/2006/relationships/image" Target="../media/image5.jpeg"/><Relationship Id="rId12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7.png"/><Relationship Id="rId5" Type="http://schemas.openxmlformats.org/officeDocument/2006/relationships/image" Target="../media/image3.jpeg"/><Relationship Id="rId10" Type="http://schemas.openxmlformats.org/officeDocument/2006/relationships/hyperlink" Target="https://kiripost.com/stories/sastra-film-cofounders-high-hopes-for-cambodias-burgeoning-film-industry" TargetMode="External"/><Relationship Id="rId4" Type="http://schemas.openxmlformats.org/officeDocument/2006/relationships/image" Target="../media/image2.jpe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5">
            <a:extLst>
              <a:ext uri="{FF2B5EF4-FFF2-40B4-BE49-F238E27FC236}">
                <a16:creationId xmlns:a16="http://schemas.microsoft.com/office/drawing/2014/main" id="{E8B63045-33EE-46FB-9B82-28ED29511BE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l"/>
            <a:r>
              <a:rPr lang="en-US" altLang="en-US" sz="3600" dirty="0"/>
              <a:t>BM3A - Introduction to Entrepreneurship</a:t>
            </a:r>
            <a:endParaRPr lang="en-US" altLang="en-US" sz="3200" dirty="0"/>
          </a:p>
        </p:txBody>
      </p:sp>
      <p:sp>
        <p:nvSpPr>
          <p:cNvPr id="10243" name="Subtitle 6">
            <a:extLst>
              <a:ext uri="{FF2B5EF4-FFF2-40B4-BE49-F238E27FC236}">
                <a16:creationId xmlns:a16="http://schemas.microsoft.com/office/drawing/2014/main" id="{30F1B05A-BC4E-4950-AC3A-6F9455F29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524000"/>
            <a:ext cx="7772400" cy="4281264"/>
          </a:xfrm>
          <a:solidFill>
            <a:schemeClr val="accent1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dirty="0"/>
              <a:t>Professor Pi-Shen Seet</a:t>
            </a:r>
          </a:p>
          <a:p>
            <a:pPr lvl="1"/>
            <a:r>
              <a:rPr lang="en-US" altLang="en-US" dirty="0"/>
              <a:t>Edith Cowan University, Australia</a:t>
            </a:r>
          </a:p>
        </p:txBody>
      </p:sp>
      <p:sp>
        <p:nvSpPr>
          <p:cNvPr id="10244" name="Slide Number Placeholder 1">
            <a:extLst>
              <a:ext uri="{FF2B5EF4-FFF2-40B4-BE49-F238E27FC236}">
                <a16:creationId xmlns:a16="http://schemas.microsoft.com/office/drawing/2014/main" id="{EED4CFC8-720F-4BAA-903D-92A3F2EF5D6D}"/>
              </a:ext>
            </a:extLst>
          </p:cNvPr>
          <p:cNvSpPr txBox="1">
            <a:spLocks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2F6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indent="-285750">
              <a:spcBef>
                <a:spcPct val="20000"/>
              </a:spcBef>
              <a:buChar char="–"/>
              <a:defRPr sz="2800">
                <a:solidFill>
                  <a:srgbClr val="002F6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indent="-228600">
              <a:spcBef>
                <a:spcPct val="20000"/>
              </a:spcBef>
              <a:buChar char="•"/>
              <a:defRPr sz="2400">
                <a:solidFill>
                  <a:srgbClr val="002F6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rgbClr val="002F6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rgbClr val="002F6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F6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F6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F6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F6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D31D0C61-CE4C-403D-B49E-E3233519A996}" type="slidenum">
              <a:rPr lang="en-US" altLang="en-US" sz="160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87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Behavioural approach to entrepreneurship (Gartner, 1989; Vesper, 1982)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Successful entrepreneurs have a wide range of personality types</a:t>
            </a:r>
          </a:p>
          <a:p>
            <a:pPr lvl="1"/>
            <a:r>
              <a:rPr lang="en-US" dirty="0"/>
              <a:t>no psychological model of entrepreneurship has been supported.</a:t>
            </a:r>
          </a:p>
          <a:p>
            <a:r>
              <a:rPr lang="en-US" dirty="0"/>
              <a:t>Acquired skills are more important that specific inherent traits</a:t>
            </a:r>
          </a:p>
          <a:p>
            <a:r>
              <a:rPr lang="en-AU" dirty="0"/>
              <a:t>“Who is entrepreneur? is a wrong question” (Gartner)</a:t>
            </a:r>
          </a:p>
          <a:p>
            <a:r>
              <a:rPr lang="en-AU" dirty="0"/>
              <a:t>“What entrepreneur does?” is much more important to consider.</a:t>
            </a:r>
          </a:p>
          <a:p>
            <a:r>
              <a:rPr lang="en-AU" dirty="0"/>
              <a:t>Entrepreneurship is the process of creation of organisations.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6FC30-FB0B-3727-0CD9-1C3BFAB1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1C099-D49E-993C-CEB3-A5E992E3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BM3A Entrepreneurship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5EA6C-A928-D1C7-9B1A-117C5294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F32D-242C-4C89-BAE6-F8FA4B954D7E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32898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Entrepreneurial Behaviour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entrepreneurial act is the act of creating a business by:</a:t>
            </a:r>
          </a:p>
          <a:p>
            <a:pPr lvl="1"/>
            <a:r>
              <a:rPr lang="en-US" sz="2000" dirty="0"/>
              <a:t>perceiving an opportunity</a:t>
            </a:r>
          </a:p>
          <a:p>
            <a:pPr lvl="1"/>
            <a:r>
              <a:rPr lang="en-US" sz="2000" dirty="0"/>
              <a:t>assessing the opportunity</a:t>
            </a:r>
          </a:p>
          <a:p>
            <a:pPr lvl="1"/>
            <a:r>
              <a:rPr lang="en-US" sz="2000" dirty="0"/>
              <a:t>risking resources to exploit the opportunity</a:t>
            </a:r>
          </a:p>
          <a:p>
            <a:pPr lvl="1"/>
            <a:r>
              <a:rPr lang="en-US" sz="2000" dirty="0"/>
              <a:t>managing the process of building a venture from and idea</a:t>
            </a:r>
          </a:p>
          <a:p>
            <a:pPr lvl="1"/>
            <a:r>
              <a:rPr lang="en-US" sz="2000" dirty="0"/>
              <a:t>managing creative value</a:t>
            </a:r>
          </a:p>
          <a:p>
            <a:pPr lvl="1"/>
            <a:r>
              <a:rPr lang="en-US" sz="2000" dirty="0"/>
              <a:t>having a passion to build innovative businesses from the idea stage.</a:t>
            </a:r>
          </a:p>
          <a:p>
            <a:pPr lvl="1"/>
            <a:r>
              <a:rPr lang="en-US" sz="2000" dirty="0"/>
              <a:t>continuing to act entrepreneurially, making strategic decisions that engage the business in risk-oriented activity, growth, and consequent high performance.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4A06C2-A7FB-D5F9-7150-67628E85C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02948A-5551-5D15-595B-F65506DB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BM3A Entrepreneurship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EDDD5-FFD7-DC74-5160-7973710D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F32D-242C-4C89-BAE6-F8FA4B954D7E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81749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altLang="en-US" dirty="0">
                <a:latin typeface="Arial" panose="020B0604020202020204" pitchFamily="34" charset="0"/>
                <a:cs typeface="Arial" panose="020B0604020202020204" pitchFamily="34" charset="0"/>
              </a:rPr>
              <a:t>Types of Entrepreneurship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250825" y="1966938"/>
            <a:ext cx="8229600" cy="4919662"/>
          </a:xfrm>
        </p:spPr>
        <p:txBody>
          <a:bodyPr/>
          <a:lstStyle/>
          <a:p>
            <a:r>
              <a:rPr lang="en-AU" altLang="en-US" dirty="0"/>
              <a:t>Entrepreneurship in general</a:t>
            </a:r>
          </a:p>
          <a:p>
            <a:r>
              <a:rPr lang="en-AU" altLang="en-US" dirty="0"/>
              <a:t>Intrapreneurship</a:t>
            </a:r>
          </a:p>
          <a:p>
            <a:r>
              <a:rPr lang="en-AU" altLang="en-US" dirty="0"/>
              <a:t>Digital entrepreneurship</a:t>
            </a:r>
          </a:p>
          <a:p>
            <a:r>
              <a:rPr lang="en-AU" altLang="en-US" dirty="0"/>
              <a:t>Social entrepreneurship</a:t>
            </a:r>
          </a:p>
          <a:p>
            <a:r>
              <a:rPr lang="en-AU" altLang="en-US" dirty="0"/>
              <a:t>Women entrepreneurship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AC7C6B-A274-2DAE-4DAE-A7D2F55E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39D4F7-305A-5887-6152-A3F004CB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BM3A Entrepreneurship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2D70B-DF06-4458-7024-757976B6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F32D-242C-4C89-BAE6-F8FA4B954D7E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0922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987727"/>
            <a:ext cx="8229600" cy="90011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3600" dirty="0">
                <a:latin typeface="Times New Roman" panose="02020603050405020304" pitchFamily="18" charset="0"/>
                <a:cs typeface="Arial" panose="020B0604020202020204" pitchFamily="34" charset="0"/>
              </a:rPr>
              <a:t>Corporate Entrepreneurship</a:t>
            </a:r>
            <a:br>
              <a:rPr lang="en-US" altLang="en-US" sz="3600" dirty="0">
                <a:latin typeface="Times New Roman" panose="02020603050405020304" pitchFamily="18" charset="0"/>
                <a:cs typeface="Arial" panose="020B0604020202020204" pitchFamily="34" charset="0"/>
              </a:rPr>
            </a:br>
            <a:endParaRPr lang="en-US" altLang="en-US" sz="360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 dirty="0">
                <a:latin typeface="Times New Roman" panose="02020603050405020304" pitchFamily="18" charset="0"/>
              </a:rPr>
              <a:t>Corporate Entrepreneurship (Intrapreneurship)</a:t>
            </a:r>
          </a:p>
          <a:p>
            <a:pPr lvl="1" eaLnBrk="1" hangingPunct="1">
              <a:defRPr/>
            </a:pPr>
            <a:r>
              <a:rPr lang="en-US" altLang="en-US" sz="2400" dirty="0">
                <a:latin typeface="Times New Roman" panose="02020603050405020304" pitchFamily="18" charset="0"/>
              </a:rPr>
              <a:t>Is the conceptualization of entrepreneurship at the firm level.</a:t>
            </a:r>
          </a:p>
          <a:p>
            <a:pPr lvl="1" eaLnBrk="1" hangingPunct="1">
              <a:defRPr/>
            </a:pPr>
            <a:r>
              <a:rPr lang="en-US" altLang="en-US" sz="2400" dirty="0">
                <a:latin typeface="Times New Roman" panose="02020603050405020304" pitchFamily="18" charset="0"/>
              </a:rPr>
              <a:t>All firms fall along a conceptual continuum that ranges from highly conservative to highly entrepreneurial.</a:t>
            </a:r>
          </a:p>
          <a:p>
            <a:pPr lvl="1" eaLnBrk="1" hangingPunct="1">
              <a:defRPr/>
            </a:pPr>
            <a:r>
              <a:rPr lang="en-US" altLang="en-US" sz="2400" dirty="0">
                <a:latin typeface="Times New Roman" panose="02020603050405020304" pitchFamily="18" charset="0"/>
              </a:rPr>
              <a:t>The position of a firm on this continuum is referred to as its entrepreneurial intensity.</a:t>
            </a:r>
          </a:p>
          <a:p>
            <a:pPr marL="457200" lvl="1" indent="0" eaLnBrk="1" hangingPunct="1">
              <a:buFontTx/>
              <a:buNone/>
              <a:defRPr/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950CE4-E42B-5036-3D8E-31B38956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EB82A0-0BF3-DB9E-F120-4B79C1666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BM3A Entrepreneurship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3ABA3-1989-89CA-F0A9-3B2C91B2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F32D-242C-4C89-BAE6-F8FA4B954D7E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9226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48535" y="942975"/>
            <a:ext cx="8229600" cy="96202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3600" dirty="0">
                <a:latin typeface="Times New Roman" panose="02020603050405020304" pitchFamily="18" charset="0"/>
                <a:cs typeface="Arial" panose="020B0604020202020204" pitchFamily="34" charset="0"/>
              </a:rPr>
              <a:t>Corporate Entrepreneurship</a:t>
            </a:r>
            <a:br>
              <a:rPr lang="en-US" altLang="en-US" sz="3600" dirty="0">
                <a:latin typeface="Times New Roman" panose="02020603050405020304" pitchFamily="18" charset="0"/>
                <a:cs typeface="Arial" panose="020B0604020202020204" pitchFamily="34" charset="0"/>
              </a:rPr>
            </a:br>
            <a:endParaRPr lang="en-US" altLang="en-US" sz="360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4419600" y="20574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143000" y="22860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535" y="2203938"/>
            <a:ext cx="8153400" cy="2649538"/>
            <a:chOff x="533400" y="1524000"/>
            <a:chExt cx="8153400" cy="2649538"/>
          </a:xfrm>
        </p:grpSpPr>
        <p:sp>
          <p:nvSpPr>
            <p:cNvPr id="17413" name="Text Box 5"/>
            <p:cNvSpPr txBox="1">
              <a:spLocks noChangeArrowheads="1"/>
            </p:cNvSpPr>
            <p:nvPr/>
          </p:nvSpPr>
          <p:spPr bwMode="auto">
            <a:xfrm>
              <a:off x="762000" y="1524000"/>
              <a:ext cx="35814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</a:rPr>
                <a:t>Entrepreneurial Firms</a:t>
              </a:r>
            </a:p>
          </p:txBody>
        </p:sp>
        <p:sp>
          <p:nvSpPr>
            <p:cNvPr id="17414" name="Text Box 6"/>
            <p:cNvSpPr txBox="1">
              <a:spLocks noChangeArrowheads="1"/>
            </p:cNvSpPr>
            <p:nvPr/>
          </p:nvSpPr>
          <p:spPr bwMode="auto">
            <a:xfrm>
              <a:off x="4724400" y="1524000"/>
              <a:ext cx="32766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</a:rPr>
                <a:t>Conservative Firms</a:t>
              </a:r>
            </a:p>
          </p:txBody>
        </p:sp>
        <p:sp>
          <p:nvSpPr>
            <p:cNvPr id="17416" name="Line 8"/>
            <p:cNvSpPr>
              <a:spLocks noChangeShapeType="1"/>
            </p:cNvSpPr>
            <p:nvPr/>
          </p:nvSpPr>
          <p:spPr bwMode="auto">
            <a:xfrm>
              <a:off x="533400" y="2057400"/>
              <a:ext cx="784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17417" name="Text Box 9"/>
            <p:cNvSpPr txBox="1">
              <a:spLocks noChangeArrowheads="1"/>
            </p:cNvSpPr>
            <p:nvPr/>
          </p:nvSpPr>
          <p:spPr bwMode="auto">
            <a:xfrm>
              <a:off x="609600" y="2362200"/>
              <a:ext cx="3733800" cy="155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dirty="0">
                  <a:latin typeface="Times New Roman" panose="02020603050405020304" pitchFamily="18" charset="0"/>
                </a:rPr>
                <a:t> Proactive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400" dirty="0">
                  <a:latin typeface="Times New Roman" panose="02020603050405020304" pitchFamily="18" charset="0"/>
                </a:rPr>
                <a:t> Innovative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400" dirty="0">
                  <a:latin typeface="Times New Roman" panose="02020603050405020304" pitchFamily="18" charset="0"/>
                </a:rPr>
                <a:t> Risk taking</a:t>
              </a:r>
            </a:p>
          </p:txBody>
        </p:sp>
        <p:sp>
          <p:nvSpPr>
            <p:cNvPr id="17418" name="Text Box 10"/>
            <p:cNvSpPr txBox="1">
              <a:spLocks noChangeArrowheads="1"/>
            </p:cNvSpPr>
            <p:nvPr/>
          </p:nvSpPr>
          <p:spPr bwMode="auto">
            <a:xfrm>
              <a:off x="4724400" y="2438400"/>
              <a:ext cx="3962400" cy="1735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2400" dirty="0">
                  <a:latin typeface="Times New Roman" panose="02020603050405020304" pitchFamily="18" charset="0"/>
                </a:rPr>
                <a:t> Take a more “wait and see”       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   posture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400" dirty="0">
                  <a:latin typeface="Times New Roman" panose="02020603050405020304" pitchFamily="18" charset="0"/>
                </a:rPr>
                <a:t> Less innovative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400" dirty="0">
                  <a:latin typeface="Times New Roman" panose="02020603050405020304" pitchFamily="18" charset="0"/>
                </a:rPr>
                <a:t> Risk averse</a:t>
              </a: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2E5C56-38CB-91E6-D27B-B4E037E19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31A7D-FF07-7509-C531-D77C77E4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BM3A Entrepreneurship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A051F-2E86-5EE3-0BFA-58A2C06F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F32D-242C-4C89-BAE6-F8FA4B954D7E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75126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617935" y="908720"/>
            <a:ext cx="7620000" cy="1012825"/>
          </a:xfrm>
        </p:spPr>
        <p:txBody>
          <a:bodyPr anchor="t"/>
          <a:lstStyle/>
          <a:p>
            <a:pPr>
              <a:defRPr/>
            </a:pPr>
            <a:r>
              <a:rPr lang="en-AU" altLang="en-US" sz="4062" dirty="0">
                <a:solidFill>
                  <a:srgbClr val="FFFFFF"/>
                </a:solidFill>
                <a:latin typeface="Arial Narrow" panose="020B0606020202030204" pitchFamily="34" charset="0"/>
              </a:rPr>
              <a:t>Beyond Start Ups – The Intrapreneur</a:t>
            </a:r>
            <a:endParaRPr lang="en-US" altLang="en-US" sz="4062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56322" name="Rectangle 3"/>
          <p:cNvSpPr>
            <a:spLocks noChangeArrowheads="1"/>
          </p:cNvSpPr>
          <p:nvPr/>
        </p:nvSpPr>
        <p:spPr bwMode="auto">
          <a:xfrm>
            <a:off x="627063" y="2085975"/>
            <a:ext cx="8229600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754" tIns="37377" rIns="74754" bIns="37377"/>
          <a:lstStyle>
            <a:lvl1pPr marL="457200" indent="-457200" defTabSz="8096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096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096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096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096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09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422041" indent="-422041" defTabSz="747365">
              <a:spcBef>
                <a:spcPct val="20000"/>
              </a:spcBef>
              <a:spcAft>
                <a:spcPts val="554"/>
              </a:spcAft>
              <a:buFontTx/>
              <a:buChar char="•"/>
              <a:defRPr/>
            </a:pPr>
            <a:r>
              <a:rPr lang="en-US" altLang="en-US" sz="2215" dirty="0">
                <a:solidFill>
                  <a:srgbClr val="000000"/>
                </a:solidFill>
              </a:rPr>
              <a:t>An </a:t>
            </a:r>
            <a:r>
              <a:rPr lang="en-US" altLang="en-US" sz="2215" b="1" i="1" dirty="0">
                <a:solidFill>
                  <a:srgbClr val="000000"/>
                </a:solidFill>
              </a:rPr>
              <a:t>Intrapreneur</a:t>
            </a:r>
            <a:r>
              <a:rPr lang="en-US" altLang="en-US" sz="2215" dirty="0">
                <a:solidFill>
                  <a:srgbClr val="000000"/>
                </a:solidFill>
              </a:rPr>
              <a:t> is someone who has an entrepreneurial streak in his or her DNA, but chooses to align his or her talents with a large organization in place of creating his or her own.</a:t>
            </a:r>
            <a:endParaRPr lang="en-AU" altLang="ja-JP" sz="2215" dirty="0">
              <a:solidFill>
                <a:srgbClr val="000000"/>
              </a:solidFill>
            </a:endParaRPr>
          </a:p>
          <a:p>
            <a:pPr marL="422041" indent="-422041" defTabSz="747365">
              <a:spcBef>
                <a:spcPct val="20000"/>
              </a:spcBef>
              <a:spcAft>
                <a:spcPts val="554"/>
              </a:spcAft>
              <a:buFontTx/>
              <a:buChar char="•"/>
              <a:defRPr/>
            </a:pPr>
            <a:r>
              <a:rPr lang="en-AU" altLang="en-US" sz="2215" b="1" i="1" dirty="0">
                <a:solidFill>
                  <a:srgbClr val="000000"/>
                </a:solidFill>
              </a:rPr>
              <a:t>Intrapreneurs</a:t>
            </a:r>
            <a:r>
              <a:rPr lang="en-AU" altLang="en-US" sz="2215" dirty="0">
                <a:solidFill>
                  <a:srgbClr val="000000"/>
                </a:solidFill>
              </a:rPr>
              <a:t> are critical, because in a world filled with fast-moving change, a large organization that becomes complacent and loses sight of the benefits of having an entrepreneurial streak built into their massive global systems can find themselves disrupted in short order.</a:t>
            </a:r>
            <a:endParaRPr lang="en-US" altLang="en-US" sz="2215" dirty="0">
              <a:solidFill>
                <a:srgbClr val="00000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101C25-E732-725A-E966-16BF92BE7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DC183A-91B9-47F2-0C99-FA06CA3A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BM3A Entrepreneurship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BD79E-D889-1878-B982-52BB85BE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F32D-242C-4C89-BAE6-F8FA4B954D7E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3758519"/>
      </p:ext>
    </p:extLst>
  </p:cSld>
  <p:clrMapOvr>
    <a:masterClrMapping/>
  </p:clrMapOvr>
  <p:transition spd="slow" advTm="23516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56394"/>
            <a:ext cx="8229600" cy="906463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latin typeface="Times New Roman" panose="02020603050405020304" pitchFamily="18" charset="0"/>
                <a:cs typeface="Arial" panose="020B0604020202020204" pitchFamily="34" charset="0"/>
              </a:rPr>
              <a:t>Why Become an Entrepreneur?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181100" y="1919225"/>
            <a:ext cx="6781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The three primary reasons that people become entrepreneurs and start their own firms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1000" y="3212976"/>
            <a:ext cx="8153400" cy="2971800"/>
            <a:chOff x="304800" y="2514600"/>
            <a:chExt cx="8153400" cy="2971800"/>
          </a:xfrm>
        </p:grpSpPr>
        <p:sp>
          <p:nvSpPr>
            <p:cNvPr id="27653" name="Rectangle 7"/>
            <p:cNvSpPr>
              <a:spLocks noChangeArrowheads="1"/>
            </p:cNvSpPr>
            <p:nvPr/>
          </p:nvSpPr>
          <p:spPr bwMode="auto">
            <a:xfrm>
              <a:off x="4876800" y="2514600"/>
              <a:ext cx="3581400" cy="762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Desire to be their own boss</a:t>
              </a:r>
            </a:p>
          </p:txBody>
        </p:sp>
        <p:sp>
          <p:nvSpPr>
            <p:cNvPr id="27654" name="Rectangle 12"/>
            <p:cNvSpPr>
              <a:spLocks noChangeArrowheads="1"/>
            </p:cNvSpPr>
            <p:nvPr/>
          </p:nvSpPr>
          <p:spPr bwMode="auto">
            <a:xfrm>
              <a:off x="4876800" y="4724400"/>
              <a:ext cx="3581400" cy="762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Financial rewards</a:t>
              </a:r>
            </a:p>
          </p:txBody>
        </p:sp>
        <p:sp>
          <p:nvSpPr>
            <p:cNvPr id="27655" name="Rectangle 13"/>
            <p:cNvSpPr>
              <a:spLocks noChangeArrowheads="1"/>
            </p:cNvSpPr>
            <p:nvPr/>
          </p:nvSpPr>
          <p:spPr bwMode="auto">
            <a:xfrm>
              <a:off x="4876800" y="3581400"/>
              <a:ext cx="3581400" cy="7620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Desire to pursue their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own ideas</a:t>
              </a:r>
            </a:p>
          </p:txBody>
        </p:sp>
        <p:pic>
          <p:nvPicPr>
            <p:cNvPr id="27656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2514600"/>
              <a:ext cx="4319588" cy="290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FBEBCB-B666-B72A-B135-D4181673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3A6886-FAC9-932D-DBA3-8D1ED22E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BM3A Entrepreneurship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6DEFC-12DE-6BD2-DE39-70373EBA0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F32D-242C-4C89-BAE6-F8FA4B954D7E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1983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" t="16980" r="10551" b="5742"/>
          <a:stretch>
            <a:fillRect/>
          </a:stretch>
        </p:blipFill>
        <p:spPr bwMode="auto">
          <a:xfrm>
            <a:off x="296863" y="2420938"/>
            <a:ext cx="870585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sz="4062" dirty="0">
                <a:latin typeface="Arial Narrow" panose="020B0606020202030204" pitchFamily="34" charset="0"/>
              </a:rPr>
              <a:t>Who is the Entrepreneur?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F997A-590D-48B7-A3C2-1F8E6E986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49232-E297-58CA-9842-9319B6C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BM3A Entrepreneurship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0755C-0E69-B2A0-99AB-5CB66F09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541A-A3CA-48F2-ADA4-56DA56F39F91}" type="slidenum">
              <a:rPr lang="en-AU" smtClean="0"/>
              <a:t>17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48428491"/>
      </p:ext>
    </p:extLst>
  </p:cSld>
  <p:clrMapOvr>
    <a:masterClrMapping/>
  </p:clrMapOvr>
  <p:transition spd="slow" advTm="4495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6244" y="91216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Times New Roman" panose="02020603050405020304" pitchFamily="18" charset="0"/>
                <a:cs typeface="Arial" panose="020B0604020202020204" pitchFamily="34" charset="0"/>
              </a:rPr>
              <a:t>Characteristics of Successful Entrepreneurs</a:t>
            </a:r>
            <a:br>
              <a:rPr lang="en-US" altLang="en-US" sz="3600" dirty="0">
                <a:latin typeface="Times New Roman" panose="02020603050405020304" pitchFamily="18" charset="0"/>
                <a:cs typeface="Arial" panose="020B0604020202020204" pitchFamily="34" charset="0"/>
              </a:rPr>
            </a:br>
            <a:endParaRPr lang="en-US" altLang="en-US" sz="360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304800" y="1824334"/>
            <a:ext cx="8534400" cy="372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Four Primary Characteristics</a:t>
            </a:r>
          </a:p>
        </p:txBody>
      </p:sp>
      <p:pic>
        <p:nvPicPr>
          <p:cNvPr id="2970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206" y="2286000"/>
            <a:ext cx="5945188" cy="428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A89090-6EE7-7998-8553-754A1EA9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78B2DE-D0D8-7706-2E8A-A58625FB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BM3A Entrepreneurship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FB667-E25A-0D2A-CCBF-18C33745A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F32D-242C-4C89-BAE6-F8FA4B954D7E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91836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Times New Roman" panose="02020603050405020304" pitchFamily="18" charset="0"/>
                <a:cs typeface="Arial" panose="020B0604020202020204" pitchFamily="34" charset="0"/>
              </a:rPr>
              <a:t>Types of Start-Up Firms</a:t>
            </a:r>
          </a:p>
        </p:txBody>
      </p:sp>
      <p:pic>
        <p:nvPicPr>
          <p:cNvPr id="3072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" y="3068960"/>
            <a:ext cx="85629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71C7F1-5639-3DB0-4D32-9B486CCD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3C6AB6-A8A6-487E-F34B-B696B64C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BM3A Entrepreneurship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31946-96F4-FFC0-CB0B-910A9A48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F32D-242C-4C89-BAE6-F8FA4B954D7E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9886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56405" y="1949266"/>
            <a:ext cx="8836772" cy="4908734"/>
          </a:xfrm>
        </p:spPr>
        <p:txBody>
          <a:bodyPr/>
          <a:lstStyle/>
          <a:p>
            <a:r>
              <a:rPr lang="en-GB" sz="2000" dirty="0"/>
              <a:t>Resources for Business Plans</a:t>
            </a:r>
          </a:p>
          <a:p>
            <a:pPr lvl="1"/>
            <a:r>
              <a:rPr lang="en-AU" sz="1800" dirty="0">
                <a:hlinkClick r:id="rId3"/>
              </a:rPr>
              <a:t>http://www.bplans.com/</a:t>
            </a:r>
            <a:endParaRPr lang="en-AU" sz="1800" dirty="0"/>
          </a:p>
          <a:p>
            <a:pPr lvl="1"/>
            <a:r>
              <a:rPr lang="en-AU" sz="1800" dirty="0"/>
              <a:t>WSJ Center for Entrepreneurs: </a:t>
            </a:r>
            <a:r>
              <a:rPr lang="en-AU" sz="1800" dirty="0">
                <a:hlinkClick r:id="rId4"/>
              </a:rPr>
              <a:t>http://www.miniplan.com/wsjminiplan/index.cfm?Affiliate=wsj</a:t>
            </a:r>
            <a:endParaRPr lang="en-AU" sz="1800" dirty="0"/>
          </a:p>
          <a:p>
            <a:pPr lvl="1"/>
            <a:r>
              <a:rPr lang="en-GB" sz="1800" dirty="0"/>
              <a:t>Deloitte: </a:t>
            </a:r>
            <a:r>
              <a:rPr lang="en-AU" sz="1800" dirty="0">
                <a:hlinkClick r:id="rId5"/>
              </a:rPr>
              <a:t>http://www.deloitte.com/dtt/cda/doc/content/WEBP_cv1(1).pdf</a:t>
            </a:r>
            <a:endParaRPr lang="en-AU" sz="1800" dirty="0"/>
          </a:p>
          <a:p>
            <a:pPr lvl="1"/>
            <a:r>
              <a:rPr lang="en-GB" sz="1800" dirty="0"/>
              <a:t>Businessweek: </a:t>
            </a:r>
            <a:r>
              <a:rPr lang="en-AU" sz="1800" dirty="0">
                <a:hlinkClick r:id="rId6"/>
              </a:rPr>
              <a:t>http://allbusiness.businessweek.com/3473091-1.html</a:t>
            </a:r>
            <a:endParaRPr lang="en-AU" sz="1800" dirty="0"/>
          </a:p>
          <a:p>
            <a:pPr lvl="1"/>
            <a:r>
              <a:rPr lang="en-GB" sz="1800" dirty="0"/>
              <a:t>US Small Business Administration: </a:t>
            </a:r>
            <a:r>
              <a:rPr lang="en-AU" sz="1800" dirty="0">
                <a:hlinkClick r:id="rId7"/>
              </a:rPr>
              <a:t>http://www.sba.gov/smallbusinessplanner/index.html</a:t>
            </a:r>
            <a:endParaRPr lang="en-AU" sz="1800" dirty="0"/>
          </a:p>
          <a:p>
            <a:pPr lvl="1"/>
            <a:r>
              <a:rPr lang="en-GB" sz="1800" dirty="0"/>
              <a:t>US Small Business Advancement Centre: </a:t>
            </a:r>
            <a:r>
              <a:rPr lang="en-AU" sz="1800" dirty="0">
                <a:hlinkClick r:id="rId8"/>
              </a:rPr>
              <a:t>http://www.sbaer.uca.edu/business_plan/businessPlan.pdf</a:t>
            </a:r>
            <a:endParaRPr lang="en-AU" sz="1800" dirty="0"/>
          </a:p>
          <a:p>
            <a:pPr lvl="1"/>
            <a:endParaRPr lang="en-AU" sz="1800" dirty="0"/>
          </a:p>
        </p:txBody>
      </p:sp>
      <p:sp>
        <p:nvSpPr>
          <p:cNvPr id="1416197" name="Rectangle 5"/>
          <p:cNvSpPr>
            <a:spLocks noGrp="1" noChangeArrowheads="1"/>
          </p:cNvSpPr>
          <p:nvPr>
            <p:ph type="title"/>
          </p:nvPr>
        </p:nvSpPr>
        <p:spPr>
          <a:xfrm>
            <a:off x="347048" y="896752"/>
            <a:ext cx="7617827" cy="900114"/>
          </a:xfrm>
        </p:spPr>
        <p:txBody>
          <a:bodyPr/>
          <a:lstStyle/>
          <a:p>
            <a:pPr algn="ctr"/>
            <a:r>
              <a:rPr lang="en-AU" dirty="0"/>
              <a:t>Business Plan Resources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 dirty="0"/>
              <a:t>Slide Number </a:t>
            </a:r>
            <a:fld id="{4DB62ABF-6E23-4361-A84A-B2BA5936C75B}" type="slidenum">
              <a:rPr lang="en-AU" smtClean="0"/>
              <a:pPr>
                <a:defRPr/>
              </a:pPr>
              <a:t>2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AU" dirty="0"/>
              <a:t>BM3A Entrepreneurship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22721-E9C6-42EE-91DA-2384FD361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8707937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52400"/>
            <a:ext cx="8507412" cy="612775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Times New Roman" panose="02020603050405020304" pitchFamily="18" charset="0"/>
                <a:cs typeface="Arial" panose="020B0604020202020204" pitchFamily="34" charset="0"/>
              </a:rPr>
              <a:t>Economic Impact of Entrepreneurial Firms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8840"/>
            <a:ext cx="8382000" cy="4525963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</a:rPr>
              <a:t>Innovation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</a:rPr>
              <a:t>Is the process of creating something new, which is central to the entrepreneurial process.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</a:rPr>
              <a:t>Small innovative firms are 16 times more productive than larger innovative firms in terms of patents per employee.</a:t>
            </a:r>
          </a:p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</a:rPr>
              <a:t>Job Creation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</a:rPr>
              <a:t>Small businesses create a substantial number of net new jobs in the United States.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</a:rPr>
              <a:t>Firms with 500 or fewer employees create 65% of new jobs on an annual basis. 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1523AB-1B4C-FD48-4487-28793A1F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7C195-71BD-7C87-6FEF-D75BB0D9E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BM3A Entrepreneurship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11EA4-B353-6AEF-4709-1FDF0B37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F32D-242C-4C89-BAE6-F8FA4B954D7E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9861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8322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latin typeface="Times New Roman" panose="02020603050405020304" pitchFamily="18" charset="0"/>
                <a:cs typeface="Arial" panose="020B0604020202020204" pitchFamily="34" charset="0"/>
              </a:rPr>
              <a:t>Entrepreneurial Firms’ Impact on Society and Larger Firms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</a:rPr>
              <a:t>Impact on Society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</a:rPr>
              <a:t>The innovations of entrepreneurial firms have a dramatic impact on society.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</a:rPr>
              <a:t>Think of all the new products and services that make our lives easier, enhance our productivity at work, improve our health, and entertain us in new ways.</a:t>
            </a:r>
          </a:p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</a:rPr>
              <a:t>Impact on Larger Firms</a:t>
            </a:r>
          </a:p>
          <a:p>
            <a:pPr lvl="1" eaLnBrk="1" hangingPunct="1"/>
            <a:r>
              <a:rPr lang="en-US" altLang="en-US" sz="2400" dirty="0">
                <a:latin typeface="Times New Roman" panose="02020603050405020304" pitchFamily="18" charset="0"/>
              </a:rPr>
              <a:t>Many entrepreneurial firms have built their entire business models around producing products and services that help larger firms become more efficient and effective.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387406-4AF5-961B-BDE3-AFA6AECC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5945D-5848-D13B-8844-11E88B15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BM3A Entrepreneurship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8F3D3-92D3-EE3B-09C6-39C2F6EF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F32D-242C-4C89-BAE6-F8FA4B954D7E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5460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12775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Times New Roman" panose="02020603050405020304" pitchFamily="18" charset="0"/>
                <a:cs typeface="Arial" panose="020B0604020202020204" pitchFamily="34" charset="0"/>
              </a:rPr>
              <a:t>The Entrepreneurial Process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683568" y="2348880"/>
            <a:ext cx="73152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The Entrepreneurial Process Consists of Four Steps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   Step 1: Deciding to become an entrepreneur.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   Step 2: Developing successful business ideas.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   Step 3: Moving from an idea to an entrepreneurial firm.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   Step 4: Managing and growing the entrepreneurial firm.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3568" y="897655"/>
            <a:ext cx="82296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 Narrow"/>
                <a:ea typeface="ＭＳ Ｐゴシック" pitchFamily="-65" charset="-128"/>
                <a:cs typeface="ＭＳ Ｐゴシック" pitchFamily="-65" charset="-128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 Narrow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 Narrow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 Narrow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 Narrow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itchFamily="-65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itchFamily="-65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itchFamily="-65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itchFamily="-65" charset="0"/>
              </a:defRPr>
            </a:lvl9pPr>
          </a:lstStyle>
          <a:p>
            <a:pPr algn="ctr" eaLnBrk="1" hangingPunct="1"/>
            <a:r>
              <a:rPr lang="en-US" altLang="en-US" sz="3600" kern="0" dirty="0">
                <a:latin typeface="Times New Roman" panose="02020603050405020304" pitchFamily="18" charset="0"/>
                <a:cs typeface="Arial" panose="020B0604020202020204" pitchFamily="34" charset="0"/>
              </a:rPr>
              <a:t>Steps in the Entrepreneurial Process</a:t>
            </a:r>
            <a:br>
              <a:rPr lang="en-US" altLang="en-US" sz="3600" kern="0" dirty="0">
                <a:latin typeface="Times New Roman" panose="02020603050405020304" pitchFamily="18" charset="0"/>
                <a:cs typeface="Arial" panose="020B0604020202020204" pitchFamily="34" charset="0"/>
              </a:rPr>
            </a:br>
            <a:endParaRPr lang="en-US" altLang="en-US" sz="3600" kern="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255AB8-97B3-2D61-29D6-9CEB4250E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69D8AA-9CE9-9C1D-7C28-F15E07F51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BM3A Entrepreneurship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0DC92-3E72-86AA-14D4-D54C3915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F32D-242C-4C89-BAE6-F8FA4B954D7E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6427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897655"/>
            <a:ext cx="8229600" cy="9398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3600" dirty="0">
                <a:latin typeface="Times New Roman" panose="02020603050405020304" pitchFamily="18" charset="0"/>
                <a:cs typeface="Arial" panose="020B0604020202020204" pitchFamily="34" charset="0"/>
              </a:rPr>
              <a:t>Steps in the Entrepreneurial Process</a:t>
            </a:r>
            <a:br>
              <a:rPr lang="en-US" altLang="en-US" sz="3600" dirty="0">
                <a:latin typeface="Times New Roman" panose="02020603050405020304" pitchFamily="18" charset="0"/>
                <a:cs typeface="Arial" panose="020B0604020202020204" pitchFamily="34" charset="0"/>
              </a:rPr>
            </a:br>
            <a:endParaRPr lang="en-US" altLang="en-US" sz="360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820" name="Text Box 10"/>
          <p:cNvSpPr txBox="1">
            <a:spLocks noChangeArrowheads="1"/>
          </p:cNvSpPr>
          <p:nvPr/>
        </p:nvSpPr>
        <p:spPr bwMode="auto">
          <a:xfrm>
            <a:off x="1533525" y="1754828"/>
            <a:ext cx="121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Step 1</a:t>
            </a:r>
          </a:p>
        </p:txBody>
      </p:sp>
      <p:sp>
        <p:nvSpPr>
          <p:cNvPr id="34821" name="Text Box 11"/>
          <p:cNvSpPr txBox="1">
            <a:spLocks noChangeArrowheads="1"/>
          </p:cNvSpPr>
          <p:nvPr/>
        </p:nvSpPr>
        <p:spPr bwMode="auto">
          <a:xfrm>
            <a:off x="4572000" y="1754828"/>
            <a:ext cx="114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Step 2</a:t>
            </a:r>
          </a:p>
        </p:txBody>
      </p:sp>
      <p:sp>
        <p:nvSpPr>
          <p:cNvPr id="34822" name="Text Box 13"/>
          <p:cNvSpPr txBox="1">
            <a:spLocks noChangeArrowheads="1"/>
          </p:cNvSpPr>
          <p:nvPr/>
        </p:nvSpPr>
        <p:spPr bwMode="auto">
          <a:xfrm>
            <a:off x="3429000" y="2057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Developing Successful Business Ideas</a:t>
            </a:r>
          </a:p>
        </p:txBody>
      </p:sp>
      <p:pic>
        <p:nvPicPr>
          <p:cNvPr id="3482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2194719"/>
            <a:ext cx="5867400" cy="44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31FDCA-0176-4841-51F3-730FD68C3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9249F-56D4-2D55-DB3B-9736CAA69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BM3A Entrepreneurship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0934C-5BDC-55A0-2117-8D8AD111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F32D-242C-4C89-BAE6-F8FA4B954D7E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0571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92756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Times New Roman" panose="02020603050405020304" pitchFamily="18" charset="0"/>
                <a:cs typeface="Arial" panose="020B0604020202020204" pitchFamily="34" charset="0"/>
              </a:rPr>
              <a:t>Steps in the Entrepreneurial Process</a:t>
            </a:r>
            <a:br>
              <a:rPr lang="en-US" altLang="en-US" sz="3600" dirty="0">
                <a:latin typeface="Times New Roman" panose="02020603050405020304" pitchFamily="18" charset="0"/>
                <a:cs typeface="Arial" panose="020B0604020202020204" pitchFamily="34" charset="0"/>
              </a:rPr>
            </a:br>
            <a:endParaRPr lang="en-US" altLang="en-US" sz="360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844" name="Text Box 9"/>
          <p:cNvSpPr txBox="1">
            <a:spLocks noChangeArrowheads="1"/>
          </p:cNvSpPr>
          <p:nvPr/>
        </p:nvSpPr>
        <p:spPr bwMode="auto">
          <a:xfrm>
            <a:off x="2627784" y="1798027"/>
            <a:ext cx="121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Step 3</a:t>
            </a:r>
          </a:p>
        </p:txBody>
      </p:sp>
      <p:sp>
        <p:nvSpPr>
          <p:cNvPr id="35845" name="Text Box 10"/>
          <p:cNvSpPr txBox="1">
            <a:spLocks noChangeArrowheads="1"/>
          </p:cNvSpPr>
          <p:nvPr/>
        </p:nvSpPr>
        <p:spPr bwMode="auto">
          <a:xfrm>
            <a:off x="5915547" y="1819274"/>
            <a:ext cx="106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Step 4</a:t>
            </a:r>
          </a:p>
        </p:txBody>
      </p:sp>
      <p:pic>
        <p:nvPicPr>
          <p:cNvPr id="3584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043" y="2343150"/>
            <a:ext cx="4887913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5873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D9FB43-EA91-6DE9-2D34-52EDBAA04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6201C-ACF4-DDCF-C66F-3C3B914A9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BM3A Entrepreneurship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3A0DA-D0AC-73E6-5A55-9F5E976F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F32D-242C-4C89-BAE6-F8FA4B954D7E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1214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1187450"/>
            <a:ext cx="8596313" cy="1046163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altLang="en-US" sz="4062" dirty="0">
                <a:latin typeface="Arial" panose="020B0604020202020204" pitchFamily="34" charset="0"/>
              </a:rPr>
              <a:t>Entrepreneurial  Process</a:t>
            </a:r>
            <a:br>
              <a:rPr lang="en-US" altLang="en-US" sz="4062" dirty="0">
                <a:latin typeface="Arial" panose="020B0604020202020204" pitchFamily="34" charset="0"/>
              </a:rPr>
            </a:br>
            <a:endParaRPr lang="en-US" altLang="en-US" sz="4062" dirty="0">
              <a:latin typeface="Arial Narrow" panose="020B0606020202030204" pitchFamily="34" charset="0"/>
            </a:endParaRP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endParaRPr lang="en-US" altLang="en-US" sz="2585" dirty="0"/>
          </a:p>
          <a:p>
            <a:pPr marL="0" indent="0" eaLnBrk="1" hangingPunct="1">
              <a:buFontTx/>
              <a:buNone/>
              <a:defRPr/>
            </a:pPr>
            <a:endParaRPr lang="en-US" altLang="en-US" sz="2585" dirty="0"/>
          </a:p>
        </p:txBody>
      </p:sp>
      <p:pic>
        <p:nvPicPr>
          <p:cNvPr id="36868" name="Picture 1" descr="Screen Shot 2016-09-20 at 12.18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087563"/>
            <a:ext cx="5826125" cy="433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EC5D7-6598-1BD9-525D-FB85331C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C5235C-4AFF-2786-3549-7F690CC4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BM3A Entrepreneurship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7AD4B-BFB5-CF23-AAFC-E406074E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F32D-242C-4C89-BAE6-F8FA4B954D7E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49604732"/>
      </p:ext>
    </p:extLst>
  </p:cSld>
  <p:clrMapOvr>
    <a:masterClrMapping/>
  </p:clrMapOvr>
  <p:transition spd="slow" advTm="36982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10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AU" sz="3600" dirty="0"/>
              <a:t>Prepare for next class - Activity: Personal Entrepreneurial Characteristics (PEC) exercise</a:t>
            </a: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8650" y="1844824"/>
            <a:ext cx="7886700" cy="4351338"/>
          </a:xfrm>
        </p:spPr>
        <p:txBody>
          <a:bodyPr/>
          <a:lstStyle/>
          <a:p>
            <a:pPr eaLnBrk="1" hangingPunct="1"/>
            <a:r>
              <a:rPr lang="en-AU" dirty="0"/>
              <a:t>Please compete questionnaires and compute your scores (see Moodle).</a:t>
            </a:r>
          </a:p>
          <a:p>
            <a:pPr eaLnBrk="1" hangingPunct="1"/>
            <a:r>
              <a:rPr lang="en-AU" dirty="0"/>
              <a:t>Compare your scores with other team members (next week).</a:t>
            </a:r>
          </a:p>
          <a:p>
            <a:pPr eaLnBrk="1" hangingPunct="1"/>
            <a:r>
              <a:rPr lang="en-AU" dirty="0"/>
              <a:t>Is this a useful tool?  Why or why not?</a:t>
            </a:r>
          </a:p>
          <a:p>
            <a:pPr eaLnBrk="1" hangingPunct="1"/>
            <a:r>
              <a:rPr lang="en-GB" dirty="0"/>
              <a:t>If you are interested:</a:t>
            </a:r>
          </a:p>
          <a:p>
            <a:pPr lvl="1" eaLnBrk="1" hangingPunct="1"/>
            <a:r>
              <a:rPr lang="en-AU" dirty="0"/>
              <a:t>BBC’s Mind of a Millionaire test: </a:t>
            </a:r>
            <a:r>
              <a:rPr lang="en-AU" dirty="0">
                <a:hlinkClick r:id="rId3"/>
              </a:rPr>
              <a:t>http://www.bbc.co.uk/science/humanbody/tv/millionaire/</a:t>
            </a:r>
            <a:endParaRPr lang="en-AU" dirty="0"/>
          </a:p>
          <a:p>
            <a:pPr lvl="1" eaLnBrk="1" hangingPunct="1"/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E27961-8D4F-DBA8-D425-34AB347B9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1FD9F1-C899-DD6A-EE66-F1C615DE8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BM3A Entrepreneurship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82836-96D6-B94B-F0D9-A80E1376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F32D-242C-4C89-BAE6-F8FA4B954D7E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7347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DBCCE62F-7752-4123-AD36-A8A7D5FB695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altLang="en-US" dirty="0"/>
              <a:t>What else before the next class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E35B75-2931-4A10-AA4B-DB1BF9EA1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Form groups – email me the group leader and members names</a:t>
            </a:r>
          </a:p>
          <a:p>
            <a:r>
              <a:rPr lang="en-AU" dirty="0"/>
              <a:t>Go through the syllabus and Moodle site and highlight any questions in the discussion board</a:t>
            </a:r>
          </a:p>
          <a:p>
            <a:r>
              <a:rPr lang="en-AU" sz="2800" dirty="0"/>
              <a:t>Prepare for next class - Activity: Personal Entrepreneurial Characteristics (PEC) exercise</a:t>
            </a:r>
          </a:p>
          <a:p>
            <a:pPr lvl="1"/>
            <a:r>
              <a:rPr lang="en-AU" dirty="0"/>
              <a:t>Please compete questionnaires and compute your scores (see Moodle).</a:t>
            </a:r>
          </a:p>
          <a:p>
            <a:pPr lvl="1"/>
            <a:r>
              <a:rPr lang="en-AU" dirty="0"/>
              <a:t>Compare your scores with other team members (next week).</a:t>
            </a:r>
          </a:p>
          <a:p>
            <a:pPr lvl="1"/>
            <a:r>
              <a:rPr lang="en-AU" dirty="0"/>
              <a:t>Is this a useful tool?  Why or why not?</a:t>
            </a:r>
          </a:p>
          <a:p>
            <a:pPr lvl="1"/>
            <a:r>
              <a:rPr lang="en-GB" dirty="0"/>
              <a:t>If you are interested:</a:t>
            </a:r>
          </a:p>
          <a:p>
            <a:pPr lvl="2"/>
            <a:r>
              <a:rPr lang="en-AU" dirty="0"/>
              <a:t>BBC’s Mind of a Millionaire test: </a:t>
            </a:r>
            <a:r>
              <a:rPr lang="en-AU" dirty="0">
                <a:hlinkClick r:id="rId3"/>
              </a:rPr>
              <a:t>http://www.bbc.co.uk/science/humanbody/tv/millionaire/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  <p:sp>
        <p:nvSpPr>
          <p:cNvPr id="13324" name="Slide Number Placeholder 1">
            <a:extLst>
              <a:ext uri="{FF2B5EF4-FFF2-40B4-BE49-F238E27FC236}">
                <a16:creationId xmlns:a16="http://schemas.microsoft.com/office/drawing/2014/main" id="{B3E77E2D-03CA-46AA-A843-EBFB08998FAB}"/>
              </a:ext>
            </a:extLst>
          </p:cNvPr>
          <p:cNvSpPr txBox="1">
            <a:spLocks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002F6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indent="-285750">
              <a:spcBef>
                <a:spcPct val="20000"/>
              </a:spcBef>
              <a:buChar char="–"/>
              <a:defRPr sz="2800">
                <a:solidFill>
                  <a:srgbClr val="002F6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indent="-228600">
              <a:spcBef>
                <a:spcPct val="20000"/>
              </a:spcBef>
              <a:buChar char="•"/>
              <a:defRPr sz="2400">
                <a:solidFill>
                  <a:srgbClr val="002F6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rgbClr val="002F6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rgbClr val="002F6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F6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F6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F6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F6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131FA6CF-2C10-4A86-A980-25D06B013840}" type="slidenum">
              <a:rPr lang="en-US" altLang="en-US" sz="160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E47361-D877-49E6-BF74-BE545D5C8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6F471-5796-403B-9BEA-DEA2103C1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BM3A Entrepreneurship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0DF14-78A6-4AA3-B399-B5770104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F32D-242C-4C89-BAE6-F8FA4B954D7E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342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74688" y="984388"/>
            <a:ext cx="8218487" cy="900113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latin typeface="Times New Roman" panose="02020603050405020304" pitchFamily="18" charset="0"/>
                <a:cs typeface="Arial" panose="020B0604020202020204" pitchFamily="34" charset="0"/>
              </a:rPr>
              <a:t>Objectives</a:t>
            </a:r>
            <a:br>
              <a:rPr lang="en-US" altLang="en-US" sz="3600" dirty="0">
                <a:latin typeface="Times New Roman" panose="02020603050405020304" pitchFamily="18" charset="0"/>
                <a:cs typeface="Arial" panose="020B0604020202020204" pitchFamily="34" charset="0"/>
              </a:rPr>
            </a:br>
            <a:endParaRPr lang="en-US" altLang="en-US" sz="200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</a:rPr>
              <a:t>Describe (various) entrepreneurs, corporate entrepreneurship, and the characteristics of entrepreneurial firms.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</a:rPr>
              <a:t>Digital entrepreneurs and entrepreneurship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</a:rPr>
              <a:t>Discuss three main reasons people decide to become entrepreneurs.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</a:rPr>
              <a:t>Identify four main characteristics of successful entrepreneurs.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</a:rPr>
              <a:t>Describe three types of start-up firms.</a:t>
            </a:r>
          </a:p>
          <a:p>
            <a:pPr marL="609600" indent="-609600" eaLnBrk="1" hangingPunct="1">
              <a:buFontTx/>
              <a:buAutoNum type="arabicPeriod" startAt="6"/>
            </a:pPr>
            <a:r>
              <a:rPr lang="en-US" altLang="en-US" sz="2800" dirty="0">
                <a:latin typeface="Times New Roman" panose="02020603050405020304" pitchFamily="18" charset="0"/>
              </a:rPr>
              <a:t>Discuss the positive effects of entrepreneurship and entrepreneurial firms on economies and societies.</a:t>
            </a:r>
          </a:p>
          <a:p>
            <a:pPr marL="609600" indent="-609600" eaLnBrk="1" hangingPunct="1">
              <a:buFontTx/>
              <a:buAutoNum type="arabicPeriod" startAt="6"/>
            </a:pPr>
            <a:r>
              <a:rPr lang="en-US" altLang="en-US" sz="2800" dirty="0">
                <a:latin typeface="Times New Roman" panose="02020603050405020304" pitchFamily="18" charset="0"/>
              </a:rPr>
              <a:t>Explain the entrepreneurial process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84AB5-BCFF-CFE3-080E-0E1CFD78B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93E92-8473-5161-30C1-71DCEAF3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BM3A Entrepreneurship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6A678-5352-4DB0-24CD-930DC422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F32D-242C-4C89-BAE6-F8FA4B954D7E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0613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00808"/>
            <a:ext cx="8642350" cy="4681537"/>
          </a:xfrm>
        </p:spPr>
        <p:txBody>
          <a:bodyPr/>
          <a:lstStyle/>
          <a:p>
            <a:r>
              <a:rPr lang="en-GB" dirty="0"/>
              <a:t>Who am I?</a:t>
            </a:r>
          </a:p>
          <a:p>
            <a:endParaRPr lang="en-AU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quarter" idx="2"/>
          </p:nvPr>
        </p:nvSpPr>
        <p:spPr>
          <a:xfrm>
            <a:off x="250826" y="6517742"/>
            <a:ext cx="1225228" cy="296838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600" y="6517742"/>
            <a:ext cx="2895600" cy="288572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10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BM3A Entrepreneurship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81157" y="6526007"/>
            <a:ext cx="1512019" cy="288573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0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AU" dirty="0"/>
              <a:t>Slide Number </a:t>
            </a:r>
            <a:fld id="{4DB62ABF-6E23-4361-A84A-B2BA5936C75B}" type="slidenum">
              <a:rPr lang="en-AU" smtClean="0"/>
              <a:pPr>
                <a:defRPr/>
              </a:pPr>
              <a:t>4</a:t>
            </a:fld>
            <a:endParaRPr lang="en-AU" dirty="0"/>
          </a:p>
        </p:txBody>
      </p:sp>
      <p:sp>
        <p:nvSpPr>
          <p:cNvPr id="149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Ice-breaker</a:t>
            </a:r>
            <a:endParaRPr lang="en-AU" dirty="0"/>
          </a:p>
        </p:txBody>
      </p:sp>
      <p:pic>
        <p:nvPicPr>
          <p:cNvPr id="23558" name="Picture 5" descr="Image:Richard Branson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7035" y="1773535"/>
            <a:ext cx="1979426" cy="2113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9" name="Picture 7" descr="Grameen_Yunus_Dec_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85403" y="4065621"/>
            <a:ext cx="1892018" cy="2582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1" name="Picture 13" descr="Bill Gates at the World Altair Computer Convention, 197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6439" y="2669624"/>
            <a:ext cx="2409644" cy="1661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2" name="Picture 15" descr="Steve Wozniak and Steve Jobs in Job's garage, ca. 197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58784" y="4499941"/>
            <a:ext cx="2290542" cy="180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3" name="Text Box 16"/>
          <p:cNvSpPr txBox="1">
            <a:spLocks noChangeArrowheads="1"/>
          </p:cNvSpPr>
          <p:nvPr/>
        </p:nvSpPr>
        <p:spPr bwMode="auto">
          <a:xfrm>
            <a:off x="1041508" y="4298552"/>
            <a:ext cx="374243" cy="354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704" dirty="0"/>
              <a:t>1</a:t>
            </a:r>
            <a:endParaRPr lang="en-AU" sz="1704" dirty="0"/>
          </a:p>
        </p:txBody>
      </p:sp>
      <p:sp>
        <p:nvSpPr>
          <p:cNvPr id="23564" name="Text Box 17"/>
          <p:cNvSpPr txBox="1">
            <a:spLocks noChangeArrowheads="1"/>
          </p:cNvSpPr>
          <p:nvPr/>
        </p:nvSpPr>
        <p:spPr bwMode="auto">
          <a:xfrm>
            <a:off x="1096878" y="6287100"/>
            <a:ext cx="1172412" cy="354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704" dirty="0"/>
              <a:t>2</a:t>
            </a:r>
            <a:endParaRPr lang="en-AU" sz="1704" dirty="0"/>
          </a:p>
        </p:txBody>
      </p:sp>
      <p:sp>
        <p:nvSpPr>
          <p:cNvPr id="23565" name="Text Box 18"/>
          <p:cNvSpPr txBox="1">
            <a:spLocks noChangeArrowheads="1"/>
          </p:cNvSpPr>
          <p:nvPr/>
        </p:nvSpPr>
        <p:spPr bwMode="auto">
          <a:xfrm>
            <a:off x="6208746" y="6273458"/>
            <a:ext cx="374242" cy="354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1704" dirty="0"/>
              <a:t>8</a:t>
            </a:r>
          </a:p>
        </p:txBody>
      </p:sp>
      <p:sp>
        <p:nvSpPr>
          <p:cNvPr id="23566" name="Text Box 19"/>
          <p:cNvSpPr txBox="1">
            <a:spLocks noChangeArrowheads="1"/>
          </p:cNvSpPr>
          <p:nvPr/>
        </p:nvSpPr>
        <p:spPr bwMode="auto">
          <a:xfrm>
            <a:off x="4707553" y="6253639"/>
            <a:ext cx="1635243" cy="354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704" dirty="0"/>
              <a:t>5 and 6</a:t>
            </a:r>
            <a:endParaRPr lang="en-AU" sz="1704" dirty="0"/>
          </a:p>
        </p:txBody>
      </p:sp>
      <p:sp>
        <p:nvSpPr>
          <p:cNvPr id="23567" name="Text Box 20"/>
          <p:cNvSpPr txBox="1">
            <a:spLocks noChangeArrowheads="1"/>
          </p:cNvSpPr>
          <p:nvPr/>
        </p:nvSpPr>
        <p:spPr bwMode="auto">
          <a:xfrm>
            <a:off x="3958785" y="3749954"/>
            <a:ext cx="374243" cy="354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1704" dirty="0"/>
              <a:t>4</a:t>
            </a:r>
          </a:p>
        </p:txBody>
      </p:sp>
      <p:sp>
        <p:nvSpPr>
          <p:cNvPr id="23569" name="Text Box 22"/>
          <p:cNvSpPr txBox="1">
            <a:spLocks noChangeArrowheads="1"/>
          </p:cNvSpPr>
          <p:nvPr/>
        </p:nvSpPr>
        <p:spPr bwMode="auto">
          <a:xfrm>
            <a:off x="6139609" y="3341143"/>
            <a:ext cx="374242" cy="354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1704" dirty="0"/>
              <a:t>7</a:t>
            </a:r>
          </a:p>
        </p:txBody>
      </p:sp>
      <p:pic>
        <p:nvPicPr>
          <p:cNvPr id="4" name="Picture 3">
            <a:hlinkClick r:id="rId8"/>
            <a:extLst>
              <a:ext uri="{FF2B5EF4-FFF2-40B4-BE49-F238E27FC236}">
                <a16:creationId xmlns:a16="http://schemas.microsoft.com/office/drawing/2014/main" id="{74B9BB94-ECFE-B78F-12C3-7DC7DEE5B9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5915" y="4684070"/>
            <a:ext cx="1764379" cy="1627958"/>
          </a:xfrm>
          <a:prstGeom prst="rect">
            <a:avLst/>
          </a:prstGeom>
        </p:spPr>
      </p:pic>
      <p:pic>
        <p:nvPicPr>
          <p:cNvPr id="6" name="Picture 5">
            <a:hlinkClick r:id="rId10"/>
            <a:extLst>
              <a:ext uri="{FF2B5EF4-FFF2-40B4-BE49-F238E27FC236}">
                <a16:creationId xmlns:a16="http://schemas.microsoft.com/office/drawing/2014/main" id="{B4E9EE05-F177-CE7C-F53B-0D884BEA66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62882" y="4653136"/>
            <a:ext cx="1586905" cy="1650381"/>
          </a:xfrm>
          <a:prstGeom prst="rect">
            <a:avLst/>
          </a:prstGeom>
        </p:spPr>
      </p:pic>
      <p:sp>
        <p:nvSpPr>
          <p:cNvPr id="7" name="Text Box 17">
            <a:extLst>
              <a:ext uri="{FF2B5EF4-FFF2-40B4-BE49-F238E27FC236}">
                <a16:creationId xmlns:a16="http://schemas.microsoft.com/office/drawing/2014/main" id="{5D8B96CF-DC19-8580-A58A-CBF2EFFB9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7191" y="6321974"/>
            <a:ext cx="1172412" cy="354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704" dirty="0"/>
              <a:t>	3</a:t>
            </a:r>
            <a:endParaRPr lang="en-AU" sz="1704" dirty="0"/>
          </a:p>
        </p:txBody>
      </p:sp>
      <p:pic>
        <p:nvPicPr>
          <p:cNvPr id="1026" name="Picture 2" descr="Anita Roddick - Wikipedia">
            <a:extLst>
              <a:ext uri="{FF2B5EF4-FFF2-40B4-BE49-F238E27FC236}">
                <a16:creationId xmlns:a16="http://schemas.microsoft.com/office/drawing/2014/main" id="{173FC96B-94F8-1241-BF9B-42AFAC404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955" y="2226608"/>
            <a:ext cx="2324519" cy="154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97581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What is Entrepreneurship?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/>
              <a:t>The term entrepreneur comes from the French word entreprendre meaning “between taker” or “go-between”.</a:t>
            </a:r>
          </a:p>
          <a:p>
            <a:r>
              <a:rPr lang="en-AU" sz="2800" dirty="0"/>
              <a:t>In the middle of the 20th century the notion of entrepreneur as innovator was established.</a:t>
            </a:r>
          </a:p>
          <a:p>
            <a:r>
              <a:rPr lang="en-AU" sz="2800" dirty="0"/>
              <a:t>Innovation, the act of introducing something new, is one of the most difficult tasks for the entrepreneur.</a:t>
            </a:r>
          </a:p>
          <a:p>
            <a:r>
              <a:rPr lang="en-AU" sz="2800" dirty="0"/>
              <a:t>Entrepreneurship is the dynamic process of creating incremental wealth.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B41941-BCB7-5CDA-EEA9-0F39221F7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188821-57D0-4B12-4C0A-DA125F76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BM3A Entrepreneurship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8EE85-D71C-A13E-DB37-C35205A4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F32D-242C-4C89-BAE6-F8FA4B954D7E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8820347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12775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Times New Roman" panose="02020603050405020304" pitchFamily="18" charset="0"/>
                <a:cs typeface="Arial" panose="020B0604020202020204" pitchFamily="34" charset="0"/>
              </a:rPr>
              <a:t>What is Entrepreneurship?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8840"/>
            <a:ext cx="8305800" cy="4525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Academic Definition (Stevenson &amp; Jarillo)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Entrepreneurship is the process by which individuals</a:t>
            </a:r>
            <a:r>
              <a:rPr lang="en-US" altLang="en-US" sz="2400" i="1" dirty="0">
                <a:latin typeface="Times New Roman" panose="02020603050405020304" pitchFamily="18" charset="0"/>
              </a:rPr>
              <a:t> pursue opportunities without regard to resources they currently control.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Venture Capitalist (Fred Wilson)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Entrepreneurship is </a:t>
            </a:r>
            <a:r>
              <a:rPr lang="en-US" altLang="en-US" sz="2400" i="1" dirty="0">
                <a:latin typeface="Times New Roman" panose="02020603050405020304" pitchFamily="18" charset="0"/>
              </a:rPr>
              <a:t>the art of turning an idea into a business.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Explanation of What Entrepreneurs Do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Entrepreneurs assemble and then integrate all the resources needed – the money, the people, the business model, the strategy – to transform an invention or an idea into a viable business.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6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50825" y="755650"/>
            <a:ext cx="86423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 Narrow"/>
                <a:ea typeface="ＭＳ Ｐゴシック" pitchFamily="-65" charset="-128"/>
                <a:cs typeface="ＭＳ Ｐゴシック" pitchFamily="-65" charset="-128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 Narrow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 Narrow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 Narrow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 Narrow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itchFamily="-65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itchFamily="-65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itchFamily="-65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itchFamily="-65" charset="0"/>
              </a:defRPr>
            </a:lvl9pPr>
          </a:lstStyle>
          <a:p>
            <a:pPr algn="ctr"/>
            <a:r>
              <a:rPr lang="en-AU" kern="0" dirty="0"/>
              <a:t>What is Entrepreneurship?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E7F8A9-DC67-B770-8849-1F3B9364F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D8284-8FD8-4A7E-547F-E1F7091B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BM3A Entrepreneurship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A1AB0-5C1D-3873-11DC-09176376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F32D-242C-4C89-BAE6-F8FA4B954D7E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3979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Entrepreneurial personality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Is there a neat set of traits and behavioural characteristics that distinguish entrepreneurs from non-entrepreneurs?</a:t>
            </a:r>
          </a:p>
          <a:p>
            <a:r>
              <a:rPr lang="en-AU" dirty="0"/>
              <a:t>Are entrepreneurs born or made?</a:t>
            </a:r>
          </a:p>
          <a:p>
            <a:r>
              <a:rPr lang="en-AU" dirty="0"/>
              <a:t>Can entrepreneurship be taught?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A0AA5-E96D-9117-3347-361E9765E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1DC55-4C13-CE50-1F88-56B43AE8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BM3A Entrepreneurship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18080-FD9F-39A2-2D8B-C9AFB1810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F32D-242C-4C89-BAE6-F8FA4B954D7E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1432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Entrepreneurial personality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Characteristics of entrepreneurs (D. McClelland “The Achieving Society”)</a:t>
            </a:r>
          </a:p>
          <a:p>
            <a:pPr lvl="1"/>
            <a:r>
              <a:rPr lang="en-AU" dirty="0"/>
              <a:t>High need for achievement</a:t>
            </a:r>
          </a:p>
          <a:p>
            <a:pPr lvl="1"/>
            <a:r>
              <a:rPr lang="en-AU" dirty="0"/>
              <a:t>Desire for responsibility</a:t>
            </a:r>
          </a:p>
          <a:p>
            <a:pPr lvl="1"/>
            <a:r>
              <a:rPr lang="en-AU" dirty="0"/>
              <a:t>Preference for moderate risk</a:t>
            </a:r>
          </a:p>
          <a:p>
            <a:pPr lvl="1"/>
            <a:r>
              <a:rPr lang="en-AU" dirty="0"/>
              <a:t>Confidence in personal success</a:t>
            </a:r>
          </a:p>
          <a:p>
            <a:pPr lvl="1"/>
            <a:r>
              <a:rPr lang="en-AU" dirty="0"/>
              <a:t>Desire for immediate feedback</a:t>
            </a:r>
          </a:p>
          <a:p>
            <a:pPr lvl="1"/>
            <a:r>
              <a:rPr lang="en-AU" dirty="0"/>
              <a:t>High level of energy</a:t>
            </a:r>
          </a:p>
          <a:p>
            <a:pPr lvl="1"/>
            <a:r>
              <a:rPr lang="en-AU" dirty="0"/>
              <a:t>Future orientation</a:t>
            </a:r>
          </a:p>
          <a:p>
            <a:pPr lvl="1"/>
            <a:r>
              <a:rPr lang="en-AU" dirty="0"/>
              <a:t>Skill at organising</a:t>
            </a:r>
          </a:p>
          <a:p>
            <a:pPr lvl="1"/>
            <a:r>
              <a:rPr lang="en-AU" dirty="0"/>
              <a:t>Value of achievement over money</a:t>
            </a:r>
          </a:p>
        </p:txBody>
      </p:sp>
      <p:pic>
        <p:nvPicPr>
          <p:cNvPr id="50182" name="Picture 4" descr="David_McClella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85478" y="4549775"/>
            <a:ext cx="159067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3302A-7995-3874-9D0B-6D9E5E5A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EEFA7-ACCD-A195-4AAA-8444D6A0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BM3A Entrepreneurship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03595-42F9-3FC5-1EFC-9C7EB97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F32D-242C-4C89-BAE6-F8FA4B954D7E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9211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8" name="Picture 2" descr="tim81551_ex02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0528" y="606425"/>
            <a:ext cx="9324528" cy="625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A50F0-77E5-5E18-3525-AA951538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1BDC3A-9042-BB80-8B05-400EBDE9C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BM3A Entrepreneurship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A18CC-BF92-71BE-94DA-67043FDC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F32D-242C-4C89-BAE6-F8FA4B954D7E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05384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2&quot;/&gt;&lt;property id=&quot;20307&quot; value=&quot;256&quot;/&gt;&lt;/object&gt;&lt;object type=&quot;3&quot; unique_id=&quot;10063&quot;&gt;&lt;property id=&quot;20148&quot; value=&quot;5&quot;/&gt;&lt;property id=&quot;20300&quot; value=&quot;Slide 3&quot;/&gt;&lt;property id=&quot;20307&quot; value=&quot;257&quot;/&gt;&lt;/object&gt;&lt;object type=&quot;3&quot; unique_id=&quot;10093&quot;&gt;&lt;property id=&quot;20148&quot; value=&quot;5&quot;/&gt;&lt;property id=&quot;20300&quot; value=&quot;Slide 1&quot;/&gt;&lt;property id=&quot;20307&quot; value=&quot;258&quot;/&gt;&lt;/object&gt;&lt;/object&gt;&lt;object type=&quot;8&quot; unique_id=&quot;1001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744</TotalTime>
  <Words>1345</Words>
  <Application>Microsoft Office PowerPoint</Application>
  <PresentationFormat>On-screen Show (4:3)</PresentationFormat>
  <Paragraphs>216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Narrow</vt:lpstr>
      <vt:lpstr>Calibri</vt:lpstr>
      <vt:lpstr>Calibri Light</vt:lpstr>
      <vt:lpstr>Times New Roman</vt:lpstr>
      <vt:lpstr>Office Theme</vt:lpstr>
      <vt:lpstr>BM3A - Introduction to Entrepreneurship</vt:lpstr>
      <vt:lpstr>Business Plan Resources</vt:lpstr>
      <vt:lpstr>Objectives </vt:lpstr>
      <vt:lpstr>Ice-breaker</vt:lpstr>
      <vt:lpstr>What is Entrepreneurship?</vt:lpstr>
      <vt:lpstr>What is Entrepreneurship?</vt:lpstr>
      <vt:lpstr>Entrepreneurial personality</vt:lpstr>
      <vt:lpstr>Entrepreneurial personality</vt:lpstr>
      <vt:lpstr>PowerPoint Presentation</vt:lpstr>
      <vt:lpstr>Behavioural approach to entrepreneurship (Gartner, 1989; Vesper, 1982)</vt:lpstr>
      <vt:lpstr>Entrepreneurial Behaviour</vt:lpstr>
      <vt:lpstr>Types of Entrepreneurship</vt:lpstr>
      <vt:lpstr>Corporate Entrepreneurship </vt:lpstr>
      <vt:lpstr>Corporate Entrepreneurship </vt:lpstr>
      <vt:lpstr>Beyond Start Ups – The Intrapreneur</vt:lpstr>
      <vt:lpstr>Why Become an Entrepreneur?</vt:lpstr>
      <vt:lpstr>Who is the Entrepreneur?</vt:lpstr>
      <vt:lpstr>Characteristics of Successful Entrepreneurs </vt:lpstr>
      <vt:lpstr>Types of Start-Up Firms</vt:lpstr>
      <vt:lpstr>Economic Impact of Entrepreneurial Firms</vt:lpstr>
      <vt:lpstr>Entrepreneurial Firms’ Impact on Society and Larger Firms</vt:lpstr>
      <vt:lpstr>The Entrepreneurial Process</vt:lpstr>
      <vt:lpstr>Steps in the Entrepreneurial Process </vt:lpstr>
      <vt:lpstr>Steps in the Entrepreneurial Process </vt:lpstr>
      <vt:lpstr>Entrepreneurial  Process </vt:lpstr>
      <vt:lpstr>Prepare for next class - Activity: Personal Entrepreneurial Characteristics (PEC) exercise</vt:lpstr>
      <vt:lpstr>What else before the next class</vt:lpstr>
    </vt:vector>
  </TitlesOfParts>
  <Company>Flinders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Flinders University</dc:creator>
  <cp:lastModifiedBy>Tontan HAK</cp:lastModifiedBy>
  <cp:revision>98</cp:revision>
  <dcterms:created xsi:type="dcterms:W3CDTF">2011-01-27T06:32:07Z</dcterms:created>
  <dcterms:modified xsi:type="dcterms:W3CDTF">2023-09-20T05:40:29Z</dcterms:modified>
</cp:coreProperties>
</file>