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5184-3DFD-D74D-A7C6-691368494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62239-4E47-2049-A2C1-C0033817B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98E20-7F08-0147-A2B7-23E9A467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F18F-D01C-D84C-B81C-2F3D893E21E7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672B2-2E4B-8C48-9371-6D88A700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782B-B3A9-7543-814A-A26B8B7A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B1A-EF29-AB4C-82B9-5AB91341A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157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542F-6689-3449-BF4B-58A4F3A1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F2AF0-54CF-9846-A59A-D6BF7215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ADAF-F5EB-034B-9FC7-7190E299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F18F-D01C-D84C-B81C-2F3D893E21E7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8E17-6EC0-A941-BD72-BC547C3B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FA9DE-02AA-E145-944B-6143C877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B1A-EF29-AB4C-82B9-5AB91341A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308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BCE91-6FD5-7540-B6FF-484FE4BC3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3C3A4-B8CA-6F4A-B9E4-A2090789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DA5AD-571B-454F-B9CA-96B92E3E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F18F-D01C-D84C-B81C-2F3D893E21E7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08E3-FCE4-7D4D-A0E2-54EF83D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4D81-99A7-1843-87C6-143D8791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B1A-EF29-AB4C-82B9-5AB91341A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024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BA6B-8521-FE43-8311-2A391F7B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00CB-9C15-614C-A4BB-A1C4DF6D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A559-4071-094A-BEDC-48321E75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F18F-D01C-D84C-B81C-2F3D893E21E7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4595-A928-8142-A64E-699D4149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6306-B842-014A-BC0C-7561C7AA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B1A-EF29-AB4C-82B9-5AB91341A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804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2B7F-B312-FA43-B903-AD344501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FCF4B-E3DB-E141-A1D0-3A00512F9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262DF-2DE2-7B47-8376-546F8181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F18F-D01C-D84C-B81C-2F3D893E21E7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4B60E-58DD-6B40-A69D-5CC05989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4532-48A9-7F41-B642-E4460D9B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B1A-EF29-AB4C-82B9-5AB91341A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44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BD02-47CE-7C42-B108-AEAD9E9B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D5B1-BB3D-9342-B607-5BCC7AE6E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39C3F-4B2C-334B-BFBB-E7D480AC7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B8497-4CF0-7449-872D-2A43F421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F18F-D01C-D84C-B81C-2F3D893E21E7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66947-DB3E-A54E-AF35-5B4B25BC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7F2B-4D11-594D-B669-53A29553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B1A-EF29-AB4C-82B9-5AB91341A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67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0873-6E98-9845-9816-2C80E4F7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D9AAC-F957-AE4F-878F-60337082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1E072-C283-CC4E-B02B-DAF741F9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5B630-2070-8045-B4E4-761BE8243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453-D248-A545-92E0-1332E4CD6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38D8A-7B23-5042-ACE5-4917DC06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F18F-D01C-D84C-B81C-2F3D893E21E7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4D69E-7F5A-E045-9C8E-16B31C3A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5F700-BCCA-0549-B085-3B1EC396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B1A-EF29-AB4C-82B9-5AB91341A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532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C083-3BB8-874C-8891-A0AD26D2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70A2D-C3F7-B447-8DD7-2469FEDD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F18F-D01C-D84C-B81C-2F3D893E21E7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216CF-AC2C-B342-9B20-5D8C7415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0F1D0-004E-CB49-9582-87988ED1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B1A-EF29-AB4C-82B9-5AB91341A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741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DCDFA-2B9C-8F43-BAAD-7A9F6F9A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F18F-D01C-D84C-B81C-2F3D893E21E7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1ABB2-D2E9-B245-B2C6-3FAE27EA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D2D5E-C113-0442-9F63-BAA7276A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B1A-EF29-AB4C-82B9-5AB91341A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723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0E36-EA9C-E74A-9454-D3A51705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71BD-ABD4-6A4D-843D-9A678D73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79AE-DB84-C740-B8DB-72393F64F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A799D-0E6B-894D-9EC3-872EF330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F18F-D01C-D84C-B81C-2F3D893E21E7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05B7F-5479-ED45-A177-9E57D03F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1FA1-D531-F348-9132-DBFE32B6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B1A-EF29-AB4C-82B9-5AB91341A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100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18BA-9853-8F4A-9BA1-C90ED87C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DE44B-8A4C-9A49-9F91-150409819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7F0B9-317B-D149-B304-A6532AB16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B757D-1AD8-8B4C-88C5-6A73A627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F18F-D01C-D84C-B81C-2F3D893E21E7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E595-7CA2-AD41-A1A4-2BD9522B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A1DBE-C819-2D47-B7FB-C68785DC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3B1A-EF29-AB4C-82B9-5AB91341A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117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C5E32-456F-0946-BE6C-4CC367FD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0B369-48B1-F041-96B8-D8933C3E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2DBE-232C-6646-9AE8-49B5E2BD2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F18F-D01C-D84C-B81C-2F3D893E21E7}" type="datetimeFigureOut">
              <a:rPr lang="en-DE" smtClean="0"/>
              <a:t>20.12.21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3117-1CBB-D149-91F2-D8B539B4C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507-CABB-A64D-AC66-4A3DE3E8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63B1A-EF29-AB4C-82B9-5AB91341A0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263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CEA9-3160-A441-A9AB-10335C18B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306" y="383746"/>
            <a:ext cx="9144000" cy="2387600"/>
          </a:xfrm>
        </p:spPr>
        <p:txBody>
          <a:bodyPr>
            <a:normAutofit/>
          </a:bodyPr>
          <a:lstStyle/>
          <a:p>
            <a:r>
              <a:rPr lang="en-DE" sz="4000" b="1" i="1" dirty="0">
                <a:latin typeface="Trebuchet MS" panose="020B0703020202090204" pitchFamily="34" charset="0"/>
              </a:rPr>
              <a:t>Performance benchmark</a:t>
            </a:r>
            <a:br>
              <a:rPr lang="en-DE" sz="4000" b="1" i="1" dirty="0">
                <a:latin typeface="Trebuchet MS" panose="020B0703020202090204" pitchFamily="34" charset="0"/>
              </a:rPr>
            </a:br>
            <a:br>
              <a:rPr lang="en-DE" sz="4000" b="1" i="1" dirty="0">
                <a:latin typeface="Trebuchet MS" panose="020B0703020202090204" pitchFamily="34" charset="0"/>
              </a:rPr>
            </a:br>
            <a:endParaRPr lang="en-DE" sz="4000" b="1" i="1" dirty="0">
              <a:latin typeface="Trebuchet MS" panose="020B070302020209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A95AD-9AB0-DA44-AEFB-8943F5339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76C3112-FDC3-D74B-9B55-7D89D07E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92" y="5349875"/>
            <a:ext cx="4007608" cy="112437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95B62EF-A94E-8044-A800-4A2CE177C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73" y="4680164"/>
            <a:ext cx="2533135" cy="2110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5E9D25-C21D-304E-8973-7BAE9A9268ED}"/>
              </a:ext>
            </a:extLst>
          </p:cNvPr>
          <p:cNvSpPr txBox="1"/>
          <p:nvPr/>
        </p:nvSpPr>
        <p:spPr>
          <a:xfrm>
            <a:off x="290653" y="5650454"/>
            <a:ext cx="3148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My implementation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4DACB89-70BD-9746-9433-9F6D5CA53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533" y="5531064"/>
            <a:ext cx="762000" cy="76200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0799598-C3B2-224E-81D1-0A4EAE7E6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615" y="5531064"/>
            <a:ext cx="762000" cy="762000"/>
          </a:xfrm>
          <a:prstGeom prst="rect">
            <a:avLst/>
          </a:prstGeom>
        </p:spPr>
      </p:pic>
      <p:pic>
        <p:nvPicPr>
          <p:cNvPr id="18" name="Picture 17" descr="A close up of a speedometer&#10;&#10;Description automatically generated with medium confidence">
            <a:extLst>
              <a:ext uri="{FF2B5EF4-FFF2-40B4-BE49-F238E27FC236}">
                <a16:creationId xmlns:a16="http://schemas.microsoft.com/office/drawing/2014/main" id="{C630E82D-3545-C849-8381-D6BCFF891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255" y="1885139"/>
            <a:ext cx="4330137" cy="2165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5877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6443-F63E-4E49-9A26-9AB6E8D2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Multi-layered Neural network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9ED8C-A4A7-2344-83EB-255D42087384}"/>
              </a:ext>
            </a:extLst>
          </p:cNvPr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Activation functions: Sigmoid and </a:t>
            </a:r>
            <a:r>
              <a:rPr lang="en-US" dirty="0" err="1"/>
              <a:t>Softmax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Loss: MSE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SGD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nEpochs</a:t>
            </a:r>
            <a:r>
              <a:rPr lang="en-US" dirty="0"/>
              <a:t> = 10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Learning rate = 0.5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3A61677-8B60-7741-BD8C-EF3AC6F5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85" y="541657"/>
            <a:ext cx="5973291" cy="394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52E33-CDCE-9647-9010-EFC8C6A8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DE" sz="5400" dirty="0"/>
              <a:t>Thoughts on parallelization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6B6125A-9027-4089-9AA8-F9400E24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48" r="3842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348B8C-5FF2-524E-AE36-363C4201F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200" dirty="0"/>
              <a:t>P</a:t>
            </a:r>
            <a:r>
              <a:rPr lang="en-DE" sz="2200" dirty="0"/>
              <a:t>arallelization over batch size is much better in TF and PyTorch.</a:t>
            </a:r>
          </a:p>
          <a:p>
            <a:r>
              <a:rPr lang="en-DE" sz="2200" dirty="0"/>
              <a:t>When increasing batchSize to 200 their performance was even faster than before with batchSize=32, increasing the difference further.</a:t>
            </a:r>
          </a:p>
          <a:p>
            <a:r>
              <a:rPr lang="en-DE" sz="2200" dirty="0"/>
              <a:t>Unfortunately, parallelizing over </a:t>
            </a:r>
            <a:r>
              <a:rPr lang="en-DE" sz="2200"/>
              <a:t>the samples in a batch doesn’t </a:t>
            </a:r>
            <a:r>
              <a:rPr lang="en-DE" sz="2200" dirty="0"/>
              <a:t>give me any advantage for some reason.</a:t>
            </a:r>
          </a:p>
          <a:p>
            <a:r>
              <a:rPr lang="en-DE" sz="2200" dirty="0"/>
              <a:t>If anything it makes it worse.</a:t>
            </a:r>
          </a:p>
          <a:p>
            <a:pPr marL="0" indent="0">
              <a:buNone/>
            </a:pPr>
            <a:endParaRPr lang="en-DE" sz="2200" dirty="0"/>
          </a:p>
        </p:txBody>
      </p:sp>
    </p:spTree>
    <p:extLst>
      <p:ext uri="{BB962C8B-B14F-4D97-AF65-F5344CB8AC3E}">
        <p14:creationId xmlns:p14="http://schemas.microsoft.com/office/powerpoint/2010/main" val="234665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25A0-0311-CF48-BD95-FFF2128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DE" dirty="0"/>
              <a:t>Simulating 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CC80-56E0-E04C-86F2-A39CADC0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DE" sz="2000" dirty="0"/>
              <a:t>4 sets of  inputs of size=2</a:t>
            </a:r>
          </a:p>
          <a:p>
            <a:r>
              <a:rPr lang="en-DE" sz="2000" dirty="0"/>
              <a:t>4 sets of single outputs of size=1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2B23DDD-06DA-9145-BDB7-299A6F2C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33" y="807593"/>
            <a:ext cx="497758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394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8121B-D45C-3346-BD83-1041292D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DE">
                <a:solidFill>
                  <a:schemeClr val="bg1"/>
                </a:solidFill>
              </a:rPr>
              <a:t>Benchmark process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0E3B-5067-C440-9F26-3FED89A5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 fontScale="92500" lnSpcReduction="20000"/>
          </a:bodyPr>
          <a:lstStyle/>
          <a:p>
            <a:r>
              <a:rPr lang="en-DE" sz="2000" dirty="0">
                <a:solidFill>
                  <a:schemeClr val="bg1"/>
                </a:solidFill>
              </a:rPr>
              <a:t>All models are generated programatically based on the no. of layers and activations functions requested for each layer.</a:t>
            </a:r>
          </a:p>
          <a:p>
            <a:r>
              <a:rPr lang="en-DE" sz="2000" dirty="0">
                <a:solidFill>
                  <a:schemeClr val="bg1"/>
                </a:solidFill>
              </a:rPr>
              <a:t>Initial weights and biases are generated using Keras and used for all other frameworks.</a:t>
            </a:r>
          </a:p>
          <a:p>
            <a:r>
              <a:rPr lang="en-DE" sz="2000" dirty="0">
                <a:solidFill>
                  <a:schemeClr val="bg1"/>
                </a:solidFill>
              </a:rPr>
              <a:t>At the end the weights and biases from different frameworks are compared for consistency.</a:t>
            </a:r>
          </a:p>
          <a:p>
            <a:endParaRPr lang="en-DE" sz="2000" dirty="0">
              <a:solidFill>
                <a:schemeClr val="bg1"/>
              </a:solidFill>
            </a:endParaRPr>
          </a:p>
          <a:p>
            <a:r>
              <a:rPr lang="en-DE" sz="2000" dirty="0">
                <a:solidFill>
                  <a:schemeClr val="bg1"/>
                </a:solidFill>
              </a:rPr>
              <a:t>Both PyTorch and TF.keras were strictly CPU versions.</a:t>
            </a:r>
          </a:p>
          <a:p>
            <a:r>
              <a:rPr lang="en-DE" sz="2000" dirty="0">
                <a:solidFill>
                  <a:schemeClr val="bg1"/>
                </a:solidFill>
              </a:rPr>
              <a:t>All use 32 bit arrays/tensors.</a:t>
            </a:r>
          </a:p>
          <a:p>
            <a:endParaRPr lang="en-DE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DE" sz="2000" dirty="0">
              <a:solidFill>
                <a:schemeClr val="bg1"/>
              </a:solidFill>
            </a:endParaRPr>
          </a:p>
          <a:p>
            <a:endParaRPr lang="en-DE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9BA5E4-F0D3-4A40-B085-1A95C903E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723" y="369913"/>
            <a:ext cx="2415580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F8A3DB9-2163-4144-BDA1-E3C47393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ED2E9-79BE-BE46-8BF9-3E6DD0E25903}"/>
              </a:ext>
            </a:extLst>
          </p:cNvPr>
          <p:cNvSpPr txBox="1"/>
          <p:nvPr/>
        </p:nvSpPr>
        <p:spPr>
          <a:xfrm>
            <a:off x="6883025" y="4739845"/>
            <a:ext cx="69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Keras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ED153-5005-CE41-A880-8C6FFD6DDEA7}"/>
              </a:ext>
            </a:extLst>
          </p:cNvPr>
          <p:cNvSpPr txBox="1"/>
          <p:nvPr/>
        </p:nvSpPr>
        <p:spPr>
          <a:xfrm>
            <a:off x="10618010" y="1796127"/>
            <a:ext cx="9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PyTorch</a:t>
            </a:r>
          </a:p>
        </p:txBody>
      </p:sp>
    </p:spTree>
    <p:extLst>
      <p:ext uri="{BB962C8B-B14F-4D97-AF65-F5344CB8AC3E}">
        <p14:creationId xmlns:p14="http://schemas.microsoft.com/office/powerpoint/2010/main" val="407149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CEF3D-594D-7D42-97E9-C0756466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DE" sz="3600">
                <a:solidFill>
                  <a:schemeClr val="bg1"/>
                </a:solidFill>
              </a:rPr>
              <a:t>My Implementation</a:t>
            </a: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EF42-DE6B-3247-AE2E-A920F0AD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DE" sz="1900" dirty="0">
                <a:solidFill>
                  <a:schemeClr val="bg1"/>
                </a:solidFill>
              </a:rPr>
              <a:t>Use Numba to JIT compile the activation and loss functions as well as their derivatives.</a:t>
            </a:r>
          </a:p>
          <a:p>
            <a:r>
              <a:rPr lang="en-DE" sz="1900" dirty="0">
                <a:solidFill>
                  <a:schemeClr val="bg1"/>
                </a:solidFill>
              </a:rPr>
              <a:t>Use matrix representation for batches.</a:t>
            </a:r>
          </a:p>
          <a:p>
            <a:r>
              <a:rPr lang="en-DE" sz="1900" dirty="0">
                <a:solidFill>
                  <a:schemeClr val="bg1"/>
                </a:solidFill>
              </a:rPr>
              <a:t>Use opt_einsum for more efficient np.einsum.</a:t>
            </a:r>
          </a:p>
          <a:p>
            <a:r>
              <a:rPr lang="en-DE" sz="1900" dirty="0">
                <a:solidFill>
                  <a:schemeClr val="bg1"/>
                </a:solidFill>
              </a:rPr>
              <a:t>Calculate the paths using opt_einsum expressions.</a:t>
            </a:r>
          </a:p>
          <a:p>
            <a:r>
              <a:rPr lang="en-DE" sz="1900" dirty="0">
                <a:solidFill>
                  <a:schemeClr val="bg1"/>
                </a:solidFill>
              </a:rPr>
              <a:t>Numpy was linked with MKL (probably through PyTorch installation)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3E55714-3A43-564F-980E-6B9DF340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331051"/>
            <a:ext cx="6596652" cy="4040448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A443BF3-5473-C04A-A887-E546774C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16" y="5526949"/>
            <a:ext cx="3188371" cy="11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5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96443-F63E-4E49-9A26-9AB6E8D2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Multi-layered Neural network 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758CE66B-C7CC-1C4F-8DBF-FA30C9DD0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31381"/>
            <a:ext cx="7188199" cy="3054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9ED8C-A4A7-2344-83EB-255D42087384}"/>
              </a:ext>
            </a:extLst>
          </p:cNvPr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Activation function: Sigmoid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Loss: MSE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SGD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nEpochs</a:t>
            </a:r>
            <a:r>
              <a:rPr lang="en-US" dirty="0"/>
              <a:t> = 10,000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Learning rate = 0.5</a:t>
            </a:r>
          </a:p>
        </p:txBody>
      </p:sp>
    </p:spTree>
    <p:extLst>
      <p:ext uri="{BB962C8B-B14F-4D97-AF65-F5344CB8AC3E}">
        <p14:creationId xmlns:p14="http://schemas.microsoft.com/office/powerpoint/2010/main" val="12153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6A79D-6BC9-3741-A10C-9B00FA5B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DE" sz="2600" dirty="0">
                <a:solidFill>
                  <a:srgbClr val="FFFFFF"/>
                </a:solidFill>
              </a:rPr>
              <a:t>3 hidden layers with varying number of nodes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4C954B04-DAB6-EE43-ADC1-6BE5CC80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5698" y="4586027"/>
            <a:ext cx="4967416" cy="2165437"/>
          </a:xfr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2DBF200-5E54-9744-9ADD-E1C7E657C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388000"/>
              </p:ext>
            </p:extLst>
          </p:nvPr>
        </p:nvGraphicFramePr>
        <p:xfrm>
          <a:off x="3597965" y="562484"/>
          <a:ext cx="8299171" cy="25961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10139">
                  <a:extLst>
                    <a:ext uri="{9D8B030D-6E8A-4147-A177-3AD203B41FA5}">
                      <a16:colId xmlns:a16="http://schemas.microsoft.com/office/drawing/2014/main" val="3387555451"/>
                    </a:ext>
                  </a:extLst>
                </a:gridCol>
                <a:gridCol w="974035">
                  <a:extLst>
                    <a:ext uri="{9D8B030D-6E8A-4147-A177-3AD203B41FA5}">
                      <a16:colId xmlns:a16="http://schemas.microsoft.com/office/drawing/2014/main" val="754117389"/>
                    </a:ext>
                  </a:extLst>
                </a:gridCol>
                <a:gridCol w="785191">
                  <a:extLst>
                    <a:ext uri="{9D8B030D-6E8A-4147-A177-3AD203B41FA5}">
                      <a16:colId xmlns:a16="http://schemas.microsoft.com/office/drawing/2014/main" val="3601965642"/>
                    </a:ext>
                  </a:extLst>
                </a:gridCol>
                <a:gridCol w="809652">
                  <a:extLst>
                    <a:ext uri="{9D8B030D-6E8A-4147-A177-3AD203B41FA5}">
                      <a16:colId xmlns:a16="http://schemas.microsoft.com/office/drawing/2014/main" val="2128066012"/>
                    </a:ext>
                  </a:extLst>
                </a:gridCol>
                <a:gridCol w="833744">
                  <a:extLst>
                    <a:ext uri="{9D8B030D-6E8A-4147-A177-3AD203B41FA5}">
                      <a16:colId xmlns:a16="http://schemas.microsoft.com/office/drawing/2014/main" val="465776798"/>
                    </a:ext>
                  </a:extLst>
                </a:gridCol>
                <a:gridCol w="1095470">
                  <a:extLst>
                    <a:ext uri="{9D8B030D-6E8A-4147-A177-3AD203B41FA5}">
                      <a16:colId xmlns:a16="http://schemas.microsoft.com/office/drawing/2014/main" val="281919622"/>
                    </a:ext>
                  </a:extLst>
                </a:gridCol>
                <a:gridCol w="1095470">
                  <a:extLst>
                    <a:ext uri="{9D8B030D-6E8A-4147-A177-3AD203B41FA5}">
                      <a16:colId xmlns:a16="http://schemas.microsoft.com/office/drawing/2014/main" val="2239837803"/>
                    </a:ext>
                  </a:extLst>
                </a:gridCol>
                <a:gridCol w="1095470">
                  <a:extLst>
                    <a:ext uri="{9D8B030D-6E8A-4147-A177-3AD203B41FA5}">
                      <a16:colId xmlns:a16="http://schemas.microsoft.com/office/drawing/2014/main" val="64983535"/>
                    </a:ext>
                  </a:extLst>
                </a:gridCol>
              </a:tblGrid>
              <a:tr h="381733">
                <a:tc>
                  <a:txBody>
                    <a:bodyPr/>
                    <a:lstStyle/>
                    <a:p>
                      <a:pPr algn="ctr"/>
                      <a:r>
                        <a:rPr lang="en-DE" sz="1400"/>
                        <a:t>Model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No. of params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</a:t>
                      </a:r>
                      <a:r>
                        <a:rPr lang="en-DE" sz="1400" dirty="0"/>
                        <a:t>f.keras</a:t>
                      </a:r>
                    </a:p>
                    <a:p>
                      <a:pPr algn="ctr"/>
                      <a:r>
                        <a:rPr lang="en-DE" sz="1400" dirty="0"/>
                        <a:t>(600%)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Mine 1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Mine 2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PyTorch</a:t>
                      </a:r>
                    </a:p>
                    <a:p>
                      <a:pPr algn="ctr"/>
                      <a:r>
                        <a:rPr lang="en-DE" sz="1400" dirty="0"/>
                        <a:t>(600%)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Mine2/</a:t>
                      </a:r>
                    </a:p>
                    <a:p>
                      <a:pPr algn="ctr"/>
                      <a:r>
                        <a:rPr lang="en-DE" sz="1400" dirty="0"/>
                        <a:t>Keras</a:t>
                      </a:r>
                    </a:p>
                  </a:txBody>
                  <a:tcPr marL="105141" marR="105141" marT="52571" marB="5257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Mine2/</a:t>
                      </a:r>
                    </a:p>
                    <a:p>
                      <a:pPr algn="ctr"/>
                      <a:r>
                        <a:rPr lang="en-DE" sz="1400" dirty="0"/>
                        <a:t>PyTorch</a:t>
                      </a:r>
                    </a:p>
                  </a:txBody>
                  <a:tcPr marL="105141" marR="105141" marT="52571" marB="5257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90171"/>
                  </a:ext>
                </a:extLst>
              </a:tr>
              <a:tr h="373756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10,10,10,1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261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2629147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50,50,50,1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5,301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6108290"/>
                  </a:ext>
                </a:extLst>
              </a:tr>
              <a:tr h="367748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100,100,100,1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20,601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6269589"/>
                  </a:ext>
                </a:extLst>
              </a:tr>
              <a:tr h="347869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500,500,500,1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503,001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4020894"/>
                  </a:ext>
                </a:extLst>
              </a:tr>
              <a:tr h="318053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1000,1000,1000,1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2,006,001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4847989"/>
                  </a:ext>
                </a:extLst>
              </a:tr>
              <a:tr h="318053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2000,2000,2000,1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/>
                        <a:t>8,012,001</a:t>
                      </a:r>
                    </a:p>
                  </a:txBody>
                  <a:tcPr marL="105141" marR="105141" marT="52571" marB="52571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40078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C2BC6E-9FA4-D246-AF8C-FBD05AE6CABF}"/>
              </a:ext>
            </a:extLst>
          </p:cNvPr>
          <p:cNvSpPr txBox="1"/>
          <p:nvPr/>
        </p:nvSpPr>
        <p:spPr>
          <a:xfrm>
            <a:off x="6009991" y="130723"/>
            <a:ext cx="489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Wall Timings in seconds (4 CPU cores parallelized)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8FB31-4D30-2F47-BB4B-E60A025C8188}"/>
              </a:ext>
            </a:extLst>
          </p:cNvPr>
          <p:cNvSpPr txBox="1"/>
          <p:nvPr/>
        </p:nvSpPr>
        <p:spPr>
          <a:xfrm>
            <a:off x="2108886" y="5943600"/>
            <a:ext cx="214513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 dirty="0"/>
              <a:t>MacOS 10.15.4</a:t>
            </a:r>
          </a:p>
          <a:p>
            <a:r>
              <a:rPr lang="en-GB" sz="1100" dirty="0"/>
              <a:t>I</a:t>
            </a:r>
            <a:r>
              <a:rPr lang="en-DE" sz="1100" dirty="0"/>
              <a:t>7 Quad core (6920 HQ) @ 2.9GHz</a:t>
            </a:r>
          </a:p>
          <a:p>
            <a:r>
              <a:rPr lang="en-DE" sz="1100" dirty="0"/>
              <a:t>16 GB LPDDR3 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AA5E1-7610-1540-8697-8DDE5CF1AFBA}"/>
              </a:ext>
            </a:extLst>
          </p:cNvPr>
          <p:cNvSpPr txBox="1"/>
          <p:nvPr/>
        </p:nvSpPr>
        <p:spPr>
          <a:xfrm>
            <a:off x="10901908" y="3429000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XOR Gate</a:t>
            </a:r>
          </a:p>
        </p:txBody>
      </p:sp>
    </p:spTree>
    <p:extLst>
      <p:ext uri="{BB962C8B-B14F-4D97-AF65-F5344CB8AC3E}">
        <p14:creationId xmlns:p14="http://schemas.microsoft.com/office/powerpoint/2010/main" val="342954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6A79D-6BC9-3741-A10C-9B00FA5B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3 hidden layers with varying number of nodes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AA5E1-7610-1540-8697-8DDE5CF1AFBA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XOR Gate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4C954B04-DAB6-EE43-ADC1-6BE5CC80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8781" y="3270059"/>
            <a:ext cx="5523082" cy="2402540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605F733-54DA-4D46-AA5A-10F78BF08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58" y="2715161"/>
            <a:ext cx="4793186" cy="35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8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87142-7E68-DD49-8379-1A7A718E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rgbClr val="FFFFFF"/>
                </a:solidFill>
              </a:rPr>
              <a:t>Observations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3DF2-4AFA-0240-BBAF-77951F7C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DE" sz="2400" dirty="0">
                <a:solidFill>
                  <a:srgbClr val="FFFFFF"/>
                </a:solidFill>
              </a:rPr>
              <a:t>Although, my implementation starts out faster, it gets overtaken by PyTorch and Tensorflow at around 2M parameters.</a:t>
            </a:r>
          </a:p>
          <a:p>
            <a:r>
              <a:rPr lang="en-DE" sz="2400" dirty="0">
                <a:solidFill>
                  <a:srgbClr val="FFFFFF"/>
                </a:solidFill>
              </a:rPr>
              <a:t>Tensorflow seems to spend around 20 seconds for some overhead task. Probably JIT compiling some code.</a:t>
            </a:r>
          </a:p>
          <a:p>
            <a:r>
              <a:rPr lang="en-DE" sz="2400" dirty="0">
                <a:solidFill>
                  <a:srgbClr val="FFFFFF"/>
                </a:solidFill>
              </a:rPr>
              <a:t>This is why I was faster than TF for smaller networks. </a:t>
            </a:r>
          </a:p>
          <a:p>
            <a:r>
              <a:rPr lang="en-DE" sz="2400" dirty="0">
                <a:solidFill>
                  <a:srgbClr val="FFFFFF"/>
                </a:solidFill>
              </a:rPr>
              <a:t>Both PyTorch and Tensorflow were using around 650% CPU resources on a 4-core 8-thread machine. While my implementations were only using 380%.</a:t>
            </a:r>
          </a:p>
          <a:p>
            <a:r>
              <a:rPr lang="en-DE" sz="2400" dirty="0">
                <a:solidFill>
                  <a:srgbClr val="FFFFFF"/>
                </a:solidFill>
              </a:rPr>
              <a:t>Unfortunately couldn’t modify the num_threads for PyTorch.</a:t>
            </a:r>
          </a:p>
          <a:p>
            <a:r>
              <a:rPr lang="en-DE" sz="2400" dirty="0">
                <a:solidFill>
                  <a:srgbClr val="FFFFFF"/>
                </a:solidFill>
              </a:rPr>
              <a:t>If I used 8 threads for my implementation, the CPU usage was upto 650% but the timings were not improved.</a:t>
            </a:r>
          </a:p>
          <a:p>
            <a:endParaRPr lang="en-DE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8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B25A0-0311-CF48-BD95-FFF2128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DE" sz="3600">
                <a:solidFill>
                  <a:schemeClr val="bg1"/>
                </a:solidFill>
              </a:rPr>
              <a:t>Digit classification</a:t>
            </a:r>
            <a:br>
              <a:rPr lang="en-DE" sz="3600">
                <a:solidFill>
                  <a:schemeClr val="bg1"/>
                </a:solidFill>
              </a:rPr>
            </a:br>
            <a:r>
              <a:rPr lang="en-DE" sz="3600">
                <a:solidFill>
                  <a:schemeClr val="bg1"/>
                </a:solidFill>
              </a:rPr>
              <a:t>MNIST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CC80-56E0-E04C-86F2-A39CADC0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DE" sz="2000" dirty="0">
                <a:solidFill>
                  <a:schemeClr val="bg1"/>
                </a:solidFill>
              </a:rPr>
              <a:t>Input size = 28x28=784 </a:t>
            </a:r>
          </a:p>
          <a:p>
            <a:r>
              <a:rPr lang="en-DE" sz="2000" dirty="0">
                <a:solidFill>
                  <a:schemeClr val="bg1"/>
                </a:solidFill>
              </a:rPr>
              <a:t>Training size = 60,000</a:t>
            </a:r>
          </a:p>
          <a:p>
            <a:r>
              <a:rPr lang="en-DE" sz="2000" dirty="0">
                <a:solidFill>
                  <a:schemeClr val="bg1"/>
                </a:solidFill>
              </a:rPr>
              <a:t>Batch size = 1875</a:t>
            </a:r>
          </a:p>
          <a:p>
            <a:r>
              <a:rPr lang="en-DE" sz="2000" dirty="0">
                <a:solidFill>
                  <a:schemeClr val="bg1"/>
                </a:solidFill>
              </a:rPr>
              <a:t>nBatches = 32</a:t>
            </a:r>
          </a:p>
          <a:p>
            <a:r>
              <a:rPr lang="en-DE" sz="2000" dirty="0">
                <a:solidFill>
                  <a:schemeClr val="bg1"/>
                </a:solidFill>
              </a:rPr>
              <a:t>Output size = 10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A17F80-1A47-924A-BA82-4C5C41E3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976481"/>
            <a:ext cx="6596652" cy="47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7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507</Words>
  <Application>Microsoft Macintosh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Office Theme</vt:lpstr>
      <vt:lpstr>Performance benchmark  </vt:lpstr>
      <vt:lpstr>Simulating logic gates</vt:lpstr>
      <vt:lpstr>Benchmark process</vt:lpstr>
      <vt:lpstr>My Implementation</vt:lpstr>
      <vt:lpstr>Multi-layered Neural network </vt:lpstr>
      <vt:lpstr>3 hidden layers with varying number of nodes</vt:lpstr>
      <vt:lpstr>3 hidden layers with varying number of nodes</vt:lpstr>
      <vt:lpstr>Observations</vt:lpstr>
      <vt:lpstr>Digit classification MNIST</vt:lpstr>
      <vt:lpstr>Multi-layered Neural network </vt:lpstr>
      <vt:lpstr>Thoughts on parallelization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benchmark  My Implementation,  Tensorflow.Keras  &amp; PyTorch</dc:title>
  <dc:creator>manas.sharma</dc:creator>
  <cp:lastModifiedBy>manas.sharma</cp:lastModifiedBy>
  <cp:revision>57</cp:revision>
  <dcterms:created xsi:type="dcterms:W3CDTF">2021-12-07T15:41:50Z</dcterms:created>
  <dcterms:modified xsi:type="dcterms:W3CDTF">2021-12-20T11:10:25Z</dcterms:modified>
</cp:coreProperties>
</file>