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846" r:id="rId3"/>
    <p:sldId id="594" r:id="rId4"/>
    <p:sldId id="863" r:id="rId5"/>
    <p:sldId id="864" r:id="rId6"/>
    <p:sldId id="866" r:id="rId7"/>
    <p:sldId id="867" r:id="rId8"/>
    <p:sldId id="868" r:id="rId9"/>
    <p:sldId id="296" r:id="rId10"/>
    <p:sldId id="869" r:id="rId11"/>
    <p:sldId id="870" r:id="rId12"/>
    <p:sldId id="58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8148B-8756-4DEA-8E99-CA1E4CFA9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87F66D-BD0C-4EDF-9B7E-8785843C0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8A3F46-0876-43A3-BAC8-7AE12029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8549-977E-41E2-BA08-5119834D07BB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5C0E6-4B33-499B-BF65-7403D43F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0213B-45FB-4F06-B929-860A3892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9C9C-7170-4142-ACB6-CFDAE7591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8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85EAE-B422-4AA2-9EB1-B03F30D1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0DB38E-7002-4045-8797-42515B81B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4C388-DD44-4EAD-B7C4-1129D919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8549-977E-41E2-BA08-5119834D07BB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28D52-4B7A-46B5-93BE-95EA96A3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C4EE4-A33D-43E3-9437-6B3EA401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9C9C-7170-4142-ACB6-CFDAE7591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19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C5F3C6-C587-4EA0-9AA6-BE828D9F5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D8E131-EA7E-4BB3-933A-75CC43352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943E4-AAF9-40D4-9C87-93D394AC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8549-977E-41E2-BA08-5119834D07BB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FFB914-8FC7-4EB3-AB0C-56D84DBC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ABC399-65E9-4406-B844-26E1785F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9C9C-7170-4142-ACB6-CFDAE7591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31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9E6BF-C138-4A65-9C77-1089B40C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24471B-C273-479B-B442-8BE128E86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6F772-3640-41A7-A5D4-74EE17C3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8549-977E-41E2-BA08-5119834D07BB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FC06A6-4D00-4F8C-BDDB-97C680AA9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D5D23-2009-4B07-B339-78803617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9C9C-7170-4142-ACB6-CFDAE7591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08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07EA8-5A7A-456E-99E1-55D022C5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7D13B7-8C6B-4BE1-BD05-B70FAC1F6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2BE974-EECC-4994-8338-522829E23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8549-977E-41E2-BA08-5119834D07BB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74B04-2071-4998-B9AD-F8C87F3A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D8A7A-5C6D-4868-A2E5-A8551248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9C9C-7170-4142-ACB6-CFDAE7591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24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59ADE-D953-42E4-9CC1-6B768874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15136C-F4C9-4B76-AA02-9E8C700E3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74F18F-B841-4459-A2F8-D4226E1FB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0BAA0F-E898-440B-B392-1D92B51D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8549-977E-41E2-BA08-5119834D07BB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60F6FD-A466-4585-BE00-0AC17E722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89D264-58B6-4FD7-B009-FB51221D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9C9C-7170-4142-ACB6-CFDAE7591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92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36D9C-4C5F-45EF-9742-D1A61A195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0C89CB-D659-40D3-B240-9F07EE016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4AAC48-3D4D-4593-95DA-DB8F97556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344697-6695-4466-8E10-FD8F64FAD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724BA7-609B-416B-AD8E-D604282BE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F46CA9-F78B-41FC-9EE1-5F7C6EEB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8549-977E-41E2-BA08-5119834D07BB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BE31BE-EDBC-417E-AB29-976D27FF2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E7B8E2-A911-481C-A5D9-EF589A6B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9C9C-7170-4142-ACB6-CFDAE7591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84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81255-9E3E-4184-A9DB-FE016FC0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C0816E-E7CD-46E8-AE03-1E7E944C5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8549-977E-41E2-BA08-5119834D07BB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6E3B21-6A0C-4691-B4FC-FBE5B6D9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3542E5-184E-4CBF-B55F-96CE2DF5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9C9C-7170-4142-ACB6-CFDAE7591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42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6B98DE-51FF-4504-AB22-4DF5D3DD1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8549-977E-41E2-BA08-5119834D07BB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F297D6-2CCC-485E-A13C-5E69A87DD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710BDF-AA0D-4C8D-A3EC-02F21FD7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9C9C-7170-4142-ACB6-CFDAE7591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70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8D10B-BB3C-4E16-AAC7-22488239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0CF12-5CFE-4832-B87D-576467AE8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A71963-7B7B-45C1-AB31-16C8C7286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F4DF03-59CD-4A51-977D-6E04BEE2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8549-977E-41E2-BA08-5119834D07BB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DC79EB-5DD4-4763-B8CA-0385211E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8DCE89-C3CA-4C53-A87E-AE35F33A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9C9C-7170-4142-ACB6-CFDAE7591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85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B555F-95B7-442F-AB06-241B2B0D3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F3AFA1-B713-4514-BC58-1581640D3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715A72-895C-46D6-B6D8-701C0B6FD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EBAA1B-9124-4671-BC7E-21FBA7A1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8549-977E-41E2-BA08-5119834D07BB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63D387-8A86-4B3E-B70A-7CEC81F6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76584E-929D-4651-9917-98A009D7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9C9C-7170-4142-ACB6-CFDAE7591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08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14E2DB-E40B-4CC6-9F0C-6A964C7C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4A7BE8-B024-4290-A0AC-2B70CCB31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D18A6D-E8A2-4871-B5FF-D37282624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38549-977E-41E2-BA08-5119834D07BB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634554-060F-4EF5-BECE-949BCCBE8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7D8E49-A0A7-4963-99A5-9B696F708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A9C9C-7170-4142-ACB6-CFDAE7591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63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7D17D-A75C-4264-A40C-A9616FC78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课后练习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44BDC8-2A1B-4AF9-A6E6-187735557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407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3">
            <a:extLst>
              <a:ext uri="{FF2B5EF4-FFF2-40B4-BE49-F238E27FC236}">
                <a16:creationId xmlns:a16="http://schemas.microsoft.com/office/drawing/2014/main" id="{91F2F72B-570C-4470-B99E-1B681797BE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219200" y="6172200"/>
            <a:ext cx="5283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Ctr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66C452C1-F1DA-4EAE-B8C0-416C5355D692}" type="slidenum">
              <a:rPr lang="zh-CN" altLang="en-US" smtClean="0">
                <a:solidFill>
                  <a:schemeClr val="tx2"/>
                </a:solidFill>
              </a:rPr>
              <a:pPr algn="l"/>
              <a:t>10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6" name="矩形 3">
            <a:extLst>
              <a:ext uri="{FF2B5EF4-FFF2-40B4-BE49-F238E27FC236}">
                <a16:creationId xmlns:a16="http://schemas.microsoft.com/office/drawing/2014/main" id="{9C59C07D-C703-4D8A-B170-D6A54417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425" y="442913"/>
            <a:ext cx="5142755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dirty="0">
                <a:solidFill>
                  <a:srgbClr val="002060"/>
                </a:solidFill>
                <a:latin typeface="+mj-ea"/>
                <a:ea typeface="+mj-ea"/>
              </a:rPr>
              <a:t>9.</a:t>
            </a:r>
            <a:r>
              <a:rPr lang="zh-CN" altLang="en-US" sz="3600" dirty="0">
                <a:solidFill>
                  <a:srgbClr val="002060"/>
                </a:solidFill>
                <a:latin typeface="+mj-ea"/>
                <a:ea typeface="+mj-ea"/>
              </a:rPr>
              <a:t>简单的</a:t>
            </a:r>
            <a:r>
              <a:rPr lang="zh-CN" altLang="zh-CN" sz="3600" dirty="0">
                <a:solidFill>
                  <a:srgbClr val="002060"/>
                </a:solidFill>
                <a:latin typeface="+mj-ea"/>
                <a:ea typeface="+mj-ea"/>
              </a:rPr>
              <a:t>字符串加密算法</a:t>
            </a:r>
          </a:p>
        </p:txBody>
      </p:sp>
      <p:sp>
        <p:nvSpPr>
          <p:cNvPr id="83972" name="矩形 4">
            <a:extLst>
              <a:ext uri="{FF2B5EF4-FFF2-40B4-BE49-F238E27FC236}">
                <a16:creationId xmlns:a16="http://schemas.microsoft.com/office/drawing/2014/main" id="{1F3919A6-CEDC-4FD6-AA03-8D2F41287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1174750"/>
            <a:ext cx="10901362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问题：</a:t>
            </a:r>
            <a:r>
              <a:rPr kumimoji="1" lang="zh-CN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使用一个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String</a:t>
            </a:r>
            <a:r>
              <a:rPr kumimoji="1" lang="zh-CN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对象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password</a:t>
            </a:r>
            <a:r>
              <a:rPr kumimoji="1" lang="zh-CN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的字符序列作为密码对另一个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String</a:t>
            </a:r>
            <a:r>
              <a:rPr kumimoji="1" lang="zh-CN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对象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sourceString</a:t>
            </a:r>
            <a:r>
              <a:rPr kumimoji="1" lang="zh-CN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的字符序列进行加密，</a:t>
            </a:r>
            <a:endParaRPr kumimoji="1" lang="en-US" altLang="zh-CN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0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000" b="1">
                <a:latin typeface="Times New Roman" panose="02020603050405020304" pitchFamily="18" charset="0"/>
              </a:rPr>
              <a:t>操作过程如下。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000" b="1">
                <a:latin typeface="Times New Roman" panose="02020603050405020304" pitchFamily="18" charset="0"/>
              </a:rPr>
              <a:t>将</a:t>
            </a:r>
            <a:r>
              <a:rPr kumimoji="1" lang="en-US" altLang="zh-CN" sz="2000" b="1">
                <a:latin typeface="Times New Roman" panose="02020603050405020304" pitchFamily="18" charset="0"/>
              </a:rPr>
              <a:t>password</a:t>
            </a:r>
            <a:r>
              <a:rPr kumimoji="1" lang="zh-CN" altLang="zh-CN" sz="2000" b="1">
                <a:latin typeface="Times New Roman" panose="02020603050405020304" pitchFamily="18" charset="0"/>
              </a:rPr>
              <a:t>的字符序列存放到一个字符数组中，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 </a:t>
            </a:r>
            <a:endParaRPr kumimoji="1" lang="zh-CN" altLang="zh-CN" sz="20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      char [] p = password.toCharArray();</a:t>
            </a:r>
            <a:endParaRPr kumimoji="1" lang="zh-CN" altLang="zh-CN" sz="2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 </a:t>
            </a:r>
            <a:endParaRPr kumimoji="1" lang="zh-CN" altLang="zh-CN" sz="20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000" b="1">
                <a:latin typeface="Times New Roman" panose="02020603050405020304" pitchFamily="18" charset="0"/>
              </a:rPr>
              <a:t>假设数组</a:t>
            </a:r>
            <a:r>
              <a:rPr kumimoji="1" lang="en-US" altLang="zh-CN" sz="2000" b="1">
                <a:latin typeface="Times New Roman" panose="02020603050405020304" pitchFamily="18" charset="0"/>
              </a:rPr>
              <a:t>p</a:t>
            </a:r>
            <a:r>
              <a:rPr kumimoji="1" lang="zh-CN" altLang="zh-CN" sz="2000" b="1">
                <a:latin typeface="Times New Roman" panose="02020603050405020304" pitchFamily="18" charset="0"/>
              </a:rPr>
              <a:t>的长度为</a:t>
            </a:r>
            <a:r>
              <a:rPr kumimoji="1" lang="en-US" altLang="zh-CN" sz="2000" b="1">
                <a:latin typeface="Times New Roman" panose="02020603050405020304" pitchFamily="18" charset="0"/>
              </a:rPr>
              <a:t>n</a:t>
            </a:r>
            <a:r>
              <a:rPr kumimoji="1" lang="zh-CN" altLang="zh-CN" sz="2000" b="1">
                <a:latin typeface="Times New Roman" panose="02020603050405020304" pitchFamily="18" charset="0"/>
              </a:rPr>
              <a:t>，那么就将待加密的</a:t>
            </a:r>
            <a:r>
              <a:rPr kumimoji="1" lang="en-US" altLang="zh-CN" sz="2000" b="1">
                <a:latin typeface="Times New Roman" panose="02020603050405020304" pitchFamily="18" charset="0"/>
              </a:rPr>
              <a:t>sourceString</a:t>
            </a:r>
            <a:r>
              <a:rPr kumimoji="1" lang="zh-CN" altLang="zh-CN" sz="2000" b="1">
                <a:latin typeface="Times New Roman" panose="02020603050405020304" pitchFamily="18" charset="0"/>
              </a:rPr>
              <a:t>的字符序列按顺序以</a:t>
            </a:r>
            <a:r>
              <a:rPr kumimoji="1" lang="en-US" altLang="zh-CN" sz="2000" b="1">
                <a:latin typeface="Times New Roman" panose="02020603050405020304" pitchFamily="18" charset="0"/>
              </a:rPr>
              <a:t>n</a:t>
            </a:r>
            <a:r>
              <a:rPr kumimoji="1" lang="zh-CN" altLang="zh-CN" sz="2000" b="1">
                <a:latin typeface="Times New Roman" panose="02020603050405020304" pitchFamily="18" charset="0"/>
              </a:rPr>
              <a:t>个字符为一组（最后一组中的字符个数可小于</a:t>
            </a:r>
            <a:r>
              <a:rPr kumimoji="1" lang="en-US" altLang="zh-CN" sz="2000" b="1">
                <a:latin typeface="Times New Roman" panose="02020603050405020304" pitchFamily="18" charset="0"/>
              </a:rPr>
              <a:t>n</a:t>
            </a:r>
            <a:r>
              <a:rPr kumimoji="1" lang="zh-CN" altLang="zh-CN" sz="2000" b="1">
                <a:latin typeface="Times New Roman" panose="02020603050405020304" pitchFamily="18" charset="0"/>
              </a:rPr>
              <a:t>），对每一组中的字符用数组</a:t>
            </a:r>
            <a:r>
              <a:rPr kumimoji="1" lang="en-US" altLang="zh-CN" sz="2000" b="1">
                <a:latin typeface="Times New Roman" panose="02020603050405020304" pitchFamily="18" charset="0"/>
              </a:rPr>
              <a:t>a</a:t>
            </a:r>
            <a:r>
              <a:rPr kumimoji="1" lang="zh-CN" altLang="zh-CN" sz="2000" b="1">
                <a:latin typeface="Times New Roman" panose="02020603050405020304" pitchFamily="18" charset="0"/>
              </a:rPr>
              <a:t>的对应字符做加法运算。比如，某组中的</a:t>
            </a:r>
            <a:r>
              <a:rPr kumimoji="1" lang="en-US" altLang="zh-CN" sz="2000" b="1">
                <a:latin typeface="Times New Roman" panose="02020603050405020304" pitchFamily="18" charset="0"/>
              </a:rPr>
              <a:t>n</a:t>
            </a:r>
            <a:r>
              <a:rPr kumimoji="1" lang="zh-CN" altLang="zh-CN" sz="2000" b="1">
                <a:latin typeface="Times New Roman" panose="02020603050405020304" pitchFamily="18" charset="0"/>
              </a:rPr>
              <a:t>个字符是</a:t>
            </a:r>
            <a:r>
              <a:rPr kumimoji="1" lang="en-US" altLang="zh-CN" sz="2000" b="1">
                <a:latin typeface="Times New Roman" panose="02020603050405020304" pitchFamily="18" charset="0"/>
              </a:rPr>
              <a:t>a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0</a:t>
            </a:r>
            <a:r>
              <a:rPr kumimoji="1" lang="en-US" altLang="zh-CN" sz="2000" b="1">
                <a:latin typeface="Times New Roman" panose="02020603050405020304" pitchFamily="18" charset="0"/>
              </a:rPr>
              <a:t>a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000" b="1">
                <a:latin typeface="Times New Roman" panose="02020603050405020304" pitchFamily="18" charset="0"/>
              </a:rPr>
              <a:t>…a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n-1</a:t>
            </a:r>
            <a:r>
              <a:rPr kumimoji="1" lang="zh-CN" altLang="zh-CN" sz="2000" b="1">
                <a:latin typeface="Times New Roman" panose="02020603050405020304" pitchFamily="18" charset="0"/>
              </a:rPr>
              <a:t>那么按如下方式得到对该组字符的加密结果：</a:t>
            </a:r>
          </a:p>
        </p:txBody>
      </p:sp>
      <p:pic>
        <p:nvPicPr>
          <p:cNvPr id="83973" name="Picture 3">
            <a:extLst>
              <a:ext uri="{FF2B5EF4-FFF2-40B4-BE49-F238E27FC236}">
                <a16:creationId xmlns:a16="http://schemas.microsoft.com/office/drawing/2014/main" id="{B5750B06-B78B-4DB2-B287-84F646C15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5162550"/>
            <a:ext cx="73802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4" name="矩形 5">
            <a:extLst>
              <a:ext uri="{FF2B5EF4-FFF2-40B4-BE49-F238E27FC236}">
                <a16:creationId xmlns:a16="http://schemas.microsoft.com/office/drawing/2014/main" id="{E9D1206F-99F6-4B0A-954C-DB2B9D50E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5876925"/>
            <a:ext cx="71278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200" b="1" dirty="0">
                <a:latin typeface="Times New Roman" panose="02020603050405020304" pitchFamily="18" charset="0"/>
              </a:rPr>
              <a:t>上述加密算法的解密算法是对密文做减法运算</a:t>
            </a:r>
            <a:endParaRPr kumimoji="1" lang="zh-CN" altLang="en-US" sz="22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86443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547F4-49C3-4226-818C-775F2EF2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02404-3DE1-46D8-BD6C-970A2F747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62" y="1825626"/>
            <a:ext cx="10777538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dirty="0"/>
              <a:t>10.</a:t>
            </a:r>
            <a:r>
              <a:rPr lang="zh-CN" altLang="en-US" sz="3600" dirty="0"/>
              <a:t>利用数组实现从</a:t>
            </a:r>
            <a:r>
              <a:rPr lang="en-US" altLang="zh-CN" sz="3600" dirty="0"/>
              <a:t>49</a:t>
            </a:r>
            <a:r>
              <a:rPr lang="zh-CN" altLang="en-US" sz="3600" dirty="0"/>
              <a:t>个数字中抽取</a:t>
            </a:r>
            <a:r>
              <a:rPr lang="en-US" altLang="zh-CN" sz="3600" dirty="0"/>
              <a:t>6</a:t>
            </a:r>
            <a:r>
              <a:rPr lang="zh-CN" altLang="en-US" sz="3600" dirty="0"/>
              <a:t>个数来产生一个随机组合，该</a:t>
            </a:r>
            <a:r>
              <a:rPr lang="en-US" altLang="zh-CN" sz="3600" dirty="0"/>
              <a:t>6</a:t>
            </a:r>
            <a:r>
              <a:rPr lang="zh-CN" altLang="en-US" sz="3600" dirty="0"/>
              <a:t>个数的随机组合按照从小到大排列。</a:t>
            </a:r>
            <a:endParaRPr lang="en-US" altLang="zh-CN" sz="3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0641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标题 1">
            <a:extLst>
              <a:ext uri="{FF2B5EF4-FFF2-40B4-BE49-F238E27FC236}">
                <a16:creationId xmlns:a16="http://schemas.microsoft.com/office/drawing/2014/main" id="{A375E165-6815-401F-9A8D-38CC4BEE5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2060"/>
                </a:solidFill>
              </a:rPr>
              <a:t>练习</a:t>
            </a:r>
            <a:r>
              <a:rPr lang="en-US" altLang="zh-CN">
                <a:solidFill>
                  <a:srgbClr val="002060"/>
                </a:solidFill>
              </a:rPr>
              <a:t>11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11619" name="内容占位符 2">
            <a:extLst>
              <a:ext uri="{FF2B5EF4-FFF2-40B4-BE49-F238E27FC236}">
                <a16:creationId xmlns:a16="http://schemas.microsoft.com/office/drawing/2014/main" id="{1629BAAA-197B-46C5-BF6C-146AE18A3BE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pic>
        <p:nvPicPr>
          <p:cNvPr id="111620" name="图片 4">
            <a:extLst>
              <a:ext uri="{FF2B5EF4-FFF2-40B4-BE49-F238E27FC236}">
                <a16:creationId xmlns:a16="http://schemas.microsoft.com/office/drawing/2014/main" id="{5E026B99-A243-49E9-8BB5-E4212DC66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45" y="1690688"/>
            <a:ext cx="91567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7850C-781F-4EA0-B0EB-AEBF4202D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38EA74-3E30-4AD5-8EFF-714E5FAC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89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>
            <a:extLst>
              <a:ext uri="{FF2B5EF4-FFF2-40B4-BE49-F238E27FC236}">
                <a16:creationId xmlns:a16="http://schemas.microsoft.com/office/drawing/2014/main" id="{570B2111-2C9E-4454-8F3C-BE7E24154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42925"/>
            <a:ext cx="10363200" cy="874713"/>
          </a:xfrm>
        </p:spPr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</a:rPr>
              <a:t>1</a:t>
            </a:r>
            <a:r>
              <a:rPr lang="zh-CN" altLang="en-US" dirty="0">
                <a:solidFill>
                  <a:srgbClr val="002060"/>
                </a:solidFill>
              </a:rPr>
              <a:t>：分支语句的使用方法</a:t>
            </a:r>
          </a:p>
        </p:txBody>
      </p:sp>
      <p:sp>
        <p:nvSpPr>
          <p:cNvPr id="54275" name="内容占位符 2">
            <a:extLst>
              <a:ext uri="{FF2B5EF4-FFF2-40B4-BE49-F238E27FC236}">
                <a16:creationId xmlns:a16="http://schemas.microsoft.com/office/drawing/2014/main" id="{36C77C4B-830B-48C8-84E2-0CC494DBDCF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/>
              <a:t> 题目：企业发放的奖金根据利润提成。利润</a:t>
            </a:r>
            <a:r>
              <a:rPr lang="en-US" altLang="zh-CN"/>
              <a:t>(I)</a:t>
            </a:r>
            <a:r>
              <a:rPr lang="zh-CN" altLang="en-US"/>
              <a:t>低于或等于</a:t>
            </a:r>
            <a:r>
              <a:rPr lang="en-US" altLang="zh-CN"/>
              <a:t>10</a:t>
            </a:r>
            <a:r>
              <a:rPr lang="zh-CN" altLang="en-US"/>
              <a:t>万元时，奖金可提</a:t>
            </a:r>
            <a:r>
              <a:rPr lang="en-US" altLang="zh-CN"/>
              <a:t>10%</a:t>
            </a:r>
            <a:r>
              <a:rPr lang="zh-CN" altLang="en-US"/>
              <a:t>；利润高于</a:t>
            </a:r>
            <a:r>
              <a:rPr lang="en-US" altLang="zh-CN"/>
              <a:t>10</a:t>
            </a:r>
            <a:r>
              <a:rPr lang="zh-CN" altLang="en-US"/>
              <a:t>万元，低于</a:t>
            </a:r>
            <a:r>
              <a:rPr lang="en-US" altLang="zh-CN"/>
              <a:t>20</a:t>
            </a:r>
            <a:r>
              <a:rPr lang="zh-CN" altLang="en-US"/>
              <a:t>万元时，低于</a:t>
            </a:r>
            <a:r>
              <a:rPr lang="en-US" altLang="zh-CN"/>
              <a:t>10</a:t>
            </a:r>
            <a:r>
              <a:rPr lang="zh-CN" altLang="en-US"/>
              <a:t>万元的部分按</a:t>
            </a:r>
            <a:r>
              <a:rPr lang="en-US" altLang="zh-CN"/>
              <a:t>10%</a:t>
            </a:r>
            <a:r>
              <a:rPr lang="zh-CN" altLang="en-US"/>
              <a:t>提成，高于</a:t>
            </a:r>
            <a:r>
              <a:rPr lang="en-US" altLang="zh-CN"/>
              <a:t>10</a:t>
            </a:r>
            <a:r>
              <a:rPr lang="zh-CN" altLang="en-US"/>
              <a:t>万元的部分，可可提成</a:t>
            </a:r>
            <a:r>
              <a:rPr lang="en-US" altLang="zh-CN"/>
              <a:t>7.5%</a:t>
            </a:r>
            <a:r>
              <a:rPr lang="zh-CN" altLang="en-US"/>
              <a:t>；</a:t>
            </a:r>
            <a:r>
              <a:rPr lang="en-US" altLang="zh-CN"/>
              <a:t>20</a:t>
            </a:r>
            <a:r>
              <a:rPr lang="zh-CN" altLang="en-US"/>
              <a:t>万到</a:t>
            </a:r>
            <a:r>
              <a:rPr lang="en-US" altLang="zh-CN"/>
              <a:t>40</a:t>
            </a:r>
            <a:r>
              <a:rPr lang="zh-CN" altLang="en-US"/>
              <a:t>万之间时，高于</a:t>
            </a:r>
            <a:r>
              <a:rPr lang="en-US" altLang="zh-CN"/>
              <a:t>20</a:t>
            </a:r>
            <a:r>
              <a:rPr lang="zh-CN" altLang="en-US"/>
              <a:t>万元的部分，可提成</a:t>
            </a:r>
            <a:r>
              <a:rPr lang="en-US" altLang="zh-CN"/>
              <a:t>5%</a:t>
            </a:r>
            <a:r>
              <a:rPr lang="zh-CN" altLang="en-US"/>
              <a:t>；</a:t>
            </a:r>
            <a:r>
              <a:rPr lang="en-US" altLang="zh-CN"/>
              <a:t>40</a:t>
            </a:r>
            <a:r>
              <a:rPr lang="zh-CN" altLang="en-US"/>
              <a:t>万到</a:t>
            </a:r>
            <a:r>
              <a:rPr lang="en-US" altLang="zh-CN"/>
              <a:t>60</a:t>
            </a:r>
            <a:r>
              <a:rPr lang="zh-CN" altLang="en-US"/>
              <a:t>万之间时高于</a:t>
            </a:r>
            <a:r>
              <a:rPr lang="en-US" altLang="zh-CN"/>
              <a:t>40</a:t>
            </a:r>
            <a:r>
              <a:rPr lang="zh-CN" altLang="en-US"/>
              <a:t>万元的部分，可提成</a:t>
            </a:r>
            <a:r>
              <a:rPr lang="en-US" altLang="zh-CN"/>
              <a:t>3%</a:t>
            </a:r>
            <a:r>
              <a:rPr lang="zh-CN" altLang="en-US"/>
              <a:t>；</a:t>
            </a:r>
            <a:r>
              <a:rPr lang="en-US" altLang="zh-CN"/>
              <a:t>60</a:t>
            </a:r>
            <a:r>
              <a:rPr lang="zh-CN" altLang="en-US"/>
              <a:t>万到</a:t>
            </a:r>
            <a:r>
              <a:rPr lang="en-US" altLang="zh-CN"/>
              <a:t>100</a:t>
            </a:r>
            <a:r>
              <a:rPr lang="zh-CN" altLang="en-US"/>
              <a:t>万之间时，高于</a:t>
            </a:r>
            <a:r>
              <a:rPr lang="en-US" altLang="zh-CN"/>
              <a:t>60</a:t>
            </a:r>
            <a:r>
              <a:rPr lang="zh-CN" altLang="en-US"/>
              <a:t>万元的部分，可提成</a:t>
            </a:r>
            <a:r>
              <a:rPr lang="en-US" altLang="zh-CN"/>
              <a:t>1.5%</a:t>
            </a:r>
            <a:r>
              <a:rPr lang="zh-CN" altLang="en-US"/>
              <a:t>，高于</a:t>
            </a:r>
            <a:r>
              <a:rPr lang="en-US" altLang="zh-CN"/>
              <a:t>100</a:t>
            </a:r>
            <a:r>
              <a:rPr lang="zh-CN" altLang="en-US"/>
              <a:t>万元时，超过</a:t>
            </a:r>
            <a:r>
              <a:rPr lang="en-US" altLang="zh-CN"/>
              <a:t>100</a:t>
            </a:r>
            <a:r>
              <a:rPr lang="zh-CN" altLang="en-US"/>
              <a:t>万元的部分按</a:t>
            </a:r>
            <a:r>
              <a:rPr lang="en-US" altLang="zh-CN"/>
              <a:t>1%</a:t>
            </a:r>
            <a:r>
              <a:rPr lang="zh-CN" altLang="en-US"/>
              <a:t>提成，从键盘输入当月利润</a:t>
            </a:r>
            <a:r>
              <a:rPr lang="en-US" altLang="zh-CN"/>
              <a:t>I</a:t>
            </a:r>
            <a:r>
              <a:rPr lang="zh-CN" altLang="en-US"/>
              <a:t>，求应发放奖金总数？</a:t>
            </a: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>
            <a:extLst>
              <a:ext uri="{FF2B5EF4-FFF2-40B4-BE49-F238E27FC236}">
                <a16:creationId xmlns:a16="http://schemas.microsoft.com/office/drawing/2014/main" id="{124BD2C2-95CC-42F1-9830-B0B61001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</a:rPr>
              <a:t>2.</a:t>
            </a:r>
            <a:r>
              <a:rPr lang="zh-CN" altLang="en-US" dirty="0">
                <a:solidFill>
                  <a:srgbClr val="002060"/>
                </a:solidFill>
              </a:rPr>
              <a:t>如何写循环语句？</a:t>
            </a:r>
          </a:p>
        </p:txBody>
      </p:sp>
      <p:sp>
        <p:nvSpPr>
          <p:cNvPr id="55299" name="内容占位符 2">
            <a:extLst>
              <a:ext uri="{FF2B5EF4-FFF2-40B4-BE49-F238E27FC236}">
                <a16:creationId xmlns:a16="http://schemas.microsoft.com/office/drawing/2014/main" id="{CA74A69C-70F4-40C9-83A9-535CC5AE8C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/>
              <a:t>输入个人的存款基金数和目标退休金数，输入存款利率（每年固定），计算从现在算起还需要多少年才能够达到目标退休金？</a:t>
            </a:r>
            <a:endParaRPr lang="en-US" altLang="zh-CN" dirty="0"/>
          </a:p>
          <a:p>
            <a:pPr>
              <a:spcBef>
                <a:spcPct val="0"/>
              </a:spcBef>
            </a:pPr>
            <a:endParaRPr lang="en-US" altLang="zh-CN" dirty="0"/>
          </a:p>
          <a:p>
            <a:pPr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>
            <a:extLst>
              <a:ext uri="{FF2B5EF4-FFF2-40B4-BE49-F238E27FC236}">
                <a16:creationId xmlns:a16="http://schemas.microsoft.com/office/drawing/2014/main" id="{2A30DAD6-6A65-4334-A3BB-3EFD432F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365125"/>
            <a:ext cx="10582275" cy="1325563"/>
          </a:xfrm>
        </p:spPr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</a:rPr>
              <a:t>3 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7347" name="内容占位符 2">
            <a:extLst>
              <a:ext uri="{FF2B5EF4-FFF2-40B4-BE49-F238E27FC236}">
                <a16:creationId xmlns:a16="http://schemas.microsoft.com/office/drawing/2014/main" id="{34B8BD90-9047-48A9-B360-B06F04AD34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zh-CN" dirty="0"/>
          </a:p>
          <a:p>
            <a:pPr>
              <a:spcBef>
                <a:spcPct val="0"/>
              </a:spcBef>
            </a:pPr>
            <a:r>
              <a:rPr lang="zh-CN" altLang="en-US" dirty="0"/>
              <a:t>从键盘输入若干个（不定）的实数，计算和、平均数、输入的最大最小值。</a:t>
            </a:r>
            <a:endParaRPr lang="en-US" altLang="zh-CN" dirty="0"/>
          </a:p>
          <a:p>
            <a:pPr>
              <a:spcBef>
                <a:spcPct val="0"/>
              </a:spcBef>
            </a:pPr>
            <a:endParaRPr lang="en-US" altLang="zh-CN" dirty="0"/>
          </a:p>
          <a:p>
            <a:pPr>
              <a:spcBef>
                <a:spcPct val="0"/>
              </a:spcBef>
            </a:pPr>
            <a:r>
              <a:rPr lang="zh-CN" altLang="en-US" dirty="0"/>
              <a:t>将这些数保存到文件</a:t>
            </a:r>
            <a:r>
              <a:rPr lang="en-US" altLang="zh-CN" dirty="0"/>
              <a:t>num.dat</a:t>
            </a:r>
            <a:r>
              <a:rPr lang="zh-CN" altLang="en-US" dirty="0"/>
              <a:t>中</a:t>
            </a:r>
          </a:p>
          <a:p>
            <a:pPr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8E856881-7AC4-4ED4-83F6-FD60D0B2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</a:rPr>
              <a:t>4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9395" name="内容占位符 2">
            <a:extLst>
              <a:ext uri="{FF2B5EF4-FFF2-40B4-BE49-F238E27FC236}">
                <a16:creationId xmlns:a16="http://schemas.microsoft.com/office/drawing/2014/main" id="{45F64FFE-9AFE-4BBE-95B3-3826882B3A9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/>
              <a:t>编写程序实现职员工资管理系统的操作界面</a:t>
            </a: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>
            <a:extLst>
              <a:ext uri="{FF2B5EF4-FFF2-40B4-BE49-F238E27FC236}">
                <a16:creationId xmlns:a16="http://schemas.microsoft.com/office/drawing/2014/main" id="{15EFE9E9-088C-4B84-B062-BDA603BB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2060"/>
                </a:solidFill>
              </a:rPr>
              <a:t>5  </a:t>
            </a:r>
            <a:r>
              <a:rPr lang="zh-CN" altLang="en-US" sz="3600" dirty="0">
                <a:solidFill>
                  <a:srgbClr val="002060"/>
                </a:solidFill>
              </a:rPr>
              <a:t>编写程序计算抽奖中奖的概率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D088FB-964D-4060-AE4A-DD01DE9A76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假如：如果必须从</a:t>
            </a:r>
            <a:r>
              <a:rPr lang="en-US" altLang="zh-CN" dirty="0"/>
              <a:t>1~50</a:t>
            </a:r>
            <a:r>
              <a:rPr lang="zh-CN" altLang="en-US" dirty="0"/>
              <a:t>的数字中取</a:t>
            </a:r>
            <a:r>
              <a:rPr lang="en-US" altLang="zh-CN" dirty="0"/>
              <a:t>6</a:t>
            </a:r>
            <a:r>
              <a:rPr lang="zh-CN" altLang="en-US" dirty="0"/>
              <a:t>个不同的数字来抽奖，则会有</a:t>
            </a:r>
            <a:endParaRPr lang="en-US" altLang="zh-CN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CN" dirty="0"/>
              <a:t> (50*49*48*47*46*45)/1*2*3*4*5*6</a:t>
            </a:r>
            <a:r>
              <a:rPr lang="zh-CN" altLang="en-US" dirty="0"/>
              <a:t>种可能的结果，中奖概率为</a:t>
            </a:r>
            <a:endParaRPr lang="en-US" altLang="zh-CN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CN" dirty="0"/>
              <a:t>1/15890700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zh-CN" altLang="en-US" dirty="0"/>
              <a:t>一般化，从</a:t>
            </a:r>
            <a:r>
              <a:rPr lang="en-US" altLang="zh-CN" dirty="0"/>
              <a:t>n</a:t>
            </a:r>
            <a:r>
              <a:rPr lang="zh-CN" altLang="en-US" dirty="0"/>
              <a:t>个数字中抽取</a:t>
            </a:r>
            <a:r>
              <a:rPr lang="en-US" altLang="zh-CN" dirty="0"/>
              <a:t>k</a:t>
            </a:r>
            <a:r>
              <a:rPr lang="zh-CN" altLang="en-US" dirty="0"/>
              <a:t>个数字的概率为：</a:t>
            </a:r>
            <a:endParaRPr lang="en-US" altLang="zh-CN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CN" dirty="0"/>
              <a:t>  n*n-1*n-2*…..n-k+1/1*2*…..k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>
            <a:extLst>
              <a:ext uri="{FF2B5EF4-FFF2-40B4-BE49-F238E27FC236}">
                <a16:creationId xmlns:a16="http://schemas.microsoft.com/office/drawing/2014/main" id="{EE9EBCC5-8C55-4EDA-A023-0FD0843E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2060"/>
                </a:solidFill>
              </a:rPr>
              <a:t>6  </a:t>
            </a:r>
            <a:r>
              <a:rPr lang="zh-CN" altLang="en-US" sz="3600" dirty="0">
                <a:solidFill>
                  <a:srgbClr val="002060"/>
                </a:solidFill>
              </a:rPr>
              <a:t>大数的使用</a:t>
            </a:r>
            <a:r>
              <a:rPr lang="en-US" altLang="zh-CN" sz="3600" dirty="0" err="1">
                <a:solidFill>
                  <a:srgbClr val="002060"/>
                </a:solidFill>
              </a:rPr>
              <a:t>BigInteger</a:t>
            </a:r>
            <a:r>
              <a:rPr lang="en-US" altLang="zh-CN" sz="3600" dirty="0">
                <a:solidFill>
                  <a:srgbClr val="002060"/>
                </a:solidFill>
              </a:rPr>
              <a:t> </a:t>
            </a:r>
            <a:r>
              <a:rPr lang="zh-CN" altLang="en-US" sz="3600" dirty="0">
                <a:solidFill>
                  <a:srgbClr val="002060"/>
                </a:solidFill>
              </a:rPr>
              <a:t>和</a:t>
            </a:r>
            <a:r>
              <a:rPr lang="en-US" altLang="zh-CN" sz="3600" dirty="0" err="1">
                <a:solidFill>
                  <a:srgbClr val="002060"/>
                </a:solidFill>
              </a:rPr>
              <a:t>BigDecimal</a:t>
            </a:r>
            <a:endParaRPr lang="zh-CN" altLang="en-US" sz="3600" dirty="0">
              <a:solidFill>
                <a:srgbClr val="002060"/>
              </a:solidFill>
            </a:endParaRPr>
          </a:p>
        </p:txBody>
      </p:sp>
      <p:sp>
        <p:nvSpPr>
          <p:cNvPr id="62467" name="内容占位符 2">
            <a:extLst>
              <a:ext uri="{FF2B5EF4-FFF2-40B4-BE49-F238E27FC236}">
                <a16:creationId xmlns:a16="http://schemas.microsoft.com/office/drawing/2014/main" id="{F5B99427-DA27-4CF4-8DAE-BF3EE6AB687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dirty="0"/>
              <a:t>以上两个类可以实现任意精度的整数运算和实数运算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dirty="0"/>
              <a:t>Import  </a:t>
            </a:r>
            <a:r>
              <a:rPr lang="en-US" altLang="zh-CN" dirty="0" err="1"/>
              <a:t>java.math</a:t>
            </a:r>
            <a:r>
              <a:rPr lang="zh-CN" altLang="en-US" dirty="0"/>
              <a:t>包中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/>
              <a:t>可以使用静态的方法</a:t>
            </a:r>
            <a:r>
              <a:rPr lang="en-US" altLang="zh-CN" dirty="0" err="1"/>
              <a:t>valueof</a:t>
            </a:r>
            <a:r>
              <a:rPr lang="zh-CN" altLang="en-US" dirty="0"/>
              <a:t>将普通的数转换为大数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dirty="0" err="1"/>
              <a:t>BigInteger</a:t>
            </a:r>
            <a:r>
              <a:rPr lang="en-US" altLang="zh-CN" dirty="0"/>
              <a:t> a = </a:t>
            </a:r>
            <a:r>
              <a:rPr lang="en-US" altLang="zh-CN" dirty="0" err="1"/>
              <a:t>BigInteger.valueof</a:t>
            </a:r>
            <a:r>
              <a:rPr lang="en-US" altLang="zh-CN" dirty="0"/>
              <a:t>(1000);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/>
              <a:t>或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dirty="0" err="1"/>
              <a:t>BigInteger</a:t>
            </a:r>
            <a:r>
              <a:rPr lang="en-US" altLang="zh-CN" dirty="0"/>
              <a:t> b = new </a:t>
            </a:r>
            <a:r>
              <a:rPr lang="en-US" altLang="zh-CN" dirty="0" err="1"/>
              <a:t>BigInteger</a:t>
            </a:r>
            <a:r>
              <a:rPr lang="en-US" altLang="zh-CN" dirty="0"/>
              <a:t>(“123444444555555444443322”);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dirty="0" err="1"/>
              <a:t>b.multiply</a:t>
            </a:r>
            <a:r>
              <a:rPr lang="en-US" altLang="zh-CN" dirty="0"/>
              <a:t>(a);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</a:rPr>
              <a:t>用大数来实现功能：从</a:t>
            </a:r>
            <a:r>
              <a:rPr lang="en-US" altLang="zh-CN" dirty="0">
                <a:solidFill>
                  <a:srgbClr val="FF0000"/>
                </a:solidFill>
              </a:rPr>
              <a:t>490</a:t>
            </a:r>
            <a:r>
              <a:rPr lang="zh-CN" altLang="en-US" dirty="0">
                <a:solidFill>
                  <a:srgbClr val="FF0000"/>
                </a:solidFill>
              </a:rPr>
              <a:t>个可能的数值中抽取</a:t>
            </a:r>
            <a:r>
              <a:rPr lang="en-US" altLang="zh-CN" dirty="0">
                <a:solidFill>
                  <a:srgbClr val="FF0000"/>
                </a:solidFill>
              </a:rPr>
              <a:t>60</a:t>
            </a:r>
            <a:r>
              <a:rPr lang="zh-CN" altLang="en-US" dirty="0">
                <a:solidFill>
                  <a:srgbClr val="FF0000"/>
                </a:solidFill>
              </a:rPr>
              <a:t>个，请问中奖的概率是多少？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D305A3-8F5F-4EFD-A33C-3855240E1435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D43ADFC-489C-4674-A09E-B80CEAB99EE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45331" y="1150937"/>
            <a:ext cx="10515600" cy="294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 defTabSz="914400" eaLnBrk="1" hangingPunct="1">
              <a:buSzPct val="70000"/>
              <a:defRPr/>
            </a:pPr>
            <a:r>
              <a:rPr lang="en-US" altLang="zh-CN" sz="32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7.</a:t>
            </a:r>
            <a:r>
              <a:rPr lang="zh-CN" altLang="en-US" sz="32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编程计算</a:t>
            </a:r>
            <a:r>
              <a:rPr lang="zh-CN" altLang="en-US" sz="32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8+88+888+8888… …的前12项和。</a:t>
            </a:r>
            <a:br>
              <a:rPr lang="en-US" altLang="zh-CN" sz="32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</a:br>
            <a:br>
              <a:rPr lang="en-US" altLang="zh-CN" sz="32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</a:br>
            <a:br>
              <a:rPr lang="en-US" altLang="zh-CN" sz="32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</a:br>
            <a:br>
              <a:rPr lang="en-US" altLang="zh-CN" sz="32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</a:br>
            <a:r>
              <a:rPr lang="en-US" altLang="zh-CN" sz="32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8.</a:t>
            </a:r>
            <a:r>
              <a:rPr lang="zh-CN" altLang="en-US" sz="32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用</a:t>
            </a:r>
            <a:r>
              <a:rPr lang="en-US" altLang="zh-CN" sz="32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while</a:t>
            </a:r>
            <a:r>
              <a:rPr lang="zh-CN" altLang="en-US" sz="32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语句计算1+1/2!+1/3!+1/4!  … 的前20项 </a:t>
            </a:r>
          </a:p>
          <a:p>
            <a:pPr marL="342900" indent="-342900" defTabSz="914400" eaLnBrk="1" hangingPunct="1">
              <a:lnSpc>
                <a:spcPct val="90000"/>
              </a:lnSpc>
              <a:spcBef>
                <a:spcPts val="600"/>
              </a:spcBef>
              <a:buSzPct val="70000"/>
              <a:defRPr/>
            </a:pPr>
            <a:endParaRPr lang="en-US" altLang="zh-CN" sz="32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639</Words>
  <Application>Microsoft Office PowerPoint</Application>
  <PresentationFormat>宽屏</PresentationFormat>
  <Paragraphs>43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Times New Roman</vt:lpstr>
      <vt:lpstr>Wingdings 2</vt:lpstr>
      <vt:lpstr>Office 主题​​</vt:lpstr>
      <vt:lpstr>第3章  课后练习</vt:lpstr>
      <vt:lpstr>PowerPoint 演示文稿</vt:lpstr>
      <vt:lpstr>1：分支语句的使用方法</vt:lpstr>
      <vt:lpstr>2.如何写循环语句？</vt:lpstr>
      <vt:lpstr>3 </vt:lpstr>
      <vt:lpstr>4</vt:lpstr>
      <vt:lpstr>5  编写程序计算抽奖中奖的概率</vt:lpstr>
      <vt:lpstr>6  大数的使用BigInteger 和BigDecimal</vt:lpstr>
      <vt:lpstr>  7.编程计算8+88+888+8888… …的前12项和。    8.用while语句计算1+1/2!+1/3!+1/4!  … 的前20项  </vt:lpstr>
      <vt:lpstr>PowerPoint 演示文稿</vt:lpstr>
      <vt:lpstr>PowerPoint 演示文稿</vt:lpstr>
      <vt:lpstr>练习11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 课堂练习</dc:title>
  <dc:creator>Administrator</dc:creator>
  <cp:lastModifiedBy>Administrator</cp:lastModifiedBy>
  <cp:revision>8</cp:revision>
  <dcterms:created xsi:type="dcterms:W3CDTF">2021-07-11T23:27:34Z</dcterms:created>
  <dcterms:modified xsi:type="dcterms:W3CDTF">2021-09-22T13:27:56Z</dcterms:modified>
</cp:coreProperties>
</file>