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9802475" cy="18002250"/>
  <p:notesSz cx="6858000" cy="9144000"/>
  <p:defaultTextStyle>
    <a:defPPr>
      <a:defRPr lang="en-US"/>
    </a:defPPr>
    <a:lvl1pPr marL="0" algn="l" defTabSz="190597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52988" algn="l" defTabSz="190597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905975" algn="l" defTabSz="190597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858963" algn="l" defTabSz="190597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811951" algn="l" defTabSz="190597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764938" algn="l" defTabSz="190597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717926" algn="l" defTabSz="190597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670914" algn="l" defTabSz="190597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623901" algn="l" defTabSz="190597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2244" y="-120"/>
      </p:cViewPr>
      <p:guideLst>
        <p:guide orient="horz" pos="5670"/>
        <p:guide pos="6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73353-A222-4BB2-9810-F11B29D6B68C}" type="datetimeFigureOut">
              <a:rPr lang="en-GB" smtClean="0"/>
              <a:t>11/06/2014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3050" y="685800"/>
            <a:ext cx="3771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4ED03-6840-4F95-9205-20C5DDAC6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409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0597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952988" algn="l" defTabSz="190597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905975" algn="l" defTabSz="190597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2858963" algn="l" defTabSz="190597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3811951" algn="l" defTabSz="190597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4764938" algn="l" defTabSz="190597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5717926" algn="l" defTabSz="190597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6670914" algn="l" defTabSz="190597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7623901" algn="l" defTabSz="190597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3050" y="685800"/>
            <a:ext cx="37719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4ED03-6840-4F95-9205-20C5DDAC685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2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186" y="5592368"/>
            <a:ext cx="16832105" cy="38588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372" y="10201275"/>
            <a:ext cx="13861733" cy="46005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52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05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58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11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64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17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6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623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11/06/2014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5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11/06/2014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72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785290" y="1512691"/>
            <a:ext cx="6140141" cy="32258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4860" y="1512691"/>
            <a:ext cx="18090386" cy="32258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11/06/2014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46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11/06/2014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74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59" y="11568114"/>
            <a:ext cx="16832105" cy="3575448"/>
          </a:xfrm>
        </p:spPr>
        <p:txBody>
          <a:bodyPr anchor="t"/>
          <a:lstStyle>
            <a:lvl1pPr algn="l">
              <a:defRPr sz="8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4259" y="7630125"/>
            <a:ext cx="16832105" cy="3937991"/>
          </a:xfrm>
        </p:spPr>
        <p:txBody>
          <a:bodyPr anchor="b"/>
          <a:lstStyle>
            <a:lvl1pPr marL="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1pPr>
            <a:lvl2pPr marL="952988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90597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85896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81195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76493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717926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67091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762390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11/06/2014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54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4861" y="8821937"/>
            <a:ext cx="12115264" cy="24948950"/>
          </a:xfrm>
        </p:spPr>
        <p:txBody>
          <a:bodyPr/>
          <a:lstStyle>
            <a:lvl1pPr>
              <a:defRPr sz="5800"/>
            </a:lvl1pPr>
            <a:lvl2pPr>
              <a:defRPr sz="51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10165" y="8821937"/>
            <a:ext cx="12115264" cy="24948950"/>
          </a:xfrm>
        </p:spPr>
        <p:txBody>
          <a:bodyPr/>
          <a:lstStyle>
            <a:lvl1pPr>
              <a:defRPr sz="5800"/>
            </a:lvl1pPr>
            <a:lvl2pPr>
              <a:defRPr sz="51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11/06/2014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73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125" y="720925"/>
            <a:ext cx="17822228" cy="30003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125" y="4029671"/>
            <a:ext cx="8749532" cy="1679375"/>
          </a:xfrm>
        </p:spPr>
        <p:txBody>
          <a:bodyPr anchor="b"/>
          <a:lstStyle>
            <a:lvl1pPr marL="0" indent="0">
              <a:buNone/>
              <a:defRPr sz="5100" b="1"/>
            </a:lvl1pPr>
            <a:lvl2pPr marL="952988" indent="0">
              <a:buNone/>
              <a:defRPr sz="4200" b="1"/>
            </a:lvl2pPr>
            <a:lvl3pPr marL="1905975" indent="0">
              <a:buNone/>
              <a:defRPr sz="3700" b="1"/>
            </a:lvl3pPr>
            <a:lvl4pPr marL="2858963" indent="0">
              <a:buNone/>
              <a:defRPr sz="3300" b="1"/>
            </a:lvl4pPr>
            <a:lvl5pPr marL="3811951" indent="0">
              <a:buNone/>
              <a:defRPr sz="3300" b="1"/>
            </a:lvl5pPr>
            <a:lvl6pPr marL="4764938" indent="0">
              <a:buNone/>
              <a:defRPr sz="3300" b="1"/>
            </a:lvl6pPr>
            <a:lvl7pPr marL="5717926" indent="0">
              <a:buNone/>
              <a:defRPr sz="3300" b="1"/>
            </a:lvl7pPr>
            <a:lvl8pPr marL="6670914" indent="0">
              <a:buNone/>
              <a:defRPr sz="3300" b="1"/>
            </a:lvl8pPr>
            <a:lvl9pPr marL="7623901" indent="0">
              <a:buNone/>
              <a:defRPr sz="3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125" y="5709048"/>
            <a:ext cx="8749532" cy="10372131"/>
          </a:xfrm>
        </p:spPr>
        <p:txBody>
          <a:bodyPr/>
          <a:lstStyle>
            <a:lvl1pPr>
              <a:defRPr sz="51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59384" y="4029671"/>
            <a:ext cx="8752969" cy="1679375"/>
          </a:xfrm>
        </p:spPr>
        <p:txBody>
          <a:bodyPr anchor="b"/>
          <a:lstStyle>
            <a:lvl1pPr marL="0" indent="0">
              <a:buNone/>
              <a:defRPr sz="5100" b="1"/>
            </a:lvl1pPr>
            <a:lvl2pPr marL="952988" indent="0">
              <a:buNone/>
              <a:defRPr sz="4200" b="1"/>
            </a:lvl2pPr>
            <a:lvl3pPr marL="1905975" indent="0">
              <a:buNone/>
              <a:defRPr sz="3700" b="1"/>
            </a:lvl3pPr>
            <a:lvl4pPr marL="2858963" indent="0">
              <a:buNone/>
              <a:defRPr sz="3300" b="1"/>
            </a:lvl4pPr>
            <a:lvl5pPr marL="3811951" indent="0">
              <a:buNone/>
              <a:defRPr sz="3300" b="1"/>
            </a:lvl5pPr>
            <a:lvl6pPr marL="4764938" indent="0">
              <a:buNone/>
              <a:defRPr sz="3300" b="1"/>
            </a:lvl6pPr>
            <a:lvl7pPr marL="5717926" indent="0">
              <a:buNone/>
              <a:defRPr sz="3300" b="1"/>
            </a:lvl7pPr>
            <a:lvl8pPr marL="6670914" indent="0">
              <a:buNone/>
              <a:defRPr sz="3300" b="1"/>
            </a:lvl8pPr>
            <a:lvl9pPr marL="7623901" indent="0">
              <a:buNone/>
              <a:defRPr sz="3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59384" y="5709048"/>
            <a:ext cx="8752969" cy="10372131"/>
          </a:xfrm>
        </p:spPr>
        <p:txBody>
          <a:bodyPr/>
          <a:lstStyle>
            <a:lvl1pPr>
              <a:defRPr sz="51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11/06/2014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03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11/06/2014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11/06/2014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30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127" y="716758"/>
            <a:ext cx="6514877" cy="3050381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2219" y="716760"/>
            <a:ext cx="11070132" cy="15364421"/>
          </a:xfrm>
        </p:spPr>
        <p:txBody>
          <a:bodyPr/>
          <a:lstStyle>
            <a:lvl1pPr>
              <a:defRPr sz="6700"/>
            </a:lvl1pPr>
            <a:lvl2pPr>
              <a:defRPr sz="5800"/>
            </a:lvl2pPr>
            <a:lvl3pPr>
              <a:defRPr sz="51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127" y="3767139"/>
            <a:ext cx="6514877" cy="12314040"/>
          </a:xfrm>
        </p:spPr>
        <p:txBody>
          <a:bodyPr/>
          <a:lstStyle>
            <a:lvl1pPr marL="0" indent="0">
              <a:buNone/>
              <a:defRPr sz="3000"/>
            </a:lvl1pPr>
            <a:lvl2pPr marL="952988" indent="0">
              <a:buNone/>
              <a:defRPr sz="2500"/>
            </a:lvl2pPr>
            <a:lvl3pPr marL="1905975" indent="0">
              <a:buNone/>
              <a:defRPr sz="2100"/>
            </a:lvl3pPr>
            <a:lvl4pPr marL="2858963" indent="0">
              <a:buNone/>
              <a:defRPr sz="1900"/>
            </a:lvl4pPr>
            <a:lvl5pPr marL="3811951" indent="0">
              <a:buNone/>
              <a:defRPr sz="1900"/>
            </a:lvl5pPr>
            <a:lvl6pPr marL="4764938" indent="0">
              <a:buNone/>
              <a:defRPr sz="1900"/>
            </a:lvl6pPr>
            <a:lvl7pPr marL="5717926" indent="0">
              <a:buNone/>
              <a:defRPr sz="1900"/>
            </a:lvl7pPr>
            <a:lvl8pPr marL="6670914" indent="0">
              <a:buNone/>
              <a:defRPr sz="1900"/>
            </a:lvl8pPr>
            <a:lvl9pPr marL="7623901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11/06/2014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20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25" y="12601575"/>
            <a:ext cx="11881485" cy="1487688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1425" y="1608535"/>
            <a:ext cx="11881485" cy="10801350"/>
          </a:xfrm>
        </p:spPr>
        <p:txBody>
          <a:bodyPr/>
          <a:lstStyle>
            <a:lvl1pPr marL="0" indent="0">
              <a:buNone/>
              <a:defRPr sz="6700"/>
            </a:lvl1pPr>
            <a:lvl2pPr marL="952988" indent="0">
              <a:buNone/>
              <a:defRPr sz="5800"/>
            </a:lvl2pPr>
            <a:lvl3pPr marL="1905975" indent="0">
              <a:buNone/>
              <a:defRPr sz="5100"/>
            </a:lvl3pPr>
            <a:lvl4pPr marL="2858963" indent="0">
              <a:buNone/>
              <a:defRPr sz="4200"/>
            </a:lvl4pPr>
            <a:lvl5pPr marL="3811951" indent="0">
              <a:buNone/>
              <a:defRPr sz="4200"/>
            </a:lvl5pPr>
            <a:lvl6pPr marL="4764938" indent="0">
              <a:buNone/>
              <a:defRPr sz="4200"/>
            </a:lvl6pPr>
            <a:lvl7pPr marL="5717926" indent="0">
              <a:buNone/>
              <a:defRPr sz="4200"/>
            </a:lvl7pPr>
            <a:lvl8pPr marL="6670914" indent="0">
              <a:buNone/>
              <a:defRPr sz="4200"/>
            </a:lvl8pPr>
            <a:lvl9pPr marL="7623901" indent="0">
              <a:buNone/>
              <a:defRPr sz="4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1425" y="14089262"/>
            <a:ext cx="11881485" cy="2112763"/>
          </a:xfrm>
        </p:spPr>
        <p:txBody>
          <a:bodyPr/>
          <a:lstStyle>
            <a:lvl1pPr marL="0" indent="0">
              <a:buNone/>
              <a:defRPr sz="3000"/>
            </a:lvl1pPr>
            <a:lvl2pPr marL="952988" indent="0">
              <a:buNone/>
              <a:defRPr sz="2500"/>
            </a:lvl2pPr>
            <a:lvl3pPr marL="1905975" indent="0">
              <a:buNone/>
              <a:defRPr sz="2100"/>
            </a:lvl3pPr>
            <a:lvl4pPr marL="2858963" indent="0">
              <a:buNone/>
              <a:defRPr sz="1900"/>
            </a:lvl4pPr>
            <a:lvl5pPr marL="3811951" indent="0">
              <a:buNone/>
              <a:defRPr sz="1900"/>
            </a:lvl5pPr>
            <a:lvl6pPr marL="4764938" indent="0">
              <a:buNone/>
              <a:defRPr sz="1900"/>
            </a:lvl6pPr>
            <a:lvl7pPr marL="5717926" indent="0">
              <a:buNone/>
              <a:defRPr sz="1900"/>
            </a:lvl7pPr>
            <a:lvl8pPr marL="6670914" indent="0">
              <a:buNone/>
              <a:defRPr sz="1900"/>
            </a:lvl8pPr>
            <a:lvl9pPr marL="7623901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11/06/2014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04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125" y="720925"/>
            <a:ext cx="17822228" cy="3000375"/>
          </a:xfrm>
          <a:prstGeom prst="rect">
            <a:avLst/>
          </a:prstGeom>
        </p:spPr>
        <p:txBody>
          <a:bodyPr vert="horz" lIns="190598" tIns="95299" rIns="190598" bIns="952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125" y="4200526"/>
            <a:ext cx="17822228" cy="11880653"/>
          </a:xfrm>
          <a:prstGeom prst="rect">
            <a:avLst/>
          </a:prstGeom>
        </p:spPr>
        <p:txBody>
          <a:bodyPr vert="horz" lIns="190598" tIns="95299" rIns="190598" bIns="952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125" y="16685422"/>
            <a:ext cx="4620578" cy="958454"/>
          </a:xfrm>
          <a:prstGeom prst="rect">
            <a:avLst/>
          </a:prstGeom>
        </p:spPr>
        <p:txBody>
          <a:bodyPr vert="horz" lIns="190598" tIns="95299" rIns="190598" bIns="95299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EE693-7654-4C3E-BEAD-B1DD9C3DAA08}" type="datetimeFigureOut">
              <a:rPr lang="en-GB" smtClean="0"/>
              <a:t>11/06/2014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65846" y="16685422"/>
            <a:ext cx="6270785" cy="958454"/>
          </a:xfrm>
          <a:prstGeom prst="rect">
            <a:avLst/>
          </a:prstGeom>
        </p:spPr>
        <p:txBody>
          <a:bodyPr vert="horz" lIns="190598" tIns="95299" rIns="190598" bIns="95299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191775" y="16685422"/>
            <a:ext cx="4620578" cy="958454"/>
          </a:xfrm>
          <a:prstGeom prst="rect">
            <a:avLst/>
          </a:prstGeom>
        </p:spPr>
        <p:txBody>
          <a:bodyPr vert="horz" lIns="190598" tIns="95299" rIns="190598" bIns="95299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75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05975" rtl="0" eaLnBrk="1" latinLnBrk="0" hangingPunct="1">
        <a:spcBef>
          <a:spcPct val="0"/>
        </a:spcBef>
        <a:buNone/>
        <a:defRPr sz="9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4741" indent="-714741" algn="l" defTabSz="190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548605" indent="-595617" algn="l" defTabSz="1905975" rtl="0" eaLnBrk="1" latinLnBrk="0" hangingPunct="1">
        <a:spcBef>
          <a:spcPct val="20000"/>
        </a:spcBef>
        <a:buFont typeface="Arial" panose="020B0604020202020204" pitchFamily="34" charset="0"/>
        <a:buChar char="–"/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382470" indent="-476494" algn="l" defTabSz="190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335457" indent="-476494" algn="l" defTabSz="1905975" rtl="0" eaLnBrk="1" latinLnBrk="0" hangingPunct="1">
        <a:spcBef>
          <a:spcPct val="20000"/>
        </a:spcBef>
        <a:buFont typeface="Arial" panose="020B0604020202020204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88445" indent="-476494" algn="l" defTabSz="1905975" rtl="0" eaLnBrk="1" latinLnBrk="0" hangingPunct="1">
        <a:spcBef>
          <a:spcPct val="20000"/>
        </a:spcBef>
        <a:buFont typeface="Arial" panose="020B0604020202020204" pitchFamily="34" charset="0"/>
        <a:buChar char="»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41433" indent="-476494" algn="l" defTabSz="190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194421" indent="-476494" algn="l" defTabSz="190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147408" indent="-476494" algn="l" defTabSz="190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100396" indent="-476494" algn="l" defTabSz="190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0597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52988" algn="l" defTabSz="190597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905975" algn="l" defTabSz="190597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963" algn="l" defTabSz="190597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811951" algn="l" defTabSz="190597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764938" algn="l" defTabSz="190597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717926" algn="l" defTabSz="190597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670914" algn="l" defTabSz="190597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623901" algn="l" defTabSz="190597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3" descr="E:\GitHub\IPAC2014\MKIImpedancePoster\figures\mki8-temps-post-t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263" y="3100607"/>
            <a:ext cx="9626863" cy="53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80107" y="0"/>
            <a:ext cx="1602191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The LHC Injection Kicker </a:t>
            </a:r>
            <a:r>
              <a:rPr lang="fr-CA" dirty="0" err="1" smtClean="0"/>
              <a:t>Magnets</a:t>
            </a:r>
            <a:r>
              <a:rPr lang="fr-CA" dirty="0" smtClean="0"/>
              <a:t> (</a:t>
            </a:r>
            <a:r>
              <a:rPr lang="fr-CA" dirty="0" err="1" smtClean="0"/>
              <a:t>MKIs</a:t>
            </a:r>
            <a:r>
              <a:rPr lang="fr-CA" dirty="0" smtClean="0"/>
              <a:t>) </a:t>
            </a:r>
            <a:r>
              <a:rPr lang="fr-CA" dirty="0" err="1" smtClean="0"/>
              <a:t>saw</a:t>
            </a:r>
            <a:r>
              <a:rPr lang="fr-CA" dirty="0" smtClean="0"/>
              <a:t> high </a:t>
            </a:r>
            <a:r>
              <a:rPr lang="fr-CA" dirty="0" err="1" smtClean="0"/>
              <a:t>temperatures</a:t>
            </a:r>
            <a:r>
              <a:rPr lang="fr-CA" dirty="0" smtClean="0"/>
              <a:t> </a:t>
            </a:r>
            <a:r>
              <a:rPr lang="fr-CA" dirty="0" err="1" smtClean="0"/>
              <a:t>during</a:t>
            </a:r>
            <a:r>
              <a:rPr lang="fr-CA" dirty="0" smtClean="0"/>
              <a:t> the 2012 </a:t>
            </a:r>
            <a:r>
              <a:rPr lang="fr-CA" dirty="0" err="1" smtClean="0"/>
              <a:t>run</a:t>
            </a:r>
            <a:r>
              <a:rPr lang="fr-CA" dirty="0" smtClean="0"/>
              <a:t> of the LHC due to high </a:t>
            </a:r>
            <a:r>
              <a:rPr lang="fr-CA" dirty="0" err="1" smtClean="0"/>
              <a:t>current</a:t>
            </a:r>
            <a:r>
              <a:rPr lang="fr-CA" dirty="0" smtClean="0"/>
              <a:t> </a:t>
            </a:r>
            <a:r>
              <a:rPr lang="fr-CA" dirty="0" err="1" smtClean="0"/>
              <a:t>beams</a:t>
            </a:r>
            <a:r>
              <a:rPr lang="fr-CA" dirty="0" smtClean="0"/>
              <a:t> </a:t>
            </a:r>
            <a:r>
              <a:rPr lang="fr-CA" dirty="0" err="1" smtClean="0"/>
              <a:t>driving</a:t>
            </a:r>
            <a:r>
              <a:rPr lang="fr-CA" dirty="0" smtClean="0"/>
              <a:t> </a:t>
            </a:r>
            <a:r>
              <a:rPr lang="fr-CA" dirty="0" err="1" smtClean="0"/>
              <a:t>strong</a:t>
            </a:r>
            <a:r>
              <a:rPr lang="fr-CA" dirty="0" smtClean="0"/>
              <a:t> longitudinal </a:t>
            </a:r>
            <a:r>
              <a:rPr lang="fr-CA" dirty="0" err="1" smtClean="0"/>
              <a:t>wakefields</a:t>
            </a:r>
            <a:r>
              <a:rPr lang="fr-CA" dirty="0" smtClean="0"/>
              <a:t> in the </a:t>
            </a:r>
            <a:r>
              <a:rPr lang="fr-CA" dirty="0" err="1" smtClean="0"/>
              <a:t>device</a:t>
            </a:r>
            <a:r>
              <a:rPr lang="fr-CA" dirty="0"/>
              <a:t>. The </a:t>
            </a:r>
            <a:r>
              <a:rPr lang="fr-CA" dirty="0" err="1"/>
              <a:t>MKIs</a:t>
            </a:r>
            <a:r>
              <a:rPr lang="fr-CA" dirty="0"/>
              <a:t> </a:t>
            </a:r>
            <a:r>
              <a:rPr lang="fr-CA" dirty="0" err="1"/>
              <a:t>contain</a:t>
            </a:r>
            <a:r>
              <a:rPr lang="fr-CA" dirty="0"/>
              <a:t> a </a:t>
            </a:r>
            <a:r>
              <a:rPr lang="fr-CA" dirty="0" err="1"/>
              <a:t>beam</a:t>
            </a:r>
            <a:r>
              <a:rPr lang="fr-CA" dirty="0"/>
              <a:t> </a:t>
            </a:r>
            <a:r>
              <a:rPr lang="fr-CA" dirty="0" err="1" smtClean="0"/>
              <a:t>screen</a:t>
            </a:r>
            <a:r>
              <a:rPr lang="fr-CA" dirty="0" smtClean="0"/>
              <a:t>, </a:t>
            </a:r>
            <a:r>
              <a:rPr lang="fr-CA" dirty="0" err="1"/>
              <a:t>inserted</a:t>
            </a:r>
            <a:r>
              <a:rPr lang="fr-CA" dirty="0"/>
              <a:t> </a:t>
            </a:r>
            <a:r>
              <a:rPr lang="fr-CA" dirty="0" err="1"/>
              <a:t>into</a:t>
            </a:r>
            <a:r>
              <a:rPr lang="fr-CA" dirty="0"/>
              <a:t> the ferrite </a:t>
            </a:r>
            <a:r>
              <a:rPr lang="fr-CA" dirty="0" smtClean="0"/>
              <a:t>aperture,</a:t>
            </a:r>
            <a:r>
              <a:rPr lang="fr-CA" dirty="0" smtClean="0"/>
              <a:t> </a:t>
            </a:r>
            <a:r>
              <a:rPr lang="fr-CA" dirty="0" err="1"/>
              <a:t>consisting</a:t>
            </a:r>
            <a:r>
              <a:rPr lang="fr-CA" dirty="0"/>
              <a:t> of a </a:t>
            </a:r>
            <a:r>
              <a:rPr lang="fr-CA" dirty="0" err="1"/>
              <a:t>ceramic</a:t>
            </a:r>
            <a:r>
              <a:rPr lang="fr-CA" dirty="0"/>
              <a:t> </a:t>
            </a:r>
            <a:r>
              <a:rPr lang="fr-CA" dirty="0" err="1"/>
              <a:t>cylinder</a:t>
            </a:r>
            <a:r>
              <a:rPr lang="fr-CA" dirty="0"/>
              <a:t> </a:t>
            </a:r>
            <a:r>
              <a:rPr lang="fr-CA" dirty="0" err="1"/>
              <a:t>supporting</a:t>
            </a:r>
            <a:r>
              <a:rPr lang="fr-CA" dirty="0"/>
              <a:t>  </a:t>
            </a:r>
            <a:r>
              <a:rPr lang="fr-CA" dirty="0" err="1"/>
              <a:t>metal</a:t>
            </a:r>
            <a:r>
              <a:rPr lang="fr-CA" dirty="0"/>
              <a:t> </a:t>
            </a:r>
            <a:r>
              <a:rPr lang="fr-CA" dirty="0" err="1"/>
              <a:t>wires</a:t>
            </a:r>
            <a:r>
              <a:rPr lang="fr-CA" dirty="0"/>
              <a:t> running the </a:t>
            </a:r>
            <a:r>
              <a:rPr lang="fr-CA" dirty="0" err="1"/>
              <a:t>length</a:t>
            </a:r>
            <a:r>
              <a:rPr lang="fr-CA" dirty="0"/>
              <a:t> of the kicker </a:t>
            </a:r>
            <a:r>
              <a:rPr lang="fr-CA" dirty="0" err="1"/>
              <a:t>magnet</a:t>
            </a:r>
            <a:r>
              <a:rPr lang="fr-CA" dirty="0"/>
              <a:t> to </a:t>
            </a:r>
            <a:r>
              <a:rPr lang="fr-CA" dirty="0" err="1"/>
              <a:t>give</a:t>
            </a:r>
            <a:r>
              <a:rPr lang="fr-CA" dirty="0"/>
              <a:t> a good </a:t>
            </a:r>
            <a:r>
              <a:rPr lang="fr-CA" dirty="0" err="1"/>
              <a:t>conducting</a:t>
            </a:r>
            <a:r>
              <a:rPr lang="fr-CA" dirty="0"/>
              <a:t> </a:t>
            </a:r>
            <a:r>
              <a:rPr lang="fr-CA" dirty="0" err="1"/>
              <a:t>path</a:t>
            </a:r>
            <a:r>
              <a:rPr lang="fr-CA" dirty="0"/>
              <a:t> for the </a:t>
            </a:r>
            <a:r>
              <a:rPr lang="fr-CA" dirty="0" err="1"/>
              <a:t>beam</a:t>
            </a:r>
            <a:r>
              <a:rPr lang="fr-CA" dirty="0"/>
              <a:t> image </a:t>
            </a:r>
            <a:r>
              <a:rPr lang="fr-CA" dirty="0" err="1"/>
              <a:t>currents</a:t>
            </a:r>
            <a:endParaRPr lang="en-GB" dirty="0"/>
          </a:p>
          <a:p>
            <a:endParaRPr lang="en-GB" dirty="0"/>
          </a:p>
        </p:txBody>
      </p:sp>
      <p:sp>
        <p:nvSpPr>
          <p:cNvPr id="90" name="TextBox 89"/>
          <p:cNvSpPr txBox="1"/>
          <p:nvPr/>
        </p:nvSpPr>
        <p:spPr>
          <a:xfrm>
            <a:off x="9695061" y="8785101"/>
            <a:ext cx="10041066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One MKI in </a:t>
            </a:r>
            <a:r>
              <a:rPr lang="fr-CA" dirty="0" err="1" smtClean="0"/>
              <a:t>particular</a:t>
            </a:r>
            <a:r>
              <a:rPr lang="fr-CA" dirty="0" smtClean="0"/>
              <a:t> </a:t>
            </a:r>
            <a:r>
              <a:rPr lang="fr-CA" dirty="0" err="1" smtClean="0"/>
              <a:t>showed</a:t>
            </a:r>
            <a:r>
              <a:rPr lang="fr-CA" dirty="0" smtClean="0"/>
              <a:t> </a:t>
            </a:r>
            <a:r>
              <a:rPr lang="fr-CA" dirty="0" err="1" smtClean="0"/>
              <a:t>higher</a:t>
            </a:r>
            <a:r>
              <a:rPr lang="fr-CA" dirty="0" smtClean="0"/>
              <a:t> </a:t>
            </a:r>
            <a:r>
              <a:rPr lang="fr-CA" dirty="0" err="1" smtClean="0"/>
              <a:t>temperatures</a:t>
            </a:r>
            <a:r>
              <a:rPr lang="fr-CA" dirty="0" smtClean="0"/>
              <a:t> </a:t>
            </a:r>
            <a:r>
              <a:rPr lang="fr-CA" dirty="0" err="1" smtClean="0"/>
              <a:t>than</a:t>
            </a:r>
            <a:r>
              <a:rPr lang="fr-CA" dirty="0" smtClean="0"/>
              <a:t> the </a:t>
            </a:r>
            <a:r>
              <a:rPr lang="fr-CA" dirty="0" err="1" smtClean="0"/>
              <a:t>others</a:t>
            </a:r>
            <a:r>
              <a:rPr lang="fr-CA" dirty="0" smtClean="0"/>
              <a:t> – MKI8D (the </a:t>
            </a:r>
            <a:r>
              <a:rPr lang="fr-CA" dirty="0" err="1" smtClean="0"/>
              <a:t>solid</a:t>
            </a:r>
            <a:r>
              <a:rPr lang="fr-CA" dirty="0" smtClean="0"/>
              <a:t> </a:t>
            </a:r>
            <a:r>
              <a:rPr lang="fr-CA" dirty="0" err="1" smtClean="0"/>
              <a:t>red</a:t>
            </a:r>
            <a:r>
              <a:rPr lang="fr-CA" dirty="0" smtClean="0"/>
              <a:t> line </a:t>
            </a:r>
            <a:r>
              <a:rPr lang="fr-CA" dirty="0" err="1" smtClean="0"/>
              <a:t>above</a:t>
            </a:r>
            <a:r>
              <a:rPr lang="fr-CA" dirty="0" smtClean="0"/>
              <a:t>). This </a:t>
            </a:r>
            <a:r>
              <a:rPr lang="fr-CA" dirty="0" err="1" smtClean="0"/>
              <a:t>was</a:t>
            </a:r>
            <a:r>
              <a:rPr lang="fr-CA" dirty="0" smtClean="0"/>
              <a:t> </a:t>
            </a:r>
            <a:r>
              <a:rPr lang="fr-CA" dirty="0" err="1" smtClean="0"/>
              <a:t>replaced</a:t>
            </a:r>
            <a:r>
              <a:rPr lang="fr-CA" dirty="0" smtClean="0"/>
              <a:t> in </a:t>
            </a:r>
            <a:r>
              <a:rPr lang="fr-CA" dirty="0" err="1" smtClean="0"/>
              <a:t>September</a:t>
            </a:r>
            <a:r>
              <a:rPr lang="fr-CA" dirty="0" smtClean="0"/>
              <a:t> 2012 </a:t>
            </a:r>
            <a:r>
              <a:rPr lang="fr-CA" dirty="0" err="1" smtClean="0"/>
              <a:t>during</a:t>
            </a:r>
            <a:r>
              <a:rPr lang="fr-CA" dirty="0" smtClean="0"/>
              <a:t>, </a:t>
            </a:r>
            <a:r>
              <a:rPr lang="fr-CA" dirty="0" err="1" smtClean="0"/>
              <a:t>technical</a:t>
            </a:r>
            <a:r>
              <a:rPr lang="fr-CA" dirty="0" smtClean="0"/>
              <a:t> stop  3 (TS3</a:t>
            </a:r>
            <a:r>
              <a:rPr lang="fr-CA" dirty="0" smtClean="0"/>
              <a:t>), </a:t>
            </a:r>
            <a:r>
              <a:rPr lang="fr-CA" dirty="0" err="1" smtClean="0"/>
              <a:t>with</a:t>
            </a:r>
            <a:r>
              <a:rPr lang="fr-CA" dirty="0" smtClean="0"/>
              <a:t> a </a:t>
            </a:r>
            <a:r>
              <a:rPr lang="fr-CA" dirty="0" err="1" smtClean="0"/>
              <a:t>beam</a:t>
            </a:r>
            <a:r>
              <a:rPr lang="fr-CA" dirty="0" smtClean="0"/>
              <a:t> </a:t>
            </a:r>
            <a:r>
              <a:rPr lang="fr-CA" dirty="0" err="1" smtClean="0"/>
              <a:t>screen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 19 </a:t>
            </a:r>
            <a:r>
              <a:rPr lang="fr-CA" dirty="0" err="1" smtClean="0"/>
              <a:t>conductors</a:t>
            </a:r>
            <a:r>
              <a:rPr lang="fr-CA" dirty="0" smtClean="0"/>
              <a:t> (in the </a:t>
            </a:r>
            <a:r>
              <a:rPr lang="fr-CA" dirty="0" err="1" smtClean="0"/>
              <a:t>red</a:t>
            </a:r>
            <a:r>
              <a:rPr lang="fr-CA" dirty="0" smtClean="0"/>
              <a:t> box </a:t>
            </a:r>
            <a:r>
              <a:rPr lang="fr-CA" smtClean="0"/>
              <a:t>above-left), </a:t>
            </a:r>
            <a:r>
              <a:rPr lang="fr-CA" dirty="0" err="1" smtClean="0"/>
              <a:t>which</a:t>
            </a:r>
            <a:r>
              <a:rPr lang="fr-CA" dirty="0" smtClean="0"/>
              <a:t> </a:t>
            </a:r>
            <a:r>
              <a:rPr lang="fr-CA" dirty="0" err="1" smtClean="0"/>
              <a:t>was</a:t>
            </a:r>
            <a:r>
              <a:rPr lang="fr-CA" dirty="0" smtClean="0"/>
              <a:t> </a:t>
            </a:r>
            <a:r>
              <a:rPr lang="fr-CA" dirty="0" err="1" smtClean="0"/>
              <a:t>predicted</a:t>
            </a:r>
            <a:r>
              <a:rPr lang="fr-CA" dirty="0" smtClean="0"/>
              <a:t> to have a </a:t>
            </a:r>
            <a:r>
              <a:rPr lang="fr-CA" dirty="0" err="1" smtClean="0"/>
              <a:t>much</a:t>
            </a:r>
            <a:r>
              <a:rPr lang="fr-CA" dirty="0" smtClean="0"/>
              <a:t> </a:t>
            </a:r>
            <a:r>
              <a:rPr lang="fr-CA" dirty="0" err="1" smtClean="0"/>
              <a:t>lower</a:t>
            </a:r>
            <a:r>
              <a:rPr lang="fr-CA" dirty="0" smtClean="0"/>
              <a:t> power </a:t>
            </a:r>
            <a:r>
              <a:rPr lang="fr-CA" dirty="0" err="1" smtClean="0"/>
              <a:t>loss</a:t>
            </a:r>
            <a:r>
              <a:rPr lang="fr-CA" dirty="0" smtClean="0"/>
              <a:t> due to </a:t>
            </a:r>
            <a:r>
              <a:rPr lang="fr-CA" dirty="0" err="1" smtClean="0"/>
              <a:t>improved</a:t>
            </a:r>
            <a:r>
              <a:rPr lang="fr-CA" dirty="0" smtClean="0"/>
              <a:t> screening of the ferrite </a:t>
            </a:r>
            <a:r>
              <a:rPr lang="fr-CA" dirty="0" err="1" smtClean="0"/>
              <a:t>yoke</a:t>
            </a:r>
            <a:r>
              <a:rPr lang="fr-CA" dirty="0" smtClean="0"/>
              <a:t> </a:t>
            </a:r>
            <a:r>
              <a:rPr lang="fr-CA" dirty="0" err="1" smtClean="0"/>
              <a:t>from</a:t>
            </a:r>
            <a:r>
              <a:rPr lang="fr-CA" dirty="0" smtClean="0"/>
              <a:t> the </a:t>
            </a:r>
            <a:r>
              <a:rPr lang="fr-CA" dirty="0" err="1" smtClean="0"/>
              <a:t>beam</a:t>
            </a:r>
            <a:r>
              <a:rPr lang="fr-CA" dirty="0" smtClean="0"/>
              <a:t>. This </a:t>
            </a:r>
            <a:r>
              <a:rPr lang="fr-CA" dirty="0" err="1" smtClean="0"/>
              <a:t>magnet</a:t>
            </a:r>
            <a:r>
              <a:rPr lang="fr-CA" dirty="0" smtClean="0"/>
              <a:t> </a:t>
            </a:r>
            <a:r>
              <a:rPr lang="fr-CA" dirty="0" err="1" smtClean="0"/>
              <a:t>had</a:t>
            </a:r>
            <a:r>
              <a:rPr lang="fr-CA" dirty="0" smtClean="0"/>
              <a:t> the </a:t>
            </a:r>
            <a:r>
              <a:rPr lang="fr-CA" dirty="0" err="1" smtClean="0"/>
              <a:t>lowest</a:t>
            </a:r>
            <a:r>
              <a:rPr lang="fr-CA" dirty="0" smtClean="0"/>
              <a:t> </a:t>
            </a:r>
            <a:r>
              <a:rPr lang="fr-CA" dirty="0" err="1" smtClean="0"/>
              <a:t>temperature</a:t>
            </a:r>
            <a:r>
              <a:rPr lang="fr-CA" dirty="0" smtClean="0"/>
              <a:t> </a:t>
            </a:r>
            <a:r>
              <a:rPr lang="fr-CA" dirty="0" err="1" smtClean="0"/>
              <a:t>after</a:t>
            </a:r>
            <a:r>
              <a:rPr lang="fr-CA" dirty="0" smtClean="0"/>
              <a:t> TS3.</a:t>
            </a:r>
            <a:endParaRPr lang="en-GB" dirty="0"/>
          </a:p>
        </p:txBody>
      </p:sp>
      <p:sp>
        <p:nvSpPr>
          <p:cNvPr id="92" name="Oval 91"/>
          <p:cNvSpPr/>
          <p:nvPr/>
        </p:nvSpPr>
        <p:spPr>
          <a:xfrm>
            <a:off x="4969554" y="3498239"/>
            <a:ext cx="3144984" cy="3144985"/>
          </a:xfrm>
          <a:prstGeom prst="ellipse">
            <a:avLst/>
          </a:prstGeom>
          <a:noFill/>
          <a:ln w="400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/>
          <p:cNvSpPr/>
          <p:nvPr/>
        </p:nvSpPr>
        <p:spPr>
          <a:xfrm>
            <a:off x="6409714" y="3618255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/>
          <p:cNvSpPr/>
          <p:nvPr/>
        </p:nvSpPr>
        <p:spPr>
          <a:xfrm rot="9722556">
            <a:off x="6054160" y="3668106"/>
            <a:ext cx="216024" cy="803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/>
          <p:cNvSpPr/>
          <p:nvPr/>
        </p:nvSpPr>
        <p:spPr>
          <a:xfrm rot="8209251">
            <a:off x="5446638" y="4025795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/>
          <p:cNvSpPr/>
          <p:nvPr/>
        </p:nvSpPr>
        <p:spPr>
          <a:xfrm rot="7196690">
            <a:off x="5232343" y="4334402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/>
          <p:cNvSpPr/>
          <p:nvPr/>
        </p:nvSpPr>
        <p:spPr>
          <a:xfrm rot="9190614">
            <a:off x="5729918" y="3819222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/>
          <p:cNvSpPr/>
          <p:nvPr/>
        </p:nvSpPr>
        <p:spPr>
          <a:xfrm rot="6509065">
            <a:off x="5078304" y="4674585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/>
          <p:cNvSpPr/>
          <p:nvPr/>
        </p:nvSpPr>
        <p:spPr>
          <a:xfrm>
            <a:off x="6409714" y="6457810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/>
          <p:cNvSpPr/>
          <p:nvPr/>
        </p:nvSpPr>
        <p:spPr>
          <a:xfrm rot="7979625" flipV="1">
            <a:off x="7411634" y="6067857"/>
            <a:ext cx="208755" cy="682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/>
          <p:cNvSpPr/>
          <p:nvPr/>
        </p:nvSpPr>
        <p:spPr>
          <a:xfrm rot="6502455">
            <a:off x="7784901" y="5457874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/>
          <p:cNvSpPr/>
          <p:nvPr/>
        </p:nvSpPr>
        <p:spPr>
          <a:xfrm rot="15203973">
            <a:off x="5075276" y="5446756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/>
          <p:cNvSpPr/>
          <p:nvPr/>
        </p:nvSpPr>
        <p:spPr>
          <a:xfrm rot="7385526">
            <a:off x="7624125" y="5782438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/>
          <p:cNvSpPr/>
          <p:nvPr/>
        </p:nvSpPr>
        <p:spPr>
          <a:xfrm rot="5400000">
            <a:off x="7851751" y="508011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/>
          <p:cNvSpPr/>
          <p:nvPr/>
        </p:nvSpPr>
        <p:spPr>
          <a:xfrm rot="15229357">
            <a:off x="7808983" y="4670126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/>
          <p:cNvSpPr/>
          <p:nvPr/>
        </p:nvSpPr>
        <p:spPr>
          <a:xfrm rot="12811241" flipV="1">
            <a:off x="7134813" y="3811322"/>
            <a:ext cx="208755" cy="682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/>
          <p:cNvSpPr/>
          <p:nvPr/>
        </p:nvSpPr>
        <p:spPr>
          <a:xfrm rot="14380017">
            <a:off x="7673936" y="4342312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/>
          <p:cNvSpPr/>
          <p:nvPr/>
        </p:nvSpPr>
        <p:spPr>
          <a:xfrm rot="11821362">
            <a:off x="6801722" y="3672299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/>
          <p:cNvSpPr/>
          <p:nvPr/>
        </p:nvSpPr>
        <p:spPr>
          <a:xfrm rot="13322342">
            <a:off x="7443645" y="403340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/>
          <p:cNvSpPr/>
          <p:nvPr/>
        </p:nvSpPr>
        <p:spPr>
          <a:xfrm rot="14553433">
            <a:off x="5234916" y="577914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/>
          <p:cNvSpPr/>
          <p:nvPr/>
        </p:nvSpPr>
        <p:spPr>
          <a:xfrm rot="16200000">
            <a:off x="5026974" y="508011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ectangle 148"/>
          <p:cNvSpPr/>
          <p:nvPr/>
        </p:nvSpPr>
        <p:spPr>
          <a:xfrm rot="12624710">
            <a:off x="5746919" y="6276365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/>
          <p:cNvSpPr/>
          <p:nvPr/>
        </p:nvSpPr>
        <p:spPr>
          <a:xfrm rot="13526096">
            <a:off x="5446638" y="6052824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Rectangle 150"/>
          <p:cNvSpPr/>
          <p:nvPr/>
        </p:nvSpPr>
        <p:spPr>
          <a:xfrm>
            <a:off x="143617" y="3581070"/>
            <a:ext cx="219942" cy="2544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/>
          <p:cNvSpPr/>
          <p:nvPr/>
        </p:nvSpPr>
        <p:spPr>
          <a:xfrm>
            <a:off x="143617" y="4090891"/>
            <a:ext cx="216024" cy="2432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06107" y="3359403"/>
            <a:ext cx="1875285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Ceramic</a:t>
            </a:r>
            <a:endParaRPr lang="en-GB" dirty="0"/>
          </a:p>
        </p:txBody>
      </p:sp>
      <p:sp>
        <p:nvSpPr>
          <p:cNvPr id="154" name="TextBox 153"/>
          <p:cNvSpPr txBox="1"/>
          <p:nvPr/>
        </p:nvSpPr>
        <p:spPr>
          <a:xfrm>
            <a:off x="387518" y="3899321"/>
            <a:ext cx="248481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Conductor</a:t>
            </a:r>
            <a:endParaRPr lang="en-GB" dirty="0"/>
          </a:p>
        </p:txBody>
      </p:sp>
      <p:sp>
        <p:nvSpPr>
          <p:cNvPr id="155" name="Rectangle 154"/>
          <p:cNvSpPr/>
          <p:nvPr/>
        </p:nvSpPr>
        <p:spPr>
          <a:xfrm rot="20808089">
            <a:off x="6754210" y="6421806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/>
          <p:cNvSpPr/>
          <p:nvPr/>
        </p:nvSpPr>
        <p:spPr>
          <a:xfrm rot="11852315">
            <a:off x="6055715" y="6405230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/>
          <p:cNvSpPr/>
          <p:nvPr/>
        </p:nvSpPr>
        <p:spPr>
          <a:xfrm rot="20317571">
            <a:off x="7103964" y="6291950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/>
          <p:cNvSpPr/>
          <p:nvPr/>
        </p:nvSpPr>
        <p:spPr>
          <a:xfrm>
            <a:off x="3333819" y="3380793"/>
            <a:ext cx="1166494" cy="47676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Rectangle 158"/>
          <p:cNvSpPr/>
          <p:nvPr/>
        </p:nvSpPr>
        <p:spPr>
          <a:xfrm>
            <a:off x="4349074" y="7269224"/>
            <a:ext cx="4234146" cy="8792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/>
          <p:cNvSpPr/>
          <p:nvPr/>
        </p:nvSpPr>
        <p:spPr>
          <a:xfrm>
            <a:off x="8583220" y="3380794"/>
            <a:ext cx="1166494" cy="47676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/>
          <p:cNvSpPr/>
          <p:nvPr/>
        </p:nvSpPr>
        <p:spPr>
          <a:xfrm>
            <a:off x="4753530" y="5655129"/>
            <a:ext cx="3600400" cy="9880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43617" y="4561041"/>
            <a:ext cx="216024" cy="24328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87518" y="4442291"/>
            <a:ext cx="184740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Ferrite</a:t>
            </a:r>
            <a:endParaRPr lang="en-GB" dirty="0"/>
          </a:p>
        </p:txBody>
      </p:sp>
      <p:sp>
        <p:nvSpPr>
          <p:cNvPr id="164" name="TextBox 163"/>
          <p:cNvSpPr txBox="1"/>
          <p:nvPr/>
        </p:nvSpPr>
        <p:spPr>
          <a:xfrm>
            <a:off x="321502" y="8569077"/>
            <a:ext cx="8340276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Cross-section of </a:t>
            </a:r>
            <a:r>
              <a:rPr lang="fr-CA" dirty="0" err="1" smtClean="0"/>
              <a:t>beam</a:t>
            </a:r>
            <a:r>
              <a:rPr lang="fr-CA" dirty="0" smtClean="0"/>
              <a:t> </a:t>
            </a:r>
            <a:r>
              <a:rPr lang="fr-CA" dirty="0" err="1" smtClean="0"/>
              <a:t>screen</a:t>
            </a:r>
            <a:r>
              <a:rPr lang="fr-CA" dirty="0" smtClean="0"/>
              <a:t> and ferrite </a:t>
            </a:r>
            <a:r>
              <a:rPr lang="fr-CA" dirty="0" err="1" smtClean="0"/>
              <a:t>yoke</a:t>
            </a:r>
            <a:r>
              <a:rPr lang="fr-CA" dirty="0" smtClean="0"/>
              <a:t>, </a:t>
            </a:r>
            <a:r>
              <a:rPr lang="fr-CA" dirty="0" err="1" smtClean="0"/>
              <a:t>showing</a:t>
            </a:r>
            <a:r>
              <a:rPr lang="fr-CA" dirty="0" smtClean="0"/>
              <a:t> the </a:t>
            </a:r>
            <a:r>
              <a:rPr lang="fr-CA" dirty="0" err="1" smtClean="0"/>
              <a:t>screen</a:t>
            </a:r>
            <a:r>
              <a:rPr lang="fr-CA" dirty="0" smtClean="0"/>
              <a:t> </a:t>
            </a:r>
            <a:r>
              <a:rPr lang="fr-CA" dirty="0" err="1" smtClean="0"/>
              <a:t>conductors</a:t>
            </a:r>
            <a:r>
              <a:rPr lang="fr-CA" dirty="0" smtClean="0"/>
              <a:t> on the </a:t>
            </a:r>
            <a:r>
              <a:rPr lang="fr-CA" dirty="0" err="1" smtClean="0"/>
              <a:t>internal</a:t>
            </a:r>
            <a:r>
              <a:rPr lang="fr-CA" dirty="0" smtClean="0"/>
              <a:t> face of the </a:t>
            </a:r>
            <a:r>
              <a:rPr lang="fr-CA" dirty="0" err="1" smtClean="0"/>
              <a:t>ceramic</a:t>
            </a:r>
            <a:r>
              <a:rPr lang="fr-CA" dirty="0" smtClean="0"/>
              <a:t> tube. Due to </a:t>
            </a:r>
            <a:r>
              <a:rPr lang="fr-CA" dirty="0" err="1" smtClean="0"/>
              <a:t>poor</a:t>
            </a:r>
            <a:r>
              <a:rPr lang="fr-CA" dirty="0" smtClean="0"/>
              <a:t> high </a:t>
            </a:r>
            <a:r>
              <a:rPr lang="fr-CA" dirty="0"/>
              <a:t>v</a:t>
            </a:r>
            <a:r>
              <a:rPr lang="fr-CA" dirty="0" smtClean="0"/>
              <a:t>oltage performance 9 </a:t>
            </a:r>
            <a:r>
              <a:rPr lang="fr-CA" dirty="0" err="1" smtClean="0"/>
              <a:t>conductors</a:t>
            </a:r>
            <a:r>
              <a:rPr lang="fr-CA" dirty="0" smtClean="0"/>
              <a:t>  (in the black box) </a:t>
            </a:r>
            <a:r>
              <a:rPr lang="fr-CA" dirty="0" err="1" smtClean="0"/>
              <a:t>were</a:t>
            </a:r>
            <a:r>
              <a:rPr lang="fr-CA" dirty="0" smtClean="0"/>
              <a:t> </a:t>
            </a:r>
            <a:r>
              <a:rPr lang="fr-CA" dirty="0" err="1" smtClean="0"/>
              <a:t>originally</a:t>
            </a:r>
            <a:r>
              <a:rPr lang="fr-CA" dirty="0" smtClean="0"/>
              <a:t>  </a:t>
            </a:r>
            <a:r>
              <a:rPr lang="fr-CA" dirty="0" err="1" smtClean="0"/>
              <a:t>removed</a:t>
            </a:r>
            <a:r>
              <a:rPr lang="fr-CA" dirty="0" smtClean="0"/>
              <a:t> to </a:t>
            </a:r>
            <a:r>
              <a:rPr lang="fr-CA" dirty="0" err="1" smtClean="0"/>
              <a:t>prevent</a:t>
            </a:r>
            <a:r>
              <a:rPr lang="fr-CA" dirty="0" smtClean="0"/>
              <a:t> </a:t>
            </a:r>
            <a:r>
              <a:rPr lang="fr-CA" dirty="0" err="1" smtClean="0"/>
              <a:t>electrical</a:t>
            </a:r>
            <a:r>
              <a:rPr lang="fr-CA" dirty="0" smtClean="0"/>
              <a:t> breakdown </a:t>
            </a:r>
            <a:r>
              <a:rPr lang="fr-CA" dirty="0" err="1" smtClean="0"/>
              <a:t>during</a:t>
            </a:r>
            <a:r>
              <a:rPr lang="fr-CA" dirty="0" smtClean="0"/>
              <a:t> </a:t>
            </a:r>
            <a:r>
              <a:rPr lang="fr-CA" dirty="0" err="1" smtClean="0"/>
              <a:t>pulsing</a:t>
            </a:r>
            <a:r>
              <a:rPr lang="fr-CA" dirty="0" smtClean="0"/>
              <a:t>.</a:t>
            </a:r>
            <a:endParaRPr lang="en-GB" dirty="0"/>
          </a:p>
        </p:txBody>
      </p:sp>
      <p:sp>
        <p:nvSpPr>
          <p:cNvPr id="165" name="Rectangle 164"/>
          <p:cNvSpPr/>
          <p:nvPr/>
        </p:nvSpPr>
        <p:spPr>
          <a:xfrm>
            <a:off x="4500872" y="6981192"/>
            <a:ext cx="4082348" cy="2880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/>
          <p:cNvSpPr/>
          <p:nvPr/>
        </p:nvSpPr>
        <p:spPr>
          <a:xfrm>
            <a:off x="5658053" y="6149176"/>
            <a:ext cx="1761835" cy="494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pic>
        <p:nvPicPr>
          <p:cNvPr id="167" name="Picture 2" descr="E:\GitHub\IPAC2014\MKIImpedancePoster\IMG_20130723_11195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59" t="40254" r="42945" b="26656"/>
          <a:stretch/>
        </p:blipFill>
        <p:spPr bwMode="auto">
          <a:xfrm>
            <a:off x="1026902" y="12889557"/>
            <a:ext cx="5420534" cy="485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35326" y="14185701"/>
            <a:ext cx="8664229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MKI8D </a:t>
            </a:r>
            <a:r>
              <a:rPr lang="fr-CA" dirty="0" err="1" smtClean="0"/>
              <a:t>was</a:t>
            </a:r>
            <a:r>
              <a:rPr lang="fr-CA" dirty="0" smtClean="0"/>
              <a:t> </a:t>
            </a:r>
            <a:r>
              <a:rPr lang="fr-CA" dirty="0" err="1" smtClean="0"/>
              <a:t>found</a:t>
            </a:r>
            <a:r>
              <a:rPr lang="fr-CA" dirty="0" smtClean="0"/>
              <a:t> to have a 90⁰ twist in </a:t>
            </a:r>
            <a:r>
              <a:rPr lang="fr-CA" dirty="0" err="1" smtClean="0"/>
              <a:t>its</a:t>
            </a:r>
            <a:r>
              <a:rPr lang="fr-CA" dirty="0" smtClean="0"/>
              <a:t> </a:t>
            </a:r>
            <a:r>
              <a:rPr lang="fr-CA" dirty="0" err="1" smtClean="0"/>
              <a:t>ceramic</a:t>
            </a:r>
            <a:r>
              <a:rPr lang="fr-CA" dirty="0" smtClean="0"/>
              <a:t> </a:t>
            </a:r>
            <a:r>
              <a:rPr lang="fr-CA" dirty="0" err="1" smtClean="0"/>
              <a:t>screen</a:t>
            </a:r>
            <a:r>
              <a:rPr lang="fr-CA" dirty="0" smtClean="0"/>
              <a:t>. This cause a </a:t>
            </a:r>
            <a:r>
              <a:rPr lang="fr-CA" dirty="0" err="1" smtClean="0"/>
              <a:t>significant</a:t>
            </a:r>
            <a:r>
              <a:rPr lang="fr-CA" dirty="0" smtClean="0"/>
              <a:t> portion of </a:t>
            </a:r>
            <a:r>
              <a:rPr lang="fr-CA" dirty="0" err="1" smtClean="0"/>
              <a:t>it’s</a:t>
            </a:r>
            <a:r>
              <a:rPr lang="fr-CA" dirty="0" smtClean="0"/>
              <a:t> ferrite </a:t>
            </a:r>
            <a:r>
              <a:rPr lang="fr-CA" dirty="0" err="1" smtClean="0"/>
              <a:t>yoke</a:t>
            </a:r>
            <a:r>
              <a:rPr lang="fr-CA" dirty="0" smtClean="0"/>
              <a:t> to </a:t>
            </a:r>
            <a:r>
              <a:rPr lang="fr-CA" dirty="0" err="1" smtClean="0"/>
              <a:t>be</a:t>
            </a:r>
            <a:r>
              <a:rPr lang="fr-CA" dirty="0" smtClean="0"/>
              <a:t> </a:t>
            </a:r>
            <a:r>
              <a:rPr lang="fr-CA" dirty="0" err="1" smtClean="0"/>
              <a:t>directly</a:t>
            </a:r>
            <a:r>
              <a:rPr lang="fr-CA" dirty="0" smtClean="0"/>
              <a:t> </a:t>
            </a:r>
            <a:r>
              <a:rPr lang="fr-CA" dirty="0" err="1" smtClean="0"/>
              <a:t>exposed</a:t>
            </a:r>
            <a:r>
              <a:rPr lang="fr-CA" dirty="0" smtClean="0"/>
              <a:t> to the </a:t>
            </a:r>
            <a:r>
              <a:rPr lang="fr-CA" dirty="0" err="1" smtClean="0"/>
              <a:t>beam</a:t>
            </a:r>
            <a:r>
              <a:rPr lang="fr-CA" dirty="0" smtClean="0"/>
              <a:t>, </a:t>
            </a:r>
            <a:r>
              <a:rPr lang="fr-CA" dirty="0" err="1" smtClean="0"/>
              <a:t>causing</a:t>
            </a:r>
            <a:r>
              <a:rPr lang="fr-CA" dirty="0" smtClean="0"/>
              <a:t> a </a:t>
            </a:r>
            <a:r>
              <a:rPr lang="fr-CA" dirty="0" err="1" smtClean="0"/>
              <a:t>very</a:t>
            </a:r>
            <a:r>
              <a:rPr lang="fr-CA" dirty="0" smtClean="0"/>
              <a:t> high </a:t>
            </a:r>
            <a:r>
              <a:rPr lang="fr-CA" dirty="0" err="1" smtClean="0"/>
              <a:t>beam</a:t>
            </a:r>
            <a:r>
              <a:rPr lang="fr-CA" dirty="0" smtClean="0"/>
              <a:t> </a:t>
            </a:r>
            <a:r>
              <a:rPr lang="fr-CA" dirty="0" err="1" smtClean="0"/>
              <a:t>coupling</a:t>
            </a:r>
            <a:r>
              <a:rPr lang="fr-CA" dirty="0" smtClean="0"/>
              <a:t> </a:t>
            </a:r>
            <a:r>
              <a:rPr lang="fr-CA" dirty="0" err="1" smtClean="0"/>
              <a:t>impedance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7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3403</TotalTime>
  <Words>235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Alistair Day</dc:creator>
  <cp:lastModifiedBy>Hugo Alistair Day</cp:lastModifiedBy>
  <cp:revision>31</cp:revision>
  <dcterms:created xsi:type="dcterms:W3CDTF">2014-06-04T11:15:17Z</dcterms:created>
  <dcterms:modified xsi:type="dcterms:W3CDTF">2014-06-11T15:00:56Z</dcterms:modified>
</cp:coreProperties>
</file>