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4401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8" y="-282"/>
      </p:cViewPr>
      <p:guideLst>
        <p:guide orient="horz" pos="216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6" y="2130427"/>
            <a:ext cx="1224153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3886200"/>
            <a:ext cx="1008126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1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56646" y="274640"/>
            <a:ext cx="408301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7614" y="274640"/>
            <a:ext cx="120090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1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2" y="4406902"/>
            <a:ext cx="1224153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2" y="2906713"/>
            <a:ext cx="1224153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5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616" y="1600202"/>
            <a:ext cx="80460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93652" y="1600202"/>
            <a:ext cx="80460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0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1" y="1535113"/>
            <a:ext cx="636329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1" y="2174875"/>
            <a:ext cx="63632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6" y="1535113"/>
            <a:ext cx="636579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6" y="2174875"/>
            <a:ext cx="636579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23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2" y="273050"/>
            <a:ext cx="473809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273052"/>
            <a:ext cx="80510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2" y="1435102"/>
            <a:ext cx="473809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5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4800600"/>
            <a:ext cx="86410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612775"/>
            <a:ext cx="86410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5367338"/>
            <a:ext cx="86410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2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274638"/>
            <a:ext cx="1296162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600202"/>
            <a:ext cx="129616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6356352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EC7A-4A4D-4B2C-A1A6-84E25EFC114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6" y="6356352"/>
            <a:ext cx="4560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6356352"/>
            <a:ext cx="33604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4579-558F-4E10-A919-6E438DEE2D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8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2"/>
          <p:cNvGrpSpPr>
            <a:grpSpLocks/>
          </p:cNvGrpSpPr>
          <p:nvPr/>
        </p:nvGrpSpPr>
        <p:grpSpPr bwMode="auto">
          <a:xfrm>
            <a:off x="886746" y="3359151"/>
            <a:ext cx="12611100" cy="444500"/>
            <a:chOff x="0" y="0"/>
            <a:chExt cx="7944" cy="280"/>
          </a:xfrm>
        </p:grpSpPr>
        <p:sp>
          <p:nvSpPr>
            <p:cNvPr id="163" name="Line 3"/>
            <p:cNvSpPr>
              <a:spLocks noChangeShapeType="1"/>
            </p:cNvSpPr>
            <p:nvPr/>
          </p:nvSpPr>
          <p:spPr bwMode="auto">
            <a:xfrm rot="10800000" flipH="1">
              <a:off x="0" y="142"/>
              <a:ext cx="794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" name="AutoShape 4"/>
            <p:cNvSpPr>
              <a:spLocks/>
            </p:cNvSpPr>
            <p:nvPr/>
          </p:nvSpPr>
          <p:spPr bwMode="auto">
            <a:xfrm>
              <a:off x="94" y="0"/>
              <a:ext cx="762" cy="280"/>
            </a:xfrm>
            <a:prstGeom prst="rightArrow">
              <a:avLst>
                <a:gd name="adj1" fmla="val 32000"/>
                <a:gd name="adj2" fmla="val 125803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65" name="Rectangle 5"/>
          <p:cNvSpPr>
            <a:spLocks/>
          </p:cNvSpPr>
          <p:nvPr/>
        </p:nvSpPr>
        <p:spPr bwMode="auto">
          <a:xfrm>
            <a:off x="916908" y="604839"/>
            <a:ext cx="184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Cold aperture</a:t>
            </a:r>
          </a:p>
        </p:txBody>
      </p:sp>
      <p:grpSp>
        <p:nvGrpSpPr>
          <p:cNvPr id="166" name="Group 6"/>
          <p:cNvGrpSpPr>
            <a:grpSpLocks/>
          </p:cNvGrpSpPr>
          <p:nvPr/>
        </p:nvGrpSpPr>
        <p:grpSpPr bwMode="auto">
          <a:xfrm>
            <a:off x="1637633" y="2260601"/>
            <a:ext cx="1892300" cy="1136650"/>
            <a:chOff x="0" y="0"/>
            <a:chExt cx="1192" cy="716"/>
          </a:xfrm>
        </p:grpSpPr>
        <p:sp>
          <p:nvSpPr>
            <p:cNvPr id="167" name="Line 7"/>
            <p:cNvSpPr>
              <a:spLocks noChangeShapeType="1"/>
            </p:cNvSpPr>
            <p:nvPr/>
          </p:nvSpPr>
          <p:spPr bwMode="auto">
            <a:xfrm flipH="1">
              <a:off x="177" y="382"/>
              <a:ext cx="1015" cy="334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8" name="Rectangle 8"/>
            <p:cNvSpPr>
              <a:spLocks/>
            </p:cNvSpPr>
            <p:nvPr/>
          </p:nvSpPr>
          <p:spPr bwMode="auto">
            <a:xfrm>
              <a:off x="0" y="0"/>
              <a:ext cx="92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100" i="1">
                  <a:solidFill>
                    <a:srgbClr val="00FF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Primary beam halo</a:t>
              </a:r>
            </a:p>
          </p:txBody>
        </p:sp>
      </p:grpSp>
      <p:grpSp>
        <p:nvGrpSpPr>
          <p:cNvPr id="169" name="Group 9"/>
          <p:cNvGrpSpPr>
            <a:grpSpLocks/>
          </p:cNvGrpSpPr>
          <p:nvPr/>
        </p:nvGrpSpPr>
        <p:grpSpPr bwMode="auto">
          <a:xfrm>
            <a:off x="3326733" y="304801"/>
            <a:ext cx="7689850" cy="5810250"/>
            <a:chOff x="0" y="0"/>
            <a:chExt cx="4844" cy="3660"/>
          </a:xfrm>
        </p:grpSpPr>
        <p:grpSp>
          <p:nvGrpSpPr>
            <p:cNvPr id="170" name="Group 10"/>
            <p:cNvGrpSpPr>
              <a:grpSpLocks/>
            </p:cNvGrpSpPr>
            <p:nvPr/>
          </p:nvGrpSpPr>
          <p:grpSpPr bwMode="auto">
            <a:xfrm>
              <a:off x="297" y="460"/>
              <a:ext cx="296" cy="3200"/>
              <a:chOff x="0" y="0"/>
              <a:chExt cx="296" cy="3200"/>
            </a:xfrm>
          </p:grpSpPr>
          <p:sp>
            <p:nvSpPr>
              <p:cNvPr id="199" name="Rectangle 11"/>
              <p:cNvSpPr>
                <a:spLocks/>
              </p:cNvSpPr>
              <p:nvPr/>
            </p:nvSpPr>
            <p:spPr bwMode="auto">
              <a:xfrm>
                <a:off x="0" y="0"/>
                <a:ext cx="296" cy="1040"/>
              </a:xfrm>
              <a:prstGeom prst="rect">
                <a:avLst/>
              </a:pr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00" name="Rectangle 12"/>
              <p:cNvSpPr>
                <a:spLocks/>
              </p:cNvSpPr>
              <p:nvPr/>
            </p:nvSpPr>
            <p:spPr bwMode="auto">
              <a:xfrm>
                <a:off x="0" y="2160"/>
                <a:ext cx="296" cy="1040"/>
              </a:xfrm>
              <a:prstGeom prst="rect">
                <a:avLst/>
              </a:prstGeom>
              <a:solidFill>
                <a:srgbClr val="4C4C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grpSp>
          <p:nvGrpSpPr>
            <p:cNvPr id="171" name="Group 13"/>
            <p:cNvGrpSpPr>
              <a:grpSpLocks/>
            </p:cNvGrpSpPr>
            <p:nvPr/>
          </p:nvGrpSpPr>
          <p:grpSpPr bwMode="auto">
            <a:xfrm>
              <a:off x="1097" y="460"/>
              <a:ext cx="1336" cy="3200"/>
              <a:chOff x="0" y="0"/>
              <a:chExt cx="1336" cy="3200"/>
            </a:xfrm>
          </p:grpSpPr>
          <p:grpSp>
            <p:nvGrpSpPr>
              <p:cNvPr id="193" name="Group 14"/>
              <p:cNvGrpSpPr>
                <a:grpSpLocks/>
              </p:cNvGrpSpPr>
              <p:nvPr/>
            </p:nvGrpSpPr>
            <p:grpSpPr bwMode="auto">
              <a:xfrm>
                <a:off x="0" y="0"/>
                <a:ext cx="552" cy="3200"/>
                <a:chOff x="0" y="0"/>
                <a:chExt cx="552" cy="3200"/>
              </a:xfrm>
            </p:grpSpPr>
            <p:sp>
              <p:nvSpPr>
                <p:cNvPr id="197" name="Rectangle 15"/>
                <p:cNvSpPr>
                  <a:spLocks/>
                </p:cNvSpPr>
                <p:nvPr/>
              </p:nvSpPr>
              <p:spPr bwMode="auto">
                <a:xfrm>
                  <a:off x="0" y="0"/>
                  <a:ext cx="536" cy="856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GB"/>
                </a:p>
              </p:txBody>
            </p:sp>
            <p:sp>
              <p:nvSpPr>
                <p:cNvPr id="198" name="Rectangle 16"/>
                <p:cNvSpPr>
                  <a:spLocks/>
                </p:cNvSpPr>
                <p:nvPr/>
              </p:nvSpPr>
              <p:spPr bwMode="auto">
                <a:xfrm>
                  <a:off x="0" y="2344"/>
                  <a:ext cx="552" cy="856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GB"/>
                </a:p>
              </p:txBody>
            </p:sp>
          </p:grpSp>
          <p:grpSp>
            <p:nvGrpSpPr>
              <p:cNvPr id="194" name="Group 17"/>
              <p:cNvGrpSpPr>
                <a:grpSpLocks/>
              </p:cNvGrpSpPr>
              <p:nvPr/>
            </p:nvGrpSpPr>
            <p:grpSpPr bwMode="auto">
              <a:xfrm>
                <a:off x="784" y="0"/>
                <a:ext cx="552" cy="3200"/>
                <a:chOff x="0" y="0"/>
                <a:chExt cx="552" cy="3200"/>
              </a:xfrm>
            </p:grpSpPr>
            <p:sp>
              <p:nvSpPr>
                <p:cNvPr id="195" name="Rectangle 18"/>
                <p:cNvSpPr>
                  <a:spLocks/>
                </p:cNvSpPr>
                <p:nvPr/>
              </p:nvSpPr>
              <p:spPr bwMode="auto">
                <a:xfrm>
                  <a:off x="0" y="0"/>
                  <a:ext cx="536" cy="856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GB"/>
                </a:p>
              </p:txBody>
            </p:sp>
            <p:sp>
              <p:nvSpPr>
                <p:cNvPr id="196" name="Rectangle 19"/>
                <p:cNvSpPr>
                  <a:spLocks/>
                </p:cNvSpPr>
                <p:nvPr/>
              </p:nvSpPr>
              <p:spPr bwMode="auto">
                <a:xfrm>
                  <a:off x="0" y="2344"/>
                  <a:ext cx="552" cy="856"/>
                </a:xfrm>
                <a:prstGeom prst="rect">
                  <a:avLst/>
                </a:pr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72" name="Group 20"/>
            <p:cNvGrpSpPr>
              <a:grpSpLocks/>
            </p:cNvGrpSpPr>
            <p:nvPr/>
          </p:nvGrpSpPr>
          <p:grpSpPr bwMode="auto">
            <a:xfrm>
              <a:off x="2471" y="690"/>
              <a:ext cx="432" cy="383"/>
              <a:chOff x="0" y="0"/>
              <a:chExt cx="432" cy="383"/>
            </a:xfrm>
          </p:grpSpPr>
          <p:sp>
            <p:nvSpPr>
              <p:cNvPr id="190" name="Line 21"/>
              <p:cNvSpPr>
                <a:spLocks noChangeShapeType="1"/>
              </p:cNvSpPr>
              <p:nvPr/>
            </p:nvSpPr>
            <p:spPr bwMode="auto">
              <a:xfrm flipH="1">
                <a:off x="51" y="0"/>
                <a:ext cx="373" cy="27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1" name="Line 22"/>
              <p:cNvSpPr>
                <a:spLocks noChangeShapeType="1"/>
              </p:cNvSpPr>
              <p:nvPr/>
            </p:nvSpPr>
            <p:spPr bwMode="auto">
              <a:xfrm flipH="1">
                <a:off x="34" y="183"/>
                <a:ext cx="398" cy="15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2" name="Line 23"/>
              <p:cNvSpPr>
                <a:spLocks noChangeShapeType="1"/>
              </p:cNvSpPr>
              <p:nvPr/>
            </p:nvSpPr>
            <p:spPr bwMode="auto">
              <a:xfrm flipH="1">
                <a:off x="0" y="300"/>
                <a:ext cx="372" cy="83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3" name="Group 24"/>
            <p:cNvGrpSpPr>
              <a:grpSpLocks/>
            </p:cNvGrpSpPr>
            <p:nvPr/>
          </p:nvGrpSpPr>
          <p:grpSpPr bwMode="auto">
            <a:xfrm>
              <a:off x="2063" y="554"/>
              <a:ext cx="432" cy="383"/>
              <a:chOff x="0" y="0"/>
              <a:chExt cx="432" cy="383"/>
            </a:xfrm>
          </p:grpSpPr>
          <p:sp>
            <p:nvSpPr>
              <p:cNvPr id="187" name="Line 25"/>
              <p:cNvSpPr>
                <a:spLocks noChangeShapeType="1"/>
              </p:cNvSpPr>
              <p:nvPr/>
            </p:nvSpPr>
            <p:spPr bwMode="auto">
              <a:xfrm flipH="1">
                <a:off x="51" y="0"/>
                <a:ext cx="373" cy="27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8" name="Line 26"/>
              <p:cNvSpPr>
                <a:spLocks noChangeShapeType="1"/>
              </p:cNvSpPr>
              <p:nvPr/>
            </p:nvSpPr>
            <p:spPr bwMode="auto">
              <a:xfrm flipH="1">
                <a:off x="34" y="183"/>
                <a:ext cx="398" cy="15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9" name="Line 27"/>
              <p:cNvSpPr>
                <a:spLocks noChangeShapeType="1"/>
              </p:cNvSpPr>
              <p:nvPr/>
            </p:nvSpPr>
            <p:spPr bwMode="auto">
              <a:xfrm flipH="1">
                <a:off x="0" y="300"/>
                <a:ext cx="372" cy="83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74" name="Group 28"/>
            <p:cNvGrpSpPr>
              <a:grpSpLocks/>
            </p:cNvGrpSpPr>
            <p:nvPr/>
          </p:nvGrpSpPr>
          <p:grpSpPr bwMode="auto">
            <a:xfrm>
              <a:off x="615" y="1018"/>
              <a:ext cx="432" cy="383"/>
              <a:chOff x="0" y="0"/>
              <a:chExt cx="432" cy="383"/>
            </a:xfrm>
          </p:grpSpPr>
          <p:sp>
            <p:nvSpPr>
              <p:cNvPr id="184" name="Line 29"/>
              <p:cNvSpPr>
                <a:spLocks noChangeShapeType="1"/>
              </p:cNvSpPr>
              <p:nvPr/>
            </p:nvSpPr>
            <p:spPr bwMode="auto">
              <a:xfrm flipH="1">
                <a:off x="51" y="0"/>
                <a:ext cx="373" cy="27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5" name="Line 30"/>
              <p:cNvSpPr>
                <a:spLocks noChangeShapeType="1"/>
              </p:cNvSpPr>
              <p:nvPr/>
            </p:nvSpPr>
            <p:spPr bwMode="auto">
              <a:xfrm flipH="1">
                <a:off x="34" y="183"/>
                <a:ext cx="398" cy="15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6" name="Line 31"/>
              <p:cNvSpPr>
                <a:spLocks noChangeShapeType="1"/>
              </p:cNvSpPr>
              <p:nvPr/>
            </p:nvSpPr>
            <p:spPr bwMode="auto">
              <a:xfrm flipH="1">
                <a:off x="0" y="300"/>
                <a:ext cx="372" cy="83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5" name="Line 32"/>
            <p:cNvSpPr>
              <a:spLocks noChangeShapeType="1"/>
            </p:cNvSpPr>
            <p:nvPr/>
          </p:nvSpPr>
          <p:spPr bwMode="auto">
            <a:xfrm flipH="1">
              <a:off x="633" y="1324"/>
              <a:ext cx="1300" cy="16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" name="Line 33"/>
            <p:cNvSpPr>
              <a:spLocks noChangeShapeType="1"/>
            </p:cNvSpPr>
            <p:nvPr/>
          </p:nvSpPr>
          <p:spPr bwMode="auto">
            <a:xfrm flipH="1">
              <a:off x="2457" y="1005"/>
              <a:ext cx="1565" cy="239"/>
            </a:xfrm>
            <a:prstGeom prst="line">
              <a:avLst/>
            </a:prstGeom>
            <a:noFill/>
            <a:ln w="38100">
              <a:solidFill>
                <a:srgbClr val="7F007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" name="Line 34"/>
            <p:cNvSpPr>
              <a:spLocks noChangeShapeType="1"/>
            </p:cNvSpPr>
            <p:nvPr/>
          </p:nvSpPr>
          <p:spPr bwMode="auto">
            <a:xfrm flipH="1">
              <a:off x="2493" y="1023"/>
              <a:ext cx="2351" cy="219"/>
            </a:xfrm>
            <a:prstGeom prst="line">
              <a:avLst/>
            </a:prstGeom>
            <a:noFill/>
            <a:ln w="38100">
              <a:solidFill>
                <a:srgbClr val="7F007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8" name="Rectangle 35"/>
            <p:cNvSpPr>
              <a:spLocks/>
            </p:cNvSpPr>
            <p:nvPr/>
          </p:nvSpPr>
          <p:spPr bwMode="auto">
            <a:xfrm>
              <a:off x="0" y="0"/>
              <a:ext cx="8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 i="1">
                  <a:solidFill>
                    <a:srgbClr val="FF00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Primary</a:t>
              </a:r>
              <a:br>
                <a:rPr lang="en-US" sz="2000" i="1">
                  <a:solidFill>
                    <a:srgbClr val="FF00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000" i="1">
                  <a:solidFill>
                    <a:srgbClr val="FF00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collimator</a:t>
              </a:r>
            </a:p>
          </p:txBody>
        </p:sp>
        <p:sp>
          <p:nvSpPr>
            <p:cNvPr id="179" name="Rectangle 36"/>
            <p:cNvSpPr>
              <a:spLocks/>
            </p:cNvSpPr>
            <p:nvPr/>
          </p:nvSpPr>
          <p:spPr bwMode="auto">
            <a:xfrm>
              <a:off x="1264" y="0"/>
              <a:ext cx="8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 i="1">
                  <a:solidFill>
                    <a:srgbClr val="00FF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Secondary</a:t>
              </a:r>
              <a:br>
                <a:rPr lang="en-US" sz="2000" i="1">
                  <a:solidFill>
                    <a:srgbClr val="00FF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000" i="1">
                  <a:solidFill>
                    <a:srgbClr val="00FF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collimators</a:t>
              </a:r>
            </a:p>
          </p:txBody>
        </p:sp>
        <p:sp>
          <p:nvSpPr>
            <p:cNvPr id="180" name="Rectangle 37"/>
            <p:cNvSpPr>
              <a:spLocks/>
            </p:cNvSpPr>
            <p:nvPr/>
          </p:nvSpPr>
          <p:spPr bwMode="auto">
            <a:xfrm>
              <a:off x="3168" y="1224"/>
              <a:ext cx="1584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100" i="1">
                  <a:solidFill>
                    <a:srgbClr val="7F007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Tertiary beam halo</a:t>
              </a:r>
              <a:r>
                <a:rPr lang="en-US" sz="2100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 </a:t>
              </a:r>
              <a:br>
                <a:rPr lang="en-US" sz="2100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100" i="1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+</a:t>
              </a:r>
              <a:r>
                <a:rPr lang="en-US" sz="2100" i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 </a:t>
              </a:r>
              <a:r>
                <a:rPr lang="en-US" sz="2100" i="1">
                  <a:solidFill>
                    <a:srgbClr val="00FF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hadronic showers</a:t>
              </a:r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H="1">
              <a:off x="617" y="1283"/>
              <a:ext cx="819" cy="1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" name="Line 39"/>
            <p:cNvSpPr>
              <a:spLocks noChangeShapeType="1"/>
            </p:cNvSpPr>
            <p:nvPr/>
          </p:nvSpPr>
          <p:spPr bwMode="auto">
            <a:xfrm flipH="1">
              <a:off x="669" y="1459"/>
              <a:ext cx="2082" cy="3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3" name="Rectangle 40"/>
            <p:cNvSpPr>
              <a:spLocks/>
            </p:cNvSpPr>
            <p:nvPr/>
          </p:nvSpPr>
          <p:spPr bwMode="auto">
            <a:xfrm>
              <a:off x="832" y="1536"/>
              <a:ext cx="176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100" i="1">
                  <a:solidFill>
                    <a:srgbClr val="FF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Secondary beam halo </a:t>
              </a:r>
              <a:br>
                <a:rPr lang="en-US" sz="2100" i="1">
                  <a:solidFill>
                    <a:srgbClr val="FF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100" i="1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+</a:t>
              </a:r>
              <a:r>
                <a:rPr lang="en-US" sz="2100" i="1">
                  <a:solidFill>
                    <a:srgbClr val="FF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 </a:t>
              </a:r>
              <a:r>
                <a:rPr lang="en-US" sz="2100" i="1">
                  <a:solidFill>
                    <a:srgbClr val="00FF00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hadronic showers</a:t>
              </a:r>
            </a:p>
          </p:txBody>
        </p:sp>
      </p:grpSp>
      <p:sp>
        <p:nvSpPr>
          <p:cNvPr id="201" name="Line 41"/>
          <p:cNvSpPr>
            <a:spLocks noChangeShapeType="1"/>
          </p:cNvSpPr>
          <p:nvPr/>
        </p:nvSpPr>
        <p:spPr bwMode="auto">
          <a:xfrm rot="10800000" flipH="1">
            <a:off x="9316371" y="150814"/>
            <a:ext cx="4762" cy="6596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02" name="Group 42"/>
          <p:cNvGrpSpPr>
            <a:grpSpLocks/>
          </p:cNvGrpSpPr>
          <p:nvPr/>
        </p:nvGrpSpPr>
        <p:grpSpPr bwMode="auto">
          <a:xfrm>
            <a:off x="7708233" y="304801"/>
            <a:ext cx="1409700" cy="5822950"/>
            <a:chOff x="0" y="0"/>
            <a:chExt cx="888" cy="3668"/>
          </a:xfrm>
        </p:grpSpPr>
        <p:grpSp>
          <p:nvGrpSpPr>
            <p:cNvPr id="203" name="Group 43"/>
            <p:cNvGrpSpPr>
              <a:grpSpLocks/>
            </p:cNvGrpSpPr>
            <p:nvPr/>
          </p:nvGrpSpPr>
          <p:grpSpPr bwMode="auto">
            <a:xfrm>
              <a:off x="169" y="468"/>
              <a:ext cx="552" cy="3200"/>
              <a:chOff x="0" y="0"/>
              <a:chExt cx="552" cy="3200"/>
            </a:xfrm>
          </p:grpSpPr>
          <p:sp>
            <p:nvSpPr>
              <p:cNvPr id="205" name="Rectangle 44"/>
              <p:cNvSpPr>
                <a:spLocks/>
              </p:cNvSpPr>
              <p:nvPr/>
            </p:nvSpPr>
            <p:spPr bwMode="auto">
              <a:xfrm>
                <a:off x="0" y="0"/>
                <a:ext cx="536" cy="4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06" name="Rectangle 45"/>
              <p:cNvSpPr>
                <a:spLocks/>
              </p:cNvSpPr>
              <p:nvPr/>
            </p:nvSpPr>
            <p:spPr bwMode="auto">
              <a:xfrm>
                <a:off x="0" y="2744"/>
                <a:ext cx="552" cy="456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sp>
          <p:nvSpPr>
            <p:cNvPr id="204" name="Rectangle 46"/>
            <p:cNvSpPr>
              <a:spLocks/>
            </p:cNvSpPr>
            <p:nvPr/>
          </p:nvSpPr>
          <p:spPr bwMode="auto">
            <a:xfrm>
              <a:off x="0" y="0"/>
              <a:ext cx="8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Shower </a:t>
              </a:r>
              <a:br>
                <a:rPr lang="en-US" sz="2000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000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absorbers</a:t>
              </a:r>
            </a:p>
          </p:txBody>
        </p:sp>
      </p:grpSp>
      <p:sp>
        <p:nvSpPr>
          <p:cNvPr id="207" name="Line 47"/>
          <p:cNvSpPr>
            <a:spLocks noChangeShapeType="1"/>
          </p:cNvSpPr>
          <p:nvPr/>
        </p:nvSpPr>
        <p:spPr bwMode="auto">
          <a:xfrm rot="10800000" flipH="1">
            <a:off x="3207671" y="150814"/>
            <a:ext cx="4762" cy="6596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8" name="Line 48"/>
          <p:cNvSpPr>
            <a:spLocks noChangeShapeType="1"/>
          </p:cNvSpPr>
          <p:nvPr/>
        </p:nvSpPr>
        <p:spPr bwMode="auto">
          <a:xfrm rot="10800000" flipH="1">
            <a:off x="11183271" y="150814"/>
            <a:ext cx="4762" cy="65960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" name="Line 50"/>
          <p:cNvSpPr>
            <a:spLocks noChangeShapeType="1"/>
          </p:cNvSpPr>
          <p:nvPr/>
        </p:nvSpPr>
        <p:spPr bwMode="auto">
          <a:xfrm flipV="1">
            <a:off x="3736308" y="3676651"/>
            <a:ext cx="530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0" name="Rectangle 51"/>
          <p:cNvSpPr>
            <a:spLocks/>
          </p:cNvSpPr>
          <p:nvPr/>
        </p:nvSpPr>
        <p:spPr bwMode="auto">
          <a:xfrm>
            <a:off x="4965033" y="3676651"/>
            <a:ext cx="28463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i="1">
                <a:solidFill>
                  <a:schemeClr val="tx1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Cleaning insertion</a:t>
            </a:r>
          </a:p>
        </p:txBody>
      </p:sp>
      <p:grpSp>
        <p:nvGrpSpPr>
          <p:cNvPr id="211" name="Group 52"/>
          <p:cNvGrpSpPr>
            <a:grpSpLocks/>
          </p:cNvGrpSpPr>
          <p:nvPr/>
        </p:nvGrpSpPr>
        <p:grpSpPr bwMode="auto">
          <a:xfrm>
            <a:off x="11175333" y="304801"/>
            <a:ext cx="1625600" cy="5810250"/>
            <a:chOff x="0" y="0"/>
            <a:chExt cx="1023" cy="3660"/>
          </a:xfrm>
        </p:grpSpPr>
        <p:grpSp>
          <p:nvGrpSpPr>
            <p:cNvPr id="212" name="Group 53"/>
            <p:cNvGrpSpPr>
              <a:grpSpLocks/>
            </p:cNvGrpSpPr>
            <p:nvPr/>
          </p:nvGrpSpPr>
          <p:grpSpPr bwMode="auto">
            <a:xfrm>
              <a:off x="177" y="460"/>
              <a:ext cx="552" cy="3200"/>
              <a:chOff x="0" y="0"/>
              <a:chExt cx="552" cy="3200"/>
            </a:xfrm>
          </p:grpSpPr>
          <p:sp>
            <p:nvSpPr>
              <p:cNvPr id="218" name="Rectangle 54"/>
              <p:cNvSpPr>
                <a:spLocks/>
              </p:cNvSpPr>
              <p:nvPr/>
            </p:nvSpPr>
            <p:spPr bwMode="auto">
              <a:xfrm>
                <a:off x="0" y="0"/>
                <a:ext cx="536" cy="624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  <p:sp>
            <p:nvSpPr>
              <p:cNvPr id="219" name="Rectangle 55"/>
              <p:cNvSpPr>
                <a:spLocks/>
              </p:cNvSpPr>
              <p:nvPr/>
            </p:nvSpPr>
            <p:spPr bwMode="auto">
              <a:xfrm>
                <a:off x="0" y="2576"/>
                <a:ext cx="552" cy="624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GB"/>
              </a:p>
            </p:txBody>
          </p:sp>
        </p:grpSp>
        <p:grpSp>
          <p:nvGrpSpPr>
            <p:cNvPr id="213" name="Group 56"/>
            <p:cNvGrpSpPr>
              <a:grpSpLocks/>
            </p:cNvGrpSpPr>
            <p:nvPr/>
          </p:nvGrpSpPr>
          <p:grpSpPr bwMode="auto">
            <a:xfrm>
              <a:off x="591" y="554"/>
              <a:ext cx="432" cy="383"/>
              <a:chOff x="0" y="0"/>
              <a:chExt cx="432" cy="383"/>
            </a:xfrm>
          </p:grpSpPr>
          <p:sp>
            <p:nvSpPr>
              <p:cNvPr id="215" name="Line 57"/>
              <p:cNvSpPr>
                <a:spLocks noChangeShapeType="1"/>
              </p:cNvSpPr>
              <p:nvPr/>
            </p:nvSpPr>
            <p:spPr bwMode="auto">
              <a:xfrm flipH="1">
                <a:off x="51" y="0"/>
                <a:ext cx="373" cy="279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6" name="Line 58"/>
              <p:cNvSpPr>
                <a:spLocks noChangeShapeType="1"/>
              </p:cNvSpPr>
              <p:nvPr/>
            </p:nvSpPr>
            <p:spPr bwMode="auto">
              <a:xfrm flipH="1">
                <a:off x="34" y="183"/>
                <a:ext cx="398" cy="154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7" name="Line 59"/>
              <p:cNvSpPr>
                <a:spLocks noChangeShapeType="1"/>
              </p:cNvSpPr>
              <p:nvPr/>
            </p:nvSpPr>
            <p:spPr bwMode="auto">
              <a:xfrm flipH="1">
                <a:off x="0" y="300"/>
                <a:ext cx="372" cy="83"/>
              </a:xfrm>
              <a:prstGeom prst="line">
                <a:avLst/>
              </a:prstGeom>
              <a:noFill/>
              <a:ln w="25400">
                <a:solidFill>
                  <a:srgbClr val="00FF00"/>
                </a:solidFill>
                <a:round/>
                <a:headEnd type="stealth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4" name="Rectangle 60"/>
            <p:cNvSpPr>
              <a:spLocks/>
            </p:cNvSpPr>
            <p:nvPr/>
          </p:nvSpPr>
          <p:spPr bwMode="auto">
            <a:xfrm>
              <a:off x="0" y="0"/>
              <a:ext cx="88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 i="1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Tertiary</a:t>
              </a:r>
              <a:br>
                <a:rPr lang="en-US" sz="2000" i="1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000" i="1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collimators</a:t>
              </a:r>
            </a:p>
          </p:txBody>
        </p:sp>
      </p:grpSp>
      <p:grpSp>
        <p:nvGrpSpPr>
          <p:cNvPr id="220" name="Group 61"/>
          <p:cNvGrpSpPr>
            <a:grpSpLocks/>
          </p:cNvGrpSpPr>
          <p:nvPr/>
        </p:nvGrpSpPr>
        <p:grpSpPr bwMode="auto">
          <a:xfrm>
            <a:off x="12864433" y="355601"/>
            <a:ext cx="904875" cy="5810250"/>
            <a:chOff x="0" y="0"/>
            <a:chExt cx="569" cy="3660"/>
          </a:xfrm>
        </p:grpSpPr>
        <p:sp>
          <p:nvSpPr>
            <p:cNvPr id="221" name="Rectangle 62"/>
            <p:cNvSpPr>
              <a:spLocks/>
            </p:cNvSpPr>
            <p:nvPr/>
          </p:nvSpPr>
          <p:spPr bwMode="auto">
            <a:xfrm>
              <a:off x="17" y="468"/>
              <a:ext cx="536" cy="31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2" name="Rectangle 63"/>
            <p:cNvSpPr>
              <a:spLocks/>
            </p:cNvSpPr>
            <p:nvPr/>
          </p:nvSpPr>
          <p:spPr bwMode="auto">
            <a:xfrm>
              <a:off x="17" y="3372"/>
              <a:ext cx="552" cy="288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23" name="Rectangle 64"/>
            <p:cNvSpPr>
              <a:spLocks/>
            </p:cNvSpPr>
            <p:nvPr/>
          </p:nvSpPr>
          <p:spPr bwMode="auto">
            <a:xfrm>
              <a:off x="0" y="0"/>
              <a:ext cx="568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000" b="1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SC</a:t>
              </a:r>
              <a:br>
                <a:rPr lang="en-US" sz="2000" b="1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</a:br>
              <a:r>
                <a:rPr lang="en-US" sz="2000" b="1" i="1">
                  <a:solidFill>
                    <a:srgbClr val="0000FF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Triplet</a:t>
              </a:r>
            </a:p>
          </p:txBody>
        </p:sp>
      </p:grpSp>
      <p:sp>
        <p:nvSpPr>
          <p:cNvPr id="224" name="Line 66"/>
          <p:cNvSpPr>
            <a:spLocks noChangeShapeType="1"/>
          </p:cNvSpPr>
          <p:nvPr/>
        </p:nvSpPr>
        <p:spPr bwMode="auto">
          <a:xfrm>
            <a:off x="9481471" y="3676651"/>
            <a:ext cx="149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" name="Rectangle 67"/>
          <p:cNvSpPr>
            <a:spLocks/>
          </p:cNvSpPr>
          <p:nvPr/>
        </p:nvSpPr>
        <p:spPr bwMode="auto">
          <a:xfrm>
            <a:off x="9764046" y="3663951"/>
            <a:ext cx="941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i="1">
                <a:solidFill>
                  <a:schemeClr val="tx1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Arc(s)</a:t>
            </a:r>
          </a:p>
        </p:txBody>
      </p:sp>
      <p:sp>
        <p:nvSpPr>
          <p:cNvPr id="226" name="Line 69"/>
          <p:cNvSpPr>
            <a:spLocks noChangeShapeType="1"/>
          </p:cNvSpPr>
          <p:nvPr/>
        </p:nvSpPr>
        <p:spPr bwMode="auto">
          <a:xfrm>
            <a:off x="11703971" y="3676651"/>
            <a:ext cx="149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7" name="Rectangle 70"/>
          <p:cNvSpPr>
            <a:spLocks/>
          </p:cNvSpPr>
          <p:nvPr/>
        </p:nvSpPr>
        <p:spPr bwMode="auto">
          <a:xfrm>
            <a:off x="11986546" y="3663951"/>
            <a:ext cx="94138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400" i="1">
                <a:solidFill>
                  <a:schemeClr val="tx1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IP</a:t>
            </a:r>
          </a:p>
        </p:txBody>
      </p:sp>
      <p:grpSp>
        <p:nvGrpSpPr>
          <p:cNvPr id="228" name="Group 71"/>
          <p:cNvGrpSpPr>
            <a:grpSpLocks/>
          </p:cNvGrpSpPr>
          <p:nvPr/>
        </p:nvGrpSpPr>
        <p:grpSpPr bwMode="auto">
          <a:xfrm>
            <a:off x="964533" y="1046164"/>
            <a:ext cx="12661900" cy="4800600"/>
            <a:chOff x="0" y="0"/>
            <a:chExt cx="7976" cy="3023"/>
          </a:xfrm>
        </p:grpSpPr>
        <p:sp>
          <p:nvSpPr>
            <p:cNvPr id="229" name="Rectangle 72"/>
            <p:cNvSpPr>
              <a:spLocks/>
            </p:cNvSpPr>
            <p:nvPr/>
          </p:nvSpPr>
          <p:spPr bwMode="auto">
            <a:xfrm>
              <a:off x="0" y="0"/>
              <a:ext cx="352" cy="7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30" name="Rectangle 73"/>
            <p:cNvSpPr>
              <a:spLocks/>
            </p:cNvSpPr>
            <p:nvPr/>
          </p:nvSpPr>
          <p:spPr bwMode="auto">
            <a:xfrm>
              <a:off x="1" y="2281"/>
              <a:ext cx="360" cy="7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231" name="Line 74"/>
            <p:cNvSpPr>
              <a:spLocks noChangeShapeType="1"/>
            </p:cNvSpPr>
            <p:nvPr/>
          </p:nvSpPr>
          <p:spPr bwMode="auto">
            <a:xfrm>
              <a:off x="308" y="734"/>
              <a:ext cx="76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>
              <a:off x="308" y="2295"/>
              <a:ext cx="76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Rectangle 76"/>
            <p:cNvSpPr>
              <a:spLocks/>
            </p:cNvSpPr>
            <p:nvPr/>
          </p:nvSpPr>
          <p:spPr bwMode="auto">
            <a:xfrm>
              <a:off x="375" y="60"/>
              <a:ext cx="864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2000" b="1" i="1" dirty="0">
                  <a:solidFill>
                    <a:schemeClr val="tx1"/>
                  </a:solidFill>
                  <a:latin typeface="Helvetica" pitchFamily="48" charset="0"/>
                  <a:cs typeface="Helvetica" pitchFamily="48" charset="0"/>
                  <a:sym typeface="Helvetica" pitchFamily="48" charset="0"/>
                </a:rPr>
                <a:t>Protection devices</a:t>
              </a:r>
            </a:p>
          </p:txBody>
        </p:sp>
      </p:grpSp>
      <p:grpSp>
        <p:nvGrpSpPr>
          <p:cNvPr id="234" name="Group 77"/>
          <p:cNvGrpSpPr>
            <a:grpSpLocks/>
          </p:cNvGrpSpPr>
          <p:nvPr/>
        </p:nvGrpSpPr>
        <p:grpSpPr bwMode="auto">
          <a:xfrm>
            <a:off x="856583" y="1060451"/>
            <a:ext cx="12876213" cy="5029200"/>
            <a:chOff x="0" y="0"/>
            <a:chExt cx="8110" cy="3168"/>
          </a:xfrm>
        </p:grpSpPr>
        <p:sp>
          <p:nvSpPr>
            <p:cNvPr id="235" name="Line 78"/>
            <p:cNvSpPr>
              <a:spLocks noChangeShapeType="1"/>
            </p:cNvSpPr>
            <p:nvPr/>
          </p:nvSpPr>
          <p:spPr bwMode="auto">
            <a:xfrm>
              <a:off x="8" y="0"/>
              <a:ext cx="8102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Line 79"/>
            <p:cNvSpPr>
              <a:spLocks noChangeShapeType="1"/>
            </p:cNvSpPr>
            <p:nvPr/>
          </p:nvSpPr>
          <p:spPr bwMode="auto">
            <a:xfrm>
              <a:off x="0" y="3168"/>
              <a:ext cx="8102" cy="0"/>
            </a:xfrm>
            <a:prstGeom prst="line">
              <a:avLst/>
            </a:prstGeom>
            <a:noFill/>
            <a:ln w="635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37" name="Line 80"/>
          <p:cNvSpPr>
            <a:spLocks noChangeShapeType="1"/>
          </p:cNvSpPr>
          <p:nvPr/>
        </p:nvSpPr>
        <p:spPr bwMode="auto">
          <a:xfrm>
            <a:off x="3215608" y="1054101"/>
            <a:ext cx="6121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8" name="Line 81"/>
          <p:cNvSpPr>
            <a:spLocks noChangeShapeType="1"/>
          </p:cNvSpPr>
          <p:nvPr/>
        </p:nvSpPr>
        <p:spPr bwMode="auto">
          <a:xfrm>
            <a:off x="3215608" y="6083301"/>
            <a:ext cx="6121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9" name="Rectangle 83"/>
          <p:cNvSpPr>
            <a:spLocks/>
          </p:cNvSpPr>
          <p:nvPr/>
        </p:nvSpPr>
        <p:spPr bwMode="auto">
          <a:xfrm>
            <a:off x="686720" y="3721101"/>
            <a:ext cx="25257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800" i="1">
                <a:solidFill>
                  <a:srgbClr val="FF0000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Circulating beam</a:t>
            </a:r>
          </a:p>
        </p:txBody>
      </p:sp>
      <p:sp>
        <p:nvSpPr>
          <p:cNvPr id="240" name="Rectangle 84"/>
          <p:cNvSpPr>
            <a:spLocks/>
          </p:cNvSpPr>
          <p:nvPr/>
        </p:nvSpPr>
        <p:spPr bwMode="auto">
          <a:xfrm>
            <a:off x="11984958" y="4106864"/>
            <a:ext cx="1682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600" i="1">
                <a:solidFill>
                  <a:schemeClr val="tx1"/>
                </a:solidFill>
                <a:latin typeface="Helvetica" pitchFamily="48" charset="0"/>
                <a:cs typeface="Helvetica" pitchFamily="48" charset="0"/>
                <a:sym typeface="Helvetica" pitchFamily="48" charset="0"/>
              </a:rPr>
              <a:t>Illustrative scheme</a:t>
            </a:r>
          </a:p>
        </p:txBody>
      </p:sp>
    </p:spTree>
    <p:extLst>
      <p:ext uri="{BB962C8B-B14F-4D97-AF65-F5344CB8AC3E}">
        <p14:creationId xmlns:p14="http://schemas.microsoft.com/office/powerpoint/2010/main" val="55411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2013-02-15T11:25:08Z</dcterms:created>
  <dcterms:modified xsi:type="dcterms:W3CDTF">2013-02-15T11:26:47Z</dcterms:modified>
</cp:coreProperties>
</file>