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92" r:id="rId3"/>
    <p:sldId id="288" r:id="rId4"/>
    <p:sldId id="277" r:id="rId5"/>
    <p:sldId id="289" r:id="rId6"/>
    <p:sldId id="290" r:id="rId7"/>
    <p:sldId id="257" r:id="rId8"/>
    <p:sldId id="260" r:id="rId9"/>
    <p:sldId id="261" r:id="rId10"/>
    <p:sldId id="278" r:id="rId11"/>
    <p:sldId id="263" r:id="rId12"/>
    <p:sldId id="256" r:id="rId13"/>
    <p:sldId id="271" r:id="rId14"/>
    <p:sldId id="265" r:id="rId15"/>
    <p:sldId id="279" r:id="rId16"/>
    <p:sldId id="285" r:id="rId17"/>
    <p:sldId id="293" r:id="rId18"/>
    <p:sldId id="296" r:id="rId19"/>
    <p:sldId id="284" r:id="rId20"/>
    <p:sldId id="283" r:id="rId21"/>
    <p:sldId id="272" r:id="rId22"/>
    <p:sldId id="297" r:id="rId23"/>
    <p:sldId id="270" r:id="rId24"/>
    <p:sldId id="280" r:id="rId25"/>
    <p:sldId id="282" r:id="rId26"/>
    <p:sldId id="267" r:id="rId27"/>
    <p:sldId id="28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8" autoAdjust="0"/>
    <p:restoredTop sz="94660"/>
  </p:normalViewPr>
  <p:slideViewPr>
    <p:cSldViewPr snapToGrid="0">
      <p:cViewPr varScale="1">
        <p:scale>
          <a:sx n="109" d="100"/>
          <a:sy n="109" d="100"/>
        </p:scale>
        <p:origin x="5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BED276-A7AA-43E7-86BE-9C6BD695AE58}"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208726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BED276-A7AA-43E7-86BE-9C6BD695AE58}"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89370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BED276-A7AA-43E7-86BE-9C6BD695AE58}"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282399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BED276-A7AA-43E7-86BE-9C6BD695AE58}"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24210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ED276-A7AA-43E7-86BE-9C6BD695AE58}" type="datetimeFigureOut">
              <a:rPr lang="en-US" smtClean="0"/>
              <a:t>9/23/24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557169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BED276-A7AA-43E7-86BE-9C6BD695AE58}"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344821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BED276-A7AA-43E7-86BE-9C6BD695AE58}" type="datetimeFigureOut">
              <a:rPr lang="en-US" smtClean="0"/>
              <a:t>9/23/24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938123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BED276-A7AA-43E7-86BE-9C6BD695AE58}" type="datetimeFigureOut">
              <a:rPr lang="en-US" smtClean="0"/>
              <a:t>9/23/24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323532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ED276-A7AA-43E7-86BE-9C6BD695AE58}" type="datetimeFigureOut">
              <a:rPr lang="en-US" smtClean="0"/>
              <a:t>9/23/24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299153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ED276-A7AA-43E7-86BE-9C6BD695AE58}"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136680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BED276-A7AA-43E7-86BE-9C6BD695AE58}" type="datetimeFigureOut">
              <a:rPr lang="en-US" smtClean="0"/>
              <a:t>9/23/24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13FDE-2B80-47CD-8FD8-277604658CBA}" type="slidenum">
              <a:rPr lang="en-US" smtClean="0"/>
              <a:t>‹#›</a:t>
            </a:fld>
            <a:endParaRPr lang="en-US"/>
          </a:p>
        </p:txBody>
      </p:sp>
    </p:spTree>
    <p:extLst>
      <p:ext uri="{BB962C8B-B14F-4D97-AF65-F5344CB8AC3E}">
        <p14:creationId xmlns:p14="http://schemas.microsoft.com/office/powerpoint/2010/main" val="82321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BED276-A7AA-43E7-86BE-9C6BD695AE58}" type="datetimeFigureOut">
              <a:rPr lang="en-US" smtClean="0"/>
              <a:t>9/23/24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13FDE-2B80-47CD-8FD8-277604658CBA}" type="slidenum">
              <a:rPr lang="en-US" smtClean="0"/>
              <a:t>‹#›</a:t>
            </a:fld>
            <a:endParaRPr lang="en-US"/>
          </a:p>
        </p:txBody>
      </p:sp>
    </p:spTree>
    <p:extLst>
      <p:ext uri="{BB962C8B-B14F-4D97-AF65-F5344CB8AC3E}">
        <p14:creationId xmlns:p14="http://schemas.microsoft.com/office/powerpoint/2010/main" val="2455117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32" y="31072"/>
            <a:ext cx="10515600" cy="1325563"/>
          </a:xfrm>
        </p:spPr>
        <p:txBody>
          <a:bodyPr>
            <a:normAutofit/>
          </a:bodyPr>
          <a:lstStyle/>
          <a:p>
            <a:pPr algn="ctr"/>
            <a:r>
              <a:rPr lang="en-US" sz="4000" b="1" dirty="0"/>
              <a:t>NGĂN XẾP VÀ HÀNG ĐỢI</a:t>
            </a:r>
          </a:p>
        </p:txBody>
      </p:sp>
      <p:sp>
        <p:nvSpPr>
          <p:cNvPr id="6" name="Rectangle 5"/>
          <p:cNvSpPr/>
          <p:nvPr/>
        </p:nvSpPr>
        <p:spPr>
          <a:xfrm>
            <a:off x="0" y="1224102"/>
            <a:ext cx="12192000" cy="1968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Ngăn xếp (stack): Là một kiểu danh sách tuyến tính đặc biệt mà phép bổ sung và loại bỏ luôn thực hiện ở một đầu gọi là đỉnh (top). Vì nguyên tắc hoạt động của stack là “vào sau ra trước” nên nó còn được gọi với tên danh sách kiểu LIFO (Last-In-First-Out) </a:t>
            </a:r>
          </a:p>
        </p:txBody>
      </p:sp>
      <p:pic>
        <p:nvPicPr>
          <p:cNvPr id="11" name="Picture 10"/>
          <p:cNvPicPr>
            <a:picLocks noChangeAspect="1"/>
          </p:cNvPicPr>
          <p:nvPr/>
        </p:nvPicPr>
        <p:blipFill>
          <a:blip r:embed="rId2"/>
          <a:stretch>
            <a:fillRect/>
          </a:stretch>
        </p:blipFill>
        <p:spPr>
          <a:xfrm>
            <a:off x="1985554" y="3192914"/>
            <a:ext cx="7442599" cy="3534456"/>
          </a:xfrm>
          <a:prstGeom prst="rect">
            <a:avLst/>
          </a:prstGeom>
        </p:spPr>
      </p:pic>
    </p:spTree>
    <p:extLst>
      <p:ext uri="{BB962C8B-B14F-4D97-AF65-F5344CB8AC3E}">
        <p14:creationId xmlns:p14="http://schemas.microsoft.com/office/powerpoint/2010/main" val="184787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strips(down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7833" y="91441"/>
            <a:ext cx="11895908" cy="67665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800" b="1" dirty="0"/>
              <a:t>I. </a:t>
            </a:r>
            <a:r>
              <a:rPr lang="en-US" sz="2600" b="1" dirty="0" err="1">
                <a:latin typeface="Times New Roman" panose="02020603050405020304" pitchFamily="18" charset="0"/>
                <a:cs typeface="Times New Roman" panose="02020603050405020304" pitchFamily="18" charset="0"/>
              </a:rPr>
              <a:t>Giới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thiệu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các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khái</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niệm</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cơ</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về</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lý</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thuyết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đồ</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thị</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cần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nắm</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được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trong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chuyên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đề</a:t>
            </a:r>
            <a:r>
              <a:rPr lang="en-US" sz="2600" b="1" dirty="0">
                <a:latin typeface="Times New Roman" panose="02020603050405020304" pitchFamily="18" charset="0"/>
                <a:cs typeface="Times New Roman" panose="02020603050405020304" pitchFamily="18" charset="0"/>
              </a:rPr>
              <a:t> BFS </a:t>
            </a:r>
            <a:r>
              <a:rPr lang="en-US" sz="2600" b="1" dirty="0" err="1">
                <a:latin typeface="Times New Roman" panose="02020603050405020304" pitchFamily="18" charset="0"/>
                <a:cs typeface="Times New Roman" panose="02020603050405020304" pitchFamily="18" charset="0"/>
              </a:rPr>
              <a:t>và</a:t>
            </a:r>
            <a:r>
              <a:rPr lang="en-US" sz="2600" b="1" dirty="0">
                <a:latin typeface="Times New Roman" panose="02020603050405020304" pitchFamily="18" charset="0"/>
                <a:cs typeface="Times New Roman" panose="02020603050405020304" pitchFamily="18" charset="0"/>
              </a:rPr>
              <a:t> DFS</a:t>
            </a:r>
          </a:p>
          <a:p>
            <a:pPr marL="514350" indent="-514350">
              <a:buAutoNum type="arabicPeriod"/>
            </a:pPr>
            <a:r>
              <a:rPr lang="en-US" sz="2600" dirty="0" err="1">
                <a:latin typeface="Times New Roman" panose="02020603050405020304" pitchFamily="18" charset="0"/>
                <a:cs typeface="Times New Roman" panose="02020603050405020304" pitchFamily="18" charset="0"/>
              </a:rPr>
              <a:t>Đỉnh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cạnh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diễn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endParaRPr lang="en-US" sz="2600" dirty="0">
              <a:latin typeface="Times New Roman" panose="02020603050405020304" pitchFamily="18" charset="0"/>
              <a:cs typeface="Times New Roman" panose="02020603050405020304" pitchFamily="18" charset="0"/>
            </a:endParaRPr>
          </a:p>
          <a:p>
            <a:pPr marL="457200" indent="-457200">
              <a:buFontTx/>
              <a:buChar char="-"/>
            </a:pP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đỉnh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8</a:t>
            </a:r>
          </a:p>
          <a:p>
            <a:pPr marL="457200" indent="-457200">
              <a:buFontTx/>
              <a:buChar char="-"/>
            </a:pP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cạnh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7</a:t>
            </a:r>
          </a:p>
          <a:p>
            <a:pPr marL="457200" indent="-457200">
              <a:buFontTx/>
              <a:buChar char="-"/>
            </a:pP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1: </a:t>
            </a:r>
          </a:p>
          <a:p>
            <a:r>
              <a:rPr lang="en-US" sz="2600" dirty="0">
                <a:latin typeface="Times New Roman" panose="02020603050405020304" pitchFamily="18" charset="0"/>
                <a:cs typeface="Times New Roman" panose="02020603050405020304" pitchFamily="18" charset="0"/>
              </a:rPr>
              <a:t>Danh </a:t>
            </a:r>
            <a:r>
              <a:rPr lang="en-US" sz="2600" dirty="0" err="1">
                <a:latin typeface="Times New Roman" panose="02020603050405020304" pitchFamily="18" charset="0"/>
                <a:cs typeface="Times New Roman" panose="02020603050405020304" pitchFamily="18" charset="0"/>
              </a:rPr>
              <a:t>sách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cạnh</a:t>
            </a:r>
            <a:r>
              <a:rPr lang="en-US" sz="2600" dirty="0">
                <a:latin typeface="Times New Roman" panose="02020603050405020304" pitchFamily="18" charset="0"/>
                <a:cs typeface="Times New Roman" panose="02020603050405020304" pitchFamily="18" charset="0"/>
              </a:rPr>
              <a:t> (edge list)</a:t>
            </a:r>
          </a:p>
          <a:p>
            <a:r>
              <a:rPr lang="en-US" sz="2600" dirty="0">
                <a:latin typeface="Times New Roman" panose="02020603050405020304" pitchFamily="18" charset="0"/>
                <a:cs typeface="Times New Roman" panose="02020603050405020304" pitchFamily="18" charset="0"/>
              </a:rPr>
              <a:t> 	8 7</a:t>
            </a:r>
          </a:p>
          <a:p>
            <a:r>
              <a:rPr lang="en-US" sz="2600" dirty="0">
                <a:latin typeface="Times New Roman" panose="02020603050405020304" pitchFamily="18" charset="0"/>
                <a:cs typeface="Times New Roman" panose="02020603050405020304" pitchFamily="18" charset="0"/>
              </a:rPr>
              <a:t>     	1 5</a:t>
            </a:r>
          </a:p>
          <a:p>
            <a:r>
              <a:rPr lang="en-US" sz="2600" dirty="0">
                <a:latin typeface="Times New Roman" panose="02020603050405020304" pitchFamily="18" charset="0"/>
                <a:cs typeface="Times New Roman" panose="02020603050405020304" pitchFamily="18" charset="0"/>
              </a:rPr>
              <a:t>     	1 7</a:t>
            </a:r>
          </a:p>
          <a:p>
            <a:r>
              <a:rPr lang="en-US" sz="2600" dirty="0">
                <a:latin typeface="Times New Roman" panose="02020603050405020304" pitchFamily="18" charset="0"/>
                <a:cs typeface="Times New Roman" panose="02020603050405020304" pitchFamily="18" charset="0"/>
              </a:rPr>
              <a:t>     	5 3</a:t>
            </a:r>
          </a:p>
          <a:p>
            <a:r>
              <a:rPr lang="en-US" sz="2600" dirty="0">
                <a:latin typeface="Times New Roman" panose="02020603050405020304" pitchFamily="18" charset="0"/>
                <a:cs typeface="Times New Roman" panose="02020603050405020304" pitchFamily="18" charset="0"/>
              </a:rPr>
              <a:t>     	5 4</a:t>
            </a:r>
          </a:p>
          <a:p>
            <a:r>
              <a:rPr lang="en-US" sz="2600" dirty="0">
                <a:latin typeface="Times New Roman" panose="02020603050405020304" pitchFamily="18" charset="0"/>
                <a:cs typeface="Times New Roman" panose="02020603050405020304" pitchFamily="18" charset="0"/>
              </a:rPr>
              <a:t>     	7 6</a:t>
            </a:r>
          </a:p>
          <a:p>
            <a:r>
              <a:rPr lang="en-US" sz="2600" dirty="0">
                <a:latin typeface="Times New Roman" panose="02020603050405020304" pitchFamily="18" charset="0"/>
                <a:cs typeface="Times New Roman" panose="02020603050405020304" pitchFamily="18" charset="0"/>
              </a:rPr>
              <a:t>     	7 2</a:t>
            </a:r>
          </a:p>
          <a:p>
            <a:r>
              <a:rPr lang="en-US" sz="2600" dirty="0">
                <a:latin typeface="Times New Roman" panose="02020603050405020304" pitchFamily="18" charset="0"/>
                <a:cs typeface="Times New Roman" panose="02020603050405020304" pitchFamily="18" charset="0"/>
              </a:rPr>
              <a:t>     	4 8</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6002418" y="436990"/>
            <a:ext cx="4087907" cy="2511962"/>
          </a:xfrm>
          <a:prstGeom prst="rect">
            <a:avLst/>
          </a:prstGeom>
        </p:spPr>
      </p:pic>
      <p:sp>
        <p:nvSpPr>
          <p:cNvPr id="5" name="Title 1"/>
          <p:cNvSpPr txBox="1">
            <a:spLocks/>
          </p:cNvSpPr>
          <p:nvPr/>
        </p:nvSpPr>
        <p:spPr>
          <a:xfrm>
            <a:off x="3881845" y="2633858"/>
            <a:ext cx="11895908" cy="6911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a:latin typeface="Times New Roman" panose="02020603050405020304" pitchFamily="18" charset="0"/>
                <a:cs typeface="Times New Roman" panose="02020603050405020304" pitchFamily="18" charset="0"/>
              </a:rPr>
              <a:t>+ Cách 2: </a:t>
            </a:r>
          </a:p>
          <a:p>
            <a:r>
              <a:rPr lang="en-US" sz="2600">
                <a:latin typeface="Times New Roman" panose="02020603050405020304" pitchFamily="18" charset="0"/>
                <a:cs typeface="Times New Roman" panose="02020603050405020304" pitchFamily="18" charset="0"/>
              </a:rPr>
              <a:t>Ma trận liền kề (Adjacency Matrix)</a:t>
            </a:r>
          </a:p>
        </p:txBody>
      </p:sp>
      <p:cxnSp>
        <p:nvCxnSpPr>
          <p:cNvPr id="3" name="Straight Connector 2"/>
          <p:cNvCxnSpPr/>
          <p:nvPr/>
        </p:nvCxnSpPr>
        <p:spPr>
          <a:xfrm>
            <a:off x="3778624" y="3213846"/>
            <a:ext cx="0" cy="346934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879541" y="3183364"/>
            <a:ext cx="0" cy="3469342"/>
          </a:xfrm>
          <a:prstGeom prst="line">
            <a:avLst/>
          </a:prstGeom>
        </p:spPr>
        <p:style>
          <a:lnRef idx="1">
            <a:schemeClr val="dk1"/>
          </a:lnRef>
          <a:fillRef idx="0">
            <a:schemeClr val="dk1"/>
          </a:fillRef>
          <a:effectRef idx="0">
            <a:schemeClr val="dk1"/>
          </a:effectRef>
          <a:fontRef idx="minor">
            <a:schemeClr val="tx1"/>
          </a:fontRef>
        </p:style>
      </p:cxnSp>
      <p:sp>
        <p:nvSpPr>
          <p:cNvPr id="8" name="Title 1"/>
          <p:cNvSpPr txBox="1">
            <a:spLocks/>
          </p:cNvSpPr>
          <p:nvPr/>
        </p:nvSpPr>
        <p:spPr>
          <a:xfrm>
            <a:off x="9092534" y="3999816"/>
            <a:ext cx="11895908" cy="33041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3: Danh </a:t>
            </a:r>
            <a:r>
              <a:rPr lang="en-US" sz="2600" dirty="0" err="1">
                <a:latin typeface="Times New Roman" panose="02020603050405020304" pitchFamily="18" charset="0"/>
                <a:cs typeface="Times New Roman" panose="02020603050405020304" pitchFamily="18" charset="0"/>
              </a:rPr>
              <a:t>sách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kề</a:t>
            </a:r>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(Adjacency List)</a:t>
            </a:r>
          </a:p>
          <a:p>
            <a:r>
              <a:rPr lang="en-US" sz="2800" dirty="0">
                <a:latin typeface="Times New Roman" panose="02020603050405020304" pitchFamily="18" charset="0"/>
                <a:cs typeface="Times New Roman" panose="02020603050405020304" pitchFamily="18" charset="0"/>
              </a:rPr>
              <a:t>	8</a:t>
            </a:r>
          </a:p>
          <a:p>
            <a:r>
              <a:rPr lang="en-US" sz="2800" dirty="0">
                <a:latin typeface="Times New Roman" panose="02020603050405020304" pitchFamily="18" charset="0"/>
                <a:cs typeface="Times New Roman" panose="02020603050405020304" pitchFamily="18" charset="0"/>
              </a:rPr>
              <a:t>	5 7</a:t>
            </a:r>
          </a:p>
          <a:p>
            <a:r>
              <a:rPr lang="en-US" sz="2800" dirty="0">
                <a:latin typeface="Times New Roman" panose="02020603050405020304" pitchFamily="18" charset="0"/>
                <a:cs typeface="Times New Roman" panose="02020603050405020304" pitchFamily="18" charset="0"/>
              </a:rPr>
              <a:t>	7</a:t>
            </a:r>
          </a:p>
          <a:p>
            <a:r>
              <a:rPr lang="en-US" sz="2800" dirty="0">
                <a:latin typeface="Times New Roman" panose="02020603050405020304" pitchFamily="18" charset="0"/>
                <a:cs typeface="Times New Roman" panose="02020603050405020304" pitchFamily="18" charset="0"/>
              </a:rPr>
              <a:t>	5</a:t>
            </a:r>
          </a:p>
          <a:p>
            <a:r>
              <a:rPr lang="en-US" sz="2800" dirty="0">
                <a:latin typeface="Times New Roman" panose="02020603050405020304" pitchFamily="18" charset="0"/>
                <a:cs typeface="Times New Roman" panose="02020603050405020304" pitchFamily="18" charset="0"/>
              </a:rPr>
              <a:t>	5 8</a:t>
            </a:r>
          </a:p>
          <a:p>
            <a:r>
              <a:rPr lang="en-US" sz="2800" dirty="0">
                <a:latin typeface="Times New Roman" panose="02020603050405020304" pitchFamily="18" charset="0"/>
                <a:cs typeface="Times New Roman" panose="02020603050405020304" pitchFamily="18" charset="0"/>
              </a:rPr>
              <a:t>	1 3 4</a:t>
            </a:r>
          </a:p>
          <a:p>
            <a:r>
              <a:rPr lang="en-US" sz="2800" dirty="0">
                <a:latin typeface="Times New Roman" panose="02020603050405020304" pitchFamily="18" charset="0"/>
                <a:cs typeface="Times New Roman" panose="02020603050405020304" pitchFamily="18" charset="0"/>
              </a:rPr>
              <a:t>	7</a:t>
            </a:r>
          </a:p>
          <a:p>
            <a:r>
              <a:rPr lang="en-US" sz="2800" dirty="0">
                <a:latin typeface="Times New Roman" panose="02020603050405020304" pitchFamily="18" charset="0"/>
                <a:cs typeface="Times New Roman" panose="02020603050405020304" pitchFamily="18" charset="0"/>
              </a:rPr>
              <a:t>	1 2 6</a:t>
            </a:r>
          </a:p>
          <a:p>
            <a:r>
              <a:rPr lang="en-US" sz="2800" dirty="0">
                <a:latin typeface="Times New Roman" panose="02020603050405020304" pitchFamily="18" charset="0"/>
                <a:cs typeface="Times New Roman" panose="02020603050405020304" pitchFamily="18" charset="0"/>
              </a:rPr>
              <a:t>	4</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443273780"/>
              </p:ext>
            </p:extLst>
          </p:nvPr>
        </p:nvGraphicFramePr>
        <p:xfrm>
          <a:off x="4503964" y="3422662"/>
          <a:ext cx="3542408" cy="3377565"/>
        </p:xfrm>
        <a:graphic>
          <a:graphicData uri="http://schemas.openxmlformats.org/drawingml/2006/table">
            <a:tbl>
              <a:tblPr>
                <a:tableStyleId>{5C22544A-7EE6-4342-B048-85BDC9FD1C3A}</a:tableStyleId>
              </a:tblPr>
              <a:tblGrid>
                <a:gridCol w="442801">
                  <a:extLst>
                    <a:ext uri="{9D8B030D-6E8A-4147-A177-3AD203B41FA5}">
                      <a16:colId xmlns:a16="http://schemas.microsoft.com/office/drawing/2014/main" val="796719192"/>
                    </a:ext>
                  </a:extLst>
                </a:gridCol>
                <a:gridCol w="442801">
                  <a:extLst>
                    <a:ext uri="{9D8B030D-6E8A-4147-A177-3AD203B41FA5}">
                      <a16:colId xmlns:a16="http://schemas.microsoft.com/office/drawing/2014/main" val="1084733071"/>
                    </a:ext>
                  </a:extLst>
                </a:gridCol>
                <a:gridCol w="442801">
                  <a:extLst>
                    <a:ext uri="{9D8B030D-6E8A-4147-A177-3AD203B41FA5}">
                      <a16:colId xmlns:a16="http://schemas.microsoft.com/office/drawing/2014/main" val="4136638867"/>
                    </a:ext>
                  </a:extLst>
                </a:gridCol>
                <a:gridCol w="442801">
                  <a:extLst>
                    <a:ext uri="{9D8B030D-6E8A-4147-A177-3AD203B41FA5}">
                      <a16:colId xmlns:a16="http://schemas.microsoft.com/office/drawing/2014/main" val="454291358"/>
                    </a:ext>
                  </a:extLst>
                </a:gridCol>
                <a:gridCol w="442801">
                  <a:extLst>
                    <a:ext uri="{9D8B030D-6E8A-4147-A177-3AD203B41FA5}">
                      <a16:colId xmlns:a16="http://schemas.microsoft.com/office/drawing/2014/main" val="1335698576"/>
                    </a:ext>
                  </a:extLst>
                </a:gridCol>
                <a:gridCol w="442801">
                  <a:extLst>
                    <a:ext uri="{9D8B030D-6E8A-4147-A177-3AD203B41FA5}">
                      <a16:colId xmlns:a16="http://schemas.microsoft.com/office/drawing/2014/main" val="1073457089"/>
                    </a:ext>
                  </a:extLst>
                </a:gridCol>
                <a:gridCol w="442801">
                  <a:extLst>
                    <a:ext uri="{9D8B030D-6E8A-4147-A177-3AD203B41FA5}">
                      <a16:colId xmlns:a16="http://schemas.microsoft.com/office/drawing/2014/main" val="2117742139"/>
                    </a:ext>
                  </a:extLst>
                </a:gridCol>
                <a:gridCol w="442801">
                  <a:extLst>
                    <a:ext uri="{9D8B030D-6E8A-4147-A177-3AD203B41FA5}">
                      <a16:colId xmlns:a16="http://schemas.microsoft.com/office/drawing/2014/main" val="2096445893"/>
                    </a:ext>
                  </a:extLst>
                </a:gridCol>
              </a:tblGrid>
              <a:tr h="295101">
                <a:tc gridSpan="8">
                  <a:txBody>
                    <a:bodyPr/>
                    <a:lstStyle/>
                    <a:p>
                      <a:pPr algn="l" fontAlgn="b"/>
                      <a:r>
                        <a:rPr lang="en-US" sz="2400" u="none" strike="noStrike">
                          <a:effectLst/>
                        </a:rPr>
                        <a:t>8 </a:t>
                      </a:r>
                      <a:endParaRPr lang="en-US" sz="2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1422146"/>
                  </a:ext>
                </a:extLst>
              </a:tr>
              <a:tr h="29510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7823541"/>
                  </a:ext>
                </a:extLst>
              </a:tr>
              <a:tr h="29510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2384049"/>
                  </a:ext>
                </a:extLst>
              </a:tr>
              <a:tr h="29510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1967608"/>
                  </a:ext>
                </a:extLst>
              </a:tr>
              <a:tr h="29510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8611846"/>
                  </a:ext>
                </a:extLst>
              </a:tr>
              <a:tr h="295101">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0822933"/>
                  </a:ext>
                </a:extLst>
              </a:tr>
              <a:tr h="29510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1423046"/>
                  </a:ext>
                </a:extLst>
              </a:tr>
              <a:tr h="295101">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1012379"/>
                  </a:ext>
                </a:extLst>
              </a:tr>
              <a:tr h="29510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30581"/>
                  </a:ext>
                </a:extLst>
              </a:tr>
            </a:tbl>
          </a:graphicData>
        </a:graphic>
      </p:graphicFrame>
    </p:spTree>
    <p:extLst>
      <p:ext uri="{BB962C8B-B14F-4D97-AF65-F5344CB8AC3E}">
        <p14:creationId xmlns:p14="http://schemas.microsoft.com/office/powerpoint/2010/main" val="140617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06" y="4708186"/>
            <a:ext cx="11560244" cy="1205959"/>
          </a:xfrm>
        </p:spPr>
        <p:txBody>
          <a:bodyPr>
            <a:noAutofit/>
          </a:bodyPr>
          <a:lstStyle/>
          <a:p>
            <a:br>
              <a:rPr lang="en-US" sz="3200"/>
            </a:br>
            <a:r>
              <a:rPr lang="en-US" sz="3200">
                <a:latin typeface="Times New Roman" panose="02020603050405020304" pitchFamily="18" charset="0"/>
                <a:cs typeface="Times New Roman" panose="02020603050405020304" pitchFamily="18" charset="0"/>
              </a:rPr>
              <a:t>=&gt; 	Tuỳ theo từng bài toán và kĩ năng của HS thì có thể chuyển đổi cách biểu diễn đồ thị.</a:t>
            </a:r>
            <a:endParaRPr lang="vi-VN" sz="320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148174" y="1019288"/>
            <a:ext cx="11895908" cy="41040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800" b="1"/>
              <a:t> </a:t>
            </a:r>
            <a:r>
              <a:rPr lang="en-US" sz="2800" b="1">
                <a:latin typeface="Times New Roman" panose="02020603050405020304" pitchFamily="18" charset="0"/>
                <a:cs typeface="Times New Roman" panose="02020603050405020304" pitchFamily="18" charset="0"/>
              </a:rPr>
              <a:t>II</a:t>
            </a:r>
            <a:r>
              <a:rPr lang="en-US" sz="2800" b="1"/>
              <a:t>. </a:t>
            </a:r>
            <a:r>
              <a:rPr lang="vi-VN" sz="2800" b="1"/>
              <a:t>Độ phức tạp tính toán của DFS và BFS</a:t>
            </a:r>
            <a:endParaRPr lang="en-US" sz="2800" b="1"/>
          </a:p>
          <a:p>
            <a:pPr marL="342900" indent="-342900">
              <a:buFontTx/>
              <a:buChar char="-"/>
            </a:pPr>
            <a:r>
              <a:rPr lang="vi-VN" sz="3200"/>
              <a:t>Tùy vào cách cài đặt đồ thị mà ta sẽ thu được các giải thuật với độ phức tạp khác nhau:</a:t>
            </a:r>
            <a:endParaRPr lang="en-US" sz="3200"/>
          </a:p>
          <a:p>
            <a:pPr marL="342900" indent="-342900">
              <a:buFontTx/>
              <a:buChar char="-"/>
            </a:pPr>
            <a:r>
              <a:rPr lang="vi-VN" sz="3200"/>
              <a:t>Nếu đồ thị biểu diễn bằng danh sách cạnh, thao tác duyệt mọi đỉnh kề với đỉnh 𝑢 sẽ buộc phải duyệt qua toàn bộ danh sách cạnh, dẫn đến độ phức tạp tính toán là 𝑂(𝑛×𝑚)</a:t>
            </a:r>
            <a:r>
              <a:rPr lang="en-US" sz="3200"/>
              <a:t>.</a:t>
            </a:r>
            <a:r>
              <a:rPr lang="vi-VN" sz="3200" i="1"/>
              <a:t> </a:t>
            </a:r>
            <a:r>
              <a:rPr lang="vi-VN" sz="3200"/>
              <a:t>Đây là cách cài đặt tệ nhất. </a:t>
            </a:r>
            <a:endParaRPr lang="en-US" sz="3200"/>
          </a:p>
          <a:p>
            <a:pPr marL="342900" indent="-342900">
              <a:buFontTx/>
              <a:buChar char="-"/>
            </a:pPr>
            <a:r>
              <a:rPr lang="vi-VN" sz="3200"/>
              <a:t>Nếu đồ thị biểu diễn bằng ma trận kề, độ phức tạp tính toán sẽ là 𝑂(𝑛</a:t>
            </a:r>
            <a:r>
              <a:rPr lang="vi-VN" sz="3200" baseline="30000"/>
              <a:t>2</a:t>
            </a:r>
            <a:r>
              <a:rPr lang="vi-VN" sz="3200"/>
              <a:t>)</a:t>
            </a:r>
            <a:r>
              <a:rPr lang="en-US" sz="3200"/>
              <a:t>.</a:t>
            </a:r>
          </a:p>
          <a:p>
            <a:pPr marL="342900" indent="-342900">
              <a:buFontTx/>
              <a:buChar char="-"/>
            </a:pPr>
            <a:r>
              <a:rPr lang="vi-VN" sz="3200"/>
              <a:t>Nếu đồ thị biểu diễn bằng danh sách kề, độ phức tạp</a:t>
            </a:r>
            <a:r>
              <a:rPr lang="en-US" sz="3200"/>
              <a:t> </a:t>
            </a:r>
            <a:r>
              <a:rPr lang="vi-VN" sz="3200"/>
              <a:t>là 𝑂(𝑛+𝑚)</a:t>
            </a:r>
            <a:r>
              <a:rPr lang="en-US" sz="3200"/>
              <a:t> </a:t>
            </a:r>
            <a:r>
              <a:rPr lang="vi-VN" sz="3200"/>
              <a:t>=</a:t>
            </a:r>
            <a:r>
              <a:rPr lang="en-US" sz="3200"/>
              <a:t> </a:t>
            </a:r>
            <a:r>
              <a:rPr lang="vi-VN" sz="3200"/>
              <a:t>𝑂(max(𝑚,𝑛)).</a:t>
            </a:r>
            <a:r>
              <a:rPr lang="en-US" sz="3200"/>
              <a:t> </a:t>
            </a:r>
            <a:r>
              <a:rPr lang="vi-VN" sz="3200"/>
              <a:t> Cách cài đặt này là tốt nhất.</a:t>
            </a:r>
            <a:br>
              <a:rPr lang="en-US" sz="2400"/>
            </a:br>
            <a:endParaRPr lang="en-US" sz="2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59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405" y="195942"/>
            <a:ext cx="9801498" cy="574765"/>
          </a:xfrm>
        </p:spPr>
        <p:txBody>
          <a:bodyPr>
            <a:noAutofit/>
          </a:bodyPr>
          <a:lstStyle/>
          <a:p>
            <a:pPr algn="l"/>
            <a:r>
              <a:rPr lang="en-US" sz="2800" b="1">
                <a:latin typeface="Times New Roman" panose="02020603050405020304" pitchFamily="18" charset="0"/>
                <a:cs typeface="Times New Roman" panose="02020603050405020304" pitchFamily="18" charset="0"/>
              </a:rPr>
              <a:t>III</a:t>
            </a:r>
            <a:r>
              <a:rPr lang="vi-VN" sz="2800" b="1">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rPr>
              <a:t>Tìm kiếm trên đồ thị</a:t>
            </a:r>
            <a:endParaRPr lang="en-US" sz="320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984067" y="3708808"/>
            <a:ext cx="10263051" cy="31491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vi-VN" sz="3200" dirty="0"/>
              <a:t>Một vấn đề rất quan trọng trong Lý thuyết đồ thị là bài toán duyệt tất cả các đỉnh có thể đến được từ một đỉnh xuất phát nào đó, không duyệt lặp lại cũng như không bỏ sót đỉnh nào cả. Vì vậy, ta phải xây dựng được những phép duyệt các đỉnh của đồ thị theo một hệ thống nhất định, những phép duyệt đó gọi là các thuật toán </a:t>
            </a:r>
            <a:r>
              <a:rPr lang="vi-VN" sz="3200" b="1" i="1" dirty="0"/>
              <a:t>tìm kiếm trên đồ thị</a:t>
            </a:r>
            <a:r>
              <a:rPr lang="vi-VN" sz="3200" dirty="0"/>
              <a:t>.</a:t>
            </a:r>
            <a:endParaRPr lang="en-US" sz="3200" dirty="0"/>
          </a:p>
          <a:p>
            <a:pPr algn="just"/>
            <a:br>
              <a:rPr lang="vi-VN" sz="3200" dirty="0"/>
            </a:br>
            <a:r>
              <a:rPr lang="vi-VN" sz="3200" dirty="0"/>
              <a:t>Có hai giải thuật tìm kiếm trên đồ thị cơ bản: </a:t>
            </a:r>
            <a:r>
              <a:rPr lang="vi-VN" sz="3200" b="1" i="1" dirty="0"/>
              <a:t>Tìm kiếm theo chiều sâu (Depth First Search - DFS)</a:t>
            </a:r>
            <a:r>
              <a:rPr lang="vi-VN" sz="3200" dirty="0"/>
              <a:t> và </a:t>
            </a:r>
            <a:r>
              <a:rPr lang="vi-VN" sz="3200" b="1" i="1" dirty="0"/>
              <a:t>Tìm kiếm theo chiều rộng (Breadth First Search - BFS).</a:t>
            </a:r>
            <a:r>
              <a:rPr lang="vi-VN" sz="3200" dirty="0"/>
              <a:t> Hai giải thuật này có độ phức tạp thuật toán như nhau, nhưng sẽ có những ứng dụng khác nhau và cách cài đặt cũng khác nhau.</a:t>
            </a:r>
            <a:br>
              <a:rPr lang="vi-VN" sz="3200" dirty="0"/>
            </a:br>
            <a:endParaRPr lang="en-US" sz="3200" dirty="0"/>
          </a:p>
        </p:txBody>
      </p:sp>
    </p:spTree>
    <p:extLst>
      <p:ext uri="{BB962C8B-B14F-4D97-AF65-F5344CB8AC3E}">
        <p14:creationId xmlns:p14="http://schemas.microsoft.com/office/powerpoint/2010/main" val="110338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2269" y="1009521"/>
            <a:ext cx="9287367" cy="5706958"/>
          </a:xfrm>
          <a:prstGeom prst="rect">
            <a:avLst/>
          </a:prstGeom>
        </p:spPr>
      </p:pic>
      <p:sp>
        <p:nvSpPr>
          <p:cNvPr id="14" name="TextBox 13"/>
          <p:cNvSpPr txBox="1"/>
          <p:nvPr/>
        </p:nvSpPr>
        <p:spPr>
          <a:xfrm>
            <a:off x="372777" y="130628"/>
            <a:ext cx="5734270" cy="954107"/>
          </a:xfrm>
          <a:prstGeom prst="rect">
            <a:avLst/>
          </a:prstGeom>
          <a:noFill/>
        </p:spPr>
        <p:txBody>
          <a:bodyPr wrap="square" rtlCol="0">
            <a:spAutoFit/>
          </a:bodyPr>
          <a:lstStyle/>
          <a:p>
            <a:r>
              <a:rPr lang="en-US" sz="2800"/>
              <a:t>Đồ thị và hướng tìm kiếm của BFS (Tìm kiếm theo chiều rộng)</a:t>
            </a:r>
          </a:p>
        </p:txBody>
      </p:sp>
      <p:sp>
        <p:nvSpPr>
          <p:cNvPr id="25" name="TextBox 24"/>
          <p:cNvSpPr txBox="1"/>
          <p:nvPr/>
        </p:nvSpPr>
        <p:spPr>
          <a:xfrm>
            <a:off x="6296297" y="961625"/>
            <a:ext cx="666206" cy="707886"/>
          </a:xfrm>
          <a:prstGeom prst="rect">
            <a:avLst/>
          </a:prstGeom>
          <a:noFill/>
        </p:spPr>
        <p:txBody>
          <a:bodyPr wrap="square" rtlCol="0">
            <a:spAutoFit/>
          </a:bodyPr>
          <a:lstStyle/>
          <a:p>
            <a:r>
              <a:rPr lang="en-US" sz="4000">
                <a:solidFill>
                  <a:srgbClr val="FF0000"/>
                </a:solidFill>
              </a:rPr>
              <a:t>1</a:t>
            </a:r>
          </a:p>
        </p:txBody>
      </p:sp>
      <p:sp>
        <p:nvSpPr>
          <p:cNvPr id="26" name="TextBox 25"/>
          <p:cNvSpPr txBox="1"/>
          <p:nvPr/>
        </p:nvSpPr>
        <p:spPr>
          <a:xfrm>
            <a:off x="3600994" y="2224368"/>
            <a:ext cx="666206" cy="707886"/>
          </a:xfrm>
          <a:prstGeom prst="rect">
            <a:avLst/>
          </a:prstGeom>
          <a:noFill/>
        </p:spPr>
        <p:txBody>
          <a:bodyPr wrap="square" rtlCol="0">
            <a:spAutoFit/>
          </a:bodyPr>
          <a:lstStyle/>
          <a:p>
            <a:r>
              <a:rPr lang="en-US" sz="4000">
                <a:solidFill>
                  <a:srgbClr val="FF0000"/>
                </a:solidFill>
              </a:rPr>
              <a:t>2</a:t>
            </a:r>
          </a:p>
        </p:txBody>
      </p:sp>
      <p:sp>
        <p:nvSpPr>
          <p:cNvPr id="27" name="TextBox 26"/>
          <p:cNvSpPr txBox="1"/>
          <p:nvPr/>
        </p:nvSpPr>
        <p:spPr>
          <a:xfrm>
            <a:off x="7998822" y="2224368"/>
            <a:ext cx="666206" cy="707886"/>
          </a:xfrm>
          <a:prstGeom prst="rect">
            <a:avLst/>
          </a:prstGeom>
          <a:noFill/>
        </p:spPr>
        <p:txBody>
          <a:bodyPr wrap="square" rtlCol="0">
            <a:spAutoFit/>
          </a:bodyPr>
          <a:lstStyle/>
          <a:p>
            <a:r>
              <a:rPr lang="en-US" sz="4000">
                <a:solidFill>
                  <a:srgbClr val="FF0000"/>
                </a:solidFill>
              </a:rPr>
              <a:t>3</a:t>
            </a:r>
          </a:p>
        </p:txBody>
      </p:sp>
      <p:sp>
        <p:nvSpPr>
          <p:cNvPr id="28" name="TextBox 27"/>
          <p:cNvSpPr txBox="1"/>
          <p:nvPr/>
        </p:nvSpPr>
        <p:spPr>
          <a:xfrm>
            <a:off x="1815736" y="3996562"/>
            <a:ext cx="666206" cy="707886"/>
          </a:xfrm>
          <a:prstGeom prst="rect">
            <a:avLst/>
          </a:prstGeom>
          <a:noFill/>
        </p:spPr>
        <p:txBody>
          <a:bodyPr wrap="square" rtlCol="0">
            <a:spAutoFit/>
          </a:bodyPr>
          <a:lstStyle/>
          <a:p>
            <a:r>
              <a:rPr lang="en-US" sz="4000">
                <a:solidFill>
                  <a:srgbClr val="FF0000"/>
                </a:solidFill>
              </a:rPr>
              <a:t>4</a:t>
            </a:r>
          </a:p>
        </p:txBody>
      </p:sp>
      <p:sp>
        <p:nvSpPr>
          <p:cNvPr id="29" name="TextBox 28"/>
          <p:cNvSpPr txBox="1"/>
          <p:nvPr/>
        </p:nvSpPr>
        <p:spPr>
          <a:xfrm>
            <a:off x="4489267" y="3996562"/>
            <a:ext cx="666206" cy="707886"/>
          </a:xfrm>
          <a:prstGeom prst="rect">
            <a:avLst/>
          </a:prstGeom>
          <a:noFill/>
        </p:spPr>
        <p:txBody>
          <a:bodyPr wrap="square" rtlCol="0">
            <a:spAutoFit/>
          </a:bodyPr>
          <a:lstStyle/>
          <a:p>
            <a:r>
              <a:rPr lang="en-US" sz="4000">
                <a:solidFill>
                  <a:srgbClr val="FF0000"/>
                </a:solidFill>
              </a:rPr>
              <a:t>5</a:t>
            </a:r>
          </a:p>
        </p:txBody>
      </p:sp>
      <p:sp>
        <p:nvSpPr>
          <p:cNvPr id="30" name="TextBox 29"/>
          <p:cNvSpPr txBox="1"/>
          <p:nvPr/>
        </p:nvSpPr>
        <p:spPr>
          <a:xfrm>
            <a:off x="7998822" y="4470423"/>
            <a:ext cx="666206" cy="707886"/>
          </a:xfrm>
          <a:prstGeom prst="rect">
            <a:avLst/>
          </a:prstGeom>
          <a:noFill/>
        </p:spPr>
        <p:txBody>
          <a:bodyPr wrap="square" rtlCol="0">
            <a:spAutoFit/>
          </a:bodyPr>
          <a:lstStyle/>
          <a:p>
            <a:r>
              <a:rPr lang="en-US" sz="4000">
                <a:solidFill>
                  <a:srgbClr val="FF0000"/>
                </a:solidFill>
              </a:rPr>
              <a:t>6</a:t>
            </a:r>
          </a:p>
        </p:txBody>
      </p:sp>
      <p:sp>
        <p:nvSpPr>
          <p:cNvPr id="31" name="TextBox 30"/>
          <p:cNvSpPr txBox="1"/>
          <p:nvPr/>
        </p:nvSpPr>
        <p:spPr>
          <a:xfrm>
            <a:off x="10133430" y="3863000"/>
            <a:ext cx="666206" cy="707886"/>
          </a:xfrm>
          <a:prstGeom prst="rect">
            <a:avLst/>
          </a:prstGeom>
          <a:noFill/>
        </p:spPr>
        <p:txBody>
          <a:bodyPr wrap="square" rtlCol="0">
            <a:spAutoFit/>
          </a:bodyPr>
          <a:lstStyle/>
          <a:p>
            <a:r>
              <a:rPr lang="en-US" sz="4000">
                <a:solidFill>
                  <a:srgbClr val="FF0000"/>
                </a:solidFill>
              </a:rPr>
              <a:t>7</a:t>
            </a:r>
          </a:p>
        </p:txBody>
      </p:sp>
      <p:sp>
        <p:nvSpPr>
          <p:cNvPr id="32" name="TextBox 31"/>
          <p:cNvSpPr txBox="1"/>
          <p:nvPr/>
        </p:nvSpPr>
        <p:spPr>
          <a:xfrm>
            <a:off x="5199015" y="5315155"/>
            <a:ext cx="666206" cy="707886"/>
          </a:xfrm>
          <a:prstGeom prst="rect">
            <a:avLst/>
          </a:prstGeom>
          <a:noFill/>
        </p:spPr>
        <p:txBody>
          <a:bodyPr wrap="square" rtlCol="0">
            <a:spAutoFit/>
          </a:bodyPr>
          <a:lstStyle/>
          <a:p>
            <a:r>
              <a:rPr lang="en-US" sz="4000">
                <a:solidFill>
                  <a:srgbClr val="FF0000"/>
                </a:solidFill>
              </a:rPr>
              <a:t>8</a:t>
            </a:r>
          </a:p>
        </p:txBody>
      </p:sp>
    </p:spTree>
    <p:extLst>
      <p:ext uri="{BB962C8B-B14F-4D97-AF65-F5344CB8AC3E}">
        <p14:creationId xmlns:p14="http://schemas.microsoft.com/office/powerpoint/2010/main" val="56961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59" y="-353696"/>
            <a:ext cx="11902441" cy="1325563"/>
          </a:xfrm>
        </p:spPr>
        <p:txBody>
          <a:bodyPr>
            <a:normAutofit/>
          </a:bodyPr>
          <a:lstStyle/>
          <a:p>
            <a:r>
              <a:rPr lang="vi-VN" sz="2800" b="1" i="1"/>
              <a:t>Tìm kiếm theo chiều rộng (Breadth First Search - BFS).</a:t>
            </a:r>
            <a:endParaRPr lang="en-US" sz="2800"/>
          </a:p>
        </p:txBody>
      </p:sp>
      <p:pic>
        <p:nvPicPr>
          <p:cNvPr id="4" name="Picture 3"/>
          <p:cNvPicPr>
            <a:picLocks noChangeAspect="1"/>
          </p:cNvPicPr>
          <p:nvPr/>
        </p:nvPicPr>
        <p:blipFill>
          <a:blip r:embed="rId2"/>
          <a:stretch>
            <a:fillRect/>
          </a:stretch>
        </p:blipFill>
        <p:spPr>
          <a:xfrm>
            <a:off x="6936553" y="3216139"/>
            <a:ext cx="5167448" cy="3175325"/>
          </a:xfrm>
          <a:prstGeom prst="rect">
            <a:avLst/>
          </a:prstGeom>
        </p:spPr>
      </p:pic>
      <p:sp>
        <p:nvSpPr>
          <p:cNvPr id="23" name="Title 1"/>
          <p:cNvSpPr txBox="1">
            <a:spLocks/>
          </p:cNvSpPr>
          <p:nvPr/>
        </p:nvSpPr>
        <p:spPr>
          <a:xfrm>
            <a:off x="289559" y="132341"/>
            <a:ext cx="9654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   Sử dụng hàng đợi (Queue)</a:t>
            </a:r>
          </a:p>
        </p:txBody>
      </p:sp>
      <p:graphicFrame>
        <p:nvGraphicFramePr>
          <p:cNvPr id="24" name="Table 23"/>
          <p:cNvGraphicFramePr>
            <a:graphicFrameLocks noGrp="1"/>
          </p:cNvGraphicFramePr>
          <p:nvPr>
            <p:extLst>
              <p:ext uri="{D42A27DB-BD31-4B8C-83A1-F6EECF244321}">
                <p14:modId xmlns:p14="http://schemas.microsoft.com/office/powerpoint/2010/main" val="1746811850"/>
              </p:ext>
            </p:extLst>
          </p:nvPr>
        </p:nvGraphicFramePr>
        <p:xfrm>
          <a:off x="160843" y="1127734"/>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25" name="TextBox 24"/>
          <p:cNvSpPr txBox="1"/>
          <p:nvPr/>
        </p:nvSpPr>
        <p:spPr>
          <a:xfrm>
            <a:off x="281070" y="1076868"/>
            <a:ext cx="476853" cy="646331"/>
          </a:xfrm>
          <a:prstGeom prst="rect">
            <a:avLst/>
          </a:prstGeom>
          <a:noFill/>
        </p:spPr>
        <p:txBody>
          <a:bodyPr wrap="square" rtlCol="0">
            <a:spAutoFit/>
          </a:bodyPr>
          <a:lstStyle/>
          <a:p>
            <a:pPr algn="ctr"/>
            <a:r>
              <a:rPr lang="en-US" sz="3600"/>
              <a:t>1</a:t>
            </a:r>
          </a:p>
        </p:txBody>
      </p:sp>
      <p:graphicFrame>
        <p:nvGraphicFramePr>
          <p:cNvPr id="33" name="Table 32"/>
          <p:cNvGraphicFramePr>
            <a:graphicFrameLocks noGrp="1"/>
          </p:cNvGraphicFramePr>
          <p:nvPr>
            <p:extLst>
              <p:ext uri="{D42A27DB-BD31-4B8C-83A1-F6EECF244321}">
                <p14:modId xmlns:p14="http://schemas.microsoft.com/office/powerpoint/2010/main" val="1687468100"/>
              </p:ext>
            </p:extLst>
          </p:nvPr>
        </p:nvGraphicFramePr>
        <p:xfrm>
          <a:off x="167949" y="1723292"/>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34" name="TextBox 33"/>
          <p:cNvSpPr txBox="1"/>
          <p:nvPr/>
        </p:nvSpPr>
        <p:spPr>
          <a:xfrm>
            <a:off x="291971" y="1685873"/>
            <a:ext cx="476853" cy="646331"/>
          </a:xfrm>
          <a:prstGeom prst="rect">
            <a:avLst/>
          </a:prstGeom>
          <a:noFill/>
        </p:spPr>
        <p:txBody>
          <a:bodyPr wrap="square" rtlCol="0">
            <a:spAutoFit/>
          </a:bodyPr>
          <a:lstStyle/>
          <a:p>
            <a:pPr algn="ctr"/>
            <a:r>
              <a:rPr lang="en-US" sz="3600"/>
              <a:t>5</a:t>
            </a:r>
          </a:p>
        </p:txBody>
      </p:sp>
      <p:sp>
        <p:nvSpPr>
          <p:cNvPr id="35" name="TextBox 34"/>
          <p:cNvSpPr txBox="1"/>
          <p:nvPr/>
        </p:nvSpPr>
        <p:spPr>
          <a:xfrm>
            <a:off x="967299" y="1662360"/>
            <a:ext cx="476853" cy="646331"/>
          </a:xfrm>
          <a:prstGeom prst="rect">
            <a:avLst/>
          </a:prstGeom>
          <a:noFill/>
        </p:spPr>
        <p:txBody>
          <a:bodyPr wrap="square" rtlCol="0">
            <a:spAutoFit/>
          </a:bodyPr>
          <a:lstStyle/>
          <a:p>
            <a:pPr algn="ctr"/>
            <a:r>
              <a:rPr lang="en-US" sz="3600"/>
              <a:t>7</a:t>
            </a:r>
          </a:p>
        </p:txBody>
      </p:sp>
      <p:graphicFrame>
        <p:nvGraphicFramePr>
          <p:cNvPr id="46" name="Table 45"/>
          <p:cNvGraphicFramePr>
            <a:graphicFrameLocks noGrp="1"/>
          </p:cNvGraphicFramePr>
          <p:nvPr>
            <p:extLst>
              <p:ext uri="{D42A27DB-BD31-4B8C-83A1-F6EECF244321}">
                <p14:modId xmlns:p14="http://schemas.microsoft.com/office/powerpoint/2010/main" val="1851865631"/>
              </p:ext>
            </p:extLst>
          </p:nvPr>
        </p:nvGraphicFramePr>
        <p:xfrm>
          <a:off x="172432" y="2319443"/>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47" name="TextBox 46"/>
          <p:cNvSpPr txBox="1"/>
          <p:nvPr/>
        </p:nvSpPr>
        <p:spPr>
          <a:xfrm>
            <a:off x="296454" y="2282024"/>
            <a:ext cx="476853" cy="646331"/>
          </a:xfrm>
          <a:prstGeom prst="rect">
            <a:avLst/>
          </a:prstGeom>
          <a:noFill/>
        </p:spPr>
        <p:txBody>
          <a:bodyPr wrap="square" rtlCol="0">
            <a:spAutoFit/>
          </a:bodyPr>
          <a:lstStyle/>
          <a:p>
            <a:pPr algn="ctr"/>
            <a:r>
              <a:rPr lang="en-US" sz="3600"/>
              <a:t>7</a:t>
            </a:r>
          </a:p>
        </p:txBody>
      </p:sp>
      <p:sp>
        <p:nvSpPr>
          <p:cNvPr id="48" name="TextBox 47"/>
          <p:cNvSpPr txBox="1"/>
          <p:nvPr/>
        </p:nvSpPr>
        <p:spPr>
          <a:xfrm>
            <a:off x="935719" y="2281797"/>
            <a:ext cx="476853" cy="646331"/>
          </a:xfrm>
          <a:prstGeom prst="rect">
            <a:avLst/>
          </a:prstGeom>
          <a:noFill/>
        </p:spPr>
        <p:txBody>
          <a:bodyPr wrap="square" rtlCol="0">
            <a:spAutoFit/>
          </a:bodyPr>
          <a:lstStyle/>
          <a:p>
            <a:pPr algn="ctr"/>
            <a:r>
              <a:rPr lang="en-US" sz="3600"/>
              <a:t>3</a:t>
            </a:r>
          </a:p>
        </p:txBody>
      </p:sp>
      <p:sp>
        <p:nvSpPr>
          <p:cNvPr id="49" name="TextBox 48"/>
          <p:cNvSpPr txBox="1"/>
          <p:nvPr/>
        </p:nvSpPr>
        <p:spPr>
          <a:xfrm>
            <a:off x="1617009" y="2273419"/>
            <a:ext cx="476853" cy="646331"/>
          </a:xfrm>
          <a:prstGeom prst="rect">
            <a:avLst/>
          </a:prstGeom>
          <a:noFill/>
        </p:spPr>
        <p:txBody>
          <a:bodyPr wrap="square" rtlCol="0">
            <a:spAutoFit/>
          </a:bodyPr>
          <a:lstStyle/>
          <a:p>
            <a:pPr algn="ctr"/>
            <a:r>
              <a:rPr lang="en-US" sz="3600"/>
              <a:t>4</a:t>
            </a:r>
          </a:p>
        </p:txBody>
      </p:sp>
      <p:graphicFrame>
        <p:nvGraphicFramePr>
          <p:cNvPr id="50" name="Table 49"/>
          <p:cNvGraphicFramePr>
            <a:graphicFrameLocks noGrp="1"/>
          </p:cNvGraphicFramePr>
          <p:nvPr>
            <p:extLst>
              <p:ext uri="{D42A27DB-BD31-4B8C-83A1-F6EECF244321}">
                <p14:modId xmlns:p14="http://schemas.microsoft.com/office/powerpoint/2010/main" val="2995111131"/>
              </p:ext>
            </p:extLst>
          </p:nvPr>
        </p:nvGraphicFramePr>
        <p:xfrm>
          <a:off x="176915" y="2915594"/>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1" name="TextBox 50"/>
          <p:cNvSpPr txBox="1"/>
          <p:nvPr/>
        </p:nvSpPr>
        <p:spPr>
          <a:xfrm>
            <a:off x="300937" y="2878175"/>
            <a:ext cx="476853" cy="646331"/>
          </a:xfrm>
          <a:prstGeom prst="rect">
            <a:avLst/>
          </a:prstGeom>
          <a:noFill/>
        </p:spPr>
        <p:txBody>
          <a:bodyPr wrap="square" rtlCol="0">
            <a:spAutoFit/>
          </a:bodyPr>
          <a:lstStyle/>
          <a:p>
            <a:pPr algn="ctr"/>
            <a:r>
              <a:rPr lang="en-US" sz="3600"/>
              <a:t>3</a:t>
            </a:r>
          </a:p>
        </p:txBody>
      </p:sp>
      <p:sp>
        <p:nvSpPr>
          <p:cNvPr id="52" name="TextBox 51"/>
          <p:cNvSpPr txBox="1"/>
          <p:nvPr/>
        </p:nvSpPr>
        <p:spPr>
          <a:xfrm>
            <a:off x="940202" y="2877948"/>
            <a:ext cx="476853" cy="646331"/>
          </a:xfrm>
          <a:prstGeom prst="rect">
            <a:avLst/>
          </a:prstGeom>
          <a:noFill/>
        </p:spPr>
        <p:txBody>
          <a:bodyPr wrap="square" rtlCol="0">
            <a:spAutoFit/>
          </a:bodyPr>
          <a:lstStyle/>
          <a:p>
            <a:pPr algn="ctr"/>
            <a:r>
              <a:rPr lang="en-US" sz="3600"/>
              <a:t>4</a:t>
            </a:r>
          </a:p>
        </p:txBody>
      </p:sp>
      <p:sp>
        <p:nvSpPr>
          <p:cNvPr id="53" name="TextBox 52"/>
          <p:cNvSpPr txBox="1"/>
          <p:nvPr/>
        </p:nvSpPr>
        <p:spPr>
          <a:xfrm>
            <a:off x="1621492" y="2869570"/>
            <a:ext cx="476853" cy="646331"/>
          </a:xfrm>
          <a:prstGeom prst="rect">
            <a:avLst/>
          </a:prstGeom>
          <a:noFill/>
        </p:spPr>
        <p:txBody>
          <a:bodyPr wrap="square" rtlCol="0">
            <a:spAutoFit/>
          </a:bodyPr>
          <a:lstStyle/>
          <a:p>
            <a:pPr algn="ctr"/>
            <a:r>
              <a:rPr lang="en-US" sz="3600"/>
              <a:t>2</a:t>
            </a:r>
          </a:p>
        </p:txBody>
      </p:sp>
      <p:sp>
        <p:nvSpPr>
          <p:cNvPr id="54" name="TextBox 53"/>
          <p:cNvSpPr txBox="1"/>
          <p:nvPr/>
        </p:nvSpPr>
        <p:spPr>
          <a:xfrm>
            <a:off x="2284878" y="2874053"/>
            <a:ext cx="476853" cy="646331"/>
          </a:xfrm>
          <a:prstGeom prst="rect">
            <a:avLst/>
          </a:prstGeom>
          <a:noFill/>
        </p:spPr>
        <p:txBody>
          <a:bodyPr wrap="square" rtlCol="0">
            <a:spAutoFit/>
          </a:bodyPr>
          <a:lstStyle/>
          <a:p>
            <a:pPr algn="ctr"/>
            <a:r>
              <a:rPr lang="en-US" sz="3600"/>
              <a:t>6</a:t>
            </a:r>
          </a:p>
        </p:txBody>
      </p:sp>
      <p:graphicFrame>
        <p:nvGraphicFramePr>
          <p:cNvPr id="55" name="Table 54"/>
          <p:cNvGraphicFramePr>
            <a:graphicFrameLocks noGrp="1"/>
          </p:cNvGraphicFramePr>
          <p:nvPr>
            <p:extLst>
              <p:ext uri="{D42A27DB-BD31-4B8C-83A1-F6EECF244321}">
                <p14:modId xmlns:p14="http://schemas.microsoft.com/office/powerpoint/2010/main" val="3699513144"/>
              </p:ext>
            </p:extLst>
          </p:nvPr>
        </p:nvGraphicFramePr>
        <p:xfrm>
          <a:off x="167949" y="3525148"/>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7" name="TextBox 56"/>
          <p:cNvSpPr txBox="1"/>
          <p:nvPr/>
        </p:nvSpPr>
        <p:spPr>
          <a:xfrm>
            <a:off x="285780" y="3487502"/>
            <a:ext cx="476853" cy="646331"/>
          </a:xfrm>
          <a:prstGeom prst="rect">
            <a:avLst/>
          </a:prstGeom>
          <a:noFill/>
        </p:spPr>
        <p:txBody>
          <a:bodyPr wrap="square" rtlCol="0">
            <a:spAutoFit/>
          </a:bodyPr>
          <a:lstStyle/>
          <a:p>
            <a:pPr algn="ctr"/>
            <a:r>
              <a:rPr lang="en-US" sz="3600"/>
              <a:t>4</a:t>
            </a:r>
          </a:p>
        </p:txBody>
      </p:sp>
      <p:sp>
        <p:nvSpPr>
          <p:cNvPr id="58" name="TextBox 57"/>
          <p:cNvSpPr txBox="1"/>
          <p:nvPr/>
        </p:nvSpPr>
        <p:spPr>
          <a:xfrm>
            <a:off x="967070" y="3479124"/>
            <a:ext cx="476853" cy="646331"/>
          </a:xfrm>
          <a:prstGeom prst="rect">
            <a:avLst/>
          </a:prstGeom>
          <a:noFill/>
        </p:spPr>
        <p:txBody>
          <a:bodyPr wrap="square" rtlCol="0">
            <a:spAutoFit/>
          </a:bodyPr>
          <a:lstStyle/>
          <a:p>
            <a:pPr algn="ctr"/>
            <a:r>
              <a:rPr lang="en-US" sz="3600"/>
              <a:t>2</a:t>
            </a:r>
          </a:p>
        </p:txBody>
      </p:sp>
      <p:sp>
        <p:nvSpPr>
          <p:cNvPr id="59" name="TextBox 58"/>
          <p:cNvSpPr txBox="1"/>
          <p:nvPr/>
        </p:nvSpPr>
        <p:spPr>
          <a:xfrm>
            <a:off x="1630456" y="3483607"/>
            <a:ext cx="476853" cy="646331"/>
          </a:xfrm>
          <a:prstGeom prst="rect">
            <a:avLst/>
          </a:prstGeom>
          <a:noFill/>
        </p:spPr>
        <p:txBody>
          <a:bodyPr wrap="square" rtlCol="0">
            <a:spAutoFit/>
          </a:bodyPr>
          <a:lstStyle/>
          <a:p>
            <a:pPr algn="ctr"/>
            <a:r>
              <a:rPr lang="en-US" sz="3600"/>
              <a:t>6</a:t>
            </a:r>
          </a:p>
        </p:txBody>
      </p:sp>
      <p:graphicFrame>
        <p:nvGraphicFramePr>
          <p:cNvPr id="60" name="Table 59"/>
          <p:cNvGraphicFramePr>
            <a:graphicFrameLocks noGrp="1"/>
          </p:cNvGraphicFramePr>
          <p:nvPr>
            <p:extLst>
              <p:ext uri="{D42A27DB-BD31-4B8C-83A1-F6EECF244321}">
                <p14:modId xmlns:p14="http://schemas.microsoft.com/office/powerpoint/2010/main" val="1424087878"/>
              </p:ext>
            </p:extLst>
          </p:nvPr>
        </p:nvGraphicFramePr>
        <p:xfrm>
          <a:off x="163468" y="4133833"/>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1" name="TextBox 60"/>
          <p:cNvSpPr txBox="1"/>
          <p:nvPr/>
        </p:nvSpPr>
        <p:spPr>
          <a:xfrm>
            <a:off x="281299" y="4096187"/>
            <a:ext cx="476853" cy="646331"/>
          </a:xfrm>
          <a:prstGeom prst="rect">
            <a:avLst/>
          </a:prstGeom>
          <a:noFill/>
        </p:spPr>
        <p:txBody>
          <a:bodyPr wrap="square" rtlCol="0">
            <a:spAutoFit/>
          </a:bodyPr>
          <a:lstStyle/>
          <a:p>
            <a:pPr algn="ctr"/>
            <a:r>
              <a:rPr lang="en-US" sz="3600"/>
              <a:t>2</a:t>
            </a:r>
          </a:p>
        </p:txBody>
      </p:sp>
      <p:sp>
        <p:nvSpPr>
          <p:cNvPr id="62" name="TextBox 61"/>
          <p:cNvSpPr txBox="1"/>
          <p:nvPr/>
        </p:nvSpPr>
        <p:spPr>
          <a:xfrm>
            <a:off x="962589" y="4087809"/>
            <a:ext cx="476853" cy="646331"/>
          </a:xfrm>
          <a:prstGeom prst="rect">
            <a:avLst/>
          </a:prstGeom>
          <a:noFill/>
        </p:spPr>
        <p:txBody>
          <a:bodyPr wrap="square" rtlCol="0">
            <a:spAutoFit/>
          </a:bodyPr>
          <a:lstStyle/>
          <a:p>
            <a:pPr algn="ctr"/>
            <a:r>
              <a:rPr lang="en-US" sz="3600"/>
              <a:t>6</a:t>
            </a:r>
          </a:p>
        </p:txBody>
      </p:sp>
      <p:sp>
        <p:nvSpPr>
          <p:cNvPr id="63" name="TextBox 62"/>
          <p:cNvSpPr txBox="1"/>
          <p:nvPr/>
        </p:nvSpPr>
        <p:spPr>
          <a:xfrm>
            <a:off x="1625975" y="4092292"/>
            <a:ext cx="476853" cy="646331"/>
          </a:xfrm>
          <a:prstGeom prst="rect">
            <a:avLst/>
          </a:prstGeom>
          <a:noFill/>
        </p:spPr>
        <p:txBody>
          <a:bodyPr wrap="square" rtlCol="0">
            <a:spAutoFit/>
          </a:bodyPr>
          <a:lstStyle/>
          <a:p>
            <a:pPr algn="ctr"/>
            <a:r>
              <a:rPr lang="en-US" sz="3600"/>
              <a:t>8</a:t>
            </a:r>
          </a:p>
        </p:txBody>
      </p:sp>
      <p:graphicFrame>
        <p:nvGraphicFramePr>
          <p:cNvPr id="64" name="Table 63"/>
          <p:cNvGraphicFramePr>
            <a:graphicFrameLocks noGrp="1"/>
          </p:cNvGraphicFramePr>
          <p:nvPr>
            <p:extLst>
              <p:ext uri="{D42A27DB-BD31-4B8C-83A1-F6EECF244321}">
                <p14:modId xmlns:p14="http://schemas.microsoft.com/office/powerpoint/2010/main" val="339886531"/>
              </p:ext>
            </p:extLst>
          </p:nvPr>
        </p:nvGraphicFramePr>
        <p:xfrm>
          <a:off x="166858" y="4731084"/>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6" name="TextBox 65"/>
          <p:cNvSpPr txBox="1"/>
          <p:nvPr/>
        </p:nvSpPr>
        <p:spPr>
          <a:xfrm>
            <a:off x="280182" y="4685060"/>
            <a:ext cx="476853" cy="646331"/>
          </a:xfrm>
          <a:prstGeom prst="rect">
            <a:avLst/>
          </a:prstGeom>
          <a:noFill/>
        </p:spPr>
        <p:txBody>
          <a:bodyPr wrap="square" rtlCol="0">
            <a:spAutoFit/>
          </a:bodyPr>
          <a:lstStyle/>
          <a:p>
            <a:pPr algn="ctr"/>
            <a:r>
              <a:rPr lang="en-US" sz="3600"/>
              <a:t>6</a:t>
            </a:r>
          </a:p>
        </p:txBody>
      </p:sp>
      <p:sp>
        <p:nvSpPr>
          <p:cNvPr id="67" name="TextBox 66"/>
          <p:cNvSpPr txBox="1"/>
          <p:nvPr/>
        </p:nvSpPr>
        <p:spPr>
          <a:xfrm>
            <a:off x="983909" y="4689543"/>
            <a:ext cx="476853" cy="646331"/>
          </a:xfrm>
          <a:prstGeom prst="rect">
            <a:avLst/>
          </a:prstGeom>
          <a:noFill/>
        </p:spPr>
        <p:txBody>
          <a:bodyPr wrap="square" rtlCol="0">
            <a:spAutoFit/>
          </a:bodyPr>
          <a:lstStyle/>
          <a:p>
            <a:pPr algn="ctr"/>
            <a:r>
              <a:rPr lang="en-US" sz="3600"/>
              <a:t>8</a:t>
            </a:r>
          </a:p>
        </p:txBody>
      </p:sp>
      <p:graphicFrame>
        <p:nvGraphicFramePr>
          <p:cNvPr id="69" name="Table 68"/>
          <p:cNvGraphicFramePr>
            <a:graphicFrameLocks noGrp="1"/>
          </p:cNvGraphicFramePr>
          <p:nvPr>
            <p:extLst>
              <p:ext uri="{D42A27DB-BD31-4B8C-83A1-F6EECF244321}">
                <p14:modId xmlns:p14="http://schemas.microsoft.com/office/powerpoint/2010/main" val="2024404507"/>
              </p:ext>
            </p:extLst>
          </p:nvPr>
        </p:nvGraphicFramePr>
        <p:xfrm>
          <a:off x="176915" y="5328501"/>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71" name="TextBox 70"/>
          <p:cNvSpPr txBox="1"/>
          <p:nvPr/>
        </p:nvSpPr>
        <p:spPr>
          <a:xfrm>
            <a:off x="294722" y="5286960"/>
            <a:ext cx="476853" cy="646331"/>
          </a:xfrm>
          <a:prstGeom prst="rect">
            <a:avLst/>
          </a:prstGeom>
          <a:noFill/>
        </p:spPr>
        <p:txBody>
          <a:bodyPr wrap="square" rtlCol="0">
            <a:spAutoFit/>
          </a:bodyPr>
          <a:lstStyle/>
          <a:p>
            <a:pPr algn="ctr"/>
            <a:r>
              <a:rPr lang="en-US" sz="3600"/>
              <a:t>8</a:t>
            </a:r>
          </a:p>
        </p:txBody>
      </p:sp>
      <p:graphicFrame>
        <p:nvGraphicFramePr>
          <p:cNvPr id="72" name="Table 71"/>
          <p:cNvGraphicFramePr>
            <a:graphicFrameLocks noGrp="1"/>
          </p:cNvGraphicFramePr>
          <p:nvPr>
            <p:extLst>
              <p:ext uri="{D42A27DB-BD31-4B8C-83A1-F6EECF244321}">
                <p14:modId xmlns:p14="http://schemas.microsoft.com/office/powerpoint/2010/main" val="3453594930"/>
              </p:ext>
            </p:extLst>
          </p:nvPr>
        </p:nvGraphicFramePr>
        <p:xfrm>
          <a:off x="181398" y="5911205"/>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3" name="TextBox 2"/>
          <p:cNvSpPr txBox="1"/>
          <p:nvPr/>
        </p:nvSpPr>
        <p:spPr>
          <a:xfrm>
            <a:off x="2866846" y="1087393"/>
            <a:ext cx="4020099" cy="646331"/>
          </a:xfrm>
          <a:prstGeom prst="rect">
            <a:avLst/>
          </a:prstGeom>
          <a:noFill/>
        </p:spPr>
        <p:txBody>
          <a:bodyPr wrap="square" rtlCol="0">
            <a:spAutoFit/>
          </a:bodyPr>
          <a:lstStyle/>
          <a:p>
            <a:r>
              <a:rPr lang="en-US"/>
              <a:t>Pop 1 ra, kiểm tra 1 có liên kết với đỉnh nào </a:t>
            </a:r>
            <a:r>
              <a:rPr lang="en-US">
                <a:sym typeface="Wingdings" panose="05000000000000000000" pitchFamily="2" charset="2"/>
              </a:rPr>
              <a:t> cho 5 và 7 vào hàng đợi</a:t>
            </a:r>
            <a:endParaRPr lang="en-US"/>
          </a:p>
        </p:txBody>
      </p:sp>
      <p:sp>
        <p:nvSpPr>
          <p:cNvPr id="36" name="TextBox 35"/>
          <p:cNvSpPr txBox="1"/>
          <p:nvPr/>
        </p:nvSpPr>
        <p:spPr>
          <a:xfrm>
            <a:off x="2835772" y="1683962"/>
            <a:ext cx="4020099" cy="646331"/>
          </a:xfrm>
          <a:prstGeom prst="rect">
            <a:avLst/>
          </a:prstGeom>
          <a:noFill/>
        </p:spPr>
        <p:txBody>
          <a:bodyPr wrap="square" rtlCol="0">
            <a:spAutoFit/>
          </a:bodyPr>
          <a:lstStyle/>
          <a:p>
            <a:r>
              <a:rPr lang="en-US"/>
              <a:t>Pop 5 ra, kiểm tra 5 có liên kết với đỉnh nào </a:t>
            </a:r>
            <a:r>
              <a:rPr lang="en-US">
                <a:sym typeface="Wingdings" panose="05000000000000000000" pitchFamily="2" charset="2"/>
              </a:rPr>
              <a:t> cho 3 và 4 vào hàng đợi</a:t>
            </a:r>
            <a:endParaRPr lang="en-US"/>
          </a:p>
        </p:txBody>
      </p:sp>
      <p:sp>
        <p:nvSpPr>
          <p:cNvPr id="37" name="TextBox 36"/>
          <p:cNvSpPr txBox="1"/>
          <p:nvPr/>
        </p:nvSpPr>
        <p:spPr>
          <a:xfrm>
            <a:off x="2855340" y="2292603"/>
            <a:ext cx="4020099" cy="646331"/>
          </a:xfrm>
          <a:prstGeom prst="rect">
            <a:avLst/>
          </a:prstGeom>
          <a:noFill/>
        </p:spPr>
        <p:txBody>
          <a:bodyPr wrap="square" rtlCol="0">
            <a:spAutoFit/>
          </a:bodyPr>
          <a:lstStyle/>
          <a:p>
            <a:r>
              <a:rPr lang="en-US"/>
              <a:t>Pop 7 ra, kiểm tra 7 có liên kết với đỉnh nào </a:t>
            </a:r>
            <a:r>
              <a:rPr lang="en-US">
                <a:sym typeface="Wingdings" panose="05000000000000000000" pitchFamily="2" charset="2"/>
              </a:rPr>
              <a:t> cho 2 và 6 vào hàng đợi</a:t>
            </a:r>
            <a:endParaRPr lang="en-US"/>
          </a:p>
        </p:txBody>
      </p:sp>
      <p:sp>
        <p:nvSpPr>
          <p:cNvPr id="38" name="TextBox 37"/>
          <p:cNvSpPr txBox="1"/>
          <p:nvPr/>
        </p:nvSpPr>
        <p:spPr>
          <a:xfrm>
            <a:off x="2886639" y="2869420"/>
            <a:ext cx="4020099" cy="646331"/>
          </a:xfrm>
          <a:prstGeom prst="rect">
            <a:avLst/>
          </a:prstGeom>
          <a:noFill/>
        </p:spPr>
        <p:txBody>
          <a:bodyPr wrap="square" rtlCol="0">
            <a:spAutoFit/>
          </a:bodyPr>
          <a:lstStyle/>
          <a:p>
            <a:r>
              <a:rPr lang="en-US"/>
              <a:t>Pop 3 ra, kiểm tra 3 có liên kết với đỉnh nào </a:t>
            </a:r>
            <a:r>
              <a:rPr lang="en-US">
                <a:sym typeface="Wingdings" panose="05000000000000000000" pitchFamily="2" charset="2"/>
              </a:rPr>
              <a:t> không cho đỉnh nào vào hàng đợi</a:t>
            </a:r>
            <a:endParaRPr lang="en-US"/>
          </a:p>
        </p:txBody>
      </p:sp>
      <p:sp>
        <p:nvSpPr>
          <p:cNvPr id="39" name="Rectangle 38"/>
          <p:cNvSpPr/>
          <p:nvPr/>
        </p:nvSpPr>
        <p:spPr>
          <a:xfrm>
            <a:off x="6871942" y="483250"/>
            <a:ext cx="5308567" cy="974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a:t>Hàng đợi (Queue): FIFO (First – In – First – Out) Vào trước ra trước.</a:t>
            </a:r>
          </a:p>
        </p:txBody>
      </p:sp>
      <p:pic>
        <p:nvPicPr>
          <p:cNvPr id="40" name="Picture 39"/>
          <p:cNvPicPr>
            <a:picLocks noChangeAspect="1"/>
          </p:cNvPicPr>
          <p:nvPr/>
        </p:nvPicPr>
        <p:blipFill>
          <a:blip r:embed="rId3"/>
          <a:stretch>
            <a:fillRect/>
          </a:stretch>
        </p:blipFill>
        <p:spPr>
          <a:xfrm>
            <a:off x="7449145" y="1601741"/>
            <a:ext cx="4648247" cy="1343355"/>
          </a:xfrm>
          <a:prstGeom prst="rect">
            <a:avLst/>
          </a:prstGeom>
        </p:spPr>
      </p:pic>
    </p:spTree>
    <p:extLst>
      <p:ext uri="{BB962C8B-B14F-4D97-AF65-F5344CB8AC3E}">
        <p14:creationId xmlns:p14="http://schemas.microsoft.com/office/powerpoint/2010/main" val="147628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fade">
                                      <p:cBhvr>
                                        <p:cTn id="64" dur="500"/>
                                        <p:tgtEl>
                                          <p:spTgt spid="5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fade">
                                      <p:cBhvr>
                                        <p:cTn id="67" dur="500"/>
                                        <p:tgtEl>
                                          <p:spTgt spid="5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fade">
                                      <p:cBhvr>
                                        <p:cTn id="80" dur="500"/>
                                        <p:tgtEl>
                                          <p:spTgt spid="5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500"/>
                                        <p:tgtEl>
                                          <p:spTgt spid="59"/>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fade">
                                      <p:cBhvr>
                                        <p:cTn id="91" dur="500"/>
                                        <p:tgtEl>
                                          <p:spTgt spid="6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fade">
                                      <p:cBhvr>
                                        <p:cTn id="94" dur="500"/>
                                        <p:tgtEl>
                                          <p:spTgt spid="6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fade">
                                      <p:cBhvr>
                                        <p:cTn id="100" dur="500"/>
                                        <p:tgtEl>
                                          <p:spTgt spid="6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64"/>
                                        </p:tgtEl>
                                        <p:attrNameLst>
                                          <p:attrName>style.visibility</p:attrName>
                                        </p:attrNameLst>
                                      </p:cBhvr>
                                      <p:to>
                                        <p:strVal val="visible"/>
                                      </p:to>
                                    </p:set>
                                    <p:animEffect transition="in" filter="fade">
                                      <p:cBhvr>
                                        <p:cTn id="105" dur="500"/>
                                        <p:tgtEl>
                                          <p:spTgt spid="6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fade">
                                      <p:cBhvr>
                                        <p:cTn id="108" dur="500"/>
                                        <p:tgtEl>
                                          <p:spTgt spid="66"/>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fade">
                                      <p:cBhvr>
                                        <p:cTn id="111" dur="500"/>
                                        <p:tgtEl>
                                          <p:spTgt spid="67"/>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fade">
                                      <p:cBhvr>
                                        <p:cTn id="116" dur="500"/>
                                        <p:tgtEl>
                                          <p:spTgt spid="6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1"/>
                                        </p:tgtEl>
                                        <p:attrNameLst>
                                          <p:attrName>style.visibility</p:attrName>
                                        </p:attrNameLst>
                                      </p:cBhvr>
                                      <p:to>
                                        <p:strVal val="visible"/>
                                      </p:to>
                                    </p:set>
                                    <p:animEffect transition="in" filter="fade">
                                      <p:cBhvr>
                                        <p:cTn id="119" dur="500"/>
                                        <p:tgtEl>
                                          <p:spTgt spid="7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fade">
                                      <p:cBhvr>
                                        <p:cTn id="12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P spid="35" grpId="0"/>
      <p:bldP spid="47" grpId="0"/>
      <p:bldP spid="48" grpId="0"/>
      <p:bldP spid="49" grpId="0"/>
      <p:bldP spid="51" grpId="0"/>
      <p:bldP spid="52" grpId="0"/>
      <p:bldP spid="53" grpId="0"/>
      <p:bldP spid="54" grpId="0"/>
      <p:bldP spid="57" grpId="0"/>
      <p:bldP spid="58" grpId="0"/>
      <p:bldP spid="59" grpId="0"/>
      <p:bldP spid="61" grpId="0"/>
      <p:bldP spid="62" grpId="0"/>
      <p:bldP spid="63" grpId="0"/>
      <p:bldP spid="66" grpId="0"/>
      <p:bldP spid="67" grpId="0"/>
      <p:bldP spid="71" grpId="0"/>
      <p:bldP spid="3" grpId="0"/>
      <p:bldP spid="36" grpId="0"/>
      <p:bldP spid="37"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59" y="-353696"/>
            <a:ext cx="11902441" cy="1325563"/>
          </a:xfrm>
        </p:spPr>
        <p:txBody>
          <a:bodyPr>
            <a:normAutofit/>
          </a:bodyPr>
          <a:lstStyle/>
          <a:p>
            <a:r>
              <a:rPr lang="vi-VN" sz="2800" b="1" i="1"/>
              <a:t>Tìm kiếm theo chiều rộng (Breadth First Search - BFS).</a:t>
            </a:r>
            <a:endParaRPr lang="en-US" sz="2800"/>
          </a:p>
        </p:txBody>
      </p:sp>
      <p:pic>
        <p:nvPicPr>
          <p:cNvPr id="4" name="Picture 3"/>
          <p:cNvPicPr>
            <a:picLocks noChangeAspect="1"/>
          </p:cNvPicPr>
          <p:nvPr/>
        </p:nvPicPr>
        <p:blipFill>
          <a:blip r:embed="rId2"/>
          <a:stretch>
            <a:fillRect/>
          </a:stretch>
        </p:blipFill>
        <p:spPr>
          <a:xfrm>
            <a:off x="6855871" y="635342"/>
            <a:ext cx="5167448" cy="3175325"/>
          </a:xfrm>
          <a:prstGeom prst="rect">
            <a:avLst/>
          </a:prstGeom>
        </p:spPr>
      </p:pic>
      <p:sp>
        <p:nvSpPr>
          <p:cNvPr id="23" name="Title 1"/>
          <p:cNvSpPr txBox="1">
            <a:spLocks/>
          </p:cNvSpPr>
          <p:nvPr/>
        </p:nvSpPr>
        <p:spPr>
          <a:xfrm>
            <a:off x="289559" y="132341"/>
            <a:ext cx="9654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   Sử dụng hàng đợi (Queue)</a:t>
            </a:r>
          </a:p>
        </p:txBody>
      </p:sp>
      <p:graphicFrame>
        <p:nvGraphicFramePr>
          <p:cNvPr id="24" name="Table 23"/>
          <p:cNvGraphicFramePr>
            <a:graphicFrameLocks noGrp="1"/>
          </p:cNvGraphicFramePr>
          <p:nvPr>
            <p:extLst>
              <p:ext uri="{D42A27DB-BD31-4B8C-83A1-F6EECF244321}">
                <p14:modId xmlns:p14="http://schemas.microsoft.com/office/powerpoint/2010/main" val="1746811850"/>
              </p:ext>
            </p:extLst>
          </p:nvPr>
        </p:nvGraphicFramePr>
        <p:xfrm>
          <a:off x="160843" y="1127734"/>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25" name="TextBox 24"/>
          <p:cNvSpPr txBox="1"/>
          <p:nvPr/>
        </p:nvSpPr>
        <p:spPr>
          <a:xfrm>
            <a:off x="281070" y="1076868"/>
            <a:ext cx="476853" cy="646331"/>
          </a:xfrm>
          <a:prstGeom prst="rect">
            <a:avLst/>
          </a:prstGeom>
          <a:noFill/>
        </p:spPr>
        <p:txBody>
          <a:bodyPr wrap="square" rtlCol="0">
            <a:spAutoFit/>
          </a:bodyPr>
          <a:lstStyle/>
          <a:p>
            <a:pPr algn="ctr"/>
            <a:r>
              <a:rPr lang="en-US" sz="3600"/>
              <a:t>1</a:t>
            </a:r>
          </a:p>
        </p:txBody>
      </p:sp>
      <p:graphicFrame>
        <p:nvGraphicFramePr>
          <p:cNvPr id="33" name="Table 32"/>
          <p:cNvGraphicFramePr>
            <a:graphicFrameLocks noGrp="1"/>
          </p:cNvGraphicFramePr>
          <p:nvPr>
            <p:extLst>
              <p:ext uri="{D42A27DB-BD31-4B8C-83A1-F6EECF244321}">
                <p14:modId xmlns:p14="http://schemas.microsoft.com/office/powerpoint/2010/main" val="1687468100"/>
              </p:ext>
            </p:extLst>
          </p:nvPr>
        </p:nvGraphicFramePr>
        <p:xfrm>
          <a:off x="167949" y="1723292"/>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34" name="TextBox 33"/>
          <p:cNvSpPr txBox="1"/>
          <p:nvPr/>
        </p:nvSpPr>
        <p:spPr>
          <a:xfrm>
            <a:off x="291971" y="1685873"/>
            <a:ext cx="476853" cy="646331"/>
          </a:xfrm>
          <a:prstGeom prst="rect">
            <a:avLst/>
          </a:prstGeom>
          <a:noFill/>
        </p:spPr>
        <p:txBody>
          <a:bodyPr wrap="square" rtlCol="0">
            <a:spAutoFit/>
          </a:bodyPr>
          <a:lstStyle/>
          <a:p>
            <a:pPr algn="ctr"/>
            <a:r>
              <a:rPr lang="en-US" sz="3600"/>
              <a:t>5</a:t>
            </a:r>
          </a:p>
        </p:txBody>
      </p:sp>
      <p:sp>
        <p:nvSpPr>
          <p:cNvPr id="35" name="TextBox 34"/>
          <p:cNvSpPr txBox="1"/>
          <p:nvPr/>
        </p:nvSpPr>
        <p:spPr>
          <a:xfrm>
            <a:off x="967299" y="1662360"/>
            <a:ext cx="476853" cy="646331"/>
          </a:xfrm>
          <a:prstGeom prst="rect">
            <a:avLst/>
          </a:prstGeom>
          <a:noFill/>
        </p:spPr>
        <p:txBody>
          <a:bodyPr wrap="square" rtlCol="0">
            <a:spAutoFit/>
          </a:bodyPr>
          <a:lstStyle/>
          <a:p>
            <a:pPr algn="ctr"/>
            <a:r>
              <a:rPr lang="en-US" sz="3600"/>
              <a:t>7</a:t>
            </a:r>
          </a:p>
        </p:txBody>
      </p:sp>
      <p:graphicFrame>
        <p:nvGraphicFramePr>
          <p:cNvPr id="46" name="Table 45"/>
          <p:cNvGraphicFramePr>
            <a:graphicFrameLocks noGrp="1"/>
          </p:cNvGraphicFramePr>
          <p:nvPr>
            <p:extLst>
              <p:ext uri="{D42A27DB-BD31-4B8C-83A1-F6EECF244321}">
                <p14:modId xmlns:p14="http://schemas.microsoft.com/office/powerpoint/2010/main" val="1851865631"/>
              </p:ext>
            </p:extLst>
          </p:nvPr>
        </p:nvGraphicFramePr>
        <p:xfrm>
          <a:off x="172432" y="2319443"/>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47" name="TextBox 46"/>
          <p:cNvSpPr txBox="1"/>
          <p:nvPr/>
        </p:nvSpPr>
        <p:spPr>
          <a:xfrm>
            <a:off x="296454" y="2282024"/>
            <a:ext cx="476853" cy="646331"/>
          </a:xfrm>
          <a:prstGeom prst="rect">
            <a:avLst/>
          </a:prstGeom>
          <a:noFill/>
        </p:spPr>
        <p:txBody>
          <a:bodyPr wrap="square" rtlCol="0">
            <a:spAutoFit/>
          </a:bodyPr>
          <a:lstStyle/>
          <a:p>
            <a:pPr algn="ctr"/>
            <a:r>
              <a:rPr lang="en-US" sz="3600"/>
              <a:t>7</a:t>
            </a:r>
          </a:p>
        </p:txBody>
      </p:sp>
      <p:sp>
        <p:nvSpPr>
          <p:cNvPr id="48" name="TextBox 47"/>
          <p:cNvSpPr txBox="1"/>
          <p:nvPr/>
        </p:nvSpPr>
        <p:spPr>
          <a:xfrm>
            <a:off x="935719" y="2281797"/>
            <a:ext cx="476853" cy="646331"/>
          </a:xfrm>
          <a:prstGeom prst="rect">
            <a:avLst/>
          </a:prstGeom>
          <a:noFill/>
        </p:spPr>
        <p:txBody>
          <a:bodyPr wrap="square" rtlCol="0">
            <a:spAutoFit/>
          </a:bodyPr>
          <a:lstStyle/>
          <a:p>
            <a:pPr algn="ctr"/>
            <a:r>
              <a:rPr lang="en-US" sz="3600"/>
              <a:t>3</a:t>
            </a:r>
          </a:p>
        </p:txBody>
      </p:sp>
      <p:sp>
        <p:nvSpPr>
          <p:cNvPr id="49" name="TextBox 48"/>
          <p:cNvSpPr txBox="1"/>
          <p:nvPr/>
        </p:nvSpPr>
        <p:spPr>
          <a:xfrm>
            <a:off x="1617009" y="2273419"/>
            <a:ext cx="476853" cy="646331"/>
          </a:xfrm>
          <a:prstGeom prst="rect">
            <a:avLst/>
          </a:prstGeom>
          <a:noFill/>
        </p:spPr>
        <p:txBody>
          <a:bodyPr wrap="square" rtlCol="0">
            <a:spAutoFit/>
          </a:bodyPr>
          <a:lstStyle/>
          <a:p>
            <a:pPr algn="ctr"/>
            <a:r>
              <a:rPr lang="en-US" sz="3600"/>
              <a:t>4</a:t>
            </a:r>
          </a:p>
        </p:txBody>
      </p:sp>
      <p:graphicFrame>
        <p:nvGraphicFramePr>
          <p:cNvPr id="50" name="Table 49"/>
          <p:cNvGraphicFramePr>
            <a:graphicFrameLocks noGrp="1"/>
          </p:cNvGraphicFramePr>
          <p:nvPr>
            <p:extLst>
              <p:ext uri="{D42A27DB-BD31-4B8C-83A1-F6EECF244321}">
                <p14:modId xmlns:p14="http://schemas.microsoft.com/office/powerpoint/2010/main" val="2995111131"/>
              </p:ext>
            </p:extLst>
          </p:nvPr>
        </p:nvGraphicFramePr>
        <p:xfrm>
          <a:off x="176915" y="2915594"/>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1" name="TextBox 50"/>
          <p:cNvSpPr txBox="1"/>
          <p:nvPr/>
        </p:nvSpPr>
        <p:spPr>
          <a:xfrm>
            <a:off x="300937" y="2878175"/>
            <a:ext cx="476853" cy="646331"/>
          </a:xfrm>
          <a:prstGeom prst="rect">
            <a:avLst/>
          </a:prstGeom>
          <a:noFill/>
        </p:spPr>
        <p:txBody>
          <a:bodyPr wrap="square" rtlCol="0">
            <a:spAutoFit/>
          </a:bodyPr>
          <a:lstStyle/>
          <a:p>
            <a:pPr algn="ctr"/>
            <a:r>
              <a:rPr lang="en-US" sz="3600"/>
              <a:t>3</a:t>
            </a:r>
          </a:p>
        </p:txBody>
      </p:sp>
      <p:sp>
        <p:nvSpPr>
          <p:cNvPr id="52" name="TextBox 51"/>
          <p:cNvSpPr txBox="1"/>
          <p:nvPr/>
        </p:nvSpPr>
        <p:spPr>
          <a:xfrm>
            <a:off x="940202" y="2877948"/>
            <a:ext cx="476853" cy="646331"/>
          </a:xfrm>
          <a:prstGeom prst="rect">
            <a:avLst/>
          </a:prstGeom>
          <a:noFill/>
        </p:spPr>
        <p:txBody>
          <a:bodyPr wrap="square" rtlCol="0">
            <a:spAutoFit/>
          </a:bodyPr>
          <a:lstStyle/>
          <a:p>
            <a:pPr algn="ctr"/>
            <a:r>
              <a:rPr lang="en-US" sz="3600"/>
              <a:t>4</a:t>
            </a:r>
          </a:p>
        </p:txBody>
      </p:sp>
      <p:sp>
        <p:nvSpPr>
          <p:cNvPr id="53" name="TextBox 52"/>
          <p:cNvSpPr txBox="1"/>
          <p:nvPr/>
        </p:nvSpPr>
        <p:spPr>
          <a:xfrm>
            <a:off x="1621492" y="2869570"/>
            <a:ext cx="476853" cy="646331"/>
          </a:xfrm>
          <a:prstGeom prst="rect">
            <a:avLst/>
          </a:prstGeom>
          <a:noFill/>
        </p:spPr>
        <p:txBody>
          <a:bodyPr wrap="square" rtlCol="0">
            <a:spAutoFit/>
          </a:bodyPr>
          <a:lstStyle/>
          <a:p>
            <a:pPr algn="ctr"/>
            <a:r>
              <a:rPr lang="en-US" sz="3600"/>
              <a:t>2</a:t>
            </a:r>
          </a:p>
        </p:txBody>
      </p:sp>
      <p:sp>
        <p:nvSpPr>
          <p:cNvPr id="54" name="TextBox 53"/>
          <p:cNvSpPr txBox="1"/>
          <p:nvPr/>
        </p:nvSpPr>
        <p:spPr>
          <a:xfrm>
            <a:off x="2284878" y="2874053"/>
            <a:ext cx="476853" cy="646331"/>
          </a:xfrm>
          <a:prstGeom prst="rect">
            <a:avLst/>
          </a:prstGeom>
          <a:noFill/>
        </p:spPr>
        <p:txBody>
          <a:bodyPr wrap="square" rtlCol="0">
            <a:spAutoFit/>
          </a:bodyPr>
          <a:lstStyle/>
          <a:p>
            <a:pPr algn="ctr"/>
            <a:r>
              <a:rPr lang="en-US" sz="3600"/>
              <a:t>6</a:t>
            </a:r>
          </a:p>
        </p:txBody>
      </p:sp>
      <p:graphicFrame>
        <p:nvGraphicFramePr>
          <p:cNvPr id="55" name="Table 54"/>
          <p:cNvGraphicFramePr>
            <a:graphicFrameLocks noGrp="1"/>
          </p:cNvGraphicFramePr>
          <p:nvPr>
            <p:extLst>
              <p:ext uri="{D42A27DB-BD31-4B8C-83A1-F6EECF244321}">
                <p14:modId xmlns:p14="http://schemas.microsoft.com/office/powerpoint/2010/main" val="3699513144"/>
              </p:ext>
            </p:extLst>
          </p:nvPr>
        </p:nvGraphicFramePr>
        <p:xfrm>
          <a:off x="167949" y="3525148"/>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7" name="TextBox 56"/>
          <p:cNvSpPr txBox="1"/>
          <p:nvPr/>
        </p:nvSpPr>
        <p:spPr>
          <a:xfrm>
            <a:off x="285780" y="3487502"/>
            <a:ext cx="476853" cy="646331"/>
          </a:xfrm>
          <a:prstGeom prst="rect">
            <a:avLst/>
          </a:prstGeom>
          <a:noFill/>
        </p:spPr>
        <p:txBody>
          <a:bodyPr wrap="square" rtlCol="0">
            <a:spAutoFit/>
          </a:bodyPr>
          <a:lstStyle/>
          <a:p>
            <a:pPr algn="ctr"/>
            <a:r>
              <a:rPr lang="en-US" sz="3600"/>
              <a:t>4</a:t>
            </a:r>
          </a:p>
        </p:txBody>
      </p:sp>
      <p:sp>
        <p:nvSpPr>
          <p:cNvPr id="58" name="TextBox 57"/>
          <p:cNvSpPr txBox="1"/>
          <p:nvPr/>
        </p:nvSpPr>
        <p:spPr>
          <a:xfrm>
            <a:off x="967070" y="3479124"/>
            <a:ext cx="476853" cy="646331"/>
          </a:xfrm>
          <a:prstGeom prst="rect">
            <a:avLst/>
          </a:prstGeom>
          <a:noFill/>
        </p:spPr>
        <p:txBody>
          <a:bodyPr wrap="square" rtlCol="0">
            <a:spAutoFit/>
          </a:bodyPr>
          <a:lstStyle/>
          <a:p>
            <a:pPr algn="ctr"/>
            <a:r>
              <a:rPr lang="en-US" sz="3600"/>
              <a:t>2</a:t>
            </a:r>
          </a:p>
        </p:txBody>
      </p:sp>
      <p:sp>
        <p:nvSpPr>
          <p:cNvPr id="59" name="TextBox 58"/>
          <p:cNvSpPr txBox="1"/>
          <p:nvPr/>
        </p:nvSpPr>
        <p:spPr>
          <a:xfrm>
            <a:off x="1630456" y="3483607"/>
            <a:ext cx="476853" cy="646331"/>
          </a:xfrm>
          <a:prstGeom prst="rect">
            <a:avLst/>
          </a:prstGeom>
          <a:noFill/>
        </p:spPr>
        <p:txBody>
          <a:bodyPr wrap="square" rtlCol="0">
            <a:spAutoFit/>
          </a:bodyPr>
          <a:lstStyle/>
          <a:p>
            <a:pPr algn="ctr"/>
            <a:r>
              <a:rPr lang="en-US" sz="3600"/>
              <a:t>6</a:t>
            </a:r>
          </a:p>
        </p:txBody>
      </p:sp>
      <p:graphicFrame>
        <p:nvGraphicFramePr>
          <p:cNvPr id="60" name="Table 59"/>
          <p:cNvGraphicFramePr>
            <a:graphicFrameLocks noGrp="1"/>
          </p:cNvGraphicFramePr>
          <p:nvPr>
            <p:extLst>
              <p:ext uri="{D42A27DB-BD31-4B8C-83A1-F6EECF244321}">
                <p14:modId xmlns:p14="http://schemas.microsoft.com/office/powerpoint/2010/main" val="1424087878"/>
              </p:ext>
            </p:extLst>
          </p:nvPr>
        </p:nvGraphicFramePr>
        <p:xfrm>
          <a:off x="163468" y="4133833"/>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1" name="TextBox 60"/>
          <p:cNvSpPr txBox="1"/>
          <p:nvPr/>
        </p:nvSpPr>
        <p:spPr>
          <a:xfrm>
            <a:off x="281299" y="4096187"/>
            <a:ext cx="476853" cy="646331"/>
          </a:xfrm>
          <a:prstGeom prst="rect">
            <a:avLst/>
          </a:prstGeom>
          <a:noFill/>
        </p:spPr>
        <p:txBody>
          <a:bodyPr wrap="square" rtlCol="0">
            <a:spAutoFit/>
          </a:bodyPr>
          <a:lstStyle/>
          <a:p>
            <a:pPr algn="ctr"/>
            <a:r>
              <a:rPr lang="en-US" sz="3600"/>
              <a:t>2</a:t>
            </a:r>
          </a:p>
        </p:txBody>
      </p:sp>
      <p:sp>
        <p:nvSpPr>
          <p:cNvPr id="62" name="TextBox 61"/>
          <p:cNvSpPr txBox="1"/>
          <p:nvPr/>
        </p:nvSpPr>
        <p:spPr>
          <a:xfrm>
            <a:off x="962589" y="4087809"/>
            <a:ext cx="476853" cy="646331"/>
          </a:xfrm>
          <a:prstGeom prst="rect">
            <a:avLst/>
          </a:prstGeom>
          <a:noFill/>
        </p:spPr>
        <p:txBody>
          <a:bodyPr wrap="square" rtlCol="0">
            <a:spAutoFit/>
          </a:bodyPr>
          <a:lstStyle/>
          <a:p>
            <a:pPr algn="ctr"/>
            <a:r>
              <a:rPr lang="en-US" sz="3600"/>
              <a:t>6</a:t>
            </a:r>
          </a:p>
        </p:txBody>
      </p:sp>
      <p:sp>
        <p:nvSpPr>
          <p:cNvPr id="63" name="TextBox 62"/>
          <p:cNvSpPr txBox="1"/>
          <p:nvPr/>
        </p:nvSpPr>
        <p:spPr>
          <a:xfrm>
            <a:off x="1625975" y="4092292"/>
            <a:ext cx="476853" cy="646331"/>
          </a:xfrm>
          <a:prstGeom prst="rect">
            <a:avLst/>
          </a:prstGeom>
          <a:noFill/>
        </p:spPr>
        <p:txBody>
          <a:bodyPr wrap="square" rtlCol="0">
            <a:spAutoFit/>
          </a:bodyPr>
          <a:lstStyle/>
          <a:p>
            <a:pPr algn="ctr"/>
            <a:r>
              <a:rPr lang="en-US" sz="3600"/>
              <a:t>8</a:t>
            </a:r>
          </a:p>
        </p:txBody>
      </p:sp>
      <p:graphicFrame>
        <p:nvGraphicFramePr>
          <p:cNvPr id="64" name="Table 63"/>
          <p:cNvGraphicFramePr>
            <a:graphicFrameLocks noGrp="1"/>
          </p:cNvGraphicFramePr>
          <p:nvPr>
            <p:extLst>
              <p:ext uri="{D42A27DB-BD31-4B8C-83A1-F6EECF244321}">
                <p14:modId xmlns:p14="http://schemas.microsoft.com/office/powerpoint/2010/main" val="339886531"/>
              </p:ext>
            </p:extLst>
          </p:nvPr>
        </p:nvGraphicFramePr>
        <p:xfrm>
          <a:off x="166858" y="4731084"/>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6" name="TextBox 65"/>
          <p:cNvSpPr txBox="1"/>
          <p:nvPr/>
        </p:nvSpPr>
        <p:spPr>
          <a:xfrm>
            <a:off x="280182" y="4685060"/>
            <a:ext cx="476853" cy="646331"/>
          </a:xfrm>
          <a:prstGeom prst="rect">
            <a:avLst/>
          </a:prstGeom>
          <a:noFill/>
        </p:spPr>
        <p:txBody>
          <a:bodyPr wrap="square" rtlCol="0">
            <a:spAutoFit/>
          </a:bodyPr>
          <a:lstStyle/>
          <a:p>
            <a:pPr algn="ctr"/>
            <a:r>
              <a:rPr lang="en-US" sz="3600"/>
              <a:t>6</a:t>
            </a:r>
          </a:p>
        </p:txBody>
      </p:sp>
      <p:sp>
        <p:nvSpPr>
          <p:cNvPr id="67" name="TextBox 66"/>
          <p:cNvSpPr txBox="1"/>
          <p:nvPr/>
        </p:nvSpPr>
        <p:spPr>
          <a:xfrm>
            <a:off x="983909" y="4689543"/>
            <a:ext cx="476853" cy="646331"/>
          </a:xfrm>
          <a:prstGeom prst="rect">
            <a:avLst/>
          </a:prstGeom>
          <a:noFill/>
        </p:spPr>
        <p:txBody>
          <a:bodyPr wrap="square" rtlCol="0">
            <a:spAutoFit/>
          </a:bodyPr>
          <a:lstStyle/>
          <a:p>
            <a:pPr algn="ctr"/>
            <a:r>
              <a:rPr lang="en-US" sz="3600"/>
              <a:t>8</a:t>
            </a:r>
          </a:p>
        </p:txBody>
      </p:sp>
      <p:graphicFrame>
        <p:nvGraphicFramePr>
          <p:cNvPr id="69" name="Table 68"/>
          <p:cNvGraphicFramePr>
            <a:graphicFrameLocks noGrp="1"/>
          </p:cNvGraphicFramePr>
          <p:nvPr>
            <p:extLst>
              <p:ext uri="{D42A27DB-BD31-4B8C-83A1-F6EECF244321}">
                <p14:modId xmlns:p14="http://schemas.microsoft.com/office/powerpoint/2010/main" val="2024404507"/>
              </p:ext>
            </p:extLst>
          </p:nvPr>
        </p:nvGraphicFramePr>
        <p:xfrm>
          <a:off x="176915" y="5328501"/>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71" name="TextBox 70"/>
          <p:cNvSpPr txBox="1"/>
          <p:nvPr/>
        </p:nvSpPr>
        <p:spPr>
          <a:xfrm>
            <a:off x="294722" y="5286960"/>
            <a:ext cx="476853" cy="646331"/>
          </a:xfrm>
          <a:prstGeom prst="rect">
            <a:avLst/>
          </a:prstGeom>
          <a:noFill/>
        </p:spPr>
        <p:txBody>
          <a:bodyPr wrap="square" rtlCol="0">
            <a:spAutoFit/>
          </a:bodyPr>
          <a:lstStyle/>
          <a:p>
            <a:pPr algn="ctr"/>
            <a:r>
              <a:rPr lang="en-US" sz="3600"/>
              <a:t>8</a:t>
            </a:r>
          </a:p>
        </p:txBody>
      </p:sp>
      <p:graphicFrame>
        <p:nvGraphicFramePr>
          <p:cNvPr id="72" name="Table 71"/>
          <p:cNvGraphicFramePr>
            <a:graphicFrameLocks noGrp="1"/>
          </p:cNvGraphicFramePr>
          <p:nvPr>
            <p:extLst>
              <p:ext uri="{D42A27DB-BD31-4B8C-83A1-F6EECF244321}">
                <p14:modId xmlns:p14="http://schemas.microsoft.com/office/powerpoint/2010/main" val="3453594930"/>
              </p:ext>
            </p:extLst>
          </p:nvPr>
        </p:nvGraphicFramePr>
        <p:xfrm>
          <a:off x="181398" y="5911205"/>
          <a:ext cx="2689932" cy="554117"/>
        </p:xfrm>
        <a:graphic>
          <a:graphicData uri="http://schemas.openxmlformats.org/drawingml/2006/table">
            <a:tbl>
              <a:tblPr firstRow="1" bandRow="1">
                <a:tableStyleId>{5C22544A-7EE6-4342-B048-85BDC9FD1C3A}</a:tableStyleId>
              </a:tblPr>
              <a:tblGrid>
                <a:gridCol w="672483">
                  <a:extLst>
                    <a:ext uri="{9D8B030D-6E8A-4147-A177-3AD203B41FA5}">
                      <a16:colId xmlns:a16="http://schemas.microsoft.com/office/drawing/2014/main" val="1574039118"/>
                    </a:ext>
                  </a:extLst>
                </a:gridCol>
                <a:gridCol w="672483">
                  <a:extLst>
                    <a:ext uri="{9D8B030D-6E8A-4147-A177-3AD203B41FA5}">
                      <a16:colId xmlns:a16="http://schemas.microsoft.com/office/drawing/2014/main" val="2882165066"/>
                    </a:ext>
                  </a:extLst>
                </a:gridCol>
                <a:gridCol w="672483">
                  <a:extLst>
                    <a:ext uri="{9D8B030D-6E8A-4147-A177-3AD203B41FA5}">
                      <a16:colId xmlns:a16="http://schemas.microsoft.com/office/drawing/2014/main" val="3058995684"/>
                    </a:ext>
                  </a:extLst>
                </a:gridCol>
                <a:gridCol w="672483">
                  <a:extLst>
                    <a:ext uri="{9D8B030D-6E8A-4147-A177-3AD203B41FA5}">
                      <a16:colId xmlns:a16="http://schemas.microsoft.com/office/drawing/2014/main" val="2948718302"/>
                    </a:ext>
                  </a:extLst>
                </a:gridCol>
              </a:tblGrid>
              <a:tr h="55411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3" name="TextBox 2"/>
          <p:cNvSpPr txBox="1"/>
          <p:nvPr/>
        </p:nvSpPr>
        <p:spPr>
          <a:xfrm>
            <a:off x="2866846" y="1087393"/>
            <a:ext cx="4020099" cy="646331"/>
          </a:xfrm>
          <a:prstGeom prst="rect">
            <a:avLst/>
          </a:prstGeom>
          <a:noFill/>
        </p:spPr>
        <p:txBody>
          <a:bodyPr wrap="square" rtlCol="0">
            <a:spAutoFit/>
          </a:bodyPr>
          <a:lstStyle/>
          <a:p>
            <a:r>
              <a:rPr lang="en-US"/>
              <a:t>Pop 1 ra, kiểm tra 1 có liên kết với đỉnh nào </a:t>
            </a:r>
            <a:r>
              <a:rPr lang="en-US">
                <a:sym typeface="Wingdings" panose="05000000000000000000" pitchFamily="2" charset="2"/>
              </a:rPr>
              <a:t> cho 5 và 7 vào hàng đợi</a:t>
            </a:r>
            <a:endParaRPr lang="en-US"/>
          </a:p>
        </p:txBody>
      </p:sp>
      <p:sp>
        <p:nvSpPr>
          <p:cNvPr id="36" name="TextBox 35"/>
          <p:cNvSpPr txBox="1"/>
          <p:nvPr/>
        </p:nvSpPr>
        <p:spPr>
          <a:xfrm>
            <a:off x="2835772" y="1683962"/>
            <a:ext cx="4020099" cy="646331"/>
          </a:xfrm>
          <a:prstGeom prst="rect">
            <a:avLst/>
          </a:prstGeom>
          <a:noFill/>
        </p:spPr>
        <p:txBody>
          <a:bodyPr wrap="square" rtlCol="0">
            <a:spAutoFit/>
          </a:bodyPr>
          <a:lstStyle/>
          <a:p>
            <a:r>
              <a:rPr lang="en-US"/>
              <a:t>Pop 5 ra, kiểm tra 5 có liên kết với đỉnh nào </a:t>
            </a:r>
            <a:r>
              <a:rPr lang="en-US">
                <a:sym typeface="Wingdings" panose="05000000000000000000" pitchFamily="2" charset="2"/>
              </a:rPr>
              <a:t> cho 3 và 4 vào hàng đợi</a:t>
            </a:r>
            <a:endParaRPr lang="en-US"/>
          </a:p>
        </p:txBody>
      </p:sp>
      <p:sp>
        <p:nvSpPr>
          <p:cNvPr id="37" name="TextBox 36"/>
          <p:cNvSpPr txBox="1"/>
          <p:nvPr/>
        </p:nvSpPr>
        <p:spPr>
          <a:xfrm>
            <a:off x="2855340" y="2292603"/>
            <a:ext cx="4020099" cy="646331"/>
          </a:xfrm>
          <a:prstGeom prst="rect">
            <a:avLst/>
          </a:prstGeom>
          <a:noFill/>
        </p:spPr>
        <p:txBody>
          <a:bodyPr wrap="square" rtlCol="0">
            <a:spAutoFit/>
          </a:bodyPr>
          <a:lstStyle/>
          <a:p>
            <a:r>
              <a:rPr lang="en-US"/>
              <a:t>Pop 7 ra, kiểm tra 7 có liên kết với đỉnh nào </a:t>
            </a:r>
            <a:r>
              <a:rPr lang="en-US">
                <a:sym typeface="Wingdings" panose="05000000000000000000" pitchFamily="2" charset="2"/>
              </a:rPr>
              <a:t> cho 2 và 6 vào hàng đợi</a:t>
            </a:r>
            <a:endParaRPr lang="en-US"/>
          </a:p>
        </p:txBody>
      </p:sp>
      <p:sp>
        <p:nvSpPr>
          <p:cNvPr id="38" name="TextBox 37"/>
          <p:cNvSpPr txBox="1"/>
          <p:nvPr/>
        </p:nvSpPr>
        <p:spPr>
          <a:xfrm>
            <a:off x="2886639" y="2869420"/>
            <a:ext cx="4020099" cy="646331"/>
          </a:xfrm>
          <a:prstGeom prst="rect">
            <a:avLst/>
          </a:prstGeom>
          <a:noFill/>
        </p:spPr>
        <p:txBody>
          <a:bodyPr wrap="square" rtlCol="0">
            <a:spAutoFit/>
          </a:bodyPr>
          <a:lstStyle/>
          <a:p>
            <a:r>
              <a:rPr lang="en-US"/>
              <a:t>Pop 3 ra, kiểm tra 3 có liên kết với đỉnh nào </a:t>
            </a:r>
            <a:r>
              <a:rPr lang="en-US">
                <a:sym typeface="Wingdings" panose="05000000000000000000" pitchFamily="2" charset="2"/>
              </a:rPr>
              <a:t> không cho đỉnh nào vào hàng đợi</a:t>
            </a:r>
            <a:endParaRPr lang="en-US"/>
          </a:p>
        </p:txBody>
      </p:sp>
      <p:sp>
        <p:nvSpPr>
          <p:cNvPr id="41" name="Title 1"/>
          <p:cNvSpPr txBox="1">
            <a:spLocks/>
          </p:cNvSpPr>
          <p:nvPr/>
        </p:nvSpPr>
        <p:spPr>
          <a:xfrm>
            <a:off x="3218590" y="4141597"/>
            <a:ext cx="8973410" cy="33510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Tư tưởng BFS (Tìm kiếm theo chiều rộng):</a:t>
            </a:r>
          </a:p>
          <a:p>
            <a:pPr marL="457200" indent="-457200">
              <a:buFontTx/>
              <a:buChar char="-"/>
            </a:pPr>
            <a:r>
              <a:rPr lang="vi-VN" sz="2400"/>
              <a:t>Khởi đầu, thêm đỉnh gốc vào hàng đợi</a:t>
            </a:r>
            <a:r>
              <a:rPr lang="en-US" sz="2400"/>
              <a:t>.</a:t>
            </a:r>
          </a:p>
          <a:p>
            <a:pPr marL="457200" indent="-457200">
              <a:buFontTx/>
              <a:buChar char="-"/>
            </a:pPr>
            <a:r>
              <a:rPr lang="vi-VN" sz="2400"/>
              <a:t>Lấy đỉnh đầu tiên trong hàng đợi</a:t>
            </a:r>
            <a:r>
              <a:rPr lang="en-US" sz="2400"/>
              <a:t>.</a:t>
            </a:r>
          </a:p>
          <a:p>
            <a:pPr marL="457200" indent="-457200">
              <a:buFontTx/>
              <a:buChar char="-"/>
            </a:pPr>
            <a:r>
              <a:rPr lang="vi-VN" sz="2400"/>
              <a:t>Đánh dấu đỉnh đã đi qua. Đây là một chi tiết quan trọng do một cạnh trên cây đang xét là không có hướng nên nếu không đánh dấu thì một đỉnh sẽ được xét nhiều lần</a:t>
            </a:r>
            <a:r>
              <a:rPr lang="en-US" sz="2400"/>
              <a:t>.</a:t>
            </a:r>
          </a:p>
          <a:p>
            <a:pPr marL="1828800" lvl="3" indent="-457200">
              <a:buFontTx/>
              <a:buChar char="-"/>
            </a:pPr>
            <a:r>
              <a:rPr lang="vi-VN" sz="100"/>
              <a:t>Loại bỏ đỉnh đang xét khỏi hàng đợi</a:t>
            </a:r>
            <a:r>
              <a:rPr lang="en-US" sz="100"/>
              <a:t>.</a:t>
            </a:r>
          </a:p>
          <a:p>
            <a:pPr marL="457200" indent="-457200">
              <a:buFontTx/>
              <a:buChar char="-"/>
            </a:pPr>
            <a:r>
              <a:rPr lang="vi-VN" sz="2400"/>
              <a:t>Thêm các đỉnh kề chưa được đánh dấu với đỉnh đang xét vào cuối hàng đợi</a:t>
            </a:r>
            <a:r>
              <a:rPr lang="en-US" sz="2400"/>
              <a:t>.</a:t>
            </a:r>
          </a:p>
          <a:p>
            <a:pPr marL="457200" indent="-457200">
              <a:buFontTx/>
              <a:buChar char="-"/>
            </a:pPr>
            <a:r>
              <a:rPr lang="vi-VN" sz="2400"/>
              <a:t>Quá trình kết thúc khi hàng đợi rỗng</a:t>
            </a:r>
            <a:r>
              <a:rPr lang="en-US" sz="2400"/>
              <a:t>.</a:t>
            </a:r>
            <a:br>
              <a:rPr lang="en-US" sz="2000"/>
            </a:b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50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fade">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fade">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fade">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fade">
                                      <p:cBhvr>
                                        <p:cTn id="22" dur="500"/>
                                        <p:tgtEl>
                                          <p:spTgt spid="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
                                            <p:txEl>
                                              <p:pRg st="4" end="4"/>
                                            </p:txEl>
                                          </p:spTgt>
                                        </p:tgtEl>
                                        <p:attrNameLst>
                                          <p:attrName>style.visibility</p:attrName>
                                        </p:attrNameLst>
                                      </p:cBhvr>
                                      <p:to>
                                        <p:strVal val="visible"/>
                                      </p:to>
                                    </p:set>
                                    <p:animEffect transition="in" filter="fade">
                                      <p:cBhvr>
                                        <p:cTn id="27" dur="500"/>
                                        <p:tgtEl>
                                          <p:spTgt spid="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
                                            <p:txEl>
                                              <p:pRg st="5" end="5"/>
                                            </p:txEl>
                                          </p:spTgt>
                                        </p:tgtEl>
                                        <p:attrNameLst>
                                          <p:attrName>style.visibility</p:attrName>
                                        </p:attrNameLst>
                                      </p:cBhvr>
                                      <p:to>
                                        <p:strVal val="visible"/>
                                      </p:to>
                                    </p:set>
                                    <p:animEffect transition="in" filter="fade">
                                      <p:cBhvr>
                                        <p:cTn id="32" dur="500"/>
                                        <p:tgtEl>
                                          <p:spTgt spid="4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
                                            <p:txEl>
                                              <p:pRg st="6" end="6"/>
                                            </p:txEl>
                                          </p:spTgt>
                                        </p:tgtEl>
                                        <p:attrNameLst>
                                          <p:attrName>style.visibility</p:attrName>
                                        </p:attrNameLst>
                                      </p:cBhvr>
                                      <p:to>
                                        <p:strVal val="visible"/>
                                      </p:to>
                                    </p:set>
                                    <p:animEffect transition="in" filter="fade">
                                      <p:cBhvr>
                                        <p:cTn id="37" dur="500"/>
                                        <p:tgtEl>
                                          <p:spTgt spid="4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20851395">
            <a:off x="5647280" y="-602822"/>
            <a:ext cx="6102405" cy="4761757"/>
          </a:xfrm>
          <a:prstGeom prst="rect">
            <a:avLst/>
          </a:prstGeom>
        </p:spPr>
      </p:pic>
      <mc:AlternateContent xmlns:mc="http://schemas.openxmlformats.org/markup-compatibility/2006" xmlns:a14="http://schemas.microsoft.com/office/drawing/2010/main">
        <mc:Choice Requires="a14">
          <p:sp>
            <p:nvSpPr>
              <p:cNvPr id="5" name="Title 1"/>
              <p:cNvSpPr>
                <a:spLocks noGrp="1"/>
              </p:cNvSpPr>
              <p:nvPr>
                <p:ph type="title"/>
              </p:nvPr>
            </p:nvSpPr>
            <p:spPr>
              <a:xfrm>
                <a:off x="238380" y="242047"/>
                <a:ext cx="6855147" cy="6185647"/>
              </a:xfrm>
            </p:spPr>
            <p:txBody>
              <a:bodyPr>
                <a:noAutofit/>
              </a:bodyPr>
              <a:lstStyle/>
              <a:p>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tập</a:t>
                </a:r>
                <a:r>
                  <a:rPr lang="en-US" sz="2400" b="1" dirty="0">
                    <a:latin typeface="Arial" panose="020B0604020202020204" pitchFamily="34" charset="0"/>
                    <a:cs typeface="Arial" panose="020B0604020202020204" pitchFamily="34" charset="0"/>
                  </a:rPr>
                  <a:t> 1: </a:t>
                </a:r>
                <a:r>
                  <a:rPr lang="en-US" sz="2400" b="1" dirty="0" err="1">
                    <a:latin typeface="Arial" panose="020B0604020202020204" pitchFamily="34" charset="0"/>
                    <a:cs typeface="Arial" panose="020B0604020202020204" pitchFamily="34" charset="0"/>
                  </a:rPr>
                  <a:t>Tìm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đường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ngắn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nhất</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Cho </a:t>
                </a:r>
                <a:r>
                  <a:rPr lang="en-US" sz="2400" b="1" dirty="0" err="1">
                    <a:latin typeface="Arial" panose="020B0604020202020204" pitchFamily="34" charset="0"/>
                    <a:cs typeface="Arial" panose="020B0604020202020204" pitchFamily="34" charset="0"/>
                  </a:rPr>
                  <a:t>đồ</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thị</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vô</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hướng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không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có</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trọng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số</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gồm</a:t>
                </a:r>
                <a:r>
                  <a:rPr lang="en-US" sz="2400" b="1" dirty="0">
                    <a:latin typeface="Arial" panose="020B0604020202020204" pitchFamily="34" charset="0"/>
                    <a:cs typeface="Arial" panose="020B0604020202020204" pitchFamily="34" charset="0"/>
                  </a:rPr>
                  <a:t> </a:t>
                </a:r>
                <a14:m>
                  <m:oMath xmlns:m="http://schemas.openxmlformats.org/officeDocument/2006/math">
                    <m:r>
                      <a:rPr lang="en-US" sz="2400" b="1" i="1" smtClean="0">
                        <a:latin typeface="Cambria Math" panose="02040503050406030204" pitchFamily="18" charset="0"/>
                      </a:rPr>
                      <m:t>𝒏</m:t>
                    </m:r>
                  </m:oMath>
                </a14:m>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đỉnh</a:t>
                </a:r>
                <a:r>
                  <a:rPr lang="en-US" sz="2400" b="1" dirty="0">
                    <a:latin typeface="Arial" panose="020B0604020202020204" pitchFamily="34" charset="0"/>
                    <a:cs typeface="Arial" panose="020B0604020202020204" pitchFamily="34" charset="0"/>
                  </a:rPr>
                  <a:t>, </a:t>
                </a:r>
                <a14:m>
                  <m:oMath xmlns:m="http://schemas.openxmlformats.org/officeDocument/2006/math">
                    <m:r>
                      <a:rPr lang="en-US" sz="2400" b="1" i="1" smtClean="0">
                        <a:latin typeface="Cambria Math" panose="02040503050406030204" pitchFamily="18" charset="0"/>
                      </a:rPr>
                      <m:t>𝒎</m:t>
                    </m:r>
                  </m:oMath>
                </a14:m>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cạnh</a:t>
                </a:r>
                <a:r>
                  <a:rPr lang="en-US" sz="2400" b="1" dirty="0">
                    <a:latin typeface="Arial" panose="020B0604020202020204" pitchFamily="34" charset="0"/>
                    <a:cs typeface="Arial" panose="020B0604020202020204" pitchFamily="34" charset="0"/>
                  </a:rPr>
                  <a:t>, 2 </a:t>
                </a:r>
                <a:r>
                  <a:rPr lang="en-US" sz="2400" b="1" dirty="0" err="1">
                    <a:latin typeface="Arial" panose="020B0604020202020204" pitchFamily="34" charset="0"/>
                    <a:cs typeface="Arial" panose="020B0604020202020204" pitchFamily="34" charset="0"/>
                  </a:rPr>
                  <a:t>đỉnh</a:t>
                </a:r>
                <a:r>
                  <a:rPr lang="en-US" sz="2400" b="1" dirty="0">
                    <a:latin typeface="Arial" panose="020B0604020202020204" pitchFamily="34" charset="0"/>
                    <a:cs typeface="Arial" panose="020B0604020202020204" pitchFamily="34" charset="0"/>
                  </a:rPr>
                  <a:t> S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T </a:t>
                </a:r>
                <a:r>
                  <a:rPr lang="en-US" sz="2400" b="1" dirty="0" err="1">
                    <a:latin typeface="Arial" panose="020B0604020202020204" pitchFamily="34" charset="0"/>
                    <a:cs typeface="Arial" panose="020B0604020202020204" pitchFamily="34" charset="0"/>
                  </a:rPr>
                  <a:t>lần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lượt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là</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điểm</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bắt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đầu</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và</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kết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thúc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của</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một</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đường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đi</a:t>
                </a:r>
                <a:r>
                  <a:rPr lang="en-US" sz="2400" b="1" dirty="0">
                    <a:latin typeface="Arial" panose="020B0604020202020204" pitchFamily="34" charset="0"/>
                    <a:cs typeface="Arial" panose="020B0604020202020204" pitchFamily="34" charset="0"/>
                  </a:rPr>
                  <a:t>.</a:t>
                </a:r>
                <a:br>
                  <a:rPr lang="en-US" sz="2400" dirty="0"/>
                </a:br>
                <a:br>
                  <a:rPr lang="en-US" sz="2400" dirty="0"/>
                </a:br>
                <a:r>
                  <a:rPr lang="en-US" sz="2400" b="1" dirty="0" err="1"/>
                  <a:t>Yêu</a:t>
                </a:r>
                <a:r>
                  <a:rPr lang="en-US" sz="2400" b="1" dirty="0"/>
                  <a:t> </a:t>
                </a:r>
                <a:r>
                  <a:rPr lang="en-US" sz="2400" b="1" dirty="0" err="1"/>
                  <a:t>cầu</a:t>
                </a:r>
                <a:r>
                  <a:rPr lang="en-US" sz="2400" b="1" dirty="0"/>
                  <a:t>: </a:t>
                </a:r>
                <a:r>
                  <a:rPr lang="en-US" sz="2400" dirty="0" err="1"/>
                  <a:t>Tìm</a:t>
                </a:r>
                <a:r>
                  <a:rPr lang="en-US" sz="2400" dirty="0"/>
                  <a:t> </a:t>
                </a:r>
                <a:r>
                  <a:rPr lang="en-US" sz="2400" dirty="0" err="1"/>
                  <a:t>đường</a:t>
                </a:r>
                <a:r>
                  <a:rPr lang="en-US" sz="2400" dirty="0"/>
                  <a:t> </a:t>
                </a:r>
                <a:r>
                  <a:rPr lang="en-US" sz="2400" dirty="0" err="1"/>
                  <a:t>đi</a:t>
                </a:r>
                <a:r>
                  <a:rPr lang="en-US" sz="2400" dirty="0"/>
                  <a:t> </a:t>
                </a:r>
                <a:r>
                  <a:rPr lang="en-US" sz="2400" dirty="0" err="1"/>
                  <a:t>ngắn</a:t>
                </a:r>
                <a:r>
                  <a:rPr lang="en-US" sz="2400" dirty="0"/>
                  <a:t> </a:t>
                </a:r>
                <a:r>
                  <a:rPr lang="en-US" sz="2400" dirty="0" err="1"/>
                  <a:t>nhất</a:t>
                </a:r>
                <a:r>
                  <a:rPr lang="en-US" sz="2400" dirty="0"/>
                  <a:t> </a:t>
                </a:r>
                <a:r>
                  <a:rPr lang="en-US" sz="2400" dirty="0" err="1"/>
                  <a:t>từ</a:t>
                </a:r>
                <a:r>
                  <a:rPr lang="en-US" sz="2400" dirty="0"/>
                  <a:t> S </a:t>
                </a:r>
                <a:r>
                  <a:rPr lang="en-US" sz="2400" dirty="0" err="1"/>
                  <a:t>tới</a:t>
                </a:r>
                <a:r>
                  <a:rPr lang="en-US" sz="2400" dirty="0"/>
                  <a:t> T</a:t>
                </a:r>
                <a:br>
                  <a:rPr lang="en-US" sz="2400" dirty="0"/>
                </a:br>
                <a:r>
                  <a:rPr lang="en-US" sz="2400" b="1" dirty="0" err="1"/>
                  <a:t>Dữ</a:t>
                </a:r>
                <a:r>
                  <a:rPr lang="en-US" sz="2400" b="1" dirty="0"/>
                  <a:t> </a:t>
                </a:r>
                <a:r>
                  <a:rPr lang="en-US" sz="2400" b="1" dirty="0" err="1"/>
                  <a:t>liệu</a:t>
                </a:r>
                <a:r>
                  <a:rPr lang="en-US" sz="2400" b="1" dirty="0"/>
                  <a:t> </a:t>
                </a:r>
                <a:r>
                  <a:rPr lang="en-US" sz="2400" b="1" dirty="0" err="1"/>
                  <a:t>vào</a:t>
                </a:r>
                <a:r>
                  <a:rPr lang="en-US" sz="2400" b="1" dirty="0"/>
                  <a:t>: </a:t>
                </a:r>
                <a:br>
                  <a:rPr lang="en-US" sz="2400" dirty="0"/>
                </a:br>
                <a:r>
                  <a:rPr lang="en-US" sz="2400" dirty="0"/>
                  <a:t>+ </a:t>
                </a:r>
                <a:r>
                  <a:rPr lang="en-US" sz="2400" dirty="0" err="1"/>
                  <a:t>Dòng</a:t>
                </a:r>
                <a:r>
                  <a:rPr lang="en-US" sz="2400" dirty="0"/>
                  <a:t> </a:t>
                </a:r>
                <a:r>
                  <a:rPr lang="en-US" sz="2400" dirty="0" err="1"/>
                  <a:t>đầu</a:t>
                </a:r>
                <a:r>
                  <a:rPr lang="en-US" sz="2400" dirty="0"/>
                  <a:t> </a:t>
                </a:r>
                <a:r>
                  <a:rPr lang="en-US" sz="2400" dirty="0" err="1"/>
                  <a:t>tiên</a:t>
                </a:r>
                <a:r>
                  <a:rPr lang="en-US" sz="2400" dirty="0"/>
                  <a:t> </a:t>
                </a:r>
                <a:r>
                  <a:rPr lang="en-US" sz="2400" dirty="0" err="1"/>
                  <a:t>chứa</a:t>
                </a:r>
                <a:r>
                  <a:rPr lang="en-US" sz="2400" dirty="0"/>
                  <a:t> 2 </a:t>
                </a:r>
                <a:r>
                  <a:rPr lang="en-US" sz="2400" dirty="0" err="1"/>
                  <a:t>số</a:t>
                </a:r>
                <a:r>
                  <a:rPr lang="en-US" sz="2400" dirty="0"/>
                  <a:t> </a:t>
                </a:r>
                <a:r>
                  <a:rPr lang="en-US" sz="2400" dirty="0" err="1"/>
                  <a:t>nguyên</a:t>
                </a:r>
                <a:r>
                  <a:rPr lang="en-US" sz="2400" dirty="0"/>
                  <a:t> </a:t>
                </a:r>
                <a:r>
                  <a:rPr lang="en-US" sz="2400" dirty="0" err="1"/>
                  <a:t>dương</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𝑚</m:t>
                    </m:r>
                    <m:r>
                      <a:rPr lang="en-US" sz="2400" b="0" i="1" smtClean="0">
                        <a:latin typeface="Cambria Math" panose="02040503050406030204" pitchFamily="18" charset="0"/>
                      </a:rPr>
                      <m:t>, </m:t>
                    </m:r>
                    <m:r>
                      <a:rPr lang="en-US" sz="2400" b="0" i="1" smtClean="0">
                        <a:latin typeface="Cambria Math" panose="02040503050406030204" pitchFamily="18" charset="0"/>
                      </a:rPr>
                      <m:t>𝑆</m:t>
                    </m:r>
                    <m:r>
                      <a:rPr lang="en-US" sz="2400" b="0" i="1" smtClean="0">
                        <a:latin typeface="Cambria Math" panose="02040503050406030204" pitchFamily="18" charset="0"/>
                      </a:rPr>
                      <m:t>, </m:t>
                    </m:r>
                    <m:r>
                      <a:rPr lang="en-US" sz="2400" b="0" i="1" smtClean="0">
                        <a:latin typeface="Cambria Math" panose="02040503050406030204" pitchFamily="18" charset="0"/>
                      </a:rPr>
                      <m:t>𝑇</m:t>
                    </m:r>
                    <m:r>
                      <a:rPr lang="en-US" sz="2400" b="0" i="1" smtClean="0">
                        <a:latin typeface="Cambria Math" panose="02040503050406030204" pitchFamily="18" charset="0"/>
                      </a:rPr>
                      <m:t>  </m:t>
                    </m:r>
                  </m:oMath>
                </a14:m>
                <a:br>
                  <a:rPr lang="en-US" sz="2400" b="0" i="1" dirty="0">
                    <a:latin typeface="Cambria Math" panose="02040503050406030204" pitchFamily="18" charset="0"/>
                  </a:rPr>
                </a:br>
                <a14:m>
                  <m:oMath xmlns:m="http://schemas.openxmlformats.org/officeDocument/2006/math">
                    <m:r>
                      <a:rPr lang="en-US" sz="2400" b="0" i="1" smtClean="0">
                        <a:latin typeface="Cambria Math" panose="02040503050406030204" pitchFamily="18" charset="0"/>
                      </a:rPr>
                      <m:t>(</m:t>
                    </m:r>
                  </m:oMath>
                </a14:m>
                <a:r>
                  <a:rPr lang="en-US" sz="2400" dirty="0"/>
                  <a:t>3 ≤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 </m:t>
                    </m:r>
                    <m:r>
                      <a:rPr lang="en-US" sz="2400" i="1">
                        <a:latin typeface="Cambria Math" panose="02040503050406030204" pitchFamily="18" charset="0"/>
                      </a:rPr>
                      <m:t>𝑚</m:t>
                    </m:r>
                    <m:r>
                      <a:rPr lang="en-US" sz="2400" i="1">
                        <a:latin typeface="Cambria Math" panose="02040503050406030204" pitchFamily="18" charset="0"/>
                      </a:rPr>
                      <m:t>, </m:t>
                    </m:r>
                    <m:r>
                      <a:rPr lang="en-US" sz="2400" i="1">
                        <a:latin typeface="Cambria Math" panose="02040503050406030204" pitchFamily="18" charset="0"/>
                      </a:rPr>
                      <m:t>𝑆</m:t>
                    </m:r>
                    <m:r>
                      <a:rPr lang="en-US" sz="2400" i="1">
                        <a:latin typeface="Cambria Math" panose="02040503050406030204" pitchFamily="18" charset="0"/>
                      </a:rPr>
                      <m:t>, </m:t>
                    </m:r>
                    <m:r>
                      <a:rPr lang="en-US" sz="2400" i="1">
                        <a:latin typeface="Cambria Math" panose="02040503050406030204" pitchFamily="18" charset="0"/>
                      </a:rPr>
                      <m:t>𝑇</m:t>
                    </m:r>
                    <m:r>
                      <a:rPr lang="en-US" sz="2400" i="1">
                        <a:latin typeface="Cambria Math" panose="02040503050406030204" pitchFamily="18" charset="0"/>
                      </a:rPr>
                      <m:t> </m:t>
                    </m:r>
                  </m:oMath>
                </a14:m>
                <a:r>
                  <a:rPr lang="en-US" sz="2400" dirty="0"/>
                  <a:t>≤ 200)</a:t>
                </a:r>
                <a:br>
                  <a:rPr lang="en-US" sz="2400" dirty="0"/>
                </a:br>
                <a:r>
                  <a:rPr lang="en-US" sz="2400" dirty="0"/>
                  <a:t>+ </a:t>
                </a:r>
                <a14:m>
                  <m:oMath xmlns:m="http://schemas.openxmlformats.org/officeDocument/2006/math">
                    <m:r>
                      <a:rPr lang="en-US" sz="2400" i="1">
                        <a:latin typeface="Cambria Math" panose="02040503050406030204" pitchFamily="18" charset="0"/>
                      </a:rPr>
                      <m:t>𝑚</m:t>
                    </m:r>
                  </m:oMath>
                </a14:m>
                <a:r>
                  <a:rPr lang="en-US" sz="2400" dirty="0"/>
                  <a:t> </a:t>
                </a:r>
                <a:r>
                  <a:rPr lang="en-US" sz="2400" dirty="0" err="1"/>
                  <a:t>dòng</a:t>
                </a:r>
                <a:r>
                  <a:rPr lang="en-US" sz="2400" dirty="0"/>
                  <a:t> </a:t>
                </a:r>
                <a:r>
                  <a:rPr lang="en-US" sz="2400" dirty="0" err="1"/>
                  <a:t>tiếp</a:t>
                </a:r>
                <a:r>
                  <a:rPr lang="en-US" sz="2400" dirty="0"/>
                  <a:t> </a:t>
                </a:r>
                <a:r>
                  <a:rPr lang="en-US" sz="2400" dirty="0" err="1"/>
                  <a:t>theo</a:t>
                </a:r>
                <a:r>
                  <a:rPr lang="en-US" sz="2400" dirty="0"/>
                  <a:t>, </a:t>
                </a:r>
                <a:r>
                  <a:rPr lang="en-US" sz="2400" dirty="0" err="1"/>
                  <a:t>mỗi</a:t>
                </a:r>
                <a:r>
                  <a:rPr lang="en-US" sz="2400" dirty="0"/>
                  <a:t> </a:t>
                </a:r>
                <a:r>
                  <a:rPr lang="en-US" sz="2400" dirty="0" err="1"/>
                  <a:t>dòng</a:t>
                </a:r>
                <a:r>
                  <a:rPr lang="en-US" sz="2400" dirty="0"/>
                  <a:t> </a:t>
                </a:r>
                <a:r>
                  <a:rPr lang="en-US" sz="2400" dirty="0" err="1"/>
                  <a:t>chứa</a:t>
                </a:r>
                <a:r>
                  <a:rPr lang="en-US" sz="2400" dirty="0"/>
                  <a:t> </a:t>
                </a:r>
                <a:r>
                  <a:rPr lang="en-US" sz="2400" dirty="0" err="1"/>
                  <a:t>hai</a:t>
                </a:r>
                <a:r>
                  <a:rPr lang="en-US" sz="2400" dirty="0"/>
                  <a:t> </a:t>
                </a:r>
                <a:r>
                  <a:rPr lang="en-US" sz="2400" dirty="0" err="1"/>
                  <a:t>số</a:t>
                </a:r>
                <a:r>
                  <a:rPr lang="en-US" sz="2400" dirty="0"/>
                  <a:t> </a:t>
                </a:r>
                <a:r>
                  <a:rPr lang="en-US" sz="2400" dirty="0" err="1"/>
                  <a:t>nguyên</a:t>
                </a:r>
                <a:r>
                  <a:rPr lang="en-US" sz="2400" dirty="0"/>
                  <a:t> </a:t>
                </a:r>
                <a:r>
                  <a:rPr lang="en-US" sz="2400" dirty="0" err="1"/>
                  <a:t>dương</a:t>
                </a: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oMath>
                </a14:m>
                <a:r>
                  <a:rPr lang="en-US" sz="2400" dirty="0"/>
                  <a:t> </a:t>
                </a:r>
                <a:r>
                  <a:rPr lang="en-US" sz="2400" dirty="0" err="1"/>
                  <a:t>mô</a:t>
                </a:r>
                <a:r>
                  <a:rPr lang="en-US" sz="2400" dirty="0"/>
                  <a:t> </a:t>
                </a:r>
                <a:r>
                  <a:rPr lang="en-US" sz="2400" dirty="0" err="1"/>
                  <a:t>tả</a:t>
                </a:r>
                <a:r>
                  <a:rPr lang="en-US" sz="2400" dirty="0"/>
                  <a:t> </a:t>
                </a:r>
                <a:r>
                  <a:rPr lang="en-US" sz="2400" dirty="0" err="1"/>
                  <a:t>một</a:t>
                </a:r>
                <a:r>
                  <a:rPr lang="en-US" sz="2400" dirty="0"/>
                  <a:t> </a:t>
                </a:r>
                <a:r>
                  <a:rPr lang="en-US" sz="2400" dirty="0" err="1"/>
                  <a:t>cạnh</a:t>
                </a:r>
                <a:r>
                  <a:rPr lang="en-US" sz="2400" dirty="0"/>
                  <a:t> </a:t>
                </a:r>
                <a:r>
                  <a:rPr lang="en-US" sz="2400" dirty="0" err="1"/>
                  <a:t>của</a:t>
                </a:r>
                <a:r>
                  <a:rPr lang="en-US" sz="2400" dirty="0"/>
                  <a:t> </a:t>
                </a:r>
                <a:r>
                  <a:rPr lang="en-US" sz="2400" dirty="0" err="1"/>
                  <a:t>đồ</a:t>
                </a:r>
                <a:r>
                  <a:rPr lang="en-US" sz="2400" dirty="0"/>
                  <a:t> </a:t>
                </a:r>
                <a:r>
                  <a:rPr lang="en-US" sz="2400" dirty="0" err="1"/>
                  <a:t>thị</a:t>
                </a:r>
                <a:r>
                  <a:rPr lang="en-US" sz="2400" dirty="0"/>
                  <a:t>.</a:t>
                </a:r>
                <a:br>
                  <a:rPr lang="en-US" sz="2400" dirty="0"/>
                </a:br>
                <a:r>
                  <a:rPr lang="en-US" sz="2400" b="1" dirty="0" err="1"/>
                  <a:t>Kết</a:t>
                </a:r>
                <a:r>
                  <a:rPr lang="en-US" sz="2400" b="1" dirty="0"/>
                  <a:t> </a:t>
                </a:r>
                <a:r>
                  <a:rPr lang="en-US" sz="2400" b="1" dirty="0" err="1"/>
                  <a:t>quả</a:t>
                </a:r>
                <a:r>
                  <a:rPr lang="en-US" sz="2400" b="1" dirty="0"/>
                  <a:t> </a:t>
                </a:r>
                <a:r>
                  <a:rPr lang="en-US" sz="2400" b="1" dirty="0" err="1"/>
                  <a:t>ra</a:t>
                </a:r>
                <a:r>
                  <a:rPr lang="en-US" sz="2400" b="1" dirty="0"/>
                  <a:t>:</a:t>
                </a:r>
                <a:br>
                  <a:rPr lang="en-US" sz="2400" dirty="0"/>
                </a:br>
                <a:r>
                  <a:rPr lang="en-US" sz="2400" dirty="0"/>
                  <a:t>- </a:t>
                </a:r>
                <a:r>
                  <a:rPr lang="en-US" sz="2400" dirty="0" err="1"/>
                  <a:t>Nếu</a:t>
                </a:r>
                <a:r>
                  <a:rPr lang="en-US" sz="2400" dirty="0"/>
                  <a:t> </a:t>
                </a:r>
                <a:r>
                  <a:rPr lang="en-US" sz="2400" dirty="0" err="1"/>
                  <a:t>không</a:t>
                </a:r>
                <a:r>
                  <a:rPr lang="en-US" sz="2400" dirty="0"/>
                  <a:t> </a:t>
                </a:r>
                <a:r>
                  <a:rPr lang="en-US" sz="2400" dirty="0" err="1"/>
                  <a:t>tồn</a:t>
                </a:r>
                <a:r>
                  <a:rPr lang="en-US" sz="2400" dirty="0"/>
                  <a:t> </a:t>
                </a:r>
                <a:r>
                  <a:rPr lang="en-US" sz="2400" dirty="0" err="1"/>
                  <a:t>tại</a:t>
                </a:r>
                <a:r>
                  <a:rPr lang="en-US" sz="2400" dirty="0"/>
                  <a:t> </a:t>
                </a:r>
                <a:r>
                  <a:rPr lang="en-US" sz="2400" dirty="0" err="1"/>
                  <a:t>đường</a:t>
                </a:r>
                <a:r>
                  <a:rPr lang="en-US" sz="2400" dirty="0"/>
                  <a:t> </a:t>
                </a:r>
                <a:r>
                  <a:rPr lang="en-US" sz="2400" dirty="0" err="1"/>
                  <a:t>đi</a:t>
                </a:r>
                <a:r>
                  <a:rPr lang="en-US" sz="2400" dirty="0"/>
                  <a:t> </a:t>
                </a:r>
                <a:r>
                  <a:rPr lang="en-US" sz="2400" dirty="0" err="1"/>
                  <a:t>từ</a:t>
                </a:r>
                <a:r>
                  <a:rPr lang="en-US" sz="2400" dirty="0"/>
                  <a:t> S </a:t>
                </a:r>
                <a:r>
                  <a:rPr lang="en-US" sz="2400" dirty="0" err="1"/>
                  <a:t>đến</a:t>
                </a:r>
                <a:r>
                  <a:rPr lang="en-US" sz="2400" dirty="0"/>
                  <a:t> T </a:t>
                </a:r>
                <a:r>
                  <a:rPr lang="en-US" sz="2400" dirty="0" err="1"/>
                  <a:t>thì</a:t>
                </a:r>
                <a:r>
                  <a:rPr lang="en-US" sz="2400" dirty="0"/>
                  <a:t> </a:t>
                </a:r>
                <a:r>
                  <a:rPr lang="en-US" sz="2400" dirty="0" err="1"/>
                  <a:t>ghi</a:t>
                </a:r>
                <a:r>
                  <a:rPr lang="en-US" sz="2400" dirty="0"/>
                  <a:t> </a:t>
                </a:r>
                <a:r>
                  <a:rPr lang="en-US" sz="2400" dirty="0" err="1"/>
                  <a:t>ra</a:t>
                </a:r>
                <a:r>
                  <a:rPr lang="en-US" sz="2400" dirty="0"/>
                  <a:t> -1;</a:t>
                </a:r>
                <a:br>
                  <a:rPr lang="en-US" sz="2400" dirty="0"/>
                </a:br>
                <a:r>
                  <a:rPr lang="en-US" sz="2400" dirty="0"/>
                  <a:t>- </a:t>
                </a:r>
                <a:r>
                  <a:rPr lang="en-US" sz="2400" dirty="0" err="1"/>
                  <a:t>Nếu</a:t>
                </a:r>
                <a:r>
                  <a:rPr lang="en-US" sz="2400" dirty="0"/>
                  <a:t> </a:t>
                </a:r>
                <a:r>
                  <a:rPr lang="en-US" sz="2400" dirty="0" err="1"/>
                  <a:t>tồn</a:t>
                </a:r>
                <a:r>
                  <a:rPr lang="en-US" sz="2400" dirty="0"/>
                  <a:t> </a:t>
                </a:r>
                <a:r>
                  <a:rPr lang="en-US" sz="2400" dirty="0" err="1"/>
                  <a:t>tại</a:t>
                </a:r>
                <a:r>
                  <a:rPr lang="en-US" sz="2400" dirty="0"/>
                  <a:t> </a:t>
                </a:r>
                <a:r>
                  <a:rPr lang="en-US" sz="2400" dirty="0" err="1"/>
                  <a:t>đường</a:t>
                </a:r>
                <a:r>
                  <a:rPr lang="en-US" sz="2400" dirty="0"/>
                  <a:t> </a:t>
                </a:r>
                <a:r>
                  <a:rPr lang="en-US" sz="2400" dirty="0" err="1"/>
                  <a:t>đi</a:t>
                </a:r>
                <a:r>
                  <a:rPr lang="en-US" sz="2400" dirty="0"/>
                  <a:t> </a:t>
                </a:r>
                <a:r>
                  <a:rPr lang="en-US" sz="2400" dirty="0" err="1"/>
                  <a:t>thì</a:t>
                </a:r>
                <a:r>
                  <a:rPr lang="en-US" sz="2400" dirty="0"/>
                  <a:t> </a:t>
                </a:r>
                <a:r>
                  <a:rPr lang="en-US" sz="2400" dirty="0" err="1"/>
                  <a:t>ghi</a:t>
                </a:r>
                <a:r>
                  <a:rPr lang="en-US" sz="2400" dirty="0"/>
                  <a:t> </a:t>
                </a:r>
                <a:r>
                  <a:rPr lang="en-US" sz="2400" dirty="0" err="1"/>
                  <a:t>ra</a:t>
                </a:r>
                <a:r>
                  <a:rPr lang="en-US" sz="2400" dirty="0"/>
                  <a:t> </a:t>
                </a:r>
                <a:r>
                  <a:rPr lang="en-US" sz="2400" dirty="0" err="1"/>
                  <a:t>dòng</a:t>
                </a:r>
                <a:r>
                  <a:rPr lang="en-US" sz="2400" dirty="0"/>
                  <a:t> </a:t>
                </a:r>
                <a:r>
                  <a:rPr lang="en-US" sz="2400" dirty="0" err="1"/>
                  <a:t>đầu</a:t>
                </a:r>
                <a:r>
                  <a:rPr lang="en-US" sz="2400" dirty="0"/>
                  <a:t> </a:t>
                </a:r>
                <a:r>
                  <a:rPr lang="en-US" sz="2400" dirty="0" err="1"/>
                  <a:t>tiên</a:t>
                </a:r>
                <a:r>
                  <a:rPr lang="en-US" sz="2400" dirty="0"/>
                  <a:t> </a:t>
                </a:r>
                <a:r>
                  <a:rPr lang="en-US" sz="2400" dirty="0" err="1"/>
                  <a:t>là</a:t>
                </a:r>
                <a:r>
                  <a:rPr lang="en-US" sz="2400" dirty="0"/>
                  <a:t> </a:t>
                </a:r>
                <a:r>
                  <a:rPr lang="en-US" sz="2400" dirty="0" err="1"/>
                  <a:t>số</a:t>
                </a:r>
                <a:r>
                  <a:rPr lang="en-US" sz="2400" dirty="0"/>
                  <a:t> </a:t>
                </a:r>
                <a:r>
                  <a:rPr lang="en-US" sz="2400" dirty="0" err="1"/>
                  <a:t>cạnh</a:t>
                </a:r>
                <a:r>
                  <a:rPr lang="en-US" sz="2400" dirty="0"/>
                  <a:t> </a:t>
                </a:r>
                <a:r>
                  <a:rPr lang="en-US" sz="2400" dirty="0" err="1"/>
                  <a:t>đã</a:t>
                </a:r>
                <a:r>
                  <a:rPr lang="en-US" sz="2400" dirty="0"/>
                  <a:t> </a:t>
                </a:r>
                <a:r>
                  <a:rPr lang="en-US" sz="2400" dirty="0" err="1"/>
                  <a:t>đi</a:t>
                </a:r>
                <a:r>
                  <a:rPr lang="en-US" sz="2400" dirty="0"/>
                  <a:t> qua, </a:t>
                </a:r>
                <a:r>
                  <a:rPr lang="en-US" sz="2400" dirty="0" err="1"/>
                  <a:t>dòng</a:t>
                </a:r>
                <a:r>
                  <a:rPr lang="en-US" sz="2400" dirty="0"/>
                  <a:t> </a:t>
                </a:r>
                <a:r>
                  <a:rPr lang="en-US" sz="2400" dirty="0" err="1"/>
                  <a:t>tiếp</a:t>
                </a:r>
                <a:r>
                  <a:rPr lang="en-US" sz="2400" dirty="0"/>
                  <a:t> </a:t>
                </a:r>
                <a:r>
                  <a:rPr lang="en-US" sz="2400" dirty="0" err="1"/>
                  <a:t>theo</a:t>
                </a:r>
                <a:r>
                  <a:rPr lang="en-US" sz="2400" dirty="0"/>
                  <a:t> </a:t>
                </a:r>
                <a:r>
                  <a:rPr lang="en-US" sz="2400" dirty="0" err="1"/>
                  <a:t>là</a:t>
                </a:r>
                <a:r>
                  <a:rPr lang="en-US" sz="2400" dirty="0"/>
                  <a:t> </a:t>
                </a:r>
                <a:r>
                  <a:rPr lang="en-US" sz="2400" dirty="0" err="1"/>
                  <a:t>danh</a:t>
                </a:r>
                <a:r>
                  <a:rPr lang="en-US" sz="2400" dirty="0"/>
                  <a:t> </a:t>
                </a:r>
                <a:r>
                  <a:rPr lang="en-US" sz="2400" dirty="0" err="1"/>
                  <a:t>sách</a:t>
                </a:r>
                <a:r>
                  <a:rPr lang="en-US" sz="2400" dirty="0"/>
                  <a:t> </a:t>
                </a:r>
                <a:r>
                  <a:rPr lang="en-US" sz="2400" dirty="0" err="1"/>
                  <a:t>các</a:t>
                </a:r>
                <a:r>
                  <a:rPr lang="en-US" sz="2400" dirty="0"/>
                  <a:t> </a:t>
                </a:r>
                <a:r>
                  <a:rPr lang="en-US" sz="2400" dirty="0" err="1"/>
                  <a:t>đỉnh</a:t>
                </a:r>
                <a:r>
                  <a:rPr lang="en-US" sz="2400" dirty="0"/>
                  <a:t> </a:t>
                </a:r>
                <a:r>
                  <a:rPr lang="en-US" sz="2400" dirty="0" err="1"/>
                  <a:t>đi</a:t>
                </a:r>
                <a:r>
                  <a:rPr lang="en-US" sz="2400" dirty="0"/>
                  <a:t> </a:t>
                </a:r>
                <a:r>
                  <a:rPr lang="en-US" sz="2400" dirty="0" err="1"/>
                  <a:t>từ</a:t>
                </a:r>
                <a:r>
                  <a:rPr lang="en-US" sz="2400" dirty="0"/>
                  <a:t> </a:t>
                </a:r>
                <a:r>
                  <a:rPr lang="en-US" sz="2400" dirty="0" err="1"/>
                  <a:t>đỉnh</a:t>
                </a:r>
                <a:r>
                  <a:rPr lang="en-US" sz="2400" dirty="0"/>
                  <a:t> S </a:t>
                </a:r>
                <a:r>
                  <a:rPr lang="en-US" sz="2400" dirty="0" err="1"/>
                  <a:t>tới</a:t>
                </a:r>
                <a:r>
                  <a:rPr lang="en-US" sz="2400" dirty="0"/>
                  <a:t> T </a:t>
                </a:r>
              </a:p>
            </p:txBody>
          </p:sp>
        </mc:Choice>
        <mc:Fallback xmlns="">
          <p:sp>
            <p:nvSpPr>
              <p:cNvPr id="5" name="Title 1"/>
              <p:cNvSpPr>
                <a:spLocks noGrp="1" noRot="1" noChangeAspect="1" noMove="1" noResize="1" noEditPoints="1" noAdjustHandles="1" noChangeArrowheads="1" noChangeShapeType="1" noTextEdit="1"/>
              </p:cNvSpPr>
              <p:nvPr>
                <p:ph type="title"/>
              </p:nvPr>
            </p:nvSpPr>
            <p:spPr>
              <a:xfrm>
                <a:off x="238380" y="242047"/>
                <a:ext cx="6855147" cy="6185647"/>
              </a:xfrm>
              <a:blipFill>
                <a:blip r:embed="rId3"/>
                <a:stretch>
                  <a:fillRect l="-1294"/>
                </a:stretch>
              </a:blipFill>
            </p:spPr>
            <p:txBody>
              <a:bodyPr/>
              <a:lstStyle/>
              <a:p>
                <a:r>
                  <a:rPr lang="en-VN">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149377316"/>
              </p:ext>
            </p:extLst>
          </p:nvPr>
        </p:nvGraphicFramePr>
        <p:xfrm>
          <a:off x="7093527" y="2723433"/>
          <a:ext cx="2858586" cy="4006596"/>
        </p:xfrm>
        <a:graphic>
          <a:graphicData uri="http://schemas.openxmlformats.org/drawingml/2006/table">
            <a:tbl>
              <a:tblPr firstRow="1" bandRow="1">
                <a:tableStyleId>{5C22544A-7EE6-4342-B048-85BDC9FD1C3A}</a:tableStyleId>
              </a:tblPr>
              <a:tblGrid>
                <a:gridCol w="1377575">
                  <a:extLst>
                    <a:ext uri="{9D8B030D-6E8A-4147-A177-3AD203B41FA5}">
                      <a16:colId xmlns:a16="http://schemas.microsoft.com/office/drawing/2014/main" val="387612399"/>
                    </a:ext>
                  </a:extLst>
                </a:gridCol>
                <a:gridCol w="1481011">
                  <a:extLst>
                    <a:ext uri="{9D8B030D-6E8A-4147-A177-3AD203B41FA5}">
                      <a16:colId xmlns:a16="http://schemas.microsoft.com/office/drawing/2014/main" val="3378659893"/>
                    </a:ext>
                  </a:extLst>
                </a:gridCol>
              </a:tblGrid>
              <a:tr h="497541">
                <a:tc>
                  <a:txBody>
                    <a:bodyPr/>
                    <a:lstStyle/>
                    <a:p>
                      <a:pPr>
                        <a:lnSpc>
                          <a:spcPct val="150000"/>
                        </a:lnSpc>
                      </a:pPr>
                      <a:r>
                        <a:rPr lang="en-US" sz="2000">
                          <a:solidFill>
                            <a:schemeClr val="tx1"/>
                          </a:solidFill>
                        </a:rPr>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2000">
                          <a:solidFill>
                            <a:schemeClr val="tx1"/>
                          </a:solidFill>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7332581"/>
                  </a:ext>
                </a:extLst>
              </a:tr>
              <a:tr h="2607729">
                <a:tc>
                  <a:txBody>
                    <a:bodyPr/>
                    <a:lstStyle/>
                    <a:p>
                      <a:pPr>
                        <a:lnSpc>
                          <a:spcPct val="100000"/>
                        </a:lnSpc>
                      </a:pPr>
                      <a:r>
                        <a:rPr lang="en-US" sz="1800" kern="1200" dirty="0">
                          <a:solidFill>
                            <a:schemeClr val="dk1"/>
                          </a:solidFill>
                          <a:effectLst/>
                          <a:latin typeface="+mn-lt"/>
                          <a:ea typeface="+mn-ea"/>
                          <a:cs typeface="+mn-cs"/>
                        </a:rPr>
                        <a:t>6</a:t>
                      </a:r>
                      <a:r>
                        <a:rPr lang="en-US" sz="2800" dirty="0"/>
                        <a:t> </a:t>
                      </a:r>
                      <a:r>
                        <a:rPr lang="en-US" sz="1800" kern="1200" dirty="0">
                          <a:solidFill>
                            <a:schemeClr val="dk1"/>
                          </a:solidFill>
                          <a:effectLst/>
                          <a:latin typeface="+mn-lt"/>
                          <a:ea typeface="+mn-ea"/>
                          <a:cs typeface="+mn-cs"/>
                        </a:rPr>
                        <a:t>7</a:t>
                      </a:r>
                      <a:r>
                        <a:rPr lang="en-US" sz="2800" dirty="0"/>
                        <a:t> </a:t>
                      </a: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5</a:t>
                      </a:r>
                      <a:r>
                        <a:rPr lang="en-US" sz="2800" dirty="0"/>
                        <a:t> </a:t>
                      </a:r>
                    </a:p>
                    <a:p>
                      <a:pPr>
                        <a:lnSpc>
                          <a:spcPct val="100000"/>
                        </a:lnSpc>
                      </a:pP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2</a:t>
                      </a:r>
                      <a:r>
                        <a:rPr lang="en-US" sz="2800" dirty="0"/>
                        <a:t> </a:t>
                      </a:r>
                    </a:p>
                    <a:p>
                      <a:pPr>
                        <a:lnSpc>
                          <a:spcPct val="100000"/>
                        </a:lnSpc>
                      </a:pP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3</a:t>
                      </a:r>
                      <a:r>
                        <a:rPr lang="en-US" sz="2800" dirty="0"/>
                        <a:t> </a:t>
                      </a:r>
                    </a:p>
                    <a:p>
                      <a:pPr>
                        <a:lnSpc>
                          <a:spcPct val="100000"/>
                        </a:lnSpc>
                      </a:pPr>
                      <a:r>
                        <a:rPr lang="en-US" sz="1800" kern="1200" dirty="0">
                          <a:solidFill>
                            <a:schemeClr val="dk1"/>
                          </a:solidFill>
                          <a:effectLst/>
                          <a:latin typeface="+mn-lt"/>
                          <a:ea typeface="+mn-ea"/>
                          <a:cs typeface="+mn-cs"/>
                        </a:rPr>
                        <a:t>3</a:t>
                      </a:r>
                      <a:r>
                        <a:rPr lang="en-US" sz="2800" dirty="0"/>
                        <a:t> </a:t>
                      </a:r>
                      <a:r>
                        <a:rPr lang="en-US" sz="1800" kern="1200" dirty="0">
                          <a:solidFill>
                            <a:schemeClr val="dk1"/>
                          </a:solidFill>
                          <a:effectLst/>
                          <a:latin typeface="+mn-lt"/>
                          <a:ea typeface="+mn-ea"/>
                          <a:cs typeface="+mn-cs"/>
                        </a:rPr>
                        <a:t>5</a:t>
                      </a:r>
                      <a:r>
                        <a:rPr lang="en-US" sz="2800" dirty="0"/>
                        <a:t> </a:t>
                      </a:r>
                    </a:p>
                    <a:p>
                      <a:pPr>
                        <a:lnSpc>
                          <a:spcPct val="100000"/>
                        </a:lnSpc>
                      </a:pPr>
                      <a:r>
                        <a:rPr lang="en-US" sz="1800" kern="1200" dirty="0">
                          <a:solidFill>
                            <a:schemeClr val="dk1"/>
                          </a:solidFill>
                          <a:effectLst/>
                          <a:latin typeface="+mn-lt"/>
                          <a:ea typeface="+mn-ea"/>
                          <a:cs typeface="+mn-cs"/>
                        </a:rPr>
                        <a:t>2</a:t>
                      </a:r>
                      <a:r>
                        <a:rPr lang="en-US" sz="2800" dirty="0"/>
                        <a:t> </a:t>
                      </a:r>
                      <a:r>
                        <a:rPr lang="en-US" sz="1800" kern="1200" dirty="0">
                          <a:solidFill>
                            <a:schemeClr val="dk1"/>
                          </a:solidFill>
                          <a:effectLst/>
                          <a:latin typeface="+mn-lt"/>
                          <a:ea typeface="+mn-ea"/>
                          <a:cs typeface="+mn-cs"/>
                        </a:rPr>
                        <a:t>4</a:t>
                      </a:r>
                      <a:r>
                        <a:rPr lang="en-US" sz="2800" dirty="0"/>
                        <a:t> </a:t>
                      </a:r>
                    </a:p>
                    <a:p>
                      <a:pPr>
                        <a:lnSpc>
                          <a:spcPct val="100000"/>
                        </a:lnSpc>
                      </a:pPr>
                      <a:r>
                        <a:rPr lang="en-US" sz="1800" kern="1200" dirty="0">
                          <a:solidFill>
                            <a:schemeClr val="dk1"/>
                          </a:solidFill>
                          <a:effectLst/>
                          <a:latin typeface="+mn-lt"/>
                          <a:ea typeface="+mn-ea"/>
                          <a:cs typeface="+mn-cs"/>
                        </a:rPr>
                        <a:t>4</a:t>
                      </a:r>
                      <a:r>
                        <a:rPr lang="en-US" sz="2800" dirty="0"/>
                        <a:t> </a:t>
                      </a:r>
                      <a:r>
                        <a:rPr lang="en-US" sz="1800" kern="1200" dirty="0">
                          <a:solidFill>
                            <a:schemeClr val="dk1"/>
                          </a:solidFill>
                          <a:effectLst/>
                          <a:latin typeface="+mn-lt"/>
                          <a:ea typeface="+mn-ea"/>
                          <a:cs typeface="+mn-cs"/>
                        </a:rPr>
                        <a:t>6</a:t>
                      </a:r>
                      <a:r>
                        <a:rPr lang="en-US" sz="2800" dirty="0"/>
                        <a:t> </a:t>
                      </a:r>
                    </a:p>
                    <a:p>
                      <a:pPr>
                        <a:lnSpc>
                          <a:spcPct val="100000"/>
                        </a:lnSpc>
                      </a:pPr>
                      <a:r>
                        <a:rPr lang="en-US" sz="1800" kern="1200" dirty="0">
                          <a:solidFill>
                            <a:schemeClr val="dk1"/>
                          </a:solidFill>
                          <a:effectLst/>
                          <a:latin typeface="+mn-lt"/>
                          <a:ea typeface="+mn-ea"/>
                          <a:cs typeface="+mn-cs"/>
                        </a:rPr>
                        <a:t>2</a:t>
                      </a:r>
                      <a:r>
                        <a:rPr lang="en-US" sz="2800" dirty="0"/>
                        <a:t> </a:t>
                      </a:r>
                      <a:r>
                        <a:rPr lang="en-US" sz="1800" kern="1200" dirty="0">
                          <a:solidFill>
                            <a:schemeClr val="dk1"/>
                          </a:solidFill>
                          <a:effectLst/>
                          <a:latin typeface="+mn-lt"/>
                          <a:ea typeface="+mn-ea"/>
                          <a:cs typeface="+mn-cs"/>
                        </a:rPr>
                        <a:t>3</a:t>
                      </a:r>
                      <a:r>
                        <a:rPr lang="en-US" sz="2800" dirty="0"/>
                        <a:t> </a:t>
                      </a:r>
                    </a:p>
                    <a:p>
                      <a:pPr>
                        <a:lnSpc>
                          <a:spcPct val="100000"/>
                        </a:lnSpc>
                      </a:pP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4</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kern="1200" dirty="0">
                          <a:solidFill>
                            <a:schemeClr val="dk1"/>
                          </a:solidFill>
                          <a:effectLst/>
                          <a:latin typeface="+mn-lt"/>
                          <a:ea typeface="+mn-ea"/>
                          <a:cs typeface="+mn-cs"/>
                        </a:rPr>
                        <a:t>2</a:t>
                      </a:r>
                      <a:r>
                        <a:rPr lang="en-US" sz="2800" dirty="0"/>
                        <a:t> </a:t>
                      </a:r>
                    </a:p>
                    <a:p>
                      <a:pPr>
                        <a:lnSpc>
                          <a:spcPct val="100000"/>
                        </a:lnSpc>
                      </a:pP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3</a:t>
                      </a:r>
                      <a:r>
                        <a:rPr lang="en-US" sz="2800" dirty="0"/>
                        <a:t> </a:t>
                      </a:r>
                      <a:r>
                        <a:rPr lang="en-US" sz="1800" kern="1200" dirty="0">
                          <a:solidFill>
                            <a:schemeClr val="dk1"/>
                          </a:solidFill>
                          <a:effectLst/>
                          <a:latin typeface="+mn-lt"/>
                          <a:ea typeface="+mn-ea"/>
                          <a:cs typeface="+mn-cs"/>
                        </a:rPr>
                        <a:t>5</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4084373"/>
                  </a:ext>
                </a:extLst>
              </a:tr>
            </a:tbl>
          </a:graphicData>
        </a:graphic>
      </p:graphicFrame>
    </p:spTree>
    <p:extLst>
      <p:ext uri="{BB962C8B-B14F-4D97-AF65-F5344CB8AC3E}">
        <p14:creationId xmlns:p14="http://schemas.microsoft.com/office/powerpoint/2010/main" val="3627411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8F4D27A8-5599-ACE5-BB38-725DFFBB8A50}"/>
              </a:ext>
            </a:extLst>
          </p:cNvPr>
          <p:cNvPicPr>
            <a:picLocks noChangeAspect="1"/>
          </p:cNvPicPr>
          <p:nvPr/>
        </p:nvPicPr>
        <p:blipFill>
          <a:blip r:embed="rId2"/>
          <a:stretch>
            <a:fillRect/>
          </a:stretch>
        </p:blipFill>
        <p:spPr>
          <a:xfrm rot="20851395">
            <a:off x="5647279" y="-731775"/>
            <a:ext cx="6102405" cy="4761757"/>
          </a:xfrm>
          <a:prstGeom prst="rect">
            <a:avLst/>
          </a:prstGeom>
        </p:spPr>
      </p:pic>
      <p:pic>
        <p:nvPicPr>
          <p:cNvPr id="13" name="Picture 12">
            <a:extLst>
              <a:ext uri="{FF2B5EF4-FFF2-40B4-BE49-F238E27FC236}">
                <a16:creationId xmlns:a16="http://schemas.microsoft.com/office/drawing/2014/main" id="{BA668AD4-FFBD-EBCB-3E12-648355C9A8A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88602" y="797774"/>
            <a:ext cx="6645910" cy="5967687"/>
          </a:xfrm>
          <a:prstGeom prst="rect">
            <a:avLst/>
          </a:prstGeom>
        </p:spPr>
      </p:pic>
      <p:graphicFrame>
        <p:nvGraphicFramePr>
          <p:cNvPr id="18" name="Table 17">
            <a:extLst>
              <a:ext uri="{FF2B5EF4-FFF2-40B4-BE49-F238E27FC236}">
                <a16:creationId xmlns:a16="http://schemas.microsoft.com/office/drawing/2014/main" id="{B4EC5F33-208C-52C2-F803-CBC9E88C01F9}"/>
              </a:ext>
            </a:extLst>
          </p:cNvPr>
          <p:cNvGraphicFramePr>
            <a:graphicFrameLocks noGrp="1"/>
          </p:cNvGraphicFramePr>
          <p:nvPr>
            <p:extLst>
              <p:ext uri="{D42A27DB-BD31-4B8C-83A1-F6EECF244321}">
                <p14:modId xmlns:p14="http://schemas.microsoft.com/office/powerpoint/2010/main" val="1712212929"/>
              </p:ext>
            </p:extLst>
          </p:nvPr>
        </p:nvGraphicFramePr>
        <p:xfrm>
          <a:off x="7795846" y="2918675"/>
          <a:ext cx="2858586" cy="4006596"/>
        </p:xfrm>
        <a:graphic>
          <a:graphicData uri="http://schemas.openxmlformats.org/drawingml/2006/table">
            <a:tbl>
              <a:tblPr firstRow="1" bandRow="1">
                <a:tableStyleId>{5C22544A-7EE6-4342-B048-85BDC9FD1C3A}</a:tableStyleId>
              </a:tblPr>
              <a:tblGrid>
                <a:gridCol w="1377575">
                  <a:extLst>
                    <a:ext uri="{9D8B030D-6E8A-4147-A177-3AD203B41FA5}">
                      <a16:colId xmlns:a16="http://schemas.microsoft.com/office/drawing/2014/main" val="387612399"/>
                    </a:ext>
                  </a:extLst>
                </a:gridCol>
                <a:gridCol w="1481011">
                  <a:extLst>
                    <a:ext uri="{9D8B030D-6E8A-4147-A177-3AD203B41FA5}">
                      <a16:colId xmlns:a16="http://schemas.microsoft.com/office/drawing/2014/main" val="3378659893"/>
                    </a:ext>
                  </a:extLst>
                </a:gridCol>
              </a:tblGrid>
              <a:tr h="497541">
                <a:tc>
                  <a:txBody>
                    <a:bodyPr/>
                    <a:lstStyle/>
                    <a:p>
                      <a:pPr>
                        <a:lnSpc>
                          <a:spcPct val="150000"/>
                        </a:lnSpc>
                      </a:pPr>
                      <a:r>
                        <a:rPr lang="en-US" sz="2000" dirty="0">
                          <a:solidFill>
                            <a:schemeClr val="tx1"/>
                          </a:solidFill>
                        </a:rPr>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US" sz="2000">
                          <a:solidFill>
                            <a:schemeClr val="tx1"/>
                          </a:solidFill>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7332581"/>
                  </a:ext>
                </a:extLst>
              </a:tr>
              <a:tr h="2607729">
                <a:tc>
                  <a:txBody>
                    <a:bodyPr/>
                    <a:lstStyle/>
                    <a:p>
                      <a:pPr>
                        <a:lnSpc>
                          <a:spcPct val="100000"/>
                        </a:lnSpc>
                      </a:pPr>
                      <a:r>
                        <a:rPr lang="en-US" sz="1800" kern="1200" dirty="0">
                          <a:solidFill>
                            <a:schemeClr val="dk1"/>
                          </a:solidFill>
                          <a:effectLst/>
                          <a:latin typeface="+mn-lt"/>
                          <a:ea typeface="+mn-ea"/>
                          <a:cs typeface="+mn-cs"/>
                        </a:rPr>
                        <a:t>6</a:t>
                      </a:r>
                      <a:r>
                        <a:rPr lang="en-US" sz="2800" dirty="0"/>
                        <a:t> </a:t>
                      </a:r>
                      <a:r>
                        <a:rPr lang="en-US" sz="1800" kern="1200" dirty="0">
                          <a:solidFill>
                            <a:schemeClr val="dk1"/>
                          </a:solidFill>
                          <a:effectLst/>
                          <a:latin typeface="+mn-lt"/>
                          <a:ea typeface="+mn-ea"/>
                          <a:cs typeface="+mn-cs"/>
                        </a:rPr>
                        <a:t>7</a:t>
                      </a:r>
                      <a:r>
                        <a:rPr lang="en-US" sz="2800" dirty="0"/>
                        <a:t> </a:t>
                      </a: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5</a:t>
                      </a:r>
                      <a:r>
                        <a:rPr lang="en-US" sz="2800" dirty="0"/>
                        <a:t> </a:t>
                      </a:r>
                    </a:p>
                    <a:p>
                      <a:pPr>
                        <a:lnSpc>
                          <a:spcPct val="100000"/>
                        </a:lnSpc>
                      </a:pP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2</a:t>
                      </a:r>
                      <a:r>
                        <a:rPr lang="en-US" sz="2800" dirty="0"/>
                        <a:t> </a:t>
                      </a:r>
                    </a:p>
                    <a:p>
                      <a:pPr>
                        <a:lnSpc>
                          <a:spcPct val="100000"/>
                        </a:lnSpc>
                      </a:pP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3</a:t>
                      </a:r>
                      <a:r>
                        <a:rPr lang="en-US" sz="2800" dirty="0"/>
                        <a:t> </a:t>
                      </a:r>
                    </a:p>
                    <a:p>
                      <a:pPr>
                        <a:lnSpc>
                          <a:spcPct val="100000"/>
                        </a:lnSpc>
                      </a:pPr>
                      <a:r>
                        <a:rPr lang="en-US" sz="1800" kern="1200" dirty="0">
                          <a:solidFill>
                            <a:schemeClr val="dk1"/>
                          </a:solidFill>
                          <a:effectLst/>
                          <a:latin typeface="+mn-lt"/>
                          <a:ea typeface="+mn-ea"/>
                          <a:cs typeface="+mn-cs"/>
                        </a:rPr>
                        <a:t>3</a:t>
                      </a:r>
                      <a:r>
                        <a:rPr lang="en-US" sz="2800" dirty="0"/>
                        <a:t> </a:t>
                      </a:r>
                      <a:r>
                        <a:rPr lang="en-US" sz="1800" kern="1200" dirty="0">
                          <a:solidFill>
                            <a:schemeClr val="dk1"/>
                          </a:solidFill>
                          <a:effectLst/>
                          <a:latin typeface="+mn-lt"/>
                          <a:ea typeface="+mn-ea"/>
                          <a:cs typeface="+mn-cs"/>
                        </a:rPr>
                        <a:t>5</a:t>
                      </a:r>
                      <a:r>
                        <a:rPr lang="en-US" sz="2800" dirty="0"/>
                        <a:t> </a:t>
                      </a:r>
                    </a:p>
                    <a:p>
                      <a:pPr>
                        <a:lnSpc>
                          <a:spcPct val="100000"/>
                        </a:lnSpc>
                      </a:pPr>
                      <a:r>
                        <a:rPr lang="en-US" sz="1800" kern="1200" dirty="0">
                          <a:solidFill>
                            <a:schemeClr val="dk1"/>
                          </a:solidFill>
                          <a:effectLst/>
                          <a:latin typeface="+mn-lt"/>
                          <a:ea typeface="+mn-ea"/>
                          <a:cs typeface="+mn-cs"/>
                        </a:rPr>
                        <a:t>2</a:t>
                      </a:r>
                      <a:r>
                        <a:rPr lang="en-US" sz="2800" dirty="0"/>
                        <a:t> </a:t>
                      </a:r>
                      <a:r>
                        <a:rPr lang="en-US" sz="1800" kern="1200" dirty="0">
                          <a:solidFill>
                            <a:schemeClr val="dk1"/>
                          </a:solidFill>
                          <a:effectLst/>
                          <a:latin typeface="+mn-lt"/>
                          <a:ea typeface="+mn-ea"/>
                          <a:cs typeface="+mn-cs"/>
                        </a:rPr>
                        <a:t>4</a:t>
                      </a:r>
                      <a:r>
                        <a:rPr lang="en-US" sz="2800" dirty="0"/>
                        <a:t> </a:t>
                      </a:r>
                    </a:p>
                    <a:p>
                      <a:pPr>
                        <a:lnSpc>
                          <a:spcPct val="100000"/>
                        </a:lnSpc>
                      </a:pPr>
                      <a:r>
                        <a:rPr lang="en-US" sz="1800" kern="1200" dirty="0">
                          <a:solidFill>
                            <a:schemeClr val="dk1"/>
                          </a:solidFill>
                          <a:effectLst/>
                          <a:latin typeface="+mn-lt"/>
                          <a:ea typeface="+mn-ea"/>
                          <a:cs typeface="+mn-cs"/>
                        </a:rPr>
                        <a:t>4</a:t>
                      </a:r>
                      <a:r>
                        <a:rPr lang="en-US" sz="2800" dirty="0"/>
                        <a:t> </a:t>
                      </a:r>
                      <a:r>
                        <a:rPr lang="en-US" sz="1800" kern="1200" dirty="0">
                          <a:solidFill>
                            <a:schemeClr val="dk1"/>
                          </a:solidFill>
                          <a:effectLst/>
                          <a:latin typeface="+mn-lt"/>
                          <a:ea typeface="+mn-ea"/>
                          <a:cs typeface="+mn-cs"/>
                        </a:rPr>
                        <a:t>6</a:t>
                      </a:r>
                      <a:r>
                        <a:rPr lang="en-US" sz="2800" dirty="0"/>
                        <a:t> </a:t>
                      </a:r>
                    </a:p>
                    <a:p>
                      <a:pPr>
                        <a:lnSpc>
                          <a:spcPct val="100000"/>
                        </a:lnSpc>
                      </a:pPr>
                      <a:r>
                        <a:rPr lang="en-US" sz="1800" kern="1200" dirty="0">
                          <a:solidFill>
                            <a:schemeClr val="dk1"/>
                          </a:solidFill>
                          <a:effectLst/>
                          <a:latin typeface="+mn-lt"/>
                          <a:ea typeface="+mn-ea"/>
                          <a:cs typeface="+mn-cs"/>
                        </a:rPr>
                        <a:t>2</a:t>
                      </a:r>
                      <a:r>
                        <a:rPr lang="en-US" sz="2800" dirty="0"/>
                        <a:t> </a:t>
                      </a:r>
                      <a:r>
                        <a:rPr lang="en-US" sz="1800" kern="1200" dirty="0">
                          <a:solidFill>
                            <a:schemeClr val="dk1"/>
                          </a:solidFill>
                          <a:effectLst/>
                          <a:latin typeface="+mn-lt"/>
                          <a:ea typeface="+mn-ea"/>
                          <a:cs typeface="+mn-cs"/>
                        </a:rPr>
                        <a:t>3</a:t>
                      </a:r>
                      <a:r>
                        <a:rPr lang="en-US" sz="2800" dirty="0"/>
                        <a:t> </a:t>
                      </a:r>
                    </a:p>
                    <a:p>
                      <a:pPr>
                        <a:lnSpc>
                          <a:spcPct val="100000"/>
                        </a:lnSpc>
                      </a:pP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4</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1800" kern="1200" dirty="0">
                          <a:solidFill>
                            <a:schemeClr val="dk1"/>
                          </a:solidFill>
                          <a:effectLst/>
                          <a:latin typeface="+mn-lt"/>
                          <a:ea typeface="+mn-ea"/>
                          <a:cs typeface="+mn-cs"/>
                        </a:rPr>
                        <a:t>2</a:t>
                      </a:r>
                      <a:r>
                        <a:rPr lang="en-US" sz="2800" dirty="0"/>
                        <a:t> </a:t>
                      </a:r>
                    </a:p>
                    <a:p>
                      <a:pPr>
                        <a:lnSpc>
                          <a:spcPct val="100000"/>
                        </a:lnSpc>
                      </a:pPr>
                      <a:r>
                        <a:rPr lang="en-US" sz="1800" kern="1200" dirty="0">
                          <a:solidFill>
                            <a:schemeClr val="dk1"/>
                          </a:solidFill>
                          <a:effectLst/>
                          <a:latin typeface="+mn-lt"/>
                          <a:ea typeface="+mn-ea"/>
                          <a:cs typeface="+mn-cs"/>
                        </a:rPr>
                        <a:t>1</a:t>
                      </a:r>
                      <a:r>
                        <a:rPr lang="en-US" sz="2800" dirty="0"/>
                        <a:t> </a:t>
                      </a:r>
                      <a:r>
                        <a:rPr lang="en-US" sz="1800" kern="1200" dirty="0">
                          <a:solidFill>
                            <a:schemeClr val="dk1"/>
                          </a:solidFill>
                          <a:effectLst/>
                          <a:latin typeface="+mn-lt"/>
                          <a:ea typeface="+mn-ea"/>
                          <a:cs typeface="+mn-cs"/>
                        </a:rPr>
                        <a:t>3</a:t>
                      </a:r>
                      <a:r>
                        <a:rPr lang="en-US" sz="2800" dirty="0"/>
                        <a:t> </a:t>
                      </a:r>
                      <a:r>
                        <a:rPr lang="en-US" sz="1800" kern="1200" dirty="0">
                          <a:solidFill>
                            <a:schemeClr val="dk1"/>
                          </a:solidFill>
                          <a:effectLst/>
                          <a:latin typeface="+mn-lt"/>
                          <a:ea typeface="+mn-ea"/>
                          <a:cs typeface="+mn-cs"/>
                        </a:rPr>
                        <a:t>5</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4084373"/>
                  </a:ext>
                </a:extLst>
              </a:tr>
            </a:tbl>
          </a:graphicData>
        </a:graphic>
      </p:graphicFrame>
    </p:spTree>
    <p:extLst>
      <p:ext uri="{BB962C8B-B14F-4D97-AF65-F5344CB8AC3E}">
        <p14:creationId xmlns:p14="http://schemas.microsoft.com/office/powerpoint/2010/main" val="279933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9A5F-7DE6-848D-8399-DC14B7C253D1}"/>
              </a:ext>
            </a:extLst>
          </p:cNvPr>
          <p:cNvSpPr>
            <a:spLocks noGrp="1"/>
          </p:cNvSpPr>
          <p:nvPr>
            <p:ph type="title"/>
          </p:nvPr>
        </p:nvSpPr>
        <p:spPr/>
        <p:txBody>
          <a:bodyPr/>
          <a:lstStyle/>
          <a:p>
            <a:endParaRPr lang="en-VN" dirty="0"/>
          </a:p>
        </p:txBody>
      </p:sp>
      <p:pic>
        <p:nvPicPr>
          <p:cNvPr id="13" name="Picture 12">
            <a:extLst>
              <a:ext uri="{FF2B5EF4-FFF2-40B4-BE49-F238E27FC236}">
                <a16:creationId xmlns:a16="http://schemas.microsoft.com/office/drawing/2014/main" id="{BA668AD4-FFBD-EBCB-3E12-648355C9A8A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 y="-137869"/>
            <a:ext cx="12426463" cy="7302762"/>
          </a:xfrm>
          <a:prstGeom prst="rect">
            <a:avLst/>
          </a:prstGeom>
        </p:spPr>
      </p:pic>
    </p:spTree>
    <p:extLst>
      <p:ext uri="{BB962C8B-B14F-4D97-AF65-F5344CB8AC3E}">
        <p14:creationId xmlns:p14="http://schemas.microsoft.com/office/powerpoint/2010/main" val="2524128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02" y="1428674"/>
            <a:ext cx="5203668" cy="3377788"/>
          </a:xfrm>
        </p:spPr>
        <p:txBody>
          <a:bodyPr>
            <a:noAutofit/>
          </a:bodyPr>
          <a:lstStyle/>
          <a:p>
            <a:pPr>
              <a:lnSpc>
                <a:spcPct val="100000"/>
              </a:lnSpc>
            </a:pPr>
            <a:br>
              <a:rPr lang="vi-VN" sz="1400" dirty="0"/>
            </a:br>
            <a:br>
              <a:rPr lang="vi-VN" sz="1400" dirty="0"/>
            </a:br>
            <a:br>
              <a:rPr lang="vi-VN" sz="1400" dirty="0"/>
            </a:br>
            <a:br>
              <a:rPr lang="vi-VN" sz="1400" dirty="0"/>
            </a:br>
            <a:br>
              <a:rPr lang="vi-VN" sz="1400" dirty="0"/>
            </a:br>
            <a:r>
              <a:rPr lang="vi-VN" sz="1400" dirty="0"/>
              <a:t>void bfs(int s) {</a:t>
            </a:r>
            <a:br>
              <a:rPr lang="vi-VN" sz="1400" dirty="0"/>
            </a:br>
            <a:r>
              <a:rPr lang="vi-VN" sz="1400" dirty="0"/>
              <a:t>    memset(visited, false, sizeof (visited));</a:t>
            </a:r>
            <a:br>
              <a:rPr lang="vi-VN" sz="1400" dirty="0"/>
            </a:br>
            <a:r>
              <a:rPr lang="vi-VN" sz="1400" dirty="0"/>
              <a:t>    // gán tất cả phần tử ở mảng visited = false </a:t>
            </a:r>
            <a:br>
              <a:rPr lang="en-US" sz="1400" dirty="0"/>
            </a:br>
            <a:r>
              <a:rPr lang="en-US" sz="1400" dirty="0"/>
              <a:t>// </a:t>
            </a:r>
            <a:r>
              <a:rPr lang="vi-VN" sz="1400" dirty="0"/>
              <a:t>tức là chưa có đỉnh nào được thăm</a:t>
            </a:r>
            <a:br>
              <a:rPr lang="vi-VN" sz="1400" dirty="0"/>
            </a:br>
            <a:r>
              <a:rPr lang="vi-VN" sz="1400" dirty="0"/>
              <a:t>    queue&lt;int&gt; q;</a:t>
            </a:r>
            <a:br>
              <a:rPr lang="vi-VN" sz="1400" dirty="0"/>
            </a:br>
            <a:r>
              <a:rPr lang="vi-VN" sz="1400" dirty="0"/>
              <a:t>    q.push(s);</a:t>
            </a:r>
            <a:br>
              <a:rPr lang="vi-VN" sz="1400" dirty="0"/>
            </a:br>
            <a:r>
              <a:rPr lang="vi-VN" sz="1400" dirty="0"/>
              <a:t>    L[s] = 0;</a:t>
            </a:r>
            <a:br>
              <a:rPr lang="vi-VN" sz="1400" dirty="0"/>
            </a:br>
            <a:r>
              <a:rPr lang="vi-VN" sz="1400" dirty="0"/>
              <a:t>    // đường đi từ s tới chính nó được cho là 0</a:t>
            </a:r>
            <a:br>
              <a:rPr lang="vi-VN" sz="1400" dirty="0"/>
            </a:br>
            <a:r>
              <a:rPr lang="vi-VN" sz="1400" dirty="0"/>
              <a:t>    visited[s] = true;</a:t>
            </a:r>
            <a:br>
              <a:rPr lang="vi-VN" sz="1400" dirty="0"/>
            </a:br>
            <a:r>
              <a:rPr lang="vi-VN" sz="1400" dirty="0"/>
              <a:t>    // đã thăm đỉnh s</a:t>
            </a:r>
            <a:br>
              <a:rPr lang="vi-VN" sz="1400" dirty="0"/>
            </a:br>
            <a:r>
              <a:rPr lang="vi-VN" sz="1400" dirty="0"/>
              <a:t>    while (q.size()) {</a:t>
            </a:r>
            <a:br>
              <a:rPr lang="vi-VN" sz="1400" dirty="0"/>
            </a:br>
            <a:r>
              <a:rPr lang="vi-VN" sz="1400" dirty="0"/>
              <a:t>        // trong khi q chưa rỗng</a:t>
            </a:r>
            <a:br>
              <a:rPr lang="vi-VN" sz="1400" dirty="0"/>
            </a:br>
            <a:r>
              <a:rPr lang="vi-VN" sz="1400" dirty="0"/>
              <a:t>        int u = q.front();</a:t>
            </a:r>
            <a:br>
              <a:rPr lang="vi-VN" sz="1400" dirty="0"/>
            </a:br>
            <a:r>
              <a:rPr lang="vi-VN" sz="1400" dirty="0"/>
              <a:t>        // u là phần tử ở đầu hàng đợi q</a:t>
            </a:r>
            <a:br>
              <a:rPr lang="vi-VN" sz="1400" dirty="0"/>
            </a:br>
            <a:r>
              <a:rPr lang="vi-VN" sz="1400" dirty="0"/>
              <a:t>        q.pop();</a:t>
            </a:r>
            <a:br>
              <a:rPr lang="vi-VN" sz="1400" dirty="0"/>
            </a:br>
            <a:r>
              <a:rPr lang="vi-VN" sz="1400" dirty="0"/>
              <a:t>        // xóa u</a:t>
            </a:r>
            <a:br>
              <a:rPr lang="vi-VN" sz="1400" dirty="0"/>
            </a:br>
            <a:r>
              <a:rPr lang="vi-VN" sz="1400" dirty="0"/>
              <a:t>        for (auto v : adj[u]) {</a:t>
            </a:r>
            <a:br>
              <a:rPr lang="vi-VN" sz="1400" dirty="0"/>
            </a:br>
            <a:r>
              <a:rPr lang="vi-VN" sz="1400" dirty="0"/>
              <a:t>            // for v kề u</a:t>
            </a:r>
            <a:br>
              <a:rPr lang="vi-VN" sz="1400" dirty="0"/>
            </a:br>
            <a:r>
              <a:rPr lang="vi-VN" sz="1400" dirty="0"/>
              <a:t>            if (visited[v] == false) {</a:t>
            </a:r>
            <a:br>
              <a:rPr lang="vi-VN" sz="1400" dirty="0"/>
            </a:br>
            <a:r>
              <a:rPr lang="vi-VN" sz="1400" dirty="0"/>
              <a:t>                // nếu v chưa thăm</a:t>
            </a:r>
            <a:br>
              <a:rPr lang="vi-VN" sz="1400" dirty="0"/>
            </a:br>
            <a:r>
              <a:rPr lang="vi-VN" sz="1400" dirty="0"/>
              <a:t>                L[v] = L[u] + 1;</a:t>
            </a:r>
            <a:br>
              <a:rPr lang="vi-VN" sz="1400" dirty="0"/>
            </a:br>
            <a:r>
              <a:rPr lang="vi-VN" sz="1400" dirty="0"/>
              <a:t>                trace[v] = u;</a:t>
            </a:r>
            <a:br>
              <a:rPr lang="vi-VN" sz="1400" dirty="0"/>
            </a:br>
            <a:r>
              <a:rPr lang="vi-VN" sz="1400" dirty="0"/>
              <a:t>                // gán trace[v] = u do u là đỉnh được xét liền trước v</a:t>
            </a:r>
            <a:br>
              <a:rPr lang="vi-VN" sz="1400" dirty="0"/>
            </a:br>
            <a:r>
              <a:rPr lang="vi-VN" sz="1400" dirty="0"/>
              <a:t>                q.push(v);</a:t>
            </a:r>
            <a:br>
              <a:rPr lang="vi-VN" sz="1400" dirty="0"/>
            </a:br>
            <a:r>
              <a:rPr lang="vi-VN" sz="1400" dirty="0"/>
              <a:t>                // push v vào cuối hàng đợi q</a:t>
            </a:r>
            <a:br>
              <a:rPr lang="vi-VN" sz="1400" dirty="0"/>
            </a:br>
            <a:r>
              <a:rPr lang="vi-VN" sz="1400" dirty="0"/>
              <a:t>                visited[v] = true;</a:t>
            </a:r>
            <a:br>
              <a:rPr lang="vi-VN" sz="1400" dirty="0"/>
            </a:br>
            <a:r>
              <a:rPr lang="vi-VN" sz="1400" dirty="0"/>
              <a:t>                // đánh dấu v đã được thăm</a:t>
            </a:r>
            <a:br>
              <a:rPr lang="vi-VN" sz="1400" dirty="0"/>
            </a:br>
            <a:r>
              <a:rPr lang="vi-VN" sz="1400" dirty="0"/>
              <a:t>            }</a:t>
            </a:r>
            <a:br>
              <a:rPr lang="vi-VN" sz="1400" dirty="0"/>
            </a:br>
            <a:r>
              <a:rPr lang="vi-VN" sz="1400" dirty="0"/>
              <a:t>        } </a:t>
            </a:r>
            <a:br>
              <a:rPr lang="vi-VN" sz="1400" dirty="0"/>
            </a:br>
            <a:r>
              <a:rPr lang="vi-VN" sz="1400" dirty="0"/>
              <a:t>    }</a:t>
            </a:r>
            <a:br>
              <a:rPr lang="vi-VN" sz="1400" dirty="0"/>
            </a:br>
            <a:r>
              <a:rPr lang="vi-VN" sz="1400" dirty="0"/>
              <a:t>}</a:t>
            </a:r>
            <a:br>
              <a:rPr lang="vi-VN" sz="1400" dirty="0"/>
            </a:br>
            <a:br>
              <a:rPr lang="vi-VN" sz="1400" dirty="0"/>
            </a:br>
            <a:endParaRPr lang="en-US" sz="1400" dirty="0"/>
          </a:p>
        </p:txBody>
      </p:sp>
      <p:sp>
        <p:nvSpPr>
          <p:cNvPr id="4" name="TextBox 3">
            <a:extLst>
              <a:ext uri="{FF2B5EF4-FFF2-40B4-BE49-F238E27FC236}">
                <a16:creationId xmlns:a16="http://schemas.microsoft.com/office/drawing/2014/main" id="{C6CBD95D-10BE-929A-57EA-1527D4F5B5EE}"/>
              </a:ext>
            </a:extLst>
          </p:cNvPr>
          <p:cNvSpPr txBox="1"/>
          <p:nvPr/>
        </p:nvSpPr>
        <p:spPr>
          <a:xfrm>
            <a:off x="7221417" y="243512"/>
            <a:ext cx="6096000" cy="6370975"/>
          </a:xfrm>
          <a:prstGeom prst="rect">
            <a:avLst/>
          </a:prstGeom>
          <a:noFill/>
        </p:spPr>
        <p:txBody>
          <a:bodyPr wrap="square">
            <a:spAutoFit/>
          </a:bodyPr>
          <a:lstStyle/>
          <a:p>
            <a:r>
              <a:rPr lang="vi-VN" sz="1200" dirty="0"/>
              <a:t>void find_path(int t) {</a:t>
            </a:r>
            <a:br>
              <a:rPr lang="vi-VN" sz="1200" dirty="0"/>
            </a:br>
            <a:r>
              <a:rPr lang="vi-VN" sz="1200" dirty="0"/>
              <a:t>    int x = t;</a:t>
            </a:r>
            <a:br>
              <a:rPr lang="vi-VN" sz="1200" dirty="0"/>
            </a:br>
            <a:r>
              <a:rPr lang="vi-VN" sz="1200" dirty="0"/>
              <a:t>    while (true) {</a:t>
            </a:r>
            <a:br>
              <a:rPr lang="vi-VN" sz="1200" dirty="0"/>
            </a:br>
            <a:r>
              <a:rPr lang="vi-VN" sz="1200" dirty="0"/>
              <a:t>        Path.push_back(x);</a:t>
            </a:r>
            <a:br>
              <a:rPr lang="vi-VN" sz="1200" dirty="0"/>
            </a:br>
            <a:r>
              <a:rPr lang="vi-VN" sz="1200" dirty="0"/>
              <a:t>        if (x == S) {</a:t>
            </a:r>
            <a:br>
              <a:rPr lang="vi-VN" sz="1200" dirty="0"/>
            </a:br>
            <a:r>
              <a:rPr lang="vi-VN" sz="1200" dirty="0"/>
              <a:t>            break;</a:t>
            </a:r>
            <a:br>
              <a:rPr lang="vi-VN" sz="1200" dirty="0"/>
            </a:br>
            <a:r>
              <a:rPr lang="vi-VN" sz="1200" dirty="0"/>
              <a:t>        }</a:t>
            </a:r>
            <a:br>
              <a:rPr lang="vi-VN" sz="1200" dirty="0"/>
            </a:br>
            <a:r>
              <a:rPr lang="vi-VN" sz="1200" dirty="0"/>
              <a:t>        x = trace[x];</a:t>
            </a:r>
            <a:br>
              <a:rPr lang="vi-VN" sz="1200" dirty="0"/>
            </a:br>
            <a:r>
              <a:rPr lang="vi-VN" sz="1200" dirty="0"/>
              <a:t>    }</a:t>
            </a:r>
            <a:br>
              <a:rPr lang="vi-VN" sz="1200" dirty="0"/>
            </a:br>
            <a:r>
              <a:rPr lang="vi-VN" sz="1200" dirty="0"/>
              <a:t>    for (int i = Path.size() - 1; i &gt;= 0; i--) {</a:t>
            </a:r>
            <a:br>
              <a:rPr lang="vi-VN" sz="1200" dirty="0"/>
            </a:br>
            <a:r>
              <a:rPr lang="vi-VN" sz="1200" dirty="0"/>
              <a:t>        cout &lt;&lt; Path[i] &lt;&lt; " ";</a:t>
            </a:r>
            <a:br>
              <a:rPr lang="vi-VN" sz="1200" dirty="0"/>
            </a:br>
            <a:r>
              <a:rPr lang="vi-VN" sz="1200" dirty="0"/>
              <a:t>    }</a:t>
            </a:r>
            <a:br>
              <a:rPr lang="vi-VN" sz="1200" dirty="0"/>
            </a:br>
            <a:r>
              <a:rPr lang="vi-VN" sz="1200" dirty="0"/>
              <a:t>}</a:t>
            </a:r>
            <a:br>
              <a:rPr lang="vi-VN" sz="1200" dirty="0"/>
            </a:br>
            <a:br>
              <a:rPr lang="vi-VN" sz="1200" dirty="0"/>
            </a:br>
            <a:r>
              <a:rPr lang="vi-VN" sz="1200" dirty="0"/>
              <a:t>signed main() {</a:t>
            </a:r>
            <a:br>
              <a:rPr lang="vi-VN" sz="1200" dirty="0"/>
            </a:br>
            <a:r>
              <a:rPr lang="vi-VN" sz="1200" dirty="0"/>
              <a:t>    ios_base::sync_with_stdio(false); cin.tie(nullptr);</a:t>
            </a:r>
            <a:br>
              <a:rPr lang="vi-VN" sz="1200" dirty="0"/>
            </a:br>
            <a:r>
              <a:rPr lang="vi-VN" sz="1200" dirty="0"/>
              <a:t>    cin &gt;&gt; n &gt;&gt; m &gt;&gt; S &gt;&gt; T;</a:t>
            </a:r>
            <a:br>
              <a:rPr lang="vi-VN" sz="1200" dirty="0"/>
            </a:br>
            <a:r>
              <a:rPr lang="vi-VN" sz="1200" dirty="0"/>
              <a:t>    for (int i = 1; i &lt;= m; i++) {</a:t>
            </a:r>
            <a:br>
              <a:rPr lang="vi-VN" sz="1200" dirty="0"/>
            </a:br>
            <a:r>
              <a:rPr lang="vi-VN" sz="1200" dirty="0"/>
              <a:t>        int u, v; cin &gt;&gt; u &gt;&gt; v;</a:t>
            </a:r>
            <a:br>
              <a:rPr lang="vi-VN" sz="1200" dirty="0"/>
            </a:br>
            <a:r>
              <a:rPr lang="vi-VN" sz="1200" dirty="0"/>
              <a:t>        adj[u].push_back(v);</a:t>
            </a:r>
            <a:br>
              <a:rPr lang="vi-VN" sz="1200" dirty="0"/>
            </a:br>
            <a:r>
              <a:rPr lang="vi-VN" sz="1200" dirty="0"/>
              <a:t>        // tức v kề u</a:t>
            </a:r>
            <a:br>
              <a:rPr lang="vi-VN" sz="1200" dirty="0"/>
            </a:br>
            <a:r>
              <a:rPr lang="vi-VN" sz="1200" dirty="0"/>
              <a:t>        adj[v].push_back(u);</a:t>
            </a:r>
            <a:br>
              <a:rPr lang="vi-VN" sz="1200" dirty="0"/>
            </a:br>
            <a:r>
              <a:rPr lang="vi-VN" sz="1200" dirty="0"/>
              <a:t>        // tức u kề v</a:t>
            </a:r>
            <a:br>
              <a:rPr lang="vi-VN" sz="1200" dirty="0"/>
            </a:br>
            <a:r>
              <a:rPr lang="vi-VN" sz="1200" dirty="0"/>
              <a:t>    }</a:t>
            </a:r>
            <a:br>
              <a:rPr lang="vi-VN" sz="1200" dirty="0"/>
            </a:br>
            <a:r>
              <a:rPr lang="vi-VN" sz="1200" dirty="0"/>
              <a:t>    memset(L, -1, sizeof (L));</a:t>
            </a:r>
            <a:br>
              <a:rPr lang="vi-VN" sz="1200" dirty="0"/>
            </a:br>
            <a:r>
              <a:rPr lang="vi-VN" sz="1200" dirty="0"/>
              <a:t>    // gán mọi phần tử ở mảng L là -1 tức hiện tại chưa tồn tại đường đi</a:t>
            </a:r>
            <a:br>
              <a:rPr lang="vi-VN" sz="1200" dirty="0"/>
            </a:br>
            <a:r>
              <a:rPr lang="vi-VN" sz="1200" dirty="0"/>
              <a:t>    bfs(S);</a:t>
            </a:r>
            <a:br>
              <a:rPr lang="vi-VN" sz="1200" dirty="0"/>
            </a:br>
            <a:r>
              <a:rPr lang="vi-VN" sz="1200" dirty="0"/>
              <a:t>    cout &lt;&lt; L[T] &lt;&lt; '\n';</a:t>
            </a:r>
            <a:br>
              <a:rPr lang="vi-VN" sz="1200" dirty="0"/>
            </a:br>
            <a:r>
              <a:rPr lang="vi-VN" sz="1200" dirty="0"/>
              <a:t>    if (L[T] == -1) {</a:t>
            </a:r>
            <a:br>
              <a:rPr lang="vi-VN" sz="1200" dirty="0"/>
            </a:br>
            <a:r>
              <a:rPr lang="vi-VN" sz="1200" dirty="0"/>
              <a:t>        return 0;</a:t>
            </a:r>
            <a:br>
              <a:rPr lang="vi-VN" sz="1200" dirty="0"/>
            </a:br>
            <a:r>
              <a:rPr lang="vi-VN" sz="1200" dirty="0"/>
              <a:t>    }</a:t>
            </a:r>
            <a:br>
              <a:rPr lang="vi-VN" sz="1200" dirty="0"/>
            </a:br>
            <a:r>
              <a:rPr lang="vi-VN" sz="1200" dirty="0"/>
              <a:t>    find_path(T);</a:t>
            </a:r>
            <a:br>
              <a:rPr lang="vi-VN" sz="1200" dirty="0"/>
            </a:br>
            <a:r>
              <a:rPr lang="vi-VN" sz="1200" dirty="0"/>
              <a:t>    return 0;</a:t>
            </a:r>
            <a:br>
              <a:rPr lang="vi-VN" sz="1200" dirty="0"/>
            </a:br>
            <a:r>
              <a:rPr lang="vi-VN" sz="1200" dirty="0"/>
              <a:t>}</a:t>
            </a:r>
            <a:endParaRPr lang="en-VN" sz="1200" dirty="0"/>
          </a:p>
        </p:txBody>
      </p:sp>
      <p:sp>
        <p:nvSpPr>
          <p:cNvPr id="6" name="TextBox 5">
            <a:extLst>
              <a:ext uri="{FF2B5EF4-FFF2-40B4-BE49-F238E27FC236}">
                <a16:creationId xmlns:a16="http://schemas.microsoft.com/office/drawing/2014/main" id="{4934A329-DBDE-EC81-38AF-8529092490C9}"/>
              </a:ext>
            </a:extLst>
          </p:cNvPr>
          <p:cNvSpPr txBox="1"/>
          <p:nvPr/>
        </p:nvSpPr>
        <p:spPr>
          <a:xfrm>
            <a:off x="9495696" y="0"/>
            <a:ext cx="3059721" cy="1200329"/>
          </a:xfrm>
          <a:prstGeom prst="rect">
            <a:avLst/>
          </a:prstGeom>
          <a:noFill/>
        </p:spPr>
        <p:txBody>
          <a:bodyPr wrap="square">
            <a:spAutoFit/>
          </a:bodyPr>
          <a:lstStyle/>
          <a:p>
            <a:r>
              <a:rPr lang="vi-VN" sz="1200" dirty="0"/>
              <a:t>#include&lt;bits/stdc++.h&gt;</a:t>
            </a:r>
            <a:br>
              <a:rPr lang="vi-VN" sz="1200" dirty="0"/>
            </a:br>
            <a:r>
              <a:rPr lang="vi-VN" sz="1200" dirty="0"/>
              <a:t>using namespace std;</a:t>
            </a:r>
            <a:br>
              <a:rPr lang="vi-VN" sz="1200" dirty="0"/>
            </a:br>
            <a:r>
              <a:rPr lang="vi-VN" sz="1200" dirty="0"/>
              <a:t>const int N = 200;</a:t>
            </a:r>
            <a:br>
              <a:rPr lang="vi-VN" sz="1200" dirty="0"/>
            </a:br>
            <a:r>
              <a:rPr lang="vi-VN" sz="1200" dirty="0"/>
              <a:t>vector&lt;int&gt; adj[N + 1], Path;</a:t>
            </a:r>
            <a:br>
              <a:rPr lang="vi-VN" sz="1200" dirty="0"/>
            </a:br>
            <a:r>
              <a:rPr lang="vi-VN" sz="1200" dirty="0"/>
              <a:t>bool visited[N + 1];</a:t>
            </a:r>
            <a:br>
              <a:rPr lang="vi-VN" sz="1200" dirty="0"/>
            </a:br>
            <a:r>
              <a:rPr lang="vi-VN" sz="1200" dirty="0"/>
              <a:t>int n, m, S, T, L[N + 1], trace[N + 1];</a:t>
            </a:r>
            <a:endParaRPr lang="en-VN" sz="1200" dirty="0"/>
          </a:p>
        </p:txBody>
      </p:sp>
    </p:spTree>
    <p:extLst>
      <p:ext uri="{BB962C8B-B14F-4D97-AF65-F5344CB8AC3E}">
        <p14:creationId xmlns:p14="http://schemas.microsoft.com/office/powerpoint/2010/main" val="402363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5990-52DA-C609-2264-C2BE3FB8214F}"/>
              </a:ext>
            </a:extLst>
          </p:cNvPr>
          <p:cNvSpPr>
            <a:spLocks noGrp="1"/>
          </p:cNvSpPr>
          <p:nvPr>
            <p:ph type="title"/>
          </p:nvPr>
        </p:nvSpPr>
        <p:spPr/>
        <p:txBody>
          <a:bodyPr/>
          <a:lstStyle/>
          <a:p>
            <a:r>
              <a:rPr lang="en-VN" dirty="0"/>
              <a:t>Khai báo ngăn xếp</a:t>
            </a:r>
          </a:p>
        </p:txBody>
      </p:sp>
      <p:sp>
        <p:nvSpPr>
          <p:cNvPr id="3" name="Content Placeholder 2">
            <a:extLst>
              <a:ext uri="{FF2B5EF4-FFF2-40B4-BE49-F238E27FC236}">
                <a16:creationId xmlns:a16="http://schemas.microsoft.com/office/drawing/2014/main" id="{2AA379D9-CCE2-5354-92EB-C60BF38C3A93}"/>
              </a:ext>
            </a:extLst>
          </p:cNvPr>
          <p:cNvSpPr>
            <a:spLocks noGrp="1"/>
          </p:cNvSpPr>
          <p:nvPr>
            <p:ph idx="1"/>
          </p:nvPr>
        </p:nvSpPr>
        <p:spPr/>
        <p:txBody>
          <a:bodyPr>
            <a:normAutofit/>
          </a:bodyPr>
          <a:lstStyle/>
          <a:p>
            <a:pPr marL="0" indent="0">
              <a:buNone/>
            </a:pPr>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a:t>
            </a:r>
            <a:r>
              <a:rPr lang="en-US" dirty="0" err="1"/>
              <a:t>biến</a:t>
            </a:r>
            <a:r>
              <a:rPr lang="en-US" dirty="0"/>
              <a:t> </a:t>
            </a:r>
            <a:r>
              <a:rPr lang="en-US" dirty="0" err="1"/>
              <a:t>kiểu</a:t>
            </a:r>
            <a:r>
              <a:rPr lang="en-US" dirty="0"/>
              <a:t> queue:</a:t>
            </a:r>
          </a:p>
          <a:p>
            <a:pPr marL="457200" lvl="1" indent="0">
              <a:buNone/>
            </a:pPr>
            <a:r>
              <a:rPr lang="en-US" sz="4400" b="1" dirty="0">
                <a:highlight>
                  <a:srgbClr val="FFFF00"/>
                </a:highlight>
              </a:rPr>
              <a:t>stack ‹</a:t>
            </a:r>
            <a:r>
              <a:rPr lang="en-US" sz="4400" b="1" dirty="0" err="1">
                <a:highlight>
                  <a:srgbClr val="FFFF00"/>
                </a:highlight>
              </a:rPr>
              <a:t>kiểu</a:t>
            </a:r>
            <a:r>
              <a:rPr lang="en-US" sz="4400" b="1" dirty="0">
                <a:highlight>
                  <a:srgbClr val="FFFF00"/>
                </a:highlight>
              </a:rPr>
              <a:t> _</a:t>
            </a:r>
            <a:r>
              <a:rPr lang="en-US" sz="4400" b="1" dirty="0" err="1">
                <a:highlight>
                  <a:srgbClr val="FFFF00"/>
                </a:highlight>
              </a:rPr>
              <a:t>phần_tử</a:t>
            </a:r>
            <a:r>
              <a:rPr lang="en-US" sz="4400" b="1" dirty="0">
                <a:highlight>
                  <a:srgbClr val="FFFF00"/>
                </a:highlight>
              </a:rPr>
              <a:t>&gt; </a:t>
            </a:r>
            <a:r>
              <a:rPr lang="en-US" sz="4400" b="1" dirty="0" err="1">
                <a:highlight>
                  <a:srgbClr val="FFFF00"/>
                </a:highlight>
              </a:rPr>
              <a:t>tên</a:t>
            </a:r>
            <a:r>
              <a:rPr lang="en-US" sz="4400" b="1" dirty="0">
                <a:highlight>
                  <a:srgbClr val="FFFF00"/>
                </a:highlight>
              </a:rPr>
              <a:t> _</a:t>
            </a:r>
            <a:r>
              <a:rPr lang="en-US" sz="4400" b="1" dirty="0" err="1">
                <a:highlight>
                  <a:srgbClr val="FFFF00"/>
                </a:highlight>
              </a:rPr>
              <a:t>biến</a:t>
            </a:r>
            <a:r>
              <a:rPr lang="en-US" sz="4400" b="1" dirty="0">
                <a:highlight>
                  <a:srgbClr val="FFFF00"/>
                </a:highlight>
              </a:rPr>
              <a:t>;</a:t>
            </a:r>
          </a:p>
          <a:p>
            <a:pPr marL="0" indent="0">
              <a:buNone/>
            </a:pPr>
            <a:r>
              <a:rPr lang="en-US" dirty="0"/>
              <a:t>Ví </a:t>
            </a:r>
            <a:r>
              <a:rPr lang="en-US" dirty="0" err="1"/>
              <a:t>dụ</a:t>
            </a:r>
            <a:r>
              <a:rPr lang="en-US" dirty="0"/>
              <a:t>:</a:t>
            </a:r>
          </a:p>
          <a:p>
            <a:pPr marL="0" indent="0">
              <a:buNone/>
            </a:pPr>
            <a:r>
              <a:rPr lang="en-US" dirty="0"/>
              <a:t>stack&lt;int&gt; a;</a:t>
            </a:r>
          </a:p>
          <a:p>
            <a:pPr marL="0" indent="0">
              <a:buNone/>
            </a:pPr>
            <a:r>
              <a:rPr lang="en-US" dirty="0"/>
              <a:t>stack &lt;string&gt; b;</a:t>
            </a:r>
          </a:p>
          <a:p>
            <a:pPr marL="0" indent="0">
              <a:buNone/>
            </a:pPr>
            <a:r>
              <a:rPr lang="en-US" dirty="0"/>
              <a:t>stack &lt;pair&lt;int, int› › c;</a:t>
            </a:r>
          </a:p>
          <a:p>
            <a:endParaRPr lang="en-VN" dirty="0"/>
          </a:p>
        </p:txBody>
      </p:sp>
    </p:spTree>
    <p:extLst>
      <p:ext uri="{BB962C8B-B14F-4D97-AF65-F5344CB8AC3E}">
        <p14:creationId xmlns:p14="http://schemas.microsoft.com/office/powerpoint/2010/main" val="29691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81" y="2193925"/>
            <a:ext cx="11331389" cy="1325563"/>
          </a:xfrm>
        </p:spPr>
        <p:txBody>
          <a:bodyPr>
            <a:normAutofit fontScale="90000"/>
          </a:bodyPr>
          <a:lstStyle/>
          <a:p>
            <a:r>
              <a:rPr lang="vi-VN" b="1"/>
              <a:t>Khi nào sử dụng thuật toán BFS</a:t>
            </a:r>
            <a:br>
              <a:rPr lang="vi-VN"/>
            </a:br>
            <a:r>
              <a:rPr lang="en-US"/>
              <a:t>- </a:t>
            </a:r>
            <a:r>
              <a:rPr lang="vi-VN"/>
              <a:t>Bản chất của thuật toán này chính là loang từ các đỉnh từ gần đến xa đỉnh gốc nhất, nên ứng dụng nổi bật nhất của BFS chính là tìm đường đi ngắn nhất không có trọng số hay trọng số 0 </a:t>
            </a:r>
            <a:r>
              <a:rPr lang="en-US"/>
              <a:t>-</a:t>
            </a:r>
            <a:r>
              <a:rPr lang="vi-VN"/>
              <a:t> 1.</a:t>
            </a:r>
            <a:br>
              <a:rPr lang="vi-VN"/>
            </a:br>
            <a:r>
              <a:rPr lang="en-US"/>
              <a:t>- </a:t>
            </a:r>
            <a:r>
              <a:rPr lang="vi-VN"/>
              <a:t>Bên cạnh đó, một số ứng dụng của BFS là để giải các bài toán liên quan đến: kiểm tra đồ thị 2 phía, xác định thành phần liên thông…</a:t>
            </a:r>
            <a:br>
              <a:rPr lang="vi-VN"/>
            </a:br>
            <a:endParaRPr lang="en-US"/>
          </a:p>
        </p:txBody>
      </p:sp>
    </p:spTree>
    <p:extLst>
      <p:ext uri="{BB962C8B-B14F-4D97-AF65-F5344CB8AC3E}">
        <p14:creationId xmlns:p14="http://schemas.microsoft.com/office/powerpoint/2010/main" val="4017830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12269" y="1009521"/>
            <a:ext cx="9287367" cy="5706958"/>
          </a:xfrm>
          <a:prstGeom prst="rect">
            <a:avLst/>
          </a:prstGeom>
        </p:spPr>
      </p:pic>
      <p:sp>
        <p:nvSpPr>
          <p:cNvPr id="14" name="TextBox 13"/>
          <p:cNvSpPr txBox="1"/>
          <p:nvPr/>
        </p:nvSpPr>
        <p:spPr>
          <a:xfrm>
            <a:off x="372777" y="130628"/>
            <a:ext cx="5734270" cy="954107"/>
          </a:xfrm>
          <a:prstGeom prst="rect">
            <a:avLst/>
          </a:prstGeom>
          <a:noFill/>
        </p:spPr>
        <p:txBody>
          <a:bodyPr wrap="square" rtlCol="0">
            <a:spAutoFit/>
          </a:bodyPr>
          <a:lstStyle/>
          <a:p>
            <a:r>
              <a:rPr lang="en-US" sz="2800"/>
              <a:t>Đồ thị và hướng tìm kiếm của DFS (Tìm kiếm theo chiều sâu)</a:t>
            </a:r>
          </a:p>
        </p:txBody>
      </p:sp>
      <p:sp>
        <p:nvSpPr>
          <p:cNvPr id="25" name="TextBox 24"/>
          <p:cNvSpPr txBox="1"/>
          <p:nvPr/>
        </p:nvSpPr>
        <p:spPr>
          <a:xfrm>
            <a:off x="6296297" y="961625"/>
            <a:ext cx="666206" cy="707886"/>
          </a:xfrm>
          <a:prstGeom prst="rect">
            <a:avLst/>
          </a:prstGeom>
          <a:noFill/>
        </p:spPr>
        <p:txBody>
          <a:bodyPr wrap="square" rtlCol="0">
            <a:spAutoFit/>
          </a:bodyPr>
          <a:lstStyle/>
          <a:p>
            <a:r>
              <a:rPr lang="en-US" sz="4000">
                <a:solidFill>
                  <a:srgbClr val="FF0000"/>
                </a:solidFill>
              </a:rPr>
              <a:t>1</a:t>
            </a:r>
          </a:p>
        </p:txBody>
      </p:sp>
      <p:sp>
        <p:nvSpPr>
          <p:cNvPr id="26" name="TextBox 25"/>
          <p:cNvSpPr txBox="1"/>
          <p:nvPr/>
        </p:nvSpPr>
        <p:spPr>
          <a:xfrm>
            <a:off x="3600994" y="2224368"/>
            <a:ext cx="666206" cy="707886"/>
          </a:xfrm>
          <a:prstGeom prst="rect">
            <a:avLst/>
          </a:prstGeom>
          <a:noFill/>
        </p:spPr>
        <p:txBody>
          <a:bodyPr wrap="square" rtlCol="0">
            <a:spAutoFit/>
          </a:bodyPr>
          <a:lstStyle/>
          <a:p>
            <a:r>
              <a:rPr lang="en-US" sz="4000">
                <a:solidFill>
                  <a:srgbClr val="FF0000"/>
                </a:solidFill>
              </a:rPr>
              <a:t>2</a:t>
            </a:r>
          </a:p>
        </p:txBody>
      </p:sp>
      <p:sp>
        <p:nvSpPr>
          <p:cNvPr id="27" name="TextBox 26"/>
          <p:cNvSpPr txBox="1"/>
          <p:nvPr/>
        </p:nvSpPr>
        <p:spPr>
          <a:xfrm>
            <a:off x="1844371" y="3996562"/>
            <a:ext cx="666206" cy="707886"/>
          </a:xfrm>
          <a:prstGeom prst="rect">
            <a:avLst/>
          </a:prstGeom>
          <a:noFill/>
        </p:spPr>
        <p:txBody>
          <a:bodyPr wrap="square" rtlCol="0">
            <a:spAutoFit/>
          </a:bodyPr>
          <a:lstStyle/>
          <a:p>
            <a:r>
              <a:rPr lang="en-US" sz="4000">
                <a:solidFill>
                  <a:srgbClr val="FF0000"/>
                </a:solidFill>
              </a:rPr>
              <a:t>3</a:t>
            </a:r>
          </a:p>
        </p:txBody>
      </p:sp>
      <p:sp>
        <p:nvSpPr>
          <p:cNvPr id="28" name="TextBox 27"/>
          <p:cNvSpPr txBox="1"/>
          <p:nvPr/>
        </p:nvSpPr>
        <p:spPr>
          <a:xfrm>
            <a:off x="4659083" y="4069911"/>
            <a:ext cx="666206" cy="707886"/>
          </a:xfrm>
          <a:prstGeom prst="rect">
            <a:avLst/>
          </a:prstGeom>
          <a:noFill/>
        </p:spPr>
        <p:txBody>
          <a:bodyPr wrap="square" rtlCol="0">
            <a:spAutoFit/>
          </a:bodyPr>
          <a:lstStyle/>
          <a:p>
            <a:r>
              <a:rPr lang="en-US" sz="4000">
                <a:solidFill>
                  <a:srgbClr val="FF0000"/>
                </a:solidFill>
              </a:rPr>
              <a:t>4</a:t>
            </a:r>
          </a:p>
        </p:txBody>
      </p:sp>
      <p:sp>
        <p:nvSpPr>
          <p:cNvPr id="29" name="TextBox 28"/>
          <p:cNvSpPr txBox="1"/>
          <p:nvPr/>
        </p:nvSpPr>
        <p:spPr>
          <a:xfrm>
            <a:off x="5325289" y="5393195"/>
            <a:ext cx="666206" cy="707886"/>
          </a:xfrm>
          <a:prstGeom prst="rect">
            <a:avLst/>
          </a:prstGeom>
          <a:noFill/>
        </p:spPr>
        <p:txBody>
          <a:bodyPr wrap="square" rtlCol="0">
            <a:spAutoFit/>
          </a:bodyPr>
          <a:lstStyle/>
          <a:p>
            <a:r>
              <a:rPr lang="en-US" sz="4000">
                <a:solidFill>
                  <a:srgbClr val="FF0000"/>
                </a:solidFill>
              </a:rPr>
              <a:t>5</a:t>
            </a:r>
          </a:p>
        </p:txBody>
      </p:sp>
      <p:sp>
        <p:nvSpPr>
          <p:cNvPr id="30" name="TextBox 29"/>
          <p:cNvSpPr txBox="1"/>
          <p:nvPr/>
        </p:nvSpPr>
        <p:spPr>
          <a:xfrm>
            <a:off x="8168640" y="2288568"/>
            <a:ext cx="666206" cy="707886"/>
          </a:xfrm>
          <a:prstGeom prst="rect">
            <a:avLst/>
          </a:prstGeom>
          <a:noFill/>
        </p:spPr>
        <p:txBody>
          <a:bodyPr wrap="square" rtlCol="0">
            <a:spAutoFit/>
          </a:bodyPr>
          <a:lstStyle/>
          <a:p>
            <a:r>
              <a:rPr lang="en-US" sz="4000">
                <a:solidFill>
                  <a:srgbClr val="FF0000"/>
                </a:solidFill>
              </a:rPr>
              <a:t>6</a:t>
            </a:r>
          </a:p>
        </p:txBody>
      </p:sp>
      <p:sp>
        <p:nvSpPr>
          <p:cNvPr id="31" name="TextBox 30"/>
          <p:cNvSpPr txBox="1"/>
          <p:nvPr/>
        </p:nvSpPr>
        <p:spPr>
          <a:xfrm>
            <a:off x="7991121" y="4502523"/>
            <a:ext cx="666206" cy="707886"/>
          </a:xfrm>
          <a:prstGeom prst="rect">
            <a:avLst/>
          </a:prstGeom>
          <a:noFill/>
        </p:spPr>
        <p:txBody>
          <a:bodyPr wrap="square" rtlCol="0">
            <a:spAutoFit/>
          </a:bodyPr>
          <a:lstStyle/>
          <a:p>
            <a:r>
              <a:rPr lang="en-US" sz="4000">
                <a:solidFill>
                  <a:srgbClr val="FF0000"/>
                </a:solidFill>
              </a:rPr>
              <a:t>7</a:t>
            </a:r>
          </a:p>
        </p:txBody>
      </p:sp>
      <p:sp>
        <p:nvSpPr>
          <p:cNvPr id="32" name="TextBox 31"/>
          <p:cNvSpPr txBox="1"/>
          <p:nvPr/>
        </p:nvSpPr>
        <p:spPr>
          <a:xfrm>
            <a:off x="10465532" y="3863000"/>
            <a:ext cx="666206" cy="707886"/>
          </a:xfrm>
          <a:prstGeom prst="rect">
            <a:avLst/>
          </a:prstGeom>
          <a:noFill/>
        </p:spPr>
        <p:txBody>
          <a:bodyPr wrap="square" rtlCol="0">
            <a:spAutoFit/>
          </a:bodyPr>
          <a:lstStyle/>
          <a:p>
            <a:r>
              <a:rPr lang="en-US" sz="4000">
                <a:solidFill>
                  <a:srgbClr val="FF0000"/>
                </a:solidFill>
              </a:rPr>
              <a:t>8</a:t>
            </a:r>
          </a:p>
        </p:txBody>
      </p:sp>
    </p:spTree>
    <p:extLst>
      <p:ext uri="{BB962C8B-B14F-4D97-AF65-F5344CB8AC3E}">
        <p14:creationId xmlns:p14="http://schemas.microsoft.com/office/powerpoint/2010/main" val="84471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C0B361E-69E2-0BD9-746E-DD46BC7FB6A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92858" y="-1"/>
            <a:ext cx="7889142" cy="4103077"/>
          </a:xfrm>
          <a:prstGeom prst="rect">
            <a:avLst/>
          </a:prstGeom>
        </p:spPr>
      </p:pic>
      <p:pic>
        <p:nvPicPr>
          <p:cNvPr id="5" name="Picture 4">
            <a:extLst>
              <a:ext uri="{FF2B5EF4-FFF2-40B4-BE49-F238E27FC236}">
                <a16:creationId xmlns:a16="http://schemas.microsoft.com/office/drawing/2014/main" id="{9A50FF27-7740-78A9-2ADC-4920FF58F07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2858" y="3975296"/>
            <a:ext cx="7971204" cy="2507566"/>
          </a:xfrm>
          <a:prstGeom prst="rect">
            <a:avLst/>
          </a:prstGeom>
        </p:spPr>
      </p:pic>
    </p:spTree>
    <p:extLst>
      <p:ext uri="{BB962C8B-B14F-4D97-AF65-F5344CB8AC3E}">
        <p14:creationId xmlns:p14="http://schemas.microsoft.com/office/powerpoint/2010/main" val="1313147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40" y="-448012"/>
            <a:ext cx="11902441" cy="1325563"/>
          </a:xfrm>
        </p:spPr>
        <p:txBody>
          <a:bodyPr>
            <a:normAutofit/>
          </a:bodyPr>
          <a:lstStyle/>
          <a:p>
            <a:r>
              <a:rPr lang="vi-VN" sz="2800" b="1" i="1"/>
              <a:t>Tìm kiếm theo chiều sâu (Depth First Search - DFS)</a:t>
            </a:r>
            <a:r>
              <a:rPr lang="en-US" sz="2800" b="1" i="1"/>
              <a:t>.</a:t>
            </a:r>
            <a:endParaRPr lang="en-US" sz="2800"/>
          </a:p>
        </p:txBody>
      </p:sp>
      <p:pic>
        <p:nvPicPr>
          <p:cNvPr id="4" name="Picture 3"/>
          <p:cNvPicPr>
            <a:picLocks noChangeAspect="1"/>
          </p:cNvPicPr>
          <p:nvPr/>
        </p:nvPicPr>
        <p:blipFill>
          <a:blip r:embed="rId2"/>
          <a:stretch>
            <a:fillRect/>
          </a:stretch>
        </p:blipFill>
        <p:spPr>
          <a:xfrm>
            <a:off x="6655501" y="3268690"/>
            <a:ext cx="5501322" cy="3578352"/>
          </a:xfrm>
          <a:prstGeom prst="rect">
            <a:avLst/>
          </a:prstGeom>
        </p:spPr>
      </p:pic>
      <p:sp>
        <p:nvSpPr>
          <p:cNvPr id="23" name="Title 1"/>
          <p:cNvSpPr txBox="1">
            <a:spLocks/>
          </p:cNvSpPr>
          <p:nvPr/>
        </p:nvSpPr>
        <p:spPr>
          <a:xfrm>
            <a:off x="272308" y="77646"/>
            <a:ext cx="9654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Sử dụng ngăn xếp (Stack):</a:t>
            </a:r>
          </a:p>
          <a:p>
            <a:r>
              <a:rPr lang="en-US" sz="2800"/>
              <a:t>LIFO (Last – In – First – Out) Vào sau ra trước.</a:t>
            </a:r>
          </a:p>
        </p:txBody>
      </p:sp>
      <p:graphicFrame>
        <p:nvGraphicFramePr>
          <p:cNvPr id="24" name="Table 23"/>
          <p:cNvGraphicFramePr>
            <a:graphicFrameLocks noGrp="1"/>
          </p:cNvGraphicFramePr>
          <p:nvPr>
            <p:extLst>
              <p:ext uri="{D42A27DB-BD31-4B8C-83A1-F6EECF244321}">
                <p14:modId xmlns:p14="http://schemas.microsoft.com/office/powerpoint/2010/main" val="1522154365"/>
              </p:ext>
            </p:extLst>
          </p:nvPr>
        </p:nvGraphicFramePr>
        <p:xfrm>
          <a:off x="261035" y="1098830"/>
          <a:ext cx="2762488" cy="627457"/>
        </p:xfrm>
        <a:graphic>
          <a:graphicData uri="http://schemas.openxmlformats.org/drawingml/2006/table">
            <a:tbl>
              <a:tblPr firstRow="1" bandRow="1">
                <a:tableStyleId>{5C22544A-7EE6-4342-B048-85BDC9FD1C3A}</a:tableStyleId>
              </a:tblPr>
              <a:tblGrid>
                <a:gridCol w="690622">
                  <a:extLst>
                    <a:ext uri="{9D8B030D-6E8A-4147-A177-3AD203B41FA5}">
                      <a16:colId xmlns:a16="http://schemas.microsoft.com/office/drawing/2014/main" val="1574039118"/>
                    </a:ext>
                  </a:extLst>
                </a:gridCol>
                <a:gridCol w="690622">
                  <a:extLst>
                    <a:ext uri="{9D8B030D-6E8A-4147-A177-3AD203B41FA5}">
                      <a16:colId xmlns:a16="http://schemas.microsoft.com/office/drawing/2014/main" val="2882165066"/>
                    </a:ext>
                  </a:extLst>
                </a:gridCol>
                <a:gridCol w="690622">
                  <a:extLst>
                    <a:ext uri="{9D8B030D-6E8A-4147-A177-3AD203B41FA5}">
                      <a16:colId xmlns:a16="http://schemas.microsoft.com/office/drawing/2014/main" val="3058995684"/>
                    </a:ext>
                  </a:extLst>
                </a:gridCol>
                <a:gridCol w="690622">
                  <a:extLst>
                    <a:ext uri="{9D8B030D-6E8A-4147-A177-3AD203B41FA5}">
                      <a16:colId xmlns:a16="http://schemas.microsoft.com/office/drawing/2014/main" val="2948718302"/>
                    </a:ext>
                  </a:extLst>
                </a:gridCol>
              </a:tblGrid>
              <a:tr h="62745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25" name="TextBox 24"/>
          <p:cNvSpPr txBox="1"/>
          <p:nvPr/>
        </p:nvSpPr>
        <p:spPr>
          <a:xfrm>
            <a:off x="381262" y="1088303"/>
            <a:ext cx="488995" cy="646331"/>
          </a:xfrm>
          <a:prstGeom prst="rect">
            <a:avLst/>
          </a:prstGeom>
          <a:noFill/>
        </p:spPr>
        <p:txBody>
          <a:bodyPr wrap="square" rtlCol="0">
            <a:spAutoFit/>
          </a:bodyPr>
          <a:lstStyle/>
          <a:p>
            <a:pPr algn="ctr"/>
            <a:r>
              <a:rPr lang="en-US" sz="3600"/>
              <a:t>1</a:t>
            </a:r>
          </a:p>
        </p:txBody>
      </p:sp>
      <p:graphicFrame>
        <p:nvGraphicFramePr>
          <p:cNvPr id="26" name="Table 25"/>
          <p:cNvGraphicFramePr>
            <a:graphicFrameLocks noGrp="1"/>
          </p:cNvGraphicFramePr>
          <p:nvPr>
            <p:extLst>
              <p:ext uri="{D42A27DB-BD31-4B8C-83A1-F6EECF244321}">
                <p14:modId xmlns:p14="http://schemas.microsoft.com/office/powerpoint/2010/main" val="1550886744"/>
              </p:ext>
            </p:extLst>
          </p:nvPr>
        </p:nvGraphicFramePr>
        <p:xfrm>
          <a:off x="268141" y="1763314"/>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27" name="TextBox 26"/>
          <p:cNvSpPr txBox="1"/>
          <p:nvPr/>
        </p:nvSpPr>
        <p:spPr>
          <a:xfrm>
            <a:off x="392163" y="1742077"/>
            <a:ext cx="488995" cy="646331"/>
          </a:xfrm>
          <a:prstGeom prst="rect">
            <a:avLst/>
          </a:prstGeom>
          <a:noFill/>
        </p:spPr>
        <p:txBody>
          <a:bodyPr wrap="square" rtlCol="0">
            <a:spAutoFit/>
          </a:bodyPr>
          <a:lstStyle/>
          <a:p>
            <a:pPr algn="ctr"/>
            <a:r>
              <a:rPr lang="en-US" sz="3600"/>
              <a:t>1</a:t>
            </a:r>
          </a:p>
        </p:txBody>
      </p:sp>
      <p:sp>
        <p:nvSpPr>
          <p:cNvPr id="28" name="TextBox 27"/>
          <p:cNvSpPr txBox="1"/>
          <p:nvPr/>
        </p:nvSpPr>
        <p:spPr>
          <a:xfrm>
            <a:off x="1067491" y="1732011"/>
            <a:ext cx="488995" cy="646331"/>
          </a:xfrm>
          <a:prstGeom prst="rect">
            <a:avLst/>
          </a:prstGeom>
          <a:noFill/>
        </p:spPr>
        <p:txBody>
          <a:bodyPr wrap="square" rtlCol="0">
            <a:spAutoFit/>
          </a:bodyPr>
          <a:lstStyle/>
          <a:p>
            <a:pPr algn="ctr"/>
            <a:r>
              <a:rPr lang="en-US" sz="3600"/>
              <a:t>5</a:t>
            </a:r>
          </a:p>
        </p:txBody>
      </p:sp>
      <p:graphicFrame>
        <p:nvGraphicFramePr>
          <p:cNvPr id="36" name="Table 35"/>
          <p:cNvGraphicFramePr>
            <a:graphicFrameLocks noGrp="1"/>
          </p:cNvGraphicFramePr>
          <p:nvPr>
            <p:extLst>
              <p:ext uri="{D42A27DB-BD31-4B8C-83A1-F6EECF244321}">
                <p14:modId xmlns:p14="http://schemas.microsoft.com/office/powerpoint/2010/main" val="1075503987"/>
              </p:ext>
            </p:extLst>
          </p:nvPr>
        </p:nvGraphicFramePr>
        <p:xfrm>
          <a:off x="261035" y="2375143"/>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37" name="TextBox 36"/>
          <p:cNvSpPr txBox="1"/>
          <p:nvPr/>
        </p:nvSpPr>
        <p:spPr>
          <a:xfrm>
            <a:off x="385057" y="2353906"/>
            <a:ext cx="488995" cy="646331"/>
          </a:xfrm>
          <a:prstGeom prst="rect">
            <a:avLst/>
          </a:prstGeom>
          <a:noFill/>
        </p:spPr>
        <p:txBody>
          <a:bodyPr wrap="square" rtlCol="0">
            <a:spAutoFit/>
          </a:bodyPr>
          <a:lstStyle/>
          <a:p>
            <a:pPr algn="ctr"/>
            <a:r>
              <a:rPr lang="en-US" sz="3600"/>
              <a:t>1</a:t>
            </a:r>
          </a:p>
        </p:txBody>
      </p:sp>
      <p:sp>
        <p:nvSpPr>
          <p:cNvPr id="38" name="TextBox 37"/>
          <p:cNvSpPr txBox="1"/>
          <p:nvPr/>
        </p:nvSpPr>
        <p:spPr>
          <a:xfrm>
            <a:off x="1060385" y="2343840"/>
            <a:ext cx="488995" cy="646331"/>
          </a:xfrm>
          <a:prstGeom prst="rect">
            <a:avLst/>
          </a:prstGeom>
          <a:noFill/>
        </p:spPr>
        <p:txBody>
          <a:bodyPr wrap="square" rtlCol="0">
            <a:spAutoFit/>
          </a:bodyPr>
          <a:lstStyle/>
          <a:p>
            <a:pPr algn="ctr"/>
            <a:r>
              <a:rPr lang="en-US" sz="3600"/>
              <a:t>5</a:t>
            </a:r>
          </a:p>
        </p:txBody>
      </p:sp>
      <p:sp>
        <p:nvSpPr>
          <p:cNvPr id="39" name="TextBox 38"/>
          <p:cNvSpPr txBox="1"/>
          <p:nvPr/>
        </p:nvSpPr>
        <p:spPr>
          <a:xfrm>
            <a:off x="1735713" y="2343840"/>
            <a:ext cx="488995" cy="646331"/>
          </a:xfrm>
          <a:prstGeom prst="rect">
            <a:avLst/>
          </a:prstGeom>
          <a:noFill/>
        </p:spPr>
        <p:txBody>
          <a:bodyPr wrap="square" rtlCol="0">
            <a:spAutoFit/>
          </a:bodyPr>
          <a:lstStyle/>
          <a:p>
            <a:pPr algn="ctr"/>
            <a:r>
              <a:rPr lang="en-US" sz="3600"/>
              <a:t>3</a:t>
            </a:r>
          </a:p>
        </p:txBody>
      </p:sp>
      <p:graphicFrame>
        <p:nvGraphicFramePr>
          <p:cNvPr id="41" name="Table 40"/>
          <p:cNvGraphicFramePr>
            <a:graphicFrameLocks noGrp="1"/>
          </p:cNvGraphicFramePr>
          <p:nvPr>
            <p:extLst>
              <p:ext uri="{D42A27DB-BD31-4B8C-83A1-F6EECF244321}">
                <p14:modId xmlns:p14="http://schemas.microsoft.com/office/powerpoint/2010/main" val="445291642"/>
              </p:ext>
            </p:extLst>
          </p:nvPr>
        </p:nvGraphicFramePr>
        <p:xfrm>
          <a:off x="261035" y="3615640"/>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42" name="TextBox 41"/>
          <p:cNvSpPr txBox="1"/>
          <p:nvPr/>
        </p:nvSpPr>
        <p:spPr>
          <a:xfrm>
            <a:off x="385057" y="3594403"/>
            <a:ext cx="488995" cy="646331"/>
          </a:xfrm>
          <a:prstGeom prst="rect">
            <a:avLst/>
          </a:prstGeom>
          <a:noFill/>
        </p:spPr>
        <p:txBody>
          <a:bodyPr wrap="square" rtlCol="0">
            <a:spAutoFit/>
          </a:bodyPr>
          <a:lstStyle/>
          <a:p>
            <a:pPr algn="ctr"/>
            <a:r>
              <a:rPr lang="en-US" sz="3600"/>
              <a:t>1</a:t>
            </a:r>
          </a:p>
        </p:txBody>
      </p:sp>
      <p:sp>
        <p:nvSpPr>
          <p:cNvPr id="43" name="TextBox 42"/>
          <p:cNvSpPr txBox="1"/>
          <p:nvPr/>
        </p:nvSpPr>
        <p:spPr>
          <a:xfrm>
            <a:off x="1060385" y="3584337"/>
            <a:ext cx="488995" cy="646331"/>
          </a:xfrm>
          <a:prstGeom prst="rect">
            <a:avLst/>
          </a:prstGeom>
          <a:noFill/>
        </p:spPr>
        <p:txBody>
          <a:bodyPr wrap="square" rtlCol="0">
            <a:spAutoFit/>
          </a:bodyPr>
          <a:lstStyle/>
          <a:p>
            <a:pPr algn="ctr"/>
            <a:r>
              <a:rPr lang="en-US" sz="3600"/>
              <a:t>5</a:t>
            </a:r>
          </a:p>
        </p:txBody>
      </p:sp>
      <p:sp>
        <p:nvSpPr>
          <p:cNvPr id="44" name="TextBox 43"/>
          <p:cNvSpPr txBox="1"/>
          <p:nvPr/>
        </p:nvSpPr>
        <p:spPr>
          <a:xfrm>
            <a:off x="1735713" y="3584337"/>
            <a:ext cx="488995" cy="646331"/>
          </a:xfrm>
          <a:prstGeom prst="rect">
            <a:avLst/>
          </a:prstGeom>
          <a:noFill/>
        </p:spPr>
        <p:txBody>
          <a:bodyPr wrap="square" rtlCol="0">
            <a:spAutoFit/>
          </a:bodyPr>
          <a:lstStyle/>
          <a:p>
            <a:pPr algn="ctr"/>
            <a:r>
              <a:rPr lang="en-US" sz="3600"/>
              <a:t>4</a:t>
            </a:r>
          </a:p>
        </p:txBody>
      </p:sp>
      <p:graphicFrame>
        <p:nvGraphicFramePr>
          <p:cNvPr id="45" name="Table 44"/>
          <p:cNvGraphicFramePr>
            <a:graphicFrameLocks noGrp="1"/>
          </p:cNvGraphicFramePr>
          <p:nvPr>
            <p:extLst>
              <p:ext uri="{D42A27DB-BD31-4B8C-83A1-F6EECF244321}">
                <p14:modId xmlns:p14="http://schemas.microsoft.com/office/powerpoint/2010/main" val="1501148223"/>
              </p:ext>
            </p:extLst>
          </p:nvPr>
        </p:nvGraphicFramePr>
        <p:xfrm>
          <a:off x="261035" y="4237858"/>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46" name="TextBox 45"/>
          <p:cNvSpPr txBox="1"/>
          <p:nvPr/>
        </p:nvSpPr>
        <p:spPr>
          <a:xfrm>
            <a:off x="385057" y="4216621"/>
            <a:ext cx="488995" cy="646331"/>
          </a:xfrm>
          <a:prstGeom prst="rect">
            <a:avLst/>
          </a:prstGeom>
          <a:noFill/>
        </p:spPr>
        <p:txBody>
          <a:bodyPr wrap="square" rtlCol="0">
            <a:spAutoFit/>
          </a:bodyPr>
          <a:lstStyle/>
          <a:p>
            <a:pPr algn="ctr"/>
            <a:r>
              <a:rPr lang="en-US" sz="3600"/>
              <a:t>1</a:t>
            </a:r>
          </a:p>
        </p:txBody>
      </p:sp>
      <p:sp>
        <p:nvSpPr>
          <p:cNvPr id="47" name="TextBox 46"/>
          <p:cNvSpPr txBox="1"/>
          <p:nvPr/>
        </p:nvSpPr>
        <p:spPr>
          <a:xfrm>
            <a:off x="1060385" y="4206555"/>
            <a:ext cx="488995" cy="646331"/>
          </a:xfrm>
          <a:prstGeom prst="rect">
            <a:avLst/>
          </a:prstGeom>
          <a:noFill/>
        </p:spPr>
        <p:txBody>
          <a:bodyPr wrap="square" rtlCol="0">
            <a:spAutoFit/>
          </a:bodyPr>
          <a:lstStyle/>
          <a:p>
            <a:pPr algn="ctr"/>
            <a:r>
              <a:rPr lang="en-US" sz="3600"/>
              <a:t>5</a:t>
            </a:r>
          </a:p>
        </p:txBody>
      </p:sp>
      <p:sp>
        <p:nvSpPr>
          <p:cNvPr id="48" name="TextBox 47"/>
          <p:cNvSpPr txBox="1"/>
          <p:nvPr/>
        </p:nvSpPr>
        <p:spPr>
          <a:xfrm>
            <a:off x="1735713" y="4206555"/>
            <a:ext cx="488995" cy="646331"/>
          </a:xfrm>
          <a:prstGeom prst="rect">
            <a:avLst/>
          </a:prstGeom>
          <a:noFill/>
        </p:spPr>
        <p:txBody>
          <a:bodyPr wrap="square" rtlCol="0">
            <a:spAutoFit/>
          </a:bodyPr>
          <a:lstStyle/>
          <a:p>
            <a:pPr algn="ctr"/>
            <a:r>
              <a:rPr lang="en-US" sz="3600"/>
              <a:t>4</a:t>
            </a:r>
          </a:p>
        </p:txBody>
      </p:sp>
      <p:graphicFrame>
        <p:nvGraphicFramePr>
          <p:cNvPr id="49" name="Table 48"/>
          <p:cNvGraphicFramePr>
            <a:graphicFrameLocks noGrp="1"/>
          </p:cNvGraphicFramePr>
          <p:nvPr>
            <p:extLst>
              <p:ext uri="{D42A27DB-BD31-4B8C-83A1-F6EECF244321}">
                <p14:modId xmlns:p14="http://schemas.microsoft.com/office/powerpoint/2010/main" val="3815471736"/>
              </p:ext>
            </p:extLst>
          </p:nvPr>
        </p:nvGraphicFramePr>
        <p:xfrm>
          <a:off x="261035" y="4853521"/>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0" name="TextBox 49"/>
          <p:cNvSpPr txBox="1"/>
          <p:nvPr/>
        </p:nvSpPr>
        <p:spPr>
          <a:xfrm>
            <a:off x="385057" y="4832284"/>
            <a:ext cx="488995" cy="646331"/>
          </a:xfrm>
          <a:prstGeom prst="rect">
            <a:avLst/>
          </a:prstGeom>
          <a:noFill/>
        </p:spPr>
        <p:txBody>
          <a:bodyPr wrap="square" rtlCol="0">
            <a:spAutoFit/>
          </a:bodyPr>
          <a:lstStyle/>
          <a:p>
            <a:pPr algn="ctr"/>
            <a:r>
              <a:rPr lang="en-US" sz="3600"/>
              <a:t>1</a:t>
            </a:r>
          </a:p>
        </p:txBody>
      </p:sp>
      <p:sp>
        <p:nvSpPr>
          <p:cNvPr id="51" name="TextBox 50"/>
          <p:cNvSpPr txBox="1"/>
          <p:nvPr/>
        </p:nvSpPr>
        <p:spPr>
          <a:xfrm>
            <a:off x="1060385" y="4822218"/>
            <a:ext cx="488995" cy="646331"/>
          </a:xfrm>
          <a:prstGeom prst="rect">
            <a:avLst/>
          </a:prstGeom>
          <a:noFill/>
        </p:spPr>
        <p:txBody>
          <a:bodyPr wrap="square" rtlCol="0">
            <a:spAutoFit/>
          </a:bodyPr>
          <a:lstStyle/>
          <a:p>
            <a:pPr algn="ctr"/>
            <a:r>
              <a:rPr lang="en-US" sz="3600"/>
              <a:t>5</a:t>
            </a:r>
          </a:p>
        </p:txBody>
      </p:sp>
      <p:sp>
        <p:nvSpPr>
          <p:cNvPr id="52" name="TextBox 51"/>
          <p:cNvSpPr txBox="1"/>
          <p:nvPr/>
        </p:nvSpPr>
        <p:spPr>
          <a:xfrm>
            <a:off x="1735713" y="4822218"/>
            <a:ext cx="488995" cy="646331"/>
          </a:xfrm>
          <a:prstGeom prst="rect">
            <a:avLst/>
          </a:prstGeom>
          <a:noFill/>
        </p:spPr>
        <p:txBody>
          <a:bodyPr wrap="square" rtlCol="0">
            <a:spAutoFit/>
          </a:bodyPr>
          <a:lstStyle/>
          <a:p>
            <a:pPr algn="ctr"/>
            <a:r>
              <a:rPr lang="en-US" sz="3600"/>
              <a:t>4</a:t>
            </a:r>
          </a:p>
        </p:txBody>
      </p:sp>
      <p:sp>
        <p:nvSpPr>
          <p:cNvPr id="53" name="TextBox 52"/>
          <p:cNvSpPr txBox="1"/>
          <p:nvPr/>
        </p:nvSpPr>
        <p:spPr>
          <a:xfrm>
            <a:off x="2398322" y="4210693"/>
            <a:ext cx="488995" cy="646331"/>
          </a:xfrm>
          <a:prstGeom prst="rect">
            <a:avLst/>
          </a:prstGeom>
          <a:noFill/>
        </p:spPr>
        <p:txBody>
          <a:bodyPr wrap="square" rtlCol="0">
            <a:spAutoFit/>
          </a:bodyPr>
          <a:lstStyle/>
          <a:p>
            <a:pPr algn="ctr"/>
            <a:r>
              <a:rPr lang="en-US" sz="3600"/>
              <a:t>8</a:t>
            </a:r>
          </a:p>
        </p:txBody>
      </p:sp>
      <p:graphicFrame>
        <p:nvGraphicFramePr>
          <p:cNvPr id="54" name="Table 53"/>
          <p:cNvGraphicFramePr>
            <a:graphicFrameLocks noGrp="1"/>
          </p:cNvGraphicFramePr>
          <p:nvPr>
            <p:extLst>
              <p:ext uri="{D42A27DB-BD31-4B8C-83A1-F6EECF244321}">
                <p14:modId xmlns:p14="http://schemas.microsoft.com/office/powerpoint/2010/main" val="3649310036"/>
              </p:ext>
            </p:extLst>
          </p:nvPr>
        </p:nvGraphicFramePr>
        <p:xfrm>
          <a:off x="268141" y="2999086"/>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5" name="TextBox 54"/>
          <p:cNvSpPr txBox="1"/>
          <p:nvPr/>
        </p:nvSpPr>
        <p:spPr>
          <a:xfrm>
            <a:off x="389540" y="2923163"/>
            <a:ext cx="488995" cy="646331"/>
          </a:xfrm>
          <a:prstGeom prst="rect">
            <a:avLst/>
          </a:prstGeom>
          <a:noFill/>
        </p:spPr>
        <p:txBody>
          <a:bodyPr wrap="square" rtlCol="0">
            <a:spAutoFit/>
          </a:bodyPr>
          <a:lstStyle/>
          <a:p>
            <a:pPr algn="ctr"/>
            <a:r>
              <a:rPr lang="en-US" sz="3600"/>
              <a:t>1</a:t>
            </a:r>
          </a:p>
        </p:txBody>
      </p:sp>
      <p:sp>
        <p:nvSpPr>
          <p:cNvPr id="56" name="TextBox 55"/>
          <p:cNvSpPr txBox="1"/>
          <p:nvPr/>
        </p:nvSpPr>
        <p:spPr>
          <a:xfrm>
            <a:off x="1064868" y="2913097"/>
            <a:ext cx="488995" cy="646331"/>
          </a:xfrm>
          <a:prstGeom prst="rect">
            <a:avLst/>
          </a:prstGeom>
          <a:noFill/>
        </p:spPr>
        <p:txBody>
          <a:bodyPr wrap="square" rtlCol="0">
            <a:spAutoFit/>
          </a:bodyPr>
          <a:lstStyle/>
          <a:p>
            <a:pPr algn="ctr"/>
            <a:r>
              <a:rPr lang="en-US" sz="3600"/>
              <a:t>5</a:t>
            </a:r>
          </a:p>
        </p:txBody>
      </p:sp>
      <p:graphicFrame>
        <p:nvGraphicFramePr>
          <p:cNvPr id="58" name="Table 57"/>
          <p:cNvGraphicFramePr>
            <a:graphicFrameLocks noGrp="1"/>
          </p:cNvGraphicFramePr>
          <p:nvPr>
            <p:extLst>
              <p:ext uri="{D42A27DB-BD31-4B8C-83A1-F6EECF244321}">
                <p14:modId xmlns:p14="http://schemas.microsoft.com/office/powerpoint/2010/main" val="3315422833"/>
              </p:ext>
            </p:extLst>
          </p:nvPr>
        </p:nvGraphicFramePr>
        <p:xfrm>
          <a:off x="270682" y="5465803"/>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9" name="TextBox 58"/>
          <p:cNvSpPr txBox="1"/>
          <p:nvPr/>
        </p:nvSpPr>
        <p:spPr>
          <a:xfrm>
            <a:off x="394704" y="5417672"/>
            <a:ext cx="488995" cy="646331"/>
          </a:xfrm>
          <a:prstGeom prst="rect">
            <a:avLst/>
          </a:prstGeom>
          <a:noFill/>
        </p:spPr>
        <p:txBody>
          <a:bodyPr wrap="square" rtlCol="0">
            <a:spAutoFit/>
          </a:bodyPr>
          <a:lstStyle/>
          <a:p>
            <a:pPr algn="ctr"/>
            <a:r>
              <a:rPr lang="en-US" sz="3600"/>
              <a:t>1</a:t>
            </a:r>
          </a:p>
        </p:txBody>
      </p:sp>
      <p:sp>
        <p:nvSpPr>
          <p:cNvPr id="60" name="TextBox 59"/>
          <p:cNvSpPr txBox="1"/>
          <p:nvPr/>
        </p:nvSpPr>
        <p:spPr>
          <a:xfrm>
            <a:off x="1070032" y="5407606"/>
            <a:ext cx="488995" cy="646331"/>
          </a:xfrm>
          <a:prstGeom prst="rect">
            <a:avLst/>
          </a:prstGeom>
          <a:noFill/>
        </p:spPr>
        <p:txBody>
          <a:bodyPr wrap="square" rtlCol="0">
            <a:spAutoFit/>
          </a:bodyPr>
          <a:lstStyle/>
          <a:p>
            <a:pPr algn="ctr"/>
            <a:r>
              <a:rPr lang="en-US" sz="3600"/>
              <a:t>5</a:t>
            </a:r>
          </a:p>
        </p:txBody>
      </p:sp>
      <p:graphicFrame>
        <p:nvGraphicFramePr>
          <p:cNvPr id="62" name="Table 61"/>
          <p:cNvGraphicFramePr>
            <a:graphicFrameLocks noGrp="1"/>
          </p:cNvGraphicFramePr>
          <p:nvPr>
            <p:extLst>
              <p:ext uri="{D42A27DB-BD31-4B8C-83A1-F6EECF244321}">
                <p14:modId xmlns:p14="http://schemas.microsoft.com/office/powerpoint/2010/main" val="2329989406"/>
              </p:ext>
            </p:extLst>
          </p:nvPr>
        </p:nvGraphicFramePr>
        <p:xfrm>
          <a:off x="274482" y="6089502"/>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3" name="TextBox 62"/>
          <p:cNvSpPr txBox="1"/>
          <p:nvPr/>
        </p:nvSpPr>
        <p:spPr>
          <a:xfrm>
            <a:off x="398504" y="6041371"/>
            <a:ext cx="488995" cy="646331"/>
          </a:xfrm>
          <a:prstGeom prst="rect">
            <a:avLst/>
          </a:prstGeom>
          <a:noFill/>
        </p:spPr>
        <p:txBody>
          <a:bodyPr wrap="square" rtlCol="0">
            <a:spAutoFit/>
          </a:bodyPr>
          <a:lstStyle/>
          <a:p>
            <a:pPr algn="ctr"/>
            <a:r>
              <a:rPr lang="en-US" sz="3600"/>
              <a:t>1</a:t>
            </a:r>
          </a:p>
        </p:txBody>
      </p:sp>
      <p:graphicFrame>
        <p:nvGraphicFramePr>
          <p:cNvPr id="65" name="Table 64"/>
          <p:cNvGraphicFramePr>
            <a:graphicFrameLocks noGrp="1"/>
          </p:cNvGraphicFramePr>
          <p:nvPr>
            <p:extLst>
              <p:ext uri="{D42A27DB-BD31-4B8C-83A1-F6EECF244321}">
                <p14:modId xmlns:p14="http://schemas.microsoft.com/office/powerpoint/2010/main" val="2288872822"/>
              </p:ext>
            </p:extLst>
          </p:nvPr>
        </p:nvGraphicFramePr>
        <p:xfrm>
          <a:off x="3713839" y="1813325"/>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6" name="TextBox 65"/>
          <p:cNvSpPr txBox="1"/>
          <p:nvPr/>
        </p:nvSpPr>
        <p:spPr>
          <a:xfrm>
            <a:off x="3837861" y="1765194"/>
            <a:ext cx="488995" cy="646331"/>
          </a:xfrm>
          <a:prstGeom prst="rect">
            <a:avLst/>
          </a:prstGeom>
          <a:noFill/>
        </p:spPr>
        <p:txBody>
          <a:bodyPr wrap="square" rtlCol="0">
            <a:spAutoFit/>
          </a:bodyPr>
          <a:lstStyle/>
          <a:p>
            <a:pPr algn="ctr"/>
            <a:r>
              <a:rPr lang="en-US" sz="3600"/>
              <a:t>1</a:t>
            </a:r>
          </a:p>
        </p:txBody>
      </p:sp>
      <p:sp>
        <p:nvSpPr>
          <p:cNvPr id="67" name="TextBox 66"/>
          <p:cNvSpPr txBox="1"/>
          <p:nvPr/>
        </p:nvSpPr>
        <p:spPr>
          <a:xfrm>
            <a:off x="4513189" y="1755128"/>
            <a:ext cx="488995" cy="646331"/>
          </a:xfrm>
          <a:prstGeom prst="rect">
            <a:avLst/>
          </a:prstGeom>
          <a:noFill/>
        </p:spPr>
        <p:txBody>
          <a:bodyPr wrap="square" rtlCol="0">
            <a:spAutoFit/>
          </a:bodyPr>
          <a:lstStyle/>
          <a:p>
            <a:pPr algn="ctr"/>
            <a:r>
              <a:rPr lang="en-US" sz="3600"/>
              <a:t>7</a:t>
            </a:r>
          </a:p>
        </p:txBody>
      </p:sp>
      <p:graphicFrame>
        <p:nvGraphicFramePr>
          <p:cNvPr id="68" name="Table 67"/>
          <p:cNvGraphicFramePr>
            <a:graphicFrameLocks noGrp="1"/>
          </p:cNvGraphicFramePr>
          <p:nvPr>
            <p:extLst>
              <p:ext uri="{D42A27DB-BD31-4B8C-83A1-F6EECF244321}">
                <p14:modId xmlns:p14="http://schemas.microsoft.com/office/powerpoint/2010/main" val="657749417"/>
              </p:ext>
            </p:extLst>
          </p:nvPr>
        </p:nvGraphicFramePr>
        <p:xfrm>
          <a:off x="3713839" y="2435815"/>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9" name="TextBox 68"/>
          <p:cNvSpPr txBox="1"/>
          <p:nvPr/>
        </p:nvSpPr>
        <p:spPr>
          <a:xfrm>
            <a:off x="3837861" y="2387684"/>
            <a:ext cx="488995" cy="646331"/>
          </a:xfrm>
          <a:prstGeom prst="rect">
            <a:avLst/>
          </a:prstGeom>
          <a:noFill/>
        </p:spPr>
        <p:txBody>
          <a:bodyPr wrap="square" rtlCol="0">
            <a:spAutoFit/>
          </a:bodyPr>
          <a:lstStyle/>
          <a:p>
            <a:pPr algn="ctr"/>
            <a:r>
              <a:rPr lang="en-US" sz="3600"/>
              <a:t>1</a:t>
            </a:r>
          </a:p>
        </p:txBody>
      </p:sp>
      <p:sp>
        <p:nvSpPr>
          <p:cNvPr id="70" name="TextBox 69"/>
          <p:cNvSpPr txBox="1"/>
          <p:nvPr/>
        </p:nvSpPr>
        <p:spPr>
          <a:xfrm>
            <a:off x="4513189" y="2377618"/>
            <a:ext cx="488995" cy="646331"/>
          </a:xfrm>
          <a:prstGeom prst="rect">
            <a:avLst/>
          </a:prstGeom>
          <a:noFill/>
        </p:spPr>
        <p:txBody>
          <a:bodyPr wrap="square" rtlCol="0">
            <a:spAutoFit/>
          </a:bodyPr>
          <a:lstStyle/>
          <a:p>
            <a:pPr algn="ctr"/>
            <a:r>
              <a:rPr lang="en-US" sz="3600"/>
              <a:t>7</a:t>
            </a:r>
          </a:p>
        </p:txBody>
      </p:sp>
      <p:sp>
        <p:nvSpPr>
          <p:cNvPr id="71" name="TextBox 70"/>
          <p:cNvSpPr txBox="1"/>
          <p:nvPr/>
        </p:nvSpPr>
        <p:spPr>
          <a:xfrm>
            <a:off x="5203544" y="2368580"/>
            <a:ext cx="488995" cy="646331"/>
          </a:xfrm>
          <a:prstGeom prst="rect">
            <a:avLst/>
          </a:prstGeom>
          <a:noFill/>
        </p:spPr>
        <p:txBody>
          <a:bodyPr wrap="square" rtlCol="0">
            <a:spAutoFit/>
          </a:bodyPr>
          <a:lstStyle/>
          <a:p>
            <a:pPr algn="ctr"/>
            <a:r>
              <a:rPr lang="en-US" sz="3600"/>
              <a:t>2</a:t>
            </a:r>
          </a:p>
        </p:txBody>
      </p:sp>
      <p:graphicFrame>
        <p:nvGraphicFramePr>
          <p:cNvPr id="72" name="Table 71"/>
          <p:cNvGraphicFramePr>
            <a:graphicFrameLocks noGrp="1"/>
          </p:cNvGraphicFramePr>
          <p:nvPr>
            <p:extLst>
              <p:ext uri="{D42A27DB-BD31-4B8C-83A1-F6EECF244321}">
                <p14:modId xmlns:p14="http://schemas.microsoft.com/office/powerpoint/2010/main" val="2016338992"/>
              </p:ext>
            </p:extLst>
          </p:nvPr>
        </p:nvGraphicFramePr>
        <p:xfrm>
          <a:off x="3718028" y="3048032"/>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73" name="TextBox 72"/>
          <p:cNvSpPr txBox="1"/>
          <p:nvPr/>
        </p:nvSpPr>
        <p:spPr>
          <a:xfrm>
            <a:off x="3842050" y="2999901"/>
            <a:ext cx="488995" cy="646331"/>
          </a:xfrm>
          <a:prstGeom prst="rect">
            <a:avLst/>
          </a:prstGeom>
          <a:noFill/>
        </p:spPr>
        <p:txBody>
          <a:bodyPr wrap="square" rtlCol="0">
            <a:spAutoFit/>
          </a:bodyPr>
          <a:lstStyle/>
          <a:p>
            <a:pPr algn="ctr"/>
            <a:r>
              <a:rPr lang="en-US" sz="3600"/>
              <a:t>1</a:t>
            </a:r>
          </a:p>
        </p:txBody>
      </p:sp>
      <p:sp>
        <p:nvSpPr>
          <p:cNvPr id="74" name="TextBox 73"/>
          <p:cNvSpPr txBox="1"/>
          <p:nvPr/>
        </p:nvSpPr>
        <p:spPr>
          <a:xfrm>
            <a:off x="4517378" y="2989835"/>
            <a:ext cx="488995" cy="646331"/>
          </a:xfrm>
          <a:prstGeom prst="rect">
            <a:avLst/>
          </a:prstGeom>
          <a:noFill/>
        </p:spPr>
        <p:txBody>
          <a:bodyPr wrap="square" rtlCol="0">
            <a:spAutoFit/>
          </a:bodyPr>
          <a:lstStyle/>
          <a:p>
            <a:pPr algn="ctr"/>
            <a:r>
              <a:rPr lang="en-US" sz="3600"/>
              <a:t>7</a:t>
            </a:r>
          </a:p>
        </p:txBody>
      </p:sp>
      <p:graphicFrame>
        <p:nvGraphicFramePr>
          <p:cNvPr id="80" name="Table 79"/>
          <p:cNvGraphicFramePr>
            <a:graphicFrameLocks noGrp="1"/>
          </p:cNvGraphicFramePr>
          <p:nvPr>
            <p:extLst>
              <p:ext uri="{D42A27DB-BD31-4B8C-83A1-F6EECF244321}">
                <p14:modId xmlns:p14="http://schemas.microsoft.com/office/powerpoint/2010/main" val="3125247605"/>
              </p:ext>
            </p:extLst>
          </p:nvPr>
        </p:nvGraphicFramePr>
        <p:xfrm>
          <a:off x="3716809" y="3662536"/>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81" name="TextBox 80"/>
          <p:cNvSpPr txBox="1"/>
          <p:nvPr/>
        </p:nvSpPr>
        <p:spPr>
          <a:xfrm>
            <a:off x="3840831" y="3614405"/>
            <a:ext cx="488995" cy="646331"/>
          </a:xfrm>
          <a:prstGeom prst="rect">
            <a:avLst/>
          </a:prstGeom>
          <a:noFill/>
        </p:spPr>
        <p:txBody>
          <a:bodyPr wrap="square" rtlCol="0">
            <a:spAutoFit/>
          </a:bodyPr>
          <a:lstStyle/>
          <a:p>
            <a:pPr algn="ctr"/>
            <a:r>
              <a:rPr lang="en-US" sz="3600"/>
              <a:t>1</a:t>
            </a:r>
          </a:p>
        </p:txBody>
      </p:sp>
      <p:sp>
        <p:nvSpPr>
          <p:cNvPr id="82" name="TextBox 81"/>
          <p:cNvSpPr txBox="1"/>
          <p:nvPr/>
        </p:nvSpPr>
        <p:spPr>
          <a:xfrm>
            <a:off x="4516159" y="3604339"/>
            <a:ext cx="488995" cy="646331"/>
          </a:xfrm>
          <a:prstGeom prst="rect">
            <a:avLst/>
          </a:prstGeom>
          <a:noFill/>
        </p:spPr>
        <p:txBody>
          <a:bodyPr wrap="square" rtlCol="0">
            <a:spAutoFit/>
          </a:bodyPr>
          <a:lstStyle/>
          <a:p>
            <a:pPr algn="ctr"/>
            <a:r>
              <a:rPr lang="en-US" sz="3600"/>
              <a:t>7</a:t>
            </a:r>
          </a:p>
        </p:txBody>
      </p:sp>
      <p:sp>
        <p:nvSpPr>
          <p:cNvPr id="83" name="TextBox 82"/>
          <p:cNvSpPr txBox="1"/>
          <p:nvPr/>
        </p:nvSpPr>
        <p:spPr>
          <a:xfrm>
            <a:off x="5206514" y="3595301"/>
            <a:ext cx="488995" cy="646331"/>
          </a:xfrm>
          <a:prstGeom prst="rect">
            <a:avLst/>
          </a:prstGeom>
          <a:noFill/>
        </p:spPr>
        <p:txBody>
          <a:bodyPr wrap="square" rtlCol="0">
            <a:spAutoFit/>
          </a:bodyPr>
          <a:lstStyle/>
          <a:p>
            <a:pPr algn="ctr"/>
            <a:r>
              <a:rPr lang="en-US" sz="3600"/>
              <a:t>6</a:t>
            </a:r>
          </a:p>
        </p:txBody>
      </p:sp>
      <p:graphicFrame>
        <p:nvGraphicFramePr>
          <p:cNvPr id="84" name="Table 83"/>
          <p:cNvGraphicFramePr>
            <a:graphicFrameLocks noGrp="1"/>
          </p:cNvGraphicFramePr>
          <p:nvPr>
            <p:extLst>
              <p:ext uri="{D42A27DB-BD31-4B8C-83A1-F6EECF244321}">
                <p14:modId xmlns:p14="http://schemas.microsoft.com/office/powerpoint/2010/main" val="1026923049"/>
              </p:ext>
            </p:extLst>
          </p:nvPr>
        </p:nvGraphicFramePr>
        <p:xfrm>
          <a:off x="3720588" y="4283325"/>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85" name="TextBox 84"/>
          <p:cNvSpPr txBox="1"/>
          <p:nvPr/>
        </p:nvSpPr>
        <p:spPr>
          <a:xfrm>
            <a:off x="3844610" y="4235194"/>
            <a:ext cx="488995" cy="646331"/>
          </a:xfrm>
          <a:prstGeom prst="rect">
            <a:avLst/>
          </a:prstGeom>
          <a:noFill/>
        </p:spPr>
        <p:txBody>
          <a:bodyPr wrap="square" rtlCol="0">
            <a:spAutoFit/>
          </a:bodyPr>
          <a:lstStyle/>
          <a:p>
            <a:pPr algn="ctr"/>
            <a:r>
              <a:rPr lang="en-US" sz="3600"/>
              <a:t>1</a:t>
            </a:r>
          </a:p>
        </p:txBody>
      </p:sp>
      <p:sp>
        <p:nvSpPr>
          <p:cNvPr id="86" name="TextBox 85"/>
          <p:cNvSpPr txBox="1"/>
          <p:nvPr/>
        </p:nvSpPr>
        <p:spPr>
          <a:xfrm>
            <a:off x="4519938" y="4225128"/>
            <a:ext cx="488995" cy="646331"/>
          </a:xfrm>
          <a:prstGeom prst="rect">
            <a:avLst/>
          </a:prstGeom>
          <a:noFill/>
        </p:spPr>
        <p:txBody>
          <a:bodyPr wrap="square" rtlCol="0">
            <a:spAutoFit/>
          </a:bodyPr>
          <a:lstStyle/>
          <a:p>
            <a:pPr algn="ctr"/>
            <a:r>
              <a:rPr lang="en-US" sz="3600"/>
              <a:t>7</a:t>
            </a:r>
          </a:p>
        </p:txBody>
      </p:sp>
      <p:graphicFrame>
        <p:nvGraphicFramePr>
          <p:cNvPr id="88" name="Table 87"/>
          <p:cNvGraphicFramePr>
            <a:graphicFrameLocks noGrp="1"/>
          </p:cNvGraphicFramePr>
          <p:nvPr>
            <p:extLst>
              <p:ext uri="{D42A27DB-BD31-4B8C-83A1-F6EECF244321}">
                <p14:modId xmlns:p14="http://schemas.microsoft.com/office/powerpoint/2010/main" val="1521943046"/>
              </p:ext>
            </p:extLst>
          </p:nvPr>
        </p:nvGraphicFramePr>
        <p:xfrm>
          <a:off x="3714519" y="4907288"/>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89" name="TextBox 88"/>
          <p:cNvSpPr txBox="1"/>
          <p:nvPr/>
        </p:nvSpPr>
        <p:spPr>
          <a:xfrm>
            <a:off x="3838541" y="4859157"/>
            <a:ext cx="488995" cy="646331"/>
          </a:xfrm>
          <a:prstGeom prst="rect">
            <a:avLst/>
          </a:prstGeom>
          <a:noFill/>
        </p:spPr>
        <p:txBody>
          <a:bodyPr wrap="square" rtlCol="0">
            <a:spAutoFit/>
          </a:bodyPr>
          <a:lstStyle/>
          <a:p>
            <a:pPr algn="ctr"/>
            <a:r>
              <a:rPr lang="en-US" sz="3600"/>
              <a:t>1</a:t>
            </a:r>
          </a:p>
        </p:txBody>
      </p:sp>
      <p:graphicFrame>
        <p:nvGraphicFramePr>
          <p:cNvPr id="91" name="Table 90"/>
          <p:cNvGraphicFramePr>
            <a:graphicFrameLocks noGrp="1"/>
          </p:cNvGraphicFramePr>
          <p:nvPr>
            <p:extLst>
              <p:ext uri="{D42A27DB-BD31-4B8C-83A1-F6EECF244321}">
                <p14:modId xmlns:p14="http://schemas.microsoft.com/office/powerpoint/2010/main" val="826611149"/>
              </p:ext>
            </p:extLst>
          </p:nvPr>
        </p:nvGraphicFramePr>
        <p:xfrm>
          <a:off x="3717947" y="5531202"/>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cxnSp>
        <p:nvCxnSpPr>
          <p:cNvPr id="93" name="Straight Arrow Connector 92"/>
          <p:cNvCxnSpPr/>
          <p:nvPr/>
        </p:nvCxnSpPr>
        <p:spPr>
          <a:xfrm flipV="1">
            <a:off x="3065930" y="2104114"/>
            <a:ext cx="553780" cy="4135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7" name="Picture 56"/>
          <p:cNvPicPr>
            <a:picLocks noChangeAspect="1"/>
          </p:cNvPicPr>
          <p:nvPr/>
        </p:nvPicPr>
        <p:blipFill>
          <a:blip r:embed="rId3"/>
          <a:stretch>
            <a:fillRect/>
          </a:stretch>
        </p:blipFill>
        <p:spPr>
          <a:xfrm>
            <a:off x="6824537" y="770351"/>
            <a:ext cx="5260820" cy="2498339"/>
          </a:xfrm>
          <a:prstGeom prst="rect">
            <a:avLst/>
          </a:prstGeom>
        </p:spPr>
      </p:pic>
    </p:spTree>
    <p:extLst>
      <p:ext uri="{BB962C8B-B14F-4D97-AF65-F5344CB8AC3E}">
        <p14:creationId xmlns:p14="http://schemas.microsoft.com/office/powerpoint/2010/main" val="62870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fade">
                                      <p:cBhvr>
                                        <p:cTn id="43" dur="500"/>
                                        <p:tgtEl>
                                          <p:spTgt spid="5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fade">
                                      <p:cBhvr>
                                        <p:cTn id="46" dur="500"/>
                                        <p:tgtEl>
                                          <p:spTgt spid="5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500"/>
                                        <p:tgtEl>
                                          <p:spTgt spid="4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500"/>
                                        <p:tgtEl>
                                          <p:spTgt spid="4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500"/>
                                        <p:tgtEl>
                                          <p:spTgt spid="5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fade">
                                      <p:cBhvr>
                                        <p:cTn id="88" dur="500"/>
                                        <p:tgtEl>
                                          <p:spTgt spid="5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500"/>
                                        <p:tgtEl>
                                          <p:spTgt spid="52"/>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58"/>
                                        </p:tgtEl>
                                        <p:attrNameLst>
                                          <p:attrName>style.visibility</p:attrName>
                                        </p:attrNameLst>
                                      </p:cBhvr>
                                      <p:to>
                                        <p:strVal val="visible"/>
                                      </p:to>
                                    </p:set>
                                    <p:animEffect transition="in" filter="fade">
                                      <p:cBhvr>
                                        <p:cTn id="96" dur="500"/>
                                        <p:tgtEl>
                                          <p:spTgt spid="5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fade">
                                      <p:cBhvr>
                                        <p:cTn id="99" dur="500"/>
                                        <p:tgtEl>
                                          <p:spTgt spid="5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fade">
                                      <p:cBhvr>
                                        <p:cTn id="110" dur="500"/>
                                        <p:tgtEl>
                                          <p:spTgt spid="63"/>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fade">
                                      <p:cBhvr>
                                        <p:cTn id="115" dur="500"/>
                                        <p:tgtEl>
                                          <p:spTgt spid="93"/>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65"/>
                                        </p:tgtEl>
                                        <p:attrNameLst>
                                          <p:attrName>style.visibility</p:attrName>
                                        </p:attrNameLst>
                                      </p:cBhvr>
                                      <p:to>
                                        <p:strVal val="visible"/>
                                      </p:to>
                                    </p:set>
                                    <p:animEffect transition="in" filter="fade">
                                      <p:cBhvr>
                                        <p:cTn id="120" dur="500"/>
                                        <p:tgtEl>
                                          <p:spTgt spid="6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Effect transition="in" filter="fade">
                                      <p:cBhvr>
                                        <p:cTn id="123" dur="500"/>
                                        <p:tgtEl>
                                          <p:spTgt spid="66"/>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7"/>
                                        </p:tgtEl>
                                        <p:attrNameLst>
                                          <p:attrName>style.visibility</p:attrName>
                                        </p:attrNameLst>
                                      </p:cBhvr>
                                      <p:to>
                                        <p:strVal val="visible"/>
                                      </p:to>
                                    </p:set>
                                    <p:animEffect transition="in" filter="fade">
                                      <p:cBhvr>
                                        <p:cTn id="126" dur="500"/>
                                        <p:tgtEl>
                                          <p:spTgt spid="6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fade">
                                      <p:cBhvr>
                                        <p:cTn id="131" dur="500"/>
                                        <p:tgtEl>
                                          <p:spTgt spid="6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69"/>
                                        </p:tgtEl>
                                        <p:attrNameLst>
                                          <p:attrName>style.visibility</p:attrName>
                                        </p:attrNameLst>
                                      </p:cBhvr>
                                      <p:to>
                                        <p:strVal val="visible"/>
                                      </p:to>
                                    </p:set>
                                    <p:animEffect transition="in" filter="fade">
                                      <p:cBhvr>
                                        <p:cTn id="134" dur="500"/>
                                        <p:tgtEl>
                                          <p:spTgt spid="6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animEffect transition="in" filter="fade">
                                      <p:cBhvr>
                                        <p:cTn id="137" dur="500"/>
                                        <p:tgtEl>
                                          <p:spTgt spid="70"/>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71"/>
                                        </p:tgtEl>
                                        <p:attrNameLst>
                                          <p:attrName>style.visibility</p:attrName>
                                        </p:attrNameLst>
                                      </p:cBhvr>
                                      <p:to>
                                        <p:strVal val="visible"/>
                                      </p:to>
                                    </p:set>
                                    <p:animEffect transition="in" filter="fade">
                                      <p:cBhvr>
                                        <p:cTn id="140" dur="500"/>
                                        <p:tgtEl>
                                          <p:spTgt spid="71"/>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72"/>
                                        </p:tgtEl>
                                        <p:attrNameLst>
                                          <p:attrName>style.visibility</p:attrName>
                                        </p:attrNameLst>
                                      </p:cBhvr>
                                      <p:to>
                                        <p:strVal val="visible"/>
                                      </p:to>
                                    </p:set>
                                    <p:animEffect transition="in" filter="fade">
                                      <p:cBhvr>
                                        <p:cTn id="145" dur="500"/>
                                        <p:tgtEl>
                                          <p:spTgt spid="7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73"/>
                                        </p:tgtEl>
                                        <p:attrNameLst>
                                          <p:attrName>style.visibility</p:attrName>
                                        </p:attrNameLst>
                                      </p:cBhvr>
                                      <p:to>
                                        <p:strVal val="visible"/>
                                      </p:to>
                                    </p:set>
                                    <p:animEffect transition="in" filter="fade">
                                      <p:cBhvr>
                                        <p:cTn id="148" dur="500"/>
                                        <p:tgtEl>
                                          <p:spTgt spid="7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74"/>
                                        </p:tgtEl>
                                        <p:attrNameLst>
                                          <p:attrName>style.visibility</p:attrName>
                                        </p:attrNameLst>
                                      </p:cBhvr>
                                      <p:to>
                                        <p:strVal val="visible"/>
                                      </p:to>
                                    </p:set>
                                    <p:animEffect transition="in" filter="fade">
                                      <p:cBhvr>
                                        <p:cTn id="151" dur="500"/>
                                        <p:tgtEl>
                                          <p:spTgt spid="74"/>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0"/>
                                        </p:tgtEl>
                                        <p:attrNameLst>
                                          <p:attrName>style.visibility</p:attrName>
                                        </p:attrNameLst>
                                      </p:cBhvr>
                                      <p:to>
                                        <p:strVal val="visible"/>
                                      </p:to>
                                    </p:set>
                                    <p:animEffect transition="in" filter="fade">
                                      <p:cBhvr>
                                        <p:cTn id="156" dur="500"/>
                                        <p:tgtEl>
                                          <p:spTgt spid="80"/>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81"/>
                                        </p:tgtEl>
                                        <p:attrNameLst>
                                          <p:attrName>style.visibility</p:attrName>
                                        </p:attrNameLst>
                                      </p:cBhvr>
                                      <p:to>
                                        <p:strVal val="visible"/>
                                      </p:to>
                                    </p:set>
                                    <p:animEffect transition="in" filter="fade">
                                      <p:cBhvr>
                                        <p:cTn id="159" dur="500"/>
                                        <p:tgtEl>
                                          <p:spTgt spid="8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82"/>
                                        </p:tgtEl>
                                        <p:attrNameLst>
                                          <p:attrName>style.visibility</p:attrName>
                                        </p:attrNameLst>
                                      </p:cBhvr>
                                      <p:to>
                                        <p:strVal val="visible"/>
                                      </p:to>
                                    </p:set>
                                    <p:animEffect transition="in" filter="fade">
                                      <p:cBhvr>
                                        <p:cTn id="162" dur="500"/>
                                        <p:tgtEl>
                                          <p:spTgt spid="82"/>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83"/>
                                        </p:tgtEl>
                                        <p:attrNameLst>
                                          <p:attrName>style.visibility</p:attrName>
                                        </p:attrNameLst>
                                      </p:cBhvr>
                                      <p:to>
                                        <p:strVal val="visible"/>
                                      </p:to>
                                    </p:set>
                                    <p:animEffect transition="in" filter="fade">
                                      <p:cBhvr>
                                        <p:cTn id="165" dur="500"/>
                                        <p:tgtEl>
                                          <p:spTgt spid="83"/>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nodeType="clickEffect">
                                  <p:stCondLst>
                                    <p:cond delay="0"/>
                                  </p:stCondLst>
                                  <p:childTnLst>
                                    <p:set>
                                      <p:cBhvr>
                                        <p:cTn id="169" dur="1" fill="hold">
                                          <p:stCondLst>
                                            <p:cond delay="0"/>
                                          </p:stCondLst>
                                        </p:cTn>
                                        <p:tgtEl>
                                          <p:spTgt spid="84"/>
                                        </p:tgtEl>
                                        <p:attrNameLst>
                                          <p:attrName>style.visibility</p:attrName>
                                        </p:attrNameLst>
                                      </p:cBhvr>
                                      <p:to>
                                        <p:strVal val="visible"/>
                                      </p:to>
                                    </p:set>
                                    <p:animEffect transition="in" filter="fade">
                                      <p:cBhvr>
                                        <p:cTn id="170" dur="500"/>
                                        <p:tgtEl>
                                          <p:spTgt spid="84"/>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85"/>
                                        </p:tgtEl>
                                        <p:attrNameLst>
                                          <p:attrName>style.visibility</p:attrName>
                                        </p:attrNameLst>
                                      </p:cBhvr>
                                      <p:to>
                                        <p:strVal val="visible"/>
                                      </p:to>
                                    </p:set>
                                    <p:animEffect transition="in" filter="fade">
                                      <p:cBhvr>
                                        <p:cTn id="173" dur="500"/>
                                        <p:tgtEl>
                                          <p:spTgt spid="85"/>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86"/>
                                        </p:tgtEl>
                                        <p:attrNameLst>
                                          <p:attrName>style.visibility</p:attrName>
                                        </p:attrNameLst>
                                      </p:cBhvr>
                                      <p:to>
                                        <p:strVal val="visible"/>
                                      </p:to>
                                    </p:set>
                                    <p:animEffect transition="in" filter="fade">
                                      <p:cBhvr>
                                        <p:cTn id="176" dur="500"/>
                                        <p:tgtEl>
                                          <p:spTgt spid="86"/>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88"/>
                                        </p:tgtEl>
                                        <p:attrNameLst>
                                          <p:attrName>style.visibility</p:attrName>
                                        </p:attrNameLst>
                                      </p:cBhvr>
                                      <p:to>
                                        <p:strVal val="visible"/>
                                      </p:to>
                                    </p:set>
                                    <p:animEffect transition="in" filter="fade">
                                      <p:cBhvr>
                                        <p:cTn id="181" dur="500"/>
                                        <p:tgtEl>
                                          <p:spTgt spid="88"/>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89"/>
                                        </p:tgtEl>
                                        <p:attrNameLst>
                                          <p:attrName>style.visibility</p:attrName>
                                        </p:attrNameLst>
                                      </p:cBhvr>
                                      <p:to>
                                        <p:strVal val="visible"/>
                                      </p:to>
                                    </p:set>
                                    <p:animEffect transition="in" filter="fade">
                                      <p:cBhvr>
                                        <p:cTn id="184" dur="500"/>
                                        <p:tgtEl>
                                          <p:spTgt spid="89"/>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91"/>
                                        </p:tgtEl>
                                        <p:attrNameLst>
                                          <p:attrName>style.visibility</p:attrName>
                                        </p:attrNameLst>
                                      </p:cBhvr>
                                      <p:to>
                                        <p:strVal val="visible"/>
                                      </p:to>
                                    </p:set>
                                    <p:animEffect transition="in" filter="fade">
                                      <p:cBhvr>
                                        <p:cTn id="18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P spid="37" grpId="0"/>
      <p:bldP spid="38" grpId="0"/>
      <p:bldP spid="39" grpId="0"/>
      <p:bldP spid="42" grpId="0"/>
      <p:bldP spid="43" grpId="0"/>
      <p:bldP spid="44" grpId="0"/>
      <p:bldP spid="46" grpId="0"/>
      <p:bldP spid="47" grpId="0"/>
      <p:bldP spid="48" grpId="0"/>
      <p:bldP spid="50" grpId="0"/>
      <p:bldP spid="51" grpId="0"/>
      <p:bldP spid="52" grpId="0"/>
      <p:bldP spid="53" grpId="0"/>
      <p:bldP spid="55" grpId="0"/>
      <p:bldP spid="56" grpId="0"/>
      <p:bldP spid="59" grpId="0"/>
      <p:bldP spid="60" grpId="0"/>
      <p:bldP spid="63" grpId="0"/>
      <p:bldP spid="66" grpId="0"/>
      <p:bldP spid="67" grpId="0"/>
      <p:bldP spid="69" grpId="0"/>
      <p:bldP spid="70" grpId="0"/>
      <p:bldP spid="71" grpId="0"/>
      <p:bldP spid="73" grpId="0"/>
      <p:bldP spid="74" grpId="0"/>
      <p:bldP spid="81" grpId="0"/>
      <p:bldP spid="82" grpId="0"/>
      <p:bldP spid="83" grpId="0"/>
      <p:bldP spid="85" grpId="0"/>
      <p:bldP spid="86" grpId="0"/>
      <p:bldP spid="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40" y="-448012"/>
            <a:ext cx="11902441" cy="1325563"/>
          </a:xfrm>
        </p:spPr>
        <p:txBody>
          <a:bodyPr>
            <a:normAutofit/>
          </a:bodyPr>
          <a:lstStyle/>
          <a:p>
            <a:r>
              <a:rPr lang="vi-VN" sz="2800" b="1" i="1"/>
              <a:t>Tìm kiếm theo chiều sâu (Depth First Search - DFS)</a:t>
            </a:r>
            <a:r>
              <a:rPr lang="en-US" sz="2800" b="1" i="1"/>
              <a:t>.</a:t>
            </a:r>
            <a:endParaRPr lang="en-US" sz="2800"/>
          </a:p>
        </p:txBody>
      </p:sp>
      <p:pic>
        <p:nvPicPr>
          <p:cNvPr id="4" name="Picture 3"/>
          <p:cNvPicPr>
            <a:picLocks noChangeAspect="1"/>
          </p:cNvPicPr>
          <p:nvPr/>
        </p:nvPicPr>
        <p:blipFill>
          <a:blip r:embed="rId2"/>
          <a:stretch>
            <a:fillRect/>
          </a:stretch>
        </p:blipFill>
        <p:spPr>
          <a:xfrm>
            <a:off x="7166490" y="4063587"/>
            <a:ext cx="4225160" cy="2748269"/>
          </a:xfrm>
          <a:prstGeom prst="rect">
            <a:avLst/>
          </a:prstGeom>
        </p:spPr>
      </p:pic>
      <p:sp>
        <p:nvSpPr>
          <p:cNvPr id="23" name="Title 1"/>
          <p:cNvSpPr txBox="1">
            <a:spLocks/>
          </p:cNvSpPr>
          <p:nvPr/>
        </p:nvSpPr>
        <p:spPr>
          <a:xfrm>
            <a:off x="16815" y="77646"/>
            <a:ext cx="9654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t>Sử dụng ngăn xếp (Stack):</a:t>
            </a:r>
          </a:p>
          <a:p>
            <a:r>
              <a:rPr lang="en-US" sz="2400"/>
              <a:t>LIFO (Last – In – First – Out) Vào sau ra trước.</a:t>
            </a:r>
          </a:p>
        </p:txBody>
      </p:sp>
      <p:graphicFrame>
        <p:nvGraphicFramePr>
          <p:cNvPr id="24" name="Table 23"/>
          <p:cNvGraphicFramePr>
            <a:graphicFrameLocks noGrp="1"/>
          </p:cNvGraphicFramePr>
          <p:nvPr/>
        </p:nvGraphicFramePr>
        <p:xfrm>
          <a:off x="261035" y="1098830"/>
          <a:ext cx="2762488" cy="627457"/>
        </p:xfrm>
        <a:graphic>
          <a:graphicData uri="http://schemas.openxmlformats.org/drawingml/2006/table">
            <a:tbl>
              <a:tblPr firstRow="1" bandRow="1">
                <a:tableStyleId>{5C22544A-7EE6-4342-B048-85BDC9FD1C3A}</a:tableStyleId>
              </a:tblPr>
              <a:tblGrid>
                <a:gridCol w="690622">
                  <a:extLst>
                    <a:ext uri="{9D8B030D-6E8A-4147-A177-3AD203B41FA5}">
                      <a16:colId xmlns:a16="http://schemas.microsoft.com/office/drawing/2014/main" val="1574039118"/>
                    </a:ext>
                  </a:extLst>
                </a:gridCol>
                <a:gridCol w="690622">
                  <a:extLst>
                    <a:ext uri="{9D8B030D-6E8A-4147-A177-3AD203B41FA5}">
                      <a16:colId xmlns:a16="http://schemas.microsoft.com/office/drawing/2014/main" val="2882165066"/>
                    </a:ext>
                  </a:extLst>
                </a:gridCol>
                <a:gridCol w="690622">
                  <a:extLst>
                    <a:ext uri="{9D8B030D-6E8A-4147-A177-3AD203B41FA5}">
                      <a16:colId xmlns:a16="http://schemas.microsoft.com/office/drawing/2014/main" val="3058995684"/>
                    </a:ext>
                  </a:extLst>
                </a:gridCol>
                <a:gridCol w="690622">
                  <a:extLst>
                    <a:ext uri="{9D8B030D-6E8A-4147-A177-3AD203B41FA5}">
                      <a16:colId xmlns:a16="http://schemas.microsoft.com/office/drawing/2014/main" val="2948718302"/>
                    </a:ext>
                  </a:extLst>
                </a:gridCol>
              </a:tblGrid>
              <a:tr h="62745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25" name="TextBox 24"/>
          <p:cNvSpPr txBox="1"/>
          <p:nvPr/>
        </p:nvSpPr>
        <p:spPr>
          <a:xfrm>
            <a:off x="381262" y="1088303"/>
            <a:ext cx="488995" cy="646331"/>
          </a:xfrm>
          <a:prstGeom prst="rect">
            <a:avLst/>
          </a:prstGeom>
          <a:noFill/>
        </p:spPr>
        <p:txBody>
          <a:bodyPr wrap="square" rtlCol="0">
            <a:spAutoFit/>
          </a:bodyPr>
          <a:lstStyle/>
          <a:p>
            <a:pPr algn="ctr"/>
            <a:r>
              <a:rPr lang="en-US" sz="3600"/>
              <a:t>1</a:t>
            </a:r>
          </a:p>
        </p:txBody>
      </p:sp>
      <p:graphicFrame>
        <p:nvGraphicFramePr>
          <p:cNvPr id="26" name="Table 25"/>
          <p:cNvGraphicFramePr>
            <a:graphicFrameLocks noGrp="1"/>
          </p:cNvGraphicFramePr>
          <p:nvPr/>
        </p:nvGraphicFramePr>
        <p:xfrm>
          <a:off x="268141" y="1763314"/>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27" name="TextBox 26"/>
          <p:cNvSpPr txBox="1"/>
          <p:nvPr/>
        </p:nvSpPr>
        <p:spPr>
          <a:xfrm>
            <a:off x="392163" y="1742077"/>
            <a:ext cx="488995" cy="646331"/>
          </a:xfrm>
          <a:prstGeom prst="rect">
            <a:avLst/>
          </a:prstGeom>
          <a:noFill/>
        </p:spPr>
        <p:txBody>
          <a:bodyPr wrap="square" rtlCol="0">
            <a:spAutoFit/>
          </a:bodyPr>
          <a:lstStyle/>
          <a:p>
            <a:pPr algn="ctr"/>
            <a:r>
              <a:rPr lang="en-US" sz="3600"/>
              <a:t>1</a:t>
            </a:r>
          </a:p>
        </p:txBody>
      </p:sp>
      <p:sp>
        <p:nvSpPr>
          <p:cNvPr id="28" name="TextBox 27"/>
          <p:cNvSpPr txBox="1"/>
          <p:nvPr/>
        </p:nvSpPr>
        <p:spPr>
          <a:xfrm>
            <a:off x="1067491" y="1732011"/>
            <a:ext cx="488995" cy="646331"/>
          </a:xfrm>
          <a:prstGeom prst="rect">
            <a:avLst/>
          </a:prstGeom>
          <a:noFill/>
        </p:spPr>
        <p:txBody>
          <a:bodyPr wrap="square" rtlCol="0">
            <a:spAutoFit/>
          </a:bodyPr>
          <a:lstStyle/>
          <a:p>
            <a:pPr algn="ctr"/>
            <a:r>
              <a:rPr lang="en-US" sz="3600"/>
              <a:t>5</a:t>
            </a:r>
          </a:p>
        </p:txBody>
      </p:sp>
      <p:graphicFrame>
        <p:nvGraphicFramePr>
          <p:cNvPr id="36" name="Table 35"/>
          <p:cNvGraphicFramePr>
            <a:graphicFrameLocks noGrp="1"/>
          </p:cNvGraphicFramePr>
          <p:nvPr/>
        </p:nvGraphicFramePr>
        <p:xfrm>
          <a:off x="261035" y="2375143"/>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37" name="TextBox 36"/>
          <p:cNvSpPr txBox="1"/>
          <p:nvPr/>
        </p:nvSpPr>
        <p:spPr>
          <a:xfrm>
            <a:off x="385057" y="2353906"/>
            <a:ext cx="488995" cy="646331"/>
          </a:xfrm>
          <a:prstGeom prst="rect">
            <a:avLst/>
          </a:prstGeom>
          <a:noFill/>
        </p:spPr>
        <p:txBody>
          <a:bodyPr wrap="square" rtlCol="0">
            <a:spAutoFit/>
          </a:bodyPr>
          <a:lstStyle/>
          <a:p>
            <a:pPr algn="ctr"/>
            <a:r>
              <a:rPr lang="en-US" sz="3600"/>
              <a:t>1</a:t>
            </a:r>
          </a:p>
        </p:txBody>
      </p:sp>
      <p:sp>
        <p:nvSpPr>
          <p:cNvPr id="38" name="TextBox 37"/>
          <p:cNvSpPr txBox="1"/>
          <p:nvPr/>
        </p:nvSpPr>
        <p:spPr>
          <a:xfrm>
            <a:off x="1060385" y="2343840"/>
            <a:ext cx="488995" cy="646331"/>
          </a:xfrm>
          <a:prstGeom prst="rect">
            <a:avLst/>
          </a:prstGeom>
          <a:noFill/>
        </p:spPr>
        <p:txBody>
          <a:bodyPr wrap="square" rtlCol="0">
            <a:spAutoFit/>
          </a:bodyPr>
          <a:lstStyle/>
          <a:p>
            <a:pPr algn="ctr"/>
            <a:r>
              <a:rPr lang="en-US" sz="3600"/>
              <a:t>5</a:t>
            </a:r>
          </a:p>
        </p:txBody>
      </p:sp>
      <p:sp>
        <p:nvSpPr>
          <p:cNvPr id="39" name="TextBox 38"/>
          <p:cNvSpPr txBox="1"/>
          <p:nvPr/>
        </p:nvSpPr>
        <p:spPr>
          <a:xfrm>
            <a:off x="1735713" y="2343840"/>
            <a:ext cx="488995" cy="646331"/>
          </a:xfrm>
          <a:prstGeom prst="rect">
            <a:avLst/>
          </a:prstGeom>
          <a:noFill/>
        </p:spPr>
        <p:txBody>
          <a:bodyPr wrap="square" rtlCol="0">
            <a:spAutoFit/>
          </a:bodyPr>
          <a:lstStyle/>
          <a:p>
            <a:pPr algn="ctr"/>
            <a:r>
              <a:rPr lang="en-US" sz="3600"/>
              <a:t>3</a:t>
            </a:r>
          </a:p>
        </p:txBody>
      </p:sp>
      <p:graphicFrame>
        <p:nvGraphicFramePr>
          <p:cNvPr id="41" name="Table 40"/>
          <p:cNvGraphicFramePr>
            <a:graphicFrameLocks noGrp="1"/>
          </p:cNvGraphicFramePr>
          <p:nvPr/>
        </p:nvGraphicFramePr>
        <p:xfrm>
          <a:off x="261035" y="3615640"/>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42" name="TextBox 41"/>
          <p:cNvSpPr txBox="1"/>
          <p:nvPr/>
        </p:nvSpPr>
        <p:spPr>
          <a:xfrm>
            <a:off x="385057" y="3594403"/>
            <a:ext cx="488995" cy="646331"/>
          </a:xfrm>
          <a:prstGeom prst="rect">
            <a:avLst/>
          </a:prstGeom>
          <a:noFill/>
        </p:spPr>
        <p:txBody>
          <a:bodyPr wrap="square" rtlCol="0">
            <a:spAutoFit/>
          </a:bodyPr>
          <a:lstStyle/>
          <a:p>
            <a:pPr algn="ctr"/>
            <a:r>
              <a:rPr lang="en-US" sz="3600"/>
              <a:t>1</a:t>
            </a:r>
          </a:p>
        </p:txBody>
      </p:sp>
      <p:sp>
        <p:nvSpPr>
          <p:cNvPr id="43" name="TextBox 42"/>
          <p:cNvSpPr txBox="1"/>
          <p:nvPr/>
        </p:nvSpPr>
        <p:spPr>
          <a:xfrm>
            <a:off x="1060385" y="3584337"/>
            <a:ext cx="488995" cy="646331"/>
          </a:xfrm>
          <a:prstGeom prst="rect">
            <a:avLst/>
          </a:prstGeom>
          <a:noFill/>
        </p:spPr>
        <p:txBody>
          <a:bodyPr wrap="square" rtlCol="0">
            <a:spAutoFit/>
          </a:bodyPr>
          <a:lstStyle/>
          <a:p>
            <a:pPr algn="ctr"/>
            <a:r>
              <a:rPr lang="en-US" sz="3600"/>
              <a:t>5</a:t>
            </a:r>
          </a:p>
        </p:txBody>
      </p:sp>
      <p:sp>
        <p:nvSpPr>
          <p:cNvPr id="44" name="TextBox 43"/>
          <p:cNvSpPr txBox="1"/>
          <p:nvPr/>
        </p:nvSpPr>
        <p:spPr>
          <a:xfrm>
            <a:off x="1735713" y="3584337"/>
            <a:ext cx="488995" cy="646331"/>
          </a:xfrm>
          <a:prstGeom prst="rect">
            <a:avLst/>
          </a:prstGeom>
          <a:noFill/>
        </p:spPr>
        <p:txBody>
          <a:bodyPr wrap="square" rtlCol="0">
            <a:spAutoFit/>
          </a:bodyPr>
          <a:lstStyle/>
          <a:p>
            <a:pPr algn="ctr"/>
            <a:r>
              <a:rPr lang="en-US" sz="3600"/>
              <a:t>4</a:t>
            </a:r>
          </a:p>
        </p:txBody>
      </p:sp>
      <p:graphicFrame>
        <p:nvGraphicFramePr>
          <p:cNvPr id="45" name="Table 44"/>
          <p:cNvGraphicFramePr>
            <a:graphicFrameLocks noGrp="1"/>
          </p:cNvGraphicFramePr>
          <p:nvPr/>
        </p:nvGraphicFramePr>
        <p:xfrm>
          <a:off x="261035" y="4237858"/>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46" name="TextBox 45"/>
          <p:cNvSpPr txBox="1"/>
          <p:nvPr/>
        </p:nvSpPr>
        <p:spPr>
          <a:xfrm>
            <a:off x="385057" y="4216621"/>
            <a:ext cx="488995" cy="646331"/>
          </a:xfrm>
          <a:prstGeom prst="rect">
            <a:avLst/>
          </a:prstGeom>
          <a:noFill/>
        </p:spPr>
        <p:txBody>
          <a:bodyPr wrap="square" rtlCol="0">
            <a:spAutoFit/>
          </a:bodyPr>
          <a:lstStyle/>
          <a:p>
            <a:pPr algn="ctr"/>
            <a:r>
              <a:rPr lang="en-US" sz="3600"/>
              <a:t>1</a:t>
            </a:r>
          </a:p>
        </p:txBody>
      </p:sp>
      <p:sp>
        <p:nvSpPr>
          <p:cNvPr id="47" name="TextBox 46"/>
          <p:cNvSpPr txBox="1"/>
          <p:nvPr/>
        </p:nvSpPr>
        <p:spPr>
          <a:xfrm>
            <a:off x="1060385" y="4206555"/>
            <a:ext cx="488995" cy="646331"/>
          </a:xfrm>
          <a:prstGeom prst="rect">
            <a:avLst/>
          </a:prstGeom>
          <a:noFill/>
        </p:spPr>
        <p:txBody>
          <a:bodyPr wrap="square" rtlCol="0">
            <a:spAutoFit/>
          </a:bodyPr>
          <a:lstStyle/>
          <a:p>
            <a:pPr algn="ctr"/>
            <a:r>
              <a:rPr lang="en-US" sz="3600"/>
              <a:t>5</a:t>
            </a:r>
          </a:p>
        </p:txBody>
      </p:sp>
      <p:sp>
        <p:nvSpPr>
          <p:cNvPr id="48" name="TextBox 47"/>
          <p:cNvSpPr txBox="1"/>
          <p:nvPr/>
        </p:nvSpPr>
        <p:spPr>
          <a:xfrm>
            <a:off x="1735713" y="4206555"/>
            <a:ext cx="488995" cy="646331"/>
          </a:xfrm>
          <a:prstGeom prst="rect">
            <a:avLst/>
          </a:prstGeom>
          <a:noFill/>
        </p:spPr>
        <p:txBody>
          <a:bodyPr wrap="square" rtlCol="0">
            <a:spAutoFit/>
          </a:bodyPr>
          <a:lstStyle/>
          <a:p>
            <a:pPr algn="ctr"/>
            <a:r>
              <a:rPr lang="en-US" sz="3600"/>
              <a:t>4</a:t>
            </a:r>
          </a:p>
        </p:txBody>
      </p:sp>
      <p:graphicFrame>
        <p:nvGraphicFramePr>
          <p:cNvPr id="49" name="Table 48"/>
          <p:cNvGraphicFramePr>
            <a:graphicFrameLocks noGrp="1"/>
          </p:cNvGraphicFramePr>
          <p:nvPr/>
        </p:nvGraphicFramePr>
        <p:xfrm>
          <a:off x="261035" y="4853521"/>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0" name="TextBox 49"/>
          <p:cNvSpPr txBox="1"/>
          <p:nvPr/>
        </p:nvSpPr>
        <p:spPr>
          <a:xfrm>
            <a:off x="385057" y="4832284"/>
            <a:ext cx="488995" cy="646331"/>
          </a:xfrm>
          <a:prstGeom prst="rect">
            <a:avLst/>
          </a:prstGeom>
          <a:noFill/>
        </p:spPr>
        <p:txBody>
          <a:bodyPr wrap="square" rtlCol="0">
            <a:spAutoFit/>
          </a:bodyPr>
          <a:lstStyle/>
          <a:p>
            <a:pPr algn="ctr"/>
            <a:r>
              <a:rPr lang="en-US" sz="3600"/>
              <a:t>1</a:t>
            </a:r>
          </a:p>
        </p:txBody>
      </p:sp>
      <p:sp>
        <p:nvSpPr>
          <p:cNvPr id="51" name="TextBox 50"/>
          <p:cNvSpPr txBox="1"/>
          <p:nvPr/>
        </p:nvSpPr>
        <p:spPr>
          <a:xfrm>
            <a:off x="1060385" y="4822218"/>
            <a:ext cx="488995" cy="646331"/>
          </a:xfrm>
          <a:prstGeom prst="rect">
            <a:avLst/>
          </a:prstGeom>
          <a:noFill/>
        </p:spPr>
        <p:txBody>
          <a:bodyPr wrap="square" rtlCol="0">
            <a:spAutoFit/>
          </a:bodyPr>
          <a:lstStyle/>
          <a:p>
            <a:pPr algn="ctr"/>
            <a:r>
              <a:rPr lang="en-US" sz="3600"/>
              <a:t>5</a:t>
            </a:r>
          </a:p>
        </p:txBody>
      </p:sp>
      <p:sp>
        <p:nvSpPr>
          <p:cNvPr id="52" name="TextBox 51"/>
          <p:cNvSpPr txBox="1"/>
          <p:nvPr/>
        </p:nvSpPr>
        <p:spPr>
          <a:xfrm>
            <a:off x="1735713" y="4822218"/>
            <a:ext cx="488995" cy="646331"/>
          </a:xfrm>
          <a:prstGeom prst="rect">
            <a:avLst/>
          </a:prstGeom>
          <a:noFill/>
        </p:spPr>
        <p:txBody>
          <a:bodyPr wrap="square" rtlCol="0">
            <a:spAutoFit/>
          </a:bodyPr>
          <a:lstStyle/>
          <a:p>
            <a:pPr algn="ctr"/>
            <a:r>
              <a:rPr lang="en-US" sz="3600"/>
              <a:t>4</a:t>
            </a:r>
          </a:p>
        </p:txBody>
      </p:sp>
      <p:sp>
        <p:nvSpPr>
          <p:cNvPr id="53" name="TextBox 52"/>
          <p:cNvSpPr txBox="1"/>
          <p:nvPr/>
        </p:nvSpPr>
        <p:spPr>
          <a:xfrm>
            <a:off x="2398322" y="4210693"/>
            <a:ext cx="488995" cy="646331"/>
          </a:xfrm>
          <a:prstGeom prst="rect">
            <a:avLst/>
          </a:prstGeom>
          <a:noFill/>
        </p:spPr>
        <p:txBody>
          <a:bodyPr wrap="square" rtlCol="0">
            <a:spAutoFit/>
          </a:bodyPr>
          <a:lstStyle/>
          <a:p>
            <a:pPr algn="ctr"/>
            <a:r>
              <a:rPr lang="en-US" sz="3600"/>
              <a:t>8</a:t>
            </a:r>
          </a:p>
        </p:txBody>
      </p:sp>
      <p:graphicFrame>
        <p:nvGraphicFramePr>
          <p:cNvPr id="54" name="Table 53"/>
          <p:cNvGraphicFramePr>
            <a:graphicFrameLocks noGrp="1"/>
          </p:cNvGraphicFramePr>
          <p:nvPr/>
        </p:nvGraphicFramePr>
        <p:xfrm>
          <a:off x="268141" y="2999086"/>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5" name="TextBox 54"/>
          <p:cNvSpPr txBox="1"/>
          <p:nvPr/>
        </p:nvSpPr>
        <p:spPr>
          <a:xfrm>
            <a:off x="389540" y="2923163"/>
            <a:ext cx="488995" cy="646331"/>
          </a:xfrm>
          <a:prstGeom prst="rect">
            <a:avLst/>
          </a:prstGeom>
          <a:noFill/>
        </p:spPr>
        <p:txBody>
          <a:bodyPr wrap="square" rtlCol="0">
            <a:spAutoFit/>
          </a:bodyPr>
          <a:lstStyle/>
          <a:p>
            <a:pPr algn="ctr"/>
            <a:r>
              <a:rPr lang="en-US" sz="3600"/>
              <a:t>1</a:t>
            </a:r>
          </a:p>
        </p:txBody>
      </p:sp>
      <p:sp>
        <p:nvSpPr>
          <p:cNvPr id="56" name="TextBox 55"/>
          <p:cNvSpPr txBox="1"/>
          <p:nvPr/>
        </p:nvSpPr>
        <p:spPr>
          <a:xfrm>
            <a:off x="1064868" y="2913097"/>
            <a:ext cx="488995" cy="646331"/>
          </a:xfrm>
          <a:prstGeom prst="rect">
            <a:avLst/>
          </a:prstGeom>
          <a:noFill/>
        </p:spPr>
        <p:txBody>
          <a:bodyPr wrap="square" rtlCol="0">
            <a:spAutoFit/>
          </a:bodyPr>
          <a:lstStyle/>
          <a:p>
            <a:pPr algn="ctr"/>
            <a:r>
              <a:rPr lang="en-US" sz="3600"/>
              <a:t>5</a:t>
            </a:r>
          </a:p>
        </p:txBody>
      </p:sp>
      <p:graphicFrame>
        <p:nvGraphicFramePr>
          <p:cNvPr id="58" name="Table 57"/>
          <p:cNvGraphicFramePr>
            <a:graphicFrameLocks noGrp="1"/>
          </p:cNvGraphicFramePr>
          <p:nvPr/>
        </p:nvGraphicFramePr>
        <p:xfrm>
          <a:off x="270682" y="5465803"/>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59" name="TextBox 58"/>
          <p:cNvSpPr txBox="1"/>
          <p:nvPr/>
        </p:nvSpPr>
        <p:spPr>
          <a:xfrm>
            <a:off x="394704" y="5417672"/>
            <a:ext cx="488995" cy="646331"/>
          </a:xfrm>
          <a:prstGeom prst="rect">
            <a:avLst/>
          </a:prstGeom>
          <a:noFill/>
        </p:spPr>
        <p:txBody>
          <a:bodyPr wrap="square" rtlCol="0">
            <a:spAutoFit/>
          </a:bodyPr>
          <a:lstStyle/>
          <a:p>
            <a:pPr algn="ctr"/>
            <a:r>
              <a:rPr lang="en-US" sz="3600"/>
              <a:t>1</a:t>
            </a:r>
          </a:p>
        </p:txBody>
      </p:sp>
      <p:sp>
        <p:nvSpPr>
          <p:cNvPr id="60" name="TextBox 59"/>
          <p:cNvSpPr txBox="1"/>
          <p:nvPr/>
        </p:nvSpPr>
        <p:spPr>
          <a:xfrm>
            <a:off x="1070032" y="5407606"/>
            <a:ext cx="488995" cy="646331"/>
          </a:xfrm>
          <a:prstGeom prst="rect">
            <a:avLst/>
          </a:prstGeom>
          <a:noFill/>
        </p:spPr>
        <p:txBody>
          <a:bodyPr wrap="square" rtlCol="0">
            <a:spAutoFit/>
          </a:bodyPr>
          <a:lstStyle/>
          <a:p>
            <a:pPr algn="ctr"/>
            <a:r>
              <a:rPr lang="en-US" sz="3600"/>
              <a:t>5</a:t>
            </a:r>
          </a:p>
        </p:txBody>
      </p:sp>
      <p:graphicFrame>
        <p:nvGraphicFramePr>
          <p:cNvPr id="62" name="Table 61"/>
          <p:cNvGraphicFramePr>
            <a:graphicFrameLocks noGrp="1"/>
          </p:cNvGraphicFramePr>
          <p:nvPr/>
        </p:nvGraphicFramePr>
        <p:xfrm>
          <a:off x="274482" y="6089502"/>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3" name="TextBox 62"/>
          <p:cNvSpPr txBox="1"/>
          <p:nvPr/>
        </p:nvSpPr>
        <p:spPr>
          <a:xfrm>
            <a:off x="398504" y="6041371"/>
            <a:ext cx="488995" cy="646331"/>
          </a:xfrm>
          <a:prstGeom prst="rect">
            <a:avLst/>
          </a:prstGeom>
          <a:noFill/>
        </p:spPr>
        <p:txBody>
          <a:bodyPr wrap="square" rtlCol="0">
            <a:spAutoFit/>
          </a:bodyPr>
          <a:lstStyle/>
          <a:p>
            <a:pPr algn="ctr"/>
            <a:r>
              <a:rPr lang="en-US" sz="3600"/>
              <a:t>1</a:t>
            </a:r>
          </a:p>
        </p:txBody>
      </p:sp>
      <p:graphicFrame>
        <p:nvGraphicFramePr>
          <p:cNvPr id="65" name="Table 64"/>
          <p:cNvGraphicFramePr>
            <a:graphicFrameLocks noGrp="1"/>
          </p:cNvGraphicFramePr>
          <p:nvPr>
            <p:extLst>
              <p:ext uri="{D42A27DB-BD31-4B8C-83A1-F6EECF244321}">
                <p14:modId xmlns:p14="http://schemas.microsoft.com/office/powerpoint/2010/main" val="639155577"/>
              </p:ext>
            </p:extLst>
          </p:nvPr>
        </p:nvGraphicFramePr>
        <p:xfrm>
          <a:off x="3565922" y="1813325"/>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6" name="TextBox 65"/>
          <p:cNvSpPr txBox="1"/>
          <p:nvPr/>
        </p:nvSpPr>
        <p:spPr>
          <a:xfrm>
            <a:off x="3689944" y="1765194"/>
            <a:ext cx="488995" cy="646331"/>
          </a:xfrm>
          <a:prstGeom prst="rect">
            <a:avLst/>
          </a:prstGeom>
          <a:noFill/>
        </p:spPr>
        <p:txBody>
          <a:bodyPr wrap="square" rtlCol="0">
            <a:spAutoFit/>
          </a:bodyPr>
          <a:lstStyle/>
          <a:p>
            <a:pPr algn="ctr"/>
            <a:r>
              <a:rPr lang="en-US" sz="3600"/>
              <a:t>1</a:t>
            </a:r>
          </a:p>
        </p:txBody>
      </p:sp>
      <p:sp>
        <p:nvSpPr>
          <p:cNvPr id="67" name="TextBox 66"/>
          <p:cNvSpPr txBox="1"/>
          <p:nvPr/>
        </p:nvSpPr>
        <p:spPr>
          <a:xfrm>
            <a:off x="4365272" y="1755128"/>
            <a:ext cx="488995" cy="646331"/>
          </a:xfrm>
          <a:prstGeom prst="rect">
            <a:avLst/>
          </a:prstGeom>
          <a:noFill/>
        </p:spPr>
        <p:txBody>
          <a:bodyPr wrap="square" rtlCol="0">
            <a:spAutoFit/>
          </a:bodyPr>
          <a:lstStyle/>
          <a:p>
            <a:pPr algn="ctr"/>
            <a:r>
              <a:rPr lang="en-US" sz="3600"/>
              <a:t>7</a:t>
            </a:r>
          </a:p>
        </p:txBody>
      </p:sp>
      <p:graphicFrame>
        <p:nvGraphicFramePr>
          <p:cNvPr id="68" name="Table 67"/>
          <p:cNvGraphicFramePr>
            <a:graphicFrameLocks noGrp="1"/>
          </p:cNvGraphicFramePr>
          <p:nvPr>
            <p:extLst>
              <p:ext uri="{D42A27DB-BD31-4B8C-83A1-F6EECF244321}">
                <p14:modId xmlns:p14="http://schemas.microsoft.com/office/powerpoint/2010/main" val="3328782684"/>
              </p:ext>
            </p:extLst>
          </p:nvPr>
        </p:nvGraphicFramePr>
        <p:xfrm>
          <a:off x="3565922" y="2435815"/>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69" name="TextBox 68"/>
          <p:cNvSpPr txBox="1"/>
          <p:nvPr/>
        </p:nvSpPr>
        <p:spPr>
          <a:xfrm>
            <a:off x="3689944" y="2387684"/>
            <a:ext cx="488995" cy="646331"/>
          </a:xfrm>
          <a:prstGeom prst="rect">
            <a:avLst/>
          </a:prstGeom>
          <a:noFill/>
        </p:spPr>
        <p:txBody>
          <a:bodyPr wrap="square" rtlCol="0">
            <a:spAutoFit/>
          </a:bodyPr>
          <a:lstStyle/>
          <a:p>
            <a:pPr algn="ctr"/>
            <a:r>
              <a:rPr lang="en-US" sz="3600"/>
              <a:t>1</a:t>
            </a:r>
          </a:p>
        </p:txBody>
      </p:sp>
      <p:sp>
        <p:nvSpPr>
          <p:cNvPr id="70" name="TextBox 69"/>
          <p:cNvSpPr txBox="1"/>
          <p:nvPr/>
        </p:nvSpPr>
        <p:spPr>
          <a:xfrm>
            <a:off x="4365272" y="2377618"/>
            <a:ext cx="488995" cy="646331"/>
          </a:xfrm>
          <a:prstGeom prst="rect">
            <a:avLst/>
          </a:prstGeom>
          <a:noFill/>
        </p:spPr>
        <p:txBody>
          <a:bodyPr wrap="square" rtlCol="0">
            <a:spAutoFit/>
          </a:bodyPr>
          <a:lstStyle/>
          <a:p>
            <a:pPr algn="ctr"/>
            <a:r>
              <a:rPr lang="en-US" sz="3600"/>
              <a:t>7</a:t>
            </a:r>
          </a:p>
        </p:txBody>
      </p:sp>
      <p:sp>
        <p:nvSpPr>
          <p:cNvPr id="71" name="TextBox 70"/>
          <p:cNvSpPr txBox="1"/>
          <p:nvPr/>
        </p:nvSpPr>
        <p:spPr>
          <a:xfrm>
            <a:off x="5055627" y="2368580"/>
            <a:ext cx="488995" cy="646331"/>
          </a:xfrm>
          <a:prstGeom prst="rect">
            <a:avLst/>
          </a:prstGeom>
          <a:noFill/>
        </p:spPr>
        <p:txBody>
          <a:bodyPr wrap="square" rtlCol="0">
            <a:spAutoFit/>
          </a:bodyPr>
          <a:lstStyle/>
          <a:p>
            <a:pPr algn="ctr"/>
            <a:r>
              <a:rPr lang="en-US" sz="3600"/>
              <a:t>2</a:t>
            </a:r>
          </a:p>
        </p:txBody>
      </p:sp>
      <p:graphicFrame>
        <p:nvGraphicFramePr>
          <p:cNvPr id="72" name="Table 71"/>
          <p:cNvGraphicFramePr>
            <a:graphicFrameLocks noGrp="1"/>
          </p:cNvGraphicFramePr>
          <p:nvPr>
            <p:extLst>
              <p:ext uri="{D42A27DB-BD31-4B8C-83A1-F6EECF244321}">
                <p14:modId xmlns:p14="http://schemas.microsoft.com/office/powerpoint/2010/main" val="2554192053"/>
              </p:ext>
            </p:extLst>
          </p:nvPr>
        </p:nvGraphicFramePr>
        <p:xfrm>
          <a:off x="3570111" y="3048032"/>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73" name="TextBox 72"/>
          <p:cNvSpPr txBox="1"/>
          <p:nvPr/>
        </p:nvSpPr>
        <p:spPr>
          <a:xfrm>
            <a:off x="3694133" y="2999901"/>
            <a:ext cx="488995" cy="646331"/>
          </a:xfrm>
          <a:prstGeom prst="rect">
            <a:avLst/>
          </a:prstGeom>
          <a:noFill/>
        </p:spPr>
        <p:txBody>
          <a:bodyPr wrap="square" rtlCol="0">
            <a:spAutoFit/>
          </a:bodyPr>
          <a:lstStyle/>
          <a:p>
            <a:pPr algn="ctr"/>
            <a:r>
              <a:rPr lang="en-US" sz="3600"/>
              <a:t>1</a:t>
            </a:r>
          </a:p>
        </p:txBody>
      </p:sp>
      <p:sp>
        <p:nvSpPr>
          <p:cNvPr id="74" name="TextBox 73"/>
          <p:cNvSpPr txBox="1"/>
          <p:nvPr/>
        </p:nvSpPr>
        <p:spPr>
          <a:xfrm>
            <a:off x="4369461" y="2989835"/>
            <a:ext cx="488995" cy="646331"/>
          </a:xfrm>
          <a:prstGeom prst="rect">
            <a:avLst/>
          </a:prstGeom>
          <a:noFill/>
        </p:spPr>
        <p:txBody>
          <a:bodyPr wrap="square" rtlCol="0">
            <a:spAutoFit/>
          </a:bodyPr>
          <a:lstStyle/>
          <a:p>
            <a:pPr algn="ctr"/>
            <a:r>
              <a:rPr lang="en-US" sz="3600"/>
              <a:t>7</a:t>
            </a:r>
          </a:p>
        </p:txBody>
      </p:sp>
      <p:graphicFrame>
        <p:nvGraphicFramePr>
          <p:cNvPr id="80" name="Table 79"/>
          <p:cNvGraphicFramePr>
            <a:graphicFrameLocks noGrp="1"/>
          </p:cNvGraphicFramePr>
          <p:nvPr>
            <p:extLst>
              <p:ext uri="{D42A27DB-BD31-4B8C-83A1-F6EECF244321}">
                <p14:modId xmlns:p14="http://schemas.microsoft.com/office/powerpoint/2010/main" val="3711481963"/>
              </p:ext>
            </p:extLst>
          </p:nvPr>
        </p:nvGraphicFramePr>
        <p:xfrm>
          <a:off x="3568892" y="3662536"/>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81" name="TextBox 80"/>
          <p:cNvSpPr txBox="1"/>
          <p:nvPr/>
        </p:nvSpPr>
        <p:spPr>
          <a:xfrm>
            <a:off x="3692914" y="3614405"/>
            <a:ext cx="488995" cy="646331"/>
          </a:xfrm>
          <a:prstGeom prst="rect">
            <a:avLst/>
          </a:prstGeom>
          <a:noFill/>
        </p:spPr>
        <p:txBody>
          <a:bodyPr wrap="square" rtlCol="0">
            <a:spAutoFit/>
          </a:bodyPr>
          <a:lstStyle/>
          <a:p>
            <a:pPr algn="ctr"/>
            <a:r>
              <a:rPr lang="en-US" sz="3600"/>
              <a:t>1</a:t>
            </a:r>
          </a:p>
        </p:txBody>
      </p:sp>
      <p:sp>
        <p:nvSpPr>
          <p:cNvPr id="82" name="TextBox 81"/>
          <p:cNvSpPr txBox="1"/>
          <p:nvPr/>
        </p:nvSpPr>
        <p:spPr>
          <a:xfrm>
            <a:off x="4368242" y="3604339"/>
            <a:ext cx="488995" cy="646331"/>
          </a:xfrm>
          <a:prstGeom prst="rect">
            <a:avLst/>
          </a:prstGeom>
          <a:noFill/>
        </p:spPr>
        <p:txBody>
          <a:bodyPr wrap="square" rtlCol="0">
            <a:spAutoFit/>
          </a:bodyPr>
          <a:lstStyle/>
          <a:p>
            <a:pPr algn="ctr"/>
            <a:r>
              <a:rPr lang="en-US" sz="3600"/>
              <a:t>7</a:t>
            </a:r>
          </a:p>
        </p:txBody>
      </p:sp>
      <p:sp>
        <p:nvSpPr>
          <p:cNvPr id="83" name="TextBox 82"/>
          <p:cNvSpPr txBox="1"/>
          <p:nvPr/>
        </p:nvSpPr>
        <p:spPr>
          <a:xfrm>
            <a:off x="5058597" y="3595301"/>
            <a:ext cx="488995" cy="646331"/>
          </a:xfrm>
          <a:prstGeom prst="rect">
            <a:avLst/>
          </a:prstGeom>
          <a:noFill/>
        </p:spPr>
        <p:txBody>
          <a:bodyPr wrap="square" rtlCol="0">
            <a:spAutoFit/>
          </a:bodyPr>
          <a:lstStyle/>
          <a:p>
            <a:pPr algn="ctr"/>
            <a:r>
              <a:rPr lang="en-US" sz="3600"/>
              <a:t>6</a:t>
            </a:r>
          </a:p>
        </p:txBody>
      </p:sp>
      <p:graphicFrame>
        <p:nvGraphicFramePr>
          <p:cNvPr id="84" name="Table 83"/>
          <p:cNvGraphicFramePr>
            <a:graphicFrameLocks noGrp="1"/>
          </p:cNvGraphicFramePr>
          <p:nvPr>
            <p:extLst>
              <p:ext uri="{D42A27DB-BD31-4B8C-83A1-F6EECF244321}">
                <p14:modId xmlns:p14="http://schemas.microsoft.com/office/powerpoint/2010/main" val="1056087059"/>
              </p:ext>
            </p:extLst>
          </p:nvPr>
        </p:nvGraphicFramePr>
        <p:xfrm>
          <a:off x="3572671" y="4283325"/>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85" name="TextBox 84"/>
          <p:cNvSpPr txBox="1"/>
          <p:nvPr/>
        </p:nvSpPr>
        <p:spPr>
          <a:xfrm>
            <a:off x="3696693" y="4235194"/>
            <a:ext cx="488995" cy="646331"/>
          </a:xfrm>
          <a:prstGeom prst="rect">
            <a:avLst/>
          </a:prstGeom>
          <a:noFill/>
        </p:spPr>
        <p:txBody>
          <a:bodyPr wrap="square" rtlCol="0">
            <a:spAutoFit/>
          </a:bodyPr>
          <a:lstStyle/>
          <a:p>
            <a:pPr algn="ctr"/>
            <a:r>
              <a:rPr lang="en-US" sz="3600"/>
              <a:t>1</a:t>
            </a:r>
          </a:p>
        </p:txBody>
      </p:sp>
      <p:sp>
        <p:nvSpPr>
          <p:cNvPr id="86" name="TextBox 85"/>
          <p:cNvSpPr txBox="1"/>
          <p:nvPr/>
        </p:nvSpPr>
        <p:spPr>
          <a:xfrm>
            <a:off x="4372021" y="4225128"/>
            <a:ext cx="488995" cy="646331"/>
          </a:xfrm>
          <a:prstGeom prst="rect">
            <a:avLst/>
          </a:prstGeom>
          <a:noFill/>
        </p:spPr>
        <p:txBody>
          <a:bodyPr wrap="square" rtlCol="0">
            <a:spAutoFit/>
          </a:bodyPr>
          <a:lstStyle/>
          <a:p>
            <a:pPr algn="ctr"/>
            <a:r>
              <a:rPr lang="en-US" sz="3600"/>
              <a:t>7</a:t>
            </a:r>
          </a:p>
        </p:txBody>
      </p:sp>
      <p:graphicFrame>
        <p:nvGraphicFramePr>
          <p:cNvPr id="88" name="Table 87"/>
          <p:cNvGraphicFramePr>
            <a:graphicFrameLocks noGrp="1"/>
          </p:cNvGraphicFramePr>
          <p:nvPr>
            <p:extLst>
              <p:ext uri="{D42A27DB-BD31-4B8C-83A1-F6EECF244321}">
                <p14:modId xmlns:p14="http://schemas.microsoft.com/office/powerpoint/2010/main" val="3940147983"/>
              </p:ext>
            </p:extLst>
          </p:nvPr>
        </p:nvGraphicFramePr>
        <p:xfrm>
          <a:off x="3566602" y="4907288"/>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sp>
        <p:nvSpPr>
          <p:cNvPr id="89" name="TextBox 88"/>
          <p:cNvSpPr txBox="1"/>
          <p:nvPr/>
        </p:nvSpPr>
        <p:spPr>
          <a:xfrm>
            <a:off x="3690624" y="4859157"/>
            <a:ext cx="488995" cy="646331"/>
          </a:xfrm>
          <a:prstGeom prst="rect">
            <a:avLst/>
          </a:prstGeom>
          <a:noFill/>
        </p:spPr>
        <p:txBody>
          <a:bodyPr wrap="square" rtlCol="0">
            <a:spAutoFit/>
          </a:bodyPr>
          <a:lstStyle/>
          <a:p>
            <a:pPr algn="ctr"/>
            <a:r>
              <a:rPr lang="en-US" sz="3600"/>
              <a:t>1</a:t>
            </a:r>
          </a:p>
        </p:txBody>
      </p:sp>
      <p:graphicFrame>
        <p:nvGraphicFramePr>
          <p:cNvPr id="91" name="Table 90"/>
          <p:cNvGraphicFramePr>
            <a:graphicFrameLocks noGrp="1"/>
          </p:cNvGraphicFramePr>
          <p:nvPr>
            <p:extLst>
              <p:ext uri="{D42A27DB-BD31-4B8C-83A1-F6EECF244321}">
                <p14:modId xmlns:p14="http://schemas.microsoft.com/office/powerpoint/2010/main" val="205101031"/>
              </p:ext>
            </p:extLst>
          </p:nvPr>
        </p:nvGraphicFramePr>
        <p:xfrm>
          <a:off x="3570030" y="5531202"/>
          <a:ext cx="2758428" cy="581579"/>
        </p:xfrm>
        <a:graphic>
          <a:graphicData uri="http://schemas.openxmlformats.org/drawingml/2006/table">
            <a:tbl>
              <a:tblPr firstRow="1" bandRow="1">
                <a:tableStyleId>{5C22544A-7EE6-4342-B048-85BDC9FD1C3A}</a:tableStyleId>
              </a:tblPr>
              <a:tblGrid>
                <a:gridCol w="689607">
                  <a:extLst>
                    <a:ext uri="{9D8B030D-6E8A-4147-A177-3AD203B41FA5}">
                      <a16:colId xmlns:a16="http://schemas.microsoft.com/office/drawing/2014/main" val="1574039118"/>
                    </a:ext>
                  </a:extLst>
                </a:gridCol>
                <a:gridCol w="689607">
                  <a:extLst>
                    <a:ext uri="{9D8B030D-6E8A-4147-A177-3AD203B41FA5}">
                      <a16:colId xmlns:a16="http://schemas.microsoft.com/office/drawing/2014/main" val="2882165066"/>
                    </a:ext>
                  </a:extLst>
                </a:gridCol>
                <a:gridCol w="689607">
                  <a:extLst>
                    <a:ext uri="{9D8B030D-6E8A-4147-A177-3AD203B41FA5}">
                      <a16:colId xmlns:a16="http://schemas.microsoft.com/office/drawing/2014/main" val="3058995684"/>
                    </a:ext>
                  </a:extLst>
                </a:gridCol>
                <a:gridCol w="689607">
                  <a:extLst>
                    <a:ext uri="{9D8B030D-6E8A-4147-A177-3AD203B41FA5}">
                      <a16:colId xmlns:a16="http://schemas.microsoft.com/office/drawing/2014/main" val="2948718302"/>
                    </a:ext>
                  </a:extLst>
                </a:gridCol>
              </a:tblGrid>
              <a:tr h="58157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1715554"/>
                  </a:ext>
                </a:extLst>
              </a:tr>
            </a:tbl>
          </a:graphicData>
        </a:graphic>
      </p:graphicFrame>
      <p:cxnSp>
        <p:nvCxnSpPr>
          <p:cNvPr id="93" name="Straight Arrow Connector 92"/>
          <p:cNvCxnSpPr/>
          <p:nvPr/>
        </p:nvCxnSpPr>
        <p:spPr>
          <a:xfrm flipV="1">
            <a:off x="2959616" y="2157467"/>
            <a:ext cx="553780" cy="4135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itle 1"/>
          <p:cNvSpPr txBox="1">
            <a:spLocks/>
          </p:cNvSpPr>
          <p:nvPr/>
        </p:nvSpPr>
        <p:spPr>
          <a:xfrm>
            <a:off x="6376876" y="969222"/>
            <a:ext cx="5915324" cy="33510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Tư tưởng DFS</a:t>
            </a:r>
          </a:p>
          <a:p>
            <a:pPr>
              <a:spcBef>
                <a:spcPts val="600"/>
              </a:spcBef>
              <a:spcAft>
                <a:spcPts val="600"/>
              </a:spcAft>
            </a:pPr>
            <a:r>
              <a:rPr lang="en-US" sz="2400"/>
              <a:t>- </a:t>
            </a:r>
            <a:r>
              <a:rPr lang="vi-VN" sz="2400"/>
              <a:t>Xuất phát từ đỉnh gốc</a:t>
            </a:r>
          </a:p>
          <a:p>
            <a:pPr>
              <a:spcBef>
                <a:spcPts val="600"/>
              </a:spcBef>
              <a:spcAft>
                <a:spcPts val="600"/>
              </a:spcAft>
            </a:pPr>
            <a:r>
              <a:rPr lang="en-US" sz="2400"/>
              <a:t>- </a:t>
            </a:r>
            <a:r>
              <a:rPr lang="vi-VN" sz="2400"/>
              <a:t>Đánh dấu đỉnh đang xét hiện tại</a:t>
            </a:r>
          </a:p>
          <a:p>
            <a:pPr>
              <a:spcBef>
                <a:spcPts val="600"/>
              </a:spcBef>
              <a:spcAft>
                <a:spcPts val="600"/>
              </a:spcAft>
            </a:pPr>
            <a:r>
              <a:rPr lang="en-US" sz="2400"/>
              <a:t>- </a:t>
            </a:r>
            <a:r>
              <a:rPr lang="vi-VN" sz="2400"/>
              <a:t>Chọn một đỉnh kề với đỉnh đang xét mà chưa bị đánh dấu. Tiếp tục xét đỉnh kề đó</a:t>
            </a:r>
          </a:p>
          <a:p>
            <a:pPr>
              <a:spcBef>
                <a:spcPts val="600"/>
              </a:spcBef>
              <a:spcAft>
                <a:spcPts val="600"/>
              </a:spcAft>
            </a:pPr>
            <a:r>
              <a:rPr lang="en-US" sz="2400"/>
              <a:t>- </a:t>
            </a:r>
            <a:r>
              <a:rPr lang="vi-VN" sz="2400"/>
              <a:t>Nếu như không có đỉnh kề thoả mãn, quay trở lại xét đỉnh trước khi xét đỉnh hiện tại</a:t>
            </a:r>
          </a:p>
          <a:p>
            <a:pPr>
              <a:spcBef>
                <a:spcPts val="600"/>
              </a:spcBef>
              <a:spcAft>
                <a:spcPts val="600"/>
              </a:spcAft>
            </a:pPr>
            <a:r>
              <a:rPr lang="en-US" sz="2400"/>
              <a:t>- </a:t>
            </a:r>
            <a:r>
              <a:rPr lang="vi-VN" sz="2400"/>
              <a:t>Quá trình kết thúc khi không còn đỉnh để xét</a:t>
            </a:r>
          </a:p>
          <a:p>
            <a:pPr marL="457200" indent="-457200">
              <a:buFontTx/>
              <a:buChar char="-"/>
            </a:pPr>
            <a:br>
              <a:rPr lang="en-US" sz="1100"/>
            </a:br>
            <a:endParaRPr lang="en-US" sz="1200">
              <a:latin typeface="Times New Roman" panose="02020603050405020304" pitchFamily="18" charset="0"/>
              <a:cs typeface="Times New Roman" panose="02020603050405020304" pitchFamily="18" charset="0"/>
            </a:endParaRPr>
          </a:p>
          <a:p>
            <a:endParaRPr lang="en-US" sz="1200">
              <a:latin typeface="Times New Roman" panose="02020603050405020304" pitchFamily="18" charset="0"/>
              <a:cs typeface="Times New Roman" panose="02020603050405020304" pitchFamily="18" charset="0"/>
            </a:endParaRPr>
          </a:p>
          <a:p>
            <a:endParaRPr lang="en-US" sz="1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86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500"/>
                                        <p:tgtEl>
                                          <p:spTgt spid="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
                                            <p:txEl>
                                              <p:pRg st="5" end="5"/>
                                            </p:txEl>
                                          </p:spTgt>
                                        </p:tgtEl>
                                        <p:attrNameLst>
                                          <p:attrName>style.visibility</p:attrName>
                                        </p:attrNameLst>
                                      </p:cBhvr>
                                      <p:to>
                                        <p:strVal val="visible"/>
                                      </p:to>
                                    </p:set>
                                    <p:animEffect transition="in" filter="fade">
                                      <p:cBhvr>
                                        <p:cTn id="32" dur="500"/>
                                        <p:tgtEl>
                                          <p:spTgt spid="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238380" y="268941"/>
                <a:ext cx="7628150" cy="3455894"/>
              </a:xfrm>
            </p:spPr>
            <p:txBody>
              <a:bodyPr>
                <a:noAutofit/>
              </a:bodyPr>
              <a:lstStyle/>
              <a:p>
                <a:r>
                  <a:rPr lang="en-US" sz="2400" b="1" dirty="0" err="1"/>
                  <a:t>Bài</a:t>
                </a:r>
                <a:r>
                  <a:rPr lang="en-US" sz="2400" b="1" dirty="0"/>
                  <a:t> </a:t>
                </a:r>
                <a:r>
                  <a:rPr lang="en-US" sz="2400" b="1" dirty="0" err="1"/>
                  <a:t>tập</a:t>
                </a:r>
                <a:r>
                  <a:rPr lang="en-US" sz="2400" b="1" dirty="0"/>
                  <a:t> 2: </a:t>
                </a:r>
                <a:r>
                  <a:rPr lang="en-US" sz="2400" b="1" dirty="0" err="1"/>
                  <a:t>Đếm</a:t>
                </a:r>
                <a:r>
                  <a:rPr lang="en-US" sz="2400" b="1" dirty="0"/>
                  <a:t> </a:t>
                </a:r>
                <a:r>
                  <a:rPr lang="en-US" sz="2400" b="1" dirty="0" err="1"/>
                  <a:t>thành</a:t>
                </a:r>
                <a:r>
                  <a:rPr lang="en-US" sz="2400" b="1" dirty="0"/>
                  <a:t> </a:t>
                </a:r>
                <a:r>
                  <a:rPr lang="en-US" sz="2400" b="1" dirty="0" err="1"/>
                  <a:t>phần</a:t>
                </a:r>
                <a:r>
                  <a:rPr lang="en-US" sz="2400" b="1" dirty="0"/>
                  <a:t> </a:t>
                </a:r>
                <a:r>
                  <a:rPr lang="en-US" sz="2400" b="1" dirty="0" err="1"/>
                  <a:t>liên</a:t>
                </a:r>
                <a:r>
                  <a:rPr lang="en-US" sz="2400" b="1" dirty="0"/>
                  <a:t> </a:t>
                </a:r>
                <a:r>
                  <a:rPr lang="en-US" sz="2400" b="1" dirty="0" err="1"/>
                  <a:t>thông</a:t>
                </a:r>
                <a:br>
                  <a:rPr lang="en-US" sz="2400" dirty="0"/>
                </a:br>
                <a:r>
                  <a:rPr lang="en-US" sz="2400" dirty="0"/>
                  <a:t>Cho </a:t>
                </a:r>
                <a:r>
                  <a:rPr lang="en-US" sz="2400" dirty="0" err="1"/>
                  <a:t>đồ</a:t>
                </a:r>
                <a:r>
                  <a:rPr lang="en-US" sz="2400" dirty="0"/>
                  <a:t> </a:t>
                </a:r>
                <a:r>
                  <a:rPr lang="en-US" sz="2400" dirty="0" err="1"/>
                  <a:t>thị</a:t>
                </a:r>
                <a:r>
                  <a:rPr lang="en-US" sz="2400" dirty="0"/>
                  <a:t> </a:t>
                </a:r>
                <a:r>
                  <a:rPr lang="en-US" sz="2400" dirty="0" err="1"/>
                  <a:t>vô</a:t>
                </a:r>
                <a:r>
                  <a:rPr lang="en-US" sz="2400" dirty="0"/>
                  <a:t> </a:t>
                </a:r>
                <a:r>
                  <a:rPr lang="en-US" sz="2400" dirty="0" err="1"/>
                  <a:t>hướng</a:t>
                </a:r>
                <a:r>
                  <a:rPr lang="en-US" sz="2400" dirty="0"/>
                  <a:t>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 </m:t>
                    </m:r>
                    <m:r>
                      <a:rPr lang="en-US" sz="2400" b="0" i="1" smtClean="0">
                        <a:latin typeface="Cambria Math" panose="02040503050406030204" pitchFamily="18" charset="0"/>
                      </a:rPr>
                      <m:t>𝐸</m:t>
                    </m:r>
                    <m:r>
                      <a:rPr lang="en-US" sz="2400" b="0" i="1" smtClean="0">
                        <a:latin typeface="Cambria Math" panose="02040503050406030204" pitchFamily="18" charset="0"/>
                      </a:rPr>
                      <m:t>)</m:t>
                    </m:r>
                  </m:oMath>
                </a14:m>
                <a:r>
                  <a:rPr lang="en-US" sz="2400" dirty="0"/>
                  <a:t> </a:t>
                </a:r>
                <a:r>
                  <a:rPr lang="en-US" sz="2400" dirty="0" err="1"/>
                  <a:t>gồm</a:t>
                </a:r>
                <a:r>
                  <a:rPr lang="en-US" sz="2400" dirty="0"/>
                  <a:t> </a:t>
                </a:r>
                <a14:m>
                  <m:oMath xmlns:m="http://schemas.openxmlformats.org/officeDocument/2006/math">
                    <m:r>
                      <a:rPr lang="en-US" sz="2400" b="0" i="1" smtClean="0">
                        <a:latin typeface="Cambria Math" panose="02040503050406030204" pitchFamily="18" charset="0"/>
                      </a:rPr>
                      <m:t>𝑛</m:t>
                    </m:r>
                  </m:oMath>
                </a14:m>
                <a:r>
                  <a:rPr lang="en-US" sz="2400" dirty="0"/>
                  <a:t> </a:t>
                </a:r>
                <a:r>
                  <a:rPr lang="en-US" sz="2400" dirty="0" err="1"/>
                  <a:t>đỉnh</a:t>
                </a:r>
                <a:r>
                  <a:rPr lang="en-US" sz="2400" dirty="0"/>
                  <a:t>, </a:t>
                </a:r>
                <a14:m>
                  <m:oMath xmlns:m="http://schemas.openxmlformats.org/officeDocument/2006/math">
                    <m:r>
                      <a:rPr lang="en-US" sz="2400" b="0" i="1" smtClean="0">
                        <a:latin typeface="Cambria Math" panose="02040503050406030204" pitchFamily="18" charset="0"/>
                      </a:rPr>
                      <m:t>𝑚</m:t>
                    </m:r>
                  </m:oMath>
                </a14:m>
                <a:r>
                  <a:rPr lang="en-US" sz="2400" dirty="0"/>
                  <a:t> </a:t>
                </a:r>
                <a:r>
                  <a:rPr lang="en-US" sz="2400" dirty="0" err="1"/>
                  <a:t>cạnh</a:t>
                </a:r>
                <a:r>
                  <a:rPr lang="en-US" sz="2400" dirty="0"/>
                  <a:t> </a:t>
                </a:r>
                <a14:m>
                  <m:oMath xmlns:m="http://schemas.openxmlformats.org/officeDocument/2006/math">
                    <m:r>
                      <a:rPr lang="en-US" sz="2400" i="1">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𝑚</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10</m:t>
                        </m:r>
                      </m:e>
                      <m:sup>
                        <m:r>
                          <a:rPr lang="en-US" sz="2400" b="0" i="1" smtClean="0">
                            <a:latin typeface="Cambria Math" panose="02040503050406030204" pitchFamily="18" charset="0"/>
                          </a:rPr>
                          <m:t>5</m:t>
                        </m:r>
                      </m:sup>
                    </m:sSup>
                    <m:r>
                      <a:rPr lang="en-US" sz="2400" i="1">
                        <a:latin typeface="Cambria Math" panose="02040503050406030204" pitchFamily="18" charset="0"/>
                      </a:rPr>
                      <m:t>)</m:t>
                    </m:r>
                  </m:oMath>
                </a14:m>
                <a:r>
                  <a:rPr lang="en-US" sz="2400" dirty="0"/>
                  <a:t>.</a:t>
                </a:r>
                <a:br>
                  <a:rPr lang="en-US" sz="2400" dirty="0"/>
                </a:br>
                <a:r>
                  <a:rPr lang="en-US" sz="2400" b="1" dirty="0" err="1"/>
                  <a:t>Yêu</a:t>
                </a:r>
                <a:r>
                  <a:rPr lang="en-US" sz="2400" b="1" dirty="0"/>
                  <a:t> </a:t>
                </a:r>
                <a:r>
                  <a:rPr lang="en-US" sz="2400" b="1" dirty="0" err="1"/>
                  <a:t>cầu</a:t>
                </a:r>
                <a:r>
                  <a:rPr lang="en-US" sz="2400" b="1" dirty="0"/>
                  <a:t>: </a:t>
                </a:r>
                <a:r>
                  <a:rPr lang="en-US" sz="2400" dirty="0" err="1"/>
                  <a:t>Hãy</a:t>
                </a:r>
                <a:r>
                  <a:rPr lang="en-US" sz="2400" dirty="0"/>
                  <a:t> </a:t>
                </a:r>
                <a:r>
                  <a:rPr lang="en-US" sz="2400" dirty="0" err="1"/>
                  <a:t>xác</a:t>
                </a:r>
                <a:r>
                  <a:rPr lang="en-US" sz="2400" dirty="0"/>
                  <a:t> </a:t>
                </a:r>
                <a:r>
                  <a:rPr lang="en-US" sz="2400" dirty="0" err="1"/>
                  <a:t>định</a:t>
                </a:r>
                <a:r>
                  <a:rPr lang="en-US" sz="2400" dirty="0"/>
                  <a:t> </a:t>
                </a:r>
                <a:r>
                  <a:rPr lang="en-US" sz="2400" dirty="0" err="1"/>
                  <a:t>xem</a:t>
                </a:r>
                <a:r>
                  <a:rPr lang="en-US" sz="2400" dirty="0"/>
                  <a:t> </a:t>
                </a:r>
                <a:r>
                  <a:rPr lang="en-US" sz="2400" dirty="0" err="1"/>
                  <a:t>đồ</a:t>
                </a:r>
                <a:r>
                  <a:rPr lang="en-US" sz="2400" dirty="0"/>
                  <a:t> </a:t>
                </a:r>
                <a:r>
                  <a:rPr lang="en-US" sz="2400" dirty="0" err="1"/>
                  <a:t>thị</a:t>
                </a:r>
                <a:r>
                  <a:rPr lang="en-US" sz="2400" dirty="0"/>
                  <a:t> </a:t>
                </a:r>
                <a:r>
                  <a:rPr lang="en-US" sz="2400" dirty="0" err="1"/>
                  <a:t>có</a:t>
                </a:r>
                <a:r>
                  <a:rPr lang="en-US" sz="2400" dirty="0"/>
                  <a:t> bao </a:t>
                </a:r>
                <a:r>
                  <a:rPr lang="en-US" sz="2400" dirty="0" err="1"/>
                  <a:t>nhiêu</a:t>
                </a:r>
                <a:r>
                  <a:rPr lang="en-US" sz="2400" dirty="0"/>
                  <a:t> </a:t>
                </a:r>
                <a:r>
                  <a:rPr lang="en-US" sz="2400" dirty="0" err="1"/>
                  <a:t>thành</a:t>
                </a:r>
                <a:r>
                  <a:rPr lang="en-US" sz="2400" dirty="0"/>
                  <a:t> </a:t>
                </a:r>
                <a:r>
                  <a:rPr lang="en-US" sz="2400" dirty="0" err="1"/>
                  <a:t>phần</a:t>
                </a:r>
                <a:r>
                  <a:rPr lang="en-US" sz="2400" dirty="0"/>
                  <a:t> </a:t>
                </a:r>
                <a:r>
                  <a:rPr lang="en-US" sz="2400" dirty="0" err="1"/>
                  <a:t>liên</a:t>
                </a:r>
                <a:r>
                  <a:rPr lang="en-US" sz="2400" dirty="0"/>
                  <a:t> </a:t>
                </a:r>
                <a:r>
                  <a:rPr lang="en-US" sz="2400" dirty="0" err="1"/>
                  <a:t>thông</a:t>
                </a:r>
                <a:r>
                  <a:rPr lang="en-US" sz="2400" dirty="0"/>
                  <a:t>?</a:t>
                </a:r>
                <a:br>
                  <a:rPr lang="en-US" sz="2400" dirty="0"/>
                </a:br>
                <a:r>
                  <a:rPr lang="en-US" sz="2400" b="1" dirty="0" err="1"/>
                  <a:t>Dữ</a:t>
                </a:r>
                <a:r>
                  <a:rPr lang="en-US" sz="2400" b="1" dirty="0"/>
                  <a:t> </a:t>
                </a:r>
                <a:r>
                  <a:rPr lang="en-US" sz="2400" b="1" dirty="0" err="1"/>
                  <a:t>liệu</a:t>
                </a:r>
                <a:r>
                  <a:rPr lang="en-US" sz="2400" b="1" dirty="0"/>
                  <a:t> </a:t>
                </a:r>
                <a:r>
                  <a:rPr lang="en-US" sz="2400" b="1" dirty="0" err="1"/>
                  <a:t>vào</a:t>
                </a:r>
                <a:r>
                  <a:rPr lang="en-US" sz="2400" b="1" dirty="0"/>
                  <a:t>: </a:t>
                </a:r>
                <a:br>
                  <a:rPr lang="en-US" sz="2400" dirty="0"/>
                </a:br>
                <a:r>
                  <a:rPr lang="en-US" sz="2400" dirty="0"/>
                  <a:t>+ </a:t>
                </a:r>
                <a:r>
                  <a:rPr lang="en-US" sz="2400" dirty="0" err="1"/>
                  <a:t>Dòng</a:t>
                </a:r>
                <a:r>
                  <a:rPr lang="en-US" sz="2400" dirty="0"/>
                  <a:t> </a:t>
                </a:r>
                <a:r>
                  <a:rPr lang="en-US" sz="2400" dirty="0" err="1"/>
                  <a:t>đầu</a:t>
                </a:r>
                <a:r>
                  <a:rPr lang="en-US" sz="2400" dirty="0"/>
                  <a:t> </a:t>
                </a:r>
                <a:r>
                  <a:rPr lang="en-US" sz="2400" dirty="0" err="1"/>
                  <a:t>tiên</a:t>
                </a:r>
                <a:r>
                  <a:rPr lang="en-US" sz="2400" dirty="0"/>
                  <a:t> </a:t>
                </a:r>
                <a:r>
                  <a:rPr lang="en-US" sz="2400" dirty="0" err="1"/>
                  <a:t>chứa</a:t>
                </a:r>
                <a:r>
                  <a:rPr lang="en-US" sz="2400" dirty="0"/>
                  <a:t> 2 </a:t>
                </a:r>
                <a:r>
                  <a:rPr lang="en-US" sz="2400" dirty="0" err="1"/>
                  <a:t>số</a:t>
                </a:r>
                <a:r>
                  <a:rPr lang="en-US" sz="2400" dirty="0"/>
                  <a:t> </a:t>
                </a:r>
                <a:r>
                  <a:rPr lang="en-US" sz="2400" dirty="0" err="1"/>
                  <a:t>nguyên</a:t>
                </a:r>
                <a:r>
                  <a:rPr lang="en-US" sz="2400" dirty="0"/>
                  <a:t> </a:t>
                </a:r>
                <a:r>
                  <a:rPr lang="en-US" sz="2400" dirty="0" err="1"/>
                  <a:t>dương</a:t>
                </a:r>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𝑚</m:t>
                    </m:r>
                  </m:oMath>
                </a14:m>
                <a:br>
                  <a:rPr lang="en-US" sz="2400" dirty="0"/>
                </a:br>
                <a:r>
                  <a:rPr lang="en-US" sz="2400" dirty="0"/>
                  <a:t>+ </a:t>
                </a:r>
                <a14:m>
                  <m:oMath xmlns:m="http://schemas.openxmlformats.org/officeDocument/2006/math">
                    <m:r>
                      <a:rPr lang="en-US" sz="2400" i="1">
                        <a:latin typeface="Cambria Math" panose="02040503050406030204" pitchFamily="18" charset="0"/>
                      </a:rPr>
                      <m:t>𝑚</m:t>
                    </m:r>
                  </m:oMath>
                </a14:m>
                <a:r>
                  <a:rPr lang="en-US" sz="2400" dirty="0"/>
                  <a:t> </a:t>
                </a:r>
                <a:r>
                  <a:rPr lang="en-US" sz="2400" dirty="0" err="1"/>
                  <a:t>dòng</a:t>
                </a:r>
                <a:r>
                  <a:rPr lang="en-US" sz="2400" dirty="0"/>
                  <a:t> </a:t>
                </a:r>
                <a:r>
                  <a:rPr lang="en-US" sz="2400" dirty="0" err="1"/>
                  <a:t>tiếp</a:t>
                </a:r>
                <a:r>
                  <a:rPr lang="en-US" sz="2400" dirty="0"/>
                  <a:t> </a:t>
                </a:r>
                <a:r>
                  <a:rPr lang="en-US" sz="2400" dirty="0" err="1"/>
                  <a:t>theo</a:t>
                </a:r>
                <a:r>
                  <a:rPr lang="en-US" sz="2400" dirty="0"/>
                  <a:t>, </a:t>
                </a:r>
                <a:r>
                  <a:rPr lang="en-US" sz="2400" dirty="0" err="1"/>
                  <a:t>mỗi</a:t>
                </a:r>
                <a:r>
                  <a:rPr lang="en-US" sz="2400" dirty="0"/>
                  <a:t> </a:t>
                </a:r>
                <a:r>
                  <a:rPr lang="en-US" sz="2400" dirty="0" err="1"/>
                  <a:t>dòng</a:t>
                </a:r>
                <a:r>
                  <a:rPr lang="en-US" sz="2400" dirty="0"/>
                  <a:t> </a:t>
                </a:r>
                <a:r>
                  <a:rPr lang="en-US" sz="2400" dirty="0" err="1"/>
                  <a:t>chứa</a:t>
                </a:r>
                <a:r>
                  <a:rPr lang="en-US" sz="2400" dirty="0"/>
                  <a:t> </a:t>
                </a:r>
                <a:r>
                  <a:rPr lang="en-US" sz="2400" dirty="0" err="1"/>
                  <a:t>hai</a:t>
                </a:r>
                <a:r>
                  <a:rPr lang="en-US" sz="2400" dirty="0"/>
                  <a:t> </a:t>
                </a:r>
                <a:r>
                  <a:rPr lang="en-US" sz="2400" dirty="0" err="1"/>
                  <a:t>số</a:t>
                </a:r>
                <a:r>
                  <a:rPr lang="en-US" sz="2400" dirty="0"/>
                  <a:t> </a:t>
                </a:r>
                <a:r>
                  <a:rPr lang="en-US" sz="2400" dirty="0" err="1"/>
                  <a:t>nguyên</a:t>
                </a:r>
                <a:r>
                  <a:rPr lang="en-US" sz="2400" dirty="0"/>
                  <a:t> </a:t>
                </a:r>
                <a:r>
                  <a:rPr lang="en-US" sz="2400" dirty="0" err="1"/>
                  <a:t>dương</a:t>
                </a: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 </m:t>
                        </m:r>
                        <m:r>
                          <a:rPr lang="en-US" sz="2400" b="0" i="1" smtClean="0">
                            <a:latin typeface="Cambria Math" panose="02040503050406030204" pitchFamily="18" charset="0"/>
                          </a:rPr>
                          <m:t>𝑣</m:t>
                        </m:r>
                      </m:e>
                    </m:d>
                  </m:oMath>
                </a14:m>
                <a:r>
                  <a:rPr lang="en-US" sz="2400" dirty="0"/>
                  <a:t> </a:t>
                </a:r>
                <a:r>
                  <a:rPr lang="en-US" sz="2400" dirty="0" err="1"/>
                  <a:t>mô</a:t>
                </a:r>
                <a:r>
                  <a:rPr lang="en-US" sz="2400" dirty="0"/>
                  <a:t> </a:t>
                </a:r>
                <a:r>
                  <a:rPr lang="en-US" sz="2400" dirty="0" err="1"/>
                  <a:t>tả</a:t>
                </a:r>
                <a:r>
                  <a:rPr lang="en-US" sz="2400" dirty="0"/>
                  <a:t> </a:t>
                </a:r>
                <a:r>
                  <a:rPr lang="en-US" sz="2400" dirty="0" err="1"/>
                  <a:t>một</a:t>
                </a:r>
                <a:r>
                  <a:rPr lang="en-US" sz="2400" dirty="0"/>
                  <a:t> </a:t>
                </a:r>
                <a:r>
                  <a:rPr lang="en-US" sz="2400" dirty="0" err="1"/>
                  <a:t>cạnh</a:t>
                </a:r>
                <a:r>
                  <a:rPr lang="en-US" sz="2400" dirty="0"/>
                  <a:t> </a:t>
                </a:r>
                <a:r>
                  <a:rPr lang="en-US" sz="2400" dirty="0" err="1"/>
                  <a:t>của</a:t>
                </a:r>
                <a:r>
                  <a:rPr lang="en-US" sz="2400" dirty="0"/>
                  <a:t> </a:t>
                </a:r>
                <a:r>
                  <a:rPr lang="en-US" sz="2400" dirty="0" err="1"/>
                  <a:t>đồ</a:t>
                </a:r>
                <a:r>
                  <a:rPr lang="en-US" sz="2400" dirty="0"/>
                  <a:t> </a:t>
                </a:r>
                <a:r>
                  <a:rPr lang="en-US" sz="2400" dirty="0" err="1"/>
                  <a:t>thị</a:t>
                </a:r>
                <a:r>
                  <a:rPr lang="en-US" sz="2400" dirty="0"/>
                  <a:t>.</a:t>
                </a:r>
                <a:br>
                  <a:rPr lang="en-US" sz="2400" dirty="0"/>
                </a:br>
                <a:r>
                  <a:rPr lang="en-US" sz="2400" b="1" dirty="0" err="1"/>
                  <a:t>Kết</a:t>
                </a:r>
                <a:r>
                  <a:rPr lang="en-US" sz="2400" b="1" dirty="0"/>
                  <a:t> </a:t>
                </a:r>
                <a:r>
                  <a:rPr lang="en-US" sz="2400" b="1" dirty="0" err="1"/>
                  <a:t>quả</a:t>
                </a:r>
                <a:r>
                  <a:rPr lang="en-US" sz="2400" b="1" dirty="0"/>
                  <a:t> </a:t>
                </a:r>
                <a:r>
                  <a:rPr lang="en-US" sz="2400" b="1" dirty="0" err="1"/>
                  <a:t>ra</a:t>
                </a:r>
                <a:r>
                  <a:rPr lang="en-US" sz="2400" b="1" dirty="0"/>
                  <a:t>:</a:t>
                </a:r>
                <a:br>
                  <a:rPr lang="en-US" sz="2400" dirty="0"/>
                </a:br>
                <a:r>
                  <a:rPr lang="en-US" sz="2400" dirty="0" err="1"/>
                  <a:t>Số</a:t>
                </a:r>
                <a:r>
                  <a:rPr lang="en-US" sz="2400" dirty="0"/>
                  <a:t> </a:t>
                </a:r>
                <a:r>
                  <a:rPr lang="en-US" sz="2400" dirty="0" err="1"/>
                  <a:t>nguyên</a:t>
                </a:r>
                <a:r>
                  <a:rPr lang="en-US" sz="2400" dirty="0"/>
                  <a:t> </a:t>
                </a:r>
                <a:r>
                  <a:rPr lang="en-US" sz="2400" dirty="0" err="1"/>
                  <a:t>duy</a:t>
                </a:r>
                <a:r>
                  <a:rPr lang="en-US" sz="2400" dirty="0"/>
                  <a:t> </a:t>
                </a:r>
                <a:r>
                  <a:rPr lang="en-US" sz="2400" dirty="0" err="1"/>
                  <a:t>nhất</a:t>
                </a:r>
                <a:r>
                  <a:rPr lang="en-US" sz="2400" dirty="0"/>
                  <a:t> </a:t>
                </a:r>
                <a:r>
                  <a:rPr lang="en-US" sz="2400" dirty="0" err="1"/>
                  <a:t>là</a:t>
                </a:r>
                <a:r>
                  <a:rPr lang="en-US" sz="2400" dirty="0"/>
                  <a:t> </a:t>
                </a:r>
                <a:r>
                  <a:rPr lang="en-US" sz="2400" dirty="0" err="1"/>
                  <a:t>số</a:t>
                </a:r>
                <a:r>
                  <a:rPr lang="en-US" sz="2400" dirty="0"/>
                  <a:t> </a:t>
                </a:r>
                <a:r>
                  <a:rPr lang="en-US" sz="2400" dirty="0" err="1"/>
                  <a:t>thành</a:t>
                </a:r>
                <a:r>
                  <a:rPr lang="en-US" sz="2400" dirty="0"/>
                  <a:t> </a:t>
                </a:r>
                <a:r>
                  <a:rPr lang="en-US" sz="2400" dirty="0" err="1"/>
                  <a:t>phần</a:t>
                </a:r>
                <a:r>
                  <a:rPr lang="en-US" sz="2400" dirty="0"/>
                  <a:t> </a:t>
                </a:r>
                <a:r>
                  <a:rPr lang="en-US" sz="2400" dirty="0" err="1"/>
                  <a:t>liên</a:t>
                </a:r>
                <a:r>
                  <a:rPr lang="en-US" sz="2400" dirty="0"/>
                  <a:t> </a:t>
                </a:r>
                <a:r>
                  <a:rPr lang="en-US" sz="2400" dirty="0" err="1"/>
                  <a:t>thông</a:t>
                </a:r>
                <a:r>
                  <a:rPr lang="en-US" sz="2400" dirty="0"/>
                  <a:t> </a:t>
                </a:r>
                <a:r>
                  <a:rPr lang="en-US" sz="2400" dirty="0" err="1"/>
                  <a:t>của</a:t>
                </a:r>
                <a:r>
                  <a:rPr lang="en-US" sz="2400" dirty="0"/>
                  <a:t> </a:t>
                </a:r>
                <a:r>
                  <a:rPr lang="en-US" sz="2400" dirty="0" err="1"/>
                  <a:t>đồ</a:t>
                </a:r>
                <a:r>
                  <a:rPr lang="en-US" sz="2400" dirty="0"/>
                  <a:t> </a:t>
                </a:r>
                <a:r>
                  <a:rPr lang="en-US" sz="2400" dirty="0" err="1"/>
                  <a:t>thị</a:t>
                </a:r>
                <a:endParaRPr lang="en-US" sz="24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238380" y="268941"/>
                <a:ext cx="7628150" cy="3455894"/>
              </a:xfrm>
              <a:blipFill>
                <a:blip r:embed="rId2"/>
                <a:stretch>
                  <a:fillRect l="-1199" t="-6173" b="-776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042626765"/>
              </p:ext>
            </p:extLst>
          </p:nvPr>
        </p:nvGraphicFramePr>
        <p:xfrm>
          <a:off x="368707" y="3913094"/>
          <a:ext cx="9499897" cy="2814630"/>
        </p:xfrm>
        <a:graphic>
          <a:graphicData uri="http://schemas.openxmlformats.org/drawingml/2006/table">
            <a:tbl>
              <a:tblPr firstRow="1" bandRow="1">
                <a:tableStyleId>{5C22544A-7EE6-4342-B048-85BDC9FD1C3A}</a:tableStyleId>
              </a:tblPr>
              <a:tblGrid>
                <a:gridCol w="2328777">
                  <a:extLst>
                    <a:ext uri="{9D8B030D-6E8A-4147-A177-3AD203B41FA5}">
                      <a16:colId xmlns:a16="http://schemas.microsoft.com/office/drawing/2014/main" val="387612399"/>
                    </a:ext>
                  </a:extLst>
                </a:gridCol>
                <a:gridCol w="2503634">
                  <a:extLst>
                    <a:ext uri="{9D8B030D-6E8A-4147-A177-3AD203B41FA5}">
                      <a16:colId xmlns:a16="http://schemas.microsoft.com/office/drawing/2014/main" val="3378659893"/>
                    </a:ext>
                  </a:extLst>
                </a:gridCol>
                <a:gridCol w="4667486">
                  <a:extLst>
                    <a:ext uri="{9D8B030D-6E8A-4147-A177-3AD203B41FA5}">
                      <a16:colId xmlns:a16="http://schemas.microsoft.com/office/drawing/2014/main" val="1965244729"/>
                    </a:ext>
                  </a:extLst>
                </a:gridCol>
              </a:tblGrid>
              <a:tr h="589590">
                <a:tc>
                  <a:txBody>
                    <a:bodyPr/>
                    <a:lstStyle/>
                    <a:p>
                      <a:r>
                        <a:rPr lang="en-US" sz="2800">
                          <a:solidFill>
                            <a:schemeClr val="tx1"/>
                          </a:solidFill>
                        </a:rPr>
                        <a:t>Input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a:solidFill>
                            <a:schemeClr val="tx1"/>
                          </a:solidFill>
                        </a:rPr>
                        <a:t>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a:solidFill>
                            <a:schemeClr val="tx1"/>
                          </a:solidFill>
                        </a:rPr>
                        <a:t>Giải</a:t>
                      </a:r>
                      <a:r>
                        <a:rPr lang="en-US" sz="2800" baseline="0">
                          <a:solidFill>
                            <a:schemeClr val="tx1"/>
                          </a:solidFill>
                        </a:rPr>
                        <a:t> thích</a:t>
                      </a:r>
                      <a:endParaRPr lang="en-US" sz="2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7332581"/>
                  </a:ext>
                </a:extLst>
              </a:tr>
              <a:tr h="589590">
                <a:tc>
                  <a:txBody>
                    <a:bodyPr/>
                    <a:lstStyle/>
                    <a:p>
                      <a:r>
                        <a:rPr lang="en-US" sz="2800" dirty="0">
                          <a:solidFill>
                            <a:schemeClr val="tx1"/>
                          </a:solidFill>
                        </a:rPr>
                        <a:t>5 4</a:t>
                      </a:r>
                    </a:p>
                    <a:p>
                      <a:r>
                        <a:rPr lang="en-US" sz="2800" dirty="0">
                          <a:solidFill>
                            <a:schemeClr val="tx1"/>
                          </a:solidFill>
                        </a:rPr>
                        <a:t>1 2 </a:t>
                      </a:r>
                    </a:p>
                    <a:p>
                      <a:r>
                        <a:rPr lang="en-US" sz="2800" dirty="0">
                          <a:solidFill>
                            <a:schemeClr val="tx1"/>
                          </a:solidFill>
                        </a:rPr>
                        <a:t>2 3</a:t>
                      </a:r>
                    </a:p>
                    <a:p>
                      <a:r>
                        <a:rPr lang="en-US" sz="2800" dirty="0">
                          <a:solidFill>
                            <a:schemeClr val="tx1"/>
                          </a:solidFill>
                        </a:rPr>
                        <a:t>3</a:t>
                      </a:r>
                      <a:r>
                        <a:rPr lang="en-US" sz="2800" baseline="0" dirty="0">
                          <a:solidFill>
                            <a:schemeClr val="tx1"/>
                          </a:solidFill>
                        </a:rPr>
                        <a:t> 1</a:t>
                      </a:r>
                    </a:p>
                    <a:p>
                      <a:r>
                        <a:rPr lang="en-US" sz="2800" baseline="0" dirty="0">
                          <a:solidFill>
                            <a:schemeClr val="tx1"/>
                          </a:solidFill>
                        </a:rPr>
                        <a:t>4 5</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a:solidFill>
                            <a:schemeClr val="tx1"/>
                          </a:solidFill>
                        </a:rPr>
                        <a:t>Hai </a:t>
                      </a:r>
                      <a:r>
                        <a:rPr lang="en-US" sz="2800" dirty="0" err="1">
                          <a:solidFill>
                            <a:schemeClr val="tx1"/>
                          </a:solidFill>
                        </a:rPr>
                        <a:t>thành</a:t>
                      </a:r>
                      <a:r>
                        <a:rPr lang="en-US" sz="2800" baseline="0" dirty="0">
                          <a:solidFill>
                            <a:schemeClr val="tx1"/>
                          </a:solidFill>
                        </a:rPr>
                        <a:t> </a:t>
                      </a:r>
                      <a:r>
                        <a:rPr lang="en-US" sz="2800" baseline="0" dirty="0" err="1">
                          <a:solidFill>
                            <a:schemeClr val="tx1"/>
                          </a:solidFill>
                        </a:rPr>
                        <a:t>phần</a:t>
                      </a:r>
                      <a:r>
                        <a:rPr lang="en-US" sz="2800" baseline="0" dirty="0">
                          <a:solidFill>
                            <a:schemeClr val="tx1"/>
                          </a:solidFill>
                        </a:rPr>
                        <a:t> </a:t>
                      </a:r>
                      <a:r>
                        <a:rPr lang="en-US" sz="2800" baseline="0" dirty="0" err="1">
                          <a:solidFill>
                            <a:schemeClr val="tx1"/>
                          </a:solidFill>
                        </a:rPr>
                        <a:t>liên</a:t>
                      </a:r>
                      <a:r>
                        <a:rPr lang="en-US" sz="2800" baseline="0" dirty="0">
                          <a:solidFill>
                            <a:schemeClr val="tx1"/>
                          </a:solidFill>
                        </a:rPr>
                        <a:t> </a:t>
                      </a:r>
                      <a:r>
                        <a:rPr lang="en-US" sz="2800" baseline="0" dirty="0" err="1">
                          <a:solidFill>
                            <a:schemeClr val="tx1"/>
                          </a:solidFill>
                        </a:rPr>
                        <a:t>thông</a:t>
                      </a:r>
                      <a:r>
                        <a:rPr lang="en-US" sz="2800" baseline="0" dirty="0">
                          <a:solidFill>
                            <a:schemeClr val="tx1"/>
                          </a:solidFill>
                        </a:rPr>
                        <a:t> </a:t>
                      </a:r>
                      <a:r>
                        <a:rPr lang="en-US" sz="2800" baseline="0" dirty="0" err="1">
                          <a:solidFill>
                            <a:schemeClr val="tx1"/>
                          </a:solidFill>
                        </a:rPr>
                        <a:t>là</a:t>
                      </a:r>
                      <a:r>
                        <a:rPr lang="en-US" sz="2800" baseline="0" dirty="0">
                          <a:solidFill>
                            <a:schemeClr val="tx1"/>
                          </a:solidFill>
                        </a:rPr>
                        <a:t> (1, 2, 3) </a:t>
                      </a:r>
                      <a:r>
                        <a:rPr lang="en-US" sz="2800" baseline="0" dirty="0" err="1">
                          <a:solidFill>
                            <a:schemeClr val="tx1"/>
                          </a:solidFill>
                        </a:rPr>
                        <a:t>và</a:t>
                      </a:r>
                      <a:r>
                        <a:rPr lang="en-US" sz="2800" baseline="0" dirty="0">
                          <a:solidFill>
                            <a:schemeClr val="tx1"/>
                          </a:solidFill>
                        </a:rPr>
                        <a:t> (4, 5)</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4084373"/>
                  </a:ext>
                </a:extLst>
              </a:tr>
            </a:tbl>
          </a:graphicData>
        </a:graphic>
      </p:graphicFrame>
      <p:pic>
        <p:nvPicPr>
          <p:cNvPr id="3" name="Picture 2"/>
          <p:cNvPicPr>
            <a:picLocks noChangeAspect="1"/>
          </p:cNvPicPr>
          <p:nvPr/>
        </p:nvPicPr>
        <p:blipFill>
          <a:blip r:embed="rId3"/>
          <a:stretch>
            <a:fillRect/>
          </a:stretch>
        </p:blipFill>
        <p:spPr>
          <a:xfrm>
            <a:off x="8140162" y="769752"/>
            <a:ext cx="3456884" cy="1227136"/>
          </a:xfrm>
          <a:prstGeom prst="rect">
            <a:avLst/>
          </a:prstGeom>
        </p:spPr>
      </p:pic>
      <p:pic>
        <p:nvPicPr>
          <p:cNvPr id="5" name="Picture 4"/>
          <p:cNvPicPr>
            <a:picLocks noChangeAspect="1"/>
          </p:cNvPicPr>
          <p:nvPr/>
        </p:nvPicPr>
        <p:blipFill>
          <a:blip r:embed="rId4"/>
          <a:stretch>
            <a:fillRect/>
          </a:stretch>
        </p:blipFill>
        <p:spPr>
          <a:xfrm>
            <a:off x="8029101" y="1996888"/>
            <a:ext cx="3679005" cy="1419616"/>
          </a:xfrm>
          <a:prstGeom prst="rect">
            <a:avLst/>
          </a:prstGeom>
        </p:spPr>
      </p:pic>
    </p:spTree>
    <p:extLst>
      <p:ext uri="{BB962C8B-B14F-4D97-AF65-F5344CB8AC3E}">
        <p14:creationId xmlns:p14="http://schemas.microsoft.com/office/powerpoint/2010/main" val="2642408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867" y="169817"/>
            <a:ext cx="6294121" cy="6609805"/>
          </a:xfrm>
        </p:spPr>
        <p:txBody>
          <a:bodyPr>
            <a:noAutofit/>
          </a:bodyPr>
          <a:lstStyle/>
          <a:p>
            <a:pPr marL="0" indent="0">
              <a:lnSpc>
                <a:spcPct val="100000"/>
              </a:lnSpc>
              <a:spcBef>
                <a:spcPts val="0"/>
              </a:spcBef>
              <a:buNone/>
            </a:pPr>
            <a:r>
              <a:rPr lang="vi-VN" sz="1800" dirty="0"/>
              <a:t>#include &lt;bits/stdc++.h&gt;</a:t>
            </a:r>
          </a:p>
          <a:p>
            <a:pPr marL="0" indent="0">
              <a:lnSpc>
                <a:spcPct val="100000"/>
              </a:lnSpc>
              <a:spcBef>
                <a:spcPts val="0"/>
              </a:spcBef>
              <a:buNone/>
            </a:pPr>
            <a:r>
              <a:rPr lang="vi-VN" sz="1800" dirty="0"/>
              <a:t>using namespace std;</a:t>
            </a:r>
          </a:p>
          <a:p>
            <a:pPr marL="0" indent="0">
              <a:lnSpc>
                <a:spcPct val="100000"/>
              </a:lnSpc>
              <a:spcBef>
                <a:spcPts val="0"/>
              </a:spcBef>
              <a:buNone/>
            </a:pPr>
            <a:r>
              <a:rPr lang="vi-VN" sz="1800" dirty="0"/>
              <a:t>int n, m;</a:t>
            </a:r>
          </a:p>
          <a:p>
            <a:pPr marL="0" indent="0">
              <a:lnSpc>
                <a:spcPct val="100000"/>
              </a:lnSpc>
              <a:spcBef>
                <a:spcPts val="0"/>
              </a:spcBef>
              <a:buNone/>
            </a:pPr>
            <a:r>
              <a:rPr lang="vi-VN" sz="1800" dirty="0"/>
              <a:t>bool visited[100001];</a:t>
            </a:r>
          </a:p>
          <a:p>
            <a:pPr marL="0" indent="0">
              <a:lnSpc>
                <a:spcPct val="100000"/>
              </a:lnSpc>
              <a:spcBef>
                <a:spcPts val="0"/>
              </a:spcBef>
              <a:buNone/>
            </a:pPr>
            <a:r>
              <a:rPr lang="vi-VN" sz="1800" dirty="0"/>
              <a:t>vector &lt; int &gt; adj[100001];</a:t>
            </a:r>
          </a:p>
          <a:p>
            <a:pPr marL="0" indent="0">
              <a:lnSpc>
                <a:spcPct val="100000"/>
              </a:lnSpc>
              <a:spcBef>
                <a:spcPts val="0"/>
              </a:spcBef>
              <a:buNone/>
            </a:pPr>
            <a:r>
              <a:rPr lang="vi-VN" sz="1800" dirty="0"/>
              <a:t>void dfs(int u)</a:t>
            </a:r>
          </a:p>
          <a:p>
            <a:pPr marL="0" indent="0">
              <a:lnSpc>
                <a:spcPct val="100000"/>
              </a:lnSpc>
              <a:spcBef>
                <a:spcPts val="0"/>
              </a:spcBef>
              <a:buNone/>
            </a:pPr>
            <a:r>
              <a:rPr lang="vi-VN" sz="1800" dirty="0"/>
              <a:t>{</a:t>
            </a:r>
          </a:p>
          <a:p>
            <a:pPr marL="0" indent="0">
              <a:lnSpc>
                <a:spcPct val="100000"/>
              </a:lnSpc>
              <a:spcBef>
                <a:spcPts val="0"/>
              </a:spcBef>
              <a:buNone/>
            </a:pPr>
            <a:r>
              <a:rPr lang="vi-VN" sz="1800" dirty="0"/>
              <a:t>    visited[u] = true;</a:t>
            </a:r>
          </a:p>
          <a:p>
            <a:pPr marL="0" indent="0">
              <a:lnSpc>
                <a:spcPct val="100000"/>
              </a:lnSpc>
              <a:spcBef>
                <a:spcPts val="0"/>
              </a:spcBef>
              <a:buNone/>
            </a:pPr>
            <a:r>
              <a:rPr lang="vi-VN" sz="1800" dirty="0"/>
              <a:t>    for (int v: adj[u])</a:t>
            </a:r>
          </a:p>
          <a:p>
            <a:pPr marL="0" indent="0">
              <a:lnSpc>
                <a:spcPct val="100000"/>
              </a:lnSpc>
              <a:spcBef>
                <a:spcPts val="0"/>
              </a:spcBef>
              <a:buNone/>
            </a:pPr>
            <a:r>
              <a:rPr lang="vi-VN" sz="1800" dirty="0"/>
              <a:t>        if (!visited[v])</a:t>
            </a:r>
          </a:p>
          <a:p>
            <a:pPr marL="0" indent="0">
              <a:lnSpc>
                <a:spcPct val="100000"/>
              </a:lnSpc>
              <a:spcBef>
                <a:spcPts val="0"/>
              </a:spcBef>
              <a:buNone/>
            </a:pPr>
            <a:r>
              <a:rPr lang="vi-VN" sz="1800" dirty="0"/>
              <a:t>            dfs(v);</a:t>
            </a:r>
            <a:r>
              <a:rPr lang="en-US" sz="1800" dirty="0"/>
              <a:t> </a:t>
            </a:r>
            <a:r>
              <a:rPr lang="vi-VN" sz="1800" dirty="0"/>
              <a:t>}</a:t>
            </a:r>
          </a:p>
          <a:p>
            <a:pPr marL="0" indent="0">
              <a:lnSpc>
                <a:spcPct val="100000"/>
              </a:lnSpc>
              <a:spcBef>
                <a:spcPts val="0"/>
              </a:spcBef>
              <a:buNone/>
            </a:pPr>
            <a:r>
              <a:rPr lang="vi-VN" sz="1800" dirty="0"/>
              <a:t>int dem()</a:t>
            </a:r>
          </a:p>
          <a:p>
            <a:pPr marL="0" indent="0">
              <a:lnSpc>
                <a:spcPct val="100000"/>
              </a:lnSpc>
              <a:spcBef>
                <a:spcPts val="0"/>
              </a:spcBef>
              <a:buNone/>
            </a:pPr>
            <a:r>
              <a:rPr lang="vi-VN" sz="1800" dirty="0"/>
              <a:t>{</a:t>
            </a:r>
          </a:p>
          <a:p>
            <a:pPr marL="0" indent="0">
              <a:lnSpc>
                <a:spcPct val="100000"/>
              </a:lnSpc>
              <a:spcBef>
                <a:spcPts val="0"/>
              </a:spcBef>
              <a:buNone/>
            </a:pPr>
            <a:r>
              <a:rPr lang="vi-VN" sz="1800" dirty="0"/>
              <a:t>    int ccp_amount = 0; // Số thành phần liên thông.</a:t>
            </a:r>
          </a:p>
          <a:p>
            <a:pPr marL="0" indent="0">
              <a:lnSpc>
                <a:spcPct val="100000"/>
              </a:lnSpc>
              <a:spcBef>
                <a:spcPts val="0"/>
              </a:spcBef>
              <a:buNone/>
            </a:pPr>
            <a:r>
              <a:rPr lang="vi-VN" sz="1600" dirty="0"/>
              <a:t>    // Duyệt từng đỉnh, đỉnh nào chưa thăm thì thăm DFS từ đỉnh đó.</a:t>
            </a:r>
          </a:p>
          <a:p>
            <a:pPr marL="0" indent="0">
              <a:lnSpc>
                <a:spcPct val="100000"/>
              </a:lnSpc>
              <a:spcBef>
                <a:spcPts val="0"/>
              </a:spcBef>
              <a:buNone/>
            </a:pPr>
            <a:r>
              <a:rPr lang="vi-VN" sz="1800" dirty="0"/>
              <a:t>    for (int u = 1; u &lt;= n; ++u)</a:t>
            </a:r>
          </a:p>
          <a:p>
            <a:pPr marL="0" indent="0">
              <a:lnSpc>
                <a:spcPct val="100000"/>
              </a:lnSpc>
              <a:spcBef>
                <a:spcPts val="0"/>
              </a:spcBef>
              <a:buNone/>
            </a:pPr>
            <a:r>
              <a:rPr lang="vi-VN" sz="1800" dirty="0"/>
              <a:t>        if (!visited[u])</a:t>
            </a:r>
          </a:p>
          <a:p>
            <a:pPr marL="0" indent="0">
              <a:lnSpc>
                <a:spcPct val="100000"/>
              </a:lnSpc>
              <a:spcBef>
                <a:spcPts val="0"/>
              </a:spcBef>
              <a:buNone/>
            </a:pPr>
            <a:r>
              <a:rPr lang="vi-VN" sz="1800" dirty="0"/>
              <a:t>        {</a:t>
            </a:r>
          </a:p>
          <a:p>
            <a:pPr marL="0" indent="0">
              <a:lnSpc>
                <a:spcPct val="100000"/>
              </a:lnSpc>
              <a:spcBef>
                <a:spcPts val="0"/>
              </a:spcBef>
              <a:buNone/>
            </a:pPr>
            <a:r>
              <a:rPr lang="vi-VN" sz="1800" dirty="0"/>
              <a:t>            dfs(u);</a:t>
            </a:r>
          </a:p>
          <a:p>
            <a:pPr marL="0" indent="0">
              <a:lnSpc>
                <a:spcPct val="100000"/>
              </a:lnSpc>
              <a:spcBef>
                <a:spcPts val="0"/>
              </a:spcBef>
              <a:buNone/>
            </a:pPr>
            <a:r>
              <a:rPr lang="vi-VN" sz="1800" dirty="0"/>
              <a:t>            ++ccp_amount;</a:t>
            </a:r>
          </a:p>
          <a:p>
            <a:pPr marL="0" indent="0">
              <a:lnSpc>
                <a:spcPct val="100000"/>
              </a:lnSpc>
              <a:spcBef>
                <a:spcPts val="0"/>
              </a:spcBef>
              <a:buNone/>
            </a:pPr>
            <a:r>
              <a:rPr lang="vi-VN" sz="1800" dirty="0"/>
              <a:t>        }</a:t>
            </a:r>
          </a:p>
          <a:p>
            <a:pPr marL="0" indent="0">
              <a:lnSpc>
                <a:spcPct val="100000"/>
              </a:lnSpc>
              <a:spcBef>
                <a:spcPts val="0"/>
              </a:spcBef>
              <a:buNone/>
            </a:pPr>
            <a:r>
              <a:rPr lang="vi-VN" sz="1800" dirty="0"/>
              <a:t>    return ccp_amount;</a:t>
            </a:r>
            <a:r>
              <a:rPr lang="en-US" sz="1800" dirty="0"/>
              <a:t> </a:t>
            </a:r>
          </a:p>
          <a:p>
            <a:pPr marL="0" indent="0">
              <a:lnSpc>
                <a:spcPct val="100000"/>
              </a:lnSpc>
              <a:spcBef>
                <a:spcPts val="0"/>
              </a:spcBef>
              <a:buNone/>
            </a:pPr>
            <a:r>
              <a:rPr lang="vi-VN" sz="1800" dirty="0"/>
              <a:t>}</a:t>
            </a:r>
          </a:p>
          <a:p>
            <a:pPr marL="0" indent="0">
              <a:lnSpc>
                <a:spcPct val="100000"/>
              </a:lnSpc>
              <a:spcBef>
                <a:spcPts val="0"/>
              </a:spcBef>
              <a:buNone/>
            </a:pPr>
            <a:endParaRPr lang="vi-VN" sz="1800" dirty="0"/>
          </a:p>
        </p:txBody>
      </p:sp>
      <p:sp>
        <p:nvSpPr>
          <p:cNvPr id="5" name="Content Placeholder 2"/>
          <p:cNvSpPr txBox="1">
            <a:spLocks/>
          </p:cNvSpPr>
          <p:nvPr/>
        </p:nvSpPr>
        <p:spPr>
          <a:xfrm>
            <a:off x="6607632" y="139337"/>
            <a:ext cx="5601788" cy="66098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vi-VN" sz="1800" dirty="0"/>
              <a:t>int main()</a:t>
            </a:r>
          </a:p>
          <a:p>
            <a:pPr marL="0" indent="0">
              <a:lnSpc>
                <a:spcPct val="100000"/>
              </a:lnSpc>
              <a:spcBef>
                <a:spcPts val="0"/>
              </a:spcBef>
              <a:buFont typeface="Arial" panose="020B0604020202020204" pitchFamily="34" charset="0"/>
              <a:buNone/>
            </a:pPr>
            <a:r>
              <a:rPr lang="vi-VN" sz="1800" dirty="0"/>
              <a:t>{</a:t>
            </a:r>
          </a:p>
          <a:p>
            <a:pPr marL="0" indent="0">
              <a:lnSpc>
                <a:spcPct val="100000"/>
              </a:lnSpc>
              <a:spcBef>
                <a:spcPts val="0"/>
              </a:spcBef>
              <a:buFont typeface="Arial" panose="020B0604020202020204" pitchFamily="34" charset="0"/>
              <a:buNone/>
            </a:pPr>
            <a:r>
              <a:rPr lang="vi-VN" sz="1800" dirty="0"/>
              <a:t>    cin &gt;&gt; n &gt;&gt; m;</a:t>
            </a:r>
          </a:p>
          <a:p>
            <a:pPr marL="0" indent="0">
              <a:lnSpc>
                <a:spcPct val="100000"/>
              </a:lnSpc>
              <a:spcBef>
                <a:spcPts val="0"/>
              </a:spcBef>
              <a:buFont typeface="Arial" panose="020B0604020202020204" pitchFamily="34" charset="0"/>
              <a:buNone/>
            </a:pPr>
            <a:r>
              <a:rPr lang="vi-VN" sz="1800" dirty="0"/>
              <a:t>    // Xây dựng danh sách kề của đồ thị.</a:t>
            </a:r>
          </a:p>
          <a:p>
            <a:pPr marL="0" indent="0">
              <a:lnSpc>
                <a:spcPct val="100000"/>
              </a:lnSpc>
              <a:spcBef>
                <a:spcPts val="0"/>
              </a:spcBef>
              <a:buFont typeface="Arial" panose="020B0604020202020204" pitchFamily="34" charset="0"/>
              <a:buNone/>
            </a:pPr>
            <a:r>
              <a:rPr lang="vi-VN" sz="1800" dirty="0"/>
              <a:t>    for (int i = 1; i &lt;= m; ++i)</a:t>
            </a:r>
          </a:p>
          <a:p>
            <a:pPr marL="0" indent="0">
              <a:lnSpc>
                <a:spcPct val="100000"/>
              </a:lnSpc>
              <a:spcBef>
                <a:spcPts val="0"/>
              </a:spcBef>
              <a:buFont typeface="Arial" panose="020B0604020202020204" pitchFamily="34" charset="0"/>
              <a:buNone/>
            </a:pPr>
            <a:r>
              <a:rPr lang="vi-VN" sz="1800" dirty="0"/>
              <a:t>    {</a:t>
            </a:r>
          </a:p>
          <a:p>
            <a:pPr marL="0" indent="0">
              <a:lnSpc>
                <a:spcPct val="100000"/>
              </a:lnSpc>
              <a:spcBef>
                <a:spcPts val="0"/>
              </a:spcBef>
              <a:buFont typeface="Arial" panose="020B0604020202020204" pitchFamily="34" charset="0"/>
              <a:buNone/>
            </a:pPr>
            <a:r>
              <a:rPr lang="vi-VN" sz="1800" dirty="0"/>
              <a:t>        int u, v;</a:t>
            </a:r>
          </a:p>
          <a:p>
            <a:pPr marL="0" indent="0">
              <a:lnSpc>
                <a:spcPct val="100000"/>
              </a:lnSpc>
              <a:spcBef>
                <a:spcPts val="0"/>
              </a:spcBef>
              <a:buFont typeface="Arial" panose="020B0604020202020204" pitchFamily="34" charset="0"/>
              <a:buNone/>
            </a:pPr>
            <a:r>
              <a:rPr lang="vi-VN" sz="1800" dirty="0"/>
              <a:t>        cin &gt;&gt; u &gt;&gt; v;</a:t>
            </a:r>
          </a:p>
          <a:p>
            <a:pPr marL="0" indent="0">
              <a:lnSpc>
                <a:spcPct val="100000"/>
              </a:lnSpc>
              <a:spcBef>
                <a:spcPts val="0"/>
              </a:spcBef>
              <a:buFont typeface="Arial" panose="020B0604020202020204" pitchFamily="34" charset="0"/>
              <a:buNone/>
            </a:pPr>
            <a:r>
              <a:rPr lang="vi-VN" sz="1800" dirty="0"/>
              <a:t>        // Do đồ thị là vô hướng nên u thuộc danh sách kề của v và ngược lại.</a:t>
            </a:r>
          </a:p>
          <a:p>
            <a:pPr marL="0" indent="0">
              <a:lnSpc>
                <a:spcPct val="100000"/>
              </a:lnSpc>
              <a:spcBef>
                <a:spcPts val="0"/>
              </a:spcBef>
              <a:buFont typeface="Arial" panose="020B0604020202020204" pitchFamily="34" charset="0"/>
              <a:buNone/>
            </a:pPr>
            <a:r>
              <a:rPr lang="vi-VN" sz="1800" dirty="0"/>
              <a:t>        adj[u].push_back(v);</a:t>
            </a:r>
          </a:p>
          <a:p>
            <a:pPr marL="0" indent="0">
              <a:lnSpc>
                <a:spcPct val="100000"/>
              </a:lnSpc>
              <a:spcBef>
                <a:spcPts val="0"/>
              </a:spcBef>
              <a:buFont typeface="Arial" panose="020B0604020202020204" pitchFamily="34" charset="0"/>
              <a:buNone/>
            </a:pPr>
            <a:r>
              <a:rPr lang="vi-VN" sz="1800" dirty="0"/>
              <a:t>        adj[v].push_back(u);</a:t>
            </a:r>
          </a:p>
          <a:p>
            <a:pPr marL="0" indent="0">
              <a:lnSpc>
                <a:spcPct val="100000"/>
              </a:lnSpc>
              <a:spcBef>
                <a:spcPts val="0"/>
              </a:spcBef>
              <a:buFont typeface="Arial" panose="020B0604020202020204" pitchFamily="34" charset="0"/>
              <a:buNone/>
            </a:pPr>
            <a:r>
              <a:rPr lang="vi-VN" sz="1800" dirty="0"/>
              <a:t>    }</a:t>
            </a:r>
          </a:p>
          <a:p>
            <a:pPr marL="0" indent="0">
              <a:lnSpc>
                <a:spcPct val="100000"/>
              </a:lnSpc>
              <a:spcBef>
                <a:spcPts val="0"/>
              </a:spcBef>
              <a:buFont typeface="Arial" panose="020B0604020202020204" pitchFamily="34" charset="0"/>
              <a:buNone/>
            </a:pPr>
            <a:r>
              <a:rPr lang="vi-VN" sz="1800" dirty="0"/>
              <a:t>    cout &lt;&lt; dem();</a:t>
            </a:r>
          </a:p>
          <a:p>
            <a:pPr marL="0" indent="0">
              <a:lnSpc>
                <a:spcPct val="100000"/>
              </a:lnSpc>
              <a:spcBef>
                <a:spcPts val="0"/>
              </a:spcBef>
              <a:buFont typeface="Arial" panose="020B0604020202020204" pitchFamily="34" charset="0"/>
              <a:buNone/>
            </a:pPr>
            <a:r>
              <a:rPr lang="vi-VN" sz="1800" dirty="0"/>
              <a:t>}</a:t>
            </a:r>
            <a:endParaRPr lang="en-US" sz="1800" dirty="0"/>
          </a:p>
        </p:txBody>
      </p:sp>
      <p:cxnSp>
        <p:nvCxnSpPr>
          <p:cNvPr id="7" name="Straight Connector 6"/>
          <p:cNvCxnSpPr/>
          <p:nvPr/>
        </p:nvCxnSpPr>
        <p:spPr>
          <a:xfrm>
            <a:off x="6439988" y="139337"/>
            <a:ext cx="0" cy="645740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8623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754" y="1010582"/>
            <a:ext cx="10515600" cy="5269193"/>
          </a:xfrm>
        </p:spPr>
        <p:txBody>
          <a:bodyPr>
            <a:noAutofit/>
          </a:bodyPr>
          <a:lstStyle/>
          <a:p>
            <a:r>
              <a:rPr lang="vi-VN" sz="3200" b="1"/>
              <a:t>Khi nào sử dụng thuật toán DFS</a:t>
            </a:r>
            <a:br>
              <a:rPr lang="vi-VN" sz="3200"/>
            </a:br>
            <a:r>
              <a:rPr lang="vi-VN" sz="3200"/>
              <a:t>Khác với thuật toán BFS, tư tưởng của thuật toán DFS là đi hết chiều sâu của đỉnh đang xét và quay lại rồi đi hết chiều sâu của các đ</a:t>
            </a:r>
            <a:r>
              <a:rPr lang="en-US" sz="3200">
                <a:latin typeface="Times New Roman" panose="02020603050405020304" pitchFamily="18" charset="0"/>
                <a:cs typeface="Times New Roman" panose="02020603050405020304" pitchFamily="18" charset="0"/>
              </a:rPr>
              <a:t>ỉnh có chung cạnh</a:t>
            </a:r>
            <a:br>
              <a:rPr lang="vi-VN" sz="3200"/>
            </a:br>
            <a:r>
              <a:rPr lang="vi-VN" sz="3200"/>
              <a:t>      →  Qua đó, thuật toán DFS được dùng để:</a:t>
            </a:r>
            <a:br>
              <a:rPr lang="vi-VN" sz="3200"/>
            </a:br>
            <a:r>
              <a:rPr lang="en-US" sz="3200"/>
              <a:t>- </a:t>
            </a:r>
            <a:r>
              <a:rPr lang="vi-VN" sz="3200"/>
              <a:t>Giải một số bài toán liên quan đến thành phần liên thông mạnh, đường đi Euler, quy hoạch động trên cây, sắp xếp topo…</a:t>
            </a:r>
            <a:br>
              <a:rPr lang="vi-VN" sz="3200"/>
            </a:br>
            <a:r>
              <a:rPr lang="en-US" sz="3200"/>
              <a:t>- </a:t>
            </a:r>
            <a:r>
              <a:rPr lang="vi-VN" sz="3200"/>
              <a:t>Phần lớn các bài liên quan đến việc xác định sự tồn tại của con đường giữa 2 đỉnh bất kỳ trong đồ thị, hoặc cách chuyển đổi giữa 2 trạng thái bất kỳ với một số điều kiện cho trước. Những bài toán này có thể sử dụng BFS để thay thế, tuy nhiên DFS thường dễ cài đặt hơn nên được khuyến khích sử dụng hơn.</a:t>
            </a:r>
            <a:br>
              <a:rPr lang="vi-VN" sz="3200"/>
            </a:br>
            <a:endParaRPr lang="en-US" sz="3200"/>
          </a:p>
        </p:txBody>
      </p:sp>
    </p:spTree>
    <p:extLst>
      <p:ext uri="{BB962C8B-B14F-4D97-AF65-F5344CB8AC3E}">
        <p14:creationId xmlns:p14="http://schemas.microsoft.com/office/powerpoint/2010/main" val="331370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66AC-955A-8638-B266-CAB639618F55}"/>
              </a:ext>
            </a:extLst>
          </p:cNvPr>
          <p:cNvSpPr>
            <a:spLocks noGrp="1"/>
          </p:cNvSpPr>
          <p:nvPr>
            <p:ph type="title"/>
          </p:nvPr>
        </p:nvSpPr>
        <p:spPr/>
        <p:txBody>
          <a:bodyPr/>
          <a:lstStyle/>
          <a:p>
            <a:r>
              <a:rPr lang="en-VN" dirty="0"/>
              <a:t>Các hàm thành phần của stack</a:t>
            </a:r>
          </a:p>
        </p:txBody>
      </p:sp>
      <p:sp>
        <p:nvSpPr>
          <p:cNvPr id="3" name="Content Placeholder 2">
            <a:extLst>
              <a:ext uri="{FF2B5EF4-FFF2-40B4-BE49-F238E27FC236}">
                <a16:creationId xmlns:a16="http://schemas.microsoft.com/office/drawing/2014/main" id="{E9C709F2-6AC6-1C20-1DE9-2F771FC106EC}"/>
              </a:ext>
            </a:extLst>
          </p:cNvPr>
          <p:cNvSpPr>
            <a:spLocks noGrp="1"/>
          </p:cNvSpPr>
          <p:nvPr>
            <p:ph idx="1"/>
          </p:nvPr>
        </p:nvSpPr>
        <p:spPr/>
        <p:txBody>
          <a:bodyPr/>
          <a:lstStyle/>
          <a:p>
            <a:pPr marL="0" indent="0">
              <a:buNone/>
            </a:pPr>
            <a:r>
              <a:rPr lang="en-US" dirty="0"/>
              <a:t>a</a:t>
            </a:r>
            <a:r>
              <a:rPr lang="en-VN" dirty="0"/>
              <a:t>.empty(): true/false kiểm tra ngăn xếp có rỗng hay không?</a:t>
            </a:r>
          </a:p>
          <a:p>
            <a:pPr marL="0" indent="0">
              <a:buNone/>
            </a:pPr>
            <a:r>
              <a:rPr lang="en-US" dirty="0"/>
              <a:t>a</a:t>
            </a:r>
            <a:r>
              <a:rPr lang="en-VN" dirty="0"/>
              <a:t>.size():Số phần tử trong stack</a:t>
            </a:r>
          </a:p>
          <a:p>
            <a:pPr marL="0" indent="0">
              <a:buNone/>
            </a:pPr>
            <a:r>
              <a:rPr lang="en-US" dirty="0"/>
              <a:t>a</a:t>
            </a:r>
            <a:r>
              <a:rPr lang="en-VN" dirty="0"/>
              <a:t>.top()trả về phần tử đầu stack</a:t>
            </a:r>
          </a:p>
          <a:p>
            <a:pPr marL="0" indent="0">
              <a:buNone/>
            </a:pPr>
            <a:r>
              <a:rPr lang="en-US" dirty="0"/>
              <a:t>a</a:t>
            </a:r>
            <a:r>
              <a:rPr lang="en-VN" dirty="0"/>
              <a:t>.push(val):Thêm phần tử có giá trị val vào đầu stack.</a:t>
            </a:r>
          </a:p>
          <a:p>
            <a:pPr marL="0" indent="0">
              <a:buNone/>
            </a:pPr>
            <a:r>
              <a:rPr lang="en-US" dirty="0"/>
              <a:t>a</a:t>
            </a:r>
            <a:r>
              <a:rPr lang="en-VN" dirty="0"/>
              <a:t>.pop()Loại bỏ phần tử đỉnh stack</a:t>
            </a:r>
          </a:p>
        </p:txBody>
      </p:sp>
    </p:spTree>
    <p:extLst>
      <p:ext uri="{BB962C8B-B14F-4D97-AF65-F5344CB8AC3E}">
        <p14:creationId xmlns:p14="http://schemas.microsoft.com/office/powerpoint/2010/main" val="33802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25563"/>
            <a:ext cx="12192000" cy="2285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Hàng đợi (Queue): là một danh sách tuyến tính mà phép bổ sung thực hiện ở một đầu, gọi là lối sau (rear) và phép loại bỏ thực hiện ở một đầu khác, gọi là lối trước (front). Hay còn gọi là FIFO (First – In – First – Out) vào trước ra trước</a:t>
            </a:r>
          </a:p>
        </p:txBody>
      </p:sp>
      <p:pic>
        <p:nvPicPr>
          <p:cNvPr id="12" name="Picture 11"/>
          <p:cNvPicPr>
            <a:picLocks noChangeAspect="1"/>
          </p:cNvPicPr>
          <p:nvPr/>
        </p:nvPicPr>
        <p:blipFill>
          <a:blip r:embed="rId2"/>
          <a:stretch>
            <a:fillRect/>
          </a:stretch>
        </p:blipFill>
        <p:spPr>
          <a:xfrm>
            <a:off x="3088932" y="3806869"/>
            <a:ext cx="6014135" cy="1738100"/>
          </a:xfrm>
          <a:prstGeom prst="rect">
            <a:avLst/>
          </a:prstGeom>
        </p:spPr>
      </p:pic>
      <p:sp>
        <p:nvSpPr>
          <p:cNvPr id="6" name="Title 1">
            <a:extLst>
              <a:ext uri="{FF2B5EF4-FFF2-40B4-BE49-F238E27FC236}">
                <a16:creationId xmlns:a16="http://schemas.microsoft.com/office/drawing/2014/main" id="{7D48A666-2605-A623-CDAA-3E4E20CB72BA}"/>
              </a:ext>
            </a:extLst>
          </p:cNvPr>
          <p:cNvSpPr txBox="1">
            <a:spLocks/>
          </p:cNvSpPr>
          <p:nvPr/>
        </p:nvSpPr>
        <p:spPr>
          <a:xfrm>
            <a:off x="616132" y="310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t>NGĂN XẾP VÀ HÀNG ĐỢI</a:t>
            </a:r>
            <a:endParaRPr lang="en-US" sz="4000" b="1" dirty="0"/>
          </a:p>
        </p:txBody>
      </p:sp>
    </p:spTree>
    <p:extLst>
      <p:ext uri="{BB962C8B-B14F-4D97-AF65-F5344CB8AC3E}">
        <p14:creationId xmlns:p14="http://schemas.microsoft.com/office/powerpoint/2010/main" val="399579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5990-52DA-C609-2264-C2BE3FB8214F}"/>
              </a:ext>
            </a:extLst>
          </p:cNvPr>
          <p:cNvSpPr>
            <a:spLocks noGrp="1"/>
          </p:cNvSpPr>
          <p:nvPr>
            <p:ph type="title"/>
          </p:nvPr>
        </p:nvSpPr>
        <p:spPr/>
        <p:txBody>
          <a:bodyPr/>
          <a:lstStyle/>
          <a:p>
            <a:r>
              <a:rPr lang="en-VN" dirty="0"/>
              <a:t>Khai báo hàng đợi</a:t>
            </a:r>
          </a:p>
        </p:txBody>
      </p:sp>
      <p:sp>
        <p:nvSpPr>
          <p:cNvPr id="3" name="Content Placeholder 2">
            <a:extLst>
              <a:ext uri="{FF2B5EF4-FFF2-40B4-BE49-F238E27FC236}">
                <a16:creationId xmlns:a16="http://schemas.microsoft.com/office/drawing/2014/main" id="{2AA379D9-CCE2-5354-92EB-C60BF38C3A93}"/>
              </a:ext>
            </a:extLst>
          </p:cNvPr>
          <p:cNvSpPr>
            <a:spLocks noGrp="1"/>
          </p:cNvSpPr>
          <p:nvPr>
            <p:ph idx="1"/>
          </p:nvPr>
        </p:nvSpPr>
        <p:spPr/>
        <p:txBody>
          <a:bodyPr>
            <a:normAutofit/>
          </a:bodyPr>
          <a:lstStyle/>
          <a:p>
            <a:pPr marL="0" indent="0">
              <a:buNone/>
            </a:pPr>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a:t>
            </a:r>
            <a:r>
              <a:rPr lang="en-US" dirty="0" err="1"/>
              <a:t>biến</a:t>
            </a:r>
            <a:r>
              <a:rPr lang="en-US" dirty="0"/>
              <a:t> </a:t>
            </a:r>
            <a:r>
              <a:rPr lang="en-US" dirty="0" err="1"/>
              <a:t>kiểu</a:t>
            </a:r>
            <a:r>
              <a:rPr lang="en-US" dirty="0"/>
              <a:t> queue:</a:t>
            </a:r>
          </a:p>
          <a:p>
            <a:pPr marL="457200" lvl="1" indent="0">
              <a:buNone/>
            </a:pPr>
            <a:r>
              <a:rPr lang="en-US" sz="4400" b="1" dirty="0">
                <a:highlight>
                  <a:srgbClr val="FFFF00"/>
                </a:highlight>
              </a:rPr>
              <a:t>queue ‹</a:t>
            </a:r>
            <a:r>
              <a:rPr lang="en-US" sz="4400" b="1" dirty="0" err="1">
                <a:highlight>
                  <a:srgbClr val="FFFF00"/>
                </a:highlight>
              </a:rPr>
              <a:t>kiểu</a:t>
            </a:r>
            <a:r>
              <a:rPr lang="en-US" sz="4400" b="1" dirty="0">
                <a:highlight>
                  <a:srgbClr val="FFFF00"/>
                </a:highlight>
              </a:rPr>
              <a:t> _</a:t>
            </a:r>
            <a:r>
              <a:rPr lang="en-US" sz="4400" b="1" dirty="0" err="1">
                <a:highlight>
                  <a:srgbClr val="FFFF00"/>
                </a:highlight>
              </a:rPr>
              <a:t>phần_tử</a:t>
            </a:r>
            <a:r>
              <a:rPr lang="en-US" sz="4400" b="1" dirty="0">
                <a:highlight>
                  <a:srgbClr val="FFFF00"/>
                </a:highlight>
              </a:rPr>
              <a:t>&gt; </a:t>
            </a:r>
            <a:r>
              <a:rPr lang="en-US" sz="4400" b="1" dirty="0" err="1">
                <a:highlight>
                  <a:srgbClr val="FFFF00"/>
                </a:highlight>
              </a:rPr>
              <a:t>tên</a:t>
            </a:r>
            <a:r>
              <a:rPr lang="en-US" sz="4400" b="1" dirty="0">
                <a:highlight>
                  <a:srgbClr val="FFFF00"/>
                </a:highlight>
              </a:rPr>
              <a:t> _</a:t>
            </a:r>
            <a:r>
              <a:rPr lang="en-US" sz="4400" b="1" dirty="0" err="1">
                <a:highlight>
                  <a:srgbClr val="FFFF00"/>
                </a:highlight>
              </a:rPr>
              <a:t>biến</a:t>
            </a:r>
            <a:r>
              <a:rPr lang="en-US" sz="4400" b="1" dirty="0">
                <a:highlight>
                  <a:srgbClr val="FFFF00"/>
                </a:highlight>
              </a:rPr>
              <a:t>;</a:t>
            </a:r>
          </a:p>
          <a:p>
            <a:pPr marL="0" indent="0">
              <a:buNone/>
            </a:pPr>
            <a:r>
              <a:rPr lang="en-US" dirty="0"/>
              <a:t>Ví </a:t>
            </a:r>
            <a:r>
              <a:rPr lang="en-US" dirty="0" err="1"/>
              <a:t>dụ</a:t>
            </a:r>
            <a:r>
              <a:rPr lang="en-US" dirty="0"/>
              <a:t>:</a:t>
            </a:r>
          </a:p>
          <a:p>
            <a:pPr marL="0" indent="0">
              <a:buNone/>
            </a:pPr>
            <a:r>
              <a:rPr lang="en-US" dirty="0"/>
              <a:t>queue&lt;int&gt; a;</a:t>
            </a:r>
          </a:p>
          <a:p>
            <a:pPr marL="0" indent="0">
              <a:buNone/>
            </a:pPr>
            <a:r>
              <a:rPr lang="en-US" dirty="0"/>
              <a:t>queue&lt;string&gt; b;</a:t>
            </a:r>
          </a:p>
          <a:p>
            <a:pPr marL="0" indent="0">
              <a:buNone/>
            </a:pPr>
            <a:r>
              <a:rPr lang="en-US" dirty="0" err="1"/>
              <a:t>queue‹pair</a:t>
            </a:r>
            <a:r>
              <a:rPr lang="en-US" dirty="0"/>
              <a:t>&lt;int, int› › c;</a:t>
            </a:r>
          </a:p>
          <a:p>
            <a:endParaRPr lang="en-VN" dirty="0"/>
          </a:p>
        </p:txBody>
      </p:sp>
    </p:spTree>
    <p:extLst>
      <p:ext uri="{BB962C8B-B14F-4D97-AF65-F5344CB8AC3E}">
        <p14:creationId xmlns:p14="http://schemas.microsoft.com/office/powerpoint/2010/main" val="12826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47205-C906-832A-0ECC-483AF5A82FBD}"/>
              </a:ext>
            </a:extLst>
          </p:cNvPr>
          <p:cNvSpPr>
            <a:spLocks noGrp="1"/>
          </p:cNvSpPr>
          <p:nvPr>
            <p:ph type="title"/>
          </p:nvPr>
        </p:nvSpPr>
        <p:spPr/>
        <p:txBody>
          <a:bodyPr/>
          <a:lstStyle/>
          <a:p>
            <a:r>
              <a:rPr kumimoji="0" lang="en-US" sz="4400" b="0" i="0" u="none" strike="noStrike" kern="1200" cap="none" spc="0" normalizeH="0" baseline="0" noProof="0" dirty="0" err="1">
                <a:ln>
                  <a:noFill/>
                </a:ln>
                <a:solidFill>
                  <a:prstClr val="black"/>
                </a:solidFill>
                <a:effectLst/>
                <a:uLnTx/>
                <a:uFillTx/>
                <a:latin typeface="Calibri" panose="020F0502020204030204"/>
                <a:ea typeface="+mn-ea"/>
                <a:cs typeface="+mn-cs"/>
              </a:rPr>
              <a:t>Các</a:t>
            </a:r>
            <a:r>
              <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4400" b="0" i="0" u="none" strike="noStrike" kern="1200" cap="none" spc="0" normalizeH="0" baseline="0" noProof="0" dirty="0" err="1">
                <a:ln>
                  <a:noFill/>
                </a:ln>
                <a:solidFill>
                  <a:prstClr val="black"/>
                </a:solidFill>
                <a:effectLst/>
                <a:uLnTx/>
                <a:uFillTx/>
                <a:latin typeface="Calibri" panose="020F0502020204030204"/>
                <a:ea typeface="+mn-ea"/>
                <a:cs typeface="+mn-cs"/>
              </a:rPr>
              <a:t>hàm</a:t>
            </a:r>
            <a:r>
              <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4400" b="0" i="0" u="none" strike="noStrike" kern="1200" cap="none" spc="0" normalizeH="0" baseline="0" noProof="0" dirty="0" err="1">
                <a:ln>
                  <a:noFill/>
                </a:ln>
                <a:solidFill>
                  <a:prstClr val="black"/>
                </a:solidFill>
                <a:effectLst/>
                <a:uLnTx/>
                <a:uFillTx/>
                <a:latin typeface="Calibri" panose="020F0502020204030204"/>
                <a:ea typeface="+mn-ea"/>
                <a:cs typeface="+mn-cs"/>
              </a:rPr>
              <a:t>thành</a:t>
            </a:r>
            <a:r>
              <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4400" b="0" i="0" u="none" strike="noStrike" kern="1200" cap="none" spc="0" normalizeH="0" baseline="0" noProof="0" dirty="0" err="1">
                <a:ln>
                  <a:noFill/>
                </a:ln>
                <a:solidFill>
                  <a:prstClr val="black"/>
                </a:solidFill>
                <a:effectLst/>
                <a:uLnTx/>
                <a:uFillTx/>
                <a:latin typeface="Calibri" panose="020F0502020204030204"/>
                <a:ea typeface="+mn-ea"/>
                <a:cs typeface="+mn-cs"/>
              </a:rPr>
              <a:t>phần</a:t>
            </a:r>
            <a:r>
              <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4400" b="0" i="0" u="none" strike="noStrike" kern="1200" cap="none" spc="0" normalizeH="0" baseline="0" noProof="0" dirty="0" err="1">
                <a:ln>
                  <a:noFill/>
                </a:ln>
                <a:solidFill>
                  <a:prstClr val="black"/>
                </a:solidFill>
                <a:effectLst/>
                <a:uLnTx/>
                <a:uFillTx/>
                <a:latin typeface="Calibri" panose="020F0502020204030204"/>
                <a:ea typeface="+mn-ea"/>
                <a:cs typeface="+mn-cs"/>
              </a:rPr>
              <a:t>của</a:t>
            </a:r>
            <a:r>
              <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rPr>
              <a:t> queue</a:t>
            </a:r>
            <a:br>
              <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rPr>
            </a:br>
            <a:endParaRPr lang="en-VN" dirty="0"/>
          </a:p>
        </p:txBody>
      </p:sp>
      <p:sp>
        <p:nvSpPr>
          <p:cNvPr id="3" name="Content Placeholder 2">
            <a:extLst>
              <a:ext uri="{FF2B5EF4-FFF2-40B4-BE49-F238E27FC236}">
                <a16:creationId xmlns:a16="http://schemas.microsoft.com/office/drawing/2014/main" id="{1321D089-A741-B847-2294-221E245B2D91}"/>
              </a:ext>
            </a:extLst>
          </p:cNvPr>
          <p:cNvSpPr>
            <a:spLocks noGrp="1"/>
          </p:cNvSpPr>
          <p:nvPr>
            <p:ph idx="1"/>
          </p:nvPr>
        </p:nvSpPr>
        <p:spPr/>
        <p:txBody>
          <a:bodyPr>
            <a:normAutofit/>
          </a:bodyPr>
          <a:lstStyle/>
          <a:p>
            <a:pPr marL="0" indent="0">
              <a:buNone/>
            </a:pPr>
            <a:r>
              <a:rPr lang="en-US" dirty="0"/>
              <a:t>a</a:t>
            </a:r>
            <a:r>
              <a:rPr lang="en-VN" dirty="0"/>
              <a:t>.empty(): true/false kiểm tra quêu có rỗng hay không?</a:t>
            </a:r>
          </a:p>
          <a:p>
            <a:pPr marL="0" indent="0">
              <a:buNone/>
            </a:pPr>
            <a:r>
              <a:rPr lang="en-US" dirty="0"/>
              <a:t>a</a:t>
            </a:r>
            <a:r>
              <a:rPr lang="en-VN" dirty="0"/>
              <a:t>.size():Số phần tử trong queue</a:t>
            </a:r>
          </a:p>
          <a:p>
            <a:pPr marL="0" indent="0">
              <a:buNone/>
            </a:pPr>
            <a:r>
              <a:rPr lang="en-US" dirty="0"/>
              <a:t>a</a:t>
            </a:r>
            <a:r>
              <a:rPr lang="en-VN" dirty="0"/>
              <a:t>.front()trả về phần tử ở đầu hàng đợi</a:t>
            </a:r>
          </a:p>
          <a:p>
            <a:pPr marL="0" indent="0">
              <a:buNone/>
            </a:pPr>
            <a:r>
              <a:rPr lang="en-US" dirty="0"/>
              <a:t>a</a:t>
            </a:r>
            <a:r>
              <a:rPr lang="en-VN" dirty="0"/>
              <a:t>.back()trả về phần tử ở cuối hàng đợi</a:t>
            </a:r>
          </a:p>
          <a:p>
            <a:pPr marL="0" indent="0">
              <a:buNone/>
            </a:pPr>
            <a:r>
              <a:rPr lang="en-US" dirty="0"/>
              <a:t>a</a:t>
            </a:r>
            <a:r>
              <a:rPr lang="en-VN" dirty="0"/>
              <a:t>.push(val):Thêm phần tử có giá trị val vào đầu stack.</a:t>
            </a:r>
          </a:p>
          <a:p>
            <a:pPr marL="0" indent="0">
              <a:buNone/>
            </a:pPr>
            <a:r>
              <a:rPr lang="en-US" dirty="0"/>
              <a:t>a</a:t>
            </a:r>
            <a:r>
              <a:rPr lang="en-VN" dirty="0"/>
              <a:t>.pop()Loại bỏ phần tử đỉnh stack</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VN" dirty="0"/>
          </a:p>
        </p:txBody>
      </p:sp>
    </p:spTree>
    <p:extLst>
      <p:ext uri="{BB962C8B-B14F-4D97-AF65-F5344CB8AC3E}">
        <p14:creationId xmlns:p14="http://schemas.microsoft.com/office/powerpoint/2010/main" val="412097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6092" y="91440"/>
            <a:ext cx="11895908" cy="67665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2800" b="1"/>
              <a:t>I. </a:t>
            </a:r>
            <a:r>
              <a:rPr lang="en-US" sz="2600" b="1" dirty="0" err="1">
                <a:latin typeface="Times New Roman" panose="02020603050405020304" pitchFamily="18" charset="0"/>
                <a:cs typeface="Times New Roman" panose="02020603050405020304" pitchFamily="18" charset="0"/>
              </a:rPr>
              <a:t>Giới</a:t>
            </a:r>
            <a:r>
              <a:rPr lang="en-US" sz="2600" b="1">
                <a:latin typeface="Times New Roman" panose="02020603050405020304" pitchFamily="18" charset="0"/>
                <a:cs typeface="Times New Roman" panose="02020603050405020304" pitchFamily="18" charset="0"/>
              </a:rPr>
              <a:t> thiệu các khái niệm cơ bản về lý thuyết đồ thị cần nắm được trong chuyên đề BFS và DFS</a:t>
            </a:r>
          </a:p>
          <a:p>
            <a:pPr marL="514350" indent="-514350">
              <a:buAutoNum type="arabicPeriod"/>
            </a:pPr>
            <a:r>
              <a:rPr lang="en-US" sz="2600">
                <a:latin typeface="Times New Roman" panose="02020603050405020304" pitchFamily="18" charset="0"/>
                <a:cs typeface="Times New Roman" panose="02020603050405020304" pitchFamily="18" charset="0"/>
              </a:rPr>
              <a:t>Đỉnh, cạnh, biểu diễn đồ thị</a:t>
            </a:r>
          </a:p>
          <a:p>
            <a:pPr marL="457200" indent="-457200">
              <a:buFontTx/>
              <a:buChar char="-"/>
            </a:pPr>
            <a:r>
              <a:rPr lang="en-US" sz="2600">
                <a:latin typeface="Times New Roman" panose="02020603050405020304" pitchFamily="18" charset="0"/>
                <a:cs typeface="Times New Roman" panose="02020603050405020304" pitchFamily="18" charset="0"/>
              </a:rPr>
              <a:t>Số đỉnh của đồ thị: 8</a:t>
            </a:r>
          </a:p>
          <a:p>
            <a:pPr marL="457200" indent="-457200">
              <a:buFontTx/>
              <a:buChar char="-"/>
            </a:pPr>
            <a:r>
              <a:rPr lang="en-US" sz="2600">
                <a:latin typeface="Times New Roman" panose="02020603050405020304" pitchFamily="18" charset="0"/>
                <a:cs typeface="Times New Roman" panose="02020603050405020304" pitchFamily="18" charset="0"/>
              </a:rPr>
              <a:t>Số cạnh của đồ thị: 7</a:t>
            </a:r>
          </a:p>
          <a:p>
            <a:pPr marL="457200" indent="-457200">
              <a:buFontTx/>
              <a:buChar char="-"/>
            </a:pPr>
            <a:r>
              <a:rPr lang="en-US" sz="2600">
                <a:latin typeface="Times New Roman" panose="02020603050405020304" pitchFamily="18" charset="0"/>
                <a:cs typeface="Times New Roman" panose="02020603050405020304" pitchFamily="18" charset="0"/>
              </a:rPr>
              <a:t>Dữ liệu của đồ thị có thể được thể hiện:</a:t>
            </a:r>
          </a:p>
          <a:p>
            <a:r>
              <a:rPr lang="en-US" sz="2600">
                <a:latin typeface="Times New Roman" panose="02020603050405020304" pitchFamily="18" charset="0"/>
                <a:cs typeface="Times New Roman" panose="02020603050405020304" pitchFamily="18" charset="0"/>
              </a:rPr>
              <a:t>+ Cách 1: Danh sách cạnh (edge list)</a:t>
            </a:r>
          </a:p>
          <a:p>
            <a:r>
              <a:rPr lang="en-US" sz="2600">
                <a:latin typeface="Times New Roman" panose="02020603050405020304" pitchFamily="18" charset="0"/>
                <a:cs typeface="Times New Roman" panose="02020603050405020304" pitchFamily="18" charset="0"/>
              </a:rPr>
              <a:t> 	8 7</a:t>
            </a:r>
          </a:p>
          <a:p>
            <a:r>
              <a:rPr lang="en-US" sz="2600">
                <a:latin typeface="Times New Roman" panose="02020603050405020304" pitchFamily="18" charset="0"/>
                <a:cs typeface="Times New Roman" panose="02020603050405020304" pitchFamily="18" charset="0"/>
              </a:rPr>
              <a:t>     	1 5</a:t>
            </a:r>
          </a:p>
          <a:p>
            <a:r>
              <a:rPr lang="en-US" sz="2600">
                <a:latin typeface="Times New Roman" panose="02020603050405020304" pitchFamily="18" charset="0"/>
                <a:cs typeface="Times New Roman" panose="02020603050405020304" pitchFamily="18" charset="0"/>
              </a:rPr>
              <a:t>     	1 7</a:t>
            </a:r>
          </a:p>
          <a:p>
            <a:r>
              <a:rPr lang="en-US" sz="2600">
                <a:latin typeface="Times New Roman" panose="02020603050405020304" pitchFamily="18" charset="0"/>
                <a:cs typeface="Times New Roman" panose="02020603050405020304" pitchFamily="18" charset="0"/>
              </a:rPr>
              <a:t>     	5 3</a:t>
            </a:r>
          </a:p>
          <a:p>
            <a:r>
              <a:rPr lang="en-US" sz="2600">
                <a:latin typeface="Times New Roman" panose="02020603050405020304" pitchFamily="18" charset="0"/>
                <a:cs typeface="Times New Roman" panose="02020603050405020304" pitchFamily="18" charset="0"/>
              </a:rPr>
              <a:t>     	5 4</a:t>
            </a:r>
          </a:p>
          <a:p>
            <a:r>
              <a:rPr lang="en-US" sz="2600">
                <a:latin typeface="Times New Roman" panose="02020603050405020304" pitchFamily="18" charset="0"/>
                <a:cs typeface="Times New Roman" panose="02020603050405020304" pitchFamily="18" charset="0"/>
              </a:rPr>
              <a:t>     	7 6</a:t>
            </a:r>
          </a:p>
          <a:p>
            <a:r>
              <a:rPr lang="en-US" sz="2600">
                <a:latin typeface="Times New Roman" panose="02020603050405020304" pitchFamily="18" charset="0"/>
                <a:cs typeface="Times New Roman" panose="02020603050405020304" pitchFamily="18" charset="0"/>
              </a:rPr>
              <a:t>     	7 2</a:t>
            </a:r>
          </a:p>
          <a:p>
            <a:r>
              <a:rPr lang="en-US" sz="2600">
                <a:latin typeface="Times New Roman" panose="02020603050405020304" pitchFamily="18" charset="0"/>
                <a:cs typeface="Times New Roman" panose="02020603050405020304" pitchFamily="18" charset="0"/>
              </a:rPr>
              <a:t>     	4 8</a:t>
            </a:r>
          </a:p>
          <a:p>
            <a:pPr marL="457200" indent="-457200">
              <a:buFontTx/>
              <a:buChar char="-"/>
            </a:pPr>
            <a:endParaRPr lang="en-US" sz="2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4962768" y="2777354"/>
            <a:ext cx="6532546" cy="4014159"/>
          </a:xfrm>
          <a:prstGeom prst="rect">
            <a:avLst/>
          </a:prstGeom>
        </p:spPr>
      </p:pic>
    </p:spTree>
    <p:extLst>
      <p:ext uri="{BB962C8B-B14F-4D97-AF65-F5344CB8AC3E}">
        <p14:creationId xmlns:p14="http://schemas.microsoft.com/office/powerpoint/2010/main" val="242104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Effect transition="in" filter="fade">
                                      <p:cBhvr>
                                        <p:cTn id="43" dur="500"/>
                                        <p:tgtEl>
                                          <p:spTgt spid="4">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Effect transition="in" filter="fade">
                                      <p:cBhvr>
                                        <p:cTn id="46" dur="500"/>
                                        <p:tgtEl>
                                          <p:spTgt spid="4">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500"/>
                                        <p:tgtEl>
                                          <p:spTgt spid="4">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500"/>
                                        <p:tgtEl>
                                          <p:spTgt spid="4">
                                            <p:txEl>
                                              <p:pRg st="11" end="1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2" end="12"/>
                                            </p:txEl>
                                          </p:spTgt>
                                        </p:tgtEl>
                                        <p:attrNameLst>
                                          <p:attrName>style.visibility</p:attrName>
                                        </p:attrNameLst>
                                      </p:cBhvr>
                                      <p:to>
                                        <p:strVal val="visible"/>
                                      </p:to>
                                    </p:set>
                                    <p:animEffect transition="in" filter="fade">
                                      <p:cBhvr>
                                        <p:cTn id="58" dur="500"/>
                                        <p:tgtEl>
                                          <p:spTgt spid="4">
                                            <p:txEl>
                                              <p:pRg st="12" end="12"/>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fade">
                                      <p:cBhvr>
                                        <p:cTn id="61"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7532" y="182881"/>
            <a:ext cx="11895908" cy="33571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a:t>I. </a:t>
            </a:r>
            <a:r>
              <a:rPr lang="en-US" sz="2800" b="1">
                <a:latin typeface="Times New Roman" panose="02020603050405020304" pitchFamily="18" charset="0"/>
                <a:cs typeface="Times New Roman" panose="02020603050405020304" pitchFamily="18" charset="0"/>
              </a:rPr>
              <a:t>Giới thiệu các khái niệm cơ bản về lý thuyết đồ thị cần nắm được trong chuyên đề BFS và DFS</a:t>
            </a:r>
          </a:p>
          <a:p>
            <a:pPr marL="514350" indent="-514350">
              <a:buFontTx/>
              <a:buAutoNum type="arabicPeriod"/>
            </a:pPr>
            <a:r>
              <a:rPr lang="en-US" sz="2600">
                <a:latin typeface="Times New Roman" panose="02020603050405020304" pitchFamily="18" charset="0"/>
                <a:cs typeface="Times New Roman" panose="02020603050405020304" pitchFamily="18" charset="0"/>
              </a:rPr>
              <a:t>Đỉnh, cạnh, biểu diễn đồ thị</a:t>
            </a:r>
          </a:p>
          <a:p>
            <a:pPr marL="457200" indent="-457200">
              <a:buFontTx/>
              <a:buChar char="-"/>
            </a:pPr>
            <a:r>
              <a:rPr lang="en-US" sz="2600">
                <a:latin typeface="Times New Roman" panose="02020603050405020304" pitchFamily="18" charset="0"/>
                <a:cs typeface="Times New Roman" panose="02020603050405020304" pitchFamily="18" charset="0"/>
              </a:rPr>
              <a:t>Số đỉnh của đồ thị: 8</a:t>
            </a:r>
          </a:p>
          <a:p>
            <a:pPr marL="457200" indent="-457200">
              <a:buFontTx/>
              <a:buChar char="-"/>
            </a:pPr>
            <a:r>
              <a:rPr lang="en-US" sz="2600">
                <a:latin typeface="Times New Roman" panose="02020603050405020304" pitchFamily="18" charset="0"/>
                <a:cs typeface="Times New Roman" panose="02020603050405020304" pitchFamily="18" charset="0"/>
              </a:rPr>
              <a:t>Số cạnh của đồ thị: 7</a:t>
            </a:r>
          </a:p>
          <a:p>
            <a:pPr marL="457200" indent="-457200">
              <a:buFontTx/>
              <a:buChar char="-"/>
            </a:pPr>
            <a:r>
              <a:rPr lang="en-US" sz="2600">
                <a:latin typeface="Times New Roman" panose="02020603050405020304" pitchFamily="18" charset="0"/>
                <a:cs typeface="Times New Roman" panose="02020603050405020304" pitchFamily="18" charset="0"/>
              </a:rPr>
              <a:t>Dữ liệu của đồ thị có thể được thể hiện:</a:t>
            </a:r>
          </a:p>
          <a:p>
            <a:r>
              <a:rPr lang="en-US" sz="2600">
                <a:latin typeface="Times New Roman" panose="02020603050405020304" pitchFamily="18" charset="0"/>
                <a:cs typeface="Times New Roman" panose="02020603050405020304" pitchFamily="18" charset="0"/>
              </a:rPr>
              <a:t>+ Cách 2: Ma trận liền kề (Adjacency Matrix)</a:t>
            </a:r>
          </a:p>
          <a:p>
            <a:endParaRPr lang="en-US" sz="2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a:p>
            <a:endParaRPr lang="en-US" sz="260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4962768" y="2685913"/>
            <a:ext cx="6532546" cy="4014159"/>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552211598"/>
              </p:ext>
            </p:extLst>
          </p:nvPr>
        </p:nvGraphicFramePr>
        <p:xfrm>
          <a:off x="500184" y="2685913"/>
          <a:ext cx="3840480" cy="3377565"/>
        </p:xfrm>
        <a:graphic>
          <a:graphicData uri="http://schemas.openxmlformats.org/drawingml/2006/table">
            <a:tbl>
              <a:tblPr>
                <a:tableStyleId>{5C22544A-7EE6-4342-B048-85BDC9FD1C3A}</a:tableStyleId>
              </a:tblPr>
              <a:tblGrid>
                <a:gridCol w="480060">
                  <a:extLst>
                    <a:ext uri="{9D8B030D-6E8A-4147-A177-3AD203B41FA5}">
                      <a16:colId xmlns:a16="http://schemas.microsoft.com/office/drawing/2014/main" val="796719192"/>
                    </a:ext>
                  </a:extLst>
                </a:gridCol>
                <a:gridCol w="480060">
                  <a:extLst>
                    <a:ext uri="{9D8B030D-6E8A-4147-A177-3AD203B41FA5}">
                      <a16:colId xmlns:a16="http://schemas.microsoft.com/office/drawing/2014/main" val="1084733071"/>
                    </a:ext>
                  </a:extLst>
                </a:gridCol>
                <a:gridCol w="480060">
                  <a:extLst>
                    <a:ext uri="{9D8B030D-6E8A-4147-A177-3AD203B41FA5}">
                      <a16:colId xmlns:a16="http://schemas.microsoft.com/office/drawing/2014/main" val="4136638867"/>
                    </a:ext>
                  </a:extLst>
                </a:gridCol>
                <a:gridCol w="480060">
                  <a:extLst>
                    <a:ext uri="{9D8B030D-6E8A-4147-A177-3AD203B41FA5}">
                      <a16:colId xmlns:a16="http://schemas.microsoft.com/office/drawing/2014/main" val="454291358"/>
                    </a:ext>
                  </a:extLst>
                </a:gridCol>
                <a:gridCol w="480060">
                  <a:extLst>
                    <a:ext uri="{9D8B030D-6E8A-4147-A177-3AD203B41FA5}">
                      <a16:colId xmlns:a16="http://schemas.microsoft.com/office/drawing/2014/main" val="1335698576"/>
                    </a:ext>
                  </a:extLst>
                </a:gridCol>
                <a:gridCol w="480060">
                  <a:extLst>
                    <a:ext uri="{9D8B030D-6E8A-4147-A177-3AD203B41FA5}">
                      <a16:colId xmlns:a16="http://schemas.microsoft.com/office/drawing/2014/main" val="1073457089"/>
                    </a:ext>
                  </a:extLst>
                </a:gridCol>
                <a:gridCol w="480060">
                  <a:extLst>
                    <a:ext uri="{9D8B030D-6E8A-4147-A177-3AD203B41FA5}">
                      <a16:colId xmlns:a16="http://schemas.microsoft.com/office/drawing/2014/main" val="2117742139"/>
                    </a:ext>
                  </a:extLst>
                </a:gridCol>
                <a:gridCol w="480060">
                  <a:extLst>
                    <a:ext uri="{9D8B030D-6E8A-4147-A177-3AD203B41FA5}">
                      <a16:colId xmlns:a16="http://schemas.microsoft.com/office/drawing/2014/main" val="2096445893"/>
                    </a:ext>
                  </a:extLst>
                </a:gridCol>
              </a:tblGrid>
              <a:tr h="335461">
                <a:tc gridSpan="8">
                  <a:txBody>
                    <a:bodyPr/>
                    <a:lstStyle/>
                    <a:p>
                      <a:pPr algn="l" fontAlgn="b"/>
                      <a:r>
                        <a:rPr lang="en-US" sz="2400" u="none" strike="noStrike">
                          <a:effectLst/>
                        </a:rPr>
                        <a:t>8 </a:t>
                      </a:r>
                      <a:endParaRPr lang="en-US" sz="24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11422146"/>
                  </a:ext>
                </a:extLst>
              </a:tr>
              <a:tr h="33546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7823541"/>
                  </a:ext>
                </a:extLst>
              </a:tr>
              <a:tr h="33546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2384049"/>
                  </a:ext>
                </a:extLst>
              </a:tr>
              <a:tr h="33546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1967608"/>
                  </a:ext>
                </a:extLst>
              </a:tr>
              <a:tr h="33546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48611846"/>
                  </a:ext>
                </a:extLst>
              </a:tr>
              <a:tr h="335461">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0822933"/>
                  </a:ext>
                </a:extLst>
              </a:tr>
              <a:tr h="33546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1423046"/>
                  </a:ext>
                </a:extLst>
              </a:tr>
              <a:tr h="335461">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1012379"/>
                  </a:ext>
                </a:extLst>
              </a:tr>
              <a:tr h="335461">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1</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2400" u="none" strike="noStrike">
                          <a:effectLst/>
                        </a:rPr>
                        <a:t>0</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30581"/>
                  </a:ext>
                </a:extLst>
              </a:tr>
            </a:tbl>
          </a:graphicData>
        </a:graphic>
      </p:graphicFrame>
    </p:spTree>
    <p:extLst>
      <p:ext uri="{BB962C8B-B14F-4D97-AF65-F5344CB8AC3E}">
        <p14:creationId xmlns:p14="http://schemas.microsoft.com/office/powerpoint/2010/main" val="404623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6275" y="2155373"/>
            <a:ext cx="11895908" cy="330413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200" b="1" dirty="0"/>
              <a:t>I. </a:t>
            </a:r>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thiệu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niệm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cơ</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bản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lý</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thuyết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đồ</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thị</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cần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nắm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được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chuyên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đề</a:t>
            </a:r>
            <a:r>
              <a:rPr lang="en-US" sz="2800" b="1" dirty="0">
                <a:latin typeface="Times New Roman" panose="02020603050405020304" pitchFamily="18" charset="0"/>
                <a:cs typeface="Times New Roman" panose="02020603050405020304" pitchFamily="18" charset="0"/>
              </a:rPr>
              <a:t> BFS </a:t>
            </a:r>
            <a:r>
              <a:rPr lang="en-US" sz="2800" b="1" dirty="0" err="1">
                <a:latin typeface="Times New Roman" panose="02020603050405020304" pitchFamily="18" charset="0"/>
                <a:cs typeface="Times New Roman" panose="02020603050405020304" pitchFamily="18" charset="0"/>
              </a:rPr>
              <a:t>và</a:t>
            </a:r>
            <a:r>
              <a:rPr lang="en-US" sz="2800" b="1" dirty="0">
                <a:latin typeface="Times New Roman" panose="02020603050405020304" pitchFamily="18" charset="0"/>
                <a:cs typeface="Times New Roman" panose="02020603050405020304" pitchFamily="18" charset="0"/>
              </a:rPr>
              <a:t> DFS</a:t>
            </a:r>
          </a:p>
          <a:p>
            <a:pPr marL="514350" indent="-514350">
              <a:buFontTx/>
              <a:buAutoNum type="arabicPeriod"/>
            </a:pPr>
            <a:r>
              <a:rPr lang="en-US" sz="2600" dirty="0" err="1">
                <a:latin typeface="Times New Roman" panose="02020603050405020304" pitchFamily="18" charset="0"/>
                <a:cs typeface="Times New Roman" panose="02020603050405020304" pitchFamily="18" charset="0"/>
              </a:rPr>
              <a:t>Đỉnh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cạnh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diễn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endParaRPr lang="en-US" sz="2600" dirty="0">
              <a:latin typeface="Times New Roman" panose="02020603050405020304" pitchFamily="18" charset="0"/>
              <a:cs typeface="Times New Roman" panose="02020603050405020304" pitchFamily="18" charset="0"/>
            </a:endParaRPr>
          </a:p>
          <a:p>
            <a:pPr marL="457200" indent="-457200">
              <a:buFontTx/>
              <a:buChar char="-"/>
            </a:pP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đỉnh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8</a:t>
            </a:r>
          </a:p>
          <a:p>
            <a:pPr marL="457200" indent="-457200">
              <a:buFontTx/>
              <a:buChar char="-"/>
            </a:pP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cạnh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7</a:t>
            </a:r>
          </a:p>
          <a:p>
            <a:pPr marL="457200" indent="-457200">
              <a:buFontTx/>
              <a:buChar char="-"/>
            </a:pPr>
            <a:r>
              <a:rPr lang="en-US" sz="2600" dirty="0" err="1">
                <a:latin typeface="Times New Roman" panose="02020603050405020304" pitchFamily="18" charset="0"/>
                <a:cs typeface="Times New Roman" panose="02020603050405020304" pitchFamily="18" charset="0"/>
              </a:rPr>
              <a:t>Dữ</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3: Danh </a:t>
            </a:r>
            <a:r>
              <a:rPr lang="en-US" sz="2600" dirty="0" err="1">
                <a:latin typeface="Times New Roman" panose="02020603050405020304" pitchFamily="18" charset="0"/>
                <a:cs typeface="Times New Roman" panose="02020603050405020304" pitchFamily="18" charset="0"/>
              </a:rPr>
              <a:t>sách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kề</a:t>
            </a:r>
            <a:r>
              <a:rPr lang="en-US" sz="2600" dirty="0">
                <a:latin typeface="Times New Roman" panose="02020603050405020304" pitchFamily="18" charset="0"/>
                <a:cs typeface="Times New Roman" panose="02020603050405020304" pitchFamily="18" charset="0"/>
              </a:rPr>
              <a:t> (Adjacency List)</a:t>
            </a:r>
          </a:p>
          <a:p>
            <a:r>
              <a:rPr lang="en-US" sz="2800" dirty="0"/>
              <a:t>	8</a:t>
            </a:r>
          </a:p>
          <a:p>
            <a:r>
              <a:rPr lang="en-US" sz="2800" dirty="0"/>
              <a:t>	5 7</a:t>
            </a:r>
          </a:p>
          <a:p>
            <a:r>
              <a:rPr lang="en-US" sz="2800" dirty="0"/>
              <a:t>	7</a:t>
            </a:r>
          </a:p>
          <a:p>
            <a:r>
              <a:rPr lang="en-US" sz="2800" dirty="0"/>
              <a:t>	5</a:t>
            </a:r>
          </a:p>
          <a:p>
            <a:r>
              <a:rPr lang="en-US" sz="2800" dirty="0"/>
              <a:t>	5 8</a:t>
            </a:r>
          </a:p>
          <a:p>
            <a:r>
              <a:rPr lang="en-US" sz="2800" dirty="0"/>
              <a:t>	1 3 4</a:t>
            </a:r>
          </a:p>
          <a:p>
            <a:r>
              <a:rPr lang="en-US" sz="2800" dirty="0"/>
              <a:t>	7</a:t>
            </a:r>
          </a:p>
          <a:p>
            <a:r>
              <a:rPr lang="en-US" sz="2800" dirty="0"/>
              <a:t>	1 2 6</a:t>
            </a:r>
          </a:p>
          <a:p>
            <a:r>
              <a:rPr lang="en-US" sz="2800" dirty="0"/>
              <a:t>	4</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4962768" y="2738165"/>
            <a:ext cx="6532546" cy="4014159"/>
          </a:xfrm>
          <a:prstGeom prst="rect">
            <a:avLst/>
          </a:prstGeom>
        </p:spPr>
      </p:pic>
    </p:spTree>
    <p:extLst>
      <p:ext uri="{BB962C8B-B14F-4D97-AF65-F5344CB8AC3E}">
        <p14:creationId xmlns:p14="http://schemas.microsoft.com/office/powerpoint/2010/main" val="235094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8064</TotalTime>
  <Words>3386</Words>
  <Application>Microsoft Macintosh PowerPoint</Application>
  <PresentationFormat>Widescreen</PresentationFormat>
  <Paragraphs>477</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 Math</vt:lpstr>
      <vt:lpstr>Times New Roman</vt:lpstr>
      <vt:lpstr>Wingdings</vt:lpstr>
      <vt:lpstr>Office Theme</vt:lpstr>
      <vt:lpstr>NGĂN XẾP VÀ HÀNG ĐỢI</vt:lpstr>
      <vt:lpstr>Khai báo ngăn xếp</vt:lpstr>
      <vt:lpstr>Các hàm thành phần của stack</vt:lpstr>
      <vt:lpstr>PowerPoint Presentation</vt:lpstr>
      <vt:lpstr>Khai báo hàng đợi</vt:lpstr>
      <vt:lpstr>Các hàm thành phần của queue </vt:lpstr>
      <vt:lpstr>PowerPoint Presentation</vt:lpstr>
      <vt:lpstr>PowerPoint Presentation</vt:lpstr>
      <vt:lpstr>PowerPoint Presentation</vt:lpstr>
      <vt:lpstr>PowerPoint Presentation</vt:lpstr>
      <vt:lpstr> =&gt;  Tuỳ theo từng bài toán và kĩ năng của HS thì có thể chuyển đổi cách biểu diễn đồ thị.</vt:lpstr>
      <vt:lpstr>III. Tìm kiếm trên đồ thị</vt:lpstr>
      <vt:lpstr>PowerPoint Presentation</vt:lpstr>
      <vt:lpstr>Tìm kiếm theo chiều rộng (Breadth First Search - BFS).</vt:lpstr>
      <vt:lpstr>Tìm kiếm theo chiều rộng (Breadth First Search - BFS).</vt:lpstr>
      <vt:lpstr>Bài tập 1: Tìm đường đi ngắn nhất Cho đồ thị vô hướng, không có trọng số gồm n đỉnh, m cạnh, 2 đỉnh S và T lần lượt là điểm bắt đầu và kết thúc của một đường đi.  Yêu cầu: Tìm đường đi ngắn nhất từ S tới T Dữ liệu vào:  + Dòng đầu tiên chứa 2 số nguyên dương n, m, S, T   (3 ≤ n, m, S, T ≤ 200) + m dòng tiếp theo, mỗi dòng chứa hai số nguyên dương (u, v) mô tả một cạnh của đồ thị. Kết quả ra: - Nếu không tồn tại đường đi từ S đến T thì ghi ra -1; - Nếu tồn tại đường đi thì ghi ra dòng đầu tiên là số cạnh đã đi qua, dòng tiếp theo là danh sách các đỉnh đi từ đỉnh S tới T </vt:lpstr>
      <vt:lpstr>PowerPoint Presentation</vt:lpstr>
      <vt:lpstr>PowerPoint Presentation</vt:lpstr>
      <vt:lpstr>     void bfs(int s) {     memset(visited, false, sizeof (visited));     // gán tất cả phần tử ở mảng visited = false  // tức là chưa có đỉnh nào được thăm     queue&lt;int&gt; q;     q.push(s);     L[s] = 0;     // đường đi từ s tới chính nó được cho là 0     visited[s] = true;     // đã thăm đỉnh s     while (q.size()) {         // trong khi q chưa rỗng         int u = q.front();         // u là phần tử ở đầu hàng đợi q         q.pop();         // xóa u         for (auto v : adj[u]) {             // for v kề u             if (visited[v] == false) {                 // nếu v chưa thăm                 L[v] = L[u] + 1;                 trace[v] = u;                 // gán trace[v] = u do u là đỉnh được xét liền trước v                 q.push(v);                 // push v vào cuối hàng đợi q                 visited[v] = true;                 // đánh dấu v đã được thăm             }         }      } }  </vt:lpstr>
      <vt:lpstr>Khi nào sử dụng thuật toán BFS - Bản chất của thuật toán này chính là loang từ các đỉnh từ gần đến xa đỉnh gốc nhất, nên ứng dụng nổi bật nhất của BFS chính là tìm đường đi ngắn nhất không có trọng số hay trọng số 0 - 1. - Bên cạnh đó, một số ứng dụng của BFS là để giải các bài toán liên quan đến: kiểm tra đồ thị 2 phía, xác định thành phần liên thông… </vt:lpstr>
      <vt:lpstr>PowerPoint Presentation</vt:lpstr>
      <vt:lpstr>PowerPoint Presentation</vt:lpstr>
      <vt:lpstr>Tìm kiếm theo chiều sâu (Depth First Search - DFS).</vt:lpstr>
      <vt:lpstr>Tìm kiếm theo chiều sâu (Depth First Search - DFS).</vt:lpstr>
      <vt:lpstr>Bài tập 2: Đếm thành phần liên thông Cho đồ thị vô hướng G(V, E) gồm n đỉnh, m cạnh (n, m≤ 10^5). Yêu cầu: Hãy xác định xem đồ thị có bao nhiêu thành phần liên thông? Dữ liệu vào:  + Dòng đầu tiên chứa 2 số nguyên dương n, m + m dòng tiếp theo, mỗi dòng chứa hai số nguyên dương (u, v) mô tả một cạnh của đồ thị. Kết quả ra: Số nguyên duy nhất là số thành phần liên thông của đồ thị</vt:lpstr>
      <vt:lpstr>PowerPoint Presentation</vt:lpstr>
      <vt:lpstr>Khi nào sử dụng thuật toán DFS Khác với thuật toán BFS, tư tưởng của thuật toán DFS là đi hết chiều sâu của đỉnh đang xét và quay lại rồi đi hết chiều sâu của các đỉnh có chung cạnh       →  Qua đó, thuật toán DFS được dùng để: - Giải một số bài toán liên quan đến thành phần liên thông mạnh, đường đi Euler, quy hoạch động trên cây, sắp xếp topo… - Phần lớn các bài liên quan đến việc xác định sự tồn tại của con đường giữa 2 đỉnh bất kỳ trong đồ thị, hoặc cách chuyển đổi giữa 2 trạng thái bất kỳ với một số điều kiện cho trước. Những bài toán này có thể sử dụng BFS để thay thế, tuy nhiên DFS thường dễ cài đặt hơn nên được khuyến khích sử dụng hơn.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Đặt vấn đề</dc:title>
  <dc:creator>Admin</dc:creator>
  <cp:lastModifiedBy>Lương Thị Lụa</cp:lastModifiedBy>
  <cp:revision>163</cp:revision>
  <cp:lastPrinted>2024-08-11T08:49:49Z</cp:lastPrinted>
  <dcterms:created xsi:type="dcterms:W3CDTF">2024-07-12T03:13:33Z</dcterms:created>
  <dcterms:modified xsi:type="dcterms:W3CDTF">2024-09-23T16:59:57Z</dcterms:modified>
</cp:coreProperties>
</file>