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682" r:id="rId2"/>
    <p:sldId id="752" r:id="rId3"/>
    <p:sldId id="753" r:id="rId4"/>
    <p:sldId id="793" r:id="rId5"/>
    <p:sldId id="754" r:id="rId6"/>
    <p:sldId id="755" r:id="rId7"/>
    <p:sldId id="756" r:id="rId8"/>
    <p:sldId id="757" r:id="rId9"/>
    <p:sldId id="758" r:id="rId10"/>
    <p:sldId id="759" r:id="rId11"/>
    <p:sldId id="760" r:id="rId12"/>
    <p:sldId id="761" r:id="rId13"/>
    <p:sldId id="762" r:id="rId14"/>
    <p:sldId id="763" r:id="rId15"/>
    <p:sldId id="764" r:id="rId16"/>
    <p:sldId id="765" r:id="rId17"/>
    <p:sldId id="766" r:id="rId18"/>
    <p:sldId id="767" r:id="rId19"/>
    <p:sldId id="768" r:id="rId20"/>
    <p:sldId id="769" r:id="rId21"/>
    <p:sldId id="794" r:id="rId22"/>
    <p:sldId id="795" r:id="rId23"/>
    <p:sldId id="796" r:id="rId24"/>
    <p:sldId id="797" r:id="rId25"/>
    <p:sldId id="798" r:id="rId26"/>
    <p:sldId id="799" r:id="rId27"/>
    <p:sldId id="800" r:id="rId28"/>
    <p:sldId id="801" r:id="rId29"/>
    <p:sldId id="802" r:id="rId30"/>
    <p:sldId id="803" r:id="rId31"/>
    <p:sldId id="804" r:id="rId32"/>
    <p:sldId id="807" r:id="rId33"/>
    <p:sldId id="808" r:id="rId34"/>
    <p:sldId id="809" r:id="rId35"/>
    <p:sldId id="810" r:id="rId36"/>
    <p:sldId id="811" r:id="rId37"/>
    <p:sldId id="812" r:id="rId38"/>
    <p:sldId id="813" r:id="rId39"/>
    <p:sldId id="814" r:id="rId40"/>
    <p:sldId id="815" r:id="rId41"/>
    <p:sldId id="816" r:id="rId42"/>
    <p:sldId id="817" r:id="rId43"/>
    <p:sldId id="818" r:id="rId44"/>
    <p:sldId id="819" r:id="rId45"/>
    <p:sldId id="820" r:id="rId46"/>
    <p:sldId id="821" r:id="rId47"/>
    <p:sldId id="822" r:id="rId48"/>
    <p:sldId id="823" r:id="rId49"/>
    <p:sldId id="824" r:id="rId50"/>
    <p:sldId id="825" r:id="rId51"/>
    <p:sldId id="826" r:id="rId52"/>
    <p:sldId id="828" r:id="rId53"/>
    <p:sldId id="829" r:id="rId54"/>
    <p:sldId id="830" r:id="rId55"/>
    <p:sldId id="831" r:id="rId56"/>
    <p:sldId id="832" r:id="rId57"/>
    <p:sldId id="805" r:id="rId58"/>
    <p:sldId id="806" r:id="rId59"/>
    <p:sldId id="833" r:id="rId60"/>
    <p:sldId id="834" r:id="rId61"/>
    <p:sldId id="835" r:id="rId62"/>
    <p:sldId id="836" r:id="rId63"/>
    <p:sldId id="837" r:id="rId64"/>
    <p:sldId id="838" r:id="rId65"/>
    <p:sldId id="839" r:id="rId66"/>
    <p:sldId id="840" r:id="rId67"/>
    <p:sldId id="841" r:id="rId68"/>
    <p:sldId id="842" r:id="rId69"/>
    <p:sldId id="843" r:id="rId70"/>
    <p:sldId id="844" r:id="rId71"/>
    <p:sldId id="845" r:id="rId72"/>
    <p:sldId id="846" r:id="rId73"/>
    <p:sldId id="847" r:id="rId74"/>
    <p:sldId id="848" r:id="rId75"/>
    <p:sldId id="849" r:id="rId76"/>
    <p:sldId id="850" r:id="rId77"/>
    <p:sldId id="851" r:id="rId78"/>
  </p:sldIdLst>
  <p:sldSz cx="12188825" cy="6858000"/>
  <p:notesSz cx="6858000" cy="9144000"/>
  <p:custDataLst>
    <p:tags r:id="rId81"/>
  </p:custDataLst>
  <p:defaultTextStyle>
    <a:defPPr>
      <a:defRPr lang="en-US"/>
    </a:defPPr>
    <a:lvl1pPr marL="0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pper" id="{804CD071-2A3C-4724-9AEC-E283CEDAEAD4}">
          <p14:sldIdLst>
            <p14:sldId id="682"/>
            <p14:sldId id="752"/>
            <p14:sldId id="753"/>
            <p14:sldId id="79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8"/>
            <p14:sldId id="829"/>
            <p14:sldId id="830"/>
            <p14:sldId id="831"/>
            <p14:sldId id="832"/>
            <p14:sldId id="805"/>
            <p14:sldId id="806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  <p15:guide id="8" orient="horz" pos="768">
          <p15:clr>
            <a:srgbClr val="A4A3A4"/>
          </p15:clr>
        </p15:guide>
        <p15:guide id="9" pos="64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8" autoAdjust="0"/>
    <p:restoredTop sz="86492" autoAdjust="0"/>
  </p:normalViewPr>
  <p:slideViewPr>
    <p:cSldViewPr snapToGrid="0">
      <p:cViewPr varScale="1">
        <p:scale>
          <a:sx n="59" d="100"/>
          <a:sy n="59" d="100"/>
        </p:scale>
        <p:origin x="1032" y="60"/>
      </p:cViewPr>
      <p:guideLst>
        <p:guide orient="horz" pos="2160"/>
        <p:guide pos="335"/>
        <p:guide orient="horz" pos="768"/>
        <p:guide pos="6466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2" d="100"/>
        <a:sy n="32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312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5/6/2019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61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591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400034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476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919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5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Pictur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97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 descr="Customer photo can be included here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1816" y="1905000"/>
            <a:ext cx="2194560" cy="3072384"/>
          </a:xfrm>
          <a:noFill/>
        </p:spPr>
        <p:txBody>
          <a:bodyPr tIns="91436">
            <a:noAutofit/>
          </a:bodyPr>
          <a:lstStyle>
            <a:lvl1pPr marL="0" indent="0" algn="ctr">
              <a:spcBef>
                <a:spcPts val="0"/>
              </a:spcBef>
              <a:buNone/>
              <a:defRPr sz="19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F6-3723-A448-95A8-BD1191C13A2D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7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1"/>
            <a:ext cx="5410199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1"/>
            <a:ext cx="5410197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998-0579-A34D-928E-B5F399E2564A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1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20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7058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2297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F-5D2B-0E48-ACDD-1035AD746EF1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6C3-1D59-CF4C-AE28-5947B736609B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31813" y="3810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246820" y="3810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3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 for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436810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8151812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 bwMode="ltGray">
          <a:xfrm flipH="1">
            <a:off x="531813" y="3733800"/>
            <a:ext cx="11125201" cy="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436810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151812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3A6F-DAB5-1948-87D0-440553A38235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1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 large metric can be called out here in font size 166pt, Calibri"/>
          <p:cNvSpPr>
            <a:spLocks noGrp="1"/>
          </p:cNvSpPr>
          <p:nvPr>
            <p:ph type="title" hasCustomPrompt="1"/>
          </p:nvPr>
        </p:nvSpPr>
        <p:spPr>
          <a:xfrm>
            <a:off x="760419" y="1524000"/>
            <a:ext cx="4076699" cy="2743200"/>
          </a:xfrm>
        </p:spPr>
        <p:txBody>
          <a:bodyPr anchor="ctr"/>
          <a:lstStyle>
            <a:lvl1pPr algn="r">
              <a:defRPr sz="167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XX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256218" y="1524000"/>
            <a:ext cx="5029201" cy="274320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8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C769-D580-B848-9BB4-4B0EEAD5A748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38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764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3764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1FD1A58-660B-304C-8A32-AFAF42B12CD9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00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21F-DA01-8449-859B-926C7DC39C39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6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373742"/>
            <a:ext cx="11125198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9BD-3365-934B-A79D-F6B125569C9C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62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EF8F-C530-B34E-87EA-BFDE0E663C9E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22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Pictur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702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531662" y="1524000"/>
            <a:ext cx="7589520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7288" y="1524001"/>
            <a:ext cx="2879725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EE37-C347-8E4E-9AC4-D2B0AF4181A9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4-color photo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3" y="1524000"/>
            <a:ext cx="6095999" cy="4416725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8816" y="1524000"/>
            <a:ext cx="4648201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E27-870E-2C42-913D-79E2486E4762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2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wo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2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6246811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46817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50A0-62EC-294A-9E0D-A89F93B97E74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98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hree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20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357058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5705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 bwMode="gray">
          <a:xfrm>
            <a:off x="8182297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82297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238-F95D-9649-9ED3-3CD654C2CD73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85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fe Harbor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18" y="1371600"/>
            <a:ext cx="11125199" cy="8890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sz="3200" dirty="0">
                <a:latin typeface="+mj-lt"/>
              </a:rPr>
              <a:t>Safe Harbor</a:t>
            </a:r>
            <a:r>
              <a:rPr sz="3200" baseline="0" dirty="0">
                <a:latin typeface="+mj-lt"/>
              </a:rPr>
              <a:t> Statement</a:t>
            </a:r>
            <a:endParaRPr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8" y="2514600"/>
            <a:ext cx="11125199" cy="228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sz="2400" dirty="0">
                <a:latin typeface="+mn-lt"/>
              </a:rPr>
              <a:t>The preceding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 The </a:t>
            </a:r>
            <a:r>
              <a:rPr lang="en-US" sz="2400" dirty="0">
                <a:latin typeface="+mn-lt"/>
              </a:rPr>
              <a:t>information</a:t>
            </a:r>
            <a:r>
              <a:rPr sz="2400" dirty="0">
                <a:latin typeface="+mn-lt"/>
              </a:rPr>
              <a:t> described for </a:t>
            </a:r>
            <a:r>
              <a:rPr lang="en-US" sz="2400" dirty="0">
                <a:latin typeface="+mn-lt"/>
              </a:rPr>
              <a:t>Antra</a:t>
            </a:r>
            <a:r>
              <a:rPr sz="2400" dirty="0">
                <a:latin typeface="+mn-lt"/>
              </a:rPr>
              <a:t>’s </a:t>
            </a:r>
            <a:r>
              <a:rPr lang="en-US" sz="2400" dirty="0">
                <a:latin typeface="+mn-lt"/>
              </a:rPr>
              <a:t>solutions </a:t>
            </a:r>
            <a:r>
              <a:rPr sz="2400" dirty="0">
                <a:latin typeface="+mn-lt"/>
              </a:rPr>
              <a:t>remains at the sole discretion of </a:t>
            </a:r>
            <a:r>
              <a:rPr lang="en-US" sz="2400" dirty="0">
                <a:latin typeface="+mn-lt"/>
              </a:rPr>
              <a:t>Antra, Inc</a:t>
            </a:r>
            <a:r>
              <a:rPr sz="2400" dirty="0">
                <a:latin typeface="+mn-lt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1F72EE3-3431-0F4E-AA5A-FF56130B3CA9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88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Oracle log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22129" y="2843829"/>
            <a:ext cx="4544568" cy="569548"/>
          </a:xfrm>
          <a:prstGeom prst="rect">
            <a:avLst/>
          </a:prstGeom>
        </p:spPr>
      </p:pic>
      <p:pic>
        <p:nvPicPr>
          <p:cNvPr id="2" name="Picture 1" descr="Antra_Logo_72dpi_RGB_Tagline_XLarg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949"/>
            <a:ext cx="12188825" cy="44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524001"/>
            <a:ext cx="11126522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64A-2914-114F-B367-A7001AEEC067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20" y="1373742"/>
            <a:ext cx="11125199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981200"/>
            <a:ext cx="11126522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62B-83F0-A04D-9BCD-79712597AF25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31818" y="61722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31818" y="6019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95937" y="1981199"/>
            <a:ext cx="8861082" cy="3962401"/>
          </a:xfrm>
        </p:spPr>
        <p:txBody>
          <a:bodyPr>
            <a:noAutofit/>
          </a:bodyPr>
          <a:lstStyle>
            <a:lvl1pPr marL="1588" indent="0">
              <a:spcBef>
                <a:spcPts val="2400"/>
              </a:spcBef>
              <a:buNone/>
              <a:defRPr sz="2800"/>
            </a:lvl1pPr>
            <a:lvl2pPr marL="1588" indent="0">
              <a:spcBef>
                <a:spcPts val="2400"/>
              </a:spcBef>
              <a:buNone/>
              <a:defRPr sz="2800"/>
            </a:lvl2pPr>
            <a:lvl3pPr marL="1588" indent="0">
              <a:spcBef>
                <a:spcPts val="2400"/>
              </a:spcBef>
              <a:buNone/>
              <a:defRPr sz="2800"/>
            </a:lvl3pPr>
            <a:lvl4pPr marL="1588" indent="0">
              <a:spcBef>
                <a:spcPts val="2400"/>
              </a:spcBef>
              <a:buNone/>
              <a:defRPr sz="2800"/>
            </a:lvl4pPr>
            <a:lvl5pPr marL="1588" indent="0">
              <a:spcBef>
                <a:spcPts val="2400"/>
              </a:spcBef>
              <a:buNone/>
              <a:defRPr sz="2800"/>
            </a:lvl5pPr>
            <a:lvl6pPr marL="1588" indent="0">
              <a:spcBef>
                <a:spcPts val="2400"/>
              </a:spcBef>
              <a:buNone/>
              <a:defRPr sz="2800"/>
            </a:lvl6pPr>
            <a:lvl7pPr marL="1588" indent="0">
              <a:spcBef>
                <a:spcPts val="2400"/>
              </a:spcBef>
              <a:buNone/>
              <a:defRPr sz="2800"/>
            </a:lvl7pPr>
            <a:lvl8pPr marL="1588" indent="0">
              <a:spcBef>
                <a:spcPts val="2400"/>
              </a:spcBef>
              <a:buNone/>
              <a:defRPr sz="2800"/>
            </a:lvl8pPr>
            <a:lvl9pPr marL="1588" indent="0">
              <a:spcBef>
                <a:spcPts val="2400"/>
              </a:spcBef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82C4881-1486-4748-B649-8156805DE820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2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20" y="2600324"/>
            <a:ext cx="11125199" cy="1371600"/>
          </a:xfrm>
        </p:spPr>
        <p:txBody>
          <a:bodyPr anchor="b"/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20" y="4038599"/>
            <a:ext cx="11125199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2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63E-B473-C74B-A815-40AD3F51AA55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8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905000"/>
            <a:ext cx="4800600" cy="1645920"/>
          </a:xfrm>
        </p:spPr>
        <p:txBody>
          <a:bodyPr anchor="b"/>
          <a:lstStyle>
            <a:lvl1pPr algn="l">
              <a:lnSpc>
                <a:spcPct val="80000"/>
              </a:lnSpc>
              <a:defRPr sz="4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3657600"/>
            <a:ext cx="4800599" cy="16459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 photo of your product can be included here"/>
          <p:cNvSpPr>
            <a:spLocks noGrp="1"/>
          </p:cNvSpPr>
          <p:nvPr>
            <p:ph type="pic" idx="1"/>
          </p:nvPr>
        </p:nvSpPr>
        <p:spPr>
          <a:xfrm>
            <a:off x="5588456" y="533400"/>
            <a:ext cx="6068558" cy="5410200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F908-F93C-DA41-989F-4AB77F9BB2D5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3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573-3879-8A46-8E93-BD50947CC398}" type="datetime1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2286005" y="1828800"/>
            <a:ext cx="3474720" cy="3841445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35046" y="1828799"/>
            <a:ext cx="510235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591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62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A23F-32FE-1346-92AD-E4923E472CF6}" type="datetime1">
              <a:rPr lang="en-US" smtClean="0"/>
              <a:pPr/>
              <a:t>5/6/2019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0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18" y="406401"/>
            <a:ext cx="11125199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7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8174" y="6556248"/>
            <a:ext cx="1226398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BEA73947-65C3-4E4B-A7EE-B27A99C2547E}" type="datetime1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4605" y="6556248"/>
            <a:ext cx="2787651" cy="18288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Copyright © 201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Antra,</a:t>
            </a:r>
            <a:r>
              <a:rPr lang="en-US" sz="90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Inc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275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ntra_Logo_72dpi_RGB_NoTagline_Small.jpg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78" y="6373212"/>
            <a:ext cx="1515982" cy="46704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49072"/>
            <a:ext cx="12216257" cy="38828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50" r:id="rId3"/>
    <p:sldLayoutId id="2147483663" r:id="rId4"/>
    <p:sldLayoutId id="2147483686" r:id="rId5"/>
    <p:sldLayoutId id="2147483651" r:id="rId6"/>
    <p:sldLayoutId id="2147483669" r:id="rId7"/>
    <p:sldLayoutId id="2147483692" r:id="rId8"/>
    <p:sldLayoutId id="2147483683" r:id="rId9"/>
    <p:sldLayoutId id="2147483670" r:id="rId10"/>
    <p:sldLayoutId id="2147483652" r:id="rId11"/>
    <p:sldLayoutId id="2147483671" r:id="rId12"/>
    <p:sldLayoutId id="2147483672" r:id="rId13"/>
    <p:sldLayoutId id="2147483679" r:id="rId14"/>
    <p:sldLayoutId id="2147483685" r:id="rId15"/>
    <p:sldLayoutId id="2147483688" r:id="rId16"/>
    <p:sldLayoutId id="2147483654" r:id="rId17"/>
    <p:sldLayoutId id="2147483666" r:id="rId18"/>
    <p:sldLayoutId id="2147483655" r:id="rId19"/>
    <p:sldLayoutId id="2147483656" r:id="rId20"/>
    <p:sldLayoutId id="2147483657" r:id="rId21"/>
    <p:sldLayoutId id="2147483673" r:id="rId22"/>
    <p:sldLayoutId id="2147483674" r:id="rId23"/>
    <p:sldLayoutId id="2147483676" r:id="rId24"/>
    <p:sldLayoutId id="2147483661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61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899" indent="-228591" algn="l" defTabSz="914361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9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080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67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26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85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44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03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11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C20C-B70A-4102-8811-8200DE81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90" y="429236"/>
            <a:ext cx="11122302" cy="603266"/>
          </a:xfrm>
        </p:spPr>
        <p:txBody>
          <a:bodyPr>
            <a:normAutofit/>
          </a:bodyPr>
          <a:lstStyle/>
          <a:p>
            <a:r>
              <a:rPr lang="en-IN" dirty="0"/>
              <a:t>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6EC0-E037-4934-A3A5-64CA2452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0" y="1219776"/>
            <a:ext cx="11123624" cy="4418449"/>
          </a:xfrm>
        </p:spPr>
        <p:txBody>
          <a:bodyPr/>
          <a:lstStyle/>
          <a:p>
            <a:r>
              <a:rPr lang="en-IN" dirty="0"/>
              <a:t>The following table shows different parameter of an Execute method.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E3802-547B-4284-8CF9-EC22FB73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AB9642-9EE2-4837-A665-918A252B35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4620" y="1949709"/>
          <a:ext cx="7916038" cy="228585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722655">
                  <a:extLst>
                    <a:ext uri="{9D8B030D-6E8A-4147-A177-3AD203B41FA5}">
                      <a16:colId xmlns:a16="http://schemas.microsoft.com/office/drawing/2014/main" val="3509822387"/>
                    </a:ext>
                  </a:extLst>
                </a:gridCol>
                <a:gridCol w="5193383">
                  <a:extLst>
                    <a:ext uri="{9D8B030D-6E8A-4147-A177-3AD203B41FA5}">
                      <a16:colId xmlns:a16="http://schemas.microsoft.com/office/drawing/2014/main" val="2755805803"/>
                    </a:ext>
                  </a:extLst>
                </a:gridCol>
              </a:tblGrid>
              <a:tr h="380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>
                          <a:effectLst/>
                        </a:rPr>
                        <a:t>Name</a:t>
                      </a:r>
                      <a:endParaRPr lang="en-US" sz="19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416" marR="91416" marT="45708" marB="457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dirty="0">
                          <a:effectLst/>
                        </a:rPr>
                        <a:t>Description</a:t>
                      </a:r>
                      <a:endParaRPr lang="en-US" sz="19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416" marR="91416" marT="45708" marB="45708" anchor="b"/>
                </a:tc>
                <a:extLst>
                  <a:ext uri="{0D108BD9-81ED-4DB2-BD59-A6C34878D82A}">
                    <a16:rowId xmlns:a16="http://schemas.microsoft.com/office/drawing/2014/main" val="4100875016"/>
                  </a:ext>
                </a:extLst>
              </a:tr>
              <a:tr h="380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sql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The command text to execute.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1806019"/>
                  </a:ext>
                </a:extLst>
              </a:tr>
              <a:tr h="380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param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The command parameters (default = null).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67643028"/>
                  </a:ext>
                </a:extLst>
              </a:tr>
              <a:tr h="380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transaction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The transaction to use (default = null).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83604335"/>
                  </a:ext>
                </a:extLst>
              </a:tr>
              <a:tr h="380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commandTimeout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The command timeout (default = null)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58104687"/>
                  </a:ext>
                </a:extLst>
              </a:tr>
              <a:tr h="380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commandType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</a:rPr>
                        <a:t>The command type (default = null)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0359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75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C28F-4A26-4FAA-A188-D60BAC4F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4" y="350952"/>
            <a:ext cx="11122302" cy="677387"/>
          </a:xfrm>
        </p:spPr>
        <p:txBody>
          <a:bodyPr>
            <a:normAutofit/>
          </a:bodyPr>
          <a:lstStyle/>
          <a:p>
            <a:r>
              <a:rPr lang="en-IN" dirty="0"/>
              <a:t>Example – Stored Procedure (Single)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EE95-F0CA-4F57-883B-1D390A94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6" y="1326839"/>
            <a:ext cx="11123624" cy="4418449"/>
          </a:xfrm>
        </p:spPr>
        <p:txBody>
          <a:bodyPr/>
          <a:lstStyle/>
          <a:p>
            <a:r>
              <a:rPr lang="en-IN" dirty="0"/>
              <a:t>Execute the Stored Procedure a single time.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DAA0B-BB65-4EEB-AC0E-386F3E55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2A626-822D-453E-AA4D-A98F289E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862" y="1838485"/>
            <a:ext cx="6588382" cy="2155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7EC99C-61A7-4FF7-9C75-A0B471D9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118" y="4245698"/>
            <a:ext cx="2772589" cy="194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8DEF-EC0C-43FB-8100-92C3D57A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10" y="432283"/>
            <a:ext cx="11122302" cy="627972"/>
          </a:xfrm>
        </p:spPr>
        <p:txBody>
          <a:bodyPr>
            <a:normAutofit/>
          </a:bodyPr>
          <a:lstStyle/>
          <a:p>
            <a:r>
              <a:rPr lang="en-IN" dirty="0"/>
              <a:t>Example – Stored Procedure (Many)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6B3B-05CE-4589-8B30-75E5D857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6" y="1400959"/>
            <a:ext cx="11123624" cy="4418449"/>
          </a:xfrm>
        </p:spPr>
        <p:txBody>
          <a:bodyPr/>
          <a:lstStyle/>
          <a:p>
            <a:r>
              <a:rPr lang="en-IN" dirty="0"/>
              <a:t>Execute the Stored Procedure multiple times. Once for every object in the array list.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9CA09-0C41-4CC5-9874-6CFE1D59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6DCA0-4811-4764-8CD3-DE18B0B1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92" y="2349311"/>
            <a:ext cx="6624734" cy="34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E95D-ED0C-4693-B8BD-880A7B1C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4" y="278405"/>
            <a:ext cx="11122302" cy="525607"/>
          </a:xfrm>
        </p:spPr>
        <p:txBody>
          <a:bodyPr>
            <a:normAutofit/>
          </a:bodyPr>
          <a:lstStyle/>
          <a:p>
            <a:r>
              <a:rPr lang="en-IN" dirty="0"/>
              <a:t>Example – INSERT (Single)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ED5F-4BA1-45F8-8EF5-D44B7768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6" y="951369"/>
            <a:ext cx="11123624" cy="4418449"/>
          </a:xfrm>
        </p:spPr>
        <p:txBody>
          <a:bodyPr/>
          <a:lstStyle/>
          <a:p>
            <a:r>
              <a:rPr lang="en-IN" dirty="0"/>
              <a:t>Execute the INSERT Statement a single time.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9B590-BF0F-434B-B3F0-DC6378AD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1A285-C3FC-4A9E-B711-D452F87E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12" y="1488181"/>
            <a:ext cx="8929403" cy="441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5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0BFA-764E-4F63-B343-7AC69877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97" y="382868"/>
            <a:ext cx="11122302" cy="603266"/>
          </a:xfrm>
        </p:spPr>
        <p:txBody>
          <a:bodyPr>
            <a:normAutofit/>
          </a:bodyPr>
          <a:lstStyle/>
          <a:p>
            <a:r>
              <a:rPr lang="en-IN" dirty="0"/>
              <a:t>Example – INSERT (Many)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E16B-A7A8-4768-B68E-C0C47C7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6" y="1228008"/>
            <a:ext cx="11123624" cy="441844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Execute the INSERT Statement multiple times. Once for every object in the array list.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Output: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EB360-899C-4DB1-AFD1-78E334B0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DD2FA-E521-4F17-8547-423BAB66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36" y="2160170"/>
            <a:ext cx="6730153" cy="34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6BE5-BF37-4B6C-B0C3-CA992BDA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11" y="333453"/>
            <a:ext cx="11122302" cy="578558"/>
          </a:xfrm>
        </p:spPr>
        <p:txBody>
          <a:bodyPr>
            <a:normAutofit/>
          </a:bodyPr>
          <a:lstStyle/>
          <a:p>
            <a:r>
              <a:rPr lang="en-IN" dirty="0"/>
              <a:t>Example – UPDATE (Single)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59D0-9632-49B6-A93D-6EDC2DCED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0" y="1219776"/>
            <a:ext cx="11123624" cy="4418449"/>
          </a:xfrm>
        </p:spPr>
        <p:txBody>
          <a:bodyPr/>
          <a:lstStyle/>
          <a:p>
            <a:r>
              <a:rPr lang="en-IN" dirty="0"/>
              <a:t>Execute the UPDATE Statement a single time.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Output: 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1D77E-7644-42E7-B065-03CC7B50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6CFAB-7C68-495B-8868-E25653ED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6" y="1731275"/>
            <a:ext cx="10343252" cy="25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4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1251-9271-4F65-AA71-81B09A20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79" y="262083"/>
            <a:ext cx="11122302" cy="527821"/>
          </a:xfrm>
        </p:spPr>
        <p:txBody>
          <a:bodyPr>
            <a:normAutofit/>
          </a:bodyPr>
          <a:lstStyle/>
          <a:p>
            <a:r>
              <a:rPr lang="en-IN" dirty="0"/>
              <a:t>Example – UPDATE (Many)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64E5-FD0E-48D9-9B59-88692C8E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0" y="936821"/>
            <a:ext cx="11123624" cy="44184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Execute the UPDATE Statement multiple times. Once for every object in the array list.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F7A70-221F-4F93-B3B3-A311BD44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0FC8F2-3BCF-42E5-977A-D2754F10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18" y="1732088"/>
            <a:ext cx="7989167" cy="37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5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A580-A2C2-47E5-9E14-1E7C8C04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45" y="322860"/>
            <a:ext cx="11122302" cy="603266"/>
          </a:xfrm>
        </p:spPr>
        <p:txBody>
          <a:bodyPr>
            <a:normAutofit/>
          </a:bodyPr>
          <a:lstStyle/>
          <a:p>
            <a:r>
              <a:rPr lang="en-IN" dirty="0"/>
              <a:t>Execute – DELETE (Single)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5F42-2D76-4005-A710-C7F6DCB45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44" y="1219776"/>
            <a:ext cx="11123624" cy="4418449"/>
          </a:xfrm>
        </p:spPr>
        <p:txBody>
          <a:bodyPr/>
          <a:lstStyle/>
          <a:p>
            <a:r>
              <a:rPr lang="en-IN" dirty="0"/>
              <a:t>Execute the DELETE Statement a single time.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Output: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37E6C-642E-4D64-AA25-3EA7B28F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18102-4966-4668-A9D8-F3627A65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59" y="1873704"/>
            <a:ext cx="7650963" cy="281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374C-3197-4991-BB13-998C194E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5" y="308745"/>
            <a:ext cx="11122302" cy="603266"/>
          </a:xfrm>
        </p:spPr>
        <p:txBody>
          <a:bodyPr>
            <a:normAutofit/>
          </a:bodyPr>
          <a:lstStyle/>
          <a:p>
            <a:r>
              <a:rPr lang="en-IN" dirty="0"/>
              <a:t>Execute – DELETE (Many)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76F3-A4D5-4B46-84B1-E01A697C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0" y="1219776"/>
            <a:ext cx="11123624" cy="441844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Execute the DELETE Statement multiple times. Once for every object in the array list.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Output: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7D982-2764-435F-BBAE-4395ACD0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6370B-21B6-4EF6-82D2-4EF660D50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391" y="1944303"/>
            <a:ext cx="7003133" cy="38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FEA7-F80C-45C3-BE06-4AF6A2AD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8" y="286243"/>
            <a:ext cx="11122302" cy="625767"/>
          </a:xfrm>
        </p:spPr>
        <p:txBody>
          <a:bodyPr>
            <a:normAutofit/>
          </a:bodyPr>
          <a:lstStyle/>
          <a:p>
            <a:r>
              <a:rPr lang="en-IN" dirty="0"/>
              <a:t>Dapper – Query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2F32-D59C-4739-8094-623C1912D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0" y="1051092"/>
            <a:ext cx="11123624" cy="44184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Query method is an extension method which can be called from any object of type </a:t>
            </a:r>
            <a:r>
              <a:rPr lang="en-US" dirty="0" err="1"/>
              <a:t>IDbConnection</a:t>
            </a:r>
            <a:r>
              <a:rPr lang="en-US" dirty="0"/>
              <a:t>. It can execute a query and map the result.</a:t>
            </a:r>
          </a:p>
          <a:p>
            <a:pPr marL="0" indent="0">
              <a:buNone/>
            </a:pPr>
            <a:r>
              <a:rPr lang="en-US" dirty="0"/>
              <a:t>The result can be mapped to:</a:t>
            </a:r>
          </a:p>
          <a:p>
            <a:r>
              <a:rPr lang="en-US" dirty="0"/>
              <a:t>Anonymous</a:t>
            </a:r>
          </a:p>
          <a:p>
            <a:r>
              <a:rPr lang="en-US" dirty="0"/>
              <a:t>Strongly Typed</a:t>
            </a:r>
          </a:p>
          <a:p>
            <a:r>
              <a:rPr lang="en-US" dirty="0"/>
              <a:t>Multi-Mapping (One to One)</a:t>
            </a:r>
          </a:p>
          <a:p>
            <a:r>
              <a:rPr lang="en-US" dirty="0"/>
              <a:t>Multi-Mapping (One to Many)</a:t>
            </a:r>
          </a:p>
          <a:p>
            <a:r>
              <a:rPr lang="en-US" dirty="0"/>
              <a:t>Multi-Type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E4A13-8F9F-4469-A9F3-B18BD61B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/>
          <a:p>
            <a:r>
              <a:rPr lang="en-US" dirty="0"/>
              <a:t>Antra SEP Program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/>
          <a:lstStyle/>
          <a:p>
            <a:r>
              <a:rPr lang="en-US" dirty="0"/>
              <a:t>Dapper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1813" y="3429452"/>
            <a:ext cx="8763000" cy="2514149"/>
          </a:xfrm>
        </p:spPr>
        <p:txBody>
          <a:bodyPr/>
          <a:lstStyle/>
          <a:p>
            <a:r>
              <a:rPr lang="en-IN" dirty="0"/>
              <a:t>Day 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85F7-E3E9-4491-9A18-F798B759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4" y="308745"/>
            <a:ext cx="11122302" cy="603266"/>
          </a:xfrm>
        </p:spPr>
        <p:txBody>
          <a:bodyPr>
            <a:normAutofit/>
          </a:bodyPr>
          <a:lstStyle/>
          <a:p>
            <a:r>
              <a:rPr lang="en-IN" dirty="0"/>
              <a:t>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0F94-9B2B-4A78-879D-7E353749A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0" y="1219776"/>
            <a:ext cx="11123624" cy="4418449"/>
          </a:xfrm>
        </p:spPr>
        <p:txBody>
          <a:bodyPr/>
          <a:lstStyle/>
          <a:p>
            <a:r>
              <a:rPr lang="en-US" dirty="0"/>
              <a:t>The following table shows different parameter of an Query 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EC4C3-5DE7-4774-A553-ECBC6C1D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9048F0-9844-491F-8DBB-D3FC0ACE61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30177" y="2097371"/>
          <a:ext cx="8883753" cy="266683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393087">
                  <a:extLst>
                    <a:ext uri="{9D8B030D-6E8A-4147-A177-3AD203B41FA5}">
                      <a16:colId xmlns:a16="http://schemas.microsoft.com/office/drawing/2014/main" val="1734687808"/>
                    </a:ext>
                  </a:extLst>
                </a:gridCol>
                <a:gridCol w="6490666">
                  <a:extLst>
                    <a:ext uri="{9D8B030D-6E8A-4147-A177-3AD203B41FA5}">
                      <a16:colId xmlns:a16="http://schemas.microsoft.com/office/drawing/2014/main" val="105441228"/>
                    </a:ext>
                  </a:extLst>
                </a:gridCol>
              </a:tblGrid>
              <a:tr h="380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dirty="0">
                          <a:effectLst/>
                        </a:rPr>
                        <a:t>Name</a:t>
                      </a:r>
                      <a:endParaRPr lang="en-US" sz="19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416" marR="91416" marT="45708" marB="4570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dirty="0">
                          <a:effectLst/>
                        </a:rPr>
                        <a:t>Description</a:t>
                      </a:r>
                      <a:endParaRPr lang="en-US" sz="19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416" marR="91416" marT="45708" marB="45708" anchor="b"/>
                </a:tc>
                <a:extLst>
                  <a:ext uri="{0D108BD9-81ED-4DB2-BD59-A6C34878D82A}">
                    <a16:rowId xmlns:a16="http://schemas.microsoft.com/office/drawing/2014/main" val="2859296824"/>
                  </a:ext>
                </a:extLst>
              </a:tr>
              <a:tr h="380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sql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The query to execute.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98866165"/>
                  </a:ext>
                </a:extLst>
              </a:tr>
              <a:tr h="380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param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</a:rPr>
                        <a:t>The query parameters (default = null).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8119505"/>
                  </a:ext>
                </a:extLst>
              </a:tr>
              <a:tr h="380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transaction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The transaction to use (default = null).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5449817"/>
                  </a:ext>
                </a:extLst>
              </a:tr>
              <a:tr h="380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buffered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</a:rPr>
                        <a:t>True to buffer reading the results of the query (default = true).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55056645"/>
                  </a:ext>
                </a:extLst>
              </a:tr>
              <a:tr h="380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commandTimeout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The command timeout (default = null)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327043894"/>
                  </a:ext>
                </a:extLst>
              </a:tr>
              <a:tr h="380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commandType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</a:rPr>
                        <a:t>The command type (default = null)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0817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92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6951-831D-4685-9722-DB72520C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69" y="307931"/>
            <a:ext cx="11125199" cy="603423"/>
          </a:xfrm>
        </p:spPr>
        <p:txBody>
          <a:bodyPr/>
          <a:lstStyle/>
          <a:p>
            <a:r>
              <a:rPr lang="en-IN" dirty="0"/>
              <a:t>Example – Query Anonymous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F1A1-526A-42A5-803F-35093563E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0" y="1219200"/>
            <a:ext cx="11479617" cy="4419600"/>
          </a:xfrm>
        </p:spPr>
        <p:txBody>
          <a:bodyPr/>
          <a:lstStyle/>
          <a:p>
            <a:r>
              <a:rPr lang="en-US" dirty="0"/>
              <a:t>Raw SQL query can be executed using Query method and map the result to a dynamic list.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6ACB1-FA74-4A6C-84C2-4FF321B3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0B58D-9624-4707-9566-7AB794F3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521" y="1841064"/>
            <a:ext cx="5652874" cy="2725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425E1-F0F6-487C-A662-F8EE92F42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762" y="4746034"/>
            <a:ext cx="20193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7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413A-34A7-4F80-AD78-7AC112B8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9" y="283218"/>
            <a:ext cx="11125199" cy="628136"/>
          </a:xfrm>
        </p:spPr>
        <p:txBody>
          <a:bodyPr/>
          <a:lstStyle/>
          <a:p>
            <a:r>
              <a:rPr lang="en-IN" dirty="0"/>
              <a:t>Example – Query Strongly Typed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4F603-738E-4070-ACC5-69F1E9F43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0" y="1219200"/>
            <a:ext cx="11356049" cy="4419600"/>
          </a:xfrm>
        </p:spPr>
        <p:txBody>
          <a:bodyPr/>
          <a:lstStyle/>
          <a:p>
            <a:r>
              <a:rPr lang="en-US" dirty="0"/>
              <a:t>Raw SQL query can be executed using Query method and map the result to a strongly typed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D60D1-B86C-462D-9E75-038E8BC1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679D8-F656-4C42-959C-55ECCA105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54" y="2002266"/>
            <a:ext cx="7141916" cy="2853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10EC22-160B-4810-B21A-5BB54CB0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133" y="4880447"/>
            <a:ext cx="15811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4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3FF6-249A-4543-B50D-0A4004F1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6" y="342942"/>
            <a:ext cx="11125199" cy="384047"/>
          </a:xfrm>
        </p:spPr>
        <p:txBody>
          <a:bodyPr/>
          <a:lstStyle/>
          <a:p>
            <a:r>
              <a:rPr lang="en-IN" dirty="0"/>
              <a:t>Example – Query Multi-Mapping (One to One)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08D4-CAF0-4679-A01C-36C6A5058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882770"/>
            <a:ext cx="11126522" cy="4419600"/>
          </a:xfrm>
        </p:spPr>
        <p:txBody>
          <a:bodyPr/>
          <a:lstStyle/>
          <a:p>
            <a:r>
              <a:rPr lang="en-US" dirty="0"/>
              <a:t>Raw SQL query can be executed using Query method and map the result to a strongly typed list with a one to one relation.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9BB28-467C-40C2-A542-3D727894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3593D-104A-411D-AC53-45D33986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41" y="1701605"/>
            <a:ext cx="7548992" cy="3324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D8C9D5-03B7-49E0-B6EE-B06E418BE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239" y="4864140"/>
            <a:ext cx="34575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6F14-A5F8-4CCF-BB39-5ED788E5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6" y="332645"/>
            <a:ext cx="11125199" cy="578709"/>
          </a:xfrm>
        </p:spPr>
        <p:txBody>
          <a:bodyPr/>
          <a:lstStyle/>
          <a:p>
            <a:r>
              <a:rPr lang="en-IN" dirty="0"/>
              <a:t>Example – Query Multi-Mapping (One to Many)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CEB5-A0D6-4A28-8617-3CFCE9C30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4090276" cy="4419600"/>
          </a:xfrm>
        </p:spPr>
        <p:txBody>
          <a:bodyPr/>
          <a:lstStyle/>
          <a:p>
            <a:r>
              <a:rPr lang="en-US" dirty="0"/>
              <a:t>Raw SQL query can be executed using Query method and map the result to a strongly typed list with a one to many relations.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24189-93B2-45CF-A8C4-77BD1735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E6A96-F38D-4EF8-BAFA-F03C39DA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199" y="1000125"/>
            <a:ext cx="6848475" cy="5128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E99738-0751-4D22-8824-81A6AE539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01" y="4208764"/>
            <a:ext cx="2847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0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9C94-4C43-4083-B032-DFE1C83A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6" y="499547"/>
            <a:ext cx="11125199" cy="384047"/>
          </a:xfrm>
        </p:spPr>
        <p:txBody>
          <a:bodyPr/>
          <a:lstStyle/>
          <a:p>
            <a:r>
              <a:rPr lang="en-IN" dirty="0"/>
              <a:t>Query Multi-Type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2961-24C8-427F-B5FC-4EF284EE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5563261" cy="4419600"/>
          </a:xfrm>
        </p:spPr>
        <p:txBody>
          <a:bodyPr/>
          <a:lstStyle/>
          <a:p>
            <a:r>
              <a:rPr lang="en-US" dirty="0"/>
              <a:t>Raw SQL query can be executed using Query method and map the result to a list of different types.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22444-5AB3-488E-B59A-D6F42334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FCED1-E14A-4CE9-B901-D59FCAB8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844" y="499547"/>
            <a:ext cx="5362575" cy="5555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C0DA9A-6E69-4295-BBB2-006CAEF7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06" y="3496962"/>
            <a:ext cx="31813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3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B4FD-280F-4EBA-9EDB-9087AF6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6" y="527307"/>
            <a:ext cx="11125199" cy="384047"/>
          </a:xfrm>
        </p:spPr>
        <p:txBody>
          <a:bodyPr/>
          <a:lstStyle/>
          <a:p>
            <a:r>
              <a:rPr lang="en-IN" dirty="0" err="1"/>
              <a:t>QueryFirst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8C84-B8A0-4162-B35A-C5A3324F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US" dirty="0" err="1"/>
              <a:t>QueryFirst</a:t>
            </a:r>
            <a:r>
              <a:rPr lang="en-US" dirty="0"/>
              <a:t> method is an extension method which can be called from any object of type </a:t>
            </a:r>
            <a:r>
              <a:rPr lang="en-US" dirty="0" err="1"/>
              <a:t>IDbConnection</a:t>
            </a:r>
            <a:r>
              <a:rPr lang="en-US" dirty="0"/>
              <a:t>. It can execute a query and map the first result.</a:t>
            </a:r>
          </a:p>
          <a:p>
            <a:pPr marL="0" indent="0">
              <a:buNone/>
            </a:pPr>
            <a:r>
              <a:rPr lang="en-US" dirty="0"/>
              <a:t>The result can be mapped to:</a:t>
            </a:r>
          </a:p>
          <a:p>
            <a:r>
              <a:rPr lang="en-US" dirty="0"/>
              <a:t>Anonymous</a:t>
            </a:r>
          </a:p>
          <a:p>
            <a:r>
              <a:rPr lang="en-US" dirty="0"/>
              <a:t>Strongly Typed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4F7F1-30A5-4F53-9EE0-A98CC651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1CE4-0606-4700-A77F-E178E6D0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10" y="527307"/>
            <a:ext cx="11125199" cy="384047"/>
          </a:xfrm>
        </p:spPr>
        <p:txBody>
          <a:bodyPr/>
          <a:lstStyle/>
          <a:p>
            <a:r>
              <a:rPr lang="en-IN" dirty="0"/>
              <a:t>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0B2D-52E0-405D-8B3A-3FF17BB7F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IN" dirty="0"/>
              <a:t>The following table shows different parameter of an </a:t>
            </a:r>
            <a:r>
              <a:rPr lang="en-IN" dirty="0" err="1"/>
              <a:t>QueryFirst</a:t>
            </a:r>
            <a:r>
              <a:rPr lang="en-IN" dirty="0"/>
              <a:t>, </a:t>
            </a:r>
            <a:r>
              <a:rPr lang="en-IN" dirty="0" err="1"/>
              <a:t>QueryFirstOrDefault</a:t>
            </a:r>
            <a:r>
              <a:rPr lang="en-IN" dirty="0"/>
              <a:t>, </a:t>
            </a:r>
            <a:r>
              <a:rPr lang="en-IN" dirty="0" err="1"/>
              <a:t>QuerySingle</a:t>
            </a:r>
            <a:r>
              <a:rPr lang="en-IN" dirty="0"/>
              <a:t>, </a:t>
            </a:r>
            <a:r>
              <a:rPr lang="en-IN" dirty="0" err="1"/>
              <a:t>QuerySingleOrDefalut</a:t>
            </a:r>
            <a:r>
              <a:rPr lang="en-IN" dirty="0"/>
              <a:t>, </a:t>
            </a:r>
            <a:r>
              <a:rPr lang="en-IN" dirty="0" err="1"/>
              <a:t>QueryMultiple</a:t>
            </a:r>
            <a:r>
              <a:rPr lang="en-IN" dirty="0"/>
              <a:t> method.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2FEA6-28A5-4D1A-B7EF-6976C29E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B9199D-815A-45B3-9C3A-A665CF941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21078"/>
              </p:ext>
            </p:extLst>
          </p:nvPr>
        </p:nvGraphicFramePr>
        <p:xfrm>
          <a:off x="2676996" y="2286000"/>
          <a:ext cx="6439425" cy="22860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360546">
                  <a:extLst>
                    <a:ext uri="{9D8B030D-6E8A-4147-A177-3AD203B41FA5}">
                      <a16:colId xmlns:a16="http://schemas.microsoft.com/office/drawing/2014/main" val="2969967373"/>
                    </a:ext>
                  </a:extLst>
                </a:gridCol>
                <a:gridCol w="4078879">
                  <a:extLst>
                    <a:ext uri="{9D8B030D-6E8A-4147-A177-3AD203B41FA5}">
                      <a16:colId xmlns:a16="http://schemas.microsoft.com/office/drawing/2014/main" val="160376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Name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Description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7606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query to execute.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4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query parameters (default = null).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863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transaction to use (default = null).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76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commandTimeout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command timeout (default =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6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commandType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command type (default =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80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4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8F2A-F264-477E-82FD-CE215164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24" y="350146"/>
            <a:ext cx="11125199" cy="677563"/>
          </a:xfrm>
        </p:spPr>
        <p:txBody>
          <a:bodyPr/>
          <a:lstStyle/>
          <a:p>
            <a:r>
              <a:rPr lang="en-IN" dirty="0"/>
              <a:t>First, Single &amp; Default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75D3-A2D8-4F74-A41C-CFCAF9A3F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7" y="1178005"/>
            <a:ext cx="11126522" cy="4419600"/>
          </a:xfrm>
        </p:spPr>
        <p:txBody>
          <a:bodyPr/>
          <a:lstStyle/>
          <a:p>
            <a:r>
              <a:rPr lang="en-IN" dirty="0"/>
              <a:t>First &amp; Single methods are very different.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45072-ACC4-4E38-AEC5-15B843AC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21349-1FA6-49DD-9F21-74C3CF9C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48424"/>
              </p:ext>
            </p:extLst>
          </p:nvPr>
        </p:nvGraphicFramePr>
        <p:xfrm>
          <a:off x="2916195" y="2195173"/>
          <a:ext cx="6222360" cy="19050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754659">
                  <a:extLst>
                    <a:ext uri="{9D8B030D-6E8A-4147-A177-3AD203B41FA5}">
                      <a16:colId xmlns:a16="http://schemas.microsoft.com/office/drawing/2014/main" val="3194785226"/>
                    </a:ext>
                  </a:extLst>
                </a:gridCol>
                <a:gridCol w="1356521">
                  <a:extLst>
                    <a:ext uri="{9D8B030D-6E8A-4147-A177-3AD203B41FA5}">
                      <a16:colId xmlns:a16="http://schemas.microsoft.com/office/drawing/2014/main" val="2731273200"/>
                    </a:ext>
                  </a:extLst>
                </a:gridCol>
                <a:gridCol w="1555590">
                  <a:extLst>
                    <a:ext uri="{9D8B030D-6E8A-4147-A177-3AD203B41FA5}">
                      <a16:colId xmlns:a16="http://schemas.microsoft.com/office/drawing/2014/main" val="1503917684"/>
                    </a:ext>
                  </a:extLst>
                </a:gridCol>
                <a:gridCol w="1555590">
                  <a:extLst>
                    <a:ext uri="{9D8B030D-6E8A-4147-A177-3AD203B41FA5}">
                      <a16:colId xmlns:a16="http://schemas.microsoft.com/office/drawing/2014/main" val="39586895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Result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>
                          <a:effectLst/>
                        </a:rPr>
                        <a:t>No Item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</a:rPr>
                        <a:t>One Item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</a:rPr>
                        <a:t>Many Items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110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First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42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70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FirstOrDefault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First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56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SingleOrDefault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15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7426-7B08-4AAF-801D-58075C40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10" y="307931"/>
            <a:ext cx="11125199" cy="603423"/>
          </a:xfrm>
        </p:spPr>
        <p:txBody>
          <a:bodyPr/>
          <a:lstStyle/>
          <a:p>
            <a:r>
              <a:rPr lang="en-IN" dirty="0"/>
              <a:t>Example – Query Anonymous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E838-FA24-433E-AF78-6FA4C6FF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IN" dirty="0"/>
              <a:t>Execute a query and map the first result to a dynamic list.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107D5-2463-44AE-80C6-6EBD7B9C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39C35-1505-4DDA-97A3-134D237F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66" y="2150077"/>
            <a:ext cx="7510886" cy="21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3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FD87-2FC4-49A2-B1A4-10DA73F8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47" y="399724"/>
            <a:ext cx="11125199" cy="511630"/>
          </a:xfrm>
        </p:spPr>
        <p:txBody>
          <a:bodyPr/>
          <a:lstStyle/>
          <a:p>
            <a:r>
              <a:rPr lang="en-IN" dirty="0"/>
              <a:t>What’s Dapper?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D79F-3781-467E-AAA3-BFB2776B5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066801"/>
            <a:ext cx="11126522" cy="4419600"/>
          </a:xfrm>
        </p:spPr>
        <p:txBody>
          <a:bodyPr/>
          <a:lstStyle/>
          <a:p>
            <a:r>
              <a:rPr lang="en-IN" dirty="0"/>
              <a:t>Dapper is a simple object mapper for .NET and own the title of King of Micro ORM in terms of speed and is virtually as fast as using a raw ADO.NET data reader. An ORM is an Object Relational Mapper, which is responsible for mapping between database and programming language.</a:t>
            </a:r>
          </a:p>
          <a:p>
            <a:endParaRPr lang="en-IN" dirty="0"/>
          </a:p>
          <a:p>
            <a:r>
              <a:rPr lang="en-IN" dirty="0"/>
              <a:t>Dapper extend the </a:t>
            </a:r>
            <a:r>
              <a:rPr lang="en-IN" dirty="0" err="1"/>
              <a:t>IDbConnection</a:t>
            </a:r>
            <a:r>
              <a:rPr lang="en-IN" dirty="0"/>
              <a:t> by providing useful extension methods to query our database.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E0C2A-FC94-4D6C-ABBD-6488AD8A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0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97E6-6A7B-404A-B917-BF49BF8B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83" y="307931"/>
            <a:ext cx="11125199" cy="603423"/>
          </a:xfrm>
        </p:spPr>
        <p:txBody>
          <a:bodyPr/>
          <a:lstStyle/>
          <a:p>
            <a:r>
              <a:rPr lang="en-IN" dirty="0"/>
              <a:t>Example – Query Strongly Typed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3DAE-3C4D-4093-A039-9FDB9072E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169772"/>
            <a:ext cx="11126522" cy="4419600"/>
          </a:xfrm>
        </p:spPr>
        <p:txBody>
          <a:bodyPr/>
          <a:lstStyle/>
          <a:p>
            <a:r>
              <a:rPr lang="en-US" dirty="0"/>
              <a:t>Execute a query and map the first result to a strongly typed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13F71-20A2-4643-8A75-C17D8AD8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CD5DB-E8C7-4FEB-A0A9-B0E8624FA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35" y="2382021"/>
            <a:ext cx="7966153" cy="199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8D57-1570-4B6E-B624-47E126AA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6" y="258504"/>
            <a:ext cx="11125199" cy="652850"/>
          </a:xfrm>
        </p:spPr>
        <p:txBody>
          <a:bodyPr/>
          <a:lstStyle/>
          <a:p>
            <a:r>
              <a:rPr lang="en-IN" dirty="0" err="1"/>
              <a:t>QueryFirstOrDefault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C172-A25F-4B89-B251-A22AE3620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IN" dirty="0" err="1"/>
              <a:t>QueryFirstOrDefault</a:t>
            </a:r>
            <a:r>
              <a:rPr lang="en-IN" dirty="0"/>
              <a:t> method is an extension which can be called from any object of type </a:t>
            </a:r>
            <a:r>
              <a:rPr lang="en-IN" dirty="0" err="1"/>
              <a:t>IDbConnection</a:t>
            </a:r>
            <a:r>
              <a:rPr lang="en-IN" dirty="0"/>
              <a:t>. It can execute a query and map the first result, or a default value if the sequence contains no elements.</a:t>
            </a:r>
          </a:p>
          <a:p>
            <a:pPr marL="0" indent="0">
              <a:buNone/>
            </a:pPr>
            <a:r>
              <a:rPr lang="en-IN" dirty="0"/>
              <a:t>The result can be mapped to:</a:t>
            </a:r>
          </a:p>
          <a:p>
            <a:r>
              <a:rPr lang="en-IN" dirty="0"/>
              <a:t>Anonymous </a:t>
            </a:r>
          </a:p>
          <a:p>
            <a:r>
              <a:rPr lang="en-IN" dirty="0"/>
              <a:t>Strongly Typed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9B64D-30C2-4B79-B07E-BF4A2296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5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97C8-7F4A-49BF-AAB8-53A5FB47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83" y="307931"/>
            <a:ext cx="11125199" cy="603423"/>
          </a:xfrm>
        </p:spPr>
        <p:txBody>
          <a:bodyPr/>
          <a:lstStyle/>
          <a:p>
            <a:r>
              <a:rPr lang="en-IN" dirty="0"/>
              <a:t>Example – Query Anonymous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6EF5-9903-47C1-A669-6677D1DF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US" dirty="0"/>
              <a:t>Execute a query and map the first result to a dynamic list, or a default value if the sequence contains no elements.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F8A35-1D2D-4D1E-9B29-DDE5FC14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79183-9C1F-4A28-B74F-E8EFA3DA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62" y="2212544"/>
            <a:ext cx="9638270" cy="24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2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B33B-6420-4309-BA4D-A90FB475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6" y="283218"/>
            <a:ext cx="11125199" cy="628136"/>
          </a:xfrm>
        </p:spPr>
        <p:txBody>
          <a:bodyPr/>
          <a:lstStyle/>
          <a:p>
            <a:r>
              <a:rPr lang="en-IN" dirty="0"/>
              <a:t>Example – Query Strongly Typed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432E-2505-44B4-93AA-4AE433C0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US" dirty="0"/>
              <a:t>Execute a query and map the first result to a strongly typed list, or a default value if the sequence contains no elements.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8EB4F-4420-4B1F-B4F3-457A3551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CECFC-0274-42BB-BD76-3F0845BD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40" y="2221120"/>
            <a:ext cx="10629343" cy="24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7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542B-155E-44C5-A1BB-D3B3B71E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83" y="332645"/>
            <a:ext cx="11125199" cy="578709"/>
          </a:xfrm>
        </p:spPr>
        <p:txBody>
          <a:bodyPr/>
          <a:lstStyle/>
          <a:p>
            <a:r>
              <a:rPr lang="en-IN" dirty="0" err="1"/>
              <a:t>QuerySingle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ED05E-3EF7-4B0B-869A-6FCE8C882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US" dirty="0" err="1"/>
              <a:t>QuerySingle</a:t>
            </a:r>
            <a:r>
              <a:rPr lang="en-US" dirty="0"/>
              <a:t> method is an extension method which can be called from any object of type </a:t>
            </a:r>
            <a:r>
              <a:rPr lang="en-US" dirty="0" err="1"/>
              <a:t>IDbConnection</a:t>
            </a:r>
            <a:r>
              <a:rPr lang="en-US" dirty="0"/>
              <a:t>. It can execute a query and map the first result, and throws an exception if there is not exactly one element in the sequence.</a:t>
            </a:r>
          </a:p>
          <a:p>
            <a:pPr marL="0" indent="0">
              <a:buNone/>
            </a:pPr>
            <a:r>
              <a:rPr lang="en-US" dirty="0"/>
              <a:t>The result can be mapped to:</a:t>
            </a:r>
          </a:p>
          <a:p>
            <a:r>
              <a:rPr lang="en-US" dirty="0"/>
              <a:t>Anonymous</a:t>
            </a:r>
          </a:p>
          <a:p>
            <a:r>
              <a:rPr lang="en-US" dirty="0"/>
              <a:t>Strongly Typed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84C12-8B76-452E-A669-6220D527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4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BF41-AEEA-4DD0-A47F-D2E39216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6" y="499547"/>
            <a:ext cx="11125199" cy="384047"/>
          </a:xfrm>
        </p:spPr>
        <p:txBody>
          <a:bodyPr/>
          <a:lstStyle/>
          <a:p>
            <a:r>
              <a:rPr lang="en-IN" dirty="0"/>
              <a:t>Example – Query Anonymous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D383-9C00-4028-B5D4-B1C08A8E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US" dirty="0"/>
              <a:t>Execute a query and map the first result to a dynamic list, and throws an exception if there is not exactly one element in the sequence.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235E8-A080-4426-AB27-2639DD39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018E6-3CC9-4DBB-AE0C-D3D9A09A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17" y="2452585"/>
            <a:ext cx="7122082" cy="19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6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9EB-AFAF-4995-876D-5ABBAA25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10" y="258504"/>
            <a:ext cx="11125199" cy="652850"/>
          </a:xfrm>
        </p:spPr>
        <p:txBody>
          <a:bodyPr/>
          <a:lstStyle/>
          <a:p>
            <a:r>
              <a:rPr lang="en-IN" dirty="0"/>
              <a:t>Example – Query Strongly Typed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EACF-938A-4F11-ABFD-A87D78A62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US" dirty="0"/>
              <a:t>Execute a query and map the first result to a strongly typed list, and throws an exception if there is not exactly one element in the sequence.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1810A-EC54-451B-93FD-7733DE5D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E14A4-3F7C-490A-A7F9-F16E4801A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6" y="2341028"/>
            <a:ext cx="8698420" cy="21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D412-354D-4B10-B571-A3BF3E44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6" y="307931"/>
            <a:ext cx="11125199" cy="603423"/>
          </a:xfrm>
        </p:spPr>
        <p:txBody>
          <a:bodyPr/>
          <a:lstStyle/>
          <a:p>
            <a:r>
              <a:rPr lang="en-IN" dirty="0" err="1"/>
              <a:t>QuerySingleOrDefault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4CFA-1487-4B6D-B52D-0B71A048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US" dirty="0" err="1"/>
              <a:t>QuerySingleOrDefault</a:t>
            </a:r>
            <a:r>
              <a:rPr lang="en-US" dirty="0"/>
              <a:t> method is an extension method which can be called from any object of type </a:t>
            </a:r>
            <a:r>
              <a:rPr lang="en-US" dirty="0" err="1"/>
              <a:t>IDbConnection</a:t>
            </a:r>
            <a:r>
              <a:rPr lang="en-US" dirty="0"/>
              <a:t>. It can execute a query and map the first result, or a default value if the sequence is empty; this method throws an exception if there is more than one element in the sequence.</a:t>
            </a:r>
          </a:p>
          <a:p>
            <a:pPr marL="0" indent="0">
              <a:buNone/>
            </a:pPr>
            <a:r>
              <a:rPr lang="en-US" dirty="0"/>
              <a:t>The result can be mapped to:</a:t>
            </a:r>
          </a:p>
          <a:p>
            <a:r>
              <a:rPr lang="en-US" dirty="0"/>
              <a:t>Anonymous </a:t>
            </a:r>
          </a:p>
          <a:p>
            <a:r>
              <a:rPr lang="en-US" dirty="0"/>
              <a:t>Strongly Typed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E2FA4-A913-4C0E-8FE2-7AC7204D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7122-ECCB-43D3-879C-D5A437F8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7" y="233791"/>
            <a:ext cx="11125199" cy="677563"/>
          </a:xfrm>
        </p:spPr>
        <p:txBody>
          <a:bodyPr/>
          <a:lstStyle/>
          <a:p>
            <a:r>
              <a:rPr lang="en-IN" dirty="0"/>
              <a:t>Example – Query Anonymous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0CA8-1ABB-41BE-B090-5A1C77E0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US" dirty="0"/>
              <a:t>Execute a query and map the first result to a dynamic list, or a default value if the sequence is empty; this method throws an exception if there is more than one element in the sequence.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5D8F-AE71-47FC-AF35-5518E5D9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C7E0B-E685-4378-8C8F-0A56DD7A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35" y="2716683"/>
            <a:ext cx="9993322" cy="237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3DBA-12AE-4789-A955-2E28B82F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6" y="307931"/>
            <a:ext cx="11125199" cy="603423"/>
          </a:xfrm>
        </p:spPr>
        <p:txBody>
          <a:bodyPr/>
          <a:lstStyle/>
          <a:p>
            <a:r>
              <a:rPr lang="en-IN" dirty="0"/>
              <a:t>Example – Query Strongly Typed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8E97-5C17-4153-81D6-B7423C5B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US" dirty="0"/>
              <a:t>Execute a query and map the first result to a strongly typed list, or a default value if the sequence is empty; this method throws an exception if there is more than one element in the sequence.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89806-A9C0-4D40-A40B-88A44ABD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C2122-3F0B-4A60-A1A4-A99791049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98" y="2767011"/>
            <a:ext cx="10243635" cy="22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B453-2004-483C-A3FB-713A0BC4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47" y="350739"/>
            <a:ext cx="11125199" cy="560615"/>
          </a:xfrm>
        </p:spPr>
        <p:txBody>
          <a:bodyPr/>
          <a:lstStyle/>
          <a:p>
            <a:r>
              <a:rPr lang="en-IN" dirty="0"/>
              <a:t>Why Dapper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C4F8-A256-4615-B881-B8B27256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US" dirty="0"/>
              <a:t>Dapper is the second fastest ORM.</a:t>
            </a:r>
          </a:p>
          <a:p>
            <a:r>
              <a:rPr lang="en-US" dirty="0"/>
              <a:t>Perform CRUD operations directly using </a:t>
            </a:r>
            <a:r>
              <a:rPr lang="en-US" dirty="0" err="1"/>
              <a:t>IDBConnection</a:t>
            </a:r>
            <a:r>
              <a:rPr lang="en-US" dirty="0"/>
              <a:t> object.</a:t>
            </a:r>
          </a:p>
          <a:p>
            <a:r>
              <a:rPr lang="en-US" dirty="0"/>
              <a:t>Provide querying static and dynamic data over database.</a:t>
            </a:r>
          </a:p>
          <a:p>
            <a:r>
              <a:rPr lang="en-US" dirty="0"/>
              <a:t>Get generic result for simple or complex data type.</a:t>
            </a:r>
          </a:p>
          <a:p>
            <a:r>
              <a:rPr lang="en-US" dirty="0"/>
              <a:t>Dapper allow to store bulk data at once.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30CAF-FFA3-45BF-868E-4D496C1E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ED17-9E14-432A-A5FD-05E31B09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83" y="283218"/>
            <a:ext cx="11125199" cy="628136"/>
          </a:xfrm>
        </p:spPr>
        <p:txBody>
          <a:bodyPr/>
          <a:lstStyle/>
          <a:p>
            <a:r>
              <a:rPr lang="en-IN" dirty="0"/>
              <a:t>Query Multiple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F8BD-A654-4E2D-BF86-3C18BCC9F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US" dirty="0" err="1"/>
              <a:t>QueryMultiple</a:t>
            </a:r>
            <a:r>
              <a:rPr lang="en-US" dirty="0"/>
              <a:t> method is an extension method which can be called from any object of type </a:t>
            </a:r>
            <a:r>
              <a:rPr lang="en-US" dirty="0" err="1"/>
              <a:t>IDbConnection</a:t>
            </a:r>
            <a:r>
              <a:rPr lang="en-US" dirty="0"/>
              <a:t>. It can execute multiple queries within the same command and map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92DBB-B15D-4BDA-B217-CF8A979C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57D95-81FC-4183-8D12-284D314A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3" y="2600968"/>
            <a:ext cx="10664879" cy="24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1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FDCB-6B5C-433D-BFA3-B0ED71F4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10" y="307931"/>
            <a:ext cx="11125199" cy="603423"/>
          </a:xfrm>
        </p:spPr>
        <p:txBody>
          <a:bodyPr/>
          <a:lstStyle/>
          <a:p>
            <a:r>
              <a:rPr lang="en-IN" dirty="0"/>
              <a:t>Parameter Anonymous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64C6-A086-46C3-8534-59AA1D1C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US" dirty="0"/>
              <a:t>Dapper make it simple &amp; safe (SQL Injection) to use parameter by supporting anonymous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C8513-5C4B-4995-8B20-49ED0930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3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BD0C-F0E4-4A4E-A63F-53649585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7" y="258504"/>
            <a:ext cx="11125199" cy="652850"/>
          </a:xfrm>
        </p:spPr>
        <p:txBody>
          <a:bodyPr/>
          <a:lstStyle/>
          <a:p>
            <a:r>
              <a:rPr lang="en-IN" dirty="0"/>
              <a:t>Parameter Anonymous (Single)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2CEF-B0B9-484E-BE2E-39415B1A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US" dirty="0"/>
              <a:t>Execute a single time a SQL Command.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6AF0C-2B42-44B7-9AAA-104B208C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FFD57-6780-4F26-848B-1F008D4C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84" y="1973927"/>
            <a:ext cx="7410223" cy="29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5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A96E-EDE1-4CFB-80B1-ACEA3C47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6" y="477880"/>
            <a:ext cx="11125199" cy="603423"/>
          </a:xfrm>
        </p:spPr>
        <p:txBody>
          <a:bodyPr/>
          <a:lstStyle/>
          <a:p>
            <a:r>
              <a:rPr lang="en-IN" dirty="0"/>
              <a:t>Parameter Anonymous (Multiple)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8C4C-120E-4162-8ABD-544DAE66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32181"/>
            <a:ext cx="11126522" cy="4419600"/>
          </a:xfrm>
        </p:spPr>
        <p:txBody>
          <a:bodyPr/>
          <a:lstStyle/>
          <a:p>
            <a:r>
              <a:rPr lang="en-IN" dirty="0"/>
              <a:t>Execute many times a SQL Command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EB88-DD18-4BD6-90E3-562BB143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BC61F-72C1-472B-AEC9-08B59804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25" y="1945957"/>
            <a:ext cx="7949573" cy="40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F500-D608-4C08-8434-9DFF70D5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6" y="296555"/>
            <a:ext cx="11125199" cy="652850"/>
          </a:xfrm>
        </p:spPr>
        <p:txBody>
          <a:bodyPr/>
          <a:lstStyle/>
          <a:p>
            <a:r>
              <a:rPr lang="en-IN" dirty="0"/>
              <a:t>Parameter Dynamic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1D9AE-3693-47A4-A1A5-60A98B13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7" y="1153294"/>
            <a:ext cx="11126522" cy="4419600"/>
          </a:xfrm>
        </p:spPr>
        <p:txBody>
          <a:bodyPr/>
          <a:lstStyle/>
          <a:p>
            <a:r>
              <a:rPr lang="en-IN" dirty="0"/>
              <a:t>Create and use a parameter in a Dapper method.</a:t>
            </a:r>
          </a:p>
          <a:p>
            <a:pPr marL="0" indent="0">
              <a:buNone/>
            </a:pPr>
            <a:r>
              <a:rPr lang="en-IN" b="1" dirty="0"/>
              <a:t>Single</a:t>
            </a:r>
          </a:p>
          <a:p>
            <a:r>
              <a:rPr lang="en-IN" dirty="0"/>
              <a:t>Execute a single time a SQL command.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87424-2DAF-40E5-B48F-4C9FB91C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93E9F-6FB7-4A8F-AB2A-95EB7F3DE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821" y="2607176"/>
            <a:ext cx="7997182" cy="35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1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062E-7E4A-439D-A920-70A5B482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7" y="332645"/>
            <a:ext cx="11125199" cy="578709"/>
          </a:xfrm>
        </p:spPr>
        <p:txBody>
          <a:bodyPr/>
          <a:lstStyle/>
          <a:p>
            <a:r>
              <a:rPr lang="en-IN" dirty="0"/>
              <a:t>Parameter Dynamic (Many)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490F-4C62-49CE-B3B1-B1EA9A05C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IN" dirty="0"/>
              <a:t>Execute many times a SQL Command.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A654E-AF45-4A40-B0DE-AB74804F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C905F-168F-4C48-83A3-104446F0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384" y="1713036"/>
            <a:ext cx="6883368" cy="456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B1E0-F6D1-4790-BE51-608DEE3C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6" y="283218"/>
            <a:ext cx="11125199" cy="628136"/>
          </a:xfrm>
        </p:spPr>
        <p:txBody>
          <a:bodyPr/>
          <a:lstStyle/>
          <a:p>
            <a:r>
              <a:rPr lang="en-IN" dirty="0"/>
              <a:t>Parameter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EEA3-2418-4687-9F8B-C045440E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68628"/>
            <a:ext cx="11126522" cy="4419600"/>
          </a:xfrm>
        </p:spPr>
        <p:txBody>
          <a:bodyPr/>
          <a:lstStyle/>
          <a:p>
            <a:r>
              <a:rPr lang="en-IN" dirty="0"/>
              <a:t>Dapper allow you to specify multiple parameter on a IN clause by using a list.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D1F0F-AEB1-42A7-8DB5-849241E5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A4FC7-4FAA-4A4D-B2EA-5A12B7FD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2" y="2821201"/>
            <a:ext cx="11847960" cy="17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2949-071E-44D6-A223-ECF96E40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91" y="309558"/>
            <a:ext cx="11119406" cy="603109"/>
          </a:xfrm>
        </p:spPr>
        <p:txBody>
          <a:bodyPr>
            <a:normAutofit/>
          </a:bodyPr>
          <a:lstStyle/>
          <a:p>
            <a:r>
              <a:rPr lang="en-IN" dirty="0"/>
              <a:t>Result Anonymous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2AE1-9DD5-4FF9-874D-3B9E33C6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47" y="1220353"/>
            <a:ext cx="11791005" cy="44172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Extension methods can be used to execute a query and map the result using dynamic.</a:t>
            </a:r>
          </a:p>
          <a:p>
            <a:r>
              <a:rPr lang="en-US" dirty="0"/>
              <a:t>The anonymous result can be mapped from following extension methods:</a:t>
            </a:r>
          </a:p>
          <a:p>
            <a:pPr marL="514042" indent="-334763">
              <a:buFont typeface="+mj-lt"/>
              <a:buAutoNum type="alphaLcParenR"/>
            </a:pPr>
            <a:r>
              <a:rPr lang="en-US" dirty="0"/>
              <a:t> Query</a:t>
            </a:r>
          </a:p>
          <a:p>
            <a:pPr marL="514042" indent="-334763">
              <a:buFont typeface="+mj-lt"/>
              <a:buAutoNum type="alphaLcParenR"/>
            </a:pPr>
            <a:r>
              <a:rPr lang="en-US" dirty="0" err="1"/>
              <a:t>QueryFirst</a:t>
            </a:r>
            <a:endParaRPr lang="en-US" dirty="0"/>
          </a:p>
          <a:p>
            <a:pPr marL="514042" indent="-334763">
              <a:buFont typeface="+mj-lt"/>
              <a:buAutoNum type="alphaLcParenR"/>
            </a:pPr>
            <a:r>
              <a:rPr lang="en-US" dirty="0" err="1"/>
              <a:t>QueryFirstOrDefault</a:t>
            </a:r>
            <a:endParaRPr lang="en-US" dirty="0"/>
          </a:p>
          <a:p>
            <a:pPr marL="514042" indent="-334763">
              <a:buFont typeface="+mj-lt"/>
              <a:buAutoNum type="alphaLcParenR"/>
            </a:pPr>
            <a:r>
              <a:rPr lang="en-US" dirty="0" err="1"/>
              <a:t>QuerySingle</a:t>
            </a:r>
            <a:endParaRPr lang="en-US" dirty="0"/>
          </a:p>
          <a:p>
            <a:pPr marL="514042" indent="-334763">
              <a:buFont typeface="+mj-lt"/>
              <a:buAutoNum type="alphaLcParenR"/>
            </a:pPr>
            <a:r>
              <a:rPr lang="en-US" dirty="0" err="1"/>
              <a:t>QuerySingleOrDefault</a:t>
            </a:r>
            <a:endParaRPr lang="en-US" dirty="0"/>
          </a:p>
          <a:p>
            <a:r>
              <a:rPr lang="en-US" dirty="0"/>
              <a:t>These extension methods can be called from any object of type </a:t>
            </a:r>
            <a:r>
              <a:rPr lang="en-US" dirty="0" err="1"/>
              <a:t>IDbConnection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75A3-FB99-4355-8B6A-94030364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7495-EA98-44ED-BA90-EC55AD02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75" y="372510"/>
            <a:ext cx="11125199" cy="384047"/>
          </a:xfrm>
        </p:spPr>
        <p:txBody>
          <a:bodyPr/>
          <a:lstStyle/>
          <a:p>
            <a:r>
              <a:rPr lang="en-IN" dirty="0"/>
              <a:t>Example – Query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99F3-ACDE-44FD-BEF3-B61394C8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0" y="1050472"/>
            <a:ext cx="11126522" cy="4419600"/>
          </a:xfrm>
        </p:spPr>
        <p:txBody>
          <a:bodyPr/>
          <a:lstStyle/>
          <a:p>
            <a:r>
              <a:rPr lang="en-IN" dirty="0"/>
              <a:t>Query method can execute a query and map the result to a dynamic list.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86D4E-494E-4063-BAED-1A5132AE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E97E7-5FEE-4489-A03E-4FD6BF4BB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73" y="2284133"/>
            <a:ext cx="5966677" cy="22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7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568D-8299-4CC1-A462-B365C7C7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0" y="528821"/>
            <a:ext cx="11119406" cy="383847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- </a:t>
            </a:r>
            <a:r>
              <a:rPr lang="en-IN" sz="4000" dirty="0" err="1"/>
              <a:t>QueryFirst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D375-FCB1-4F2C-A163-0F0F11C7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49" y="1220353"/>
            <a:ext cx="11120727" cy="4417298"/>
          </a:xfrm>
        </p:spPr>
        <p:txBody>
          <a:bodyPr/>
          <a:lstStyle/>
          <a:p>
            <a:r>
              <a:rPr lang="en-IN" dirty="0" err="1"/>
              <a:t>QueryFirst</a:t>
            </a:r>
            <a:r>
              <a:rPr lang="en-IN" dirty="0"/>
              <a:t> method can execute a query and map the first result to a dynamic list.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1CF0-49E7-4005-A605-AE7DDA4C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A02DE-F4CE-4F84-BF91-102BB591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28" y="2786061"/>
            <a:ext cx="8363968" cy="22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9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3BAF-CC83-4B64-B514-84263ABD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20" y="444839"/>
            <a:ext cx="11125199" cy="628136"/>
          </a:xfrm>
        </p:spPr>
        <p:txBody>
          <a:bodyPr/>
          <a:lstStyle/>
          <a:p>
            <a:r>
              <a:rPr lang="en-IN" dirty="0"/>
              <a:t>How Dapper Works?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2573-EF2C-493B-9C84-5CA6B4F41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7" y="1301576"/>
            <a:ext cx="11126522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a three step process.</a:t>
            </a:r>
          </a:p>
          <a:p>
            <a:r>
              <a:rPr lang="en-US" dirty="0"/>
              <a:t>Create an </a:t>
            </a:r>
            <a:r>
              <a:rPr lang="en-US" dirty="0" err="1"/>
              <a:t>IDbConnection</a:t>
            </a:r>
            <a:r>
              <a:rPr lang="en-US" dirty="0"/>
              <a:t> object.</a:t>
            </a:r>
          </a:p>
          <a:p>
            <a:r>
              <a:rPr lang="en-US" dirty="0"/>
              <a:t>Write a query to perform CRUD operations.</a:t>
            </a:r>
          </a:p>
          <a:p>
            <a:r>
              <a:rPr lang="en-US" dirty="0"/>
              <a:t>Pass query as a parameter in Execute 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29345-7EC0-4E01-966C-9BD49232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4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A2C8-6B8D-430A-A223-F6A667E3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10" y="334258"/>
            <a:ext cx="11119406" cy="652510"/>
          </a:xfrm>
        </p:spPr>
        <p:txBody>
          <a:bodyPr>
            <a:normAutofit/>
          </a:bodyPr>
          <a:lstStyle/>
          <a:p>
            <a:r>
              <a:rPr lang="en-IN" dirty="0"/>
              <a:t>Example - </a:t>
            </a:r>
            <a:r>
              <a:rPr lang="en-IN" dirty="0" err="1"/>
              <a:t>QueryFirstOrDefault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DC2D-FDF7-4631-AC78-AC18C0581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54" y="1302687"/>
            <a:ext cx="11120727" cy="4417298"/>
          </a:xfrm>
        </p:spPr>
        <p:txBody>
          <a:bodyPr/>
          <a:lstStyle/>
          <a:p>
            <a:r>
              <a:rPr lang="en-IN" dirty="0" err="1"/>
              <a:t>QueryFirstOrDefault</a:t>
            </a:r>
            <a:r>
              <a:rPr lang="en-IN" dirty="0"/>
              <a:t> method can execute a query and map the first result  to a dynamic list, or a default value if the sequence contains no elements.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736A6-F4FB-4EEF-A201-7E003313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43FF0-68F6-4B0E-B4CE-D7C1F268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51" y="2578829"/>
            <a:ext cx="9641522" cy="238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3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17CA-67ED-4442-B63C-633B1634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09" y="454719"/>
            <a:ext cx="11119406" cy="578407"/>
          </a:xfrm>
        </p:spPr>
        <p:txBody>
          <a:bodyPr>
            <a:normAutofit/>
          </a:bodyPr>
          <a:lstStyle/>
          <a:p>
            <a:r>
              <a:rPr lang="en-IN" dirty="0"/>
              <a:t>Example - </a:t>
            </a:r>
            <a:r>
              <a:rPr lang="en-IN" dirty="0" err="1"/>
              <a:t>QuerySingle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2347-28E3-4A3C-9E6F-0F517928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54" y="1327387"/>
            <a:ext cx="11120727" cy="4417298"/>
          </a:xfrm>
        </p:spPr>
        <p:txBody>
          <a:bodyPr/>
          <a:lstStyle/>
          <a:p>
            <a:r>
              <a:rPr lang="en-IN" dirty="0" err="1"/>
              <a:t>QuerySingle</a:t>
            </a:r>
            <a:r>
              <a:rPr lang="en-IN" dirty="0"/>
              <a:t> method can execute a query and map the first result to a dynamic list, and throws an exception if there is not exactly one element in the sequence.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39C91-6544-4DF8-BAC0-AFCEE5CC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FFFAF-5D7B-43FC-A4CD-4360228F7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29" y="2776537"/>
            <a:ext cx="10011166" cy="275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6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E776-5E5A-427A-8B26-70CE5F29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10" y="334259"/>
            <a:ext cx="11119406" cy="578407"/>
          </a:xfrm>
        </p:spPr>
        <p:txBody>
          <a:bodyPr>
            <a:normAutofit/>
          </a:bodyPr>
          <a:lstStyle/>
          <a:p>
            <a:r>
              <a:rPr lang="en-IN" dirty="0"/>
              <a:t>Example – </a:t>
            </a:r>
            <a:r>
              <a:rPr lang="en-IN" dirty="0" err="1"/>
              <a:t>QuerySingleOrDefault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412E-1F5C-436A-93C1-E5B64784B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49" y="1220353"/>
            <a:ext cx="11120727" cy="4417298"/>
          </a:xfrm>
        </p:spPr>
        <p:txBody>
          <a:bodyPr/>
          <a:lstStyle/>
          <a:p>
            <a:r>
              <a:rPr lang="en-IN" dirty="0" err="1"/>
              <a:t>QuerySingleDefaut</a:t>
            </a:r>
            <a:r>
              <a:rPr lang="en-IN" dirty="0"/>
              <a:t> method can execute a query and map the first result to a dynamic list, or a default value if the sequence is empty; this method throws an exception if there is more than one element in the sequence.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17ED4-8F8B-4ED2-A043-1D5E4380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254A7-8916-47A5-9840-006DADED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62" y="2810775"/>
            <a:ext cx="9611901" cy="23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A163-6990-4970-A350-C578A987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11" y="334259"/>
            <a:ext cx="11119406" cy="578407"/>
          </a:xfrm>
        </p:spPr>
        <p:txBody>
          <a:bodyPr>
            <a:normAutofit/>
          </a:bodyPr>
          <a:lstStyle/>
          <a:p>
            <a:r>
              <a:rPr lang="en-IN" dirty="0"/>
              <a:t>Result Strongly Typed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C94-1B8C-4A78-8E73-7B2B7DB8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48" y="1170950"/>
            <a:ext cx="11651603" cy="4417298"/>
          </a:xfrm>
        </p:spPr>
        <p:txBody>
          <a:bodyPr>
            <a:normAutofit fontScale="92500"/>
          </a:bodyPr>
          <a:lstStyle/>
          <a:p>
            <a:r>
              <a:rPr lang="en-IN" dirty="0"/>
              <a:t>Extension methods can be used to execute a query and map the result using strongly typed.</a:t>
            </a:r>
          </a:p>
          <a:p>
            <a:r>
              <a:rPr lang="en-US" dirty="0"/>
              <a:t>The anonymous result can be mapped from following extension methods:</a:t>
            </a:r>
          </a:p>
          <a:p>
            <a:pPr marL="514042" indent="-334763">
              <a:buFont typeface="+mj-lt"/>
              <a:buAutoNum type="alphaLcParenR"/>
            </a:pPr>
            <a:r>
              <a:rPr lang="en-US" dirty="0"/>
              <a:t> Query</a:t>
            </a:r>
          </a:p>
          <a:p>
            <a:pPr marL="514042" indent="-334763">
              <a:buFont typeface="+mj-lt"/>
              <a:buAutoNum type="alphaLcParenR"/>
            </a:pPr>
            <a:r>
              <a:rPr lang="en-US" dirty="0" err="1"/>
              <a:t>QueryFirst</a:t>
            </a:r>
            <a:endParaRPr lang="en-US" dirty="0"/>
          </a:p>
          <a:p>
            <a:pPr marL="514042" indent="-334763">
              <a:buFont typeface="+mj-lt"/>
              <a:buAutoNum type="alphaLcParenR"/>
            </a:pPr>
            <a:r>
              <a:rPr lang="en-US" dirty="0" err="1"/>
              <a:t>QueryFirstOrDefault</a:t>
            </a:r>
            <a:endParaRPr lang="en-US" dirty="0"/>
          </a:p>
          <a:p>
            <a:pPr marL="514042" indent="-334763">
              <a:buFont typeface="+mj-lt"/>
              <a:buAutoNum type="alphaLcParenR"/>
            </a:pPr>
            <a:r>
              <a:rPr lang="en-US" dirty="0" err="1"/>
              <a:t>QuerySingle</a:t>
            </a:r>
            <a:endParaRPr lang="en-US" dirty="0"/>
          </a:p>
          <a:p>
            <a:pPr marL="514042" indent="-334763">
              <a:buFont typeface="+mj-lt"/>
              <a:buAutoNum type="alphaLcParenR"/>
            </a:pPr>
            <a:r>
              <a:rPr lang="en-US" dirty="0" err="1"/>
              <a:t>QuerySingleOrDefault</a:t>
            </a:r>
            <a:endParaRPr lang="en-US" dirty="0"/>
          </a:p>
          <a:p>
            <a:r>
              <a:rPr lang="en-US" dirty="0"/>
              <a:t>These extension methods can be called from any object of type </a:t>
            </a:r>
            <a:r>
              <a:rPr lang="en-US" dirty="0" err="1"/>
              <a:t>IDbConnection</a:t>
            </a:r>
            <a:r>
              <a:rPr lang="en-US" dirty="0"/>
              <a:t>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4082-FAFA-45B0-831A-219B74C2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1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DAEE-4424-47B3-90CF-AEEA9870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10" y="334259"/>
            <a:ext cx="11119406" cy="578407"/>
          </a:xfrm>
        </p:spPr>
        <p:txBody>
          <a:bodyPr>
            <a:normAutofit/>
          </a:bodyPr>
          <a:lstStyle/>
          <a:p>
            <a:r>
              <a:rPr lang="en-IN" dirty="0"/>
              <a:t>Example – Query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0556-52AA-4242-83FC-68603552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48" y="1220353"/>
            <a:ext cx="11651603" cy="4417298"/>
          </a:xfrm>
        </p:spPr>
        <p:txBody>
          <a:bodyPr/>
          <a:lstStyle/>
          <a:p>
            <a:r>
              <a:rPr lang="en-US" dirty="0"/>
              <a:t>Query method can execute a query and map the result to a strongly typed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2D0B-ECE2-417E-9A2B-F7F62480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B3101-0226-4F42-A5D2-1E069343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74" y="2326931"/>
            <a:ext cx="8739875" cy="283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28C5-C2BE-499F-859D-7C0E0F9B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09" y="451672"/>
            <a:ext cx="11119406" cy="383847"/>
          </a:xfrm>
        </p:spPr>
        <p:txBody>
          <a:bodyPr>
            <a:noAutofit/>
          </a:bodyPr>
          <a:lstStyle/>
          <a:p>
            <a:r>
              <a:rPr lang="en-IN" dirty="0"/>
              <a:t>Example – </a:t>
            </a:r>
            <a:r>
              <a:rPr lang="en-IN" dirty="0" err="1"/>
              <a:t>QueryFirst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0AD3-A589-4C6A-BF36-C772B504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56" y="1179180"/>
            <a:ext cx="11374830" cy="4417298"/>
          </a:xfrm>
        </p:spPr>
        <p:txBody>
          <a:bodyPr/>
          <a:lstStyle/>
          <a:p>
            <a:r>
              <a:rPr lang="en-US" dirty="0" err="1"/>
              <a:t>QueryFirst</a:t>
            </a:r>
            <a:r>
              <a:rPr lang="en-US" dirty="0"/>
              <a:t> method can execute a query and map the first result to a strongly typed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6590-10B6-4A9B-926B-6C57771A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B8595-7346-4D4D-A540-4587B2E1A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25" y="2296563"/>
            <a:ext cx="9209373" cy="22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1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48BD-9EDB-488A-BD7B-EF23D71C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09" y="334262"/>
            <a:ext cx="11119406" cy="677211"/>
          </a:xfrm>
        </p:spPr>
        <p:txBody>
          <a:bodyPr>
            <a:normAutofit/>
          </a:bodyPr>
          <a:lstStyle/>
          <a:p>
            <a:r>
              <a:rPr lang="en-IN" dirty="0"/>
              <a:t>Example - </a:t>
            </a:r>
            <a:r>
              <a:rPr lang="en-IN" dirty="0" err="1"/>
              <a:t>QueryFirstOrDefault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8C93-AD71-4BED-A6BF-E5C0AF151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96" y="1420715"/>
            <a:ext cx="11374830" cy="4417298"/>
          </a:xfrm>
        </p:spPr>
        <p:txBody>
          <a:bodyPr/>
          <a:lstStyle/>
          <a:p>
            <a:r>
              <a:rPr lang="en-US" dirty="0" err="1"/>
              <a:t>QueryFirstOrDefault</a:t>
            </a:r>
            <a:r>
              <a:rPr lang="en-US" dirty="0"/>
              <a:t> method can execute a query and map the first result to a strongly typed list, or a default value if the sequence contains no elements.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F1DAE-190A-4062-8958-1CAE851F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ED003-1126-4E75-BA07-0322F5464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15" y="2767012"/>
            <a:ext cx="10392793" cy="23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0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92CE-A001-44DF-9618-9CBAD06A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09" y="334259"/>
            <a:ext cx="11119406" cy="578407"/>
          </a:xfrm>
        </p:spPr>
        <p:txBody>
          <a:bodyPr>
            <a:normAutofit/>
          </a:bodyPr>
          <a:lstStyle/>
          <a:p>
            <a:r>
              <a:rPr lang="en-IN" dirty="0"/>
              <a:t>Example – </a:t>
            </a:r>
            <a:r>
              <a:rPr lang="en-IN" dirty="0" err="1"/>
              <a:t>QuerySingle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99F5-CB45-4BE9-B913-E6248869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49" y="1170950"/>
            <a:ext cx="11473639" cy="4417298"/>
          </a:xfrm>
        </p:spPr>
        <p:txBody>
          <a:bodyPr/>
          <a:lstStyle/>
          <a:p>
            <a:r>
              <a:rPr lang="en-US" dirty="0" err="1"/>
              <a:t>QuerySingle</a:t>
            </a:r>
            <a:r>
              <a:rPr lang="en-US" dirty="0"/>
              <a:t> method can execute a query and map the first result to a strongly typed list, and throws an exception if there is not exactly one element in the sequence.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1A7D1-7917-4B9B-9074-CDC2D450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A1B69-7BB0-4278-8EFD-A83D6837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80" y="2776537"/>
            <a:ext cx="10291463" cy="25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7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5676-46DC-48A2-8CBD-718D2119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10" y="528821"/>
            <a:ext cx="11119406" cy="383847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- </a:t>
            </a:r>
            <a:r>
              <a:rPr lang="en-IN" dirty="0" err="1"/>
              <a:t>QuerySingleOrDefault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5CBF-71D4-4A17-87FE-7F9A949E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49" y="1220353"/>
            <a:ext cx="11120727" cy="4417298"/>
          </a:xfrm>
        </p:spPr>
        <p:txBody>
          <a:bodyPr/>
          <a:lstStyle/>
          <a:p>
            <a:pPr algn="just"/>
            <a:r>
              <a:rPr lang="en-US" dirty="0" err="1"/>
              <a:t>QuerySingleOrDefault</a:t>
            </a:r>
            <a:r>
              <a:rPr lang="en-US" dirty="0"/>
              <a:t> method can execute a query and map the first result to a strongly typed list, or a default value if the sequence is empty; this method throws an exception if there is more than one element in the sequence.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7026B-52CF-455D-97F2-1598D429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FB69F-798C-4CA8-9F9F-BAB89FD3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02" y="3221380"/>
            <a:ext cx="10220374" cy="22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4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D551-8925-44F6-984F-BE81278C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13" y="331212"/>
            <a:ext cx="11119406" cy="603109"/>
          </a:xfrm>
        </p:spPr>
        <p:txBody>
          <a:bodyPr>
            <a:normAutofit/>
          </a:bodyPr>
          <a:lstStyle/>
          <a:p>
            <a:r>
              <a:rPr lang="en-IN" dirty="0"/>
              <a:t>Result Multi-Mapping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F944-10EC-4403-8C65-47A1A69A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46" y="1129782"/>
            <a:ext cx="11827679" cy="4417298"/>
          </a:xfrm>
        </p:spPr>
        <p:txBody>
          <a:bodyPr/>
          <a:lstStyle/>
          <a:p>
            <a:r>
              <a:rPr lang="en-US" dirty="0"/>
              <a:t>Extension methods can be used to execute a query and map the result to a strongly typed list with relations.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relation can be either:</a:t>
            </a:r>
          </a:p>
          <a:p>
            <a:r>
              <a:rPr lang="en-US" dirty="0"/>
              <a:t>One to One</a:t>
            </a:r>
          </a:p>
          <a:p>
            <a:r>
              <a:rPr lang="en-US" dirty="0"/>
              <a:t>One to Many</a:t>
            </a:r>
          </a:p>
          <a:p>
            <a:endParaRPr lang="en-US" dirty="0"/>
          </a:p>
          <a:p>
            <a:r>
              <a:rPr lang="en-US" dirty="0"/>
              <a:t>These extension methods can be called from any object of type </a:t>
            </a:r>
            <a:r>
              <a:rPr lang="en-US" dirty="0" err="1"/>
              <a:t>IDbConnection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CFD7B-082B-40F9-AEE8-D92DAF7A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8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6E20-9566-470D-A2AE-883EE73C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51" y="270951"/>
            <a:ext cx="11125199" cy="458188"/>
          </a:xfrm>
        </p:spPr>
        <p:txBody>
          <a:bodyPr/>
          <a:lstStyle/>
          <a:p>
            <a:r>
              <a:rPr lang="en-IN" dirty="0"/>
              <a:t>Installation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8010-9D4E-4963-974B-FDFBAEAB8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7" y="910126"/>
            <a:ext cx="11126522" cy="519675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There are two ways to install Dapper:</a:t>
            </a:r>
          </a:p>
          <a:p>
            <a:r>
              <a:rPr lang="en-US" sz="2400" dirty="0"/>
              <a:t>DapperMappingFileForC#4.5.cs.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Add this </a:t>
            </a:r>
            <a:r>
              <a:rPr lang="en-US" sz="2400" dirty="0" err="1"/>
              <a:t>Program.cs</a:t>
            </a:r>
            <a:r>
              <a:rPr lang="en-US" sz="2400" dirty="0"/>
              <a:t> file to project and get started with Dapper functionality. </a:t>
            </a:r>
            <a:br>
              <a:rPr lang="en-US" sz="2400" dirty="0"/>
            </a:br>
            <a:r>
              <a:rPr lang="en-US" sz="2400" dirty="0"/>
              <a:t>We can </a:t>
            </a:r>
            <a:r>
              <a:rPr lang="en-US" sz="2400" dirty="0" err="1"/>
              <a:t>SqlMapperAsync.cs</a:t>
            </a:r>
            <a:r>
              <a:rPr lang="en-US" sz="2400" dirty="0"/>
              <a:t> depending on the </a:t>
            </a:r>
            <a:r>
              <a:rPr lang="en-US" sz="2400" dirty="0" err="1"/>
              <a:t>.Net</a:t>
            </a:r>
            <a:r>
              <a:rPr lang="en-US" sz="2400" dirty="0"/>
              <a:t> framework use. 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NuGet package Manager. </a:t>
            </a:r>
            <a:br>
              <a:rPr lang="en-US" sz="2400" dirty="0"/>
            </a:br>
            <a:r>
              <a:rPr lang="en-US" sz="2400" dirty="0"/>
              <a:t>In Visual Studio, create a new console project and in Solution Explorer right-click References and select Manage NuGet package Manager and search for Dapper and using the NuGet Package Manager Console command for the Nugget Package Manager “install-package dapper”, and this will install Dapper into project.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C757-1B80-42FA-A467-03A252B2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3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FAE4-6B1B-4A8C-B7CB-7159FAC5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10" y="284856"/>
            <a:ext cx="11119406" cy="627808"/>
          </a:xfrm>
        </p:spPr>
        <p:txBody>
          <a:bodyPr>
            <a:normAutofit/>
          </a:bodyPr>
          <a:lstStyle/>
          <a:p>
            <a:r>
              <a:rPr lang="en-IN" dirty="0"/>
              <a:t>Example – Query Multi-Mapping (One to One)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794E-7577-4F73-9671-7B873E2B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49" y="1220353"/>
            <a:ext cx="11120727" cy="4417298"/>
          </a:xfrm>
        </p:spPr>
        <p:txBody>
          <a:bodyPr/>
          <a:lstStyle/>
          <a:p>
            <a:r>
              <a:rPr lang="en-US" dirty="0"/>
              <a:t>Query method can execute a query and map the result to a strongly typed list with a one to one relation.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9CCA4-3019-4F44-9DDE-953AF7DC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BAB3D-95BB-4B3A-8FA7-1808799D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90" y="2177226"/>
            <a:ext cx="9971248" cy="3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4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A7B7-D59B-49A1-B28F-70662FE8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11" y="334259"/>
            <a:ext cx="11119406" cy="578407"/>
          </a:xfrm>
        </p:spPr>
        <p:txBody>
          <a:bodyPr>
            <a:normAutofit/>
          </a:bodyPr>
          <a:lstStyle/>
          <a:p>
            <a:r>
              <a:rPr lang="en-IN" dirty="0"/>
              <a:t>Example- Query Multi-Mapping (One to Many)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1FA1-57B4-408F-8A11-33365564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51" y="1220353"/>
            <a:ext cx="4863450" cy="4417298"/>
          </a:xfrm>
        </p:spPr>
        <p:txBody>
          <a:bodyPr/>
          <a:lstStyle/>
          <a:p>
            <a:r>
              <a:rPr lang="en-US" dirty="0"/>
              <a:t>Query method can execute a query and map the result to a strongly typed list with a one to many relations.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C69D0-4031-4693-B141-B0627F26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D8E7A-716A-4400-9C3D-11BF9CF5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0" y="1162049"/>
            <a:ext cx="6791325" cy="46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6681-227B-45B8-B7BA-209650E0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97" y="289639"/>
            <a:ext cx="11122302" cy="627972"/>
          </a:xfrm>
        </p:spPr>
        <p:txBody>
          <a:bodyPr>
            <a:normAutofit/>
          </a:bodyPr>
          <a:lstStyle/>
          <a:p>
            <a:r>
              <a:rPr lang="en-IN" dirty="0"/>
              <a:t>Result Multi-Result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E2C4-04C6-4D3E-A524-96DA5B282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0" y="1219776"/>
            <a:ext cx="11123624" cy="4418449"/>
          </a:xfrm>
        </p:spPr>
        <p:txBody>
          <a:bodyPr/>
          <a:lstStyle/>
          <a:p>
            <a:r>
              <a:rPr lang="en-US" dirty="0" err="1"/>
              <a:t>QueryMultiple</a:t>
            </a:r>
            <a:r>
              <a:rPr lang="en-US" dirty="0"/>
              <a:t> method is an extension method which can be called from any object of type </a:t>
            </a:r>
            <a:r>
              <a:rPr lang="en-US" dirty="0" err="1"/>
              <a:t>IDbConnection</a:t>
            </a:r>
            <a:r>
              <a:rPr lang="en-US" dirty="0"/>
              <a:t>. It can execute multiple queries within the same command and map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613DF-1F82-446B-A909-B7CDB3E3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AA0A9-78FB-4AAD-A6DC-828206AF1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61" y="2685084"/>
            <a:ext cx="10780165" cy="26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5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54C3-D09F-4B0A-9669-363CC745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5" y="289639"/>
            <a:ext cx="11122302" cy="652680"/>
          </a:xfrm>
        </p:spPr>
        <p:txBody>
          <a:bodyPr>
            <a:normAutofit/>
          </a:bodyPr>
          <a:lstStyle/>
          <a:p>
            <a:r>
              <a:rPr lang="en-IN" dirty="0"/>
              <a:t>Result Multi-Type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2BAD-0F29-46D7-9BA3-4E1D8927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1" y="1219776"/>
            <a:ext cx="5769292" cy="4418449"/>
          </a:xfrm>
        </p:spPr>
        <p:txBody>
          <a:bodyPr/>
          <a:lstStyle/>
          <a:p>
            <a:pPr algn="just"/>
            <a:r>
              <a:rPr lang="en-US" dirty="0" err="1"/>
              <a:t>ExecuteReader</a:t>
            </a:r>
            <a:r>
              <a:rPr lang="en-US" dirty="0"/>
              <a:t> method is an extension method which can be called from any object of type </a:t>
            </a:r>
            <a:r>
              <a:rPr lang="en-US" dirty="0" err="1"/>
              <a:t>IDbConnection</a:t>
            </a:r>
            <a:r>
              <a:rPr lang="en-US" dirty="0"/>
              <a:t>. It can execute a query and map the result to a list of different types.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7729D-2211-4147-B101-8D6C75B3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2CFEA-D7B4-448A-A0FB-3BD2C687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834" y="942320"/>
            <a:ext cx="4800152" cy="526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7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F206-718C-4DC3-A44A-ADFC7106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5" y="289639"/>
            <a:ext cx="11122302" cy="652680"/>
          </a:xfrm>
        </p:spPr>
        <p:txBody>
          <a:bodyPr>
            <a:normAutofit/>
          </a:bodyPr>
          <a:lstStyle/>
          <a:p>
            <a:r>
              <a:rPr lang="en-IN" dirty="0"/>
              <a:t>Async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32B8D-644F-4DDE-9AEE-194CE613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6" y="1252714"/>
            <a:ext cx="11123624" cy="4418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Dapper also extend the </a:t>
            </a:r>
            <a:r>
              <a:rPr lang="en-US" dirty="0" err="1"/>
              <a:t>IDbConnection</a:t>
            </a:r>
            <a:r>
              <a:rPr lang="en-US" dirty="0"/>
              <a:t> interface with Async (asynchronous) methods:</a:t>
            </a:r>
          </a:p>
          <a:p>
            <a:r>
              <a:rPr lang="en-US" dirty="0" err="1"/>
              <a:t>ExecuteAsync</a:t>
            </a:r>
            <a:endParaRPr lang="en-US" dirty="0"/>
          </a:p>
          <a:p>
            <a:r>
              <a:rPr lang="en-US" dirty="0" err="1"/>
              <a:t>QueryAsync</a:t>
            </a:r>
            <a:endParaRPr lang="en-US" dirty="0"/>
          </a:p>
          <a:p>
            <a:r>
              <a:rPr lang="en-US" dirty="0" err="1"/>
              <a:t>QueryFirstAsync</a:t>
            </a:r>
            <a:endParaRPr lang="en-US" dirty="0"/>
          </a:p>
          <a:p>
            <a:r>
              <a:rPr lang="en-US" dirty="0" err="1"/>
              <a:t>QueryFirstOrDefaultAsync</a:t>
            </a:r>
            <a:endParaRPr lang="en-US" dirty="0"/>
          </a:p>
          <a:p>
            <a:r>
              <a:rPr lang="en-US" dirty="0" err="1"/>
              <a:t>QuerySingleAsync</a:t>
            </a:r>
            <a:endParaRPr lang="en-US" dirty="0"/>
          </a:p>
          <a:p>
            <a:r>
              <a:rPr lang="en-US" dirty="0" err="1"/>
              <a:t>QuerySingleOrDefaultAsync</a:t>
            </a:r>
            <a:endParaRPr lang="en-US" dirty="0"/>
          </a:p>
          <a:p>
            <a:r>
              <a:rPr lang="en-US" dirty="0" err="1"/>
              <a:t>QueryMultipleAsync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A297-C75D-4494-9E5B-660B73A7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E663-4C6F-4851-B5C7-AEAB83DD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5" y="333453"/>
            <a:ext cx="11122302" cy="578558"/>
          </a:xfrm>
        </p:spPr>
        <p:txBody>
          <a:bodyPr>
            <a:normAutofit/>
          </a:bodyPr>
          <a:lstStyle/>
          <a:p>
            <a:r>
              <a:rPr lang="en-IN" dirty="0" err="1"/>
              <a:t>ExecuteAsync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C427-F34F-4A0C-8A52-14A56E9A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61C25-C2C6-4F14-AA21-AE2B68993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72" y="1015636"/>
            <a:ext cx="9794592" cy="482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1626-CC6F-49F2-BD46-3A1A9B64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09" y="297373"/>
            <a:ext cx="11122302" cy="627972"/>
          </a:xfrm>
        </p:spPr>
        <p:txBody>
          <a:bodyPr>
            <a:normAutofit/>
          </a:bodyPr>
          <a:lstStyle/>
          <a:p>
            <a:r>
              <a:rPr lang="en-IN" dirty="0" err="1"/>
              <a:t>QueryAsync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0DD55-6A73-4EA0-B81C-D0D5EAE6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5572B1-0CFF-41A8-B7D2-CCD91E254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70" y="1426801"/>
            <a:ext cx="8584285" cy="46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9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0508-9752-4307-8C22-EA906602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4" y="333453"/>
            <a:ext cx="11122302" cy="578558"/>
          </a:xfrm>
        </p:spPr>
        <p:txBody>
          <a:bodyPr>
            <a:normAutofit/>
          </a:bodyPr>
          <a:lstStyle/>
          <a:p>
            <a:r>
              <a:rPr lang="en-IN" dirty="0" err="1"/>
              <a:t>QueryFirstAsync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246BE-8909-4156-95AB-C1ACA999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B9B6E-0B09-4EF3-B97D-0322CAD6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360" y="1254215"/>
            <a:ext cx="9468105" cy="47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2A2E-42C2-4B7C-9803-18E8823D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97" y="284037"/>
            <a:ext cx="11122302" cy="627972"/>
          </a:xfrm>
        </p:spPr>
        <p:txBody>
          <a:bodyPr>
            <a:normAutofit/>
          </a:bodyPr>
          <a:lstStyle/>
          <a:p>
            <a:r>
              <a:rPr lang="en-IN" dirty="0" err="1"/>
              <a:t>QueryFirstOrDefaultAsync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B9969-A28B-4424-8FD3-90F8E759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CA3A2-7F00-4783-923D-99E41F6C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49" y="1118792"/>
            <a:ext cx="9729293" cy="47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4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E4BB-4390-487B-8C86-2D74CB33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30" y="368446"/>
            <a:ext cx="11122302" cy="383947"/>
          </a:xfrm>
        </p:spPr>
        <p:txBody>
          <a:bodyPr>
            <a:noAutofit/>
          </a:bodyPr>
          <a:lstStyle/>
          <a:p>
            <a:r>
              <a:rPr lang="en-IN" dirty="0" err="1"/>
              <a:t>QuerySingleAsync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C041C-0EED-4ACE-98C0-F8F3A924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41857-7231-4125-9CC1-E9456B2C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54" y="1119110"/>
            <a:ext cx="9607918" cy="461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3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E1EA-B198-41BA-ACC2-06D6FF9F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7" y="524261"/>
            <a:ext cx="11125199" cy="384047"/>
          </a:xfrm>
        </p:spPr>
        <p:txBody>
          <a:bodyPr/>
          <a:lstStyle/>
          <a:p>
            <a:r>
              <a:rPr lang="en-IN" dirty="0"/>
              <a:t>Requirement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1530-2C47-43C8-AD67-EFFA5F374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1" y="1219200"/>
            <a:ext cx="11126522" cy="4419600"/>
          </a:xfrm>
        </p:spPr>
        <p:txBody>
          <a:bodyPr/>
          <a:lstStyle/>
          <a:p>
            <a:r>
              <a:rPr lang="en-IN" dirty="0"/>
              <a:t>Dapper work with any database provider since there is no DB specific implementation.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618C6-DE53-433A-993A-D7978558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4CFC-95DD-4CA7-9916-A4560E29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4" y="525019"/>
            <a:ext cx="11122302" cy="383947"/>
          </a:xfrm>
        </p:spPr>
        <p:txBody>
          <a:bodyPr>
            <a:noAutofit/>
          </a:bodyPr>
          <a:lstStyle/>
          <a:p>
            <a:r>
              <a:rPr lang="en-IN" dirty="0" err="1"/>
              <a:t>QuerySingleOrDefaultAsync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99CD-CBE9-4F8C-9444-962E76A1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994E9-04E7-4511-BAD6-70959B7C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59" y="1372137"/>
            <a:ext cx="10000076" cy="426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4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AA70-795D-4941-9D60-530D4110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97" y="259330"/>
            <a:ext cx="11122302" cy="652680"/>
          </a:xfrm>
        </p:spPr>
        <p:txBody>
          <a:bodyPr>
            <a:normAutofit/>
          </a:bodyPr>
          <a:lstStyle/>
          <a:p>
            <a:r>
              <a:rPr lang="en-IN" dirty="0" err="1"/>
              <a:t>QueryMultipleAsync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B40B3-FF98-402E-B193-972C1EE3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60E08-07AB-4CE2-AB2D-86A51CF3C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95" y="1325192"/>
            <a:ext cx="9896973" cy="32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5982-96C5-451B-9BB4-ED4CDBEC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97" y="308745"/>
            <a:ext cx="11122302" cy="603266"/>
          </a:xfrm>
        </p:spPr>
        <p:txBody>
          <a:bodyPr>
            <a:normAutofit/>
          </a:bodyPr>
          <a:lstStyle/>
          <a:p>
            <a:r>
              <a:rPr lang="en-IN" dirty="0"/>
              <a:t>Buffered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E7ACF-B93A-42F2-A464-F0F04F08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0" y="1219776"/>
            <a:ext cx="4653957" cy="4418449"/>
          </a:xfrm>
        </p:spPr>
        <p:txBody>
          <a:bodyPr/>
          <a:lstStyle/>
          <a:p>
            <a:r>
              <a:rPr lang="en-US" dirty="0"/>
              <a:t>Default: True</a:t>
            </a:r>
          </a:p>
          <a:p>
            <a:r>
              <a:rPr lang="en-US" dirty="0"/>
              <a:t>A buffered query return the entire reader at once. That is ideal in most scenario.</a:t>
            </a:r>
          </a:p>
          <a:p>
            <a:r>
              <a:rPr lang="en-US" dirty="0"/>
              <a:t>A non-buffered query is equivalent as streaming. You only load objects on demand. That can be useful for a very large query to reduce memory usage.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F74CD-E222-4B0A-A6A3-900EE123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E2558-8E17-49D1-9FD1-2887D916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428" y="1682298"/>
            <a:ext cx="6122181" cy="327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6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F119-7A4F-4504-8CA9-DC53C46B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35063"/>
            <a:ext cx="11122302" cy="627972"/>
          </a:xfrm>
        </p:spPr>
        <p:txBody>
          <a:bodyPr>
            <a:normAutofit/>
          </a:bodyPr>
          <a:lstStyle/>
          <a:p>
            <a:r>
              <a:rPr lang="en-IN" dirty="0"/>
              <a:t>Transaction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9759-B8B7-424C-A58A-DEA94A2F3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0" y="1072853"/>
            <a:ext cx="11123624" cy="4418449"/>
          </a:xfrm>
        </p:spPr>
        <p:txBody>
          <a:bodyPr/>
          <a:lstStyle/>
          <a:p>
            <a:r>
              <a:rPr lang="en-US" dirty="0"/>
              <a:t>Dapper support the transaction and </a:t>
            </a:r>
            <a:r>
              <a:rPr lang="en-US" dirty="0" err="1"/>
              <a:t>TransactionScope</a:t>
            </a:r>
            <a:endParaRPr lang="en-US" dirty="0"/>
          </a:p>
          <a:p>
            <a:r>
              <a:rPr lang="en-US" dirty="0"/>
              <a:t>Begin a new transaction from the connection and pass it in the transaction optional parameter.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F29D0-6FF0-4859-AC8D-BED3178F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4B862-0EF1-44DA-81A4-3B59E44A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26" y="2429802"/>
            <a:ext cx="7591771" cy="373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2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EF8A-0FDA-4C30-A5A9-3F9572BF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0" y="371496"/>
            <a:ext cx="11122302" cy="627972"/>
          </a:xfrm>
        </p:spPr>
        <p:txBody>
          <a:bodyPr>
            <a:normAutofit/>
          </a:bodyPr>
          <a:lstStyle/>
          <a:p>
            <a:r>
              <a:rPr lang="en-IN" dirty="0"/>
              <a:t>Transaction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568F-6CD9-468A-824C-6A2FE9FF4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6" y="1203302"/>
            <a:ext cx="11123624" cy="4418449"/>
          </a:xfrm>
        </p:spPr>
        <p:txBody>
          <a:bodyPr/>
          <a:lstStyle/>
          <a:p>
            <a:r>
              <a:rPr lang="en-US" dirty="0"/>
              <a:t>Begin a new transaction scope before starting the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8ADEE-A1BC-4376-9B98-14F74D65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4E144-A2E2-46B1-BC27-60BA4B7C9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38" y="1851163"/>
            <a:ext cx="7122224" cy="37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E5EE-2F66-4C0F-821C-AADCE22C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07" y="272669"/>
            <a:ext cx="11122302" cy="603266"/>
          </a:xfrm>
        </p:spPr>
        <p:txBody>
          <a:bodyPr>
            <a:normAutofit/>
          </a:bodyPr>
          <a:lstStyle/>
          <a:p>
            <a:r>
              <a:rPr lang="en-IN" dirty="0"/>
              <a:t>Store 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2783-BFED-45A1-BBA7-36229D6B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6" y="1079764"/>
            <a:ext cx="11123624" cy="4418449"/>
          </a:xfrm>
        </p:spPr>
        <p:txBody>
          <a:bodyPr/>
          <a:lstStyle/>
          <a:p>
            <a:r>
              <a:rPr lang="en-US" dirty="0"/>
              <a:t>Using Stored Procedure in Dapper is very easy, simply need to specify the command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452A5-9572-4439-92D7-011ECE8F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0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B27F-9E47-4EC5-9389-55121E41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41" y="379819"/>
            <a:ext cx="11122302" cy="383947"/>
          </a:xfrm>
        </p:spPr>
        <p:txBody>
          <a:bodyPr>
            <a:noAutofit/>
          </a:bodyPr>
          <a:lstStyle/>
          <a:p>
            <a:r>
              <a:rPr lang="en-IN" dirty="0"/>
              <a:t>Execute Single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38B8-66B9-4977-80E5-A67B4965A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6" y="1079765"/>
            <a:ext cx="11123624" cy="4418449"/>
          </a:xfrm>
        </p:spPr>
        <p:txBody>
          <a:bodyPr/>
          <a:lstStyle/>
          <a:p>
            <a:r>
              <a:rPr lang="en-US" dirty="0"/>
              <a:t>Execute a Stored Procedure a single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57A80-C1B7-4916-BD05-99DC6773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0D586-8359-4478-8199-48DFD6FB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68" y="1844914"/>
            <a:ext cx="9154490" cy="36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2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D790-6BA1-43A0-83A5-0FE2495C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92" y="333453"/>
            <a:ext cx="11122302" cy="578558"/>
          </a:xfrm>
        </p:spPr>
        <p:txBody>
          <a:bodyPr>
            <a:normAutofit/>
          </a:bodyPr>
          <a:lstStyle/>
          <a:p>
            <a:r>
              <a:rPr lang="en-IN" dirty="0"/>
              <a:t>Execute 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6C50-0678-466A-9031-E34A2E23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0" y="1219776"/>
            <a:ext cx="11123624" cy="4418449"/>
          </a:xfrm>
        </p:spPr>
        <p:txBody>
          <a:bodyPr/>
          <a:lstStyle/>
          <a:p>
            <a:r>
              <a:rPr lang="en-US" dirty="0"/>
              <a:t>Execute a Stored Procedure multiple times.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0623C-B246-42C7-91BC-C5E6E9B0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60DA2-13DD-4FCE-8583-920026D6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68" y="1828851"/>
            <a:ext cx="7140346" cy="426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3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0BEB-9EED-48A7-A900-2AEECC97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24" y="491987"/>
            <a:ext cx="11122302" cy="383947"/>
          </a:xfrm>
        </p:spPr>
        <p:txBody>
          <a:bodyPr>
            <a:normAutofit fontScale="90000"/>
          </a:bodyPr>
          <a:lstStyle/>
          <a:p>
            <a:r>
              <a:rPr lang="en-IN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5CAC-5202-441E-8839-1CA542E8F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06" y="1178593"/>
            <a:ext cx="11123624" cy="44184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Dapper will extend </a:t>
            </a:r>
            <a:r>
              <a:rPr lang="en-US" dirty="0" err="1"/>
              <a:t>IDbConnection</a:t>
            </a:r>
            <a:r>
              <a:rPr lang="en-US" dirty="0"/>
              <a:t> interface with multiple methods:</a:t>
            </a:r>
          </a:p>
          <a:p>
            <a:r>
              <a:rPr lang="en-US" dirty="0"/>
              <a:t>Execute</a:t>
            </a:r>
          </a:p>
          <a:p>
            <a:r>
              <a:rPr lang="en-US" dirty="0"/>
              <a:t>Query</a:t>
            </a:r>
          </a:p>
          <a:p>
            <a:r>
              <a:rPr lang="en-US" dirty="0" err="1"/>
              <a:t>QueryFirst</a:t>
            </a:r>
            <a:endParaRPr lang="en-US" dirty="0"/>
          </a:p>
          <a:p>
            <a:r>
              <a:rPr lang="en-US" dirty="0" err="1"/>
              <a:t>QueryFirstOrDefault</a:t>
            </a:r>
            <a:endParaRPr lang="en-US" dirty="0"/>
          </a:p>
          <a:p>
            <a:r>
              <a:rPr lang="en-US" dirty="0" err="1"/>
              <a:t>QuerySingle</a:t>
            </a:r>
            <a:endParaRPr lang="en-US" dirty="0"/>
          </a:p>
          <a:p>
            <a:r>
              <a:rPr lang="en-US" dirty="0" err="1"/>
              <a:t>QuerySingleOrDefault</a:t>
            </a:r>
            <a:endParaRPr lang="en-US" dirty="0"/>
          </a:p>
          <a:p>
            <a:r>
              <a:rPr lang="en-US" dirty="0" err="1"/>
              <a:t>QueryMultiple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75657-9675-425B-8E0D-8DE16354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8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0378-6449-40AD-B4B4-7EC56148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5" y="382868"/>
            <a:ext cx="11122302" cy="627972"/>
          </a:xfrm>
        </p:spPr>
        <p:txBody>
          <a:bodyPr>
            <a:normAutofit/>
          </a:bodyPr>
          <a:lstStyle/>
          <a:p>
            <a:r>
              <a:rPr lang="en-IN" dirty="0"/>
              <a:t>Dapper – Execute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33DE-ACCE-40CF-826C-D6BFD0433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98" y="1252716"/>
            <a:ext cx="11123624" cy="441844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Execute is an extension method which can be called from any object of type </a:t>
            </a:r>
            <a:r>
              <a:rPr lang="en-US" dirty="0" err="1"/>
              <a:t>IDbConnection</a:t>
            </a:r>
            <a:r>
              <a:rPr lang="en-US" dirty="0"/>
              <a:t>. It can execute a command one or multiple times and return the number of affected rows. This method is usually used to execute:</a:t>
            </a:r>
          </a:p>
          <a:p>
            <a:r>
              <a:rPr lang="en-US" dirty="0"/>
              <a:t>Stored Procedure</a:t>
            </a:r>
          </a:p>
          <a:p>
            <a:r>
              <a:rPr lang="en-US" dirty="0"/>
              <a:t>INSERT Statement</a:t>
            </a:r>
          </a:p>
          <a:p>
            <a:r>
              <a:rPr lang="en-US" dirty="0"/>
              <a:t>UPDATE Statement</a:t>
            </a:r>
          </a:p>
          <a:p>
            <a:r>
              <a:rPr lang="en-US" dirty="0"/>
              <a:t>DELETE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F0649-A4D2-42C1-ADC7-6C514754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6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racle_16x9_2014_521">
  <a:themeElements>
    <a:clrScheme name="Antra Color Palette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99A60"/>
      </a:accent1>
      <a:accent2>
        <a:srgbClr val="9C5252"/>
      </a:accent2>
      <a:accent3>
        <a:srgbClr val="E68422"/>
      </a:accent3>
      <a:accent4>
        <a:srgbClr val="846648"/>
      </a:accent4>
      <a:accent5>
        <a:srgbClr val="157EBD"/>
      </a:accent5>
      <a:accent6>
        <a:srgbClr val="189FEF"/>
      </a:accent6>
      <a:hlink>
        <a:srgbClr val="4D95CA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15012</TotalTime>
  <Words>2217</Words>
  <Application>Microsoft Office PowerPoint</Application>
  <PresentationFormat>Custom</PresentationFormat>
  <Paragraphs>391</Paragraphs>
  <Slides>77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0" baseType="lpstr">
      <vt:lpstr>Arial</vt:lpstr>
      <vt:lpstr>Calibri</vt:lpstr>
      <vt:lpstr>Oracle_16x9_2014_521</vt:lpstr>
      <vt:lpstr>PowerPoint Presentation</vt:lpstr>
      <vt:lpstr>Antra SEP Program</vt:lpstr>
      <vt:lpstr>What’s Dapper?</vt:lpstr>
      <vt:lpstr>Why Dapper</vt:lpstr>
      <vt:lpstr>How Dapper Works?</vt:lpstr>
      <vt:lpstr>Installation </vt:lpstr>
      <vt:lpstr>Requirement</vt:lpstr>
      <vt:lpstr>Methods</vt:lpstr>
      <vt:lpstr>Dapper – Execute </vt:lpstr>
      <vt:lpstr>Parameters</vt:lpstr>
      <vt:lpstr>Example – Stored Procedure (Single)</vt:lpstr>
      <vt:lpstr>Example – Stored Procedure (Many)</vt:lpstr>
      <vt:lpstr>Example – INSERT (Single)</vt:lpstr>
      <vt:lpstr>Example – INSERT (Many)</vt:lpstr>
      <vt:lpstr>Example – UPDATE (Single)</vt:lpstr>
      <vt:lpstr>Example – UPDATE (Many)</vt:lpstr>
      <vt:lpstr>Execute – DELETE (Single)</vt:lpstr>
      <vt:lpstr>Execute – DELETE (Many)</vt:lpstr>
      <vt:lpstr>Dapper – Query </vt:lpstr>
      <vt:lpstr>Parameters</vt:lpstr>
      <vt:lpstr>Example – Query Anonymous </vt:lpstr>
      <vt:lpstr>Example – Query Strongly Typed</vt:lpstr>
      <vt:lpstr>Example – Query Multi-Mapping (One to One)</vt:lpstr>
      <vt:lpstr>Example – Query Multi-Mapping (One to Many)</vt:lpstr>
      <vt:lpstr>Query Multi-Type</vt:lpstr>
      <vt:lpstr>QueryFirst</vt:lpstr>
      <vt:lpstr>Parameters</vt:lpstr>
      <vt:lpstr>First, Single &amp; Default</vt:lpstr>
      <vt:lpstr>Example – Query Anonymous</vt:lpstr>
      <vt:lpstr>Example – Query Strongly Typed</vt:lpstr>
      <vt:lpstr>QueryFirstOrDefault</vt:lpstr>
      <vt:lpstr>Example – Query Anonymous </vt:lpstr>
      <vt:lpstr>Example – Query Strongly Typed</vt:lpstr>
      <vt:lpstr>QuerySingle</vt:lpstr>
      <vt:lpstr>Example – Query Anonymous</vt:lpstr>
      <vt:lpstr>Example – Query Strongly Typed</vt:lpstr>
      <vt:lpstr>QuerySingleOrDefault</vt:lpstr>
      <vt:lpstr>Example – Query Anonymous </vt:lpstr>
      <vt:lpstr>Example – Query Strongly Typed</vt:lpstr>
      <vt:lpstr>Query Multiple </vt:lpstr>
      <vt:lpstr>Parameter Anonymous</vt:lpstr>
      <vt:lpstr>Parameter Anonymous (Single)</vt:lpstr>
      <vt:lpstr>Parameter Anonymous (Multiple)</vt:lpstr>
      <vt:lpstr>Parameter Dynamic</vt:lpstr>
      <vt:lpstr>Parameter Dynamic (Many)</vt:lpstr>
      <vt:lpstr>Parameter List</vt:lpstr>
      <vt:lpstr>Result Anonymous</vt:lpstr>
      <vt:lpstr>Example – Query  </vt:lpstr>
      <vt:lpstr>Example - QueryFirst</vt:lpstr>
      <vt:lpstr>Example - QueryFirstOrDefault</vt:lpstr>
      <vt:lpstr>Example - QuerySingle</vt:lpstr>
      <vt:lpstr>Example – QuerySingleOrDefault </vt:lpstr>
      <vt:lpstr>Result Strongly Typed</vt:lpstr>
      <vt:lpstr>Example – Query </vt:lpstr>
      <vt:lpstr>Example – QueryFirst </vt:lpstr>
      <vt:lpstr>Example - QueryFirstOrDefault</vt:lpstr>
      <vt:lpstr>Example – QuerySingle </vt:lpstr>
      <vt:lpstr>Example - QuerySingleOrDefault</vt:lpstr>
      <vt:lpstr>Result Multi-Mapping</vt:lpstr>
      <vt:lpstr>Example – Query Multi-Mapping (One to One) </vt:lpstr>
      <vt:lpstr>Example- Query Multi-Mapping (One to Many)</vt:lpstr>
      <vt:lpstr>Result Multi-Result</vt:lpstr>
      <vt:lpstr>Result Multi-Type</vt:lpstr>
      <vt:lpstr>Async</vt:lpstr>
      <vt:lpstr>ExecuteAsync</vt:lpstr>
      <vt:lpstr>QueryAsync</vt:lpstr>
      <vt:lpstr>QueryFirstAsync</vt:lpstr>
      <vt:lpstr>QueryFirstOrDefaultAsync</vt:lpstr>
      <vt:lpstr>QuerySingleAsync</vt:lpstr>
      <vt:lpstr>QuerySingleOrDefaultAsync</vt:lpstr>
      <vt:lpstr>QueryMultipleAsync</vt:lpstr>
      <vt:lpstr>Buffered</vt:lpstr>
      <vt:lpstr>Transaction </vt:lpstr>
      <vt:lpstr>Transaction Scope</vt:lpstr>
      <vt:lpstr>Store Procedure</vt:lpstr>
      <vt:lpstr>Execute Single</vt:lpstr>
      <vt:lpstr>Execute Many</vt:lpstr>
    </vt:vector>
  </TitlesOfParts>
  <Company>Antra,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Antra, Inc. PowerPoint Template</dc:title>
  <dc:creator>Madhu Reddy</dc:creator>
  <cp:lastModifiedBy>Raj Kiran V</cp:lastModifiedBy>
  <cp:revision>1154</cp:revision>
  <dcterms:created xsi:type="dcterms:W3CDTF">2014-05-22T00:02:59Z</dcterms:created>
  <dcterms:modified xsi:type="dcterms:W3CDTF">2019-05-06T10:04:35Z</dcterms:modified>
</cp:coreProperties>
</file>