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682" r:id="rId2"/>
    <p:sldId id="739" r:id="rId3"/>
    <p:sldId id="765" r:id="rId4"/>
    <p:sldId id="766" r:id="rId5"/>
    <p:sldId id="778" r:id="rId6"/>
    <p:sldId id="767" r:id="rId7"/>
    <p:sldId id="773" r:id="rId8"/>
    <p:sldId id="779" r:id="rId9"/>
    <p:sldId id="769" r:id="rId10"/>
    <p:sldId id="770" r:id="rId11"/>
    <p:sldId id="772" r:id="rId12"/>
    <p:sldId id="776" r:id="rId13"/>
    <p:sldId id="771" r:id="rId14"/>
    <p:sldId id="774" r:id="rId15"/>
    <p:sldId id="775" r:id="rId16"/>
    <p:sldId id="751" r:id="rId17"/>
    <p:sldId id="752" r:id="rId18"/>
    <p:sldId id="753" r:id="rId19"/>
    <p:sldId id="754" r:id="rId20"/>
    <p:sldId id="755" r:id="rId21"/>
    <p:sldId id="756" r:id="rId22"/>
    <p:sldId id="757" r:id="rId23"/>
    <p:sldId id="763" r:id="rId24"/>
    <p:sldId id="764" r:id="rId25"/>
    <p:sldId id="777" r:id="rId26"/>
    <p:sldId id="780" r:id="rId27"/>
  </p:sldIdLst>
  <p:sldSz cx="12188825" cy="6858000"/>
  <p:notesSz cx="6858000" cy="9144000"/>
  <p:custDataLst>
    <p:tags r:id="rId30"/>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71" d="100"/>
          <a:sy n="71" d="100"/>
        </p:scale>
        <p:origin x="1061" y="48"/>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6/22/2021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19</a:t>
            </a:fld>
            <a:endParaRPr lang="en-US" dirty="0"/>
          </a:p>
        </p:txBody>
      </p:sp>
    </p:spTree>
    <p:extLst>
      <p:ext uri="{BB962C8B-B14F-4D97-AF65-F5344CB8AC3E}">
        <p14:creationId xmlns:p14="http://schemas.microsoft.com/office/powerpoint/2010/main" val="414425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465" y="8683564"/>
            <a:ext cx="2971909" cy="458965"/>
          </a:xfrm>
          <a:prstGeom prst="rect">
            <a:avLst/>
          </a:prstGeom>
          <a:noFill/>
          <a:ln w="9525">
            <a:noFill/>
            <a:miter lim="800000"/>
            <a:headEnd/>
            <a:tailEnd/>
          </a:ln>
        </p:spPr>
        <p:txBody>
          <a:bodyPr anchor="b"/>
          <a:lstStyle/>
          <a:p>
            <a:pPr algn="r" eaLnBrk="0" hangingPunct="0">
              <a:spcBef>
                <a:spcPct val="50000"/>
              </a:spcBef>
              <a:buFontTx/>
              <a:buChar char="•"/>
            </a:pPr>
            <a:fld id="{D18F7468-DA2C-480F-9D40-0B1010197662}" type="slidenum">
              <a:rPr lang="en-US" sz="1200"/>
              <a:pPr algn="r" eaLnBrk="0" hangingPunct="0">
                <a:spcBef>
                  <a:spcPct val="50000"/>
                </a:spcBef>
                <a:buFontTx/>
                <a:buChar char="•"/>
              </a:pPr>
              <a:t>23</a:t>
            </a:fld>
            <a:endParaRPr lang="en-US" sz="1200"/>
          </a:p>
        </p:txBody>
      </p:sp>
      <p:sp>
        <p:nvSpPr>
          <p:cNvPr id="97283"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eaLnBrk="0" hangingPunct="0">
              <a:spcBef>
                <a:spcPct val="50000"/>
              </a:spcBef>
              <a:buFontTx/>
              <a:buChar char="•"/>
            </a:pPr>
            <a:fld id="{B5D23296-2C6D-4BC2-8AD2-DA273D180C6C}" type="slidenum">
              <a:rPr lang="en-US" sz="1200">
                <a:latin typeface="Times New Roman" pitchFamily="18" charset="0"/>
              </a:rPr>
              <a:pPr algn="r" eaLnBrk="0" hangingPunct="0">
                <a:spcBef>
                  <a:spcPct val="50000"/>
                </a:spcBef>
                <a:buFontTx/>
                <a:buChar char="•"/>
              </a:pPr>
              <a:t>23</a:t>
            </a:fld>
            <a:endParaRPr lang="en-US" sz="1200">
              <a:latin typeface="Times New Roman" pitchFamily="18" charset="0"/>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p:spPr>
        <p:txBody>
          <a:bodyPr/>
          <a:lstStyle/>
          <a:p>
            <a:pPr eaLnBrk="1" hangingPunct="1">
              <a:buFontTx/>
              <a:buNone/>
            </a:pPr>
            <a:endParaRPr lang="en-US" dirty="0"/>
          </a:p>
        </p:txBody>
      </p:sp>
      <p:sp>
        <p:nvSpPr>
          <p:cNvPr id="6" name="Slide Number Placeholder 5"/>
          <p:cNvSpPr>
            <a:spLocks noGrp="1"/>
          </p:cNvSpPr>
          <p:nvPr>
            <p:ph type="sldNum" sz="quarter" idx="5"/>
          </p:nvPr>
        </p:nvSpPr>
        <p:spPr/>
        <p:txBody>
          <a:bodyPr/>
          <a:lstStyle/>
          <a:p>
            <a:pPr>
              <a:defRPr/>
            </a:pPr>
            <a:fld id="{960BDC97-8B4A-45A7-9C98-58302D60AD0F}" type="slidenum">
              <a:rPr lang="en-US" smtClean="0"/>
              <a:pPr>
                <a:defRPr/>
              </a:pPr>
              <a:t>23</a:t>
            </a:fld>
            <a:endParaRPr lang="en-US"/>
          </a:p>
        </p:txBody>
      </p:sp>
    </p:spTree>
    <p:extLst>
      <p:ext uri="{BB962C8B-B14F-4D97-AF65-F5344CB8AC3E}">
        <p14:creationId xmlns:p14="http://schemas.microsoft.com/office/powerpoint/2010/main" val="331552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465" y="8683564"/>
            <a:ext cx="2971909" cy="458965"/>
          </a:xfrm>
          <a:prstGeom prst="rect">
            <a:avLst/>
          </a:prstGeom>
          <a:noFill/>
          <a:ln w="9525">
            <a:noFill/>
            <a:miter lim="800000"/>
            <a:headEnd/>
            <a:tailEnd/>
          </a:ln>
        </p:spPr>
        <p:txBody>
          <a:bodyPr anchor="b"/>
          <a:lstStyle/>
          <a:p>
            <a:pPr algn="r" eaLnBrk="0" hangingPunct="0">
              <a:spcBef>
                <a:spcPct val="50000"/>
              </a:spcBef>
              <a:buFontTx/>
              <a:buChar char="•"/>
            </a:pPr>
            <a:fld id="{3BDAEB3F-BDC7-42CF-A9FE-43826E324A3D}" type="slidenum">
              <a:rPr lang="en-US" sz="1200"/>
              <a:pPr algn="r" eaLnBrk="0" hangingPunct="0">
                <a:spcBef>
                  <a:spcPct val="50000"/>
                </a:spcBef>
                <a:buFontTx/>
                <a:buChar char="•"/>
              </a:pPr>
              <a:t>24</a:t>
            </a:fld>
            <a:endParaRPr lang="en-US" sz="1200"/>
          </a:p>
        </p:txBody>
      </p:sp>
      <p:sp>
        <p:nvSpPr>
          <p:cNvPr id="98307"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eaLnBrk="0" hangingPunct="0">
              <a:spcBef>
                <a:spcPct val="50000"/>
              </a:spcBef>
              <a:buFontTx/>
              <a:buChar char="•"/>
            </a:pPr>
            <a:fld id="{E3EC671F-83C6-4A18-98F6-1645BF09D167}" type="slidenum">
              <a:rPr lang="en-US" sz="1200">
                <a:latin typeface="Times New Roman" pitchFamily="18" charset="0"/>
              </a:rPr>
              <a:pPr algn="r" eaLnBrk="0" hangingPunct="0">
                <a:spcBef>
                  <a:spcPct val="50000"/>
                </a:spcBef>
                <a:buFontTx/>
                <a:buChar char="•"/>
              </a:pPr>
              <a:t>24</a:t>
            </a:fld>
            <a:endParaRPr lang="en-US" sz="1200">
              <a:latin typeface="Times New Roman" pitchFamily="18" charset="0"/>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p:spPr>
        <p:txBody>
          <a:bodyPr/>
          <a:lstStyle/>
          <a:p>
            <a:pPr eaLnBrk="1" hangingPunct="1"/>
            <a:endParaRPr lang="en-US" dirty="0"/>
          </a:p>
        </p:txBody>
      </p:sp>
      <p:sp>
        <p:nvSpPr>
          <p:cNvPr id="6" name="Slide Number Placeholder 5"/>
          <p:cNvSpPr>
            <a:spLocks noGrp="1"/>
          </p:cNvSpPr>
          <p:nvPr>
            <p:ph type="sldNum" sz="quarter" idx="5"/>
          </p:nvPr>
        </p:nvSpPr>
        <p:spPr/>
        <p:txBody>
          <a:bodyPr/>
          <a:lstStyle/>
          <a:p>
            <a:pPr>
              <a:defRPr/>
            </a:pPr>
            <a:fld id="{0ED96699-10C5-4DBC-BC73-D557806FDC5C}" type="slidenum">
              <a:rPr lang="en-US" smtClean="0"/>
              <a:pPr>
                <a:defRPr/>
              </a:pPr>
              <a:t>24</a:t>
            </a:fld>
            <a:endParaRPr lang="en-US"/>
          </a:p>
        </p:txBody>
      </p:sp>
    </p:spTree>
    <p:extLst>
      <p:ext uri="{BB962C8B-B14F-4D97-AF65-F5344CB8AC3E}">
        <p14:creationId xmlns:p14="http://schemas.microsoft.com/office/powerpoint/2010/main" val="379602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26</a:t>
            </a:fld>
            <a:endParaRPr lang="en-US" dirty="0"/>
          </a:p>
        </p:txBody>
      </p:sp>
    </p:spTree>
    <p:extLst>
      <p:ext uri="{BB962C8B-B14F-4D97-AF65-F5344CB8AC3E}">
        <p14:creationId xmlns:p14="http://schemas.microsoft.com/office/powerpoint/2010/main" val="2038049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6/22/2021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6/22/2021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6/22/2021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6/22/2021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6/22/2021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7525BDC5-4791-4636-8DC2-D5FE11226185}" type="slidenum">
              <a:rPr lang="en-US"/>
              <a:pPr/>
              <a:t>‹#›</a:t>
            </a:fld>
            <a:endParaRPr lang="en-US"/>
          </a:p>
        </p:txBody>
      </p:sp>
    </p:spTree>
  </p:cSld>
  <p:clrMapOvr>
    <a:masterClrMapping/>
  </p:clrMapOvr>
  <p:transition>
    <p:strips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7031061A-02F7-4240-833B-4D94F22CD5AD}" type="slidenum">
              <a:rPr lang="en-US"/>
              <a:pPr/>
              <a:t>‹#›</a:t>
            </a:fld>
            <a:endParaRPr 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6/22/2021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6/22/2021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6/22/2021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6/22/2021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6/22/2021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6/22/2021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6/22/2021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6" r:id="rId26"/>
    <p:sldLayoutId id="2147483697"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1818" y="-3174"/>
            <a:ext cx="11125199" cy="612774"/>
          </a:xfrm>
        </p:spPr>
        <p:txBody>
          <a:bodyPr/>
          <a:lstStyle/>
          <a:p>
            <a:r>
              <a:rPr lang="en-US" dirty="0"/>
              <a:t>Foreign Key</a:t>
            </a:r>
          </a:p>
        </p:txBody>
      </p:sp>
      <p:graphicFrame>
        <p:nvGraphicFramePr>
          <p:cNvPr id="6" name="Content Placeholder 5" descr="Table with multiple topic and category rows"/>
          <p:cNvGraphicFramePr>
            <a:graphicFrameLocks/>
          </p:cNvGraphicFramePr>
          <p:nvPr/>
        </p:nvGraphicFramePr>
        <p:xfrm>
          <a:off x="1255720" y="1000125"/>
          <a:ext cx="2116130" cy="2448377"/>
        </p:xfrm>
        <a:graphic>
          <a:graphicData uri="http://schemas.openxmlformats.org/drawingml/2006/table">
            <a:tbl>
              <a:tblPr firstRow="1" bandRow="1">
                <a:tableStyleId>{5FD0F851-EC5A-4D38-B0AD-8093EC10F338}</a:tableStyleId>
              </a:tblPr>
              <a:tblGrid>
                <a:gridCol w="2116130">
                  <a:extLst>
                    <a:ext uri="{9D8B030D-6E8A-4147-A177-3AD203B41FA5}">
                      <a16:colId xmlns:a16="http://schemas.microsoft.com/office/drawing/2014/main" val="768047797"/>
                    </a:ext>
                  </a:extLst>
                </a:gridCol>
              </a:tblGrid>
              <a:tr h="390977">
                <a:tc>
                  <a:txBody>
                    <a:bodyPr/>
                    <a:lstStyle/>
                    <a:p>
                      <a:pPr algn="ctr"/>
                      <a:r>
                        <a:rPr lang="en-US" sz="1100" dirty="0"/>
                        <a:t>Sales Person (Sales)</a:t>
                      </a:r>
                    </a:p>
                  </a:txBody>
                  <a:tcPr anchor="ctr"/>
                </a:tc>
                <a:extLst>
                  <a:ext uri="{0D108BD9-81ED-4DB2-BD59-A6C34878D82A}">
                    <a16:rowId xmlns:a16="http://schemas.microsoft.com/office/drawing/2014/main" val="4137053520"/>
                  </a:ext>
                </a:extLst>
              </a:tr>
              <a:tr h="209452">
                <a:tc>
                  <a:txBody>
                    <a:bodyPr/>
                    <a:lstStyle/>
                    <a:p>
                      <a:pPr algn="ctr"/>
                      <a:r>
                        <a:rPr lang="en-US" sz="900" dirty="0"/>
                        <a:t>Sales Person ID</a:t>
                      </a:r>
                    </a:p>
                  </a:txBody>
                  <a:tcPr anchor="ctr"/>
                </a:tc>
                <a:extLst>
                  <a:ext uri="{0D108BD9-81ED-4DB2-BD59-A6C34878D82A}">
                    <a16:rowId xmlns:a16="http://schemas.microsoft.com/office/drawing/2014/main" val="10001"/>
                  </a:ext>
                </a:extLst>
              </a:tr>
              <a:tr h="209452">
                <a:tc>
                  <a:txBody>
                    <a:bodyPr/>
                    <a:lstStyle/>
                    <a:p>
                      <a:pPr algn="ctr"/>
                      <a:r>
                        <a:rPr lang="en-US" sz="900" dirty="0"/>
                        <a:t>Territory ID</a:t>
                      </a:r>
                    </a:p>
                  </a:txBody>
                  <a:tcPr anchor="ctr"/>
                </a:tc>
                <a:extLst>
                  <a:ext uri="{0D108BD9-81ED-4DB2-BD59-A6C34878D82A}">
                    <a16:rowId xmlns:a16="http://schemas.microsoft.com/office/drawing/2014/main" val="3329541866"/>
                  </a:ext>
                </a:extLst>
              </a:tr>
              <a:tr h="209452">
                <a:tc>
                  <a:txBody>
                    <a:bodyPr/>
                    <a:lstStyle/>
                    <a:p>
                      <a:pPr algn="ctr"/>
                      <a:r>
                        <a:rPr lang="en-US" sz="900" dirty="0"/>
                        <a:t>Sales Quota</a:t>
                      </a:r>
                    </a:p>
                  </a:txBody>
                  <a:tcPr anchor="ctr"/>
                </a:tc>
                <a:extLst>
                  <a:ext uri="{0D108BD9-81ED-4DB2-BD59-A6C34878D82A}">
                    <a16:rowId xmlns:a16="http://schemas.microsoft.com/office/drawing/2014/main" val="10003"/>
                  </a:ext>
                </a:extLst>
              </a:tr>
              <a:tr h="209452">
                <a:tc>
                  <a:txBody>
                    <a:bodyPr/>
                    <a:lstStyle/>
                    <a:p>
                      <a:pPr algn="ctr"/>
                      <a:r>
                        <a:rPr lang="en-US" sz="900" dirty="0"/>
                        <a:t>Bonus</a:t>
                      </a:r>
                    </a:p>
                  </a:txBody>
                  <a:tcPr anchor="ctr"/>
                </a:tc>
                <a:extLst>
                  <a:ext uri="{0D108BD9-81ED-4DB2-BD59-A6C34878D82A}">
                    <a16:rowId xmlns:a16="http://schemas.microsoft.com/office/drawing/2014/main" val="10004"/>
                  </a:ext>
                </a:extLst>
              </a:tr>
              <a:tr h="209452">
                <a:tc>
                  <a:txBody>
                    <a:bodyPr/>
                    <a:lstStyle/>
                    <a:p>
                      <a:pPr algn="ctr"/>
                      <a:r>
                        <a:rPr lang="en-US" sz="900" dirty="0"/>
                        <a:t>Commission Pct</a:t>
                      </a:r>
                    </a:p>
                  </a:txBody>
                  <a:tcPr anchor="ctr"/>
                </a:tc>
                <a:extLst>
                  <a:ext uri="{0D108BD9-81ED-4DB2-BD59-A6C34878D82A}">
                    <a16:rowId xmlns:a16="http://schemas.microsoft.com/office/drawing/2014/main" val="1219984279"/>
                  </a:ext>
                </a:extLst>
              </a:tr>
              <a:tr h="209452">
                <a:tc>
                  <a:txBody>
                    <a:bodyPr/>
                    <a:lstStyle/>
                    <a:p>
                      <a:pPr algn="ctr"/>
                      <a:r>
                        <a:rPr lang="en-US" sz="900" dirty="0"/>
                        <a:t>Sales</a:t>
                      </a:r>
                      <a:r>
                        <a:rPr lang="en-US" sz="900" baseline="0" dirty="0"/>
                        <a:t> YTD</a:t>
                      </a:r>
                      <a:endParaRPr lang="en-US" sz="900" dirty="0"/>
                    </a:p>
                  </a:txBody>
                  <a:tcPr anchor="ctr"/>
                </a:tc>
                <a:extLst>
                  <a:ext uri="{0D108BD9-81ED-4DB2-BD59-A6C34878D82A}">
                    <a16:rowId xmlns:a16="http://schemas.microsoft.com/office/drawing/2014/main" val="1215425845"/>
                  </a:ext>
                </a:extLst>
              </a:tr>
              <a:tr h="209452">
                <a:tc>
                  <a:txBody>
                    <a:bodyPr/>
                    <a:lstStyle/>
                    <a:p>
                      <a:pPr algn="ctr"/>
                      <a:r>
                        <a:rPr lang="en-US" sz="900" dirty="0"/>
                        <a:t>Sales Last Year</a:t>
                      </a:r>
                    </a:p>
                  </a:txBody>
                  <a:tcPr anchor="ctr"/>
                </a:tc>
                <a:extLst>
                  <a:ext uri="{0D108BD9-81ED-4DB2-BD59-A6C34878D82A}">
                    <a16:rowId xmlns:a16="http://schemas.microsoft.com/office/drawing/2014/main" val="10007"/>
                  </a:ext>
                </a:extLst>
              </a:tr>
              <a:tr h="209452">
                <a:tc>
                  <a:txBody>
                    <a:bodyPr/>
                    <a:lstStyle/>
                    <a:p>
                      <a:pPr algn="ctr"/>
                      <a:r>
                        <a:rPr lang="en-US" sz="900" dirty="0" err="1"/>
                        <a:t>Rowguid</a:t>
                      </a:r>
                      <a:endParaRPr lang="en-US" sz="900" dirty="0"/>
                    </a:p>
                  </a:txBody>
                  <a:tcPr anchor="ctr"/>
                </a:tc>
                <a:extLst>
                  <a:ext uri="{0D108BD9-81ED-4DB2-BD59-A6C34878D82A}">
                    <a16:rowId xmlns:a16="http://schemas.microsoft.com/office/drawing/2014/main" val="10008"/>
                  </a:ext>
                </a:extLst>
              </a:tr>
              <a:tr h="209452">
                <a:tc>
                  <a:txBody>
                    <a:bodyPr/>
                    <a:lstStyle/>
                    <a:p>
                      <a:pPr algn="ctr"/>
                      <a:r>
                        <a:rPr lang="en-US" sz="900" dirty="0"/>
                        <a:t>Modified Date</a:t>
                      </a:r>
                    </a:p>
                  </a:txBody>
                  <a:tcPr anchor="ctr"/>
                </a:tc>
                <a:extLst>
                  <a:ext uri="{0D108BD9-81ED-4DB2-BD59-A6C34878D82A}">
                    <a16:rowId xmlns:a16="http://schemas.microsoft.com/office/drawing/2014/main" val="10009"/>
                  </a:ext>
                </a:extLst>
              </a:tr>
            </a:tbl>
          </a:graphicData>
        </a:graphic>
      </p:graphicFrame>
      <p:sp>
        <p:nvSpPr>
          <p:cNvPr id="7" name="TextBox 6"/>
          <p:cNvSpPr txBox="1"/>
          <p:nvPr/>
        </p:nvSpPr>
        <p:spPr>
          <a:xfrm>
            <a:off x="1647824" y="704850"/>
            <a:ext cx="1457325" cy="314325"/>
          </a:xfrm>
          <a:prstGeom prst="rect">
            <a:avLst/>
          </a:prstGeom>
          <a:noFill/>
        </p:spPr>
        <p:txBody>
          <a:bodyPr wrap="none" lIns="0" tIns="0" rIns="0" bIns="0" rtlCol="0">
            <a:noAutofit/>
          </a:bodyPr>
          <a:lstStyle/>
          <a:p>
            <a:pPr>
              <a:lnSpc>
                <a:spcPct val="90000"/>
              </a:lnSpc>
            </a:pPr>
            <a:r>
              <a:rPr lang="en-US" dirty="0"/>
              <a:t>Primary Key</a:t>
            </a:r>
          </a:p>
        </p:txBody>
      </p:sp>
      <p:graphicFrame>
        <p:nvGraphicFramePr>
          <p:cNvPr id="8" name="Content Placeholder 5" descr="Table with multiple topic and category rows"/>
          <p:cNvGraphicFramePr>
            <a:graphicFrameLocks/>
          </p:cNvGraphicFramePr>
          <p:nvPr/>
        </p:nvGraphicFramePr>
        <p:xfrm>
          <a:off x="6265870" y="1000125"/>
          <a:ext cx="2116130" cy="5191577"/>
        </p:xfrm>
        <a:graphic>
          <a:graphicData uri="http://schemas.openxmlformats.org/drawingml/2006/table">
            <a:tbl>
              <a:tblPr firstRow="1" bandRow="1">
                <a:tableStyleId>{5FD0F851-EC5A-4D38-B0AD-8093EC10F338}</a:tableStyleId>
              </a:tblPr>
              <a:tblGrid>
                <a:gridCol w="2116130">
                  <a:extLst>
                    <a:ext uri="{9D8B030D-6E8A-4147-A177-3AD203B41FA5}">
                      <a16:colId xmlns:a16="http://schemas.microsoft.com/office/drawing/2014/main" val="768047797"/>
                    </a:ext>
                  </a:extLst>
                </a:gridCol>
              </a:tblGrid>
              <a:tr h="390977">
                <a:tc>
                  <a:txBody>
                    <a:bodyPr/>
                    <a:lstStyle/>
                    <a:p>
                      <a:pPr algn="ctr"/>
                      <a:r>
                        <a:rPr lang="en-US" sz="1100" dirty="0"/>
                        <a:t>Sales </a:t>
                      </a:r>
                      <a:r>
                        <a:rPr lang="en-US" sz="1100" baseline="0" dirty="0"/>
                        <a:t> Order Header </a:t>
                      </a:r>
                      <a:r>
                        <a:rPr lang="en-US" sz="1100" dirty="0"/>
                        <a:t>(Sales)</a:t>
                      </a:r>
                    </a:p>
                  </a:txBody>
                  <a:tcPr anchor="ctr"/>
                </a:tc>
                <a:extLst>
                  <a:ext uri="{0D108BD9-81ED-4DB2-BD59-A6C34878D82A}">
                    <a16:rowId xmlns:a16="http://schemas.microsoft.com/office/drawing/2014/main" val="4137053520"/>
                  </a:ext>
                </a:extLst>
              </a:tr>
              <a:tr h="209452">
                <a:tc>
                  <a:txBody>
                    <a:bodyPr/>
                    <a:lstStyle/>
                    <a:p>
                      <a:pPr algn="ctr"/>
                      <a:r>
                        <a:rPr lang="en-US" sz="900" dirty="0"/>
                        <a:t>Sales Order ID</a:t>
                      </a:r>
                    </a:p>
                  </a:txBody>
                  <a:tcPr anchor="ctr"/>
                </a:tc>
                <a:extLst>
                  <a:ext uri="{0D108BD9-81ED-4DB2-BD59-A6C34878D82A}">
                    <a16:rowId xmlns:a16="http://schemas.microsoft.com/office/drawing/2014/main" val="10001"/>
                  </a:ext>
                </a:extLst>
              </a:tr>
              <a:tr h="209452">
                <a:tc>
                  <a:txBody>
                    <a:bodyPr/>
                    <a:lstStyle/>
                    <a:p>
                      <a:pPr algn="ctr"/>
                      <a:r>
                        <a:rPr lang="en-US" sz="900" dirty="0"/>
                        <a:t>Revision Number</a:t>
                      </a:r>
                    </a:p>
                  </a:txBody>
                  <a:tcPr anchor="ctr"/>
                </a:tc>
                <a:extLst>
                  <a:ext uri="{0D108BD9-81ED-4DB2-BD59-A6C34878D82A}">
                    <a16:rowId xmlns:a16="http://schemas.microsoft.com/office/drawing/2014/main" val="3329541866"/>
                  </a:ext>
                </a:extLst>
              </a:tr>
              <a:tr h="209452">
                <a:tc>
                  <a:txBody>
                    <a:bodyPr/>
                    <a:lstStyle/>
                    <a:p>
                      <a:pPr algn="ctr"/>
                      <a:r>
                        <a:rPr lang="en-US" sz="900" dirty="0"/>
                        <a:t>Order Date</a:t>
                      </a:r>
                    </a:p>
                  </a:txBody>
                  <a:tcPr anchor="ctr"/>
                </a:tc>
                <a:extLst>
                  <a:ext uri="{0D108BD9-81ED-4DB2-BD59-A6C34878D82A}">
                    <a16:rowId xmlns:a16="http://schemas.microsoft.com/office/drawing/2014/main" val="10003"/>
                  </a:ext>
                </a:extLst>
              </a:tr>
              <a:tr h="209452">
                <a:tc>
                  <a:txBody>
                    <a:bodyPr/>
                    <a:lstStyle/>
                    <a:p>
                      <a:pPr algn="ctr"/>
                      <a:r>
                        <a:rPr lang="en-US" sz="900" dirty="0"/>
                        <a:t>Due Date</a:t>
                      </a:r>
                    </a:p>
                  </a:txBody>
                  <a:tcPr anchor="ctr"/>
                </a:tc>
                <a:extLst>
                  <a:ext uri="{0D108BD9-81ED-4DB2-BD59-A6C34878D82A}">
                    <a16:rowId xmlns:a16="http://schemas.microsoft.com/office/drawing/2014/main" val="10004"/>
                  </a:ext>
                </a:extLst>
              </a:tr>
              <a:tr h="209452">
                <a:tc>
                  <a:txBody>
                    <a:bodyPr/>
                    <a:lstStyle/>
                    <a:p>
                      <a:pPr algn="ctr"/>
                      <a:r>
                        <a:rPr lang="en-US" sz="900" dirty="0"/>
                        <a:t>Ship Date</a:t>
                      </a:r>
                    </a:p>
                  </a:txBody>
                  <a:tcPr anchor="ctr"/>
                </a:tc>
                <a:extLst>
                  <a:ext uri="{0D108BD9-81ED-4DB2-BD59-A6C34878D82A}">
                    <a16:rowId xmlns:a16="http://schemas.microsoft.com/office/drawing/2014/main" val="1219984279"/>
                  </a:ext>
                </a:extLst>
              </a:tr>
              <a:tr h="209452">
                <a:tc>
                  <a:txBody>
                    <a:bodyPr/>
                    <a:lstStyle/>
                    <a:p>
                      <a:pPr algn="ctr"/>
                      <a:r>
                        <a:rPr lang="en-US" sz="900" dirty="0"/>
                        <a:t>Status</a:t>
                      </a:r>
                    </a:p>
                  </a:txBody>
                  <a:tcPr anchor="ctr"/>
                </a:tc>
                <a:extLst>
                  <a:ext uri="{0D108BD9-81ED-4DB2-BD59-A6C34878D82A}">
                    <a16:rowId xmlns:a16="http://schemas.microsoft.com/office/drawing/2014/main" val="1215425845"/>
                  </a:ext>
                </a:extLst>
              </a:tr>
              <a:tr h="209452">
                <a:tc>
                  <a:txBody>
                    <a:bodyPr/>
                    <a:lstStyle/>
                    <a:p>
                      <a:pPr algn="ctr"/>
                      <a:r>
                        <a:rPr lang="en-US" sz="900" dirty="0"/>
                        <a:t>Online Order Flag</a:t>
                      </a:r>
                    </a:p>
                  </a:txBody>
                  <a:tcPr anchor="ctr"/>
                </a:tc>
                <a:extLst>
                  <a:ext uri="{0D108BD9-81ED-4DB2-BD59-A6C34878D82A}">
                    <a16:rowId xmlns:a16="http://schemas.microsoft.com/office/drawing/2014/main" val="10007"/>
                  </a:ext>
                </a:extLst>
              </a:tr>
              <a:tr h="209452">
                <a:tc>
                  <a:txBody>
                    <a:bodyPr/>
                    <a:lstStyle/>
                    <a:p>
                      <a:pPr algn="ctr"/>
                      <a:r>
                        <a:rPr lang="en-US" sz="900" dirty="0"/>
                        <a:t>Sales Order Date</a:t>
                      </a:r>
                    </a:p>
                  </a:txBody>
                  <a:tcPr anchor="ctr"/>
                </a:tc>
                <a:extLst>
                  <a:ext uri="{0D108BD9-81ED-4DB2-BD59-A6C34878D82A}">
                    <a16:rowId xmlns:a16="http://schemas.microsoft.com/office/drawing/2014/main" val="10008"/>
                  </a:ext>
                </a:extLst>
              </a:tr>
              <a:tr h="209452">
                <a:tc>
                  <a:txBody>
                    <a:bodyPr/>
                    <a:lstStyle/>
                    <a:p>
                      <a:pPr algn="ctr"/>
                      <a:r>
                        <a:rPr lang="en-US" sz="900" dirty="0"/>
                        <a:t>Purchase</a:t>
                      </a:r>
                      <a:r>
                        <a:rPr lang="en-US" sz="900" baseline="0" dirty="0"/>
                        <a:t> Order Number</a:t>
                      </a:r>
                      <a:endParaRPr lang="en-US" sz="900" dirty="0"/>
                    </a:p>
                  </a:txBody>
                  <a:tcPr anchor="ctr"/>
                </a:tc>
                <a:extLst>
                  <a:ext uri="{0D108BD9-81ED-4DB2-BD59-A6C34878D82A}">
                    <a16:rowId xmlns:a16="http://schemas.microsoft.com/office/drawing/2014/main" val="10009"/>
                  </a:ext>
                </a:extLst>
              </a:tr>
              <a:tr h="209452">
                <a:tc>
                  <a:txBody>
                    <a:bodyPr/>
                    <a:lstStyle/>
                    <a:p>
                      <a:pPr algn="ctr"/>
                      <a:r>
                        <a:rPr lang="en-US" sz="900" dirty="0"/>
                        <a:t>Account Number</a:t>
                      </a:r>
                    </a:p>
                  </a:txBody>
                  <a:tcPr anchor="ctr"/>
                </a:tc>
                <a:extLst>
                  <a:ext uri="{0D108BD9-81ED-4DB2-BD59-A6C34878D82A}">
                    <a16:rowId xmlns:a16="http://schemas.microsoft.com/office/drawing/2014/main" val="10010"/>
                  </a:ext>
                </a:extLst>
              </a:tr>
              <a:tr h="209452">
                <a:tc>
                  <a:txBody>
                    <a:bodyPr/>
                    <a:lstStyle/>
                    <a:p>
                      <a:pPr algn="ctr"/>
                      <a:r>
                        <a:rPr lang="en-US" sz="900" dirty="0"/>
                        <a:t>Customer ID</a:t>
                      </a:r>
                    </a:p>
                  </a:txBody>
                  <a:tcPr anchor="ctr"/>
                </a:tc>
                <a:extLst>
                  <a:ext uri="{0D108BD9-81ED-4DB2-BD59-A6C34878D82A}">
                    <a16:rowId xmlns:a16="http://schemas.microsoft.com/office/drawing/2014/main" val="10011"/>
                  </a:ext>
                </a:extLst>
              </a:tr>
              <a:tr h="209452">
                <a:tc>
                  <a:txBody>
                    <a:bodyPr/>
                    <a:lstStyle/>
                    <a:p>
                      <a:pPr algn="ctr"/>
                      <a:r>
                        <a:rPr lang="en-US" sz="900" dirty="0"/>
                        <a:t>Contact</a:t>
                      </a:r>
                      <a:r>
                        <a:rPr lang="en-US" sz="900" baseline="0" dirty="0"/>
                        <a:t> ID</a:t>
                      </a:r>
                      <a:endParaRPr lang="en-US" sz="900" dirty="0"/>
                    </a:p>
                  </a:txBody>
                  <a:tcPr anchor="ctr"/>
                </a:tc>
                <a:extLst>
                  <a:ext uri="{0D108BD9-81ED-4DB2-BD59-A6C34878D82A}">
                    <a16:rowId xmlns:a16="http://schemas.microsoft.com/office/drawing/2014/main" val="10012"/>
                  </a:ext>
                </a:extLst>
              </a:tr>
              <a:tr h="209452">
                <a:tc>
                  <a:txBody>
                    <a:bodyPr/>
                    <a:lstStyle/>
                    <a:p>
                      <a:pPr algn="ctr"/>
                      <a:r>
                        <a:rPr lang="en-US" sz="900" dirty="0"/>
                        <a:t>Sales</a:t>
                      </a:r>
                      <a:r>
                        <a:rPr lang="en-US" sz="900" baseline="0" dirty="0"/>
                        <a:t> Person ID</a:t>
                      </a:r>
                      <a:endParaRPr lang="en-US" sz="900" dirty="0"/>
                    </a:p>
                  </a:txBody>
                  <a:tcPr anchor="ctr"/>
                </a:tc>
                <a:extLst>
                  <a:ext uri="{0D108BD9-81ED-4DB2-BD59-A6C34878D82A}">
                    <a16:rowId xmlns:a16="http://schemas.microsoft.com/office/drawing/2014/main" val="10013"/>
                  </a:ext>
                </a:extLst>
              </a:tr>
              <a:tr h="209452">
                <a:tc>
                  <a:txBody>
                    <a:bodyPr/>
                    <a:lstStyle/>
                    <a:p>
                      <a:pPr algn="ctr"/>
                      <a:r>
                        <a:rPr lang="en-US" sz="900" dirty="0"/>
                        <a:t>Territory</a:t>
                      </a:r>
                      <a:r>
                        <a:rPr lang="en-US" sz="900" baseline="0" dirty="0"/>
                        <a:t> ID</a:t>
                      </a:r>
                      <a:endParaRPr lang="en-US" sz="900" dirty="0"/>
                    </a:p>
                  </a:txBody>
                  <a:tcPr anchor="ctr"/>
                </a:tc>
                <a:extLst>
                  <a:ext uri="{0D108BD9-81ED-4DB2-BD59-A6C34878D82A}">
                    <a16:rowId xmlns:a16="http://schemas.microsoft.com/office/drawing/2014/main" val="10014"/>
                  </a:ext>
                </a:extLst>
              </a:tr>
              <a:tr h="209452">
                <a:tc>
                  <a:txBody>
                    <a:bodyPr/>
                    <a:lstStyle/>
                    <a:p>
                      <a:pPr algn="ctr"/>
                      <a:r>
                        <a:rPr lang="en-US" sz="900" dirty="0"/>
                        <a:t>Bill To Address</a:t>
                      </a:r>
                      <a:r>
                        <a:rPr lang="en-US" sz="900" baseline="0" dirty="0"/>
                        <a:t> ID</a:t>
                      </a:r>
                      <a:endParaRPr lang="en-US" sz="900" dirty="0"/>
                    </a:p>
                  </a:txBody>
                  <a:tcPr anchor="ctr"/>
                </a:tc>
                <a:extLst>
                  <a:ext uri="{0D108BD9-81ED-4DB2-BD59-A6C34878D82A}">
                    <a16:rowId xmlns:a16="http://schemas.microsoft.com/office/drawing/2014/main" val="10015"/>
                  </a:ext>
                </a:extLst>
              </a:tr>
              <a:tr h="209452">
                <a:tc>
                  <a:txBody>
                    <a:bodyPr/>
                    <a:lstStyle/>
                    <a:p>
                      <a:pPr algn="ctr"/>
                      <a:r>
                        <a:rPr lang="en-US" sz="900" dirty="0"/>
                        <a:t>Ship To Address ID</a:t>
                      </a:r>
                    </a:p>
                  </a:txBody>
                  <a:tcPr anchor="ctr"/>
                </a:tc>
                <a:extLst>
                  <a:ext uri="{0D108BD9-81ED-4DB2-BD59-A6C34878D82A}">
                    <a16:rowId xmlns:a16="http://schemas.microsoft.com/office/drawing/2014/main" val="10016"/>
                  </a:ext>
                </a:extLst>
              </a:tr>
              <a:tr h="209452">
                <a:tc>
                  <a:txBody>
                    <a:bodyPr/>
                    <a:lstStyle/>
                    <a:p>
                      <a:pPr algn="ctr"/>
                      <a:r>
                        <a:rPr lang="en-US" sz="900" dirty="0"/>
                        <a:t>Ship Method ID</a:t>
                      </a:r>
                    </a:p>
                  </a:txBody>
                  <a:tcPr anchor="ctr"/>
                </a:tc>
                <a:extLst>
                  <a:ext uri="{0D108BD9-81ED-4DB2-BD59-A6C34878D82A}">
                    <a16:rowId xmlns:a16="http://schemas.microsoft.com/office/drawing/2014/main" val="10017"/>
                  </a:ext>
                </a:extLst>
              </a:tr>
              <a:tr h="209452">
                <a:tc>
                  <a:txBody>
                    <a:bodyPr/>
                    <a:lstStyle/>
                    <a:p>
                      <a:pPr algn="ctr"/>
                      <a:r>
                        <a:rPr lang="en-US" sz="900" dirty="0"/>
                        <a:t>Credit</a:t>
                      </a:r>
                      <a:r>
                        <a:rPr lang="en-US" sz="900" baseline="0" dirty="0"/>
                        <a:t> Card ID</a:t>
                      </a:r>
                      <a:endParaRPr lang="en-US" sz="900" dirty="0"/>
                    </a:p>
                  </a:txBody>
                  <a:tcPr anchor="ctr"/>
                </a:tc>
                <a:extLst>
                  <a:ext uri="{0D108BD9-81ED-4DB2-BD59-A6C34878D82A}">
                    <a16:rowId xmlns:a16="http://schemas.microsoft.com/office/drawing/2014/main" val="10018"/>
                  </a:ext>
                </a:extLst>
              </a:tr>
              <a:tr h="209452">
                <a:tc>
                  <a:txBody>
                    <a:bodyPr/>
                    <a:lstStyle/>
                    <a:p>
                      <a:pPr algn="ctr"/>
                      <a:r>
                        <a:rPr lang="en-US" sz="900" dirty="0"/>
                        <a:t>Credit Card</a:t>
                      </a:r>
                      <a:r>
                        <a:rPr lang="en-US" sz="900" baseline="0" dirty="0"/>
                        <a:t> Approval Code</a:t>
                      </a:r>
                      <a:endParaRPr lang="en-US" sz="900" dirty="0"/>
                    </a:p>
                  </a:txBody>
                  <a:tcPr anchor="ctr"/>
                </a:tc>
                <a:extLst>
                  <a:ext uri="{0D108BD9-81ED-4DB2-BD59-A6C34878D82A}">
                    <a16:rowId xmlns:a16="http://schemas.microsoft.com/office/drawing/2014/main" val="10019"/>
                  </a:ext>
                </a:extLst>
              </a:tr>
              <a:tr h="209452">
                <a:tc>
                  <a:txBody>
                    <a:bodyPr/>
                    <a:lstStyle/>
                    <a:p>
                      <a:pPr algn="ctr"/>
                      <a:r>
                        <a:rPr lang="en-US" sz="900" dirty="0"/>
                        <a:t>Currency Rate ID</a:t>
                      </a:r>
                    </a:p>
                  </a:txBody>
                  <a:tcPr anchor="ctr"/>
                </a:tc>
                <a:extLst>
                  <a:ext uri="{0D108BD9-81ED-4DB2-BD59-A6C34878D82A}">
                    <a16:rowId xmlns:a16="http://schemas.microsoft.com/office/drawing/2014/main" val="10020"/>
                  </a:ext>
                </a:extLst>
              </a:tr>
              <a:tr h="209452">
                <a:tc>
                  <a:txBody>
                    <a:bodyPr/>
                    <a:lstStyle/>
                    <a:p>
                      <a:pPr algn="ctr"/>
                      <a:r>
                        <a:rPr lang="en-US" sz="900" dirty="0"/>
                        <a:t>Sub Total</a:t>
                      </a:r>
                    </a:p>
                  </a:txBody>
                  <a:tcPr anchor="ctr"/>
                </a:tc>
                <a:extLst>
                  <a:ext uri="{0D108BD9-81ED-4DB2-BD59-A6C34878D82A}">
                    <a16:rowId xmlns:a16="http://schemas.microsoft.com/office/drawing/2014/main" val="10021"/>
                  </a:ext>
                </a:extLst>
              </a:tr>
            </a:tbl>
          </a:graphicData>
        </a:graphic>
      </p:graphicFrame>
      <p:graphicFrame>
        <p:nvGraphicFramePr>
          <p:cNvPr id="9" name="Content Placeholder 5" descr="Table with multiple topic and category rows"/>
          <p:cNvGraphicFramePr>
            <a:graphicFrameLocks/>
          </p:cNvGraphicFramePr>
          <p:nvPr/>
        </p:nvGraphicFramePr>
        <p:xfrm>
          <a:off x="8942395" y="4810125"/>
          <a:ext cx="2116130" cy="1371600"/>
        </p:xfrm>
        <a:graphic>
          <a:graphicData uri="http://schemas.openxmlformats.org/drawingml/2006/table">
            <a:tbl>
              <a:tblPr firstRow="1" bandRow="1">
                <a:tableStyleId>{5FD0F851-EC5A-4D38-B0AD-8093EC10F338}</a:tableStyleId>
              </a:tblPr>
              <a:tblGrid>
                <a:gridCol w="2116130">
                  <a:extLst>
                    <a:ext uri="{9D8B030D-6E8A-4147-A177-3AD203B41FA5}">
                      <a16:colId xmlns:a16="http://schemas.microsoft.com/office/drawing/2014/main" val="768047797"/>
                    </a:ext>
                  </a:extLst>
                </a:gridCol>
              </a:tblGrid>
              <a:tr h="209452">
                <a:tc>
                  <a:txBody>
                    <a:bodyPr/>
                    <a:lstStyle/>
                    <a:p>
                      <a:pPr algn="ctr"/>
                      <a:r>
                        <a:rPr lang="en-US" sz="900" b="0" dirty="0"/>
                        <a:t>Tax Amt</a:t>
                      </a:r>
                    </a:p>
                  </a:txBody>
                  <a:tcPr anchor="ctr"/>
                </a:tc>
                <a:extLst>
                  <a:ext uri="{0D108BD9-81ED-4DB2-BD59-A6C34878D82A}">
                    <a16:rowId xmlns:a16="http://schemas.microsoft.com/office/drawing/2014/main" val="3329541866"/>
                  </a:ext>
                </a:extLst>
              </a:tr>
              <a:tr h="209452">
                <a:tc>
                  <a:txBody>
                    <a:bodyPr/>
                    <a:lstStyle/>
                    <a:p>
                      <a:pPr algn="ctr"/>
                      <a:r>
                        <a:rPr lang="en-US" sz="900" dirty="0"/>
                        <a:t>Freight</a:t>
                      </a:r>
                    </a:p>
                  </a:txBody>
                  <a:tcPr anchor="ctr"/>
                </a:tc>
                <a:extLst>
                  <a:ext uri="{0D108BD9-81ED-4DB2-BD59-A6C34878D82A}">
                    <a16:rowId xmlns:a16="http://schemas.microsoft.com/office/drawing/2014/main" val="10001"/>
                  </a:ext>
                </a:extLst>
              </a:tr>
              <a:tr h="209452">
                <a:tc>
                  <a:txBody>
                    <a:bodyPr/>
                    <a:lstStyle/>
                    <a:p>
                      <a:pPr algn="ctr"/>
                      <a:r>
                        <a:rPr lang="en-US" sz="900" dirty="0"/>
                        <a:t>Total Due</a:t>
                      </a:r>
                    </a:p>
                  </a:txBody>
                  <a:tcPr anchor="ctr"/>
                </a:tc>
                <a:extLst>
                  <a:ext uri="{0D108BD9-81ED-4DB2-BD59-A6C34878D82A}">
                    <a16:rowId xmlns:a16="http://schemas.microsoft.com/office/drawing/2014/main" val="10002"/>
                  </a:ext>
                </a:extLst>
              </a:tr>
              <a:tr h="209452">
                <a:tc>
                  <a:txBody>
                    <a:bodyPr/>
                    <a:lstStyle/>
                    <a:p>
                      <a:pPr algn="ctr"/>
                      <a:r>
                        <a:rPr lang="en-US" sz="900" dirty="0"/>
                        <a:t>Comment</a:t>
                      </a:r>
                    </a:p>
                  </a:txBody>
                  <a:tcPr anchor="ctr"/>
                </a:tc>
                <a:extLst>
                  <a:ext uri="{0D108BD9-81ED-4DB2-BD59-A6C34878D82A}">
                    <a16:rowId xmlns:a16="http://schemas.microsoft.com/office/drawing/2014/main" val="1219984279"/>
                  </a:ext>
                </a:extLst>
              </a:tr>
              <a:tr h="209452">
                <a:tc>
                  <a:txBody>
                    <a:bodyPr/>
                    <a:lstStyle/>
                    <a:p>
                      <a:pPr algn="ctr"/>
                      <a:r>
                        <a:rPr lang="en-US" sz="900" dirty="0" err="1"/>
                        <a:t>Rowguid</a:t>
                      </a:r>
                      <a:endParaRPr lang="en-US" sz="900" dirty="0"/>
                    </a:p>
                  </a:txBody>
                  <a:tcPr anchor="ctr"/>
                </a:tc>
                <a:extLst>
                  <a:ext uri="{0D108BD9-81ED-4DB2-BD59-A6C34878D82A}">
                    <a16:rowId xmlns:a16="http://schemas.microsoft.com/office/drawing/2014/main" val="10004"/>
                  </a:ext>
                </a:extLst>
              </a:tr>
              <a:tr h="209452">
                <a:tc>
                  <a:txBody>
                    <a:bodyPr/>
                    <a:lstStyle/>
                    <a:p>
                      <a:pPr algn="ctr"/>
                      <a:r>
                        <a:rPr lang="en-US" sz="900" dirty="0"/>
                        <a:t>Modified Date</a:t>
                      </a:r>
                    </a:p>
                  </a:txBody>
                  <a:tcPr anchor="ctr"/>
                </a:tc>
                <a:extLst>
                  <a:ext uri="{0D108BD9-81ED-4DB2-BD59-A6C34878D82A}">
                    <a16:rowId xmlns:a16="http://schemas.microsoft.com/office/drawing/2014/main" val="10005"/>
                  </a:ext>
                </a:extLst>
              </a:tr>
            </a:tbl>
          </a:graphicData>
        </a:graphic>
      </p:graphicFrame>
      <p:sp>
        <p:nvSpPr>
          <p:cNvPr id="10" name="TextBox 9"/>
          <p:cNvSpPr txBox="1"/>
          <p:nvPr/>
        </p:nvSpPr>
        <p:spPr>
          <a:xfrm>
            <a:off x="3371849" y="4876800"/>
            <a:ext cx="1457325" cy="314325"/>
          </a:xfrm>
          <a:prstGeom prst="rect">
            <a:avLst/>
          </a:prstGeom>
          <a:noFill/>
        </p:spPr>
        <p:txBody>
          <a:bodyPr wrap="none" lIns="0" tIns="0" rIns="0" bIns="0" rtlCol="0">
            <a:noAutofit/>
          </a:bodyPr>
          <a:lstStyle/>
          <a:p>
            <a:pPr>
              <a:lnSpc>
                <a:spcPct val="90000"/>
              </a:lnSpc>
            </a:pPr>
            <a:r>
              <a:rPr lang="en-US" dirty="0"/>
              <a:t>Primary Key</a:t>
            </a:r>
          </a:p>
        </p:txBody>
      </p:sp>
      <p:cxnSp>
        <p:nvCxnSpPr>
          <p:cNvPr id="12" name="Straight Connector 11"/>
          <p:cNvCxnSpPr/>
          <p:nvPr/>
        </p:nvCxnSpPr>
        <p:spPr>
          <a:xfrm flipH="1">
            <a:off x="4857751" y="4210050"/>
            <a:ext cx="2009774" cy="771525"/>
          </a:xfrm>
          <a:prstGeom prst="line">
            <a:avLst/>
          </a:prstGeom>
          <a:ln w="19050">
            <a:solidFill>
              <a:schemeClr val="accent3"/>
            </a:solidFill>
            <a:miter lim="800000"/>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3371850" y="1533525"/>
            <a:ext cx="2895600" cy="2724150"/>
          </a:xfrm>
          <a:prstGeom prst="bentConnector3">
            <a:avLst>
              <a:gd name="adj1" fmla="val 50000"/>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34942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Check Constraints</a:t>
            </a:r>
          </a:p>
        </p:txBody>
      </p:sp>
      <p:sp>
        <p:nvSpPr>
          <p:cNvPr id="200707" name="Rectangle 3"/>
          <p:cNvSpPr>
            <a:spLocks noGrp="1" noChangeArrowheads="1"/>
          </p:cNvSpPr>
          <p:nvPr>
            <p:ph type="body" idx="1"/>
          </p:nvPr>
        </p:nvSpPr>
        <p:spPr>
          <a:xfrm>
            <a:off x="507868" y="1416051"/>
            <a:ext cx="11435488" cy="3476625"/>
          </a:xfrm>
        </p:spPr>
        <p:txBody>
          <a:bodyPr/>
          <a:lstStyle/>
          <a:p>
            <a:r>
              <a:rPr lang="en-US" sz="2000" dirty="0"/>
              <a:t>CHECK constraints enforce domain integrity by limiting the values that are accepted by a column </a:t>
            </a:r>
          </a:p>
          <a:p>
            <a:r>
              <a:rPr lang="en-US" sz="2000" dirty="0"/>
              <a:t>They are similar to FOREIGN KEY constraints in that they control the values that are put in a column. The difference is in how they determine which values are valid: FOREIGN KEY constraints obtain the list of valid values from another table, and CHECK constraints determine the valid values from a logical expression that is not based on data in another column </a:t>
            </a:r>
          </a:p>
          <a:p>
            <a:r>
              <a:rPr lang="en-US" sz="2000" dirty="0"/>
              <a:t>CREATE TABLE </a:t>
            </a:r>
            <a:r>
              <a:rPr lang="en-US" sz="2000" dirty="0" err="1"/>
              <a:t>Person.EmployeeEducationType</a:t>
            </a:r>
            <a:r>
              <a:rPr lang="en-US" sz="2000" dirty="0"/>
              <a:t>( </a:t>
            </a:r>
            <a:r>
              <a:rPr lang="en-US" sz="2000" dirty="0" err="1"/>
              <a:t>EmployeeEducationTypeID</a:t>
            </a:r>
            <a:r>
              <a:rPr lang="en-US" sz="2000" dirty="0"/>
              <a:t> </a:t>
            </a:r>
            <a:r>
              <a:rPr lang="en-US" sz="2000" dirty="0" err="1"/>
              <a:t>int</a:t>
            </a:r>
            <a:r>
              <a:rPr lang="en-US" sz="2000" dirty="0"/>
              <a:t> NOT NULL PRIMARY KEY, </a:t>
            </a:r>
            <a:r>
              <a:rPr lang="en-US" sz="2000" dirty="0" err="1"/>
              <a:t>EmployeeID</a:t>
            </a:r>
            <a:r>
              <a:rPr lang="en-US" sz="2000" dirty="0"/>
              <a:t> </a:t>
            </a:r>
            <a:r>
              <a:rPr lang="en-US" sz="2000" dirty="0" err="1"/>
              <a:t>int</a:t>
            </a:r>
            <a:r>
              <a:rPr lang="en-US" sz="2000" dirty="0"/>
              <a:t> NOT NULL, </a:t>
            </a:r>
            <a:r>
              <a:rPr lang="en-US" sz="2000" dirty="0" err="1"/>
              <a:t>EducationTypeID</a:t>
            </a:r>
            <a:r>
              <a:rPr lang="en-US" sz="2000" dirty="0"/>
              <a:t> </a:t>
            </a:r>
            <a:r>
              <a:rPr lang="en-US" sz="2000" dirty="0" err="1"/>
              <a:t>int</a:t>
            </a:r>
            <a:r>
              <a:rPr lang="en-US" sz="2000" dirty="0"/>
              <a:t> NULL, GPA numeric(4,3) NOT NULL, CONSTRAINT </a:t>
            </a:r>
            <a:r>
              <a:rPr lang="en-US" sz="2000" dirty="0" err="1"/>
              <a:t>CK_EmployeeEducationType</a:t>
            </a:r>
            <a:r>
              <a:rPr lang="en-US" sz="2000" dirty="0"/>
              <a:t> CHECK (</a:t>
            </a:r>
            <a:r>
              <a:rPr lang="en-US" sz="2000" dirty="0" err="1"/>
              <a:t>EducationTypeID</a:t>
            </a:r>
            <a:r>
              <a:rPr lang="en-US" sz="2000" dirty="0"/>
              <a:t> &gt; 1 AND GPA &gt; 2.5 AND GPA &lt;=4.0)) </a:t>
            </a:r>
          </a:p>
        </p:txBody>
      </p:sp>
    </p:spTree>
    <p:extLst>
      <p:ext uri="{BB962C8B-B14F-4D97-AF65-F5344CB8AC3E}">
        <p14:creationId xmlns:p14="http://schemas.microsoft.com/office/powerpoint/2010/main" val="259826427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Integrities of DB</a:t>
            </a:r>
          </a:p>
        </p:txBody>
      </p:sp>
      <p:sp>
        <p:nvSpPr>
          <p:cNvPr id="3" name="Content Placeholder 2"/>
          <p:cNvSpPr>
            <a:spLocks noGrp="1"/>
          </p:cNvSpPr>
          <p:nvPr>
            <p:ph idx="1"/>
          </p:nvPr>
        </p:nvSpPr>
        <p:spPr/>
        <p:txBody>
          <a:bodyPr/>
          <a:lstStyle/>
          <a:p>
            <a:r>
              <a:rPr lang="en-US" dirty="0"/>
              <a:t>Domain</a:t>
            </a:r>
          </a:p>
          <a:p>
            <a:r>
              <a:rPr lang="en-US" dirty="0"/>
              <a:t>Entity</a:t>
            </a:r>
          </a:p>
          <a:p>
            <a:r>
              <a:rPr lang="en-US"/>
              <a:t>Referential</a:t>
            </a:r>
            <a:endParaRPr lang="en-US" dirty="0"/>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192062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a:t>Referential Integrity </a:t>
            </a:r>
          </a:p>
        </p:txBody>
      </p:sp>
      <p:sp>
        <p:nvSpPr>
          <p:cNvPr id="199683" name="Rectangle 3"/>
          <p:cNvSpPr>
            <a:spLocks noGrp="1" noChangeArrowheads="1"/>
          </p:cNvSpPr>
          <p:nvPr>
            <p:ph type="body" idx="1"/>
          </p:nvPr>
        </p:nvSpPr>
        <p:spPr>
          <a:xfrm>
            <a:off x="507868" y="1416051"/>
            <a:ext cx="5952893" cy="1908175"/>
          </a:xfrm>
        </p:spPr>
        <p:txBody>
          <a:bodyPr/>
          <a:lstStyle/>
          <a:p>
            <a:r>
              <a:rPr lang="en-US" sz="2000" dirty="0"/>
              <a:t>FK constraint enforces referential integrity by guaranteeing that changes cannot be made to data in the primary key table if those changes invalidate the link to data in the foreign key table </a:t>
            </a:r>
          </a:p>
          <a:p>
            <a:r>
              <a:rPr lang="en-US" sz="2000" dirty="0"/>
              <a:t>To successfully change or delete a row in a FOREIGN KEY constraint, you must first either delete the foreign key data in the foreign key table or change the foreign key data in the foreign key table, which links the foreign key to different primary key data.</a:t>
            </a:r>
          </a:p>
        </p:txBody>
      </p:sp>
      <p:pic>
        <p:nvPicPr>
          <p:cNvPr id="2" name="Picture 1"/>
          <p:cNvPicPr>
            <a:picLocks noChangeAspect="1"/>
          </p:cNvPicPr>
          <p:nvPr/>
        </p:nvPicPr>
        <p:blipFill>
          <a:blip r:embed="rId2" cstate="print"/>
          <a:stretch>
            <a:fillRect/>
          </a:stretch>
        </p:blipFill>
        <p:spPr>
          <a:xfrm>
            <a:off x="7052923" y="660164"/>
            <a:ext cx="4414552" cy="5779497"/>
          </a:xfrm>
          <a:prstGeom prst="rect">
            <a:avLst/>
          </a:prstGeom>
        </p:spPr>
      </p:pic>
    </p:spTree>
    <p:extLst>
      <p:ext uri="{BB962C8B-B14F-4D97-AF65-F5344CB8AC3E}">
        <p14:creationId xmlns:p14="http://schemas.microsoft.com/office/powerpoint/2010/main" val="161215849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Integrity</a:t>
            </a:r>
          </a:p>
        </p:txBody>
      </p:sp>
      <p:sp>
        <p:nvSpPr>
          <p:cNvPr id="3" name="Content Placeholder 2"/>
          <p:cNvSpPr>
            <a:spLocks noGrp="1"/>
          </p:cNvSpPr>
          <p:nvPr>
            <p:ph idx="1"/>
          </p:nvPr>
        </p:nvSpPr>
        <p:spPr/>
        <p:txBody>
          <a:bodyPr/>
          <a:lstStyle/>
          <a:p>
            <a:r>
              <a:rPr lang="en-US" i="1" dirty="0"/>
              <a:t>Domain integrity</a:t>
            </a:r>
            <a:r>
              <a:rPr lang="en-US" dirty="0"/>
              <a:t> specifies that all columns in a relational database must be declared upon a defined domain. The primary unit of data in the relational data model is the data item. Such data items are said to be non-decomposable or atomic. A domain is a set of values of the same type. Domains are therefore pools of values from which actual values appearing in the columns of a table are drawn.</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363199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a:t>
            </a:r>
          </a:p>
        </p:txBody>
      </p:sp>
      <p:sp>
        <p:nvSpPr>
          <p:cNvPr id="3" name="Content Placeholder 2"/>
          <p:cNvSpPr>
            <a:spLocks noGrp="1"/>
          </p:cNvSpPr>
          <p:nvPr>
            <p:ph idx="1"/>
          </p:nvPr>
        </p:nvSpPr>
        <p:spPr/>
        <p:txBody>
          <a:bodyPr/>
          <a:lstStyle/>
          <a:p>
            <a:r>
              <a:rPr lang="en-US" i="1" dirty="0"/>
              <a:t>Entity integrity</a:t>
            </a:r>
            <a:r>
              <a:rPr lang="en-US" dirty="0"/>
              <a:t> concerns the concept of a primary key. Entity integrity is an integrity rule which states that every table must have a primary key and that the column or columns chosen to be the primary key should be unique and not null.</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15</a:t>
            </a:fld>
            <a:endParaRPr lang="en-US" dirty="0"/>
          </a:p>
        </p:txBody>
      </p:sp>
    </p:spTree>
    <p:extLst>
      <p:ext uri="{BB962C8B-B14F-4D97-AF65-F5344CB8AC3E}">
        <p14:creationId xmlns:p14="http://schemas.microsoft.com/office/powerpoint/2010/main" val="108521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646331"/>
          </a:xfrm>
        </p:spPr>
        <p:txBody>
          <a:bodyPr/>
          <a:lstStyle/>
          <a:p>
            <a:r>
              <a:rPr lang="en-US" dirty="0"/>
              <a:t>Normalization in Databases</a:t>
            </a:r>
          </a:p>
        </p:txBody>
      </p:sp>
    </p:spTree>
    <p:extLst>
      <p:ext uri="{BB962C8B-B14F-4D97-AF65-F5344CB8AC3E}">
        <p14:creationId xmlns:p14="http://schemas.microsoft.com/office/powerpoint/2010/main" val="1852877508"/>
      </p:ext>
    </p:extLst>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Normalization</a:t>
            </a:r>
          </a:p>
        </p:txBody>
      </p:sp>
      <p:sp>
        <p:nvSpPr>
          <p:cNvPr id="3" name="Content Placeholder 2"/>
          <p:cNvSpPr>
            <a:spLocks noGrp="1"/>
          </p:cNvSpPr>
          <p:nvPr>
            <p:ph idx="1"/>
          </p:nvPr>
        </p:nvSpPr>
        <p:spPr>
          <a:xfrm>
            <a:off x="507868" y="1416049"/>
            <a:ext cx="11084057" cy="3984625"/>
          </a:xfrm>
        </p:spPr>
        <p:txBody>
          <a:bodyPr/>
          <a:lstStyle/>
          <a:p>
            <a:r>
              <a:rPr lang="en-US" sz="2000" dirty="0"/>
              <a:t>Database Normalization is a process of organizing data to minimize redundancy (data duplication), which in turn ensures data consistency. </a:t>
            </a:r>
          </a:p>
          <a:p>
            <a:r>
              <a:rPr lang="en-US" sz="2000" dirty="0"/>
              <a:t>Normalization has a series of steps called “Forms”, the more steps you take the more normalized your tables are.</a:t>
            </a:r>
          </a:p>
          <a:p>
            <a:pPr marL="0" indent="0">
              <a:buNone/>
            </a:pPr>
            <a:endParaRPr lang="en-US" dirty="0"/>
          </a:p>
        </p:txBody>
      </p:sp>
    </p:spTree>
    <p:extLst>
      <p:ext uri="{BB962C8B-B14F-4D97-AF65-F5344CB8AC3E}">
        <p14:creationId xmlns:p14="http://schemas.microsoft.com/office/powerpoint/2010/main" val="299674692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normalize Tables</a:t>
            </a:r>
          </a:p>
        </p:txBody>
      </p:sp>
      <p:sp>
        <p:nvSpPr>
          <p:cNvPr id="3" name="Content Placeholder 2"/>
          <p:cNvSpPr>
            <a:spLocks noGrp="1"/>
          </p:cNvSpPr>
          <p:nvPr>
            <p:ph idx="1"/>
          </p:nvPr>
        </p:nvSpPr>
        <p:spPr>
          <a:xfrm>
            <a:off x="507868" y="1416050"/>
            <a:ext cx="11435488" cy="4228850"/>
          </a:xfrm>
        </p:spPr>
        <p:txBody>
          <a:bodyPr/>
          <a:lstStyle/>
          <a:p>
            <a:r>
              <a:rPr lang="en-US" sz="2000" dirty="0"/>
              <a:t>Save typing of repetitive data</a:t>
            </a:r>
          </a:p>
          <a:p>
            <a:r>
              <a:rPr lang="en-US" sz="2000" dirty="0"/>
              <a:t>Reduce disk space</a:t>
            </a:r>
          </a:p>
          <a:p>
            <a:r>
              <a:rPr lang="en-US" sz="2000" dirty="0"/>
              <a:t>Avoid frequent restructuring of tables and other objects to accommodate new data.</a:t>
            </a:r>
          </a:p>
          <a:p>
            <a:r>
              <a:rPr lang="en-US" sz="2000" dirty="0"/>
              <a:t>Increase flexibility to query, sort, summarize and group data.</a:t>
            </a:r>
          </a:p>
          <a:p>
            <a:endParaRPr lang="en-US" dirty="0"/>
          </a:p>
        </p:txBody>
      </p:sp>
    </p:spTree>
    <p:extLst>
      <p:ext uri="{BB962C8B-B14F-4D97-AF65-F5344CB8AC3E}">
        <p14:creationId xmlns:p14="http://schemas.microsoft.com/office/powerpoint/2010/main" val="55586604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“Emp” table example</a:t>
            </a:r>
          </a:p>
        </p:txBody>
      </p:sp>
      <p:sp>
        <p:nvSpPr>
          <p:cNvPr id="5" name="TextBox 4"/>
          <p:cNvSpPr txBox="1"/>
          <p:nvPr/>
        </p:nvSpPr>
        <p:spPr>
          <a:xfrm>
            <a:off x="558694" y="3571876"/>
            <a:ext cx="10512862" cy="1323439"/>
          </a:xfrm>
          <a:prstGeom prst="rect">
            <a:avLst/>
          </a:prstGeom>
          <a:noFill/>
        </p:spPr>
        <p:txBody>
          <a:bodyPr wrap="square" rtlCol="0">
            <a:spAutoFit/>
          </a:bodyPr>
          <a:lstStyle/>
          <a:p>
            <a:pPr>
              <a:buFont typeface="Arial" pitchFamily="34" charset="0"/>
              <a:buChar char="•"/>
            </a:pPr>
            <a:r>
              <a:rPr lang="en-US" sz="2000" dirty="0">
                <a:solidFill>
                  <a:srgbClr val="000000"/>
                </a:solidFill>
              </a:rPr>
              <a:t>  Problems of Data Redundancy </a:t>
            </a:r>
          </a:p>
          <a:p>
            <a:pPr>
              <a:buFont typeface="Arial" pitchFamily="34" charset="0"/>
              <a:buChar char="•"/>
            </a:pPr>
            <a:r>
              <a:rPr lang="en-US" sz="2000" dirty="0">
                <a:solidFill>
                  <a:srgbClr val="000000"/>
                </a:solidFill>
              </a:rPr>
              <a:t>  Disk space wastage</a:t>
            </a:r>
          </a:p>
          <a:p>
            <a:pPr>
              <a:buFont typeface="Arial" pitchFamily="34" charset="0"/>
              <a:buChar char="•"/>
            </a:pPr>
            <a:r>
              <a:rPr lang="en-US" sz="2000" dirty="0">
                <a:solidFill>
                  <a:srgbClr val="000000"/>
                </a:solidFill>
              </a:rPr>
              <a:t>  Data Inconsistency</a:t>
            </a:r>
          </a:p>
          <a:p>
            <a:pPr>
              <a:buFont typeface="Arial" pitchFamily="34" charset="0"/>
              <a:buChar char="•"/>
            </a:pPr>
            <a:r>
              <a:rPr lang="en-US" sz="2000" dirty="0">
                <a:solidFill>
                  <a:srgbClr val="000000"/>
                </a:solidFill>
              </a:rPr>
              <a:t>  DML Queries can become slow</a:t>
            </a:r>
          </a:p>
        </p:txBody>
      </p:sp>
      <p:graphicFrame>
        <p:nvGraphicFramePr>
          <p:cNvPr id="6"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598491" y="1680395"/>
          <a:ext cx="10669583" cy="1708684"/>
        </p:xfrm>
        <a:graphic>
          <a:graphicData uri="http://schemas.openxmlformats.org/drawingml/2006/table">
            <a:tbl>
              <a:tblPr firstRow="1" bandRow="1">
                <a:tableStyleId>{5FD0F851-EC5A-4D38-B0AD-8093EC10F338}</a:tableStyleId>
              </a:tblPr>
              <a:tblGrid>
                <a:gridCol w="1744659">
                  <a:extLst>
                    <a:ext uri="{9D8B030D-6E8A-4147-A177-3AD203B41FA5}">
                      <a16:colId xmlns:a16="http://schemas.microsoft.com/office/drawing/2014/main" val="768047797"/>
                    </a:ext>
                  </a:extLst>
                </a:gridCol>
                <a:gridCol w="1076325">
                  <a:extLst>
                    <a:ext uri="{9D8B030D-6E8A-4147-A177-3AD203B41FA5}">
                      <a16:colId xmlns:a16="http://schemas.microsoft.com/office/drawing/2014/main" val="2160592720"/>
                    </a:ext>
                  </a:extLst>
                </a:gridCol>
                <a:gridCol w="1104900">
                  <a:extLst>
                    <a:ext uri="{9D8B030D-6E8A-4147-A177-3AD203B41FA5}">
                      <a16:colId xmlns:a16="http://schemas.microsoft.com/office/drawing/2014/main" val="20002"/>
                    </a:ext>
                  </a:extLst>
                </a:gridCol>
                <a:gridCol w="769539">
                  <a:extLst>
                    <a:ext uri="{9D8B030D-6E8A-4147-A177-3AD203B41FA5}">
                      <a16:colId xmlns:a16="http://schemas.microsoft.com/office/drawing/2014/main" val="20003"/>
                    </a:ext>
                  </a:extLst>
                </a:gridCol>
                <a:gridCol w="1194832">
                  <a:extLst>
                    <a:ext uri="{9D8B030D-6E8A-4147-A177-3AD203B41FA5}">
                      <a16:colId xmlns:a16="http://schemas.microsoft.com/office/drawing/2014/main" val="20004"/>
                    </a:ext>
                  </a:extLst>
                </a:gridCol>
                <a:gridCol w="1194832">
                  <a:extLst>
                    <a:ext uri="{9D8B030D-6E8A-4147-A177-3AD203B41FA5}">
                      <a16:colId xmlns:a16="http://schemas.microsoft.com/office/drawing/2014/main" val="20005"/>
                    </a:ext>
                  </a:extLst>
                </a:gridCol>
                <a:gridCol w="1194832">
                  <a:extLst>
                    <a:ext uri="{9D8B030D-6E8A-4147-A177-3AD203B41FA5}">
                      <a16:colId xmlns:a16="http://schemas.microsoft.com/office/drawing/2014/main" val="20006"/>
                    </a:ext>
                  </a:extLst>
                </a:gridCol>
                <a:gridCol w="1194832">
                  <a:extLst>
                    <a:ext uri="{9D8B030D-6E8A-4147-A177-3AD203B41FA5}">
                      <a16:colId xmlns:a16="http://schemas.microsoft.com/office/drawing/2014/main" val="20007"/>
                    </a:ext>
                  </a:extLst>
                </a:gridCol>
                <a:gridCol w="1194832">
                  <a:extLst>
                    <a:ext uri="{9D8B030D-6E8A-4147-A177-3AD203B41FA5}">
                      <a16:colId xmlns:a16="http://schemas.microsoft.com/office/drawing/2014/main" val="20008"/>
                    </a:ext>
                  </a:extLst>
                </a:gridCol>
              </a:tblGrid>
              <a:tr h="0">
                <a:tc>
                  <a:txBody>
                    <a:bodyPr/>
                    <a:lstStyle/>
                    <a:p>
                      <a:pPr algn="l"/>
                      <a:r>
                        <a:rPr lang="en-US" sz="1600" dirty="0">
                          <a:latin typeface="+mn-lt"/>
                        </a:rPr>
                        <a:t>E Name</a:t>
                      </a:r>
                    </a:p>
                  </a:txBody>
                  <a:tcPr anchor="ctr"/>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JOB</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SALARY</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COMM</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TOTAL</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DEPT</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LOCATION</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ADDRESS 1</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ADDRESS 2</a:t>
                      </a:r>
                    </a:p>
                  </a:txBody>
                  <a:tcPr marL="60944" marR="60944" marT="182880" marB="182880" anchor="ctr" horzOverflow="overflow"/>
                </a:tc>
                <a:extLst>
                  <a:ext uri="{0D108BD9-81ED-4DB2-BD59-A6C34878D82A}">
                    <a16:rowId xmlns:a16="http://schemas.microsoft.com/office/drawing/2014/main" val="4137053520"/>
                  </a:ext>
                </a:extLst>
              </a:tr>
              <a:tr h="489484">
                <a:tc>
                  <a:txBody>
                    <a:bodyPr/>
                    <a:lstStyle/>
                    <a:p>
                      <a:r>
                        <a:rPr lang="en-US" sz="1400" dirty="0"/>
                        <a:t>SCOTT,ADAM, MIKE</a:t>
                      </a:r>
                    </a:p>
                  </a:txBody>
                  <a:tcPr marL="91416" marR="91416"/>
                </a:tc>
                <a:tc>
                  <a:txBody>
                    <a:bodyPr/>
                    <a:lstStyle/>
                    <a:p>
                      <a:pPr algn="ctr"/>
                      <a:r>
                        <a:rPr lang="en-US" sz="1400" dirty="0"/>
                        <a:t>CLERK</a:t>
                      </a:r>
                    </a:p>
                  </a:txBody>
                  <a:tcPr marL="91416" marR="91416"/>
                </a:tc>
                <a:tc>
                  <a:txBody>
                    <a:bodyPr/>
                    <a:lstStyle/>
                    <a:p>
                      <a:pPr algn="ctr"/>
                      <a:r>
                        <a:rPr lang="en-US" sz="1400" dirty="0"/>
                        <a:t>1500</a:t>
                      </a:r>
                    </a:p>
                  </a:txBody>
                  <a:tcPr marL="91416" marR="91416"/>
                </a:tc>
                <a:tc>
                  <a:txBody>
                    <a:bodyPr/>
                    <a:lstStyle/>
                    <a:p>
                      <a:pPr algn="ctr"/>
                      <a:r>
                        <a:rPr lang="en-US" sz="1400" dirty="0"/>
                        <a:t>0</a:t>
                      </a:r>
                    </a:p>
                  </a:txBody>
                  <a:tcPr marL="91416" marR="91416"/>
                </a:tc>
                <a:tc>
                  <a:txBody>
                    <a:bodyPr/>
                    <a:lstStyle/>
                    <a:p>
                      <a:pPr algn="ctr"/>
                      <a:r>
                        <a:rPr lang="en-US" sz="1400" dirty="0"/>
                        <a:t>1500</a:t>
                      </a:r>
                    </a:p>
                  </a:txBody>
                  <a:tcPr marL="91416" marR="91416"/>
                </a:tc>
                <a:tc>
                  <a:txBody>
                    <a:bodyPr/>
                    <a:lstStyle/>
                    <a:p>
                      <a:r>
                        <a:rPr lang="en-US" sz="1400" dirty="0"/>
                        <a:t>ACCOUNTS</a:t>
                      </a:r>
                    </a:p>
                  </a:txBody>
                  <a:tcPr marL="91416" marR="91416"/>
                </a:tc>
                <a:tc>
                  <a:txBody>
                    <a:bodyPr/>
                    <a:lstStyle/>
                    <a:p>
                      <a:r>
                        <a:rPr lang="en-US" sz="1400" dirty="0"/>
                        <a:t>OHIO</a:t>
                      </a:r>
                    </a:p>
                  </a:txBody>
                  <a:tcPr marL="91416" marR="91416"/>
                </a:tc>
                <a:tc>
                  <a:txBody>
                    <a:bodyPr/>
                    <a:lstStyle/>
                    <a:p>
                      <a:r>
                        <a:rPr lang="en-US" sz="1400" dirty="0"/>
                        <a:t>DEMO1</a:t>
                      </a:r>
                    </a:p>
                  </a:txBody>
                  <a:tcPr marL="91416" marR="91416"/>
                </a:tc>
                <a:tc>
                  <a:txBody>
                    <a:bodyPr/>
                    <a:lstStyle/>
                    <a:p>
                      <a:r>
                        <a:rPr lang="en-US" sz="1400" dirty="0"/>
                        <a:t>DEMO2</a:t>
                      </a:r>
                    </a:p>
                  </a:txBody>
                  <a:tcPr marL="91416" marR="91416"/>
                </a:tc>
                <a:extLst>
                  <a:ext uri="{0D108BD9-81ED-4DB2-BD59-A6C34878D82A}">
                    <a16:rowId xmlns:a16="http://schemas.microsoft.com/office/drawing/2014/main" val="3556899677"/>
                  </a:ext>
                </a:extLst>
              </a:tr>
              <a:tr h="287932">
                <a:tc>
                  <a:txBody>
                    <a:bodyPr/>
                    <a:lstStyle/>
                    <a:p>
                      <a:r>
                        <a:rPr lang="en-US" sz="1400" dirty="0"/>
                        <a:t>STEVE</a:t>
                      </a:r>
                    </a:p>
                  </a:txBody>
                  <a:tcPr marL="91416" marR="91416"/>
                </a:tc>
                <a:tc>
                  <a:txBody>
                    <a:bodyPr/>
                    <a:lstStyle/>
                    <a:p>
                      <a:pPr algn="ctr"/>
                      <a:r>
                        <a:rPr lang="en-US" sz="1400" dirty="0"/>
                        <a:t>MANAGER</a:t>
                      </a:r>
                    </a:p>
                  </a:txBody>
                  <a:tcPr marL="91416" marR="91416"/>
                </a:tc>
                <a:tc>
                  <a:txBody>
                    <a:bodyPr/>
                    <a:lstStyle/>
                    <a:p>
                      <a:pPr algn="ctr"/>
                      <a:r>
                        <a:rPr lang="en-US" sz="1400" dirty="0"/>
                        <a:t>4500</a:t>
                      </a:r>
                    </a:p>
                  </a:txBody>
                  <a:tcPr marL="91416" marR="91416"/>
                </a:tc>
                <a:tc>
                  <a:txBody>
                    <a:bodyPr/>
                    <a:lstStyle/>
                    <a:p>
                      <a:pPr algn="ctr"/>
                      <a:r>
                        <a:rPr lang="en-US" sz="1400" dirty="0"/>
                        <a:t>100</a:t>
                      </a:r>
                    </a:p>
                  </a:txBody>
                  <a:tcPr marL="91416" marR="91416"/>
                </a:tc>
                <a:tc>
                  <a:txBody>
                    <a:bodyPr/>
                    <a:lstStyle/>
                    <a:p>
                      <a:pPr algn="ctr"/>
                      <a:r>
                        <a:rPr lang="en-US" sz="1400" dirty="0"/>
                        <a:t>4600</a:t>
                      </a:r>
                    </a:p>
                  </a:txBody>
                  <a:tcPr marL="91416" marR="91416"/>
                </a:tc>
                <a:tc>
                  <a:txBody>
                    <a:bodyPr/>
                    <a:lstStyle/>
                    <a:p>
                      <a:r>
                        <a:rPr lang="en-US" sz="1400" dirty="0"/>
                        <a:t>SALES</a:t>
                      </a:r>
                    </a:p>
                  </a:txBody>
                  <a:tcPr marL="91416" marR="91416"/>
                </a:tc>
                <a:tc>
                  <a:txBody>
                    <a:bodyPr/>
                    <a:lstStyle/>
                    <a:p>
                      <a:r>
                        <a:rPr lang="en-US" sz="1400" dirty="0"/>
                        <a:t>SYDENY</a:t>
                      </a:r>
                    </a:p>
                  </a:txBody>
                  <a:tcPr marL="91416" marR="91416"/>
                </a:tc>
                <a:tc>
                  <a:txBody>
                    <a:bodyPr/>
                    <a:lstStyle/>
                    <a:p>
                      <a:r>
                        <a:rPr lang="en-US" sz="1400" dirty="0"/>
                        <a:t>ADDRESS1</a:t>
                      </a:r>
                    </a:p>
                  </a:txBody>
                  <a:tcPr marL="91416" marR="91416"/>
                </a:tc>
                <a:tc>
                  <a:txBody>
                    <a:bodyPr/>
                    <a:lstStyle/>
                    <a:p>
                      <a:r>
                        <a:rPr lang="en-US" sz="1400" dirty="0"/>
                        <a:t>ADDRESS2</a:t>
                      </a:r>
                    </a:p>
                  </a:txBody>
                  <a:tcPr marL="91416" marR="91416"/>
                </a:tc>
                <a:extLst>
                  <a:ext uri="{0D108BD9-81ED-4DB2-BD59-A6C34878D82A}">
                    <a16:rowId xmlns:a16="http://schemas.microsoft.com/office/drawing/2014/main" val="3329541866"/>
                  </a:ext>
                </a:extLst>
              </a:tr>
              <a:tr h="287932">
                <a:tc>
                  <a:txBody>
                    <a:bodyPr/>
                    <a:lstStyle/>
                    <a:p>
                      <a:r>
                        <a:rPr lang="en-US" sz="1400" dirty="0"/>
                        <a:t>SAM</a:t>
                      </a:r>
                    </a:p>
                  </a:txBody>
                  <a:tcPr marL="91416" marR="91416"/>
                </a:tc>
                <a:tc>
                  <a:txBody>
                    <a:bodyPr/>
                    <a:lstStyle/>
                    <a:p>
                      <a:pPr algn="ctr"/>
                      <a:r>
                        <a:rPr lang="en-US" sz="1400" dirty="0"/>
                        <a:t>MANAGER</a:t>
                      </a:r>
                    </a:p>
                  </a:txBody>
                  <a:tcPr marL="91416" marR="91416"/>
                </a:tc>
                <a:tc>
                  <a:txBody>
                    <a:bodyPr/>
                    <a:lstStyle/>
                    <a:p>
                      <a:pPr algn="ctr"/>
                      <a:r>
                        <a:rPr lang="en-US" sz="1400" dirty="0"/>
                        <a:t>5000</a:t>
                      </a:r>
                    </a:p>
                  </a:txBody>
                  <a:tcPr marL="91416" marR="91416"/>
                </a:tc>
                <a:tc>
                  <a:txBody>
                    <a:bodyPr/>
                    <a:lstStyle/>
                    <a:p>
                      <a:pPr algn="ctr"/>
                      <a:r>
                        <a:rPr lang="en-US" sz="1400" dirty="0"/>
                        <a:t>0</a:t>
                      </a:r>
                    </a:p>
                  </a:txBody>
                  <a:tcPr marL="91416" marR="91416"/>
                </a:tc>
                <a:tc>
                  <a:txBody>
                    <a:bodyPr/>
                    <a:lstStyle/>
                    <a:p>
                      <a:pPr algn="ctr"/>
                      <a:r>
                        <a:rPr lang="en-US" sz="1400" dirty="0"/>
                        <a:t>5000</a:t>
                      </a:r>
                    </a:p>
                  </a:txBody>
                  <a:tcPr marL="91416" marR="91416"/>
                </a:tc>
                <a:tc>
                  <a:txBody>
                    <a:bodyPr/>
                    <a:lstStyle/>
                    <a:p>
                      <a:r>
                        <a:rPr lang="en-US" sz="1400" dirty="0"/>
                        <a:t>IT</a:t>
                      </a:r>
                    </a:p>
                  </a:txBody>
                  <a:tcPr marL="91416" marR="91416"/>
                </a:tc>
                <a:tc>
                  <a:txBody>
                    <a:bodyPr/>
                    <a:lstStyle/>
                    <a:p>
                      <a:r>
                        <a:rPr lang="en-US" sz="1400" dirty="0"/>
                        <a:t>LONDON</a:t>
                      </a:r>
                    </a:p>
                  </a:txBody>
                  <a:tcPr marL="91416" marR="91416"/>
                </a:tc>
                <a:tc>
                  <a:txBody>
                    <a:bodyPr/>
                    <a:lstStyle/>
                    <a:p>
                      <a:r>
                        <a:rPr lang="en-US" sz="1400" dirty="0"/>
                        <a:t>ABC1</a:t>
                      </a:r>
                    </a:p>
                  </a:txBody>
                  <a:tcPr marL="91416" marR="91416"/>
                </a:tc>
                <a:tc>
                  <a:txBody>
                    <a:bodyPr/>
                    <a:lstStyle/>
                    <a:p>
                      <a:r>
                        <a:rPr lang="en-US" sz="1400" dirty="0"/>
                        <a:t>ABC2</a:t>
                      </a:r>
                    </a:p>
                  </a:txBody>
                  <a:tcPr marL="91416" marR="91416"/>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31101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531813" y="739780"/>
            <a:ext cx="8763000" cy="1470025"/>
          </a:xfrm>
        </p:spPr>
        <p:txBody>
          <a:bodyPr/>
          <a:lstStyle/>
          <a:p>
            <a:r>
              <a:rPr lang="en-US" dirty="0"/>
              <a:t>Antra SEP Program</a:t>
            </a:r>
          </a:p>
        </p:txBody>
      </p:sp>
      <p:sp>
        <p:nvSpPr>
          <p:cNvPr id="12" name="Subtitle 2"/>
          <p:cNvSpPr>
            <a:spLocks noGrp="1"/>
          </p:cNvSpPr>
          <p:nvPr>
            <p:ph type="subTitle" idx="1"/>
          </p:nvPr>
        </p:nvSpPr>
        <p:spPr>
          <a:xfrm>
            <a:off x="531763" y="2286000"/>
            <a:ext cx="8764141" cy="914400"/>
          </a:xfrm>
        </p:spPr>
        <p:txBody>
          <a:bodyPr/>
          <a:lstStyle/>
          <a:p>
            <a:r>
              <a:rPr lang="en-US" dirty="0"/>
              <a:t>SQL Server and Databases</a:t>
            </a:r>
          </a:p>
        </p:txBody>
      </p:sp>
      <p:sp>
        <p:nvSpPr>
          <p:cNvPr id="13" name="Text Placeholder 3"/>
          <p:cNvSpPr>
            <a:spLocks noGrp="1"/>
          </p:cNvSpPr>
          <p:nvPr>
            <p:ph type="body" sz="quarter" idx="13"/>
          </p:nvPr>
        </p:nvSpPr>
        <p:spPr>
          <a:xfrm>
            <a:off x="531813" y="3429452"/>
            <a:ext cx="8763000" cy="2514149"/>
          </a:xfrm>
        </p:spPr>
        <p:txBody>
          <a:bodyPr/>
          <a:lstStyle/>
          <a:p>
            <a:r>
              <a:rPr lang="en-US" dirty="0"/>
              <a:t>Day 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466" y="249217"/>
            <a:ext cx="10512862" cy="646331"/>
          </a:xfrm>
        </p:spPr>
        <p:txBody>
          <a:bodyPr/>
          <a:lstStyle/>
          <a:p>
            <a:r>
              <a:rPr lang="en-US" dirty="0"/>
              <a:t>First Normal Form</a:t>
            </a:r>
          </a:p>
        </p:txBody>
      </p:sp>
      <p:sp>
        <p:nvSpPr>
          <p:cNvPr id="3" name="Content Placeholder 2"/>
          <p:cNvSpPr>
            <a:spLocks noGrp="1"/>
          </p:cNvSpPr>
          <p:nvPr>
            <p:ph idx="1"/>
          </p:nvPr>
        </p:nvSpPr>
        <p:spPr>
          <a:xfrm>
            <a:off x="567596" y="1159680"/>
            <a:ext cx="10512862" cy="1255728"/>
          </a:xfrm>
        </p:spPr>
        <p:txBody>
          <a:bodyPr/>
          <a:lstStyle/>
          <a:p>
            <a:r>
              <a:rPr lang="en-US" sz="2000" dirty="0"/>
              <a:t>Data in each column should be atomic, no multiples values separated by comma.</a:t>
            </a:r>
          </a:p>
          <a:p>
            <a:r>
              <a:rPr lang="en-US" sz="2000" dirty="0"/>
              <a:t>The table does not contain any repeating column group</a:t>
            </a:r>
          </a:p>
          <a:p>
            <a:r>
              <a:rPr lang="en-US" sz="2000" dirty="0"/>
              <a:t>Identify each record using primary key.</a:t>
            </a:r>
          </a:p>
        </p:txBody>
      </p:sp>
      <p:graphicFrame>
        <p:nvGraphicFramePr>
          <p:cNvPr id="6"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665166" y="2632895"/>
          <a:ext cx="10983910" cy="1571477"/>
        </p:xfrm>
        <a:graphic>
          <a:graphicData uri="http://schemas.openxmlformats.org/drawingml/2006/table">
            <a:tbl>
              <a:tblPr firstRow="1" bandRow="1">
                <a:tableStyleId>{5FD0F851-EC5A-4D38-B0AD-8093EC10F338}</a:tableStyleId>
              </a:tblPr>
              <a:tblGrid>
                <a:gridCol w="1216327">
                  <a:extLst>
                    <a:ext uri="{9D8B030D-6E8A-4147-A177-3AD203B41FA5}">
                      <a16:colId xmlns:a16="http://schemas.microsoft.com/office/drawing/2014/main" val="20000"/>
                    </a:ext>
                  </a:extLst>
                </a:gridCol>
                <a:gridCol w="1262879">
                  <a:extLst>
                    <a:ext uri="{9D8B030D-6E8A-4147-A177-3AD203B41FA5}">
                      <a16:colId xmlns:a16="http://schemas.microsoft.com/office/drawing/2014/main" val="768047797"/>
                    </a:ext>
                  </a:extLst>
                </a:gridCol>
                <a:gridCol w="1615029">
                  <a:extLst>
                    <a:ext uri="{9D8B030D-6E8A-4147-A177-3AD203B41FA5}">
                      <a16:colId xmlns:a16="http://schemas.microsoft.com/office/drawing/2014/main" val="2160592720"/>
                    </a:ext>
                  </a:extLst>
                </a:gridCol>
                <a:gridCol w="1639315">
                  <a:extLst>
                    <a:ext uri="{9D8B030D-6E8A-4147-A177-3AD203B41FA5}">
                      <a16:colId xmlns:a16="http://schemas.microsoft.com/office/drawing/2014/main" val="20003"/>
                    </a:ext>
                  </a:extLst>
                </a:gridCol>
                <a:gridCol w="1322835">
                  <a:extLst>
                    <a:ext uri="{9D8B030D-6E8A-4147-A177-3AD203B41FA5}">
                      <a16:colId xmlns:a16="http://schemas.microsoft.com/office/drawing/2014/main" val="20004"/>
                    </a:ext>
                  </a:extLst>
                </a:gridCol>
                <a:gridCol w="1309175">
                  <a:extLst>
                    <a:ext uri="{9D8B030D-6E8A-4147-A177-3AD203B41FA5}">
                      <a16:colId xmlns:a16="http://schemas.microsoft.com/office/drawing/2014/main" val="20005"/>
                    </a:ext>
                  </a:extLst>
                </a:gridCol>
                <a:gridCol w="1309175">
                  <a:extLst>
                    <a:ext uri="{9D8B030D-6E8A-4147-A177-3AD203B41FA5}">
                      <a16:colId xmlns:a16="http://schemas.microsoft.com/office/drawing/2014/main" val="20006"/>
                    </a:ext>
                  </a:extLst>
                </a:gridCol>
                <a:gridCol w="1309175">
                  <a:extLst>
                    <a:ext uri="{9D8B030D-6E8A-4147-A177-3AD203B41FA5}">
                      <a16:colId xmlns:a16="http://schemas.microsoft.com/office/drawing/2014/main" val="20007"/>
                    </a:ext>
                  </a:extLst>
                </a:gridCol>
              </a:tblGrid>
              <a:tr h="517171">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latin typeface="+mn-lt"/>
                        </a:rPr>
                        <a:t>EMP No</a:t>
                      </a:r>
                    </a:p>
                  </a:txBody>
                  <a:tcPr anchor="ctr"/>
                </a:tc>
                <a:tc>
                  <a:txBody>
                    <a:bodyPr/>
                    <a:lstStyle/>
                    <a:p>
                      <a:pPr algn="l"/>
                      <a:r>
                        <a:rPr lang="en-US" sz="1600" dirty="0">
                          <a:latin typeface="+mn-lt"/>
                        </a:rPr>
                        <a:t>E Name</a:t>
                      </a:r>
                    </a:p>
                  </a:txBody>
                  <a:tcPr anchor="ctr"/>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JOB</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SALARY</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COMM</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TOTAL</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DEPT</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LOCATION</a:t>
                      </a:r>
                    </a:p>
                  </a:txBody>
                  <a:tcPr marL="60944" marR="60944" marT="182880" marB="182880" anchor="ctr" horzOverflow="overflow"/>
                </a:tc>
                <a:extLst>
                  <a:ext uri="{0D108BD9-81ED-4DB2-BD59-A6C34878D82A}">
                    <a16:rowId xmlns:a16="http://schemas.microsoft.com/office/drawing/2014/main" val="4137053520"/>
                  </a:ext>
                </a:extLst>
              </a:tr>
              <a:tr h="352277">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SCOTT</a:t>
                      </a:r>
                    </a:p>
                  </a:txBody>
                  <a:tcPr marL="91416" marR="91416"/>
                </a:tc>
                <a:tc>
                  <a:txBody>
                    <a:bodyPr/>
                    <a:lstStyle/>
                    <a:p>
                      <a:pPr algn="ctr"/>
                      <a:r>
                        <a:rPr lang="en-US" sz="1400" dirty="0"/>
                        <a:t>CLERK</a:t>
                      </a:r>
                    </a:p>
                  </a:txBody>
                  <a:tcPr marL="91416" marR="91416"/>
                </a:tc>
                <a:tc>
                  <a:txBody>
                    <a:bodyPr/>
                    <a:lstStyle/>
                    <a:p>
                      <a:pPr algn="ctr"/>
                      <a:r>
                        <a:rPr lang="en-US" sz="1400" dirty="0"/>
                        <a:t>1500</a:t>
                      </a:r>
                    </a:p>
                  </a:txBody>
                  <a:tcPr marL="91416" marR="91416"/>
                </a:tc>
                <a:tc>
                  <a:txBody>
                    <a:bodyPr/>
                    <a:lstStyle/>
                    <a:p>
                      <a:pPr algn="ctr"/>
                      <a:r>
                        <a:rPr lang="en-US" sz="1400" dirty="0"/>
                        <a:t>0</a:t>
                      </a:r>
                    </a:p>
                  </a:txBody>
                  <a:tcPr marL="91416" marR="91416"/>
                </a:tc>
                <a:tc>
                  <a:txBody>
                    <a:bodyPr/>
                    <a:lstStyle/>
                    <a:p>
                      <a:pPr algn="ctr"/>
                      <a:r>
                        <a:rPr lang="en-US" sz="1400" dirty="0"/>
                        <a:t>1500</a:t>
                      </a:r>
                    </a:p>
                  </a:txBody>
                  <a:tcPr marL="91416" marR="91416"/>
                </a:tc>
                <a:tc>
                  <a:txBody>
                    <a:bodyPr/>
                    <a:lstStyle/>
                    <a:p>
                      <a:pPr algn="ctr"/>
                      <a:r>
                        <a:rPr lang="en-US" sz="1400" dirty="0"/>
                        <a:t>ACCOUNTS</a:t>
                      </a:r>
                    </a:p>
                  </a:txBody>
                  <a:tcPr marL="91416" marR="91416"/>
                </a:tc>
                <a:tc>
                  <a:txBody>
                    <a:bodyPr/>
                    <a:lstStyle/>
                    <a:p>
                      <a:pPr algn="ctr"/>
                      <a:r>
                        <a:rPr lang="en-US" sz="1400" dirty="0"/>
                        <a:t>OHIO</a:t>
                      </a:r>
                    </a:p>
                  </a:txBody>
                  <a:tcPr marL="91416" marR="91416"/>
                </a:tc>
                <a:extLst>
                  <a:ext uri="{0D108BD9-81ED-4DB2-BD59-A6C34878D82A}">
                    <a16:rowId xmlns:a16="http://schemas.microsoft.com/office/drawing/2014/main" val="3556899677"/>
                  </a:ext>
                </a:extLst>
              </a:tr>
              <a:tr h="224753">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MIKE</a:t>
                      </a:r>
                    </a:p>
                  </a:txBody>
                  <a:tcPr marL="91416" marR="91416"/>
                </a:tc>
                <a:tc>
                  <a:txBody>
                    <a:bodyPr/>
                    <a:lstStyle/>
                    <a:p>
                      <a:pPr algn="ctr"/>
                      <a:r>
                        <a:rPr lang="en-US" sz="1400" dirty="0"/>
                        <a:t>MANAGER</a:t>
                      </a:r>
                    </a:p>
                  </a:txBody>
                  <a:tcPr marL="91416" marR="91416"/>
                </a:tc>
                <a:tc>
                  <a:txBody>
                    <a:bodyPr/>
                    <a:lstStyle/>
                    <a:p>
                      <a:pPr algn="ctr"/>
                      <a:r>
                        <a:rPr lang="en-US" sz="1400" dirty="0"/>
                        <a:t>4500</a:t>
                      </a:r>
                    </a:p>
                  </a:txBody>
                  <a:tcPr marL="91416" marR="91416"/>
                </a:tc>
                <a:tc>
                  <a:txBody>
                    <a:bodyPr/>
                    <a:lstStyle/>
                    <a:p>
                      <a:pPr algn="ctr"/>
                      <a:r>
                        <a:rPr lang="en-US" sz="1400" dirty="0"/>
                        <a:t>100</a:t>
                      </a:r>
                    </a:p>
                  </a:txBody>
                  <a:tcPr marL="91416" marR="91416"/>
                </a:tc>
                <a:tc>
                  <a:txBody>
                    <a:bodyPr/>
                    <a:lstStyle/>
                    <a:p>
                      <a:pPr algn="ctr"/>
                      <a:r>
                        <a:rPr lang="en-US" sz="1400" dirty="0"/>
                        <a:t>4600</a:t>
                      </a:r>
                    </a:p>
                  </a:txBody>
                  <a:tcPr marL="91416" marR="91416"/>
                </a:tc>
                <a:tc>
                  <a:txBody>
                    <a:bodyPr/>
                    <a:lstStyle/>
                    <a:p>
                      <a:pPr algn="ctr"/>
                      <a:r>
                        <a:rPr lang="en-US" sz="1400" dirty="0"/>
                        <a:t>ACCOUNTS</a:t>
                      </a:r>
                    </a:p>
                  </a:txBody>
                  <a:tcPr marL="91416" marR="91416"/>
                </a:tc>
                <a:tc>
                  <a:txBody>
                    <a:bodyPr/>
                    <a:lstStyle/>
                    <a:p>
                      <a:pPr algn="ctr"/>
                      <a:r>
                        <a:rPr lang="en-US" sz="1400" dirty="0"/>
                        <a:t>OHIO</a:t>
                      </a:r>
                    </a:p>
                  </a:txBody>
                  <a:tcPr marL="91416" marR="91416"/>
                </a:tc>
                <a:extLst>
                  <a:ext uri="{0D108BD9-81ED-4DB2-BD59-A6C34878D82A}">
                    <a16:rowId xmlns:a16="http://schemas.microsoft.com/office/drawing/2014/main" val="3329541866"/>
                  </a:ext>
                </a:extLst>
              </a:tr>
              <a:tr h="258586">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103</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SAM</a:t>
                      </a:r>
                    </a:p>
                  </a:txBody>
                  <a:tcPr marL="91416" marR="91416"/>
                </a:tc>
                <a:tc>
                  <a:txBody>
                    <a:bodyPr/>
                    <a:lstStyle/>
                    <a:p>
                      <a:pPr algn="ctr"/>
                      <a:r>
                        <a:rPr lang="en-US" sz="1400" dirty="0"/>
                        <a:t>MANAGER</a:t>
                      </a:r>
                    </a:p>
                  </a:txBody>
                  <a:tcPr marL="91416" marR="91416"/>
                </a:tc>
                <a:tc>
                  <a:txBody>
                    <a:bodyPr/>
                    <a:lstStyle/>
                    <a:p>
                      <a:pPr algn="ctr"/>
                      <a:r>
                        <a:rPr lang="en-US" sz="1400" dirty="0"/>
                        <a:t>5000</a:t>
                      </a:r>
                    </a:p>
                  </a:txBody>
                  <a:tcPr marL="91416" marR="91416"/>
                </a:tc>
                <a:tc>
                  <a:txBody>
                    <a:bodyPr/>
                    <a:lstStyle/>
                    <a:p>
                      <a:pPr algn="ctr"/>
                      <a:r>
                        <a:rPr lang="en-US" sz="1400" dirty="0"/>
                        <a:t>0</a:t>
                      </a:r>
                    </a:p>
                  </a:txBody>
                  <a:tcPr marL="91416" marR="91416"/>
                </a:tc>
                <a:tc>
                  <a:txBody>
                    <a:bodyPr/>
                    <a:lstStyle/>
                    <a:p>
                      <a:pPr algn="ctr"/>
                      <a:r>
                        <a:rPr lang="en-US" sz="1400" dirty="0"/>
                        <a:t>5000</a:t>
                      </a:r>
                    </a:p>
                  </a:txBody>
                  <a:tcPr marL="91416" marR="91416"/>
                </a:tc>
                <a:tc>
                  <a:txBody>
                    <a:bodyPr/>
                    <a:lstStyle/>
                    <a:p>
                      <a:pPr algn="ctr"/>
                      <a:r>
                        <a:rPr lang="en-US" sz="1400" dirty="0"/>
                        <a:t>IT</a:t>
                      </a:r>
                    </a:p>
                  </a:txBody>
                  <a:tcPr marL="91416" marR="91416"/>
                </a:tc>
                <a:tc>
                  <a:txBody>
                    <a:bodyPr/>
                    <a:lstStyle/>
                    <a:p>
                      <a:pPr algn="ctr"/>
                      <a:r>
                        <a:rPr lang="en-US" sz="1400" dirty="0"/>
                        <a:t>LONDON</a:t>
                      </a:r>
                    </a:p>
                  </a:txBody>
                  <a:tcPr marL="91416" marR="91416"/>
                </a:tc>
                <a:extLst>
                  <a:ext uri="{0D108BD9-81ED-4DB2-BD59-A6C34878D82A}">
                    <a16:rowId xmlns:a16="http://schemas.microsoft.com/office/drawing/2014/main" val="10003"/>
                  </a:ext>
                </a:extLst>
              </a:tr>
            </a:tbl>
          </a:graphicData>
        </a:graphic>
      </p:graphicFrame>
      <p:graphicFrame>
        <p:nvGraphicFramePr>
          <p:cNvPr id="7"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693740" y="4638676"/>
          <a:ext cx="4830759" cy="1022310"/>
        </p:xfrm>
        <a:graphic>
          <a:graphicData uri="http://schemas.openxmlformats.org/drawingml/2006/table">
            <a:tbl>
              <a:tblPr firstRow="1" bandRow="1">
                <a:tableStyleId>{5FD0F851-EC5A-4D38-B0AD-8093EC10F338}</a:tableStyleId>
              </a:tblPr>
              <a:tblGrid>
                <a:gridCol w="2370026">
                  <a:extLst>
                    <a:ext uri="{9D8B030D-6E8A-4147-A177-3AD203B41FA5}">
                      <a16:colId xmlns:a16="http://schemas.microsoft.com/office/drawing/2014/main" val="20000"/>
                    </a:ext>
                  </a:extLst>
                </a:gridCol>
                <a:gridCol w="2460733">
                  <a:extLst>
                    <a:ext uri="{9D8B030D-6E8A-4147-A177-3AD203B41FA5}">
                      <a16:colId xmlns:a16="http://schemas.microsoft.com/office/drawing/2014/main" val="768047797"/>
                    </a:ext>
                  </a:extLst>
                </a:gridCol>
              </a:tblGrid>
              <a:tr h="246421">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latin typeface="+mn-lt"/>
                        </a:rPr>
                        <a:t>ID</a:t>
                      </a:r>
                    </a:p>
                  </a:txBody>
                  <a:tcPr anchor="ctr"/>
                </a:tc>
                <a:tc>
                  <a:txBody>
                    <a:bodyPr/>
                    <a:lstStyle/>
                    <a:p>
                      <a:pPr algn="l"/>
                      <a:r>
                        <a:rPr lang="en-US" sz="1600" dirty="0">
                          <a:latin typeface="+mn-lt"/>
                        </a:rPr>
                        <a:t>ADDRESS</a:t>
                      </a:r>
                    </a:p>
                  </a:txBody>
                  <a:tcPr anchor="ctr"/>
                </a:tc>
                <a:extLst>
                  <a:ext uri="{0D108BD9-81ED-4DB2-BD59-A6C34878D82A}">
                    <a16:rowId xmlns:a16="http://schemas.microsoft.com/office/drawing/2014/main" val="4137053520"/>
                  </a:ext>
                </a:extLst>
              </a:tr>
              <a:tr h="306198">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DEMO1</a:t>
                      </a:r>
                    </a:p>
                  </a:txBody>
                  <a:tcPr marL="91416" marR="91416"/>
                </a:tc>
                <a:extLst>
                  <a:ext uri="{0D108BD9-81ED-4DB2-BD59-A6C34878D82A}">
                    <a16:rowId xmlns:a16="http://schemas.microsoft.com/office/drawing/2014/main" val="3556899677"/>
                  </a:ext>
                </a:extLst>
              </a:tr>
              <a:tr h="380832">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ABC1</a:t>
                      </a:r>
                    </a:p>
                  </a:txBody>
                  <a:tcPr marL="91416" marR="91416"/>
                </a:tc>
                <a:extLst>
                  <a:ext uri="{0D108BD9-81ED-4DB2-BD59-A6C34878D82A}">
                    <a16:rowId xmlns:a16="http://schemas.microsoft.com/office/drawing/2014/main" val="3329541866"/>
                  </a:ext>
                </a:extLst>
              </a:tr>
            </a:tbl>
          </a:graphicData>
        </a:graphic>
      </p:graphicFrame>
    </p:spTree>
    <p:extLst>
      <p:ext uri="{BB962C8B-B14F-4D97-AF65-F5344CB8AC3E}">
        <p14:creationId xmlns:p14="http://schemas.microsoft.com/office/powerpoint/2010/main" val="238650805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352" y="228021"/>
            <a:ext cx="10512862" cy="646331"/>
          </a:xfrm>
        </p:spPr>
        <p:txBody>
          <a:bodyPr/>
          <a:lstStyle/>
          <a:p>
            <a:r>
              <a:rPr lang="en-US" dirty="0"/>
              <a:t>Second Normal Form</a:t>
            </a:r>
          </a:p>
        </p:txBody>
      </p:sp>
      <p:sp>
        <p:nvSpPr>
          <p:cNvPr id="3" name="Content Placeholder 2"/>
          <p:cNvSpPr>
            <a:spLocks noGrp="1"/>
          </p:cNvSpPr>
          <p:nvPr>
            <p:ph idx="1"/>
          </p:nvPr>
        </p:nvSpPr>
        <p:spPr>
          <a:xfrm>
            <a:off x="451382" y="967169"/>
            <a:ext cx="10512862" cy="1006429"/>
          </a:xfrm>
        </p:spPr>
        <p:txBody>
          <a:bodyPr/>
          <a:lstStyle/>
          <a:p>
            <a:r>
              <a:rPr lang="en-US" sz="1800" dirty="0"/>
              <a:t>The table must meet all the conditions of 1NF</a:t>
            </a:r>
          </a:p>
          <a:p>
            <a:r>
              <a:rPr lang="en-US" sz="1800" dirty="0"/>
              <a:t>Move redundant data to separate table</a:t>
            </a:r>
          </a:p>
          <a:p>
            <a:r>
              <a:rPr lang="en-US" sz="1800" dirty="0"/>
              <a:t>Create relationships between these tables using foreign keys</a:t>
            </a:r>
          </a:p>
        </p:txBody>
      </p:sp>
      <p:graphicFrame>
        <p:nvGraphicFramePr>
          <p:cNvPr id="7" name="Content Placeholder 5" descr="Table with multiple topic and category rows"/>
          <p:cNvGraphicFramePr>
            <a:graphicFrameLocks/>
          </p:cNvGraphicFramePr>
          <p:nvPr>
            <p:extLst>
              <p:ext uri="{D42A27DB-BD31-4B8C-83A1-F6EECF244321}">
                <p14:modId xmlns:p14="http://schemas.microsoft.com/office/powerpoint/2010/main" val="4235850377"/>
              </p:ext>
            </p:extLst>
          </p:nvPr>
        </p:nvGraphicFramePr>
        <p:xfrm>
          <a:off x="4379916" y="2356671"/>
          <a:ext cx="7478708" cy="1551713"/>
        </p:xfrm>
        <a:graphic>
          <a:graphicData uri="http://schemas.openxmlformats.org/drawingml/2006/table">
            <a:tbl>
              <a:tblPr firstRow="1" bandRow="1">
                <a:tableStyleId>{5FD0F851-EC5A-4D38-B0AD-8093EC10F338}</a:tableStyleId>
              </a:tblPr>
              <a:tblGrid>
                <a:gridCol w="940238">
                  <a:extLst>
                    <a:ext uri="{9D8B030D-6E8A-4147-A177-3AD203B41FA5}">
                      <a16:colId xmlns:a16="http://schemas.microsoft.com/office/drawing/2014/main" val="20000"/>
                    </a:ext>
                  </a:extLst>
                </a:gridCol>
                <a:gridCol w="976224">
                  <a:extLst>
                    <a:ext uri="{9D8B030D-6E8A-4147-A177-3AD203B41FA5}">
                      <a16:colId xmlns:a16="http://schemas.microsoft.com/office/drawing/2014/main" val="768047797"/>
                    </a:ext>
                  </a:extLst>
                </a:gridCol>
                <a:gridCol w="1248440">
                  <a:extLst>
                    <a:ext uri="{9D8B030D-6E8A-4147-A177-3AD203B41FA5}">
                      <a16:colId xmlns:a16="http://schemas.microsoft.com/office/drawing/2014/main" val="2160592720"/>
                    </a:ext>
                  </a:extLst>
                </a:gridCol>
                <a:gridCol w="1267214">
                  <a:extLst>
                    <a:ext uri="{9D8B030D-6E8A-4147-A177-3AD203B41FA5}">
                      <a16:colId xmlns:a16="http://schemas.microsoft.com/office/drawing/2014/main" val="20003"/>
                    </a:ext>
                  </a:extLst>
                </a:gridCol>
                <a:gridCol w="1022570">
                  <a:extLst>
                    <a:ext uri="{9D8B030D-6E8A-4147-A177-3AD203B41FA5}">
                      <a16:colId xmlns:a16="http://schemas.microsoft.com/office/drawing/2014/main" val="20004"/>
                    </a:ext>
                  </a:extLst>
                </a:gridCol>
                <a:gridCol w="1012011">
                  <a:extLst>
                    <a:ext uri="{9D8B030D-6E8A-4147-A177-3AD203B41FA5}">
                      <a16:colId xmlns:a16="http://schemas.microsoft.com/office/drawing/2014/main" val="20005"/>
                    </a:ext>
                  </a:extLst>
                </a:gridCol>
                <a:gridCol w="1012011">
                  <a:extLst>
                    <a:ext uri="{9D8B030D-6E8A-4147-A177-3AD203B41FA5}">
                      <a16:colId xmlns:a16="http://schemas.microsoft.com/office/drawing/2014/main" val="20006"/>
                    </a:ext>
                  </a:extLst>
                </a:gridCol>
              </a:tblGrid>
              <a:tr h="541358">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latin typeface="+mn-lt"/>
                        </a:rPr>
                        <a:t>EMP No</a:t>
                      </a:r>
                    </a:p>
                  </a:txBody>
                  <a:tcPr anchor="ctr"/>
                </a:tc>
                <a:tc>
                  <a:txBody>
                    <a:bodyPr/>
                    <a:lstStyle/>
                    <a:p>
                      <a:pPr algn="l"/>
                      <a:r>
                        <a:rPr lang="en-US" sz="1600" dirty="0">
                          <a:latin typeface="+mn-lt"/>
                        </a:rPr>
                        <a:t>E Name</a:t>
                      </a:r>
                    </a:p>
                  </a:txBody>
                  <a:tcPr anchor="ctr"/>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JOB</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SALARY</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COMM</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Total</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DEPT NO</a:t>
                      </a:r>
                    </a:p>
                  </a:txBody>
                  <a:tcPr marL="60944" marR="60944" marT="182880" marB="182880" anchor="ctr" horzOverflow="overflow"/>
                </a:tc>
                <a:extLst>
                  <a:ext uri="{0D108BD9-81ED-4DB2-BD59-A6C34878D82A}">
                    <a16:rowId xmlns:a16="http://schemas.microsoft.com/office/drawing/2014/main" val="4137053520"/>
                  </a:ext>
                </a:extLst>
              </a:tr>
              <a:tr h="270679">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SCOTT</a:t>
                      </a:r>
                    </a:p>
                  </a:txBody>
                  <a:tcPr marL="91416" marR="91416"/>
                </a:tc>
                <a:tc>
                  <a:txBody>
                    <a:bodyPr/>
                    <a:lstStyle/>
                    <a:p>
                      <a:pPr algn="ctr"/>
                      <a:r>
                        <a:rPr lang="en-US" sz="1400" dirty="0"/>
                        <a:t>CLERK</a:t>
                      </a:r>
                    </a:p>
                  </a:txBody>
                  <a:tcPr marL="91416" marR="91416"/>
                </a:tc>
                <a:tc>
                  <a:txBody>
                    <a:bodyPr/>
                    <a:lstStyle/>
                    <a:p>
                      <a:pPr algn="ctr"/>
                      <a:r>
                        <a:rPr lang="en-US" sz="1400" dirty="0"/>
                        <a:t>1500</a:t>
                      </a:r>
                    </a:p>
                  </a:txBody>
                  <a:tcPr marL="91416" marR="91416"/>
                </a:tc>
                <a:tc>
                  <a:txBody>
                    <a:bodyPr/>
                    <a:lstStyle/>
                    <a:p>
                      <a:pPr algn="ctr"/>
                      <a:r>
                        <a:rPr lang="en-US" sz="1400" dirty="0"/>
                        <a:t>0</a:t>
                      </a:r>
                    </a:p>
                  </a:txBody>
                  <a:tcPr marL="91416" marR="91416"/>
                </a:tc>
                <a:tc>
                  <a:txBody>
                    <a:bodyPr/>
                    <a:lstStyle/>
                    <a:p>
                      <a:pPr algn="ctr"/>
                      <a:r>
                        <a:rPr lang="en-US" sz="1400" dirty="0"/>
                        <a:t>1500</a:t>
                      </a:r>
                    </a:p>
                  </a:txBody>
                  <a:tcPr marL="91416" marR="91416"/>
                </a:tc>
                <a:tc>
                  <a:txBody>
                    <a:bodyPr/>
                    <a:lstStyle/>
                    <a:p>
                      <a:pPr algn="ctr"/>
                      <a:r>
                        <a:rPr lang="en-US" sz="1400" dirty="0"/>
                        <a:t>1</a:t>
                      </a:r>
                    </a:p>
                  </a:txBody>
                  <a:tcPr marL="91416" marR="91416"/>
                </a:tc>
                <a:extLst>
                  <a:ext uri="{0D108BD9-81ED-4DB2-BD59-A6C34878D82A}">
                    <a16:rowId xmlns:a16="http://schemas.microsoft.com/office/drawing/2014/main" val="3556899677"/>
                  </a:ext>
                </a:extLst>
              </a:tr>
              <a:tr h="332513">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MIKE</a:t>
                      </a:r>
                    </a:p>
                  </a:txBody>
                  <a:tcPr marL="91416" marR="91416"/>
                </a:tc>
                <a:tc>
                  <a:txBody>
                    <a:bodyPr/>
                    <a:lstStyle/>
                    <a:p>
                      <a:pPr algn="ctr"/>
                      <a:r>
                        <a:rPr lang="en-US" sz="1400" dirty="0"/>
                        <a:t>CLERK</a:t>
                      </a:r>
                    </a:p>
                  </a:txBody>
                  <a:tcPr marL="91416" marR="91416"/>
                </a:tc>
                <a:tc>
                  <a:txBody>
                    <a:bodyPr/>
                    <a:lstStyle/>
                    <a:p>
                      <a:pPr algn="ctr"/>
                      <a:r>
                        <a:rPr lang="en-US" sz="1400" dirty="0"/>
                        <a:t>4500</a:t>
                      </a:r>
                    </a:p>
                  </a:txBody>
                  <a:tcPr marL="91416" marR="91416"/>
                </a:tc>
                <a:tc>
                  <a:txBody>
                    <a:bodyPr/>
                    <a:lstStyle/>
                    <a:p>
                      <a:pPr algn="ctr"/>
                      <a:r>
                        <a:rPr lang="en-US" sz="1400" dirty="0"/>
                        <a:t>1000</a:t>
                      </a:r>
                    </a:p>
                  </a:txBody>
                  <a:tcPr marL="91416" marR="91416"/>
                </a:tc>
                <a:tc>
                  <a:txBody>
                    <a:bodyPr/>
                    <a:lstStyle/>
                    <a:p>
                      <a:pPr algn="ctr"/>
                      <a:r>
                        <a:rPr lang="en-US" sz="1400" dirty="0"/>
                        <a:t>4600</a:t>
                      </a:r>
                    </a:p>
                  </a:txBody>
                  <a:tcPr marL="91416" marR="91416"/>
                </a:tc>
                <a:tc>
                  <a:txBody>
                    <a:bodyPr/>
                    <a:lstStyle/>
                    <a:p>
                      <a:pPr algn="ctr"/>
                      <a:r>
                        <a:rPr lang="en-US" sz="1400" dirty="0"/>
                        <a:t>1</a:t>
                      </a:r>
                    </a:p>
                  </a:txBody>
                  <a:tcPr marL="91416" marR="91416"/>
                </a:tc>
                <a:extLst>
                  <a:ext uri="{0D108BD9-81ED-4DB2-BD59-A6C34878D82A}">
                    <a16:rowId xmlns:a16="http://schemas.microsoft.com/office/drawing/2014/main" val="3329541866"/>
                  </a:ext>
                </a:extLst>
              </a:tr>
              <a:tr h="270679">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103</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SAM</a:t>
                      </a:r>
                    </a:p>
                  </a:txBody>
                  <a:tcPr marL="91416" marR="91416"/>
                </a:tc>
                <a:tc>
                  <a:txBody>
                    <a:bodyPr/>
                    <a:lstStyle/>
                    <a:p>
                      <a:pPr algn="ctr"/>
                      <a:r>
                        <a:rPr lang="en-US" sz="1400" dirty="0"/>
                        <a:t>MANAGER</a:t>
                      </a:r>
                    </a:p>
                  </a:txBody>
                  <a:tcPr marL="91416" marR="91416"/>
                </a:tc>
                <a:tc>
                  <a:txBody>
                    <a:bodyPr/>
                    <a:lstStyle/>
                    <a:p>
                      <a:pPr algn="ctr"/>
                      <a:r>
                        <a:rPr lang="en-US" sz="1400" dirty="0"/>
                        <a:t>5000</a:t>
                      </a:r>
                    </a:p>
                  </a:txBody>
                  <a:tcPr marL="91416" marR="91416"/>
                </a:tc>
                <a:tc>
                  <a:txBody>
                    <a:bodyPr/>
                    <a:lstStyle/>
                    <a:p>
                      <a:pPr algn="ctr"/>
                      <a:r>
                        <a:rPr lang="en-US" sz="1400" dirty="0"/>
                        <a:t>0</a:t>
                      </a:r>
                    </a:p>
                  </a:txBody>
                  <a:tcPr marL="91416" marR="91416"/>
                </a:tc>
                <a:tc>
                  <a:txBody>
                    <a:bodyPr/>
                    <a:lstStyle/>
                    <a:p>
                      <a:pPr algn="ctr"/>
                      <a:r>
                        <a:rPr lang="en-US" sz="1400"/>
                        <a:t>5000</a:t>
                      </a:r>
                      <a:endParaRPr lang="en-US" sz="1400" dirty="0"/>
                    </a:p>
                  </a:txBody>
                  <a:tcPr marL="91416" marR="91416"/>
                </a:tc>
                <a:tc>
                  <a:txBody>
                    <a:bodyPr/>
                    <a:lstStyle/>
                    <a:p>
                      <a:pPr algn="ctr"/>
                      <a:r>
                        <a:rPr lang="en-US" sz="1400" dirty="0"/>
                        <a:t>2</a:t>
                      </a:r>
                    </a:p>
                  </a:txBody>
                  <a:tcPr marL="91416" marR="91416"/>
                </a:tc>
                <a:extLst>
                  <a:ext uri="{0D108BD9-81ED-4DB2-BD59-A6C34878D82A}">
                    <a16:rowId xmlns:a16="http://schemas.microsoft.com/office/drawing/2014/main" val="10003"/>
                  </a:ext>
                </a:extLst>
              </a:tr>
            </a:tbl>
          </a:graphicData>
        </a:graphic>
      </p:graphicFrame>
      <p:graphicFrame>
        <p:nvGraphicFramePr>
          <p:cNvPr id="8" name="Content Placeholder 5" descr="Table with multiple topic and category rows"/>
          <p:cNvGraphicFramePr>
            <a:graphicFrameLocks/>
          </p:cNvGraphicFramePr>
          <p:nvPr>
            <p:extLst>
              <p:ext uri="{D42A27DB-BD31-4B8C-83A1-F6EECF244321}">
                <p14:modId xmlns:p14="http://schemas.microsoft.com/office/powerpoint/2010/main" val="2507604281"/>
              </p:ext>
            </p:extLst>
          </p:nvPr>
        </p:nvGraphicFramePr>
        <p:xfrm>
          <a:off x="379414" y="4010025"/>
          <a:ext cx="3230561" cy="1569102"/>
        </p:xfrm>
        <a:graphic>
          <a:graphicData uri="http://schemas.openxmlformats.org/drawingml/2006/table">
            <a:tbl>
              <a:tblPr firstRow="1" bandRow="1">
                <a:tableStyleId>{5FD0F851-EC5A-4D38-B0AD-8093EC10F338}</a:tableStyleId>
              </a:tblPr>
              <a:tblGrid>
                <a:gridCol w="687386">
                  <a:extLst>
                    <a:ext uri="{9D8B030D-6E8A-4147-A177-3AD203B41FA5}">
                      <a16:colId xmlns:a16="http://schemas.microsoft.com/office/drawing/2014/main" val="20000"/>
                    </a:ext>
                  </a:extLst>
                </a:gridCol>
                <a:gridCol w="1000125">
                  <a:extLst>
                    <a:ext uri="{9D8B030D-6E8A-4147-A177-3AD203B41FA5}">
                      <a16:colId xmlns:a16="http://schemas.microsoft.com/office/drawing/2014/main" val="768047797"/>
                    </a:ext>
                  </a:extLst>
                </a:gridCol>
                <a:gridCol w="1543050">
                  <a:extLst>
                    <a:ext uri="{9D8B030D-6E8A-4147-A177-3AD203B41FA5}">
                      <a16:colId xmlns:a16="http://schemas.microsoft.com/office/drawing/2014/main" val="20002"/>
                    </a:ext>
                  </a:extLst>
                </a:gridCol>
              </a:tblGrid>
              <a:tr h="328779">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latin typeface="+mn-lt"/>
                        </a:rPr>
                        <a:t>ID</a:t>
                      </a:r>
                    </a:p>
                  </a:txBody>
                  <a:tcPr anchor="ctr"/>
                </a:tc>
                <a:tc>
                  <a:txBody>
                    <a:bodyPr/>
                    <a:lstStyle/>
                    <a:p>
                      <a:pPr algn="l"/>
                      <a:r>
                        <a:rPr lang="en-US" sz="1600" dirty="0">
                          <a:latin typeface="+mn-lt"/>
                        </a:rPr>
                        <a:t>ADDRESS</a:t>
                      </a:r>
                    </a:p>
                  </a:txBody>
                  <a:tcPr anchor="ctr"/>
                </a:tc>
                <a:tc>
                  <a:txBody>
                    <a:bodyPr/>
                    <a:lstStyle/>
                    <a:p>
                      <a:pPr algn="l"/>
                      <a:r>
                        <a:rPr lang="en-US" sz="1600" dirty="0">
                          <a:latin typeface="+mn-lt"/>
                        </a:rPr>
                        <a:t>EMP</a:t>
                      </a:r>
                      <a:r>
                        <a:rPr lang="en-US" sz="1600" baseline="0" dirty="0">
                          <a:latin typeface="+mn-lt"/>
                        </a:rPr>
                        <a:t> NO</a:t>
                      </a:r>
                      <a:endParaRPr lang="en-US" sz="1600" dirty="0">
                        <a:latin typeface="+mn-lt"/>
                      </a:endParaRPr>
                    </a:p>
                  </a:txBody>
                  <a:tcPr anchor="ctr"/>
                </a:tc>
                <a:extLst>
                  <a:ext uri="{0D108BD9-81ED-4DB2-BD59-A6C34878D82A}">
                    <a16:rowId xmlns:a16="http://schemas.microsoft.com/office/drawing/2014/main" val="4137053520"/>
                  </a:ext>
                </a:extLst>
              </a:tr>
              <a:tr h="298890">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DEMO1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101</a:t>
                      </a:r>
                    </a:p>
                  </a:txBody>
                  <a:tcPr marL="91416" marR="91416"/>
                </a:tc>
                <a:extLst>
                  <a:ext uri="{0D108BD9-81ED-4DB2-BD59-A6C34878D82A}">
                    <a16:rowId xmlns:a16="http://schemas.microsoft.com/office/drawing/2014/main" val="3556899677"/>
                  </a:ext>
                </a:extLst>
              </a:tr>
              <a:tr h="319422">
                <a:tc>
                  <a:txBody>
                    <a:bodyPr/>
                    <a:lstStyle/>
                    <a:p>
                      <a:r>
                        <a:rPr lang="en-US" sz="1400" dirty="0"/>
                        <a:t>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DEMO2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102</a:t>
                      </a:r>
                    </a:p>
                  </a:txBody>
                  <a:tcPr marL="91416" marR="91416"/>
                </a:tc>
                <a:extLst>
                  <a:ext uri="{0D108BD9-81ED-4DB2-BD59-A6C34878D82A}">
                    <a16:rowId xmlns:a16="http://schemas.microsoft.com/office/drawing/2014/main" val="10002"/>
                  </a:ext>
                </a:extLst>
              </a:tr>
              <a:tr h="159711">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3</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ABC1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103</a:t>
                      </a:r>
                    </a:p>
                  </a:txBody>
                  <a:tcPr marL="91416" marR="91416"/>
                </a:tc>
                <a:extLst>
                  <a:ext uri="{0D108BD9-81ED-4DB2-BD59-A6C34878D82A}">
                    <a16:rowId xmlns:a16="http://schemas.microsoft.com/office/drawing/2014/main" val="3329541866"/>
                  </a:ext>
                </a:extLst>
              </a:tr>
              <a:tr h="159711">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4</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add2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101</a:t>
                      </a:r>
                    </a:p>
                  </a:txBody>
                  <a:tcPr marL="91416" marR="91416"/>
                </a:tc>
                <a:extLst>
                  <a:ext uri="{0D108BD9-81ED-4DB2-BD59-A6C34878D82A}">
                    <a16:rowId xmlns:a16="http://schemas.microsoft.com/office/drawing/2014/main" val="10004"/>
                  </a:ext>
                </a:extLst>
              </a:tr>
            </a:tbl>
          </a:graphicData>
        </a:graphic>
      </p:graphicFrame>
      <p:graphicFrame>
        <p:nvGraphicFramePr>
          <p:cNvPr id="9"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427039" y="2362200"/>
          <a:ext cx="3230561" cy="944880"/>
        </p:xfrm>
        <a:graphic>
          <a:graphicData uri="http://schemas.openxmlformats.org/drawingml/2006/table">
            <a:tbl>
              <a:tblPr firstRow="1" bandRow="1">
                <a:tableStyleId>{5FD0F851-EC5A-4D38-B0AD-8093EC10F338}</a:tableStyleId>
              </a:tblPr>
              <a:tblGrid>
                <a:gridCol w="687386">
                  <a:extLst>
                    <a:ext uri="{9D8B030D-6E8A-4147-A177-3AD203B41FA5}">
                      <a16:colId xmlns:a16="http://schemas.microsoft.com/office/drawing/2014/main" val="20000"/>
                    </a:ext>
                  </a:extLst>
                </a:gridCol>
                <a:gridCol w="1000125">
                  <a:extLst>
                    <a:ext uri="{9D8B030D-6E8A-4147-A177-3AD203B41FA5}">
                      <a16:colId xmlns:a16="http://schemas.microsoft.com/office/drawing/2014/main" val="768047797"/>
                    </a:ext>
                  </a:extLst>
                </a:gridCol>
                <a:gridCol w="1543050">
                  <a:extLst>
                    <a:ext uri="{9D8B030D-6E8A-4147-A177-3AD203B41FA5}">
                      <a16:colId xmlns:a16="http://schemas.microsoft.com/office/drawing/2014/main" val="20002"/>
                    </a:ext>
                  </a:extLst>
                </a:gridCol>
              </a:tblGrid>
              <a:tr h="297747">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latin typeface="+mn-lt"/>
                        </a:rPr>
                        <a:t>ID</a:t>
                      </a:r>
                    </a:p>
                  </a:txBody>
                  <a:tcPr anchor="ctr"/>
                </a:tc>
                <a:tc>
                  <a:txBody>
                    <a:bodyPr/>
                    <a:lstStyle/>
                    <a:p>
                      <a:pPr algn="l"/>
                      <a:r>
                        <a:rPr lang="en-US" sz="1600" dirty="0">
                          <a:latin typeface="+mn-lt"/>
                        </a:rPr>
                        <a:t>NAME</a:t>
                      </a:r>
                    </a:p>
                  </a:txBody>
                  <a:tcPr anchor="ctr"/>
                </a:tc>
                <a:tc>
                  <a:txBody>
                    <a:bodyPr/>
                    <a:lstStyle/>
                    <a:p>
                      <a:pPr algn="l"/>
                      <a:r>
                        <a:rPr lang="en-US" sz="1600" dirty="0">
                          <a:latin typeface="+mn-lt"/>
                        </a:rPr>
                        <a:t>LOCATION</a:t>
                      </a:r>
                    </a:p>
                  </a:txBody>
                  <a:tcPr anchor="ctr"/>
                </a:tc>
                <a:extLst>
                  <a:ext uri="{0D108BD9-81ED-4DB2-BD59-A6C34878D82A}">
                    <a16:rowId xmlns:a16="http://schemas.microsoft.com/office/drawing/2014/main" val="4137053520"/>
                  </a:ext>
                </a:extLst>
              </a:tr>
              <a:tr h="270679">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ACCOUNTS</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OHIO</a:t>
                      </a:r>
                    </a:p>
                  </a:txBody>
                  <a:tcPr marL="91416" marR="91416"/>
                </a:tc>
                <a:extLst>
                  <a:ext uri="{0D108BD9-81ED-4DB2-BD59-A6C34878D82A}">
                    <a16:rowId xmlns:a16="http://schemas.microsoft.com/office/drawing/2014/main" val="3556899677"/>
                  </a:ext>
                </a:extLst>
              </a:tr>
              <a:tr h="270679">
                <a:tc>
                  <a:txBody>
                    <a:bodyPr/>
                    <a:lstStyle/>
                    <a:p>
                      <a:r>
                        <a:rPr lang="en-US" sz="1400" dirty="0"/>
                        <a:t>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IT</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LONDON</a:t>
                      </a:r>
                    </a:p>
                  </a:txBody>
                  <a:tcPr marL="91416" marR="91416"/>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706089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14302"/>
            <a:ext cx="10512862" cy="646331"/>
          </a:xfrm>
        </p:spPr>
        <p:txBody>
          <a:bodyPr/>
          <a:lstStyle/>
          <a:p>
            <a:r>
              <a:rPr lang="en-US" dirty="0"/>
              <a:t>Third Normal Form</a:t>
            </a:r>
          </a:p>
        </p:txBody>
      </p:sp>
      <p:sp>
        <p:nvSpPr>
          <p:cNvPr id="3" name="Content Placeholder 2"/>
          <p:cNvSpPr>
            <a:spLocks noGrp="1"/>
          </p:cNvSpPr>
          <p:nvPr>
            <p:ph idx="1"/>
          </p:nvPr>
        </p:nvSpPr>
        <p:spPr>
          <a:xfrm>
            <a:off x="194205" y="1027135"/>
            <a:ext cx="10512862" cy="923330"/>
          </a:xfrm>
        </p:spPr>
        <p:txBody>
          <a:bodyPr/>
          <a:lstStyle/>
          <a:p>
            <a:r>
              <a:rPr lang="en-US" sz="1800" dirty="0"/>
              <a:t>Table must meet all the conditions of 1NF and 2nd.</a:t>
            </a:r>
          </a:p>
          <a:p>
            <a:r>
              <a:rPr lang="en-US" sz="1800" dirty="0"/>
              <a:t>Does not contain columns that are not fully dependent on primary key.</a:t>
            </a:r>
          </a:p>
        </p:txBody>
      </p:sp>
      <p:sp>
        <p:nvSpPr>
          <p:cNvPr id="7" name="TextBox 6"/>
          <p:cNvSpPr txBox="1"/>
          <p:nvPr/>
        </p:nvSpPr>
        <p:spPr>
          <a:xfrm>
            <a:off x="4443704" y="4038600"/>
            <a:ext cx="5905571" cy="969496"/>
          </a:xfrm>
          <a:prstGeom prst="rect">
            <a:avLst/>
          </a:prstGeom>
          <a:noFill/>
        </p:spPr>
        <p:txBody>
          <a:bodyPr wrap="square" rtlCol="0">
            <a:spAutoFit/>
          </a:bodyPr>
          <a:lstStyle/>
          <a:p>
            <a:r>
              <a:rPr lang="en-US" dirty="0">
                <a:solidFill>
                  <a:srgbClr val="C00000"/>
                </a:solidFill>
              </a:rPr>
              <a:t>Column Total has been removed from “Emp” table because it was not dependent on primary key column Emp No. It was dependent on ‘</a:t>
            </a:r>
            <a:r>
              <a:rPr lang="en-US" dirty="0">
                <a:solidFill>
                  <a:schemeClr val="accent5">
                    <a:lumMod val="75000"/>
                  </a:schemeClr>
                </a:solidFill>
              </a:rPr>
              <a:t>Salary</a:t>
            </a:r>
            <a:r>
              <a:rPr lang="en-US" dirty="0">
                <a:solidFill>
                  <a:srgbClr val="C00000"/>
                </a:solidFill>
              </a:rPr>
              <a:t>’ and ‘</a:t>
            </a:r>
            <a:r>
              <a:rPr lang="en-US" dirty="0" err="1">
                <a:solidFill>
                  <a:schemeClr val="accent5">
                    <a:lumMod val="75000"/>
                  </a:schemeClr>
                </a:solidFill>
              </a:rPr>
              <a:t>Comm</a:t>
            </a:r>
            <a:r>
              <a:rPr lang="en-US" dirty="0">
                <a:solidFill>
                  <a:srgbClr val="C00000"/>
                </a:solidFill>
              </a:rPr>
              <a:t>’ column</a:t>
            </a:r>
          </a:p>
        </p:txBody>
      </p:sp>
      <p:graphicFrame>
        <p:nvGraphicFramePr>
          <p:cNvPr id="8"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4379916" y="2051871"/>
          <a:ext cx="6466697" cy="1551713"/>
        </p:xfrm>
        <a:graphic>
          <a:graphicData uri="http://schemas.openxmlformats.org/drawingml/2006/table">
            <a:tbl>
              <a:tblPr firstRow="1" bandRow="1">
                <a:tableStyleId>{5FD0F851-EC5A-4D38-B0AD-8093EC10F338}</a:tableStyleId>
              </a:tblPr>
              <a:tblGrid>
                <a:gridCol w="940238">
                  <a:extLst>
                    <a:ext uri="{9D8B030D-6E8A-4147-A177-3AD203B41FA5}">
                      <a16:colId xmlns:a16="http://schemas.microsoft.com/office/drawing/2014/main" val="20000"/>
                    </a:ext>
                  </a:extLst>
                </a:gridCol>
                <a:gridCol w="976224">
                  <a:extLst>
                    <a:ext uri="{9D8B030D-6E8A-4147-A177-3AD203B41FA5}">
                      <a16:colId xmlns:a16="http://schemas.microsoft.com/office/drawing/2014/main" val="768047797"/>
                    </a:ext>
                  </a:extLst>
                </a:gridCol>
                <a:gridCol w="1248440">
                  <a:extLst>
                    <a:ext uri="{9D8B030D-6E8A-4147-A177-3AD203B41FA5}">
                      <a16:colId xmlns:a16="http://schemas.microsoft.com/office/drawing/2014/main" val="2160592720"/>
                    </a:ext>
                  </a:extLst>
                </a:gridCol>
                <a:gridCol w="1267214">
                  <a:extLst>
                    <a:ext uri="{9D8B030D-6E8A-4147-A177-3AD203B41FA5}">
                      <a16:colId xmlns:a16="http://schemas.microsoft.com/office/drawing/2014/main" val="20003"/>
                    </a:ext>
                  </a:extLst>
                </a:gridCol>
                <a:gridCol w="1022570">
                  <a:extLst>
                    <a:ext uri="{9D8B030D-6E8A-4147-A177-3AD203B41FA5}">
                      <a16:colId xmlns:a16="http://schemas.microsoft.com/office/drawing/2014/main" val="20004"/>
                    </a:ext>
                  </a:extLst>
                </a:gridCol>
                <a:gridCol w="1012011">
                  <a:extLst>
                    <a:ext uri="{9D8B030D-6E8A-4147-A177-3AD203B41FA5}">
                      <a16:colId xmlns:a16="http://schemas.microsoft.com/office/drawing/2014/main" val="20005"/>
                    </a:ext>
                  </a:extLst>
                </a:gridCol>
              </a:tblGrid>
              <a:tr h="541358">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latin typeface="+mn-lt"/>
                        </a:rPr>
                        <a:t>EMP No</a:t>
                      </a:r>
                    </a:p>
                  </a:txBody>
                  <a:tcPr anchor="ctr"/>
                </a:tc>
                <a:tc>
                  <a:txBody>
                    <a:bodyPr/>
                    <a:lstStyle/>
                    <a:p>
                      <a:pPr algn="l"/>
                      <a:r>
                        <a:rPr lang="en-US" sz="1600" dirty="0">
                          <a:latin typeface="+mn-lt"/>
                        </a:rPr>
                        <a:t>E Name</a:t>
                      </a:r>
                    </a:p>
                  </a:txBody>
                  <a:tcPr anchor="ctr"/>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JOB</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SALARY</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COMM</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DEPT NO</a:t>
                      </a:r>
                    </a:p>
                  </a:txBody>
                  <a:tcPr marL="60944" marR="60944" marT="182880" marB="182880" anchor="ctr" horzOverflow="overflow"/>
                </a:tc>
                <a:extLst>
                  <a:ext uri="{0D108BD9-81ED-4DB2-BD59-A6C34878D82A}">
                    <a16:rowId xmlns:a16="http://schemas.microsoft.com/office/drawing/2014/main" val="4137053520"/>
                  </a:ext>
                </a:extLst>
              </a:tr>
              <a:tr h="270679">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SCOTT</a:t>
                      </a:r>
                    </a:p>
                  </a:txBody>
                  <a:tcPr marL="91416" marR="91416"/>
                </a:tc>
                <a:tc>
                  <a:txBody>
                    <a:bodyPr/>
                    <a:lstStyle/>
                    <a:p>
                      <a:pPr algn="ctr"/>
                      <a:r>
                        <a:rPr lang="en-US" sz="1400" dirty="0"/>
                        <a:t>CLERK</a:t>
                      </a:r>
                    </a:p>
                  </a:txBody>
                  <a:tcPr marL="91416" marR="91416"/>
                </a:tc>
                <a:tc>
                  <a:txBody>
                    <a:bodyPr/>
                    <a:lstStyle/>
                    <a:p>
                      <a:pPr algn="ctr"/>
                      <a:r>
                        <a:rPr lang="en-US" sz="1400" dirty="0"/>
                        <a:t>1500</a:t>
                      </a:r>
                    </a:p>
                  </a:txBody>
                  <a:tcPr marL="91416" marR="91416"/>
                </a:tc>
                <a:tc>
                  <a:txBody>
                    <a:bodyPr/>
                    <a:lstStyle/>
                    <a:p>
                      <a:pPr algn="ctr"/>
                      <a:r>
                        <a:rPr lang="en-US" sz="1400" dirty="0"/>
                        <a:t>0</a:t>
                      </a:r>
                    </a:p>
                  </a:txBody>
                  <a:tcPr marL="91416" marR="91416"/>
                </a:tc>
                <a:tc>
                  <a:txBody>
                    <a:bodyPr/>
                    <a:lstStyle/>
                    <a:p>
                      <a:pPr algn="ctr"/>
                      <a:r>
                        <a:rPr lang="en-US" sz="1400" dirty="0"/>
                        <a:t>1</a:t>
                      </a:r>
                    </a:p>
                  </a:txBody>
                  <a:tcPr marL="91416" marR="91416"/>
                </a:tc>
                <a:extLst>
                  <a:ext uri="{0D108BD9-81ED-4DB2-BD59-A6C34878D82A}">
                    <a16:rowId xmlns:a16="http://schemas.microsoft.com/office/drawing/2014/main" val="3556899677"/>
                  </a:ext>
                </a:extLst>
              </a:tr>
              <a:tr h="332513">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MIKE</a:t>
                      </a:r>
                    </a:p>
                  </a:txBody>
                  <a:tcPr marL="91416" marR="91416"/>
                </a:tc>
                <a:tc>
                  <a:txBody>
                    <a:bodyPr/>
                    <a:lstStyle/>
                    <a:p>
                      <a:pPr algn="ctr"/>
                      <a:r>
                        <a:rPr lang="en-US" sz="1400" dirty="0"/>
                        <a:t>CLERK</a:t>
                      </a:r>
                    </a:p>
                  </a:txBody>
                  <a:tcPr marL="91416" marR="91416"/>
                </a:tc>
                <a:tc>
                  <a:txBody>
                    <a:bodyPr/>
                    <a:lstStyle/>
                    <a:p>
                      <a:pPr algn="ctr"/>
                      <a:r>
                        <a:rPr lang="en-US" sz="1400" dirty="0"/>
                        <a:t>4500</a:t>
                      </a:r>
                    </a:p>
                  </a:txBody>
                  <a:tcPr marL="91416" marR="91416"/>
                </a:tc>
                <a:tc>
                  <a:txBody>
                    <a:bodyPr/>
                    <a:lstStyle/>
                    <a:p>
                      <a:pPr algn="ctr"/>
                      <a:r>
                        <a:rPr lang="en-US" sz="1400" dirty="0"/>
                        <a:t>0</a:t>
                      </a:r>
                    </a:p>
                  </a:txBody>
                  <a:tcPr marL="91416" marR="91416"/>
                </a:tc>
                <a:tc>
                  <a:txBody>
                    <a:bodyPr/>
                    <a:lstStyle/>
                    <a:p>
                      <a:pPr algn="ctr"/>
                      <a:r>
                        <a:rPr lang="en-US" sz="1400" dirty="0"/>
                        <a:t>1</a:t>
                      </a:r>
                    </a:p>
                  </a:txBody>
                  <a:tcPr marL="91416" marR="91416"/>
                </a:tc>
                <a:extLst>
                  <a:ext uri="{0D108BD9-81ED-4DB2-BD59-A6C34878D82A}">
                    <a16:rowId xmlns:a16="http://schemas.microsoft.com/office/drawing/2014/main" val="3329541866"/>
                  </a:ext>
                </a:extLst>
              </a:tr>
              <a:tr h="270679">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103</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SAM</a:t>
                      </a:r>
                    </a:p>
                  </a:txBody>
                  <a:tcPr marL="91416" marR="91416"/>
                </a:tc>
                <a:tc>
                  <a:txBody>
                    <a:bodyPr/>
                    <a:lstStyle/>
                    <a:p>
                      <a:pPr algn="ctr"/>
                      <a:r>
                        <a:rPr lang="en-US" sz="1400" dirty="0"/>
                        <a:t>MANAGER</a:t>
                      </a:r>
                    </a:p>
                  </a:txBody>
                  <a:tcPr marL="91416" marR="91416"/>
                </a:tc>
                <a:tc>
                  <a:txBody>
                    <a:bodyPr/>
                    <a:lstStyle/>
                    <a:p>
                      <a:pPr algn="ctr"/>
                      <a:r>
                        <a:rPr lang="en-US" sz="1400" dirty="0"/>
                        <a:t>5000</a:t>
                      </a:r>
                    </a:p>
                  </a:txBody>
                  <a:tcPr marL="91416" marR="91416"/>
                </a:tc>
                <a:tc>
                  <a:txBody>
                    <a:bodyPr/>
                    <a:lstStyle/>
                    <a:p>
                      <a:pPr algn="ctr"/>
                      <a:r>
                        <a:rPr lang="en-US" sz="1400" dirty="0"/>
                        <a:t>0</a:t>
                      </a:r>
                    </a:p>
                  </a:txBody>
                  <a:tcPr marL="91416" marR="91416"/>
                </a:tc>
                <a:tc>
                  <a:txBody>
                    <a:bodyPr/>
                    <a:lstStyle/>
                    <a:p>
                      <a:pPr algn="ctr"/>
                      <a:r>
                        <a:rPr lang="en-US" sz="1400" dirty="0"/>
                        <a:t>2</a:t>
                      </a:r>
                    </a:p>
                  </a:txBody>
                  <a:tcPr marL="91416" marR="91416"/>
                </a:tc>
                <a:extLst>
                  <a:ext uri="{0D108BD9-81ED-4DB2-BD59-A6C34878D82A}">
                    <a16:rowId xmlns:a16="http://schemas.microsoft.com/office/drawing/2014/main" val="10003"/>
                  </a:ext>
                </a:extLst>
              </a:tr>
            </a:tbl>
          </a:graphicData>
        </a:graphic>
      </p:graphicFrame>
      <p:graphicFrame>
        <p:nvGraphicFramePr>
          <p:cNvPr id="9"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379414" y="3705225"/>
          <a:ext cx="3230561" cy="1291554"/>
        </p:xfrm>
        <a:graphic>
          <a:graphicData uri="http://schemas.openxmlformats.org/drawingml/2006/table">
            <a:tbl>
              <a:tblPr firstRow="1" bandRow="1">
                <a:tableStyleId>{5FD0F851-EC5A-4D38-B0AD-8093EC10F338}</a:tableStyleId>
              </a:tblPr>
              <a:tblGrid>
                <a:gridCol w="687386">
                  <a:extLst>
                    <a:ext uri="{9D8B030D-6E8A-4147-A177-3AD203B41FA5}">
                      <a16:colId xmlns:a16="http://schemas.microsoft.com/office/drawing/2014/main" val="20000"/>
                    </a:ext>
                  </a:extLst>
                </a:gridCol>
                <a:gridCol w="1000125">
                  <a:extLst>
                    <a:ext uri="{9D8B030D-6E8A-4147-A177-3AD203B41FA5}">
                      <a16:colId xmlns:a16="http://schemas.microsoft.com/office/drawing/2014/main" val="768047797"/>
                    </a:ext>
                  </a:extLst>
                </a:gridCol>
                <a:gridCol w="1543050">
                  <a:extLst>
                    <a:ext uri="{9D8B030D-6E8A-4147-A177-3AD203B41FA5}">
                      <a16:colId xmlns:a16="http://schemas.microsoft.com/office/drawing/2014/main" val="20002"/>
                    </a:ext>
                  </a:extLst>
                </a:gridCol>
              </a:tblGrid>
              <a:tr h="173356">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latin typeface="+mn-lt"/>
                        </a:rPr>
                        <a:t>ID</a:t>
                      </a:r>
                    </a:p>
                  </a:txBody>
                  <a:tcPr anchor="ctr"/>
                </a:tc>
                <a:tc>
                  <a:txBody>
                    <a:bodyPr/>
                    <a:lstStyle/>
                    <a:p>
                      <a:pPr algn="l"/>
                      <a:r>
                        <a:rPr lang="en-US" sz="1600" dirty="0">
                          <a:latin typeface="+mn-lt"/>
                        </a:rPr>
                        <a:t>ADDRESS</a:t>
                      </a:r>
                    </a:p>
                  </a:txBody>
                  <a:tcPr anchor="ctr"/>
                </a:tc>
                <a:tc>
                  <a:txBody>
                    <a:bodyPr/>
                    <a:lstStyle/>
                    <a:p>
                      <a:pPr algn="l"/>
                      <a:r>
                        <a:rPr lang="en-US" sz="1600" dirty="0">
                          <a:latin typeface="+mn-lt"/>
                        </a:rPr>
                        <a:t>EMP</a:t>
                      </a:r>
                      <a:r>
                        <a:rPr lang="en-US" sz="1600" baseline="0" dirty="0">
                          <a:latin typeface="+mn-lt"/>
                        </a:rPr>
                        <a:t> NO</a:t>
                      </a:r>
                      <a:endParaRPr lang="en-US" sz="1600" dirty="0">
                        <a:latin typeface="+mn-lt"/>
                      </a:endParaRPr>
                    </a:p>
                  </a:txBody>
                  <a:tcPr anchor="ctr"/>
                </a:tc>
                <a:extLst>
                  <a:ext uri="{0D108BD9-81ED-4DB2-BD59-A6C34878D82A}">
                    <a16:rowId xmlns:a16="http://schemas.microsoft.com/office/drawing/2014/main" val="4137053520"/>
                  </a:ext>
                </a:extLst>
              </a:tr>
              <a:tr h="261900">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DEMO1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101</a:t>
                      </a:r>
                    </a:p>
                  </a:txBody>
                  <a:tcPr marL="91416" marR="91416"/>
                </a:tc>
                <a:extLst>
                  <a:ext uri="{0D108BD9-81ED-4DB2-BD59-A6C34878D82A}">
                    <a16:rowId xmlns:a16="http://schemas.microsoft.com/office/drawing/2014/main" val="3556899677"/>
                  </a:ext>
                </a:extLst>
              </a:tr>
              <a:tr h="325737">
                <a:tc>
                  <a:txBody>
                    <a:bodyPr/>
                    <a:lstStyle/>
                    <a:p>
                      <a:r>
                        <a:rPr lang="en-US" sz="1400" dirty="0"/>
                        <a:t>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DEMO2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102</a:t>
                      </a:r>
                    </a:p>
                  </a:txBody>
                  <a:tcPr marL="91416" marR="91416"/>
                </a:tc>
                <a:extLst>
                  <a:ext uri="{0D108BD9-81ED-4DB2-BD59-A6C34878D82A}">
                    <a16:rowId xmlns:a16="http://schemas.microsoft.com/office/drawing/2014/main" val="10002"/>
                  </a:ext>
                </a:extLst>
              </a:tr>
              <a:tr h="325737">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ABC1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103</a:t>
                      </a:r>
                    </a:p>
                  </a:txBody>
                  <a:tcPr marL="91416" marR="91416"/>
                </a:tc>
                <a:extLst>
                  <a:ext uri="{0D108BD9-81ED-4DB2-BD59-A6C34878D82A}">
                    <a16:rowId xmlns:a16="http://schemas.microsoft.com/office/drawing/2014/main" val="3329541866"/>
                  </a:ext>
                </a:extLst>
              </a:tr>
            </a:tbl>
          </a:graphicData>
        </a:graphic>
      </p:graphicFrame>
      <p:graphicFrame>
        <p:nvGraphicFramePr>
          <p:cNvPr id="10"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427039" y="2057400"/>
          <a:ext cx="3230561" cy="944880"/>
        </p:xfrm>
        <a:graphic>
          <a:graphicData uri="http://schemas.openxmlformats.org/drawingml/2006/table">
            <a:tbl>
              <a:tblPr firstRow="1" bandRow="1">
                <a:tableStyleId>{5FD0F851-EC5A-4D38-B0AD-8093EC10F338}</a:tableStyleId>
              </a:tblPr>
              <a:tblGrid>
                <a:gridCol w="687386">
                  <a:extLst>
                    <a:ext uri="{9D8B030D-6E8A-4147-A177-3AD203B41FA5}">
                      <a16:colId xmlns:a16="http://schemas.microsoft.com/office/drawing/2014/main" val="20000"/>
                    </a:ext>
                  </a:extLst>
                </a:gridCol>
                <a:gridCol w="1000125">
                  <a:extLst>
                    <a:ext uri="{9D8B030D-6E8A-4147-A177-3AD203B41FA5}">
                      <a16:colId xmlns:a16="http://schemas.microsoft.com/office/drawing/2014/main" val="768047797"/>
                    </a:ext>
                  </a:extLst>
                </a:gridCol>
                <a:gridCol w="1543050">
                  <a:extLst>
                    <a:ext uri="{9D8B030D-6E8A-4147-A177-3AD203B41FA5}">
                      <a16:colId xmlns:a16="http://schemas.microsoft.com/office/drawing/2014/main" val="20002"/>
                    </a:ext>
                  </a:extLst>
                </a:gridCol>
              </a:tblGrid>
              <a:tr h="297747">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latin typeface="+mn-lt"/>
                        </a:rPr>
                        <a:t>ID</a:t>
                      </a:r>
                    </a:p>
                  </a:txBody>
                  <a:tcPr anchor="ctr"/>
                </a:tc>
                <a:tc>
                  <a:txBody>
                    <a:bodyPr/>
                    <a:lstStyle/>
                    <a:p>
                      <a:pPr algn="l"/>
                      <a:r>
                        <a:rPr lang="en-US" sz="1600" dirty="0">
                          <a:latin typeface="+mn-lt"/>
                        </a:rPr>
                        <a:t>NAME</a:t>
                      </a:r>
                    </a:p>
                  </a:txBody>
                  <a:tcPr anchor="ctr"/>
                </a:tc>
                <a:tc>
                  <a:txBody>
                    <a:bodyPr/>
                    <a:lstStyle/>
                    <a:p>
                      <a:pPr algn="l"/>
                      <a:r>
                        <a:rPr lang="en-US" sz="1600" dirty="0">
                          <a:latin typeface="+mn-lt"/>
                        </a:rPr>
                        <a:t>LOCATION</a:t>
                      </a:r>
                    </a:p>
                  </a:txBody>
                  <a:tcPr anchor="ctr"/>
                </a:tc>
                <a:extLst>
                  <a:ext uri="{0D108BD9-81ED-4DB2-BD59-A6C34878D82A}">
                    <a16:rowId xmlns:a16="http://schemas.microsoft.com/office/drawing/2014/main" val="4137053520"/>
                  </a:ext>
                </a:extLst>
              </a:tr>
              <a:tr h="270679">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ACCOUNTS</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OHIO</a:t>
                      </a:r>
                    </a:p>
                  </a:txBody>
                  <a:tcPr marL="91416" marR="91416"/>
                </a:tc>
                <a:extLst>
                  <a:ext uri="{0D108BD9-81ED-4DB2-BD59-A6C34878D82A}">
                    <a16:rowId xmlns:a16="http://schemas.microsoft.com/office/drawing/2014/main" val="3556899677"/>
                  </a:ext>
                </a:extLst>
              </a:tr>
              <a:tr h="270679">
                <a:tc>
                  <a:txBody>
                    <a:bodyPr/>
                    <a:lstStyle/>
                    <a:p>
                      <a:r>
                        <a:rPr lang="en-US" sz="1400" dirty="0"/>
                        <a:t>2</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IT</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LONDON</a:t>
                      </a:r>
                    </a:p>
                  </a:txBody>
                  <a:tcPr marL="91416" marR="91416"/>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761805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69893" y="15876"/>
            <a:ext cx="11125199" cy="889000"/>
          </a:xfrm>
        </p:spPr>
        <p:txBody>
          <a:bodyPr/>
          <a:lstStyle/>
          <a:p>
            <a:pPr eaLnBrk="1" hangingPunct="1">
              <a:defRPr/>
            </a:pPr>
            <a:r>
              <a:rPr lang="en-US" dirty="0"/>
              <a:t>Exception Handling </a:t>
            </a:r>
          </a:p>
        </p:txBody>
      </p:sp>
      <p:sp>
        <p:nvSpPr>
          <p:cNvPr id="33795" name="Rectangle 3"/>
          <p:cNvSpPr>
            <a:spLocks noGrp="1" noChangeArrowheads="1"/>
          </p:cNvSpPr>
          <p:nvPr>
            <p:ph idx="1"/>
          </p:nvPr>
        </p:nvSpPr>
        <p:spPr>
          <a:xfrm>
            <a:off x="406294" y="962025"/>
            <a:ext cx="10969943" cy="3416320"/>
          </a:xfrm>
        </p:spPr>
        <p:txBody>
          <a:bodyPr/>
          <a:lstStyle/>
          <a:p>
            <a:pPr eaLnBrk="1" hangingPunct="1">
              <a:lnSpc>
                <a:spcPct val="80000"/>
              </a:lnSpc>
            </a:pPr>
            <a:r>
              <a:rPr lang="en-US" sz="1800" dirty="0"/>
              <a:t>Powerful Exception Handling in TSQL</a:t>
            </a:r>
          </a:p>
          <a:p>
            <a:pPr lvl="1" eaLnBrk="1" hangingPunct="1">
              <a:lnSpc>
                <a:spcPct val="80000"/>
              </a:lnSpc>
            </a:pPr>
            <a:r>
              <a:rPr lang="en-US" sz="1800" dirty="0"/>
              <a:t>Catch any error which sets @@error</a:t>
            </a:r>
          </a:p>
          <a:p>
            <a:pPr lvl="1" eaLnBrk="1" hangingPunct="1">
              <a:lnSpc>
                <a:spcPct val="80000"/>
              </a:lnSpc>
            </a:pPr>
            <a:r>
              <a:rPr lang="en-US" sz="1800" dirty="0"/>
              <a:t>Simplified TRY/CATCH syntax</a:t>
            </a:r>
          </a:p>
          <a:p>
            <a:pPr lvl="1" eaLnBrk="1" hangingPunct="1">
              <a:lnSpc>
                <a:spcPct val="80000"/>
              </a:lnSpc>
            </a:pPr>
            <a:r>
              <a:rPr lang="en-US" sz="1800" dirty="0"/>
              <a:t>Simplified RAISERROR syntax</a:t>
            </a:r>
          </a:p>
          <a:p>
            <a:pPr eaLnBrk="1" hangingPunct="1">
              <a:lnSpc>
                <a:spcPct val="80000"/>
              </a:lnSpc>
            </a:pPr>
            <a:r>
              <a:rPr lang="en-US" sz="1800" dirty="0"/>
              <a:t>Ability to nest blocks</a:t>
            </a:r>
          </a:p>
          <a:p>
            <a:pPr eaLnBrk="1" hangingPunct="1">
              <a:lnSpc>
                <a:spcPct val="80000"/>
              </a:lnSpc>
            </a:pPr>
            <a:r>
              <a:rPr lang="en-US" sz="1800" dirty="0"/>
              <a:t>The TRY-CATCH block should be in the same batch i.e. </a:t>
            </a:r>
          </a:p>
          <a:p>
            <a:pPr eaLnBrk="1" hangingPunct="1">
              <a:lnSpc>
                <a:spcPct val="80000"/>
              </a:lnSpc>
            </a:pPr>
            <a:r>
              <a:rPr lang="en-US" sz="1800" dirty="0"/>
              <a:t>A TRY block must be followed immediately by an associated CATCH block.</a:t>
            </a:r>
          </a:p>
          <a:p>
            <a:pPr eaLnBrk="1" hangingPunct="1">
              <a:lnSpc>
                <a:spcPct val="80000"/>
              </a:lnSpc>
            </a:pPr>
            <a:r>
              <a:rPr lang="en-US" sz="1800" dirty="0"/>
              <a:t>It will trap errors that have a severity of 11 through 19, inclusive. </a:t>
            </a:r>
          </a:p>
          <a:p>
            <a:pPr eaLnBrk="1" hangingPunct="1">
              <a:lnSpc>
                <a:spcPct val="80000"/>
              </a:lnSpc>
            </a:pPr>
            <a:r>
              <a:rPr lang="en-US" sz="1800" dirty="0"/>
              <a:t>The CATCH block does not handle compile errors, such as syntax errors and also, object name resolution errors are not handled by the CATCH block.</a:t>
            </a:r>
          </a:p>
        </p:txBody>
      </p:sp>
      <p:sp>
        <p:nvSpPr>
          <p:cNvPr id="5" name="Rectangle 4"/>
          <p:cNvSpPr>
            <a:spLocks noChangeArrowheads="1"/>
          </p:cNvSpPr>
          <p:nvPr/>
        </p:nvSpPr>
        <p:spPr bwMode="auto">
          <a:xfrm>
            <a:off x="501384" y="4371976"/>
            <a:ext cx="10966715" cy="1819089"/>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indent="-173038">
              <a:spcBef>
                <a:spcPts val="100"/>
              </a:spcBef>
              <a:buFontTx/>
              <a:buNone/>
              <a:defRPr/>
            </a:pPr>
            <a:r>
              <a:rPr lang="en-US" sz="1800" noProof="1">
                <a:solidFill>
                  <a:schemeClr val="accent5">
                    <a:lumMod val="75000"/>
                  </a:schemeClr>
                </a:solidFill>
                <a:cs typeface="Courier New" pitchFamily="-32" charset="0"/>
              </a:rPr>
              <a:t>BEGIN TRY</a:t>
            </a:r>
          </a:p>
          <a:p>
            <a:pPr indent="-173038">
              <a:spcBef>
                <a:spcPts val="100"/>
              </a:spcBef>
              <a:buFontTx/>
              <a:buNone/>
              <a:defRPr/>
            </a:pPr>
            <a:r>
              <a:rPr lang="en-US" sz="1800" noProof="1">
                <a:solidFill>
                  <a:schemeClr val="accent5">
                    <a:lumMod val="75000"/>
                  </a:schemeClr>
                </a:solidFill>
                <a:cs typeface="Courier New" pitchFamily="-32" charset="0"/>
              </a:rPr>
              <a:t>{ sql_statement l statement_block }</a:t>
            </a:r>
          </a:p>
          <a:p>
            <a:pPr indent="-173038">
              <a:spcBef>
                <a:spcPts val="100"/>
              </a:spcBef>
              <a:buFontTx/>
              <a:buNone/>
              <a:defRPr/>
            </a:pPr>
            <a:r>
              <a:rPr lang="en-US" sz="1800" noProof="1">
                <a:solidFill>
                  <a:schemeClr val="accent5">
                    <a:lumMod val="75000"/>
                  </a:schemeClr>
                </a:solidFill>
                <a:cs typeface="Courier New" pitchFamily="-32" charset="0"/>
              </a:rPr>
              <a:t>END TRY</a:t>
            </a:r>
          </a:p>
          <a:p>
            <a:pPr indent="-173038">
              <a:spcBef>
                <a:spcPts val="100"/>
              </a:spcBef>
              <a:buFontTx/>
              <a:buNone/>
              <a:defRPr/>
            </a:pPr>
            <a:r>
              <a:rPr lang="en-US" sz="1800" noProof="1">
                <a:solidFill>
                  <a:schemeClr val="accent5">
                    <a:lumMod val="75000"/>
                  </a:schemeClr>
                </a:solidFill>
                <a:cs typeface="Courier New" pitchFamily="-32" charset="0"/>
              </a:rPr>
              <a:t>BEGIN CATCH</a:t>
            </a:r>
          </a:p>
          <a:p>
            <a:pPr indent="-173038">
              <a:spcBef>
                <a:spcPts val="100"/>
              </a:spcBef>
              <a:buFontTx/>
              <a:buNone/>
              <a:defRPr/>
            </a:pPr>
            <a:r>
              <a:rPr lang="en-US" sz="1800" noProof="1">
                <a:solidFill>
                  <a:schemeClr val="accent5">
                    <a:lumMod val="75000"/>
                  </a:schemeClr>
                </a:solidFill>
                <a:cs typeface="Courier New" pitchFamily="-32" charset="0"/>
              </a:rPr>
              <a:t>{ sql_statement l statement_block }</a:t>
            </a:r>
          </a:p>
          <a:p>
            <a:pPr indent="-173038">
              <a:spcBef>
                <a:spcPts val="100"/>
              </a:spcBef>
              <a:buFontTx/>
              <a:buNone/>
              <a:defRPr/>
            </a:pPr>
            <a:r>
              <a:rPr lang="en-US" sz="1800" noProof="1">
                <a:solidFill>
                  <a:schemeClr val="accent5">
                    <a:lumMod val="75000"/>
                  </a:schemeClr>
                </a:solidFill>
                <a:cs typeface="Courier New" pitchFamily="-32" charset="0"/>
              </a:rPr>
              <a:t>END CATCH</a:t>
            </a:r>
            <a:endParaRPr lang="en-US" sz="1800" dirty="0">
              <a:solidFill>
                <a:schemeClr val="accent5">
                  <a:lumMod val="75000"/>
                </a:schemeClr>
              </a:solidFill>
              <a:cs typeface="Courier New" pitchFamily="-32" charset="0"/>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31793" y="438149"/>
            <a:ext cx="11125199" cy="590551"/>
          </a:xfrm>
        </p:spPr>
        <p:txBody>
          <a:bodyPr/>
          <a:lstStyle/>
          <a:p>
            <a:pPr eaLnBrk="1" hangingPunct="1">
              <a:defRPr/>
            </a:pPr>
            <a:r>
              <a:rPr lang="en-US" dirty="0"/>
              <a:t>Exception Handling Example</a:t>
            </a:r>
          </a:p>
        </p:txBody>
      </p:sp>
      <p:sp>
        <p:nvSpPr>
          <p:cNvPr id="34821" name="Text Box 5"/>
          <p:cNvSpPr txBox="1">
            <a:spLocks noChangeArrowheads="1"/>
          </p:cNvSpPr>
          <p:nvPr/>
        </p:nvSpPr>
        <p:spPr bwMode="auto">
          <a:xfrm>
            <a:off x="406294" y="3800475"/>
            <a:ext cx="9446339" cy="336550"/>
          </a:xfrm>
          <a:prstGeom prst="rect">
            <a:avLst/>
          </a:prstGeom>
          <a:noFill/>
          <a:ln w="12700" algn="ctr">
            <a:noFill/>
            <a:miter lim="800000"/>
            <a:headEnd/>
            <a:tailEnd/>
          </a:ln>
        </p:spPr>
        <p:txBody>
          <a:bodyPr lIns="92075" tIns="46038" rIns="92075" bIns="46038">
            <a:spAutoFit/>
          </a:bodyPr>
          <a:lstStyle/>
          <a:p>
            <a:pPr eaLnBrk="0" hangingPunct="0">
              <a:spcBef>
                <a:spcPct val="50000"/>
              </a:spcBef>
            </a:pPr>
            <a:r>
              <a:rPr lang="en-US" sz="1600" b="1"/>
              <a:t>Here is partial result set :</a:t>
            </a:r>
          </a:p>
        </p:txBody>
      </p:sp>
      <p:sp>
        <p:nvSpPr>
          <p:cNvPr id="6" name="Rectangle 5"/>
          <p:cNvSpPr>
            <a:spLocks noChangeArrowheads="1"/>
          </p:cNvSpPr>
          <p:nvPr/>
        </p:nvSpPr>
        <p:spPr bwMode="auto">
          <a:xfrm>
            <a:off x="377559" y="1123951"/>
            <a:ext cx="10966715" cy="2398735"/>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marL="173038" indent="-173038" eaLnBrk="0" hangingPunct="0">
              <a:spcBef>
                <a:spcPts val="100"/>
              </a:spcBef>
            </a:pPr>
            <a:r>
              <a:rPr lang="en-US" sz="1800" dirty="0">
                <a:solidFill>
                  <a:schemeClr val="accent5">
                    <a:lumMod val="75000"/>
                  </a:schemeClr>
                </a:solidFill>
                <a:ea typeface="Times New Roman" pitchFamily="18" charset="0"/>
                <a:cs typeface="Courier New" pitchFamily="49" charset="0"/>
              </a:rPr>
              <a:t>BEGIN TRY</a:t>
            </a:r>
          </a:p>
          <a:p>
            <a:pPr marL="173038" indent="-173038" eaLnBrk="0" hangingPunct="0">
              <a:spcBef>
                <a:spcPts val="100"/>
              </a:spcBef>
            </a:pPr>
            <a:r>
              <a:rPr lang="en-US" sz="1800" dirty="0">
                <a:solidFill>
                  <a:schemeClr val="accent5">
                    <a:lumMod val="75000"/>
                  </a:schemeClr>
                </a:solidFill>
                <a:ea typeface="Times New Roman" pitchFamily="18" charset="0"/>
                <a:cs typeface="Courier New" pitchFamily="49" charset="0"/>
              </a:rPr>
              <a:t>    -- Generate divide-by-zero error.</a:t>
            </a:r>
          </a:p>
          <a:p>
            <a:pPr marL="173038" indent="-173038" eaLnBrk="0" hangingPunct="0">
              <a:spcBef>
                <a:spcPts val="100"/>
              </a:spcBef>
            </a:pPr>
            <a:r>
              <a:rPr lang="en-US" sz="1800" dirty="0">
                <a:solidFill>
                  <a:schemeClr val="accent5">
                    <a:lumMod val="75000"/>
                  </a:schemeClr>
                </a:solidFill>
                <a:ea typeface="Times New Roman" pitchFamily="18" charset="0"/>
                <a:cs typeface="Courier New" pitchFamily="49" charset="0"/>
              </a:rPr>
              <a:t>    SELECT 1/0;</a:t>
            </a:r>
          </a:p>
          <a:p>
            <a:pPr marL="173038" indent="-173038" eaLnBrk="0" hangingPunct="0">
              <a:spcBef>
                <a:spcPts val="100"/>
              </a:spcBef>
            </a:pPr>
            <a:r>
              <a:rPr lang="en-US" sz="1800" dirty="0">
                <a:solidFill>
                  <a:schemeClr val="accent5">
                    <a:lumMod val="75000"/>
                  </a:schemeClr>
                </a:solidFill>
                <a:ea typeface="Times New Roman" pitchFamily="18" charset="0"/>
                <a:cs typeface="Courier New" pitchFamily="49" charset="0"/>
              </a:rPr>
              <a:t>END TRY</a:t>
            </a:r>
          </a:p>
          <a:p>
            <a:pPr marL="173038" indent="-173038" eaLnBrk="0" hangingPunct="0">
              <a:spcBef>
                <a:spcPts val="100"/>
              </a:spcBef>
            </a:pPr>
            <a:r>
              <a:rPr lang="en-US" sz="1800" dirty="0">
                <a:solidFill>
                  <a:schemeClr val="accent5">
                    <a:lumMod val="75000"/>
                  </a:schemeClr>
                </a:solidFill>
                <a:ea typeface="Times New Roman" pitchFamily="18" charset="0"/>
                <a:cs typeface="Courier New" pitchFamily="49" charset="0"/>
              </a:rPr>
              <a:t>BEGIN CATCH</a:t>
            </a:r>
          </a:p>
          <a:p>
            <a:pPr marL="173038" indent="-173038" eaLnBrk="0" hangingPunct="0">
              <a:spcBef>
                <a:spcPts val="100"/>
              </a:spcBef>
            </a:pPr>
            <a:r>
              <a:rPr lang="en-US" sz="1800" dirty="0">
                <a:solidFill>
                  <a:schemeClr val="accent5">
                    <a:lumMod val="75000"/>
                  </a:schemeClr>
                </a:solidFill>
                <a:ea typeface="Times New Roman" pitchFamily="18" charset="0"/>
                <a:cs typeface="Courier New" pitchFamily="49" charset="0"/>
              </a:rPr>
              <a:t>SELECT ERROR_NUMBER() AS </a:t>
            </a:r>
            <a:r>
              <a:rPr lang="en-US" sz="1800" dirty="0" err="1">
                <a:solidFill>
                  <a:schemeClr val="accent5">
                    <a:lumMod val="75000"/>
                  </a:schemeClr>
                </a:solidFill>
                <a:ea typeface="Times New Roman" pitchFamily="18" charset="0"/>
                <a:cs typeface="Courier New" pitchFamily="49" charset="0"/>
              </a:rPr>
              <a:t>ErrorNumber</a:t>
            </a:r>
            <a:r>
              <a:rPr lang="en-US" sz="1800" dirty="0">
                <a:solidFill>
                  <a:schemeClr val="accent5">
                    <a:lumMod val="75000"/>
                  </a:schemeClr>
                </a:solidFill>
                <a:ea typeface="Times New Roman" pitchFamily="18" charset="0"/>
                <a:cs typeface="Courier New" pitchFamily="49" charset="0"/>
              </a:rPr>
              <a:t>, ERROR_LINE() AS </a:t>
            </a:r>
            <a:r>
              <a:rPr lang="en-US" sz="1800" dirty="0" err="1">
                <a:solidFill>
                  <a:schemeClr val="accent5">
                    <a:lumMod val="75000"/>
                  </a:schemeClr>
                </a:solidFill>
                <a:ea typeface="Times New Roman" pitchFamily="18" charset="0"/>
                <a:cs typeface="Courier New" pitchFamily="49" charset="0"/>
              </a:rPr>
              <a:t>LineNumber</a:t>
            </a:r>
            <a:r>
              <a:rPr lang="en-US" sz="1800" dirty="0">
                <a:solidFill>
                  <a:schemeClr val="accent5">
                    <a:lumMod val="75000"/>
                  </a:schemeClr>
                </a:solidFill>
                <a:ea typeface="Times New Roman" pitchFamily="18" charset="0"/>
                <a:cs typeface="Courier New" pitchFamily="49" charset="0"/>
              </a:rPr>
              <a:t>, 	ERROR_SEVERITY() AS </a:t>
            </a:r>
            <a:r>
              <a:rPr lang="en-US" sz="1800" dirty="0" err="1">
                <a:solidFill>
                  <a:schemeClr val="accent5">
                    <a:lumMod val="75000"/>
                  </a:schemeClr>
                </a:solidFill>
                <a:ea typeface="Times New Roman" pitchFamily="18" charset="0"/>
                <a:cs typeface="Courier New" pitchFamily="49" charset="0"/>
              </a:rPr>
              <a:t>ErrorSeverity</a:t>
            </a:r>
            <a:r>
              <a:rPr lang="en-US" sz="1800" dirty="0">
                <a:solidFill>
                  <a:schemeClr val="accent5">
                    <a:lumMod val="75000"/>
                  </a:schemeClr>
                </a:solidFill>
                <a:ea typeface="Times New Roman" pitchFamily="18" charset="0"/>
                <a:cs typeface="Courier New" pitchFamily="49" charset="0"/>
              </a:rPr>
              <a:t>,</a:t>
            </a:r>
          </a:p>
          <a:p>
            <a:pPr marL="173038" indent="-173038" eaLnBrk="0" hangingPunct="0">
              <a:spcBef>
                <a:spcPts val="100"/>
              </a:spcBef>
            </a:pPr>
            <a:r>
              <a:rPr lang="en-US" sz="1800" dirty="0">
                <a:solidFill>
                  <a:schemeClr val="accent5">
                    <a:lumMod val="75000"/>
                  </a:schemeClr>
                </a:solidFill>
                <a:ea typeface="Times New Roman" pitchFamily="18" charset="0"/>
                <a:cs typeface="Courier New" pitchFamily="49" charset="0"/>
              </a:rPr>
              <a:t>ERROR_MESSAGE() AS </a:t>
            </a:r>
            <a:r>
              <a:rPr lang="en-US" sz="1800" dirty="0" err="1">
                <a:solidFill>
                  <a:schemeClr val="accent5">
                    <a:lumMod val="75000"/>
                  </a:schemeClr>
                </a:solidFill>
                <a:ea typeface="Times New Roman" pitchFamily="18" charset="0"/>
                <a:cs typeface="Courier New" pitchFamily="49" charset="0"/>
              </a:rPr>
              <a:t>ErrorMessage</a:t>
            </a:r>
            <a:r>
              <a:rPr lang="en-US" sz="1800" dirty="0">
                <a:solidFill>
                  <a:schemeClr val="accent5">
                    <a:lumMod val="75000"/>
                  </a:schemeClr>
                </a:solidFill>
                <a:ea typeface="Times New Roman" pitchFamily="18" charset="0"/>
                <a:cs typeface="Courier New" pitchFamily="49" charset="0"/>
              </a:rPr>
              <a:t>;</a:t>
            </a:r>
          </a:p>
          <a:p>
            <a:pPr marL="173038" indent="-173038" eaLnBrk="0" hangingPunct="0">
              <a:spcBef>
                <a:spcPts val="100"/>
              </a:spcBef>
            </a:pPr>
            <a:r>
              <a:rPr lang="en-US" sz="1800" dirty="0">
                <a:solidFill>
                  <a:schemeClr val="accent5">
                    <a:lumMod val="75000"/>
                  </a:schemeClr>
                </a:solidFill>
                <a:ea typeface="Times New Roman" pitchFamily="18" charset="0"/>
                <a:cs typeface="Courier New" pitchFamily="49" charset="0"/>
              </a:rPr>
              <a:t>END CATCH</a:t>
            </a:r>
          </a:p>
        </p:txBody>
      </p:sp>
      <p:graphicFrame>
        <p:nvGraphicFramePr>
          <p:cNvPr id="7" name="Content Placeholder 5" descr="Table with multiple topic and category rows"/>
          <p:cNvGraphicFramePr>
            <a:graphicFrameLocks/>
          </p:cNvGraphicFramePr>
          <p:nvPr>
            <p:extLst>
              <p:ext uri="{D42A27DB-BD31-4B8C-83A1-F6EECF244321}">
                <p14:modId xmlns:p14="http://schemas.microsoft.com/office/powerpoint/2010/main" val="4217484921"/>
              </p:ext>
            </p:extLst>
          </p:nvPr>
        </p:nvGraphicFramePr>
        <p:xfrm>
          <a:off x="493717" y="4194996"/>
          <a:ext cx="10260009" cy="914400"/>
        </p:xfrm>
        <a:graphic>
          <a:graphicData uri="http://schemas.openxmlformats.org/drawingml/2006/table">
            <a:tbl>
              <a:tblPr firstRow="1" bandRow="1">
                <a:tableStyleId>{5FD0F851-EC5A-4D38-B0AD-8093EC10F338}</a:tableStyleId>
              </a:tblPr>
              <a:tblGrid>
                <a:gridCol w="1126546">
                  <a:extLst>
                    <a:ext uri="{9D8B030D-6E8A-4147-A177-3AD203B41FA5}">
                      <a16:colId xmlns:a16="http://schemas.microsoft.com/office/drawing/2014/main" val="20000"/>
                    </a:ext>
                  </a:extLst>
                </a:gridCol>
                <a:gridCol w="1875412">
                  <a:extLst>
                    <a:ext uri="{9D8B030D-6E8A-4147-A177-3AD203B41FA5}">
                      <a16:colId xmlns:a16="http://schemas.microsoft.com/office/drawing/2014/main" val="768047797"/>
                    </a:ext>
                  </a:extLst>
                </a:gridCol>
                <a:gridCol w="1466850">
                  <a:extLst>
                    <a:ext uri="{9D8B030D-6E8A-4147-A177-3AD203B41FA5}">
                      <a16:colId xmlns:a16="http://schemas.microsoft.com/office/drawing/2014/main" val="2160592720"/>
                    </a:ext>
                  </a:extLst>
                </a:gridCol>
                <a:gridCol w="2219325">
                  <a:extLst>
                    <a:ext uri="{9D8B030D-6E8A-4147-A177-3AD203B41FA5}">
                      <a16:colId xmlns:a16="http://schemas.microsoft.com/office/drawing/2014/main" val="20003"/>
                    </a:ext>
                  </a:extLst>
                </a:gridCol>
                <a:gridCol w="3571876">
                  <a:extLst>
                    <a:ext uri="{9D8B030D-6E8A-4147-A177-3AD203B41FA5}">
                      <a16:colId xmlns:a16="http://schemas.microsoft.com/office/drawing/2014/main" val="20004"/>
                    </a:ext>
                  </a:extLst>
                </a:gridCol>
              </a:tblGrid>
              <a:tr h="541358">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latin typeface="+mn-lt"/>
                        </a:rPr>
                        <a:t>Error No</a:t>
                      </a:r>
                    </a:p>
                  </a:txBody>
                  <a:tcPr anchor="ctr"/>
                </a:tc>
                <a:tc>
                  <a:txBody>
                    <a:bodyPr/>
                    <a:lstStyle/>
                    <a:p>
                      <a:pPr algn="l"/>
                      <a:r>
                        <a:rPr lang="en-US" sz="1600" dirty="0">
                          <a:latin typeface="+mn-lt"/>
                        </a:rPr>
                        <a:t>ERROR</a:t>
                      </a:r>
                      <a:r>
                        <a:rPr lang="en-US" sz="1600" baseline="0" dirty="0">
                          <a:latin typeface="+mn-lt"/>
                        </a:rPr>
                        <a:t> NUMBER</a:t>
                      </a:r>
                      <a:endParaRPr lang="en-US" sz="1600" dirty="0">
                        <a:latin typeface="+mn-lt"/>
                      </a:endParaRPr>
                    </a:p>
                  </a:txBody>
                  <a:tcPr anchor="ctr"/>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LINE NUMBER</a:t>
                      </a:r>
                    </a:p>
                  </a:txBody>
                  <a:tcPr marL="60944" marR="60944" marT="182880" marB="182880" anchor="ctr" horzOverflow="overflow"/>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ERROR SEVERITY</a:t>
                      </a:r>
                    </a:p>
                  </a:txBody>
                  <a:tcPr marL="60944" marR="60944" marT="182880" marB="182880" anchor="ctr" horzOverflow="overflow"/>
                </a:tc>
                <a:tc>
                  <a:txBody>
                    <a:bodyPr/>
                    <a:lstStyle/>
                    <a:p>
                      <a:pPr marL="0" marR="0" lvl="0" indent="0" algn="l" defTabSz="914400" rtl="0" eaLnBrk="1" fontAlgn="base" latinLnBrk="0" hangingPunct="1">
                        <a:lnSpc>
                          <a:spcPct val="100000"/>
                        </a:lnSpc>
                        <a:spcBef>
                          <a:spcPct val="0"/>
                        </a:spcBef>
                        <a:spcAft>
                          <a:spcPts val="0"/>
                        </a:spcAft>
                        <a:buClrTx/>
                        <a:buSzTx/>
                        <a:buFont typeface="Wingdings" pitchFamily="2" charset="2"/>
                        <a:buNone/>
                        <a:tabLst/>
                      </a:pPr>
                      <a:r>
                        <a:rPr kumimoji="0" lang="en-US" sz="1600" b="1" i="0" u="none" strike="noStrike" kern="1200" cap="none" normalizeH="0" baseline="0" dirty="0">
                          <a:ln>
                            <a:noFill/>
                          </a:ln>
                          <a:solidFill>
                            <a:schemeClr val="tx1"/>
                          </a:solidFill>
                          <a:effectLst/>
                          <a:latin typeface="+mn-lt"/>
                          <a:ea typeface="+mn-ea"/>
                          <a:cs typeface="+mn-cs"/>
                        </a:rPr>
                        <a:t>ERROR MESSAGE</a:t>
                      </a:r>
                    </a:p>
                  </a:txBody>
                  <a:tcPr marL="60944" marR="60944" marT="182880" marB="182880" anchor="ctr" horzOverflow="overflow"/>
                </a:tc>
                <a:extLst>
                  <a:ext uri="{0D108BD9-81ED-4DB2-BD59-A6C34878D82A}">
                    <a16:rowId xmlns:a16="http://schemas.microsoft.com/office/drawing/2014/main" val="4137053520"/>
                  </a:ext>
                </a:extLst>
              </a:tr>
              <a:tr h="270679">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1</a:t>
                      </a:r>
                    </a:p>
                  </a:txBody>
                  <a:tcPr marL="91416" marR="91416"/>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400" dirty="0"/>
                        <a:t>8134</a:t>
                      </a:r>
                    </a:p>
                  </a:txBody>
                  <a:tcPr marL="91416" marR="91416"/>
                </a:tc>
                <a:tc>
                  <a:txBody>
                    <a:bodyPr/>
                    <a:lstStyle/>
                    <a:p>
                      <a:pPr algn="ctr"/>
                      <a:r>
                        <a:rPr lang="en-US" sz="1400" dirty="0"/>
                        <a:t>3</a:t>
                      </a:r>
                    </a:p>
                  </a:txBody>
                  <a:tcPr marL="91416" marR="91416"/>
                </a:tc>
                <a:tc>
                  <a:txBody>
                    <a:bodyPr/>
                    <a:lstStyle/>
                    <a:p>
                      <a:pPr algn="ctr"/>
                      <a:r>
                        <a:rPr lang="en-US" sz="1400" dirty="0"/>
                        <a:t>16</a:t>
                      </a:r>
                    </a:p>
                  </a:txBody>
                  <a:tcPr marL="91416" marR="91416"/>
                </a:tc>
                <a:tc>
                  <a:txBody>
                    <a:bodyPr/>
                    <a:lstStyle/>
                    <a:p>
                      <a:pPr algn="l"/>
                      <a:r>
                        <a:rPr lang="en-US" sz="1400" dirty="0"/>
                        <a:t>Divide</a:t>
                      </a:r>
                      <a:r>
                        <a:rPr lang="en-US" sz="1400" baseline="0" dirty="0"/>
                        <a:t> by zero error encountered.</a:t>
                      </a:r>
                      <a:endParaRPr lang="en-US" sz="1400" dirty="0"/>
                    </a:p>
                  </a:txBody>
                  <a:tcPr marL="91416" marR="91416"/>
                </a:tc>
                <a:extLst>
                  <a:ext uri="{0D108BD9-81ED-4DB2-BD59-A6C34878D82A}">
                    <a16:rowId xmlns:a16="http://schemas.microsoft.com/office/drawing/2014/main" val="3556899677"/>
                  </a:ext>
                </a:extLst>
              </a:tr>
            </a:tbl>
          </a:graphicData>
        </a:graphic>
      </p:graphicFrame>
    </p:spTree>
  </p:cSld>
  <p:clrMapOvr>
    <a:masterClrMapping/>
  </p:clrMapOvr>
  <p:transition>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Column</a:t>
            </a:r>
          </a:p>
        </p:txBody>
      </p:sp>
      <p:sp>
        <p:nvSpPr>
          <p:cNvPr id="3" name="Slide Number Placeholder 2"/>
          <p:cNvSpPr>
            <a:spLocks noGrp="1"/>
          </p:cNvSpPr>
          <p:nvPr>
            <p:ph type="sldNum" sz="quarter" idx="10"/>
          </p:nvPr>
        </p:nvSpPr>
        <p:spPr/>
        <p:txBody>
          <a:bodyPr/>
          <a:lstStyle/>
          <a:p>
            <a:fld id="{7031061A-02F7-4240-833B-4D94F22CD5AD}" type="slidenum">
              <a:rPr lang="en-US" smtClean="0"/>
              <a:pPr/>
              <a:t>25</a:t>
            </a:fld>
            <a:endParaRPr lang="en-US"/>
          </a:p>
        </p:txBody>
      </p:sp>
      <p:sp>
        <p:nvSpPr>
          <p:cNvPr id="4" name="TextBox 3"/>
          <p:cNvSpPr txBox="1"/>
          <p:nvPr/>
        </p:nvSpPr>
        <p:spPr>
          <a:xfrm>
            <a:off x="531818" y="1484026"/>
            <a:ext cx="11125199" cy="4586990"/>
          </a:xfrm>
          <a:prstGeom prst="rect">
            <a:avLst/>
          </a:prstGeom>
          <a:noFill/>
        </p:spPr>
        <p:txBody>
          <a:bodyPr wrap="square" lIns="0" tIns="0" rIns="0" bIns="0" rtlCol="0">
            <a:noAutofit/>
          </a:bodyPr>
          <a:lstStyle/>
          <a:p>
            <a:pPr>
              <a:lnSpc>
                <a:spcPct val="90000"/>
              </a:lnSpc>
            </a:pPr>
            <a:r>
              <a:rPr lang="en-US" dirty="0"/>
              <a:t>An Identity column is a column (also known as a field) in a database table that is made up of values generated by the database. </a:t>
            </a:r>
          </a:p>
        </p:txBody>
      </p:sp>
    </p:spTree>
    <p:extLst>
      <p:ext uri="{BB962C8B-B14F-4D97-AF65-F5344CB8AC3E}">
        <p14:creationId xmlns:p14="http://schemas.microsoft.com/office/powerpoint/2010/main" val="1252350108"/>
      </p:ext>
    </p:extLst>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531818" y="111126"/>
            <a:ext cx="11125199" cy="889000"/>
          </a:xfrm>
        </p:spPr>
        <p:txBody>
          <a:bodyPr/>
          <a:lstStyle/>
          <a:p>
            <a:r>
              <a:rPr lang="en-US" dirty="0"/>
              <a:t>Inserting Using Default Values </a:t>
            </a:r>
          </a:p>
        </p:txBody>
      </p:sp>
      <p:sp>
        <p:nvSpPr>
          <p:cNvPr id="187395" name="Rectangle 3"/>
          <p:cNvSpPr>
            <a:spLocks noGrp="1" noChangeArrowheads="1"/>
          </p:cNvSpPr>
          <p:nvPr>
            <p:ph type="body" idx="1"/>
          </p:nvPr>
        </p:nvSpPr>
        <p:spPr>
          <a:xfrm>
            <a:off x="507868" y="1120776"/>
            <a:ext cx="11435488" cy="1289049"/>
          </a:xfrm>
        </p:spPr>
        <p:txBody>
          <a:bodyPr/>
          <a:lstStyle/>
          <a:p>
            <a:r>
              <a:rPr lang="en-US" sz="1800" dirty="0"/>
              <a:t>A column using an IDENTITY property automatically increments, based on a numeric seed value and incrementing value for every row inserted into the table. IDENTITY columns are often used as surrogate keys (a surrogate key is a unique, primary key generated by the database that holds no business-level significance other then to ensure uniqueness within the table). </a:t>
            </a:r>
          </a:p>
        </p:txBody>
      </p:sp>
      <p:pic>
        <p:nvPicPr>
          <p:cNvPr id="187397" name="Picture 5"/>
          <p:cNvPicPr>
            <a:picLocks noChangeAspect="1" noChangeArrowheads="1"/>
          </p:cNvPicPr>
          <p:nvPr/>
        </p:nvPicPr>
        <p:blipFill>
          <a:blip r:embed="rId3" cstate="print"/>
          <a:srcRect/>
          <a:stretch>
            <a:fillRect/>
          </a:stretch>
        </p:blipFill>
        <p:spPr bwMode="auto">
          <a:xfrm>
            <a:off x="1037907" y="4991101"/>
            <a:ext cx="7618016" cy="822325"/>
          </a:xfrm>
          <a:prstGeom prst="rect">
            <a:avLst/>
          </a:prstGeom>
          <a:noFill/>
          <a:ln w="9525">
            <a:noFill/>
            <a:miter lim="800000"/>
            <a:headEnd/>
            <a:tailEnd/>
          </a:ln>
          <a:effectLst/>
        </p:spPr>
      </p:pic>
      <p:graphicFrame>
        <p:nvGraphicFramePr>
          <p:cNvPr id="6" name="Content Placeholder 5" descr="Table with multiple topic and category rows"/>
          <p:cNvGraphicFramePr>
            <a:graphicFrameLocks/>
          </p:cNvGraphicFramePr>
          <p:nvPr/>
        </p:nvGraphicFramePr>
        <p:xfrm>
          <a:off x="731845" y="2286000"/>
          <a:ext cx="11012480" cy="2581788"/>
        </p:xfrm>
        <a:graphic>
          <a:graphicData uri="http://schemas.openxmlformats.org/drawingml/2006/table">
            <a:tbl>
              <a:tblPr firstRow="1" bandRow="1">
                <a:tableStyleId>{5FD0F851-EC5A-4D38-B0AD-8093EC10F338}</a:tableStyleId>
              </a:tblPr>
              <a:tblGrid>
                <a:gridCol w="1582730">
                  <a:extLst>
                    <a:ext uri="{9D8B030D-6E8A-4147-A177-3AD203B41FA5}">
                      <a16:colId xmlns:a16="http://schemas.microsoft.com/office/drawing/2014/main" val="768047797"/>
                    </a:ext>
                  </a:extLst>
                </a:gridCol>
                <a:gridCol w="2781300">
                  <a:extLst>
                    <a:ext uri="{9D8B030D-6E8A-4147-A177-3AD203B41FA5}">
                      <a16:colId xmlns:a16="http://schemas.microsoft.com/office/drawing/2014/main" val="2160592720"/>
                    </a:ext>
                  </a:extLst>
                </a:gridCol>
                <a:gridCol w="1771650">
                  <a:extLst>
                    <a:ext uri="{9D8B030D-6E8A-4147-A177-3AD203B41FA5}">
                      <a16:colId xmlns:a16="http://schemas.microsoft.com/office/drawing/2014/main" val="3490281297"/>
                    </a:ext>
                  </a:extLst>
                </a:gridCol>
                <a:gridCol w="2809875">
                  <a:extLst>
                    <a:ext uri="{9D8B030D-6E8A-4147-A177-3AD203B41FA5}">
                      <a16:colId xmlns:a16="http://schemas.microsoft.com/office/drawing/2014/main" val="441849090"/>
                    </a:ext>
                  </a:extLst>
                </a:gridCol>
                <a:gridCol w="2066925">
                  <a:extLst>
                    <a:ext uri="{9D8B030D-6E8A-4147-A177-3AD203B41FA5}">
                      <a16:colId xmlns:a16="http://schemas.microsoft.com/office/drawing/2014/main" val="2773898891"/>
                    </a:ext>
                  </a:extLst>
                </a:gridCol>
              </a:tblGrid>
              <a:tr h="210835">
                <a:tc>
                  <a:txBody>
                    <a:bodyPr/>
                    <a:lstStyle/>
                    <a:p>
                      <a:r>
                        <a:rPr lang="en-US" sz="1800" dirty="0"/>
                        <a:t>Column Name</a:t>
                      </a:r>
                    </a:p>
                  </a:txBody>
                  <a:tcPr anchor="ctr"/>
                </a:tc>
                <a:tc>
                  <a:txBody>
                    <a:bodyPr/>
                    <a:lstStyle/>
                    <a:p>
                      <a:pPr algn="ctr"/>
                      <a:r>
                        <a:rPr lang="en-US" sz="1800" dirty="0"/>
                        <a:t>Data Type</a:t>
                      </a:r>
                    </a:p>
                  </a:txBody>
                  <a:tcPr anchor="ctr"/>
                </a:tc>
                <a:tc>
                  <a:txBody>
                    <a:bodyPr/>
                    <a:lstStyle/>
                    <a:p>
                      <a:pPr algn="ctr"/>
                      <a:r>
                        <a:rPr lang="en-US" sz="1800" dirty="0" err="1"/>
                        <a:t>Nullability</a:t>
                      </a:r>
                      <a:endParaRPr lang="en-US" sz="1800" dirty="0"/>
                    </a:p>
                  </a:txBody>
                  <a:tcPr anchor="ctr"/>
                </a:tc>
                <a:tc>
                  <a:txBody>
                    <a:bodyPr/>
                    <a:lstStyle/>
                    <a:p>
                      <a:pPr algn="ctr"/>
                      <a:r>
                        <a:rPr lang="en-US" sz="1800" dirty="0"/>
                        <a:t>Default</a:t>
                      </a:r>
                      <a:r>
                        <a:rPr lang="en-US" sz="1800" baseline="0" dirty="0"/>
                        <a:t> Value</a:t>
                      </a:r>
                      <a:endParaRPr lang="en-US" sz="1800" dirty="0"/>
                    </a:p>
                  </a:txBody>
                  <a:tcPr anchor="ctr"/>
                </a:tc>
                <a:tc>
                  <a:txBody>
                    <a:bodyPr/>
                    <a:lstStyle/>
                    <a:p>
                      <a:pPr algn="ctr"/>
                      <a:r>
                        <a:rPr lang="en-US" sz="1800" dirty="0"/>
                        <a:t>Identity Column?</a:t>
                      </a:r>
                    </a:p>
                  </a:txBody>
                  <a:tcPr anchor="ctr"/>
                </a:tc>
                <a:extLst>
                  <a:ext uri="{0D108BD9-81ED-4DB2-BD59-A6C34878D82A}">
                    <a16:rowId xmlns:a16="http://schemas.microsoft.com/office/drawing/2014/main" val="4137053520"/>
                  </a:ext>
                </a:extLst>
              </a:tr>
              <a:tr h="19363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Location ID</a:t>
                      </a:r>
                      <a:endParaRPr kumimoji="0" lang="en-US" sz="1600" b="1" i="0" u="none" strike="noStrike" cap="none" normalizeH="0" baseline="0" dirty="0">
                        <a:ln>
                          <a:noFill/>
                        </a:ln>
                        <a:solidFill>
                          <a:schemeClr val="tx1"/>
                        </a:solidFill>
                        <a:effectLst/>
                        <a:latin typeface="+mn-lt"/>
                      </a:endParaRPr>
                    </a:p>
                  </a:txBody>
                  <a:tcPr marL="122735" marR="122735" marT="46038" marB="4603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err="1">
                          <a:ln>
                            <a:noFill/>
                          </a:ln>
                          <a:solidFill>
                            <a:schemeClr val="tx1"/>
                          </a:solidFill>
                          <a:effectLst/>
                          <a:latin typeface="+mn-lt"/>
                        </a:rPr>
                        <a:t>Smallint</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NOT NULL</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Yes</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3556899677"/>
                  </a:ext>
                </a:extLst>
              </a:tr>
              <a:tr h="3623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Name</a:t>
                      </a:r>
                      <a:endParaRPr kumimoji="0" lang="en-US" sz="1600" b="1" i="0" u="none" strike="noStrike" cap="none" normalizeH="0" baseline="0" dirty="0">
                        <a:ln>
                          <a:noFill/>
                        </a:ln>
                        <a:solidFill>
                          <a:schemeClr val="tx1"/>
                        </a:solidFill>
                        <a:effectLst/>
                        <a:latin typeface="+mn-lt"/>
                      </a:endParaRPr>
                    </a:p>
                  </a:txBody>
                  <a:tcPr marL="122735" marR="122735" marT="46038" marB="4603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err="1">
                          <a:ln>
                            <a:noFill/>
                          </a:ln>
                          <a:solidFill>
                            <a:schemeClr val="tx1"/>
                          </a:solidFill>
                          <a:effectLst/>
                          <a:latin typeface="+mn-lt"/>
                        </a:rPr>
                        <a:t>Dbo.Name</a:t>
                      </a:r>
                      <a:r>
                        <a:rPr kumimoji="0" lang="en-US" sz="1600" b="0" i="0" u="none" strike="noStrike" cap="none" normalizeH="0" baseline="0" dirty="0">
                          <a:ln>
                            <a:noFill/>
                          </a:ln>
                          <a:solidFill>
                            <a:schemeClr val="tx1"/>
                          </a:solidFill>
                          <a:effectLst/>
                          <a:latin typeface="+mn-lt"/>
                        </a:rPr>
                        <a:t> (user-defied data type)</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defRPr/>
                      </a:pPr>
                      <a:r>
                        <a:rPr kumimoji="0" lang="en-US" sz="1600" b="0" i="0" u="none" strike="noStrike" cap="none" normalizeH="0" baseline="0" dirty="0">
                          <a:ln>
                            <a:noFill/>
                          </a:ln>
                          <a:solidFill>
                            <a:schemeClr val="tx1"/>
                          </a:solidFill>
                          <a:effectLst/>
                          <a:latin typeface="+mn-lt"/>
                        </a:rPr>
                        <a:t>NOT NULL</a:t>
                      </a:r>
                      <a:endParaRPr kumimoji="0" lang="en-US" sz="1600" b="1" i="0" u="none" strike="noStrike" cap="none" normalizeH="0" baseline="0" dirty="0">
                        <a:ln>
                          <a:noFill/>
                        </a:ln>
                        <a:solidFill>
                          <a:schemeClr val="tx1"/>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No</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3329541866"/>
                  </a:ext>
                </a:extLst>
              </a:tr>
              <a:tr h="19363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Cost Rate</a:t>
                      </a:r>
                      <a:endParaRPr kumimoji="0" lang="en-US" sz="1600" b="1" i="0" u="none" strike="noStrike" cap="none" normalizeH="0" baseline="0" dirty="0">
                        <a:ln>
                          <a:noFill/>
                        </a:ln>
                        <a:solidFill>
                          <a:schemeClr val="tx1"/>
                        </a:solidFill>
                        <a:effectLst/>
                        <a:latin typeface="+mn-lt"/>
                      </a:endParaRPr>
                    </a:p>
                  </a:txBody>
                  <a:tcPr marL="122735" marR="122735" marT="46038" marB="4603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Small money</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NOT NULL</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0.00</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No</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1219984279"/>
                  </a:ext>
                </a:extLst>
              </a:tr>
              <a:tr h="19363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Available</a:t>
                      </a:r>
                      <a:endParaRPr kumimoji="0" lang="en-US" sz="1600" b="1" i="0" u="none" strike="noStrike" cap="none" normalizeH="0" baseline="0" dirty="0">
                        <a:ln>
                          <a:noFill/>
                        </a:ln>
                        <a:solidFill>
                          <a:schemeClr val="tx1"/>
                        </a:solidFill>
                        <a:effectLst/>
                        <a:latin typeface="+mn-lt"/>
                      </a:endParaRPr>
                    </a:p>
                  </a:txBody>
                  <a:tcPr marL="122735" marR="122735" marT="46038" marB="4603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Decimal (8,2)</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NOT NULL</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0.00</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No</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1215425845"/>
                  </a:ext>
                </a:extLst>
              </a:tr>
              <a:tr h="47474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Modified Date</a:t>
                      </a:r>
                      <a:endParaRPr kumimoji="0" lang="en-US" sz="1600" b="1" i="0" u="none" strike="noStrike" cap="none" normalizeH="0" baseline="0" dirty="0">
                        <a:ln>
                          <a:noFill/>
                        </a:ln>
                        <a:solidFill>
                          <a:schemeClr val="tx1"/>
                        </a:solidFill>
                        <a:effectLst/>
                        <a:latin typeface="+mn-lt"/>
                      </a:endParaRPr>
                    </a:p>
                  </a:txBody>
                  <a:tcPr marL="122735" marR="122735" marT="46038" marB="4603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Date time</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NOT NULL</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GETDATE() (function to return the current date and time)</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No</a:t>
                      </a:r>
                      <a:endParaRPr kumimoji="0" lang="en-US" sz="160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3757772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Constraints</a:t>
            </a:r>
          </a:p>
        </p:txBody>
      </p:sp>
      <p:sp>
        <p:nvSpPr>
          <p:cNvPr id="193539" name="Rectangle 3"/>
          <p:cNvSpPr>
            <a:spLocks noGrp="1" noChangeArrowheads="1"/>
          </p:cNvSpPr>
          <p:nvPr>
            <p:ph type="body" idx="1"/>
          </p:nvPr>
        </p:nvSpPr>
        <p:spPr>
          <a:xfrm>
            <a:off x="507868" y="1416051"/>
            <a:ext cx="11435488" cy="4366184"/>
          </a:xfrm>
        </p:spPr>
        <p:txBody>
          <a:bodyPr/>
          <a:lstStyle/>
          <a:p>
            <a:r>
              <a:rPr lang="en-US" sz="2000" dirty="0"/>
              <a:t>Constraints let you define the way the </a:t>
            </a:r>
            <a:r>
              <a:rPr lang="en-US" sz="2000"/>
              <a:t>SQL Server Database </a:t>
            </a:r>
            <a:r>
              <a:rPr lang="en-US" sz="2000" dirty="0"/>
              <a:t>Engine automatically enforces the integrity of a database </a:t>
            </a:r>
          </a:p>
          <a:p>
            <a:r>
              <a:rPr lang="en-US" sz="2000" dirty="0"/>
              <a:t>Constraints define rules regarding the values allowed in columns and are the standard mechanism for enforcing integrity </a:t>
            </a:r>
          </a:p>
          <a:p>
            <a:r>
              <a:rPr lang="en-US" sz="2000" dirty="0"/>
              <a:t>Constraints can be column constraints or table constraints </a:t>
            </a:r>
          </a:p>
          <a:p>
            <a:r>
              <a:rPr lang="en-US" sz="2000" dirty="0"/>
              <a:t>Types Of Constraints</a:t>
            </a:r>
          </a:p>
          <a:p>
            <a:pPr>
              <a:buFont typeface="Wingdings" pitchFamily="2" charset="2"/>
              <a:buNone/>
            </a:pPr>
            <a:r>
              <a:rPr lang="en-US" sz="2000" dirty="0"/>
              <a:t>	1. NOT NULL </a:t>
            </a:r>
          </a:p>
          <a:p>
            <a:pPr>
              <a:buFont typeface="Wingdings" pitchFamily="2" charset="2"/>
              <a:buNone/>
            </a:pPr>
            <a:r>
              <a:rPr lang="en-US" sz="2000" dirty="0"/>
              <a:t>	2.Unique</a:t>
            </a:r>
          </a:p>
          <a:p>
            <a:pPr>
              <a:buFont typeface="Wingdings" pitchFamily="2" charset="2"/>
              <a:buNone/>
            </a:pPr>
            <a:r>
              <a:rPr lang="en-US" sz="2000" dirty="0"/>
              <a:t>    3. PRIMARY KEY </a:t>
            </a:r>
          </a:p>
          <a:p>
            <a:pPr>
              <a:buFont typeface="Wingdings" pitchFamily="2" charset="2"/>
              <a:buNone/>
            </a:pPr>
            <a:r>
              <a:rPr lang="en-US" sz="2000" dirty="0"/>
              <a:t>	4.Foriegn Key</a:t>
            </a:r>
          </a:p>
          <a:p>
            <a:pPr>
              <a:buFont typeface="Wingdings" pitchFamily="2" charset="2"/>
              <a:buNone/>
            </a:pPr>
            <a:r>
              <a:rPr lang="en-US" sz="2000" dirty="0"/>
              <a:t>	5. Check Constraints	</a:t>
            </a:r>
          </a:p>
        </p:txBody>
      </p:sp>
    </p:spTree>
    <p:extLst>
      <p:ext uri="{BB962C8B-B14F-4D97-AF65-F5344CB8AC3E}">
        <p14:creationId xmlns:p14="http://schemas.microsoft.com/office/powerpoint/2010/main" val="315224802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Not Null</a:t>
            </a:r>
          </a:p>
        </p:txBody>
      </p:sp>
      <p:sp>
        <p:nvSpPr>
          <p:cNvPr id="194563" name="Rectangle 3"/>
          <p:cNvSpPr>
            <a:spLocks noGrp="1" noChangeArrowheads="1"/>
          </p:cNvSpPr>
          <p:nvPr>
            <p:ph type="body" idx="1"/>
          </p:nvPr>
        </p:nvSpPr>
        <p:spPr>
          <a:xfrm>
            <a:off x="507868" y="1416051"/>
            <a:ext cx="11435488" cy="1825625"/>
          </a:xfrm>
        </p:spPr>
        <p:txBody>
          <a:bodyPr/>
          <a:lstStyle/>
          <a:p>
            <a:r>
              <a:rPr lang="en-US" sz="2000" dirty="0"/>
              <a:t>The null-ability of a column determines whether the rows in the table can contain a null value for that column </a:t>
            </a:r>
          </a:p>
          <a:p>
            <a:r>
              <a:rPr lang="en-US" sz="2000" dirty="0"/>
              <a:t>A null value, or NULL, is different from zero (0), blank, or a zero-length character string such as "". </a:t>
            </a:r>
          </a:p>
          <a:p>
            <a:r>
              <a:rPr lang="en-US" sz="2000" dirty="0"/>
              <a:t>NULL means that no entry has been made </a:t>
            </a:r>
          </a:p>
          <a:p>
            <a:r>
              <a:rPr lang="en-US" sz="2000" dirty="0"/>
              <a:t>NOT NULL specifies that the column does not accept NULL values </a:t>
            </a:r>
          </a:p>
        </p:txBody>
      </p:sp>
    </p:spTree>
    <p:extLst>
      <p:ext uri="{BB962C8B-B14F-4D97-AF65-F5344CB8AC3E}">
        <p14:creationId xmlns:p14="http://schemas.microsoft.com/office/powerpoint/2010/main" val="27492434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Primary Key</a:t>
            </a:r>
          </a:p>
        </p:txBody>
      </p:sp>
      <p:sp>
        <p:nvSpPr>
          <p:cNvPr id="197635" name="Rectangle 3"/>
          <p:cNvSpPr>
            <a:spLocks noGrp="1" noChangeArrowheads="1"/>
          </p:cNvSpPr>
          <p:nvPr>
            <p:ph type="body" idx="1"/>
          </p:nvPr>
        </p:nvSpPr>
        <p:spPr>
          <a:xfrm>
            <a:off x="507868" y="1416051"/>
            <a:ext cx="11435488" cy="4962525"/>
          </a:xfrm>
        </p:spPr>
        <p:txBody>
          <a:bodyPr/>
          <a:lstStyle/>
          <a:p>
            <a:r>
              <a:rPr lang="en-US" sz="2000" dirty="0"/>
              <a:t>PRIMARY KEY constraints identify the column or set of columns that have values that uniquely identify a row in a table </a:t>
            </a:r>
          </a:p>
          <a:p>
            <a:r>
              <a:rPr lang="en-US" sz="2000" dirty="0"/>
              <a:t>primary key (PK) of the table and enforces the entity integrity of the table </a:t>
            </a:r>
          </a:p>
          <a:p>
            <a:r>
              <a:rPr lang="en-US" sz="2000" dirty="0"/>
              <a:t>A table can have only one PRIMARY KEY constraint, and a column that participates in the PRIMARY KEY constraint cannot accept null values. Because PRIMARY KEY constraints guarantee unique data, they are frequently defined on an identity column. </a:t>
            </a:r>
          </a:p>
          <a:p>
            <a:r>
              <a:rPr lang="en-US" sz="2000" dirty="0"/>
              <a:t>If a PRIMARY KEY constraint is defined on more than one column it is called as composite primary key</a:t>
            </a:r>
          </a:p>
          <a:p>
            <a:r>
              <a:rPr lang="en-US" sz="2000" dirty="0"/>
              <a:t>If a composite primary key is defined, values may be duplicated within one column, but each combination of values from all the columns in the PRIMARY KEY constraint definition must be unique.</a:t>
            </a:r>
          </a:p>
          <a:p>
            <a:r>
              <a:rPr lang="en-US" sz="2000" dirty="0"/>
              <a:t>Composite primary key is a table constraint</a:t>
            </a:r>
          </a:p>
          <a:p>
            <a:endParaRPr lang="en-US" sz="2000" dirty="0"/>
          </a:p>
          <a:p>
            <a:endParaRPr lang="en-US" sz="2000" dirty="0"/>
          </a:p>
          <a:p>
            <a:endParaRPr lang="en-US" sz="2000" dirty="0"/>
          </a:p>
        </p:txBody>
      </p:sp>
    </p:spTree>
    <p:extLst>
      <p:ext uri="{BB962C8B-B14F-4D97-AF65-F5344CB8AC3E}">
        <p14:creationId xmlns:p14="http://schemas.microsoft.com/office/powerpoint/2010/main" val="362649336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Unique</a:t>
            </a:r>
          </a:p>
        </p:txBody>
      </p:sp>
      <p:sp>
        <p:nvSpPr>
          <p:cNvPr id="195587" name="Rectangle 3"/>
          <p:cNvSpPr>
            <a:spLocks noGrp="1" noChangeArrowheads="1"/>
          </p:cNvSpPr>
          <p:nvPr>
            <p:ph type="body" idx="1"/>
          </p:nvPr>
        </p:nvSpPr>
        <p:spPr>
          <a:xfrm>
            <a:off x="507868" y="1416051"/>
            <a:ext cx="11435488" cy="2994024"/>
          </a:xfrm>
        </p:spPr>
        <p:txBody>
          <a:bodyPr/>
          <a:lstStyle/>
          <a:p>
            <a:r>
              <a:rPr lang="en-US" sz="2000" dirty="0"/>
              <a:t>UNIQUE constraints enforce the uniqueness of the values in a set of columns </a:t>
            </a:r>
          </a:p>
          <a:p>
            <a:r>
              <a:rPr lang="en-US" sz="2000" dirty="0"/>
              <a:t>In a UNIQUE constraint, no two rows in the table can have the same value for the columns </a:t>
            </a:r>
          </a:p>
          <a:p>
            <a:r>
              <a:rPr lang="en-US" sz="2000" dirty="0"/>
              <a:t>You can use UNIQUE constraints to make sure that no duplicate values are entered in specific columns that do not participate in a primary key </a:t>
            </a:r>
          </a:p>
          <a:p>
            <a:r>
              <a:rPr lang="en-US" sz="2000" dirty="0"/>
              <a:t>Multiple UNIQUE constraints can be defined on a table </a:t>
            </a:r>
          </a:p>
          <a:p>
            <a:r>
              <a:rPr lang="en-US" sz="2000" dirty="0"/>
              <a:t>In a UNIQUE constraint, only one null value is allowed per column. </a:t>
            </a:r>
          </a:p>
          <a:p>
            <a:r>
              <a:rPr lang="en-US" sz="2000" dirty="0"/>
              <a:t>A UNIQUE constraint can be referenced by a FOREIGN KEY constraint </a:t>
            </a:r>
          </a:p>
        </p:txBody>
      </p:sp>
    </p:spTree>
    <p:extLst>
      <p:ext uri="{BB962C8B-B14F-4D97-AF65-F5344CB8AC3E}">
        <p14:creationId xmlns:p14="http://schemas.microsoft.com/office/powerpoint/2010/main" val="418996886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Key</a:t>
            </a:r>
          </a:p>
        </p:txBody>
      </p:sp>
      <p:sp>
        <p:nvSpPr>
          <p:cNvPr id="3" name="Content Placeholder 2"/>
          <p:cNvSpPr>
            <a:spLocks noGrp="1"/>
          </p:cNvSpPr>
          <p:nvPr>
            <p:ph idx="1"/>
          </p:nvPr>
        </p:nvSpPr>
        <p:spPr/>
        <p:txBody>
          <a:bodyPr/>
          <a:lstStyle/>
          <a:p>
            <a:r>
              <a:rPr lang="en-US" dirty="0"/>
              <a:t>A composite key, in the context of relational databases, is a combination of two or more columns in a table that can be used to uniquely identify each row in the table. Uniqueness is only guaranteed when the columns are combined; when taken individually the columns do not guarantee uniqueness.</a:t>
            </a:r>
          </a:p>
          <a:p>
            <a:r>
              <a:rPr lang="en-US" dirty="0"/>
              <a:t>This is usually seen in Joint tables.</a:t>
            </a:r>
          </a:p>
        </p:txBody>
      </p:sp>
      <p:sp>
        <p:nvSpPr>
          <p:cNvPr id="4" name="Slide Number Placeholder 3"/>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121902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dirty="0"/>
              <a:t>A key that is not a PK but eligible to be a PK.</a:t>
            </a:r>
          </a:p>
          <a:p>
            <a:r>
              <a:rPr lang="en-US" dirty="0"/>
              <a:t>Mostly it is a unique key without null value.</a:t>
            </a:r>
          </a:p>
        </p:txBody>
      </p:sp>
      <p:sp>
        <p:nvSpPr>
          <p:cNvPr id="4" name="Slide Number Placeholder 3"/>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239508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Foreign Key	</a:t>
            </a:r>
          </a:p>
        </p:txBody>
      </p:sp>
      <p:sp>
        <p:nvSpPr>
          <p:cNvPr id="198659" name="Rectangle 3"/>
          <p:cNvSpPr>
            <a:spLocks noGrp="1" noChangeArrowheads="1"/>
          </p:cNvSpPr>
          <p:nvPr>
            <p:ph type="body" idx="1"/>
          </p:nvPr>
        </p:nvSpPr>
        <p:spPr>
          <a:xfrm>
            <a:off x="507868" y="1416051"/>
            <a:ext cx="11435488" cy="4937125"/>
          </a:xfrm>
        </p:spPr>
        <p:txBody>
          <a:bodyPr/>
          <a:lstStyle/>
          <a:p>
            <a:r>
              <a:rPr lang="en-US" sz="1800" dirty="0"/>
              <a:t>A foreign key (FK) is a column or combination of columns that is used to establish and enforce a link between the data in two tables. You can create a foreign key by defining a FOREIGN KEY constraint when you create or modify a table. </a:t>
            </a:r>
          </a:p>
          <a:p>
            <a:r>
              <a:rPr lang="en-US" sz="1800" dirty="0"/>
              <a:t>In practice, A FOREIGN KEY constraint does not have to be linked only to a PRIMARY KEY constraint in another table; it can also be defined to reference the columns of a UNIQUE constraint in another table, or even any Indexes.  In textbook, it has to be a PK of another table.</a:t>
            </a:r>
          </a:p>
          <a:p>
            <a:r>
              <a:rPr lang="en-US" sz="1800" strike="sngStrike" dirty="0"/>
              <a:t>You cannot insert a row with a foreign key value, except NULL, if there is no candidate key with that value. </a:t>
            </a:r>
          </a:p>
          <a:p>
            <a:r>
              <a:rPr lang="en-US" sz="1800" dirty="0"/>
              <a:t>The ON DELETE clause controls what actions are taken when you try to delete a row to which existing foreign keys point </a:t>
            </a:r>
          </a:p>
          <a:p>
            <a:pPr>
              <a:buFont typeface="Wingdings" pitchFamily="2" charset="2"/>
              <a:buNone/>
            </a:pPr>
            <a:r>
              <a:rPr lang="en-US" sz="1800" dirty="0"/>
              <a:t>	</a:t>
            </a:r>
            <a:r>
              <a:rPr lang="en-US" sz="1600" dirty="0"/>
              <a:t>NO ACTION specifies that the deletion fails with an error </a:t>
            </a:r>
          </a:p>
          <a:p>
            <a:pPr>
              <a:buFont typeface="Wingdings" pitchFamily="2" charset="2"/>
              <a:buNone/>
            </a:pPr>
            <a:r>
              <a:rPr lang="en-US" sz="1600" dirty="0"/>
              <a:t>	CASCADE specifies that all the rows with foreign keys pointing to the deleted row are also deleted </a:t>
            </a:r>
          </a:p>
          <a:p>
            <a:pPr>
              <a:buFont typeface="Wingdings" pitchFamily="2" charset="2"/>
              <a:buNone/>
            </a:pPr>
            <a:r>
              <a:rPr lang="en-US" sz="1600" dirty="0"/>
              <a:t>	SET NULL specifies that all rows with foreign keys pointing to the deleted row are set to NULL</a:t>
            </a:r>
          </a:p>
          <a:p>
            <a:pPr>
              <a:buFont typeface="Wingdings" pitchFamily="2" charset="2"/>
              <a:buNone/>
            </a:pPr>
            <a:r>
              <a:rPr lang="en-US" sz="1600" dirty="0"/>
              <a:t>	SET DEFAULT specifies that all rows with foreign keys pointing to the deleted row are set to their default value  </a:t>
            </a:r>
          </a:p>
        </p:txBody>
      </p:sp>
    </p:spTree>
    <p:extLst>
      <p:ext uri="{BB962C8B-B14F-4D97-AF65-F5344CB8AC3E}">
        <p14:creationId xmlns:p14="http://schemas.microsoft.com/office/powerpoint/2010/main" val="1387025419"/>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18477</TotalTime>
  <Words>1933</Words>
  <Application>Microsoft Office PowerPoint</Application>
  <PresentationFormat>Custom</PresentationFormat>
  <Paragraphs>384</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Oracle_16x9_2014_521</vt:lpstr>
      <vt:lpstr>PowerPoint Presentation</vt:lpstr>
      <vt:lpstr>Antra SEP Program</vt:lpstr>
      <vt:lpstr>Constraints</vt:lpstr>
      <vt:lpstr>Not Null</vt:lpstr>
      <vt:lpstr>Primary Key</vt:lpstr>
      <vt:lpstr>Unique</vt:lpstr>
      <vt:lpstr>Composite Key</vt:lpstr>
      <vt:lpstr>Candidate Key</vt:lpstr>
      <vt:lpstr>Foreign Key </vt:lpstr>
      <vt:lpstr>Foreign Key</vt:lpstr>
      <vt:lpstr>Check Constraints</vt:lpstr>
      <vt:lpstr>Integrities of DB</vt:lpstr>
      <vt:lpstr>Referential Integrity </vt:lpstr>
      <vt:lpstr>Domain Integrity</vt:lpstr>
      <vt:lpstr>Entity Integrity</vt:lpstr>
      <vt:lpstr>Normalization in Databases</vt:lpstr>
      <vt:lpstr>What is Normalization</vt:lpstr>
      <vt:lpstr>Why normalize Tables</vt:lpstr>
      <vt:lpstr>A typical “Emp” table example</vt:lpstr>
      <vt:lpstr>First Normal Form</vt:lpstr>
      <vt:lpstr>Second Normal Form</vt:lpstr>
      <vt:lpstr>Third Normal Form</vt:lpstr>
      <vt:lpstr>Exception Handling </vt:lpstr>
      <vt:lpstr>Exception Handling Example</vt:lpstr>
      <vt:lpstr>Identity Column</vt:lpstr>
      <vt:lpstr>Inserting Using Default Values </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1075</cp:revision>
  <dcterms:created xsi:type="dcterms:W3CDTF">2014-05-22T00:02:59Z</dcterms:created>
  <dcterms:modified xsi:type="dcterms:W3CDTF">2021-06-22T15:05:41Z</dcterms:modified>
</cp:coreProperties>
</file>