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682" r:id="rId2"/>
    <p:sldId id="706" r:id="rId3"/>
    <p:sldId id="689" r:id="rId4"/>
    <p:sldId id="707" r:id="rId5"/>
    <p:sldId id="691" r:id="rId6"/>
    <p:sldId id="692" r:id="rId7"/>
    <p:sldId id="693" r:id="rId8"/>
    <p:sldId id="694" r:id="rId9"/>
    <p:sldId id="695" r:id="rId10"/>
    <p:sldId id="696" r:id="rId11"/>
    <p:sldId id="697" r:id="rId12"/>
    <p:sldId id="710" r:id="rId13"/>
    <p:sldId id="708" r:id="rId14"/>
    <p:sldId id="711" r:id="rId15"/>
    <p:sldId id="698" r:id="rId16"/>
    <p:sldId id="699" r:id="rId17"/>
    <p:sldId id="700" r:id="rId18"/>
    <p:sldId id="701" r:id="rId19"/>
    <p:sldId id="709" r:id="rId20"/>
    <p:sldId id="702" r:id="rId21"/>
    <p:sldId id="703" r:id="rId22"/>
    <p:sldId id="704" r:id="rId23"/>
  </p:sldIdLst>
  <p:sldSz cx="12188825" cy="6858000"/>
  <p:notesSz cx="6858000" cy="9144000"/>
  <p:custDataLst>
    <p:tags r:id="rId26"/>
  </p:custDataLst>
  <p:defaultTextStyle>
    <a:defPPr>
      <a:defRPr lang="en-US"/>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7" pos="335">
          <p15:clr>
            <a:srgbClr val="A4A3A4"/>
          </p15:clr>
        </p15:guide>
        <p15:guide id="8" orient="horz" pos="768">
          <p15:clr>
            <a:srgbClr val="A4A3A4"/>
          </p15:clr>
        </p15:guide>
        <p15:guide id="9" pos="646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5E5"/>
    <a:srgbClr val="7F7F7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88" autoAdjust="0"/>
    <p:restoredTop sz="86492" autoAdjust="0"/>
  </p:normalViewPr>
  <p:slideViewPr>
    <p:cSldViewPr snapToGrid="0">
      <p:cViewPr varScale="1">
        <p:scale>
          <a:sx n="64" d="100"/>
          <a:sy n="64" d="100"/>
        </p:scale>
        <p:origin x="912" y="72"/>
      </p:cViewPr>
      <p:guideLst>
        <p:guide orient="horz" pos="2160"/>
        <p:guide pos="335"/>
        <p:guide orient="horz" pos="768"/>
        <p:guide pos="6466"/>
      </p:guideLst>
    </p:cSldViewPr>
  </p:slideViewPr>
  <p:outlineViewPr>
    <p:cViewPr>
      <p:scale>
        <a:sx n="33" d="100"/>
        <a:sy n="33" d="100"/>
      </p:scale>
      <p:origin x="0" y="-10368"/>
    </p:cViewPr>
  </p:outlineViewPr>
  <p:notesTextViewPr>
    <p:cViewPr>
      <p:scale>
        <a:sx n="1" d="1"/>
        <a:sy n="1" d="1"/>
      </p:scale>
      <p:origin x="0" y="0"/>
    </p:cViewPr>
  </p:notesTextViewPr>
  <p:sorterViewPr>
    <p:cViewPr>
      <p:scale>
        <a:sx n="32" d="100"/>
        <a:sy n="32" d="100"/>
      </p:scale>
      <p:origin x="0" y="0"/>
    </p:cViewPr>
  </p:sorterViewPr>
  <p:notesViewPr>
    <p:cSldViewPr snapToGrid="0">
      <p:cViewPr varScale="1">
        <p:scale>
          <a:sx n="55" d="100"/>
          <a:sy n="55" d="100"/>
        </p:scale>
        <p:origin x="-312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2018-01-16</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361" rtl="0" eaLnBrk="1" latinLnBrk="0" hangingPunct="1">
      <a:spcBef>
        <a:spcPts val="600"/>
      </a:spcBef>
      <a:defRPr sz="1100" kern="1200">
        <a:solidFill>
          <a:schemeClr val="tx1"/>
        </a:solidFill>
        <a:latin typeface="+mn-lt"/>
        <a:ea typeface="+mn-ea"/>
        <a:cs typeface="+mn-cs"/>
      </a:defRPr>
    </a:lvl1pPr>
    <a:lvl2pPr marL="228591" indent="-114295" algn="l" defTabSz="914361" rtl="0" eaLnBrk="1" latinLnBrk="0" hangingPunct="1">
      <a:spcBef>
        <a:spcPts val="600"/>
      </a:spcBef>
      <a:buFont typeface="Arial" panose="020B0604020202020204" pitchFamily="34" charset="0"/>
      <a:buChar char="•"/>
      <a:defRPr sz="1100" kern="1200">
        <a:solidFill>
          <a:schemeClr val="tx1"/>
        </a:solidFill>
        <a:latin typeface="+mn-lt"/>
        <a:ea typeface="+mn-ea"/>
        <a:cs typeface="+mn-cs"/>
      </a:defRPr>
    </a:lvl2pPr>
    <a:lvl3pPr marL="400034"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476"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19" indent="-114295" algn="l" defTabSz="914361"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5905" algn="l" defTabSz="914361" rtl="0" eaLnBrk="1" latinLnBrk="0" hangingPunct="1">
      <a:defRPr sz="1200" kern="1200">
        <a:solidFill>
          <a:schemeClr val="tx1"/>
        </a:solidFill>
        <a:latin typeface="+mn-lt"/>
        <a:ea typeface="+mn-ea"/>
        <a:cs typeface="+mn-cs"/>
      </a:defRPr>
    </a:lvl6pPr>
    <a:lvl7pPr marL="2743085" algn="l" defTabSz="914361" rtl="0" eaLnBrk="1" latinLnBrk="0" hangingPunct="1">
      <a:defRPr sz="1200" kern="1200">
        <a:solidFill>
          <a:schemeClr val="tx1"/>
        </a:solidFill>
        <a:latin typeface="+mn-lt"/>
        <a:ea typeface="+mn-ea"/>
        <a:cs typeface="+mn-cs"/>
      </a:defRPr>
    </a:lvl7pPr>
    <a:lvl8pPr marL="3200267" algn="l" defTabSz="914361" rtl="0" eaLnBrk="1" latinLnBrk="0" hangingPunct="1">
      <a:defRPr sz="1200" kern="1200">
        <a:solidFill>
          <a:schemeClr val="tx1"/>
        </a:solidFill>
        <a:latin typeface="+mn-lt"/>
        <a:ea typeface="+mn-ea"/>
        <a:cs typeface="+mn-cs"/>
      </a:defRPr>
    </a:lvl8pPr>
    <a:lvl9pPr marL="3657448" algn="l" defTabSz="91436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1242756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0"/>
            <a:ext cx="12216257" cy="6858000"/>
          </a:xfrm>
          <a:prstGeom prst="rect">
            <a:avLst/>
          </a:prstGeom>
          <a:solidFill>
            <a:schemeClr val="accent5">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tx1"/>
                </a:solidFill>
              </a:defRPr>
            </a:lvl1pPr>
          </a:lstStyle>
          <a:p>
            <a:r>
              <a:rPr lang="en-US" dirty="0" smtClean="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tx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smtClean="0"/>
              <a:t>Additional Notes</a:t>
            </a:r>
            <a:endParaRPr dirty="0"/>
          </a:p>
        </p:txBody>
      </p:sp>
    </p:spTree>
    <p:extLst>
      <p:ext uri="{BB962C8B-B14F-4D97-AF65-F5344CB8AC3E}">
        <p14:creationId xmlns:p14="http://schemas.microsoft.com/office/powerpoint/2010/main" val="7159736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6" y="1905000"/>
            <a:ext cx="2194560" cy="3072384"/>
          </a:xfrm>
          <a:noFill/>
        </p:spPr>
        <p:txBody>
          <a:bodyPr tIns="91436">
            <a:noAutofit/>
          </a:bodyPr>
          <a:lstStyle>
            <a:lvl1pPr marL="0" indent="0" algn="ctr">
              <a:spcBef>
                <a:spcPts val="0"/>
              </a:spcBef>
              <a:buNone/>
              <a:defRPr sz="19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E034DFF6-3723-A448-95A8-BD1191C13A2D}" type="datetime1">
              <a:rPr lang="en-US" smtClean="0"/>
              <a:pPr/>
              <a:t>2018-01-16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20" y="1524001"/>
            <a:ext cx="5410197"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7BAB1998-0579-A34D-928E-B5F399E2564A}" type="datetime1">
              <a:rPr lang="en-US" smtClean="0"/>
              <a:pPr/>
              <a:t>2018-01-16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mtClean="0"/>
              <a:t>Click to edit Master title style</a:t>
            </a:r>
            <a:endParaRPr dirty="0"/>
          </a:p>
        </p:txBody>
      </p:sp>
      <p:sp>
        <p:nvSpPr>
          <p:cNvPr id="3" name="Content Placeholder 2"/>
          <p:cNvSpPr>
            <a:spLocks noGrp="1"/>
          </p:cNvSpPr>
          <p:nvPr>
            <p:ph sz="half" idx="1"/>
          </p:nvPr>
        </p:nvSpPr>
        <p:spPr>
          <a:xfrm>
            <a:off x="531820"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9" name="Straight Connector 8"/>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8"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7"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0BD4F12F-5D2B-0E48-ACDD-1035AD746EF1}" type="datetime1">
              <a:rPr lang="en-US" smtClean="0"/>
              <a:pPr/>
              <a:t>2018-01-16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6820" y="1524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9E546C3-1D59-CF4C-AE28-5947B736609B}" type="datetime1">
              <a:rPr lang="en-US" smtClean="0"/>
              <a:pPr/>
              <a:t>2018-01-16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Content Placeholder 3"/>
          <p:cNvSpPr>
            <a:spLocks noGrp="1"/>
          </p:cNvSpPr>
          <p:nvPr>
            <p:ph sz="half" idx="14"/>
          </p:nvPr>
        </p:nvSpPr>
        <p:spPr>
          <a:xfrm>
            <a:off x="6246820" y="3810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dirty="0"/>
          </a:p>
        </p:txBody>
      </p:sp>
      <p:sp>
        <p:nvSpPr>
          <p:cNvPr id="12" name="Text Placeholder 11"/>
          <p:cNvSpPr>
            <a:spLocks noGrp="1"/>
          </p:cNvSpPr>
          <p:nvPr>
            <p:ph type="body" sz="quarter" idx="15"/>
          </p:nvPr>
        </p:nvSpPr>
        <p:spPr>
          <a:xfrm>
            <a:off x="2436810"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smtClean="0"/>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smtClean="0"/>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0"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smtClean="0"/>
              <a:t>Click to edit Master text styles</a:t>
            </a:r>
          </a:p>
        </p:txBody>
      </p:sp>
      <p:sp>
        <p:nvSpPr>
          <p:cNvPr id="18" name="Text Placeholder 11"/>
          <p:cNvSpPr>
            <a:spLocks noGrp="1"/>
          </p:cNvSpPr>
          <p:nvPr>
            <p:ph type="body" sz="quarter" idx="18"/>
          </p:nvPr>
        </p:nvSpPr>
        <p:spPr>
          <a:xfrm>
            <a:off x="8151812"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703A6F-DAB5-1948-87D0-440553A38235}" type="datetime1">
              <a:rPr lang="en-US" smtClean="0"/>
              <a:pPr/>
              <a:t>2018-01-16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9" y="1524000"/>
            <a:ext cx="4076699" cy="2743200"/>
          </a:xfrm>
        </p:spPr>
        <p:txBody>
          <a:bodyPr anchor="ctr"/>
          <a:lstStyle>
            <a:lvl1pPr algn="r">
              <a:defRPr sz="16700" b="1">
                <a:solidFill>
                  <a:schemeClr val="accent5"/>
                </a:solidFill>
              </a:defRPr>
            </a:lvl1pPr>
          </a:lstStyle>
          <a:p>
            <a:r>
              <a:rPr lang="en-US" dirty="0" smtClean="0"/>
              <a:t>XX</a:t>
            </a:r>
            <a:endParaRPr lang="en-US" dirty="0"/>
          </a:p>
        </p:txBody>
      </p:sp>
      <p:sp>
        <p:nvSpPr>
          <p:cNvPr id="12" name="Text Placeholder 11"/>
          <p:cNvSpPr>
            <a:spLocks noGrp="1"/>
          </p:cNvSpPr>
          <p:nvPr>
            <p:ph type="body" sz="quarter" idx="15"/>
          </p:nvPr>
        </p:nvSpPr>
        <p:spPr>
          <a:xfrm>
            <a:off x="5256218" y="1524000"/>
            <a:ext cx="5029201" cy="2743200"/>
          </a:xfrm>
        </p:spPr>
        <p:txBody>
          <a:bodyPr anchor="ctr">
            <a:noAutofit/>
          </a:bodyPr>
          <a:lstStyle>
            <a:lvl1pPr marL="0" indent="0">
              <a:spcBef>
                <a:spcPts val="1200"/>
              </a:spcBef>
              <a:buFont typeface="Arial" panose="020B0604020202020204" pitchFamily="34" charset="0"/>
              <a:buNone/>
              <a:defRPr sz="28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12C769-D580-B848-9BB4-4B0EEAD5A748}" type="datetime1">
              <a:rPr lang="en-US" smtClean="0"/>
              <a:pPr/>
              <a:t>2018-01-16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mtClean="0"/>
              <a:t>Click to edit Master title style</a:t>
            </a:r>
            <a:endParaRPr dirty="0"/>
          </a:p>
        </p:txBody>
      </p:sp>
      <p:sp>
        <p:nvSpPr>
          <p:cNvPr id="3" name="Text Placeholder 2"/>
          <p:cNvSpPr>
            <a:spLocks noGrp="1"/>
          </p:cNvSpPr>
          <p:nvPr>
            <p:ph type="body" idx="1"/>
          </p:nvPr>
        </p:nvSpPr>
        <p:spPr>
          <a:xfrm>
            <a:off x="531812"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812"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3764"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noAutofit/>
          </a:bodyPr>
          <a:lstStyle/>
          <a:p>
            <a:fld id="{51FD1A58-660B-304C-8A32-AFAF42B12CD9}" type="datetime1">
              <a:rPr lang="en-US" smtClean="0"/>
              <a:pPr/>
              <a:t>2018-01-16</a:t>
            </a:fld>
            <a:endParaRPr dirty="0"/>
          </a:p>
        </p:txBody>
      </p:sp>
      <p:sp>
        <p:nvSpPr>
          <p:cNvPr id="9" name="Slide Number Placeholder 8"/>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F90E21F-DA01-8449-859B-926C7DC39C39}" type="datetime1">
              <a:rPr lang="en-US" smtClean="0"/>
              <a:pPr/>
              <a:t>2018-01-16</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dirty="0"/>
          </a:p>
        </p:txBody>
      </p:sp>
      <p:sp>
        <p:nvSpPr>
          <p:cNvPr id="6" name="Text Placeholder 12"/>
          <p:cNvSpPr>
            <a:spLocks noGrp="1"/>
          </p:cNvSpPr>
          <p:nvPr>
            <p:ph type="body" sz="quarter" idx="13" hasCustomPrompt="1"/>
          </p:nvPr>
        </p:nvSpPr>
        <p:spPr>
          <a:xfrm>
            <a:off x="531814" y="1373742"/>
            <a:ext cx="11125198"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p:txBody>
          <a:bodyPr/>
          <a:lstStyle/>
          <a:p>
            <a:fld id="{F1F4D9BD-3365-934B-A79D-F6B125569C9C}" type="datetime1">
              <a:rPr lang="en-US" smtClean="0"/>
              <a:pPr/>
              <a:t>2018-01-16</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6EF8F-C530-B34E-87EA-BFDE0E663C9E}" type="datetime1">
              <a:rPr lang="en-US" smtClean="0"/>
              <a:pPr/>
              <a:t>2018-01-16</a:t>
            </a:fld>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11" name="Rectangle 10"/>
          <p:cNvSpPr/>
          <p:nvPr userDrawn="1"/>
        </p:nvSpPr>
        <p:spPr>
          <a:xfrm>
            <a:off x="0" y="0"/>
            <a:ext cx="12216257" cy="6858000"/>
          </a:xfrm>
          <a:prstGeom prst="rect">
            <a:avLst/>
          </a:prstGeom>
          <a:solidFill>
            <a:schemeClr val="accent5">
              <a:lumMod val="60000"/>
              <a:lumOff val="40000"/>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bg1">
                    <a:lumMod val="75000"/>
                    <a:lumOff val="25000"/>
                  </a:schemeClr>
                </a:solidFill>
              </a:defRPr>
            </a:lvl1pPr>
          </a:lstStyle>
          <a:p>
            <a:r>
              <a:rPr lang="en-US" dirty="0" smtClean="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bg1">
                    <a:lumMod val="75000"/>
                    <a:lumOff val="25000"/>
                  </a:schemeClr>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bg1">
                    <a:lumMod val="75000"/>
                    <a:lumOff val="25000"/>
                  </a:schemeClr>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smtClean="0"/>
              <a:t>Additional Notes</a:t>
            </a:r>
            <a:endParaRPr dirty="0"/>
          </a:p>
        </p:txBody>
      </p:sp>
    </p:spTree>
    <p:extLst>
      <p:ext uri="{BB962C8B-B14F-4D97-AF65-F5344CB8AC3E}">
        <p14:creationId xmlns:p14="http://schemas.microsoft.com/office/powerpoint/2010/main" val="13437020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5CEE37-C347-8E4E-9AC4-D2B0AF4181A9}" type="datetime1">
              <a:rPr lang="en-US" smtClean="0"/>
              <a:pPr/>
              <a:t>2018-01-16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7008816" y="1524000"/>
            <a:ext cx="4648201"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552E27-870E-2C42-913D-79E2486E4762}" type="datetime1">
              <a:rPr lang="en-US" smtClean="0"/>
              <a:pPr/>
              <a:t>2018-01-16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mtClean="0"/>
              <a:t>Click to edit Master title style</a:t>
            </a:r>
            <a:endParaRPr dirty="0"/>
          </a:p>
        </p:txBody>
      </p:sp>
      <p:sp>
        <p:nvSpPr>
          <p:cNvPr id="3" name="Picture Placeholder 2" descr="Two 4-color photos can be included here"/>
          <p:cNvSpPr>
            <a:spLocks noGrp="1"/>
          </p:cNvSpPr>
          <p:nvPr>
            <p:ph type="pic" idx="1"/>
          </p:nvPr>
        </p:nvSpPr>
        <p:spPr bwMode="gray">
          <a:xfrm>
            <a:off x="531812"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531818"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1"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10" name="Text Placeholder 3"/>
          <p:cNvSpPr>
            <a:spLocks noGrp="1"/>
          </p:cNvSpPr>
          <p:nvPr>
            <p:ph type="body" sz="half" idx="14"/>
          </p:nvPr>
        </p:nvSpPr>
        <p:spPr>
          <a:xfrm>
            <a:off x="6246817"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6350A0-62EC-294A-9E0D-A89F93B97E74}" type="datetime1">
              <a:rPr lang="en-US" smtClean="0"/>
              <a:pPr/>
              <a:t>2018-01-16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Picture Placeholder 2" descr="Three 4-color photos can be included here"/>
          <p:cNvSpPr>
            <a:spLocks noGrp="1"/>
          </p:cNvSpPr>
          <p:nvPr>
            <p:ph type="pic" idx="1"/>
          </p:nvPr>
        </p:nvSpPr>
        <p:spPr bwMode="gray">
          <a:xfrm>
            <a:off x="531820"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53181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cxnSp>
        <p:nvCxnSpPr>
          <p:cNvPr id="11" name="Straight Connector 10"/>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8"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10" name="Text Placeholder 3"/>
          <p:cNvSpPr>
            <a:spLocks noGrp="1"/>
          </p:cNvSpPr>
          <p:nvPr>
            <p:ph type="body" sz="half" idx="14"/>
          </p:nvPr>
        </p:nvSpPr>
        <p:spPr>
          <a:xfrm>
            <a:off x="435705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7"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14" name="Text Placeholder 3"/>
          <p:cNvSpPr>
            <a:spLocks noGrp="1"/>
          </p:cNvSpPr>
          <p:nvPr>
            <p:ph type="body" sz="half" idx="16"/>
          </p:nvPr>
        </p:nvSpPr>
        <p:spPr>
          <a:xfrm>
            <a:off x="8182297"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EB3238-F95D-9649-9ED3-3CD654C2CD73}" type="datetime1">
              <a:rPr lang="en-US" smtClean="0"/>
              <a:pPr/>
              <a:t>2018-01-16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8" y="1371600"/>
            <a:ext cx="11125199"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8" y="2514600"/>
            <a:ext cx="11125199"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a:t>
            </a:r>
            <a:r>
              <a:rPr lang="en-US" sz="2400" dirty="0" smtClean="0">
                <a:latin typeface="+mn-lt"/>
              </a:rPr>
              <a:t>information</a:t>
            </a:r>
            <a:r>
              <a:rPr sz="2400" dirty="0" smtClean="0">
                <a:latin typeface="+mn-lt"/>
              </a:rPr>
              <a:t> </a:t>
            </a:r>
            <a:r>
              <a:rPr sz="2400" dirty="0">
                <a:latin typeface="+mn-lt"/>
              </a:rPr>
              <a:t>described for </a:t>
            </a:r>
            <a:r>
              <a:rPr lang="en-US" sz="2400" dirty="0" smtClean="0">
                <a:latin typeface="+mn-lt"/>
              </a:rPr>
              <a:t>Antra</a:t>
            </a:r>
            <a:r>
              <a:rPr sz="2400" dirty="0" smtClean="0">
                <a:latin typeface="+mn-lt"/>
              </a:rPr>
              <a:t>’s </a:t>
            </a:r>
            <a:r>
              <a:rPr lang="en-US" sz="2400" dirty="0" smtClean="0">
                <a:latin typeface="+mn-lt"/>
              </a:rPr>
              <a:t>solutions </a:t>
            </a:r>
            <a:r>
              <a:rPr sz="2400" dirty="0" smtClean="0">
                <a:latin typeface="+mn-lt"/>
              </a:rPr>
              <a:t>remains </a:t>
            </a:r>
            <a:r>
              <a:rPr sz="2400" dirty="0">
                <a:latin typeface="+mn-lt"/>
              </a:rPr>
              <a:t>at the sole discretion of </a:t>
            </a:r>
            <a:r>
              <a:rPr lang="en-US" sz="2400" dirty="0" smtClean="0">
                <a:latin typeface="+mn-lt"/>
              </a:rPr>
              <a:t>Antra, Inc</a:t>
            </a:r>
            <a:r>
              <a:rPr sz="2400" dirty="0" smtClean="0">
                <a:latin typeface="+mn-lt"/>
              </a:rPr>
              <a:t>.</a:t>
            </a:r>
            <a:endParaRPr sz="2400" dirty="0">
              <a:latin typeface="+mn-lt"/>
            </a:endParaRPr>
          </a:p>
        </p:txBody>
      </p:sp>
      <p:sp>
        <p:nvSpPr>
          <p:cNvPr id="2" name="Date Placeholder 1"/>
          <p:cNvSpPr>
            <a:spLocks noGrp="1"/>
          </p:cNvSpPr>
          <p:nvPr>
            <p:ph type="dt" sz="half" idx="10"/>
          </p:nvPr>
        </p:nvSpPr>
        <p:spPr/>
        <p:txBody>
          <a:bodyPr>
            <a:noAutofit/>
          </a:bodyPr>
          <a:lstStyle/>
          <a:p>
            <a:fld id="{B1F72EE3-3431-0F4E-AA5A-FF56130B3CA9}" type="datetime1">
              <a:rPr lang="en-US" smtClean="0"/>
              <a:pPr/>
              <a:t>2018-01-16</a:t>
            </a:fld>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black">
          <a:xfrm>
            <a:off x="3822129" y="2843829"/>
            <a:ext cx="4544568" cy="569548"/>
          </a:xfrm>
          <a:prstGeom prst="rect">
            <a:avLst/>
          </a:prstGeom>
        </p:spPr>
      </p:pic>
      <p:pic>
        <p:nvPicPr>
          <p:cNvPr id="2" name="Picture 1" descr="Antra_Logo_72dpi_RGB_Tagline_XLarge.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230949"/>
            <a:ext cx="12188825" cy="4431395"/>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157" y="1524001"/>
            <a:ext cx="11126522"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7B7964A-2914-114F-B367-A7001AEEC067}" type="datetime1">
              <a:rPr lang="en-US" smtClean="0"/>
              <a:pPr/>
              <a:t>2018-01-16</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7" name="Text Placeholder 12"/>
          <p:cNvSpPr>
            <a:spLocks noGrp="1"/>
          </p:cNvSpPr>
          <p:nvPr>
            <p:ph type="body" sz="quarter" idx="13" hasCustomPrompt="1"/>
          </p:nvPr>
        </p:nvSpPr>
        <p:spPr>
          <a:xfrm>
            <a:off x="531820" y="1373742"/>
            <a:ext cx="11125199"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7" y="1981200"/>
            <a:ext cx="11126522"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5BEC462B-83F0-A04D-9BCD-79712597AF25}" type="datetime1">
              <a:rPr lang="en-US" smtClean="0"/>
              <a:pPr/>
              <a:t>2018-01-16</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8" name="TextBox 7"/>
          <p:cNvSpPr txBox="1"/>
          <p:nvPr userDrawn="1"/>
        </p:nvSpPr>
        <p:spPr>
          <a:xfrm>
            <a:off x="531818" y="6172200"/>
            <a:ext cx="914400" cy="914400"/>
          </a:xfrm>
          <a:prstGeom prst="rect">
            <a:avLst/>
          </a:prstGeom>
          <a:noFill/>
        </p:spPr>
        <p:txBody>
          <a:bodyPr wrap="none" lIns="0" tIns="0" rIns="0" bIns="0" rtlCol="0">
            <a:noAutofit/>
          </a:bodyPr>
          <a:lstStyle/>
          <a:p>
            <a:pPr>
              <a:lnSpc>
                <a:spcPct val="90000"/>
              </a:lnSpc>
            </a:pPr>
            <a:endParaRPr lang="en-US" dirty="0"/>
          </a:p>
        </p:txBody>
      </p:sp>
      <p:sp>
        <p:nvSpPr>
          <p:cNvPr id="9" name="TextBox 8"/>
          <p:cNvSpPr txBox="1"/>
          <p:nvPr userDrawn="1"/>
        </p:nvSpPr>
        <p:spPr>
          <a:xfrm>
            <a:off x="531818" y="6019800"/>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dirty="0"/>
          </a:p>
        </p:txBody>
      </p:sp>
      <p:sp>
        <p:nvSpPr>
          <p:cNvPr id="8" name="Text Placeholder 7"/>
          <p:cNvSpPr>
            <a:spLocks noGrp="1"/>
          </p:cNvSpPr>
          <p:nvPr>
            <p:ph type="body" sz="quarter" idx="13"/>
          </p:nvPr>
        </p:nvSpPr>
        <p:spPr>
          <a:xfrm>
            <a:off x="2795937"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noAutofit/>
          </a:bodyPr>
          <a:lstStyle/>
          <a:p>
            <a:fld id="{382C4881-1486-4748-B649-8156805DE820}" type="datetime1">
              <a:rPr lang="en-US" smtClean="0"/>
              <a:pPr/>
              <a:t>2018-01-16</a:t>
            </a:fld>
            <a:endParaRPr dirty="0"/>
          </a:p>
        </p:txBody>
      </p:sp>
      <p:sp>
        <p:nvSpPr>
          <p:cNvPr id="6" name="Slide Number Placeholder 5"/>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20" y="2600324"/>
            <a:ext cx="11125199" cy="1371600"/>
          </a:xfrm>
        </p:spPr>
        <p:txBody>
          <a:bodyPr anchor="b"/>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531820" y="4038599"/>
            <a:ext cx="11125199" cy="914400"/>
          </a:xfrm>
        </p:spPr>
        <p:txBody>
          <a:bodyPr anchor="t">
            <a:noAutofit/>
          </a:bodyPr>
          <a:lstStyle>
            <a:lvl1pPr marL="0" indent="0">
              <a:spcBef>
                <a:spcPts val="0"/>
              </a:spcBef>
              <a:buNone/>
              <a:defRPr sz="2400" b="1">
                <a:solidFill>
                  <a:schemeClr val="tx1"/>
                </a:solidFill>
              </a:defRPr>
            </a:lvl1pPr>
            <a:lvl2pPr marL="457181" indent="0">
              <a:buNone/>
              <a:defRPr sz="1900">
                <a:solidFill>
                  <a:schemeClr val="tx1">
                    <a:tint val="75000"/>
                  </a:schemeClr>
                </a:solidFill>
              </a:defRPr>
            </a:lvl2pPr>
            <a:lvl3pPr marL="914361" indent="0">
              <a:buNone/>
              <a:defRPr sz="1600">
                <a:solidFill>
                  <a:schemeClr val="tx1">
                    <a:tint val="75000"/>
                  </a:schemeClr>
                </a:solidFill>
              </a:defRPr>
            </a:lvl3pPr>
            <a:lvl4pPr marL="1371543" indent="0">
              <a:buNone/>
              <a:defRPr sz="1500">
                <a:solidFill>
                  <a:schemeClr val="tx1">
                    <a:tint val="75000"/>
                  </a:schemeClr>
                </a:solidFill>
              </a:defRPr>
            </a:lvl4pPr>
            <a:lvl5pPr marL="1828724" indent="0">
              <a:buNone/>
              <a:defRPr sz="1500">
                <a:solidFill>
                  <a:schemeClr val="tx1">
                    <a:tint val="75000"/>
                  </a:schemeClr>
                </a:solidFill>
              </a:defRPr>
            </a:lvl5pPr>
            <a:lvl6pPr marL="2285905" indent="0">
              <a:buNone/>
              <a:defRPr sz="1500">
                <a:solidFill>
                  <a:schemeClr val="tx1">
                    <a:tint val="75000"/>
                  </a:schemeClr>
                </a:solidFill>
              </a:defRPr>
            </a:lvl6pPr>
            <a:lvl7pPr marL="2743085" indent="0">
              <a:buNone/>
              <a:defRPr sz="1500">
                <a:solidFill>
                  <a:schemeClr val="tx1">
                    <a:tint val="75000"/>
                  </a:schemeClr>
                </a:solidFill>
              </a:defRPr>
            </a:lvl7pPr>
            <a:lvl8pPr marL="3200267" indent="0">
              <a:buNone/>
              <a:defRPr sz="1500">
                <a:solidFill>
                  <a:schemeClr val="tx1">
                    <a:tint val="75000"/>
                  </a:schemeClr>
                </a:solidFill>
              </a:defRPr>
            </a:lvl8pPr>
            <a:lvl9pPr marL="3657448"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06E63E-B473-C74B-A815-40AD3F51AA55}" type="datetime1">
              <a:rPr lang="en-US" smtClean="0"/>
              <a:pPr/>
              <a:t>2018-01-16</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smtClean="0"/>
              <a:t>Click to edit Master title style</a:t>
            </a:r>
            <a:endParaRPr dirty="0"/>
          </a:p>
        </p:txBody>
      </p:sp>
      <p:sp>
        <p:nvSpPr>
          <p:cNvPr id="4" name="Text Placeholder 3"/>
          <p:cNvSpPr>
            <a:spLocks noGrp="1"/>
          </p:cNvSpPr>
          <p:nvPr>
            <p:ph type="body" sz="half" idx="2"/>
          </p:nvPr>
        </p:nvSpPr>
        <p:spPr>
          <a:xfrm>
            <a:off x="531818" y="3657600"/>
            <a:ext cx="4800599" cy="1645920"/>
          </a:xfrm>
        </p:spPr>
        <p:txBody>
          <a:bodyPr>
            <a:noAutofit/>
          </a:bodyPr>
          <a:lstStyle>
            <a:lvl1pPr marL="0" indent="0">
              <a:spcBef>
                <a:spcPts val="0"/>
              </a:spcBef>
              <a:buNone/>
              <a:defRPr sz="2400" b="1"/>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5" name="Date Placeholder 4"/>
          <p:cNvSpPr>
            <a:spLocks noGrp="1"/>
          </p:cNvSpPr>
          <p:nvPr>
            <p:ph type="dt" sz="half" idx="10"/>
          </p:nvPr>
        </p:nvSpPr>
        <p:spPr/>
        <p:txBody>
          <a:bodyPr/>
          <a:lstStyle/>
          <a:p>
            <a:fld id="{60B1F908-F93C-DA41-989F-4AB77F9BB2D5}" type="datetime1">
              <a:rPr lang="en-US" smtClean="0"/>
              <a:pPr/>
              <a:t>2018-01-16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4F1573-3879-8A46-8E93-BD50947CC398}" type="datetime1">
              <a:rPr lang="en-US" smtClean="0"/>
              <a:pPr/>
              <a:t>2018-01-16</a:t>
            </a:fld>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
        <p:nvSpPr>
          <p:cNvPr id="6" name="Picture Placeholder 2" descr="If presenting remotely, you can insert your photo here"/>
          <p:cNvSpPr>
            <a:spLocks noGrp="1" noChangeAspect="1"/>
          </p:cNvSpPr>
          <p:nvPr>
            <p:ph type="pic" idx="1"/>
          </p:nvPr>
        </p:nvSpPr>
        <p:spPr>
          <a:xfrm>
            <a:off x="2286005" y="1828800"/>
            <a:ext cx="3474720" cy="3841445"/>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11" name="Text Placeholder 10"/>
          <p:cNvSpPr>
            <a:spLocks noGrp="1"/>
          </p:cNvSpPr>
          <p:nvPr>
            <p:ph type="body" sz="quarter" idx="14"/>
          </p:nvPr>
        </p:nvSpPr>
        <p:spPr>
          <a:xfrm>
            <a:off x="6035046" y="1828799"/>
            <a:ext cx="5102352" cy="3840480"/>
          </a:xfrm>
        </p:spPr>
        <p:txBody>
          <a:bodyPr anchor="ctr" anchorCtr="0"/>
          <a:lstStyle>
            <a:lvl1pPr>
              <a:spcBef>
                <a:spcPts val="0"/>
              </a:spcBef>
              <a:spcAft>
                <a:spcPts val="800"/>
              </a:spcAft>
              <a:buClr>
                <a:schemeClr val="bg1"/>
              </a:buClr>
              <a:defRPr b="1"/>
            </a:lvl1pPr>
            <a:lvl2pPr marL="228591">
              <a:spcBef>
                <a:spcPts val="0"/>
              </a:spcBef>
              <a:buClr>
                <a:schemeClr val="bg1"/>
              </a:buClr>
              <a:defRPr/>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DBFDA23F-32FE-1346-92AD-E4923E472CF6}" type="datetime1">
              <a:rPr lang="en-US" smtClean="0"/>
              <a:pPr/>
              <a:t>2018-01-16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818" y="406401"/>
            <a:ext cx="11125199" cy="889000"/>
          </a:xfrm>
          <a:prstGeom prst="rect">
            <a:avLst/>
          </a:prstGeom>
        </p:spPr>
        <p:txBody>
          <a:bodyPr vert="horz" lIns="0" tIns="0" rIns="0" bIns="0" rtlCol="0" anchor="b">
            <a:noAutofit/>
          </a:bodyPr>
          <a:lstStyle/>
          <a:p>
            <a:r>
              <a:rPr lang="en-US" smtClean="0"/>
              <a:t>Click to edit Master title style</a:t>
            </a:r>
            <a:endParaRPr dirty="0"/>
          </a:p>
        </p:txBody>
      </p:sp>
      <p:sp>
        <p:nvSpPr>
          <p:cNvPr id="3" name="Text Placeholder 2"/>
          <p:cNvSpPr>
            <a:spLocks noGrp="1"/>
          </p:cNvSpPr>
          <p:nvPr>
            <p:ph type="body" idx="1"/>
          </p:nvPr>
        </p:nvSpPr>
        <p:spPr>
          <a:xfrm>
            <a:off x="531157" y="1524001"/>
            <a:ext cx="11126522" cy="441960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3928174" y="6556248"/>
            <a:ext cx="1226398" cy="182880"/>
          </a:xfrm>
          <a:prstGeom prst="rect">
            <a:avLst/>
          </a:prstGeom>
        </p:spPr>
        <p:txBody>
          <a:bodyPr vert="horz" wrap="none" lIns="0" tIns="0" rIns="0" bIns="0" rtlCol="0" anchor="ctr"/>
          <a:lstStyle>
            <a:lvl1pPr algn="r">
              <a:defRPr sz="900">
                <a:solidFill>
                  <a:schemeClr val="tx1">
                    <a:lumMod val="60000"/>
                    <a:lumOff val="40000"/>
                  </a:schemeClr>
                </a:solidFill>
              </a:defRPr>
            </a:lvl1pPr>
          </a:lstStyle>
          <a:p>
            <a:fld id="{BEA73947-65C3-4E4B-A7EE-B27A99C2547E}" type="datetime1">
              <a:rPr lang="en-US" smtClean="0"/>
              <a:pPr/>
              <a:t>2018-01-16</a:t>
            </a:fld>
            <a:endParaRPr lang="en-US" dirty="0"/>
          </a:p>
        </p:txBody>
      </p:sp>
      <p:sp>
        <p:nvSpPr>
          <p:cNvPr id="15" name="TextBox 14"/>
          <p:cNvSpPr txBox="1"/>
          <p:nvPr/>
        </p:nvSpPr>
        <p:spPr>
          <a:xfrm>
            <a:off x="5354605" y="6556248"/>
            <a:ext cx="2787651" cy="182880"/>
          </a:xfrm>
          <a:prstGeom prst="rect">
            <a:avLst/>
          </a:prstGeom>
          <a:noFill/>
        </p:spPr>
        <p:txBody>
          <a:bodyPr wrap="none" lIns="0" tIns="0" rIns="0" bIns="0" rtlCol="0" anchor="ctr" anchorCtr="0">
            <a:noAutofit/>
          </a:bodyPr>
          <a:lstStyle/>
          <a:p>
            <a:r>
              <a:rPr sz="900" dirty="0">
                <a:solidFill>
                  <a:schemeClr val="tx1">
                    <a:lumMod val="60000"/>
                    <a:lumOff val="40000"/>
                  </a:schemeClr>
                </a:solidFill>
              </a:rPr>
              <a:t>Copyright © </a:t>
            </a:r>
            <a:r>
              <a:rPr sz="900" dirty="0" smtClean="0">
                <a:solidFill>
                  <a:schemeClr val="tx1">
                    <a:lumMod val="60000"/>
                    <a:lumOff val="40000"/>
                  </a:schemeClr>
                </a:solidFill>
              </a:rPr>
              <a:t>201</a:t>
            </a:r>
            <a:r>
              <a:rPr lang="en-US" sz="900" dirty="0" smtClean="0">
                <a:solidFill>
                  <a:schemeClr val="tx1">
                    <a:lumMod val="60000"/>
                    <a:lumOff val="40000"/>
                  </a:schemeClr>
                </a:solidFill>
              </a:rPr>
              <a:t>5</a:t>
            </a:r>
            <a:r>
              <a:rPr sz="900" dirty="0" smtClean="0">
                <a:solidFill>
                  <a:schemeClr val="tx1">
                    <a:lumMod val="60000"/>
                    <a:lumOff val="40000"/>
                  </a:schemeClr>
                </a:solidFill>
              </a:rPr>
              <a:t> </a:t>
            </a:r>
            <a:r>
              <a:rPr lang="en-US" sz="900" dirty="0" smtClean="0">
                <a:solidFill>
                  <a:schemeClr val="tx1">
                    <a:lumMod val="60000"/>
                    <a:lumOff val="40000"/>
                  </a:schemeClr>
                </a:solidFill>
              </a:rPr>
              <a:t>Antra,</a:t>
            </a:r>
            <a:r>
              <a:rPr lang="en-US" sz="900" baseline="0" dirty="0" smtClean="0">
                <a:solidFill>
                  <a:schemeClr val="tx1">
                    <a:lumMod val="60000"/>
                    <a:lumOff val="40000"/>
                  </a:schemeClr>
                </a:solidFill>
              </a:rPr>
              <a:t> Inc</a:t>
            </a:r>
            <a:r>
              <a:rPr sz="900" dirty="0" smtClean="0">
                <a:solidFill>
                  <a:schemeClr val="tx1">
                    <a:lumMod val="60000"/>
                    <a:lumOff val="40000"/>
                  </a:schemeClr>
                </a:solidFill>
              </a:rPr>
              <a:t>. </a:t>
            </a:r>
            <a:r>
              <a:rPr sz="900" dirty="0">
                <a:solidFill>
                  <a:schemeClr val="tx1">
                    <a:lumMod val="60000"/>
                    <a:lumOff val="40000"/>
                  </a:schemeClr>
                </a:solidFill>
              </a:rPr>
              <a:t>All rights reserved. </a:t>
            </a:r>
          </a:p>
        </p:txBody>
      </p:sp>
      <p:sp>
        <p:nvSpPr>
          <p:cNvPr id="6" name="Slide Number Placeholder 5"/>
          <p:cNvSpPr>
            <a:spLocks noGrp="1"/>
          </p:cNvSpPr>
          <p:nvPr>
            <p:ph type="sldNum" sz="quarter" idx="4"/>
          </p:nvPr>
        </p:nvSpPr>
        <p:spPr>
          <a:xfrm>
            <a:off x="9132752" y="6556248"/>
            <a:ext cx="381661" cy="182880"/>
          </a:xfrm>
          <a:prstGeom prst="rect">
            <a:avLst/>
          </a:prstGeom>
        </p:spPr>
        <p:txBody>
          <a:bodyPr vert="horz" wrap="none" lIns="0" tIns="0" rIns="0" bIns="0" rtlCol="0" anchor="ctr"/>
          <a:lstStyle>
            <a:lvl1pPr algn="r">
              <a:defRPr sz="1100">
                <a:solidFill>
                  <a:schemeClr val="tx1">
                    <a:lumMod val="60000"/>
                    <a:lumOff val="40000"/>
                  </a:schemeClr>
                </a:solidFill>
              </a:defRPr>
            </a:lvl1pPr>
          </a:lstStyle>
          <a:p>
            <a:fld id="{C51EAA63-D034-42AE-91FA-B13B9518C7BE}" type="slidenum">
              <a:rPr lang="en-US" smtClean="0"/>
              <a:pPr/>
              <a:t>‹#›</a:t>
            </a:fld>
            <a:endParaRPr lang="en-US" dirty="0"/>
          </a:p>
        </p:txBody>
      </p:sp>
      <p:pic>
        <p:nvPicPr>
          <p:cNvPr id="12" name="Picture 11" descr="Antra_Logo_72dpi_RGB_NoTagline_Small.jpg"/>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10635178" y="6373212"/>
            <a:ext cx="1515982" cy="467045"/>
          </a:xfrm>
          <a:prstGeom prst="rect">
            <a:avLst/>
          </a:prstGeom>
        </p:spPr>
      </p:pic>
      <p:sp>
        <p:nvSpPr>
          <p:cNvPr id="5" name="Rectangle 4"/>
          <p:cNvSpPr/>
          <p:nvPr userDrawn="1"/>
        </p:nvSpPr>
        <p:spPr>
          <a:xfrm>
            <a:off x="0" y="6349072"/>
            <a:ext cx="12216257" cy="38828"/>
          </a:xfrm>
          <a:prstGeom prst="rect">
            <a:avLst/>
          </a:pr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50" r:id="rId3"/>
    <p:sldLayoutId id="2147483663" r:id="rId4"/>
    <p:sldLayoutId id="2147483686" r:id="rId5"/>
    <p:sldLayoutId id="2147483651" r:id="rId6"/>
    <p:sldLayoutId id="2147483669" r:id="rId7"/>
    <p:sldLayoutId id="2147483692" r:id="rId8"/>
    <p:sldLayoutId id="2147483683" r:id="rId9"/>
    <p:sldLayoutId id="2147483670" r:id="rId10"/>
    <p:sldLayoutId id="2147483652" r:id="rId11"/>
    <p:sldLayoutId id="2147483671" r:id="rId12"/>
    <p:sldLayoutId id="2147483672" r:id="rId13"/>
    <p:sldLayoutId id="2147483679" r:id="rId14"/>
    <p:sldLayoutId id="2147483685" r:id="rId15"/>
    <p:sldLayoutId id="2147483688" r:id="rId16"/>
    <p:sldLayoutId id="2147483654" r:id="rId17"/>
    <p:sldLayoutId id="2147483666" r:id="rId18"/>
    <p:sldLayoutId id="2147483655" r:id="rId19"/>
    <p:sldLayoutId id="2147483656" r:id="rId20"/>
    <p:sldLayoutId id="2147483657" r:id="rId21"/>
    <p:sldLayoutId id="2147483673" r:id="rId22"/>
    <p:sldLayoutId id="2147483674" r:id="rId23"/>
    <p:sldLayoutId id="2147483676" r:id="rId24"/>
    <p:sldLayoutId id="2147483661"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361"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591" indent="-228591" algn="l" defTabSz="914361"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899" indent="-228591" algn="l" defTabSz="914361"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489"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080"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900" kern="1200">
          <a:solidFill>
            <a:schemeClr val="tx1"/>
          </a:solidFill>
          <a:latin typeface="+mn-lt"/>
          <a:ea typeface="+mn-ea"/>
          <a:cs typeface="+mn-cs"/>
        </a:defRPr>
      </a:lvl4pPr>
      <a:lvl5pPr marL="118867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26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85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44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03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711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732243" y="219074"/>
            <a:ext cx="11125199" cy="466726"/>
          </a:xfrm>
        </p:spPr>
        <p:txBody>
          <a:bodyPr/>
          <a:lstStyle/>
          <a:p>
            <a:r>
              <a:rPr lang="en-US" dirty="0"/>
              <a:t>Right Outer Join</a:t>
            </a:r>
          </a:p>
        </p:txBody>
      </p:sp>
      <p:graphicFrame>
        <p:nvGraphicFramePr>
          <p:cNvPr id="5" name="Content Placeholder 5" descr="Table with multiple topic and category rows"/>
          <p:cNvGraphicFramePr>
            <a:graphicFrameLocks/>
          </p:cNvGraphicFramePr>
          <p:nvPr>
            <p:extLst>
              <p:ext uri="{D42A27DB-BD31-4B8C-83A1-F6EECF244321}">
                <p14:modId xmlns:p14="http://schemas.microsoft.com/office/powerpoint/2010/main" val="511918801"/>
              </p:ext>
            </p:extLst>
          </p:nvPr>
        </p:nvGraphicFramePr>
        <p:xfrm>
          <a:off x="8381645" y="1328346"/>
          <a:ext cx="3475797" cy="1402080"/>
        </p:xfrm>
        <a:graphic>
          <a:graphicData uri="http://schemas.openxmlformats.org/drawingml/2006/table">
            <a:tbl>
              <a:tblPr firstRow="1" bandRow="1">
                <a:tableStyleId>{5FD0F851-EC5A-4D38-B0AD-8093EC10F338}</a:tableStyleId>
              </a:tblPr>
              <a:tblGrid>
                <a:gridCol w="1593660">
                  <a:extLst>
                    <a:ext uri="{9D8B030D-6E8A-4147-A177-3AD203B41FA5}">
                      <a16:colId xmlns:a16="http://schemas.microsoft.com/office/drawing/2014/main" xmlns="" val="768047797"/>
                    </a:ext>
                  </a:extLst>
                </a:gridCol>
                <a:gridCol w="1882137">
                  <a:extLst>
                    <a:ext uri="{9D8B030D-6E8A-4147-A177-3AD203B41FA5}">
                      <a16:colId xmlns:a16="http://schemas.microsoft.com/office/drawing/2014/main" xmlns="" val="2160592720"/>
                    </a:ext>
                  </a:extLst>
                </a:gridCol>
              </a:tblGrid>
              <a:tr h="276225">
                <a:tc>
                  <a:txBody>
                    <a:bodyPr/>
                    <a:lstStyle/>
                    <a:p>
                      <a:pPr algn="ctr"/>
                      <a:r>
                        <a:rPr lang="en-US" sz="1400" dirty="0" smtClean="0"/>
                        <a:t>Department ID</a:t>
                      </a:r>
                      <a:endParaRPr lang="en-US" sz="1400" dirty="0"/>
                    </a:p>
                  </a:txBody>
                  <a:tcPr anchor="ctr"/>
                </a:tc>
                <a:tc>
                  <a:txBody>
                    <a:bodyPr/>
                    <a:lstStyle/>
                    <a:p>
                      <a:pPr algn="ctr"/>
                      <a:r>
                        <a:rPr lang="en-US" sz="1400" dirty="0" smtClean="0"/>
                        <a:t>Department Name</a:t>
                      </a:r>
                      <a:endParaRPr lang="en-US" sz="1400" dirty="0"/>
                    </a:p>
                  </a:txBody>
                  <a:tcPr anchor="ctr"/>
                </a:tc>
                <a:extLst>
                  <a:ext uri="{0D108BD9-81ED-4DB2-BD59-A6C34878D82A}">
                    <a16:rowId xmlns:a16="http://schemas.microsoft.com/office/drawing/2014/main" xmlns="" val="4137053520"/>
                  </a:ext>
                </a:extLst>
              </a:tr>
              <a:tr h="251428">
                <a:tc>
                  <a:txBody>
                    <a:bodyPr/>
                    <a:lstStyle/>
                    <a:p>
                      <a:pPr algn="ctr"/>
                      <a:r>
                        <a:rPr lang="en-US" sz="1200" dirty="0" smtClean="0"/>
                        <a:t>31</a:t>
                      </a:r>
                    </a:p>
                  </a:txBody>
                  <a:tcPr anchor="ctr"/>
                </a:tc>
                <a:tc>
                  <a:txBody>
                    <a:bodyPr/>
                    <a:lstStyle/>
                    <a:p>
                      <a:pPr algn="ctr"/>
                      <a:r>
                        <a:rPr lang="en-US" sz="1200" dirty="0" smtClean="0"/>
                        <a:t>Sales</a:t>
                      </a:r>
                      <a:endParaRPr lang="en-US" sz="1200" dirty="0"/>
                    </a:p>
                  </a:txBody>
                  <a:tcPr anchor="ctr"/>
                </a:tc>
                <a:extLst>
                  <a:ext uri="{0D108BD9-81ED-4DB2-BD59-A6C34878D82A}">
                    <a16:rowId xmlns:a16="http://schemas.microsoft.com/office/drawing/2014/main" xmlns="" val="3556899677"/>
                  </a:ext>
                </a:extLst>
              </a:tr>
              <a:tr h="251428">
                <a:tc>
                  <a:txBody>
                    <a:bodyPr/>
                    <a:lstStyle/>
                    <a:p>
                      <a:pPr algn="ctr"/>
                      <a:r>
                        <a:rPr lang="en-US" sz="1200" dirty="0" smtClean="0"/>
                        <a:t>33</a:t>
                      </a:r>
                      <a:endParaRPr lang="en-US" sz="1200" dirty="0"/>
                    </a:p>
                  </a:txBody>
                  <a:tcPr anchor="ctr"/>
                </a:tc>
                <a:tc>
                  <a:txBody>
                    <a:bodyPr/>
                    <a:lstStyle/>
                    <a:p>
                      <a:pPr algn="ctr"/>
                      <a:r>
                        <a:rPr lang="en-US" sz="1200" dirty="0" smtClean="0"/>
                        <a:t>Engineering</a:t>
                      </a:r>
                      <a:endParaRPr lang="en-US" sz="1200" dirty="0"/>
                    </a:p>
                  </a:txBody>
                  <a:tcPr anchor="ctr"/>
                </a:tc>
                <a:extLst>
                  <a:ext uri="{0D108BD9-81ED-4DB2-BD59-A6C34878D82A}">
                    <a16:rowId xmlns:a16="http://schemas.microsoft.com/office/drawing/2014/main" xmlns="" val="3329541866"/>
                  </a:ext>
                </a:extLst>
              </a:tr>
              <a:tr h="251428">
                <a:tc>
                  <a:txBody>
                    <a:bodyPr/>
                    <a:lstStyle/>
                    <a:p>
                      <a:pPr algn="ctr"/>
                      <a:r>
                        <a:rPr lang="en-US" sz="1200" dirty="0" smtClean="0"/>
                        <a:t>34</a:t>
                      </a:r>
                      <a:endParaRPr lang="en-US" sz="1200" dirty="0"/>
                    </a:p>
                  </a:txBody>
                  <a:tcPr anchor="ctr"/>
                </a:tc>
                <a:tc>
                  <a:txBody>
                    <a:bodyPr/>
                    <a:lstStyle/>
                    <a:p>
                      <a:pPr algn="ctr"/>
                      <a:r>
                        <a:rPr lang="en-US" sz="1200" dirty="0" smtClean="0"/>
                        <a:t>Clerical</a:t>
                      </a:r>
                      <a:endParaRPr lang="en-US" sz="1200" dirty="0"/>
                    </a:p>
                  </a:txBody>
                  <a:tcPr anchor="ctr"/>
                </a:tc>
                <a:extLst>
                  <a:ext uri="{0D108BD9-81ED-4DB2-BD59-A6C34878D82A}">
                    <a16:rowId xmlns:a16="http://schemas.microsoft.com/office/drawing/2014/main" xmlns="" val="1219984279"/>
                  </a:ext>
                </a:extLst>
              </a:tr>
              <a:tr h="251428">
                <a:tc>
                  <a:txBody>
                    <a:bodyPr/>
                    <a:lstStyle/>
                    <a:p>
                      <a:pPr algn="ctr"/>
                      <a:r>
                        <a:rPr lang="en-US" sz="1200" dirty="0" smtClean="0"/>
                        <a:t>35</a:t>
                      </a:r>
                      <a:endParaRPr lang="en-US" sz="1200" dirty="0"/>
                    </a:p>
                  </a:txBody>
                  <a:tcPr anchor="ctr"/>
                </a:tc>
                <a:tc>
                  <a:txBody>
                    <a:bodyPr/>
                    <a:lstStyle/>
                    <a:p>
                      <a:pPr algn="ctr"/>
                      <a:r>
                        <a:rPr lang="en-US" sz="1200" dirty="0" smtClean="0"/>
                        <a:t>Marketing</a:t>
                      </a:r>
                      <a:endParaRPr lang="en-US" sz="1200" dirty="0"/>
                    </a:p>
                  </a:txBody>
                  <a:tcPr anchor="ctr"/>
                </a:tc>
                <a:extLst>
                  <a:ext uri="{0D108BD9-81ED-4DB2-BD59-A6C34878D82A}">
                    <a16:rowId xmlns:a16="http://schemas.microsoft.com/office/drawing/2014/main" xmlns="" val="1215425845"/>
                  </a:ext>
                </a:extLst>
              </a:tr>
            </a:tbl>
          </a:graphicData>
        </a:graphic>
      </p:graphicFrame>
      <p:sp>
        <p:nvSpPr>
          <p:cNvPr id="6" name="TextBox 5"/>
          <p:cNvSpPr txBox="1"/>
          <p:nvPr/>
        </p:nvSpPr>
        <p:spPr>
          <a:xfrm>
            <a:off x="8536401" y="964367"/>
            <a:ext cx="2390776" cy="247650"/>
          </a:xfrm>
          <a:prstGeom prst="rect">
            <a:avLst/>
          </a:prstGeom>
          <a:noFill/>
        </p:spPr>
        <p:txBody>
          <a:bodyPr wrap="none" lIns="0" tIns="0" rIns="0" bIns="0" rtlCol="0">
            <a:noAutofit/>
          </a:bodyPr>
          <a:lstStyle/>
          <a:p>
            <a:pPr algn="ctr">
              <a:lnSpc>
                <a:spcPct val="90000"/>
              </a:lnSpc>
            </a:pPr>
            <a:r>
              <a:rPr lang="en-US" sz="1400" b="1" dirty="0" smtClean="0"/>
              <a:t>Department Table</a:t>
            </a:r>
            <a:endParaRPr lang="en-US" sz="1400" b="1" dirty="0"/>
          </a:p>
        </p:txBody>
      </p:sp>
      <p:graphicFrame>
        <p:nvGraphicFramePr>
          <p:cNvPr id="7" name="Content Placeholder 5" descr="Table with multiple topic and category rows"/>
          <p:cNvGraphicFramePr>
            <a:graphicFrameLocks/>
          </p:cNvGraphicFramePr>
          <p:nvPr>
            <p:extLst>
              <p:ext uri="{D42A27DB-BD31-4B8C-83A1-F6EECF244321}">
                <p14:modId xmlns:p14="http://schemas.microsoft.com/office/powerpoint/2010/main" val="3080384133"/>
              </p:ext>
            </p:extLst>
          </p:nvPr>
        </p:nvGraphicFramePr>
        <p:xfrm>
          <a:off x="4688301" y="1223196"/>
          <a:ext cx="3475797" cy="1950720"/>
        </p:xfrm>
        <a:graphic>
          <a:graphicData uri="http://schemas.openxmlformats.org/drawingml/2006/table">
            <a:tbl>
              <a:tblPr firstRow="1" bandRow="1">
                <a:tableStyleId>{5FD0F851-EC5A-4D38-B0AD-8093EC10F338}</a:tableStyleId>
              </a:tblPr>
              <a:tblGrid>
                <a:gridCol w="1593660">
                  <a:extLst>
                    <a:ext uri="{9D8B030D-6E8A-4147-A177-3AD203B41FA5}">
                      <a16:colId xmlns:a16="http://schemas.microsoft.com/office/drawing/2014/main" xmlns="" val="768047797"/>
                    </a:ext>
                  </a:extLst>
                </a:gridCol>
                <a:gridCol w="1882137">
                  <a:extLst>
                    <a:ext uri="{9D8B030D-6E8A-4147-A177-3AD203B41FA5}">
                      <a16:colId xmlns:a16="http://schemas.microsoft.com/office/drawing/2014/main" xmlns="" val="2160592720"/>
                    </a:ext>
                  </a:extLst>
                </a:gridCol>
              </a:tblGrid>
              <a:tr h="0">
                <a:tc>
                  <a:txBody>
                    <a:bodyPr/>
                    <a:lstStyle/>
                    <a:p>
                      <a:pPr algn="ctr"/>
                      <a:r>
                        <a:rPr lang="en-US" sz="1400" dirty="0" smtClean="0"/>
                        <a:t>Employee</a:t>
                      </a:r>
                      <a:r>
                        <a:rPr lang="en-US" sz="1400" baseline="0" dirty="0" smtClean="0"/>
                        <a:t> Name</a:t>
                      </a:r>
                      <a:endParaRPr lang="en-US" sz="1400" dirty="0"/>
                    </a:p>
                  </a:txBody>
                  <a:tcPr anchor="ctr"/>
                </a:tc>
                <a:tc>
                  <a:txBody>
                    <a:bodyPr/>
                    <a:lstStyle/>
                    <a:p>
                      <a:pPr algn="ctr"/>
                      <a:r>
                        <a:rPr lang="en-US" sz="1400" dirty="0" smtClean="0"/>
                        <a:t>Department ID</a:t>
                      </a:r>
                      <a:endParaRPr lang="en-US" sz="1400" dirty="0"/>
                    </a:p>
                  </a:txBody>
                  <a:tcPr anchor="ctr"/>
                </a:tc>
                <a:extLst>
                  <a:ext uri="{0D108BD9-81ED-4DB2-BD59-A6C34878D82A}">
                    <a16:rowId xmlns:a16="http://schemas.microsoft.com/office/drawing/2014/main" xmlns="" val="4137053520"/>
                  </a:ext>
                </a:extLst>
              </a:tr>
              <a:tr h="251428">
                <a:tc>
                  <a:txBody>
                    <a:bodyPr/>
                    <a:lstStyle/>
                    <a:p>
                      <a:pPr algn="ctr"/>
                      <a:r>
                        <a:rPr lang="en-US" sz="1200" dirty="0" smtClean="0"/>
                        <a:t>Rafferty</a:t>
                      </a:r>
                    </a:p>
                  </a:txBody>
                  <a:tcPr anchor="ctr"/>
                </a:tc>
                <a:tc>
                  <a:txBody>
                    <a:bodyPr/>
                    <a:lstStyle/>
                    <a:p>
                      <a:pPr algn="ctr"/>
                      <a:r>
                        <a:rPr lang="en-US" sz="1200" dirty="0" smtClean="0"/>
                        <a:t>31</a:t>
                      </a:r>
                      <a:endParaRPr lang="en-US" sz="1200" dirty="0"/>
                    </a:p>
                  </a:txBody>
                  <a:tcPr anchor="ctr"/>
                </a:tc>
                <a:extLst>
                  <a:ext uri="{0D108BD9-81ED-4DB2-BD59-A6C34878D82A}">
                    <a16:rowId xmlns:a16="http://schemas.microsoft.com/office/drawing/2014/main" xmlns="" val="3556899677"/>
                  </a:ext>
                </a:extLst>
              </a:tr>
              <a:tr h="251428">
                <a:tc>
                  <a:txBody>
                    <a:bodyPr/>
                    <a:lstStyle/>
                    <a:p>
                      <a:pPr algn="ctr"/>
                      <a:r>
                        <a:rPr lang="en-US" sz="1200" dirty="0" smtClean="0"/>
                        <a:t>Jones</a:t>
                      </a:r>
                      <a:endParaRPr lang="en-US" sz="1200" dirty="0"/>
                    </a:p>
                  </a:txBody>
                  <a:tcPr anchor="ctr"/>
                </a:tc>
                <a:tc>
                  <a:txBody>
                    <a:bodyPr/>
                    <a:lstStyle/>
                    <a:p>
                      <a:pPr algn="ctr"/>
                      <a:r>
                        <a:rPr lang="en-US" sz="1200" dirty="0" smtClean="0"/>
                        <a:t>33</a:t>
                      </a:r>
                      <a:endParaRPr lang="en-US" sz="1200" dirty="0"/>
                    </a:p>
                  </a:txBody>
                  <a:tcPr anchor="ctr"/>
                </a:tc>
                <a:extLst>
                  <a:ext uri="{0D108BD9-81ED-4DB2-BD59-A6C34878D82A}">
                    <a16:rowId xmlns:a16="http://schemas.microsoft.com/office/drawing/2014/main" xmlns="" val="3329541866"/>
                  </a:ext>
                </a:extLst>
              </a:tr>
              <a:tr h="251428">
                <a:tc>
                  <a:txBody>
                    <a:bodyPr/>
                    <a:lstStyle/>
                    <a:p>
                      <a:pPr algn="ctr"/>
                      <a:r>
                        <a:rPr lang="en-US" sz="1200" dirty="0" smtClean="0"/>
                        <a:t>Steinberg</a:t>
                      </a:r>
                      <a:endParaRPr lang="en-US" sz="1200" dirty="0"/>
                    </a:p>
                  </a:txBody>
                  <a:tcPr anchor="ctr"/>
                </a:tc>
                <a:tc>
                  <a:txBody>
                    <a:bodyPr/>
                    <a:lstStyle/>
                    <a:p>
                      <a:pPr algn="ctr"/>
                      <a:r>
                        <a:rPr lang="en-US" sz="1200" dirty="0" smtClean="0"/>
                        <a:t>33</a:t>
                      </a:r>
                      <a:endParaRPr lang="en-US" sz="1200" dirty="0"/>
                    </a:p>
                  </a:txBody>
                  <a:tcPr anchor="ctr"/>
                </a:tc>
                <a:extLst>
                  <a:ext uri="{0D108BD9-81ED-4DB2-BD59-A6C34878D82A}">
                    <a16:rowId xmlns:a16="http://schemas.microsoft.com/office/drawing/2014/main" xmlns="" val="1219984279"/>
                  </a:ext>
                </a:extLst>
              </a:tr>
              <a:tr h="251428">
                <a:tc>
                  <a:txBody>
                    <a:bodyPr/>
                    <a:lstStyle/>
                    <a:p>
                      <a:pPr algn="ctr"/>
                      <a:r>
                        <a:rPr lang="en-US" sz="1200" dirty="0" smtClean="0"/>
                        <a:t>Robinson</a:t>
                      </a:r>
                      <a:endParaRPr lang="en-US" sz="1200" dirty="0"/>
                    </a:p>
                  </a:txBody>
                  <a:tcPr anchor="ctr"/>
                </a:tc>
                <a:tc>
                  <a:txBody>
                    <a:bodyPr/>
                    <a:lstStyle/>
                    <a:p>
                      <a:pPr algn="ctr"/>
                      <a:r>
                        <a:rPr lang="en-US" sz="1200" dirty="0" smtClean="0"/>
                        <a:t>34</a:t>
                      </a:r>
                      <a:endParaRPr lang="en-US" sz="1200" dirty="0"/>
                    </a:p>
                  </a:txBody>
                  <a:tcPr anchor="ctr"/>
                </a:tc>
                <a:extLst>
                  <a:ext uri="{0D108BD9-81ED-4DB2-BD59-A6C34878D82A}">
                    <a16:rowId xmlns:a16="http://schemas.microsoft.com/office/drawing/2014/main" xmlns="" val="1215425845"/>
                  </a:ext>
                </a:extLst>
              </a:tr>
              <a:tr h="251428">
                <a:tc>
                  <a:txBody>
                    <a:bodyPr/>
                    <a:lstStyle/>
                    <a:p>
                      <a:pPr algn="ctr"/>
                      <a:r>
                        <a:rPr lang="en-US" sz="1200" dirty="0" smtClean="0"/>
                        <a:t>Smith</a:t>
                      </a:r>
                      <a:endParaRPr lang="en-US" sz="1200" dirty="0"/>
                    </a:p>
                  </a:txBody>
                  <a:tcPr anchor="ctr"/>
                </a:tc>
                <a:tc>
                  <a:txBody>
                    <a:bodyPr/>
                    <a:lstStyle/>
                    <a:p>
                      <a:pPr algn="ctr"/>
                      <a:r>
                        <a:rPr lang="en-US" sz="1200" dirty="0" smtClean="0"/>
                        <a:t>34</a:t>
                      </a:r>
                      <a:endParaRPr lang="en-US" sz="1200" dirty="0"/>
                    </a:p>
                  </a:txBody>
                  <a:tcPr anchor="ctr"/>
                </a:tc>
              </a:tr>
              <a:tr h="251428">
                <a:tc>
                  <a:txBody>
                    <a:bodyPr/>
                    <a:lstStyle/>
                    <a:p>
                      <a:pPr algn="ctr"/>
                      <a:r>
                        <a:rPr lang="en-US" sz="1200" dirty="0" smtClean="0"/>
                        <a:t>Jasper</a:t>
                      </a:r>
                      <a:endParaRPr lang="en-US" sz="1200" dirty="0"/>
                    </a:p>
                  </a:txBody>
                  <a:tcPr anchor="ctr"/>
                </a:tc>
                <a:tc>
                  <a:txBody>
                    <a:bodyPr/>
                    <a:lstStyle/>
                    <a:p>
                      <a:pPr algn="ctr"/>
                      <a:r>
                        <a:rPr lang="en-US" sz="1200" dirty="0" smtClean="0"/>
                        <a:t>36</a:t>
                      </a:r>
                      <a:endParaRPr lang="en-US" sz="1200" dirty="0"/>
                    </a:p>
                  </a:txBody>
                  <a:tcPr anchor="ctr"/>
                </a:tc>
              </a:tr>
            </a:tbl>
          </a:graphicData>
        </a:graphic>
      </p:graphicFrame>
      <p:sp>
        <p:nvSpPr>
          <p:cNvPr id="8" name="TextBox 7"/>
          <p:cNvSpPr txBox="1"/>
          <p:nvPr/>
        </p:nvSpPr>
        <p:spPr>
          <a:xfrm>
            <a:off x="5099455" y="942975"/>
            <a:ext cx="2390776" cy="247650"/>
          </a:xfrm>
          <a:prstGeom prst="rect">
            <a:avLst/>
          </a:prstGeom>
          <a:noFill/>
        </p:spPr>
        <p:txBody>
          <a:bodyPr wrap="none" lIns="0" tIns="0" rIns="0" bIns="0" rtlCol="0">
            <a:noAutofit/>
          </a:bodyPr>
          <a:lstStyle/>
          <a:p>
            <a:pPr algn="ctr">
              <a:lnSpc>
                <a:spcPct val="90000"/>
              </a:lnSpc>
            </a:pPr>
            <a:r>
              <a:rPr lang="en-US" sz="1400" b="1" dirty="0" smtClean="0"/>
              <a:t>Employee Table</a:t>
            </a:r>
            <a:endParaRPr lang="en-US" sz="1400" b="1" dirty="0"/>
          </a:p>
        </p:txBody>
      </p:sp>
      <p:graphicFrame>
        <p:nvGraphicFramePr>
          <p:cNvPr id="10" name="Content Placeholder 5" descr="Table with multiple topic and category rows"/>
          <p:cNvGraphicFramePr>
            <a:graphicFrameLocks/>
          </p:cNvGraphicFramePr>
          <p:nvPr>
            <p:extLst>
              <p:ext uri="{D42A27DB-BD31-4B8C-83A1-F6EECF244321}">
                <p14:modId xmlns:p14="http://schemas.microsoft.com/office/powerpoint/2010/main" val="3080384133"/>
              </p:ext>
            </p:extLst>
          </p:nvPr>
        </p:nvGraphicFramePr>
        <p:xfrm>
          <a:off x="830676" y="4238624"/>
          <a:ext cx="10221904" cy="1950720"/>
        </p:xfrm>
        <a:graphic>
          <a:graphicData uri="http://schemas.openxmlformats.org/drawingml/2006/table">
            <a:tbl>
              <a:tblPr firstRow="1" bandRow="1">
                <a:tableStyleId>{5FD0F851-EC5A-4D38-B0AD-8093EC10F338}</a:tableStyleId>
              </a:tblPr>
              <a:tblGrid>
                <a:gridCol w="2250013">
                  <a:extLst>
                    <a:ext uri="{9D8B030D-6E8A-4147-A177-3AD203B41FA5}">
                      <a16:colId xmlns:a16="http://schemas.microsoft.com/office/drawing/2014/main" xmlns="" val="768047797"/>
                    </a:ext>
                  </a:extLst>
                </a:gridCol>
                <a:gridCol w="2657297">
                  <a:extLst>
                    <a:ext uri="{9D8B030D-6E8A-4147-A177-3AD203B41FA5}">
                      <a16:colId xmlns:a16="http://schemas.microsoft.com/office/drawing/2014/main" xmlns="" val="2160592720"/>
                    </a:ext>
                  </a:extLst>
                </a:gridCol>
                <a:gridCol w="2657297"/>
                <a:gridCol w="2657297"/>
              </a:tblGrid>
              <a:tr h="276225">
                <a:tc>
                  <a:txBody>
                    <a:bodyPr/>
                    <a:lstStyle/>
                    <a:p>
                      <a:pPr algn="ctr"/>
                      <a:r>
                        <a:rPr lang="en-US" sz="1400" dirty="0" smtClean="0"/>
                        <a:t>Employee Last Name</a:t>
                      </a:r>
                      <a:endParaRPr lang="en-US" sz="1400" dirty="0"/>
                    </a:p>
                  </a:txBody>
                  <a:tcPr anchor="ctr"/>
                </a:tc>
                <a:tc>
                  <a:txBody>
                    <a:bodyPr/>
                    <a:lstStyle/>
                    <a:p>
                      <a:pPr algn="ctr"/>
                      <a:r>
                        <a:rPr lang="en-US" sz="1400" dirty="0" err="1" smtClean="0"/>
                        <a:t>Employee.Department</a:t>
                      </a:r>
                      <a:r>
                        <a:rPr lang="en-US" sz="1400" baseline="0" dirty="0" smtClean="0"/>
                        <a:t> ID</a:t>
                      </a:r>
                      <a:endParaRPr lang="en-US" sz="1400" dirty="0"/>
                    </a:p>
                  </a:txBody>
                  <a:tcPr anchor="ctr"/>
                </a:tc>
                <a:tc>
                  <a:txBody>
                    <a:bodyPr/>
                    <a:lstStyle/>
                    <a:p>
                      <a:pPr algn="ctr"/>
                      <a:r>
                        <a:rPr lang="en-US" sz="1400" dirty="0" err="1" smtClean="0"/>
                        <a:t>Department.Department</a:t>
                      </a:r>
                      <a:r>
                        <a:rPr lang="en-US" sz="1400" dirty="0" smtClean="0"/>
                        <a:t> Name</a:t>
                      </a:r>
                      <a:endParaRPr lang="en-US" sz="1400" dirty="0"/>
                    </a:p>
                  </a:txBody>
                  <a:tcPr anchor="ctr"/>
                </a:tc>
                <a:tc>
                  <a:txBody>
                    <a:bodyPr/>
                    <a:lstStyle/>
                    <a:p>
                      <a:pPr algn="ctr"/>
                      <a:r>
                        <a:rPr lang="en-US" sz="1400" dirty="0" err="1" smtClean="0"/>
                        <a:t>Department.Department</a:t>
                      </a:r>
                      <a:r>
                        <a:rPr lang="en-US" sz="1400" dirty="0" smtClean="0"/>
                        <a:t> Id</a:t>
                      </a:r>
                      <a:endParaRPr lang="en-US" sz="1400" dirty="0"/>
                    </a:p>
                  </a:txBody>
                  <a:tcPr anchor="ctr"/>
                </a:tc>
                <a:extLst>
                  <a:ext uri="{0D108BD9-81ED-4DB2-BD59-A6C34878D82A}">
                    <a16:rowId xmlns:a16="http://schemas.microsoft.com/office/drawing/2014/main" xmlns="" val="4137053520"/>
                  </a:ext>
                </a:extLst>
              </a:tr>
              <a:tr h="251428">
                <a:tc>
                  <a:txBody>
                    <a:bodyPr/>
                    <a:lstStyle/>
                    <a:p>
                      <a:pPr algn="ctr"/>
                      <a:r>
                        <a:rPr lang="en-US" sz="1200" dirty="0" smtClean="0"/>
                        <a:t>Smith</a:t>
                      </a:r>
                      <a:endParaRPr lang="en-US" sz="1200" dirty="0"/>
                    </a:p>
                  </a:txBody>
                  <a:tcPr anchor="ctr"/>
                </a:tc>
                <a:tc>
                  <a:txBody>
                    <a:bodyPr/>
                    <a:lstStyle/>
                    <a:p>
                      <a:pPr algn="ctr"/>
                      <a:r>
                        <a:rPr lang="en-US" sz="1200" dirty="0" smtClean="0"/>
                        <a:t>34</a:t>
                      </a:r>
                      <a:endParaRPr lang="en-US" sz="1200" dirty="0"/>
                    </a:p>
                  </a:txBody>
                  <a:tcPr anchor="ctr"/>
                </a:tc>
                <a:tc>
                  <a:txBody>
                    <a:bodyPr/>
                    <a:lstStyle/>
                    <a:p>
                      <a:pPr marL="0" marR="0" indent="0" algn="ctr" defTabSz="914361" rtl="0" eaLnBrk="1" fontAlgn="auto" latinLnBrk="0" hangingPunct="1">
                        <a:lnSpc>
                          <a:spcPct val="100000"/>
                        </a:lnSpc>
                        <a:spcBef>
                          <a:spcPts val="0"/>
                        </a:spcBef>
                        <a:spcAft>
                          <a:spcPts val="0"/>
                        </a:spcAft>
                        <a:buClrTx/>
                        <a:buSzTx/>
                        <a:buFontTx/>
                        <a:buNone/>
                        <a:tabLst/>
                        <a:defRPr/>
                      </a:pPr>
                      <a:r>
                        <a:rPr lang="en-US" sz="1200" dirty="0" smtClean="0"/>
                        <a:t>Clerical</a:t>
                      </a:r>
                      <a:endParaRPr lang="en-US" sz="1200" dirty="0"/>
                    </a:p>
                  </a:txBody>
                  <a:tcPr anchor="ctr"/>
                </a:tc>
                <a:tc>
                  <a:txBody>
                    <a:bodyPr/>
                    <a:lstStyle/>
                    <a:p>
                      <a:pPr algn="ctr"/>
                      <a:r>
                        <a:rPr lang="en-US" sz="1200" dirty="0" smtClean="0"/>
                        <a:t>34</a:t>
                      </a:r>
                      <a:endParaRPr lang="en-US" sz="1200" dirty="0"/>
                    </a:p>
                  </a:txBody>
                  <a:tcPr anchor="ctr"/>
                </a:tc>
                <a:extLst>
                  <a:ext uri="{0D108BD9-81ED-4DB2-BD59-A6C34878D82A}">
                    <a16:rowId xmlns:a16="http://schemas.microsoft.com/office/drawing/2014/main" xmlns="" val="3556899677"/>
                  </a:ext>
                </a:extLst>
              </a:tr>
              <a:tr h="251428">
                <a:tc>
                  <a:txBody>
                    <a:bodyPr/>
                    <a:lstStyle/>
                    <a:p>
                      <a:pPr algn="ctr"/>
                      <a:r>
                        <a:rPr lang="en-US" sz="1200" dirty="0" smtClean="0"/>
                        <a:t>Jones</a:t>
                      </a:r>
                      <a:endParaRPr lang="en-US" sz="1200" dirty="0"/>
                    </a:p>
                  </a:txBody>
                  <a:tcPr anchor="ctr"/>
                </a:tc>
                <a:tc>
                  <a:txBody>
                    <a:bodyPr/>
                    <a:lstStyle/>
                    <a:p>
                      <a:pPr algn="ctr"/>
                      <a:r>
                        <a:rPr lang="en-US" sz="1200" dirty="0" smtClean="0"/>
                        <a:t>33</a:t>
                      </a:r>
                      <a:endParaRPr lang="en-US" sz="1200" dirty="0"/>
                    </a:p>
                  </a:txBody>
                  <a:tcPr anchor="ctr"/>
                </a:tc>
                <a:tc>
                  <a:txBody>
                    <a:bodyPr/>
                    <a:lstStyle/>
                    <a:p>
                      <a:pPr algn="ctr"/>
                      <a:r>
                        <a:rPr lang="en-US" sz="1200" dirty="0" smtClean="0"/>
                        <a:t>Engineering</a:t>
                      </a:r>
                      <a:endParaRPr lang="en-US" sz="1200" dirty="0"/>
                    </a:p>
                  </a:txBody>
                  <a:tcPr anchor="ctr"/>
                </a:tc>
                <a:tc>
                  <a:txBody>
                    <a:bodyPr/>
                    <a:lstStyle/>
                    <a:p>
                      <a:pPr algn="ctr"/>
                      <a:r>
                        <a:rPr lang="en-US" sz="1200" dirty="0" smtClean="0"/>
                        <a:t>33</a:t>
                      </a:r>
                      <a:endParaRPr lang="en-US" sz="1200" dirty="0"/>
                    </a:p>
                  </a:txBody>
                  <a:tcPr anchor="ctr"/>
                </a:tc>
                <a:extLst>
                  <a:ext uri="{0D108BD9-81ED-4DB2-BD59-A6C34878D82A}">
                    <a16:rowId xmlns:a16="http://schemas.microsoft.com/office/drawing/2014/main" xmlns="" val="3329541866"/>
                  </a:ext>
                </a:extLst>
              </a:tr>
              <a:tr h="251428">
                <a:tc>
                  <a:txBody>
                    <a:bodyPr/>
                    <a:lstStyle/>
                    <a:p>
                      <a:pPr algn="ctr"/>
                      <a:r>
                        <a:rPr lang="en-US" sz="1200" dirty="0" smtClean="0"/>
                        <a:t>Robinson</a:t>
                      </a:r>
                      <a:endParaRPr lang="en-US" sz="1200" dirty="0"/>
                    </a:p>
                  </a:txBody>
                  <a:tcPr anchor="ctr"/>
                </a:tc>
                <a:tc>
                  <a:txBody>
                    <a:bodyPr/>
                    <a:lstStyle/>
                    <a:p>
                      <a:pPr algn="ctr"/>
                      <a:r>
                        <a:rPr lang="en-US" sz="1200" dirty="0" smtClean="0"/>
                        <a:t>34</a:t>
                      </a:r>
                      <a:endParaRPr lang="en-US" sz="1200" dirty="0"/>
                    </a:p>
                  </a:txBody>
                  <a:tcPr anchor="ctr"/>
                </a:tc>
                <a:tc>
                  <a:txBody>
                    <a:bodyPr/>
                    <a:lstStyle/>
                    <a:p>
                      <a:pPr algn="ctr"/>
                      <a:r>
                        <a:rPr lang="en-US" sz="1200" dirty="0" smtClean="0"/>
                        <a:t>Clerical</a:t>
                      </a:r>
                      <a:endParaRPr lang="en-US" sz="1200" dirty="0"/>
                    </a:p>
                  </a:txBody>
                  <a:tcPr anchor="ctr"/>
                </a:tc>
                <a:tc>
                  <a:txBody>
                    <a:bodyPr/>
                    <a:lstStyle/>
                    <a:p>
                      <a:pPr algn="ctr"/>
                      <a:r>
                        <a:rPr lang="en-US" sz="1200" dirty="0" smtClean="0"/>
                        <a:t>34</a:t>
                      </a:r>
                      <a:endParaRPr lang="en-US" sz="1200" dirty="0"/>
                    </a:p>
                  </a:txBody>
                  <a:tcPr anchor="ctr"/>
                </a:tc>
                <a:extLst>
                  <a:ext uri="{0D108BD9-81ED-4DB2-BD59-A6C34878D82A}">
                    <a16:rowId xmlns:a16="http://schemas.microsoft.com/office/drawing/2014/main" xmlns="" val="1219984279"/>
                  </a:ext>
                </a:extLst>
              </a:tr>
              <a:tr h="251428">
                <a:tc>
                  <a:txBody>
                    <a:bodyPr/>
                    <a:lstStyle/>
                    <a:p>
                      <a:pPr algn="ctr"/>
                      <a:r>
                        <a:rPr lang="en-US" sz="1200" dirty="0" smtClean="0"/>
                        <a:t>Steinberg</a:t>
                      </a:r>
                    </a:p>
                  </a:txBody>
                  <a:tcPr anchor="ctr"/>
                </a:tc>
                <a:tc>
                  <a:txBody>
                    <a:bodyPr/>
                    <a:lstStyle/>
                    <a:p>
                      <a:pPr algn="ctr"/>
                      <a:r>
                        <a:rPr lang="en-US" sz="1200" dirty="0" smtClean="0"/>
                        <a:t>33</a:t>
                      </a:r>
                      <a:endParaRPr lang="en-US" sz="1200" dirty="0"/>
                    </a:p>
                  </a:txBody>
                  <a:tcPr anchor="ctr"/>
                </a:tc>
                <a:tc>
                  <a:txBody>
                    <a:bodyPr/>
                    <a:lstStyle/>
                    <a:p>
                      <a:pPr marL="0" marR="0" indent="0" algn="ctr" defTabSz="914361" rtl="0" eaLnBrk="1" fontAlgn="auto" latinLnBrk="0" hangingPunct="1">
                        <a:lnSpc>
                          <a:spcPct val="100000"/>
                        </a:lnSpc>
                        <a:spcBef>
                          <a:spcPts val="0"/>
                        </a:spcBef>
                        <a:spcAft>
                          <a:spcPts val="0"/>
                        </a:spcAft>
                        <a:buClrTx/>
                        <a:buSzTx/>
                        <a:buFontTx/>
                        <a:buNone/>
                        <a:tabLst/>
                        <a:defRPr/>
                      </a:pPr>
                      <a:r>
                        <a:rPr lang="en-US" sz="1200" dirty="0" smtClean="0"/>
                        <a:t>Engineering</a:t>
                      </a:r>
                      <a:endParaRPr lang="en-US" sz="1200" dirty="0"/>
                    </a:p>
                  </a:txBody>
                  <a:tcPr anchor="ctr"/>
                </a:tc>
                <a:tc>
                  <a:txBody>
                    <a:bodyPr/>
                    <a:lstStyle/>
                    <a:p>
                      <a:pPr algn="ctr"/>
                      <a:r>
                        <a:rPr lang="en-US" sz="1200" dirty="0" smtClean="0"/>
                        <a:t>33</a:t>
                      </a:r>
                      <a:endParaRPr lang="en-US" sz="1200" dirty="0"/>
                    </a:p>
                  </a:txBody>
                  <a:tcPr anchor="ctr"/>
                </a:tc>
                <a:extLst>
                  <a:ext uri="{0D108BD9-81ED-4DB2-BD59-A6C34878D82A}">
                    <a16:rowId xmlns:a16="http://schemas.microsoft.com/office/drawing/2014/main" xmlns="" val="1215425845"/>
                  </a:ext>
                </a:extLst>
              </a:tr>
              <a:tr h="251428">
                <a:tc>
                  <a:txBody>
                    <a:bodyPr/>
                    <a:lstStyle/>
                    <a:p>
                      <a:pPr algn="ctr"/>
                      <a:r>
                        <a:rPr lang="en-US" sz="1200" dirty="0" smtClean="0"/>
                        <a:t>Rafferty</a:t>
                      </a:r>
                      <a:endParaRPr lang="en-US" sz="1200" dirty="0"/>
                    </a:p>
                  </a:txBody>
                  <a:tcPr anchor="ctr"/>
                </a:tc>
                <a:tc>
                  <a:txBody>
                    <a:bodyPr/>
                    <a:lstStyle/>
                    <a:p>
                      <a:pPr algn="ctr"/>
                      <a:r>
                        <a:rPr lang="en-US" sz="1200" dirty="0" smtClean="0"/>
                        <a:t>31</a:t>
                      </a:r>
                      <a:endParaRPr lang="en-US" sz="1200" dirty="0"/>
                    </a:p>
                  </a:txBody>
                  <a:tcPr anchor="ctr"/>
                </a:tc>
                <a:tc>
                  <a:txBody>
                    <a:bodyPr/>
                    <a:lstStyle/>
                    <a:p>
                      <a:pPr algn="ctr"/>
                      <a:r>
                        <a:rPr lang="en-US" sz="1200" dirty="0" smtClean="0"/>
                        <a:t>Sales</a:t>
                      </a:r>
                      <a:endParaRPr lang="en-US" sz="1200" dirty="0"/>
                    </a:p>
                  </a:txBody>
                  <a:tcPr anchor="ctr"/>
                </a:tc>
                <a:tc>
                  <a:txBody>
                    <a:bodyPr/>
                    <a:lstStyle/>
                    <a:p>
                      <a:pPr algn="ctr"/>
                      <a:r>
                        <a:rPr lang="en-US" sz="1200" dirty="0" smtClean="0"/>
                        <a:t>31</a:t>
                      </a:r>
                      <a:endParaRPr lang="en-US" sz="1200" dirty="0"/>
                    </a:p>
                  </a:txBody>
                  <a:tcPr anchor="ctr"/>
                </a:tc>
              </a:tr>
              <a:tr h="251428">
                <a:tc>
                  <a:txBody>
                    <a:bodyPr/>
                    <a:lstStyle/>
                    <a:p>
                      <a:pPr algn="ctr"/>
                      <a:r>
                        <a:rPr lang="en-US" sz="1200" dirty="0" smtClean="0"/>
                        <a:t>NULL</a:t>
                      </a:r>
                      <a:endParaRPr lang="en-US" sz="1200" dirty="0"/>
                    </a:p>
                  </a:txBody>
                  <a:tcPr anchor="ctr"/>
                </a:tc>
                <a:tc>
                  <a:txBody>
                    <a:bodyPr/>
                    <a:lstStyle/>
                    <a:p>
                      <a:pPr algn="ctr"/>
                      <a:r>
                        <a:rPr lang="en-US" sz="1200" dirty="0" smtClean="0"/>
                        <a:t>NULL</a:t>
                      </a:r>
                      <a:endParaRPr lang="en-US" sz="1200" dirty="0"/>
                    </a:p>
                  </a:txBody>
                  <a:tcPr anchor="ctr"/>
                </a:tc>
                <a:tc>
                  <a:txBody>
                    <a:bodyPr/>
                    <a:lstStyle/>
                    <a:p>
                      <a:pPr algn="ctr"/>
                      <a:r>
                        <a:rPr lang="en-US" sz="1200" dirty="0" smtClean="0"/>
                        <a:t>Marketing</a:t>
                      </a:r>
                      <a:endParaRPr lang="en-US" sz="1200" dirty="0"/>
                    </a:p>
                  </a:txBody>
                  <a:tcPr anchor="ctr"/>
                </a:tc>
                <a:tc>
                  <a:txBody>
                    <a:bodyPr/>
                    <a:lstStyle/>
                    <a:p>
                      <a:pPr algn="ctr"/>
                      <a:r>
                        <a:rPr lang="en-US" sz="1200" dirty="0" smtClean="0"/>
                        <a:t>35</a:t>
                      </a:r>
                      <a:endParaRPr lang="en-US" sz="1200" dirty="0"/>
                    </a:p>
                  </a:txBody>
                  <a:tcPr anchor="ctr"/>
                </a:tc>
              </a:tr>
            </a:tbl>
          </a:graphicData>
        </a:graphic>
      </p:graphicFrame>
      <p:pic>
        <p:nvPicPr>
          <p:cNvPr id="2" name="Picture 1"/>
          <p:cNvPicPr>
            <a:picLocks noChangeAspect="1"/>
          </p:cNvPicPr>
          <p:nvPr/>
        </p:nvPicPr>
        <p:blipFill>
          <a:blip r:embed="rId2"/>
          <a:stretch>
            <a:fillRect/>
          </a:stretch>
        </p:blipFill>
        <p:spPr>
          <a:xfrm>
            <a:off x="851571" y="3173916"/>
            <a:ext cx="6963440" cy="948379"/>
          </a:xfrm>
          <a:prstGeom prst="rect">
            <a:avLst/>
          </a:prstGeom>
        </p:spPr>
      </p:pic>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531818" y="238125"/>
            <a:ext cx="11125199" cy="581026"/>
          </a:xfrm>
        </p:spPr>
        <p:txBody>
          <a:bodyPr/>
          <a:lstStyle/>
          <a:p>
            <a:r>
              <a:rPr lang="en-US" dirty="0"/>
              <a:t>Full Outer Join</a:t>
            </a:r>
          </a:p>
        </p:txBody>
      </p:sp>
      <p:graphicFrame>
        <p:nvGraphicFramePr>
          <p:cNvPr id="5" name="Content Placeholder 5" descr="Table with multiple topic and category rows"/>
          <p:cNvGraphicFramePr>
            <a:graphicFrameLocks/>
          </p:cNvGraphicFramePr>
          <p:nvPr>
            <p:extLst>
              <p:ext uri="{D42A27DB-BD31-4B8C-83A1-F6EECF244321}">
                <p14:modId xmlns:p14="http://schemas.microsoft.com/office/powerpoint/2010/main" val="3080384133"/>
              </p:ext>
            </p:extLst>
          </p:nvPr>
        </p:nvGraphicFramePr>
        <p:xfrm>
          <a:off x="925926" y="1219199"/>
          <a:ext cx="3475797" cy="1402080"/>
        </p:xfrm>
        <a:graphic>
          <a:graphicData uri="http://schemas.openxmlformats.org/drawingml/2006/table">
            <a:tbl>
              <a:tblPr firstRow="1" bandRow="1">
                <a:tableStyleId>{5FD0F851-EC5A-4D38-B0AD-8093EC10F338}</a:tableStyleId>
              </a:tblPr>
              <a:tblGrid>
                <a:gridCol w="1593660">
                  <a:extLst>
                    <a:ext uri="{9D8B030D-6E8A-4147-A177-3AD203B41FA5}">
                      <a16:colId xmlns:a16="http://schemas.microsoft.com/office/drawing/2014/main" xmlns="" val="768047797"/>
                    </a:ext>
                  </a:extLst>
                </a:gridCol>
                <a:gridCol w="1882137">
                  <a:extLst>
                    <a:ext uri="{9D8B030D-6E8A-4147-A177-3AD203B41FA5}">
                      <a16:colId xmlns:a16="http://schemas.microsoft.com/office/drawing/2014/main" xmlns="" val="2160592720"/>
                    </a:ext>
                  </a:extLst>
                </a:gridCol>
              </a:tblGrid>
              <a:tr h="276225">
                <a:tc>
                  <a:txBody>
                    <a:bodyPr/>
                    <a:lstStyle/>
                    <a:p>
                      <a:pPr algn="ctr"/>
                      <a:r>
                        <a:rPr lang="en-US" sz="1400" dirty="0" smtClean="0"/>
                        <a:t>Department ID</a:t>
                      </a:r>
                      <a:endParaRPr lang="en-US" sz="1400" dirty="0"/>
                    </a:p>
                  </a:txBody>
                  <a:tcPr anchor="ctr"/>
                </a:tc>
                <a:tc>
                  <a:txBody>
                    <a:bodyPr/>
                    <a:lstStyle/>
                    <a:p>
                      <a:pPr algn="ctr"/>
                      <a:r>
                        <a:rPr lang="en-US" sz="1400" dirty="0" smtClean="0"/>
                        <a:t>Department Name</a:t>
                      </a:r>
                      <a:endParaRPr lang="en-US" sz="1400" dirty="0"/>
                    </a:p>
                  </a:txBody>
                  <a:tcPr anchor="ctr"/>
                </a:tc>
                <a:extLst>
                  <a:ext uri="{0D108BD9-81ED-4DB2-BD59-A6C34878D82A}">
                    <a16:rowId xmlns:a16="http://schemas.microsoft.com/office/drawing/2014/main" xmlns="" val="4137053520"/>
                  </a:ext>
                </a:extLst>
              </a:tr>
              <a:tr h="251428">
                <a:tc>
                  <a:txBody>
                    <a:bodyPr/>
                    <a:lstStyle/>
                    <a:p>
                      <a:pPr algn="ctr"/>
                      <a:r>
                        <a:rPr lang="en-US" sz="1200" dirty="0" smtClean="0"/>
                        <a:t>31</a:t>
                      </a:r>
                    </a:p>
                  </a:txBody>
                  <a:tcPr anchor="ctr"/>
                </a:tc>
                <a:tc>
                  <a:txBody>
                    <a:bodyPr/>
                    <a:lstStyle/>
                    <a:p>
                      <a:pPr algn="ctr"/>
                      <a:r>
                        <a:rPr lang="en-US" sz="1200" dirty="0" smtClean="0"/>
                        <a:t>Sales</a:t>
                      </a:r>
                      <a:endParaRPr lang="en-US" sz="1200" dirty="0"/>
                    </a:p>
                  </a:txBody>
                  <a:tcPr anchor="ctr"/>
                </a:tc>
                <a:extLst>
                  <a:ext uri="{0D108BD9-81ED-4DB2-BD59-A6C34878D82A}">
                    <a16:rowId xmlns:a16="http://schemas.microsoft.com/office/drawing/2014/main" xmlns="" val="3556899677"/>
                  </a:ext>
                </a:extLst>
              </a:tr>
              <a:tr h="251428">
                <a:tc>
                  <a:txBody>
                    <a:bodyPr/>
                    <a:lstStyle/>
                    <a:p>
                      <a:pPr algn="ctr"/>
                      <a:r>
                        <a:rPr lang="en-US" sz="1200" dirty="0" smtClean="0"/>
                        <a:t>33</a:t>
                      </a:r>
                      <a:endParaRPr lang="en-US" sz="1200" dirty="0"/>
                    </a:p>
                  </a:txBody>
                  <a:tcPr anchor="ctr"/>
                </a:tc>
                <a:tc>
                  <a:txBody>
                    <a:bodyPr/>
                    <a:lstStyle/>
                    <a:p>
                      <a:pPr algn="ctr"/>
                      <a:r>
                        <a:rPr lang="en-US" sz="1200" dirty="0" smtClean="0"/>
                        <a:t>Engineering</a:t>
                      </a:r>
                      <a:endParaRPr lang="en-US" sz="1200" dirty="0"/>
                    </a:p>
                  </a:txBody>
                  <a:tcPr anchor="ctr"/>
                </a:tc>
                <a:extLst>
                  <a:ext uri="{0D108BD9-81ED-4DB2-BD59-A6C34878D82A}">
                    <a16:rowId xmlns:a16="http://schemas.microsoft.com/office/drawing/2014/main" xmlns="" val="3329541866"/>
                  </a:ext>
                </a:extLst>
              </a:tr>
              <a:tr h="251428">
                <a:tc>
                  <a:txBody>
                    <a:bodyPr/>
                    <a:lstStyle/>
                    <a:p>
                      <a:pPr algn="ctr"/>
                      <a:r>
                        <a:rPr lang="en-US" sz="1200" dirty="0" smtClean="0"/>
                        <a:t>34</a:t>
                      </a:r>
                      <a:endParaRPr lang="en-US" sz="1200" dirty="0"/>
                    </a:p>
                  </a:txBody>
                  <a:tcPr anchor="ctr"/>
                </a:tc>
                <a:tc>
                  <a:txBody>
                    <a:bodyPr/>
                    <a:lstStyle/>
                    <a:p>
                      <a:pPr algn="ctr"/>
                      <a:r>
                        <a:rPr lang="en-US" sz="1200" dirty="0" smtClean="0"/>
                        <a:t>Clerical</a:t>
                      </a:r>
                      <a:endParaRPr lang="en-US" sz="1200" dirty="0"/>
                    </a:p>
                  </a:txBody>
                  <a:tcPr anchor="ctr"/>
                </a:tc>
                <a:extLst>
                  <a:ext uri="{0D108BD9-81ED-4DB2-BD59-A6C34878D82A}">
                    <a16:rowId xmlns:a16="http://schemas.microsoft.com/office/drawing/2014/main" xmlns="" val="1219984279"/>
                  </a:ext>
                </a:extLst>
              </a:tr>
              <a:tr h="251428">
                <a:tc>
                  <a:txBody>
                    <a:bodyPr/>
                    <a:lstStyle/>
                    <a:p>
                      <a:pPr algn="ctr"/>
                      <a:r>
                        <a:rPr lang="en-US" sz="1200" dirty="0" smtClean="0"/>
                        <a:t>35</a:t>
                      </a:r>
                      <a:endParaRPr lang="en-US" sz="1200" dirty="0"/>
                    </a:p>
                  </a:txBody>
                  <a:tcPr anchor="ctr"/>
                </a:tc>
                <a:tc>
                  <a:txBody>
                    <a:bodyPr/>
                    <a:lstStyle/>
                    <a:p>
                      <a:pPr algn="ctr"/>
                      <a:r>
                        <a:rPr lang="en-US" sz="1200" dirty="0" smtClean="0"/>
                        <a:t>Marketing</a:t>
                      </a:r>
                      <a:endParaRPr lang="en-US" sz="1200" dirty="0"/>
                    </a:p>
                  </a:txBody>
                  <a:tcPr anchor="ctr"/>
                </a:tc>
                <a:extLst>
                  <a:ext uri="{0D108BD9-81ED-4DB2-BD59-A6C34878D82A}">
                    <a16:rowId xmlns:a16="http://schemas.microsoft.com/office/drawing/2014/main" xmlns="" val="1215425845"/>
                  </a:ext>
                </a:extLst>
              </a:tr>
            </a:tbl>
          </a:graphicData>
        </a:graphic>
      </p:graphicFrame>
      <p:sp>
        <p:nvSpPr>
          <p:cNvPr id="6" name="TextBox 5"/>
          <p:cNvSpPr txBox="1"/>
          <p:nvPr/>
        </p:nvSpPr>
        <p:spPr>
          <a:xfrm>
            <a:off x="1337080" y="923925"/>
            <a:ext cx="2390776" cy="247650"/>
          </a:xfrm>
          <a:prstGeom prst="rect">
            <a:avLst/>
          </a:prstGeom>
          <a:noFill/>
        </p:spPr>
        <p:txBody>
          <a:bodyPr wrap="none" lIns="0" tIns="0" rIns="0" bIns="0" rtlCol="0">
            <a:noAutofit/>
          </a:bodyPr>
          <a:lstStyle/>
          <a:p>
            <a:pPr algn="ctr">
              <a:lnSpc>
                <a:spcPct val="90000"/>
              </a:lnSpc>
            </a:pPr>
            <a:r>
              <a:rPr lang="en-US" sz="1400" b="1" dirty="0" smtClean="0"/>
              <a:t>Department Table</a:t>
            </a:r>
            <a:endParaRPr lang="en-US" sz="1400" b="1" dirty="0"/>
          </a:p>
        </p:txBody>
      </p:sp>
      <p:graphicFrame>
        <p:nvGraphicFramePr>
          <p:cNvPr id="7" name="Content Placeholder 5" descr="Table with multiple topic and category rows"/>
          <p:cNvGraphicFramePr>
            <a:graphicFrameLocks/>
          </p:cNvGraphicFramePr>
          <p:nvPr>
            <p:extLst>
              <p:ext uri="{D42A27DB-BD31-4B8C-83A1-F6EECF244321}">
                <p14:modId xmlns:p14="http://schemas.microsoft.com/office/powerpoint/2010/main" val="3080384133"/>
              </p:ext>
            </p:extLst>
          </p:nvPr>
        </p:nvGraphicFramePr>
        <p:xfrm>
          <a:off x="4774026" y="1204146"/>
          <a:ext cx="3475797" cy="1950720"/>
        </p:xfrm>
        <a:graphic>
          <a:graphicData uri="http://schemas.openxmlformats.org/drawingml/2006/table">
            <a:tbl>
              <a:tblPr firstRow="1" bandRow="1">
                <a:tableStyleId>{5FD0F851-EC5A-4D38-B0AD-8093EC10F338}</a:tableStyleId>
              </a:tblPr>
              <a:tblGrid>
                <a:gridCol w="1593660">
                  <a:extLst>
                    <a:ext uri="{9D8B030D-6E8A-4147-A177-3AD203B41FA5}">
                      <a16:colId xmlns:a16="http://schemas.microsoft.com/office/drawing/2014/main" xmlns="" val="768047797"/>
                    </a:ext>
                  </a:extLst>
                </a:gridCol>
                <a:gridCol w="1882137">
                  <a:extLst>
                    <a:ext uri="{9D8B030D-6E8A-4147-A177-3AD203B41FA5}">
                      <a16:colId xmlns:a16="http://schemas.microsoft.com/office/drawing/2014/main" xmlns="" val="2160592720"/>
                    </a:ext>
                  </a:extLst>
                </a:gridCol>
              </a:tblGrid>
              <a:tr h="0">
                <a:tc>
                  <a:txBody>
                    <a:bodyPr/>
                    <a:lstStyle/>
                    <a:p>
                      <a:pPr algn="ctr"/>
                      <a:r>
                        <a:rPr lang="en-US" sz="1400" dirty="0" smtClean="0"/>
                        <a:t>Employee</a:t>
                      </a:r>
                      <a:r>
                        <a:rPr lang="en-US" sz="1400" baseline="0" dirty="0" smtClean="0"/>
                        <a:t> Name</a:t>
                      </a:r>
                      <a:endParaRPr lang="en-US" sz="1400" dirty="0"/>
                    </a:p>
                  </a:txBody>
                  <a:tcPr anchor="ctr"/>
                </a:tc>
                <a:tc>
                  <a:txBody>
                    <a:bodyPr/>
                    <a:lstStyle/>
                    <a:p>
                      <a:pPr algn="ctr"/>
                      <a:r>
                        <a:rPr lang="en-US" sz="1400" dirty="0" smtClean="0"/>
                        <a:t>Department ID</a:t>
                      </a:r>
                      <a:endParaRPr lang="en-US" sz="1400" dirty="0"/>
                    </a:p>
                  </a:txBody>
                  <a:tcPr anchor="ctr"/>
                </a:tc>
                <a:extLst>
                  <a:ext uri="{0D108BD9-81ED-4DB2-BD59-A6C34878D82A}">
                    <a16:rowId xmlns:a16="http://schemas.microsoft.com/office/drawing/2014/main" xmlns="" val="4137053520"/>
                  </a:ext>
                </a:extLst>
              </a:tr>
              <a:tr h="251428">
                <a:tc>
                  <a:txBody>
                    <a:bodyPr/>
                    <a:lstStyle/>
                    <a:p>
                      <a:pPr algn="ctr"/>
                      <a:r>
                        <a:rPr lang="en-US" sz="1200" dirty="0" smtClean="0"/>
                        <a:t>Rafferty</a:t>
                      </a:r>
                    </a:p>
                  </a:txBody>
                  <a:tcPr anchor="ctr"/>
                </a:tc>
                <a:tc>
                  <a:txBody>
                    <a:bodyPr/>
                    <a:lstStyle/>
                    <a:p>
                      <a:pPr algn="ctr"/>
                      <a:r>
                        <a:rPr lang="en-US" sz="1200" dirty="0" smtClean="0"/>
                        <a:t>31</a:t>
                      </a:r>
                      <a:endParaRPr lang="en-US" sz="1200" dirty="0"/>
                    </a:p>
                  </a:txBody>
                  <a:tcPr anchor="ctr"/>
                </a:tc>
                <a:extLst>
                  <a:ext uri="{0D108BD9-81ED-4DB2-BD59-A6C34878D82A}">
                    <a16:rowId xmlns:a16="http://schemas.microsoft.com/office/drawing/2014/main" xmlns="" val="3556899677"/>
                  </a:ext>
                </a:extLst>
              </a:tr>
              <a:tr h="251428">
                <a:tc>
                  <a:txBody>
                    <a:bodyPr/>
                    <a:lstStyle/>
                    <a:p>
                      <a:pPr algn="ctr"/>
                      <a:r>
                        <a:rPr lang="en-US" sz="1200" dirty="0" smtClean="0"/>
                        <a:t>Jones</a:t>
                      </a:r>
                      <a:endParaRPr lang="en-US" sz="1200" dirty="0"/>
                    </a:p>
                  </a:txBody>
                  <a:tcPr anchor="ctr"/>
                </a:tc>
                <a:tc>
                  <a:txBody>
                    <a:bodyPr/>
                    <a:lstStyle/>
                    <a:p>
                      <a:pPr algn="ctr"/>
                      <a:r>
                        <a:rPr lang="en-US" sz="1200" dirty="0" smtClean="0"/>
                        <a:t>33</a:t>
                      </a:r>
                      <a:endParaRPr lang="en-US" sz="1200" dirty="0"/>
                    </a:p>
                  </a:txBody>
                  <a:tcPr anchor="ctr"/>
                </a:tc>
                <a:extLst>
                  <a:ext uri="{0D108BD9-81ED-4DB2-BD59-A6C34878D82A}">
                    <a16:rowId xmlns:a16="http://schemas.microsoft.com/office/drawing/2014/main" xmlns="" val="3329541866"/>
                  </a:ext>
                </a:extLst>
              </a:tr>
              <a:tr h="251428">
                <a:tc>
                  <a:txBody>
                    <a:bodyPr/>
                    <a:lstStyle/>
                    <a:p>
                      <a:pPr algn="ctr"/>
                      <a:r>
                        <a:rPr lang="en-US" sz="1200" dirty="0" smtClean="0"/>
                        <a:t>Steinberg</a:t>
                      </a:r>
                      <a:endParaRPr lang="en-US" sz="1200" dirty="0"/>
                    </a:p>
                  </a:txBody>
                  <a:tcPr anchor="ctr"/>
                </a:tc>
                <a:tc>
                  <a:txBody>
                    <a:bodyPr/>
                    <a:lstStyle/>
                    <a:p>
                      <a:pPr algn="ctr"/>
                      <a:r>
                        <a:rPr lang="en-US" sz="1200" dirty="0" smtClean="0"/>
                        <a:t>33</a:t>
                      </a:r>
                      <a:endParaRPr lang="en-US" sz="1200" dirty="0"/>
                    </a:p>
                  </a:txBody>
                  <a:tcPr anchor="ctr"/>
                </a:tc>
                <a:extLst>
                  <a:ext uri="{0D108BD9-81ED-4DB2-BD59-A6C34878D82A}">
                    <a16:rowId xmlns:a16="http://schemas.microsoft.com/office/drawing/2014/main" xmlns="" val="1219984279"/>
                  </a:ext>
                </a:extLst>
              </a:tr>
              <a:tr h="251428">
                <a:tc>
                  <a:txBody>
                    <a:bodyPr/>
                    <a:lstStyle/>
                    <a:p>
                      <a:pPr algn="ctr"/>
                      <a:r>
                        <a:rPr lang="en-US" sz="1200" dirty="0" smtClean="0"/>
                        <a:t>Robinson</a:t>
                      </a:r>
                      <a:endParaRPr lang="en-US" sz="1200" dirty="0"/>
                    </a:p>
                  </a:txBody>
                  <a:tcPr anchor="ctr"/>
                </a:tc>
                <a:tc>
                  <a:txBody>
                    <a:bodyPr/>
                    <a:lstStyle/>
                    <a:p>
                      <a:pPr algn="ctr"/>
                      <a:r>
                        <a:rPr lang="en-US" sz="1200" dirty="0" smtClean="0"/>
                        <a:t>34</a:t>
                      </a:r>
                      <a:endParaRPr lang="en-US" sz="1200" dirty="0"/>
                    </a:p>
                  </a:txBody>
                  <a:tcPr anchor="ctr"/>
                </a:tc>
                <a:extLst>
                  <a:ext uri="{0D108BD9-81ED-4DB2-BD59-A6C34878D82A}">
                    <a16:rowId xmlns:a16="http://schemas.microsoft.com/office/drawing/2014/main" xmlns="" val="1215425845"/>
                  </a:ext>
                </a:extLst>
              </a:tr>
              <a:tr h="251428">
                <a:tc>
                  <a:txBody>
                    <a:bodyPr/>
                    <a:lstStyle/>
                    <a:p>
                      <a:pPr algn="ctr"/>
                      <a:r>
                        <a:rPr lang="en-US" sz="1200" dirty="0" smtClean="0"/>
                        <a:t>Smith</a:t>
                      </a:r>
                      <a:endParaRPr lang="en-US" sz="1200" dirty="0"/>
                    </a:p>
                  </a:txBody>
                  <a:tcPr anchor="ctr"/>
                </a:tc>
                <a:tc>
                  <a:txBody>
                    <a:bodyPr/>
                    <a:lstStyle/>
                    <a:p>
                      <a:pPr algn="ctr"/>
                      <a:r>
                        <a:rPr lang="en-US" sz="1200" dirty="0" smtClean="0"/>
                        <a:t>34</a:t>
                      </a:r>
                      <a:endParaRPr lang="en-US" sz="1200" dirty="0"/>
                    </a:p>
                  </a:txBody>
                  <a:tcPr anchor="ctr"/>
                </a:tc>
              </a:tr>
              <a:tr h="251428">
                <a:tc>
                  <a:txBody>
                    <a:bodyPr/>
                    <a:lstStyle/>
                    <a:p>
                      <a:pPr algn="ctr"/>
                      <a:r>
                        <a:rPr lang="en-US" sz="1200" dirty="0" smtClean="0"/>
                        <a:t>Jasper</a:t>
                      </a:r>
                      <a:endParaRPr lang="en-US" sz="1200" dirty="0"/>
                    </a:p>
                  </a:txBody>
                  <a:tcPr anchor="ctr"/>
                </a:tc>
                <a:tc>
                  <a:txBody>
                    <a:bodyPr/>
                    <a:lstStyle/>
                    <a:p>
                      <a:pPr algn="ctr"/>
                      <a:r>
                        <a:rPr lang="en-US" sz="1200" dirty="0" smtClean="0"/>
                        <a:t>36</a:t>
                      </a:r>
                      <a:endParaRPr lang="en-US" sz="1200" dirty="0"/>
                    </a:p>
                  </a:txBody>
                  <a:tcPr anchor="ctr"/>
                </a:tc>
              </a:tr>
            </a:tbl>
          </a:graphicData>
        </a:graphic>
      </p:graphicFrame>
      <p:sp>
        <p:nvSpPr>
          <p:cNvPr id="8" name="TextBox 7"/>
          <p:cNvSpPr txBox="1"/>
          <p:nvPr/>
        </p:nvSpPr>
        <p:spPr>
          <a:xfrm>
            <a:off x="5185180" y="923925"/>
            <a:ext cx="2390776" cy="247650"/>
          </a:xfrm>
          <a:prstGeom prst="rect">
            <a:avLst/>
          </a:prstGeom>
          <a:noFill/>
        </p:spPr>
        <p:txBody>
          <a:bodyPr wrap="none" lIns="0" tIns="0" rIns="0" bIns="0" rtlCol="0">
            <a:noAutofit/>
          </a:bodyPr>
          <a:lstStyle/>
          <a:p>
            <a:pPr algn="ctr">
              <a:lnSpc>
                <a:spcPct val="90000"/>
              </a:lnSpc>
            </a:pPr>
            <a:r>
              <a:rPr lang="en-US" sz="1400" b="1" dirty="0" smtClean="0"/>
              <a:t>Employee Table</a:t>
            </a:r>
            <a:endParaRPr lang="en-US" sz="1400" b="1" dirty="0"/>
          </a:p>
        </p:txBody>
      </p:sp>
      <p:graphicFrame>
        <p:nvGraphicFramePr>
          <p:cNvPr id="11" name="Content Placeholder 5" descr="Table with multiple topic and category rows"/>
          <p:cNvGraphicFramePr>
            <a:graphicFrameLocks/>
          </p:cNvGraphicFramePr>
          <p:nvPr>
            <p:extLst>
              <p:ext uri="{D42A27DB-BD31-4B8C-83A1-F6EECF244321}">
                <p14:modId xmlns:p14="http://schemas.microsoft.com/office/powerpoint/2010/main" val="3080384133"/>
              </p:ext>
            </p:extLst>
          </p:nvPr>
        </p:nvGraphicFramePr>
        <p:xfrm>
          <a:off x="830676" y="3990974"/>
          <a:ext cx="10221904" cy="2225040"/>
        </p:xfrm>
        <a:graphic>
          <a:graphicData uri="http://schemas.openxmlformats.org/drawingml/2006/table">
            <a:tbl>
              <a:tblPr firstRow="1" bandRow="1">
                <a:tableStyleId>{5FD0F851-EC5A-4D38-B0AD-8093EC10F338}</a:tableStyleId>
              </a:tblPr>
              <a:tblGrid>
                <a:gridCol w="2250013">
                  <a:extLst>
                    <a:ext uri="{9D8B030D-6E8A-4147-A177-3AD203B41FA5}">
                      <a16:colId xmlns:a16="http://schemas.microsoft.com/office/drawing/2014/main" xmlns="" val="768047797"/>
                    </a:ext>
                  </a:extLst>
                </a:gridCol>
                <a:gridCol w="2657297">
                  <a:extLst>
                    <a:ext uri="{9D8B030D-6E8A-4147-A177-3AD203B41FA5}">
                      <a16:colId xmlns:a16="http://schemas.microsoft.com/office/drawing/2014/main" xmlns="" val="2160592720"/>
                    </a:ext>
                  </a:extLst>
                </a:gridCol>
                <a:gridCol w="2657297"/>
                <a:gridCol w="2657297"/>
              </a:tblGrid>
              <a:tr h="276225">
                <a:tc>
                  <a:txBody>
                    <a:bodyPr/>
                    <a:lstStyle/>
                    <a:p>
                      <a:pPr algn="ctr"/>
                      <a:r>
                        <a:rPr lang="en-US" sz="1400" dirty="0" smtClean="0"/>
                        <a:t>Employee Last Name</a:t>
                      </a:r>
                      <a:endParaRPr lang="en-US" sz="1400" dirty="0"/>
                    </a:p>
                  </a:txBody>
                  <a:tcPr anchor="ctr"/>
                </a:tc>
                <a:tc>
                  <a:txBody>
                    <a:bodyPr/>
                    <a:lstStyle/>
                    <a:p>
                      <a:pPr algn="ctr"/>
                      <a:r>
                        <a:rPr lang="en-US" sz="1400" dirty="0" err="1" smtClean="0"/>
                        <a:t>Employee.Department</a:t>
                      </a:r>
                      <a:r>
                        <a:rPr lang="en-US" sz="1400" baseline="0" dirty="0" smtClean="0"/>
                        <a:t> ID</a:t>
                      </a:r>
                      <a:endParaRPr lang="en-US" sz="1400" dirty="0"/>
                    </a:p>
                  </a:txBody>
                  <a:tcPr anchor="ctr"/>
                </a:tc>
                <a:tc>
                  <a:txBody>
                    <a:bodyPr/>
                    <a:lstStyle/>
                    <a:p>
                      <a:pPr algn="ctr"/>
                      <a:r>
                        <a:rPr lang="en-US" sz="1400" dirty="0" err="1" smtClean="0"/>
                        <a:t>Department.Department</a:t>
                      </a:r>
                      <a:r>
                        <a:rPr lang="en-US" sz="1400" dirty="0" smtClean="0"/>
                        <a:t> Name</a:t>
                      </a:r>
                      <a:endParaRPr lang="en-US" sz="1400" dirty="0"/>
                    </a:p>
                  </a:txBody>
                  <a:tcPr anchor="ctr"/>
                </a:tc>
                <a:tc>
                  <a:txBody>
                    <a:bodyPr/>
                    <a:lstStyle/>
                    <a:p>
                      <a:pPr algn="ctr"/>
                      <a:r>
                        <a:rPr lang="en-US" sz="1400" dirty="0" err="1" smtClean="0"/>
                        <a:t>Department.Department</a:t>
                      </a:r>
                      <a:r>
                        <a:rPr lang="en-US" sz="1400" dirty="0" smtClean="0"/>
                        <a:t> Id</a:t>
                      </a:r>
                      <a:endParaRPr lang="en-US" sz="1400" dirty="0"/>
                    </a:p>
                  </a:txBody>
                  <a:tcPr anchor="ctr"/>
                </a:tc>
                <a:extLst>
                  <a:ext uri="{0D108BD9-81ED-4DB2-BD59-A6C34878D82A}">
                    <a16:rowId xmlns:a16="http://schemas.microsoft.com/office/drawing/2014/main" xmlns="" val="4137053520"/>
                  </a:ext>
                </a:extLst>
              </a:tr>
              <a:tr h="251428">
                <a:tc>
                  <a:txBody>
                    <a:bodyPr/>
                    <a:lstStyle/>
                    <a:p>
                      <a:pPr algn="ctr"/>
                      <a:r>
                        <a:rPr lang="en-US" sz="1200" dirty="0" smtClean="0"/>
                        <a:t>Smith</a:t>
                      </a:r>
                      <a:endParaRPr lang="en-US" sz="1200" dirty="0"/>
                    </a:p>
                  </a:txBody>
                  <a:tcPr anchor="ctr"/>
                </a:tc>
                <a:tc>
                  <a:txBody>
                    <a:bodyPr/>
                    <a:lstStyle/>
                    <a:p>
                      <a:pPr algn="ctr"/>
                      <a:r>
                        <a:rPr lang="en-US" sz="1200" dirty="0" smtClean="0"/>
                        <a:t>34</a:t>
                      </a:r>
                      <a:endParaRPr lang="en-US" sz="1200" dirty="0"/>
                    </a:p>
                  </a:txBody>
                  <a:tcPr anchor="ctr"/>
                </a:tc>
                <a:tc>
                  <a:txBody>
                    <a:bodyPr/>
                    <a:lstStyle/>
                    <a:p>
                      <a:pPr marL="0" marR="0" indent="0" algn="ctr" defTabSz="914361" rtl="0" eaLnBrk="1" fontAlgn="auto" latinLnBrk="0" hangingPunct="1">
                        <a:lnSpc>
                          <a:spcPct val="100000"/>
                        </a:lnSpc>
                        <a:spcBef>
                          <a:spcPts val="0"/>
                        </a:spcBef>
                        <a:spcAft>
                          <a:spcPts val="0"/>
                        </a:spcAft>
                        <a:buClrTx/>
                        <a:buSzTx/>
                        <a:buFontTx/>
                        <a:buNone/>
                        <a:tabLst/>
                        <a:defRPr/>
                      </a:pPr>
                      <a:r>
                        <a:rPr lang="en-US" sz="1200" dirty="0" smtClean="0"/>
                        <a:t>Clerical</a:t>
                      </a:r>
                      <a:endParaRPr lang="en-US" sz="1200" dirty="0"/>
                    </a:p>
                  </a:txBody>
                  <a:tcPr anchor="ctr"/>
                </a:tc>
                <a:tc>
                  <a:txBody>
                    <a:bodyPr/>
                    <a:lstStyle/>
                    <a:p>
                      <a:pPr algn="ctr"/>
                      <a:r>
                        <a:rPr lang="en-US" sz="1200" dirty="0" smtClean="0"/>
                        <a:t>34</a:t>
                      </a:r>
                      <a:endParaRPr lang="en-US" sz="1200" dirty="0"/>
                    </a:p>
                  </a:txBody>
                  <a:tcPr anchor="ctr"/>
                </a:tc>
                <a:extLst>
                  <a:ext uri="{0D108BD9-81ED-4DB2-BD59-A6C34878D82A}">
                    <a16:rowId xmlns:a16="http://schemas.microsoft.com/office/drawing/2014/main" xmlns="" val="3556899677"/>
                  </a:ext>
                </a:extLst>
              </a:tr>
              <a:tr h="251428">
                <a:tc>
                  <a:txBody>
                    <a:bodyPr/>
                    <a:lstStyle/>
                    <a:p>
                      <a:pPr algn="ctr"/>
                      <a:r>
                        <a:rPr lang="en-US" sz="1200" dirty="0" smtClean="0"/>
                        <a:t>Jones</a:t>
                      </a:r>
                      <a:endParaRPr lang="en-US" sz="1200" dirty="0"/>
                    </a:p>
                  </a:txBody>
                  <a:tcPr anchor="ctr"/>
                </a:tc>
                <a:tc>
                  <a:txBody>
                    <a:bodyPr/>
                    <a:lstStyle/>
                    <a:p>
                      <a:pPr algn="ctr"/>
                      <a:r>
                        <a:rPr lang="en-US" sz="1200" dirty="0" smtClean="0"/>
                        <a:t>33</a:t>
                      </a:r>
                      <a:endParaRPr lang="en-US" sz="1200" dirty="0"/>
                    </a:p>
                  </a:txBody>
                  <a:tcPr anchor="ctr"/>
                </a:tc>
                <a:tc>
                  <a:txBody>
                    <a:bodyPr/>
                    <a:lstStyle/>
                    <a:p>
                      <a:pPr algn="ctr"/>
                      <a:r>
                        <a:rPr lang="en-US" sz="1200" dirty="0" smtClean="0"/>
                        <a:t>Engineering</a:t>
                      </a:r>
                      <a:endParaRPr lang="en-US" sz="1200" dirty="0"/>
                    </a:p>
                  </a:txBody>
                  <a:tcPr anchor="ctr"/>
                </a:tc>
                <a:tc>
                  <a:txBody>
                    <a:bodyPr/>
                    <a:lstStyle/>
                    <a:p>
                      <a:pPr algn="ctr"/>
                      <a:r>
                        <a:rPr lang="en-US" sz="1200" dirty="0" smtClean="0"/>
                        <a:t>33</a:t>
                      </a:r>
                      <a:endParaRPr lang="en-US" sz="1200" dirty="0"/>
                    </a:p>
                  </a:txBody>
                  <a:tcPr anchor="ctr"/>
                </a:tc>
                <a:extLst>
                  <a:ext uri="{0D108BD9-81ED-4DB2-BD59-A6C34878D82A}">
                    <a16:rowId xmlns:a16="http://schemas.microsoft.com/office/drawing/2014/main" xmlns="" val="3329541866"/>
                  </a:ext>
                </a:extLst>
              </a:tr>
              <a:tr h="251428">
                <a:tc>
                  <a:txBody>
                    <a:bodyPr/>
                    <a:lstStyle/>
                    <a:p>
                      <a:pPr algn="ctr"/>
                      <a:r>
                        <a:rPr lang="en-US" sz="1200" dirty="0" smtClean="0"/>
                        <a:t>Robinson</a:t>
                      </a:r>
                      <a:endParaRPr lang="en-US" sz="1200" dirty="0"/>
                    </a:p>
                  </a:txBody>
                  <a:tcPr anchor="ctr"/>
                </a:tc>
                <a:tc>
                  <a:txBody>
                    <a:bodyPr/>
                    <a:lstStyle/>
                    <a:p>
                      <a:pPr algn="ctr"/>
                      <a:r>
                        <a:rPr lang="en-US" sz="1200" dirty="0" smtClean="0"/>
                        <a:t>34</a:t>
                      </a:r>
                      <a:endParaRPr lang="en-US" sz="1200" dirty="0"/>
                    </a:p>
                  </a:txBody>
                  <a:tcPr anchor="ctr"/>
                </a:tc>
                <a:tc>
                  <a:txBody>
                    <a:bodyPr/>
                    <a:lstStyle/>
                    <a:p>
                      <a:pPr algn="ctr"/>
                      <a:r>
                        <a:rPr lang="en-US" sz="1200" dirty="0" smtClean="0"/>
                        <a:t>Clerical</a:t>
                      </a:r>
                      <a:endParaRPr lang="en-US" sz="1200" dirty="0"/>
                    </a:p>
                  </a:txBody>
                  <a:tcPr anchor="ctr"/>
                </a:tc>
                <a:tc>
                  <a:txBody>
                    <a:bodyPr/>
                    <a:lstStyle/>
                    <a:p>
                      <a:pPr algn="ctr"/>
                      <a:r>
                        <a:rPr lang="en-US" sz="1200" dirty="0" smtClean="0"/>
                        <a:t>34</a:t>
                      </a:r>
                      <a:endParaRPr lang="en-US" sz="1200" dirty="0"/>
                    </a:p>
                  </a:txBody>
                  <a:tcPr anchor="ctr"/>
                </a:tc>
                <a:extLst>
                  <a:ext uri="{0D108BD9-81ED-4DB2-BD59-A6C34878D82A}">
                    <a16:rowId xmlns:a16="http://schemas.microsoft.com/office/drawing/2014/main" xmlns="" val="1219984279"/>
                  </a:ext>
                </a:extLst>
              </a:tr>
              <a:tr h="251428">
                <a:tc>
                  <a:txBody>
                    <a:bodyPr/>
                    <a:lstStyle/>
                    <a:p>
                      <a:pPr algn="ctr"/>
                      <a:r>
                        <a:rPr lang="en-US" sz="1200" dirty="0" smtClean="0"/>
                        <a:t>Jasper</a:t>
                      </a:r>
                    </a:p>
                  </a:txBody>
                  <a:tcPr anchor="ctr"/>
                </a:tc>
                <a:tc>
                  <a:txBody>
                    <a:bodyPr/>
                    <a:lstStyle/>
                    <a:p>
                      <a:pPr algn="ctr"/>
                      <a:r>
                        <a:rPr lang="en-US" sz="1200" dirty="0" smtClean="0"/>
                        <a:t>36</a:t>
                      </a:r>
                      <a:endParaRPr lang="en-US" sz="1200" dirty="0"/>
                    </a:p>
                  </a:txBody>
                  <a:tcPr anchor="ctr"/>
                </a:tc>
                <a:tc>
                  <a:txBody>
                    <a:bodyPr/>
                    <a:lstStyle/>
                    <a:p>
                      <a:pPr marL="0" marR="0" indent="0" algn="ctr" defTabSz="914361" rtl="0" eaLnBrk="1" fontAlgn="auto" latinLnBrk="0" hangingPunct="1">
                        <a:lnSpc>
                          <a:spcPct val="100000"/>
                        </a:lnSpc>
                        <a:spcBef>
                          <a:spcPts val="0"/>
                        </a:spcBef>
                        <a:spcAft>
                          <a:spcPts val="0"/>
                        </a:spcAft>
                        <a:buClrTx/>
                        <a:buSzTx/>
                        <a:buFontTx/>
                        <a:buNone/>
                        <a:tabLst/>
                        <a:defRPr/>
                      </a:pPr>
                      <a:r>
                        <a:rPr lang="en-US" sz="1200" dirty="0" smtClean="0"/>
                        <a:t>NULL</a:t>
                      </a:r>
                      <a:endParaRPr lang="en-US" sz="1200" dirty="0"/>
                    </a:p>
                  </a:txBody>
                  <a:tcPr anchor="ctr"/>
                </a:tc>
                <a:tc>
                  <a:txBody>
                    <a:bodyPr/>
                    <a:lstStyle/>
                    <a:p>
                      <a:pPr algn="ctr"/>
                      <a:r>
                        <a:rPr lang="en-US" sz="1200" dirty="0" smtClean="0"/>
                        <a:t>NULL</a:t>
                      </a:r>
                      <a:endParaRPr lang="en-US" sz="1200" dirty="0"/>
                    </a:p>
                  </a:txBody>
                  <a:tcPr anchor="ctr"/>
                </a:tc>
              </a:tr>
              <a:tr h="251428">
                <a:tc>
                  <a:txBody>
                    <a:bodyPr/>
                    <a:lstStyle/>
                    <a:p>
                      <a:pPr algn="ctr"/>
                      <a:r>
                        <a:rPr lang="en-US" sz="1200" dirty="0" smtClean="0"/>
                        <a:t>Steinberg</a:t>
                      </a:r>
                    </a:p>
                  </a:txBody>
                  <a:tcPr anchor="ctr"/>
                </a:tc>
                <a:tc>
                  <a:txBody>
                    <a:bodyPr/>
                    <a:lstStyle/>
                    <a:p>
                      <a:pPr algn="ctr"/>
                      <a:r>
                        <a:rPr lang="en-US" sz="1200" dirty="0" smtClean="0"/>
                        <a:t>33</a:t>
                      </a:r>
                      <a:endParaRPr lang="en-US" sz="1200" dirty="0"/>
                    </a:p>
                  </a:txBody>
                  <a:tcPr anchor="ctr"/>
                </a:tc>
                <a:tc>
                  <a:txBody>
                    <a:bodyPr/>
                    <a:lstStyle/>
                    <a:p>
                      <a:pPr marL="0" marR="0" indent="0" algn="ctr" defTabSz="914361" rtl="0" eaLnBrk="1" fontAlgn="auto" latinLnBrk="0" hangingPunct="1">
                        <a:lnSpc>
                          <a:spcPct val="100000"/>
                        </a:lnSpc>
                        <a:spcBef>
                          <a:spcPts val="0"/>
                        </a:spcBef>
                        <a:spcAft>
                          <a:spcPts val="0"/>
                        </a:spcAft>
                        <a:buClrTx/>
                        <a:buSzTx/>
                        <a:buFontTx/>
                        <a:buNone/>
                        <a:tabLst/>
                        <a:defRPr/>
                      </a:pPr>
                      <a:r>
                        <a:rPr lang="en-US" sz="1200" dirty="0" smtClean="0"/>
                        <a:t>Engineering</a:t>
                      </a:r>
                      <a:endParaRPr lang="en-US" sz="1200" dirty="0"/>
                    </a:p>
                  </a:txBody>
                  <a:tcPr anchor="ctr"/>
                </a:tc>
                <a:tc>
                  <a:txBody>
                    <a:bodyPr/>
                    <a:lstStyle/>
                    <a:p>
                      <a:pPr algn="ctr"/>
                      <a:r>
                        <a:rPr lang="en-US" sz="1200" dirty="0" smtClean="0"/>
                        <a:t>33</a:t>
                      </a:r>
                      <a:endParaRPr lang="en-US" sz="1200" dirty="0"/>
                    </a:p>
                  </a:txBody>
                  <a:tcPr anchor="ctr"/>
                </a:tc>
                <a:extLst>
                  <a:ext uri="{0D108BD9-81ED-4DB2-BD59-A6C34878D82A}">
                    <a16:rowId xmlns:a16="http://schemas.microsoft.com/office/drawing/2014/main" xmlns="" val="1215425845"/>
                  </a:ext>
                </a:extLst>
              </a:tr>
              <a:tr h="251428">
                <a:tc>
                  <a:txBody>
                    <a:bodyPr/>
                    <a:lstStyle/>
                    <a:p>
                      <a:pPr algn="ctr"/>
                      <a:r>
                        <a:rPr lang="en-US" sz="1200" dirty="0" smtClean="0"/>
                        <a:t>Rafferty</a:t>
                      </a:r>
                      <a:endParaRPr lang="en-US" sz="1200" dirty="0"/>
                    </a:p>
                  </a:txBody>
                  <a:tcPr anchor="ctr"/>
                </a:tc>
                <a:tc>
                  <a:txBody>
                    <a:bodyPr/>
                    <a:lstStyle/>
                    <a:p>
                      <a:pPr algn="ctr"/>
                      <a:r>
                        <a:rPr lang="en-US" sz="1200" dirty="0" smtClean="0"/>
                        <a:t>31</a:t>
                      </a:r>
                      <a:endParaRPr lang="en-US" sz="1200" dirty="0"/>
                    </a:p>
                  </a:txBody>
                  <a:tcPr anchor="ctr"/>
                </a:tc>
                <a:tc>
                  <a:txBody>
                    <a:bodyPr/>
                    <a:lstStyle/>
                    <a:p>
                      <a:pPr algn="ctr"/>
                      <a:r>
                        <a:rPr lang="en-US" sz="1200" dirty="0" smtClean="0"/>
                        <a:t>Sales</a:t>
                      </a:r>
                      <a:endParaRPr lang="en-US" sz="1200" dirty="0"/>
                    </a:p>
                  </a:txBody>
                  <a:tcPr anchor="ctr"/>
                </a:tc>
                <a:tc>
                  <a:txBody>
                    <a:bodyPr/>
                    <a:lstStyle/>
                    <a:p>
                      <a:pPr algn="ctr"/>
                      <a:r>
                        <a:rPr lang="en-US" sz="1200" dirty="0" smtClean="0"/>
                        <a:t>31</a:t>
                      </a:r>
                      <a:endParaRPr lang="en-US" sz="1200" dirty="0"/>
                    </a:p>
                  </a:txBody>
                  <a:tcPr anchor="ctr"/>
                </a:tc>
              </a:tr>
              <a:tr h="251428">
                <a:tc>
                  <a:txBody>
                    <a:bodyPr/>
                    <a:lstStyle/>
                    <a:p>
                      <a:pPr algn="ctr"/>
                      <a:r>
                        <a:rPr lang="en-US" sz="1200" dirty="0" smtClean="0"/>
                        <a:t>NULL</a:t>
                      </a:r>
                      <a:endParaRPr lang="en-US" sz="1200" dirty="0"/>
                    </a:p>
                  </a:txBody>
                  <a:tcPr anchor="ctr"/>
                </a:tc>
                <a:tc>
                  <a:txBody>
                    <a:bodyPr/>
                    <a:lstStyle/>
                    <a:p>
                      <a:pPr algn="ctr"/>
                      <a:r>
                        <a:rPr lang="en-US" sz="1200" dirty="0" smtClean="0"/>
                        <a:t>NULL</a:t>
                      </a:r>
                      <a:endParaRPr lang="en-US" sz="1200" dirty="0"/>
                    </a:p>
                  </a:txBody>
                  <a:tcPr anchor="ctr"/>
                </a:tc>
                <a:tc>
                  <a:txBody>
                    <a:bodyPr/>
                    <a:lstStyle/>
                    <a:p>
                      <a:pPr algn="ctr"/>
                      <a:r>
                        <a:rPr lang="en-US" sz="1200" dirty="0" smtClean="0"/>
                        <a:t>Marketing</a:t>
                      </a:r>
                      <a:endParaRPr lang="en-US" sz="1200" dirty="0"/>
                    </a:p>
                  </a:txBody>
                  <a:tcPr anchor="ctr"/>
                </a:tc>
                <a:tc>
                  <a:txBody>
                    <a:bodyPr/>
                    <a:lstStyle/>
                    <a:p>
                      <a:pPr algn="ctr"/>
                      <a:r>
                        <a:rPr lang="en-US" sz="1200" dirty="0" smtClean="0"/>
                        <a:t>35</a:t>
                      </a:r>
                      <a:endParaRPr lang="en-US" sz="1200" dirty="0"/>
                    </a:p>
                  </a:txBody>
                  <a:tcPr anchor="ctr"/>
                </a:tc>
              </a:tr>
            </a:tbl>
          </a:graphicData>
        </a:graphic>
      </p:graphicFrame>
      <p:pic>
        <p:nvPicPr>
          <p:cNvPr id="2" name="Picture 1"/>
          <p:cNvPicPr>
            <a:picLocks noChangeAspect="1"/>
          </p:cNvPicPr>
          <p:nvPr/>
        </p:nvPicPr>
        <p:blipFill>
          <a:blip r:embed="rId2"/>
          <a:stretch>
            <a:fillRect/>
          </a:stretch>
        </p:blipFill>
        <p:spPr>
          <a:xfrm>
            <a:off x="925926" y="3090674"/>
            <a:ext cx="6255331" cy="900300"/>
          </a:xfrm>
          <a:prstGeom prst="rect">
            <a:avLst/>
          </a:prstGeom>
        </p:spPr>
      </p:pic>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Outer Join Tips</a:t>
            </a:r>
            <a:endParaRPr lang="en-US" dirty="0"/>
          </a:p>
        </p:txBody>
      </p:sp>
      <p:sp>
        <p:nvSpPr>
          <p:cNvPr id="3" name="Content Placeholder 2"/>
          <p:cNvSpPr>
            <a:spLocks noGrp="1"/>
          </p:cNvSpPr>
          <p:nvPr>
            <p:ph idx="1"/>
          </p:nvPr>
        </p:nvSpPr>
        <p:spPr/>
        <p:txBody>
          <a:bodyPr/>
          <a:lstStyle/>
          <a:p>
            <a:r>
              <a:rPr lang="en-US" dirty="0" smtClean="0"/>
              <a:t>To select records in table A that does not have a match in table B, you can use table A left join table B, then in the where condition saying B.(primary key) is null</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12</a:t>
            </a:fld>
            <a:endParaRPr lang="en-US" dirty="0"/>
          </a:p>
        </p:txBody>
      </p:sp>
    </p:spTree>
    <p:extLst>
      <p:ext uri="{BB962C8B-B14F-4D97-AF65-F5344CB8AC3E}">
        <p14:creationId xmlns:p14="http://schemas.microsoft.com/office/powerpoint/2010/main" val="231168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Famous Join Interview Question</a:t>
            </a:r>
            <a:endParaRPr lang="en-US" dirty="0"/>
          </a:p>
        </p:txBody>
      </p:sp>
      <p:sp>
        <p:nvSpPr>
          <p:cNvPr id="3" name="Content Placeholder 2"/>
          <p:cNvSpPr>
            <a:spLocks noGrp="1"/>
          </p:cNvSpPr>
          <p:nvPr>
            <p:ph idx="1"/>
          </p:nvPr>
        </p:nvSpPr>
        <p:spPr/>
        <p:txBody>
          <a:bodyPr/>
          <a:lstStyle/>
          <a:p>
            <a:r>
              <a:rPr lang="en-US" altLang="zh-CN" dirty="0" smtClean="0"/>
              <a:t>If table A with a rows are joining table B with b rows. What is the max and min number of rows you can get for Inner Join and Full Join.</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13</a:t>
            </a:fld>
            <a:endParaRPr lang="en-US" dirty="0"/>
          </a:p>
        </p:txBody>
      </p:sp>
    </p:spTree>
    <p:extLst>
      <p:ext uri="{BB962C8B-B14F-4D97-AF65-F5344CB8AC3E}">
        <p14:creationId xmlns:p14="http://schemas.microsoft.com/office/powerpoint/2010/main" val="3546331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a:t>
            </a:r>
            <a:endParaRPr lang="en-US" dirty="0"/>
          </a:p>
        </p:txBody>
      </p:sp>
      <p:sp>
        <p:nvSpPr>
          <p:cNvPr id="3" name="Content Placeholder 2"/>
          <p:cNvSpPr>
            <a:spLocks noGrp="1"/>
          </p:cNvSpPr>
          <p:nvPr>
            <p:ph idx="1"/>
          </p:nvPr>
        </p:nvSpPr>
        <p:spPr/>
        <p:txBody>
          <a:bodyPr/>
          <a:lstStyle/>
          <a:p>
            <a:r>
              <a:rPr lang="en-US" dirty="0" smtClean="0"/>
              <a:t>Count([column]) will count the rows which has data in that column (not null).</a:t>
            </a:r>
          </a:p>
          <a:p>
            <a:r>
              <a:rPr lang="en-US" dirty="0" smtClean="0"/>
              <a:t>Count(*) will simply count the rows, even there is a null value in the column.</a:t>
            </a:r>
          </a:p>
          <a:p>
            <a:r>
              <a:rPr lang="en-US" dirty="0" smtClean="0"/>
              <a:t>To save performance, experienced dev will use count(1)</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14</a:t>
            </a:fld>
            <a:endParaRPr lang="en-US" dirty="0"/>
          </a:p>
        </p:txBody>
      </p:sp>
    </p:spTree>
    <p:extLst>
      <p:ext uri="{BB962C8B-B14F-4D97-AF65-F5344CB8AC3E}">
        <p14:creationId xmlns:p14="http://schemas.microsoft.com/office/powerpoint/2010/main" val="1111405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531818" y="800100"/>
            <a:ext cx="11125199" cy="523876"/>
          </a:xfrm>
        </p:spPr>
        <p:txBody>
          <a:bodyPr/>
          <a:lstStyle/>
          <a:p>
            <a:r>
              <a:rPr lang="en-US" dirty="0"/>
              <a:t>TOP Key Word</a:t>
            </a:r>
          </a:p>
        </p:txBody>
      </p:sp>
      <p:sp>
        <p:nvSpPr>
          <p:cNvPr id="167939" name="Rectangle 3"/>
          <p:cNvSpPr>
            <a:spLocks noGrp="1" noChangeArrowheads="1"/>
          </p:cNvSpPr>
          <p:nvPr>
            <p:ph type="body" idx="1"/>
          </p:nvPr>
        </p:nvSpPr>
        <p:spPr>
          <a:xfrm>
            <a:off x="507868" y="1416050"/>
            <a:ext cx="11435488" cy="1082675"/>
          </a:xfrm>
        </p:spPr>
        <p:txBody>
          <a:bodyPr/>
          <a:lstStyle/>
          <a:p>
            <a:r>
              <a:rPr lang="en-US" sz="2000" dirty="0"/>
              <a:t>The TOP keyword allows you to return the first n number of rows from a query based on the number of rows or percentage of rows that you define. The first rows returned are also impacted by how your query is ordered </a:t>
            </a:r>
          </a:p>
        </p:txBody>
      </p:sp>
      <p:pic>
        <p:nvPicPr>
          <p:cNvPr id="167940" name="Picture 4"/>
          <p:cNvPicPr>
            <a:picLocks noChangeAspect="1" noChangeArrowheads="1"/>
          </p:cNvPicPr>
          <p:nvPr/>
        </p:nvPicPr>
        <p:blipFill>
          <a:blip r:embed="rId2" cstate="print"/>
          <a:srcRect/>
          <a:stretch>
            <a:fillRect/>
          </a:stretch>
        </p:blipFill>
        <p:spPr bwMode="auto">
          <a:xfrm>
            <a:off x="914162" y="2667001"/>
            <a:ext cx="10462075" cy="3108325"/>
          </a:xfrm>
          <a:prstGeom prst="rect">
            <a:avLst/>
          </a:prstGeom>
          <a:noFill/>
          <a:ln w="9525">
            <a:noFill/>
            <a:miter lim="800000"/>
            <a:headEnd/>
            <a:tailEnd/>
          </a:ln>
          <a:effectLst/>
        </p:spPr>
      </p:pic>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t>Top </a:t>
            </a:r>
          </a:p>
        </p:txBody>
      </p:sp>
      <p:pic>
        <p:nvPicPr>
          <p:cNvPr id="168964" name="Picture 4"/>
          <p:cNvPicPr>
            <a:picLocks noChangeAspect="1" noChangeArrowheads="1"/>
          </p:cNvPicPr>
          <p:nvPr/>
        </p:nvPicPr>
        <p:blipFill>
          <a:blip r:embed="rId2" cstate="print"/>
          <a:srcRect/>
          <a:stretch>
            <a:fillRect/>
          </a:stretch>
        </p:blipFill>
        <p:spPr bwMode="auto">
          <a:xfrm>
            <a:off x="609521" y="1495424"/>
            <a:ext cx="11352291" cy="3633721"/>
          </a:xfrm>
          <a:prstGeom prst="rect">
            <a:avLst/>
          </a:prstGeom>
          <a:noFill/>
          <a:ln w="9525">
            <a:noFill/>
            <a:miter lim="800000"/>
            <a:headEnd/>
            <a:tailEnd/>
          </a:ln>
          <a:effectLst/>
        </p:spPr>
      </p:pic>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531818" y="-12699"/>
            <a:ext cx="11125199" cy="889000"/>
          </a:xfrm>
        </p:spPr>
        <p:txBody>
          <a:bodyPr/>
          <a:lstStyle/>
          <a:p>
            <a:r>
              <a:rPr lang="en-US" dirty="0"/>
              <a:t>Grouping Data</a:t>
            </a:r>
          </a:p>
        </p:txBody>
      </p:sp>
      <p:sp>
        <p:nvSpPr>
          <p:cNvPr id="169987" name="Rectangle 3"/>
          <p:cNvSpPr>
            <a:spLocks noGrp="1" noChangeArrowheads="1"/>
          </p:cNvSpPr>
          <p:nvPr>
            <p:ph type="body" idx="1"/>
          </p:nvPr>
        </p:nvSpPr>
        <p:spPr>
          <a:xfrm>
            <a:off x="507868" y="996951"/>
            <a:ext cx="11435488" cy="869949"/>
          </a:xfrm>
        </p:spPr>
        <p:txBody>
          <a:bodyPr/>
          <a:lstStyle/>
          <a:p>
            <a:r>
              <a:rPr lang="en-US" sz="2000" dirty="0"/>
              <a:t>The GROUP BY clause is used in a SELECT query to determine the groups that rows should be put in </a:t>
            </a:r>
            <a:r>
              <a:rPr lang="en-US" sz="2000" dirty="0" smtClean="0"/>
              <a:t>column </a:t>
            </a:r>
            <a:r>
              <a:rPr lang="en-US" sz="2000" dirty="0"/>
              <a:t>that is </a:t>
            </a:r>
            <a:r>
              <a:rPr lang="en-US" sz="2000" i="1" dirty="0"/>
              <a:t>not</a:t>
            </a:r>
            <a:r>
              <a:rPr lang="en-US" sz="2000" dirty="0"/>
              <a:t> used in an aggregate function in the SELECT list must be listed in the GROUP BY clause </a:t>
            </a:r>
          </a:p>
        </p:txBody>
      </p:sp>
      <p:pic>
        <p:nvPicPr>
          <p:cNvPr id="169988" name="Picture 4"/>
          <p:cNvPicPr>
            <a:picLocks noChangeAspect="1" noChangeArrowheads="1"/>
          </p:cNvPicPr>
          <p:nvPr/>
        </p:nvPicPr>
        <p:blipFill>
          <a:blip r:embed="rId2" cstate="print"/>
          <a:srcRect/>
          <a:stretch>
            <a:fillRect/>
          </a:stretch>
        </p:blipFill>
        <p:spPr bwMode="auto">
          <a:xfrm>
            <a:off x="1161733" y="1876426"/>
            <a:ext cx="10197561" cy="1120775"/>
          </a:xfrm>
          <a:prstGeom prst="rect">
            <a:avLst/>
          </a:prstGeom>
          <a:noFill/>
          <a:ln w="9525">
            <a:noFill/>
            <a:miter lim="800000"/>
            <a:headEnd/>
            <a:tailEnd/>
          </a:ln>
          <a:effectLst/>
        </p:spPr>
      </p:pic>
      <p:pic>
        <p:nvPicPr>
          <p:cNvPr id="169989" name="Picture 5"/>
          <p:cNvPicPr>
            <a:picLocks noChangeAspect="1" noChangeArrowheads="1"/>
          </p:cNvPicPr>
          <p:nvPr/>
        </p:nvPicPr>
        <p:blipFill>
          <a:blip r:embed="rId3" cstate="print"/>
          <a:srcRect/>
          <a:stretch>
            <a:fillRect/>
          </a:stretch>
        </p:blipFill>
        <p:spPr bwMode="auto">
          <a:xfrm>
            <a:off x="1177582" y="3127376"/>
            <a:ext cx="8080132" cy="2730499"/>
          </a:xfrm>
          <a:prstGeom prst="rect">
            <a:avLst/>
          </a:prstGeom>
          <a:noFill/>
          <a:ln w="9525">
            <a:noFill/>
            <a:miter lim="800000"/>
            <a:headEnd/>
            <a:tailEnd/>
          </a:ln>
          <a:effectLst/>
        </p:spPr>
      </p:pic>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531818" y="34926"/>
            <a:ext cx="11125199" cy="889000"/>
          </a:xfrm>
        </p:spPr>
        <p:txBody>
          <a:bodyPr/>
          <a:lstStyle/>
          <a:p>
            <a:r>
              <a:rPr lang="en-US" dirty="0" smtClean="0"/>
              <a:t>Having</a:t>
            </a:r>
            <a:endParaRPr lang="en-US" dirty="0"/>
          </a:p>
        </p:txBody>
      </p:sp>
      <p:sp>
        <p:nvSpPr>
          <p:cNvPr id="172035" name="Rectangle 3"/>
          <p:cNvSpPr>
            <a:spLocks noGrp="1" noChangeArrowheads="1"/>
          </p:cNvSpPr>
          <p:nvPr>
            <p:ph type="body" idx="1"/>
          </p:nvPr>
        </p:nvSpPr>
        <p:spPr>
          <a:xfrm>
            <a:off x="507868" y="1044575"/>
            <a:ext cx="11435488" cy="2238375"/>
          </a:xfrm>
        </p:spPr>
        <p:txBody>
          <a:bodyPr/>
          <a:lstStyle/>
          <a:p>
            <a:r>
              <a:rPr lang="en-US" sz="1800" dirty="0"/>
              <a:t>Selectively Querying Grouped Data Using HAVING </a:t>
            </a:r>
          </a:p>
          <a:p>
            <a:r>
              <a:rPr lang="en-US" sz="1800" dirty="0"/>
              <a:t>The HAVING clause of the SELECT statement allows you to specify a search condition on a query using GROUP BY and/or an aggregated value </a:t>
            </a:r>
          </a:p>
          <a:p>
            <a:r>
              <a:rPr lang="en-US" sz="1800" dirty="0"/>
              <a:t>The HAVING clause is used after the GROUP BY clause. The WHERE clause, in contrast, is used to qualify the rows that are returned </a:t>
            </a:r>
            <a:r>
              <a:rPr lang="en-US" sz="1800" i="1" dirty="0"/>
              <a:t>before</a:t>
            </a:r>
            <a:r>
              <a:rPr lang="en-US" sz="1800" dirty="0"/>
              <a:t> the data is aggregated or grouped. HAVING qualifies the aggregated data </a:t>
            </a:r>
            <a:r>
              <a:rPr lang="en-US" sz="1800" i="1" dirty="0"/>
              <a:t>after</a:t>
            </a:r>
            <a:r>
              <a:rPr lang="en-US" sz="1800" dirty="0"/>
              <a:t> the data has been grouped or aggregated.</a:t>
            </a:r>
          </a:p>
        </p:txBody>
      </p:sp>
      <p:pic>
        <p:nvPicPr>
          <p:cNvPr id="172036" name="Picture 4"/>
          <p:cNvPicPr>
            <a:picLocks noChangeAspect="1" noChangeArrowheads="1"/>
          </p:cNvPicPr>
          <p:nvPr/>
        </p:nvPicPr>
        <p:blipFill>
          <a:blip r:embed="rId2" cstate="print"/>
          <a:srcRect/>
          <a:stretch>
            <a:fillRect/>
          </a:stretch>
        </p:blipFill>
        <p:spPr bwMode="auto">
          <a:xfrm>
            <a:off x="1422029" y="3143251"/>
            <a:ext cx="10055781" cy="2849563"/>
          </a:xfrm>
          <a:prstGeom prst="rect">
            <a:avLst/>
          </a:prstGeom>
          <a:noFill/>
          <a:ln w="9525">
            <a:noFill/>
            <a:miter lim="800000"/>
            <a:headEnd/>
            <a:tailEnd/>
          </a:ln>
          <a:effectLst/>
        </p:spPr>
      </p:pic>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example on Having</a:t>
            </a:r>
            <a:endParaRPr lang="en-US" dirty="0"/>
          </a:p>
        </p:txBody>
      </p:sp>
      <p:pic>
        <p:nvPicPr>
          <p:cNvPr id="5" name="Content Placeholder 4"/>
          <p:cNvPicPr>
            <a:picLocks noGrp="1" noChangeAspect="1"/>
          </p:cNvPicPr>
          <p:nvPr>
            <p:ph idx="1"/>
          </p:nvPr>
        </p:nvPicPr>
        <p:blipFill>
          <a:blip r:embed="rId2"/>
          <a:stretch>
            <a:fillRect/>
          </a:stretch>
        </p:blipFill>
        <p:spPr>
          <a:xfrm>
            <a:off x="531818" y="2093313"/>
            <a:ext cx="11081182" cy="3333126"/>
          </a:xfrm>
          <a:prstGeom prst="rect">
            <a:avLst/>
          </a:prstGeom>
        </p:spPr>
      </p:pic>
      <p:sp>
        <p:nvSpPr>
          <p:cNvPr id="4" name="Slide Number Placeholder 3"/>
          <p:cNvSpPr>
            <a:spLocks noGrp="1"/>
          </p:cNvSpPr>
          <p:nvPr>
            <p:ph type="sldNum" sz="quarter" idx="12"/>
          </p:nvPr>
        </p:nvSpPr>
        <p:spPr/>
        <p:txBody>
          <a:bodyPr/>
          <a:lstStyle/>
          <a:p>
            <a:fld id="{C51EAA63-D034-42AE-91FA-B13B9518C7BE}" type="slidenum">
              <a:rPr lang="en-US" smtClean="0"/>
              <a:pPr/>
              <a:t>19</a:t>
            </a:fld>
            <a:endParaRPr lang="en-US" dirty="0"/>
          </a:p>
        </p:txBody>
      </p:sp>
    </p:spTree>
    <p:extLst>
      <p:ext uri="{BB962C8B-B14F-4D97-AF65-F5344CB8AC3E}">
        <p14:creationId xmlns:p14="http://schemas.microsoft.com/office/powerpoint/2010/main" val="3802901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Antra SEP Program</a:t>
            </a:r>
            <a:endParaRPr lang="en-US" dirty="0"/>
          </a:p>
        </p:txBody>
      </p:sp>
      <p:sp>
        <p:nvSpPr>
          <p:cNvPr id="3" name="Subtitle 2"/>
          <p:cNvSpPr>
            <a:spLocks noGrp="1"/>
          </p:cNvSpPr>
          <p:nvPr>
            <p:ph type="subTitle" idx="1"/>
          </p:nvPr>
        </p:nvSpPr>
        <p:spPr/>
        <p:txBody>
          <a:bodyPr/>
          <a:lstStyle/>
          <a:p>
            <a:r>
              <a:rPr lang="en-US" dirty="0" smtClean="0"/>
              <a:t>SQL Server and Databases</a:t>
            </a:r>
            <a:endParaRPr lang="en-US" dirty="0"/>
          </a:p>
        </p:txBody>
      </p:sp>
      <p:sp>
        <p:nvSpPr>
          <p:cNvPr id="4" name="Text Placeholder 3"/>
          <p:cNvSpPr>
            <a:spLocks noGrp="1"/>
          </p:cNvSpPr>
          <p:nvPr>
            <p:ph type="body" sz="quarter" idx="13"/>
          </p:nvPr>
        </p:nvSpPr>
        <p:spPr/>
        <p:txBody>
          <a:bodyPr/>
          <a:lstStyle/>
          <a:p>
            <a:r>
              <a:rPr lang="en-US" dirty="0" smtClean="0"/>
              <a:t>Day 2</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a:t>Distinct Clause </a:t>
            </a:r>
          </a:p>
        </p:txBody>
      </p:sp>
      <p:sp>
        <p:nvSpPr>
          <p:cNvPr id="173059" name="Rectangle 3"/>
          <p:cNvSpPr>
            <a:spLocks noGrp="1" noChangeArrowheads="1"/>
          </p:cNvSpPr>
          <p:nvPr>
            <p:ph type="body" idx="1"/>
          </p:nvPr>
        </p:nvSpPr>
        <p:spPr>
          <a:xfrm>
            <a:off x="507868" y="1416051"/>
            <a:ext cx="11435488" cy="1330325"/>
          </a:xfrm>
        </p:spPr>
        <p:txBody>
          <a:bodyPr/>
          <a:lstStyle/>
          <a:p>
            <a:r>
              <a:rPr lang="en-US" sz="2000" dirty="0"/>
              <a:t>The default behavior of a SELECT statement is to use the ALL keyword (although because it is the default, you’ll rarely see this being used in a query), meaning that duplicate rows will be retrieved and displayed if they exist. Using the DISTINCT keyword instead of ALL allows you to only return unique rows in your results </a:t>
            </a:r>
          </a:p>
        </p:txBody>
      </p:sp>
      <p:pic>
        <p:nvPicPr>
          <p:cNvPr id="173060" name="Picture 4"/>
          <p:cNvPicPr>
            <a:picLocks noChangeAspect="1" noChangeArrowheads="1"/>
          </p:cNvPicPr>
          <p:nvPr/>
        </p:nvPicPr>
        <p:blipFill>
          <a:blip r:embed="rId2" cstate="print"/>
          <a:srcRect/>
          <a:stretch>
            <a:fillRect/>
          </a:stretch>
        </p:blipFill>
        <p:spPr bwMode="auto">
          <a:xfrm>
            <a:off x="711015" y="2752725"/>
            <a:ext cx="11071516" cy="3352800"/>
          </a:xfrm>
          <a:prstGeom prst="rect">
            <a:avLst/>
          </a:prstGeom>
          <a:noFill/>
          <a:ln w="9525">
            <a:noFill/>
            <a:miter lim="800000"/>
            <a:headEnd/>
            <a:tailEnd/>
          </a:ln>
          <a:effectLst/>
        </p:spPr>
      </p:pic>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a:t>Using Column Aliases </a:t>
            </a:r>
          </a:p>
        </p:txBody>
      </p:sp>
      <p:sp>
        <p:nvSpPr>
          <p:cNvPr id="174083" name="Rectangle 3"/>
          <p:cNvSpPr>
            <a:spLocks noGrp="1" noChangeArrowheads="1"/>
          </p:cNvSpPr>
          <p:nvPr>
            <p:ph type="body" idx="1"/>
          </p:nvPr>
        </p:nvSpPr>
        <p:spPr>
          <a:xfrm>
            <a:off x="507868" y="1416050"/>
            <a:ext cx="11435488" cy="3270250"/>
          </a:xfrm>
        </p:spPr>
        <p:txBody>
          <a:bodyPr/>
          <a:lstStyle/>
          <a:p>
            <a:r>
              <a:rPr lang="en-US" sz="2000" dirty="0"/>
              <a:t>For column computations or aggregate functions, you can use a column alias to explicitly name the columns of your query output. </a:t>
            </a:r>
          </a:p>
          <a:p>
            <a:r>
              <a:rPr lang="en-US" sz="2000" dirty="0"/>
              <a:t>You can also use column aliases to rename columns that already </a:t>
            </a:r>
            <a:r>
              <a:rPr lang="en-US" sz="2000" i="1" dirty="0"/>
              <a:t>have</a:t>
            </a:r>
            <a:r>
              <a:rPr lang="en-US" sz="2000" dirty="0"/>
              <a:t> a name, which helps obscure the underlying column from the calling application (allowing you to swap out underlying columns without changing the derived column name).</a:t>
            </a:r>
          </a:p>
          <a:p>
            <a:r>
              <a:rPr lang="en-US" sz="2000" dirty="0"/>
              <a:t> You can designate a column alias by using the AS keyword, or by simply following the column or expression with </a:t>
            </a:r>
            <a:r>
              <a:rPr lang="en-US" sz="1800" dirty="0"/>
              <a:t>the column alias name. </a:t>
            </a:r>
          </a:p>
        </p:txBody>
      </p:sp>
      <p:pic>
        <p:nvPicPr>
          <p:cNvPr id="174084" name="Picture 4"/>
          <p:cNvPicPr>
            <a:picLocks noChangeAspect="1" noChangeArrowheads="1"/>
          </p:cNvPicPr>
          <p:nvPr/>
        </p:nvPicPr>
        <p:blipFill>
          <a:blip r:embed="rId2" cstate="print"/>
          <a:srcRect/>
          <a:stretch>
            <a:fillRect/>
          </a:stretch>
        </p:blipFill>
        <p:spPr bwMode="auto">
          <a:xfrm>
            <a:off x="1726750" y="4038601"/>
            <a:ext cx="9547913" cy="1927225"/>
          </a:xfrm>
          <a:prstGeom prst="rect">
            <a:avLst/>
          </a:prstGeom>
          <a:noFill/>
          <a:ln w="9525">
            <a:noFill/>
            <a:miter lim="800000"/>
            <a:headEnd/>
            <a:tailEnd/>
          </a:ln>
          <a:effectLst/>
        </p:spPr>
      </p:pic>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a:t>INTO Clause </a:t>
            </a:r>
          </a:p>
        </p:txBody>
      </p:sp>
      <p:sp>
        <p:nvSpPr>
          <p:cNvPr id="175107" name="Rectangle 3"/>
          <p:cNvSpPr>
            <a:spLocks noGrp="1" noChangeArrowheads="1"/>
          </p:cNvSpPr>
          <p:nvPr>
            <p:ph type="body" idx="1"/>
          </p:nvPr>
        </p:nvSpPr>
        <p:spPr>
          <a:xfrm>
            <a:off x="507868" y="1416051"/>
            <a:ext cx="11435488" cy="4219575"/>
          </a:xfrm>
        </p:spPr>
        <p:txBody>
          <a:bodyPr/>
          <a:lstStyle/>
          <a:p>
            <a:r>
              <a:rPr lang="en-US" sz="2000" dirty="0"/>
              <a:t>The INTO clause of the SELECT statement allows you to create a new table based on the columns and rows of the query results. </a:t>
            </a:r>
          </a:p>
          <a:p>
            <a:r>
              <a:rPr lang="en-US" sz="2000" dirty="0"/>
              <a:t>Ideally you should be creating your tables using the CREATE TABLE command: however using INTO provides a quick-and-dirty method of creating a new table without having to explicitly define the column names and data types </a:t>
            </a:r>
          </a:p>
          <a:p>
            <a:r>
              <a:rPr lang="en-US" sz="2000" dirty="0"/>
              <a:t>SELECT </a:t>
            </a:r>
            <a:r>
              <a:rPr lang="en-US" sz="2000" dirty="0" err="1"/>
              <a:t>select_list</a:t>
            </a:r>
            <a:r>
              <a:rPr lang="en-US" sz="2000" dirty="0"/>
              <a:t> [INTO </a:t>
            </a:r>
            <a:r>
              <a:rPr lang="en-US" sz="2000" dirty="0" err="1"/>
              <a:t>new_table_name</a:t>
            </a:r>
            <a:r>
              <a:rPr lang="en-US" sz="2000" dirty="0"/>
              <a:t>] FROM </a:t>
            </a:r>
            <a:r>
              <a:rPr lang="en-US" sz="2000" dirty="0" err="1"/>
              <a:t>table_list</a:t>
            </a:r>
            <a:r>
              <a:rPr lang="en-US" sz="2000" dirty="0"/>
              <a:t> </a:t>
            </a:r>
          </a:p>
          <a:p>
            <a:r>
              <a:rPr lang="en-US" sz="2000" dirty="0"/>
              <a:t>SELECT </a:t>
            </a:r>
            <a:r>
              <a:rPr lang="en-US" sz="2000" dirty="0" err="1"/>
              <a:t>CustomerID</a:t>
            </a:r>
            <a:r>
              <a:rPr lang="en-US" sz="2000" dirty="0"/>
              <a:t>, Name, </a:t>
            </a:r>
            <a:r>
              <a:rPr lang="en-US" sz="2000" dirty="0" err="1"/>
              <a:t>SalesPersonID</a:t>
            </a:r>
            <a:r>
              <a:rPr lang="en-US" sz="2000" dirty="0"/>
              <a:t>, Demographics INTO </a:t>
            </a:r>
            <a:r>
              <a:rPr lang="en-US" sz="2000" dirty="0" err="1"/>
              <a:t>Store_Archive</a:t>
            </a:r>
            <a:r>
              <a:rPr lang="en-US" sz="2000" dirty="0"/>
              <a:t> FROM </a:t>
            </a:r>
            <a:r>
              <a:rPr lang="en-US" sz="2000" dirty="0" err="1"/>
              <a:t>Sales.Store</a:t>
            </a:r>
            <a:r>
              <a:rPr lang="en-US" sz="2000" dirty="0"/>
              <a:t> </a:t>
            </a:r>
            <a:r>
              <a:rPr lang="en-US" sz="2000" dirty="0" smtClean="0"/>
              <a:t> </a:t>
            </a:r>
            <a:endParaRPr lang="en-US" sz="2000" dirty="0"/>
          </a:p>
          <a:p>
            <a:r>
              <a:rPr lang="en-US" sz="2000" dirty="0"/>
              <a:t>The INTO clause is followed by the new table name (which must not already exist). This can be a permanent, temporary, or global temporary table</a:t>
            </a:r>
          </a:p>
          <a:p>
            <a:r>
              <a:rPr lang="en-US" sz="2000" dirty="0"/>
              <a:t>Although the structure of the selected columns is reproduced, the constraints, indexes, and other separate objects dependent on the source table are </a:t>
            </a:r>
            <a:r>
              <a:rPr lang="en-US" sz="2000" i="1" dirty="0"/>
              <a:t>not</a:t>
            </a:r>
            <a:r>
              <a:rPr lang="en-US" sz="2000" dirty="0"/>
              <a:t> copied.</a:t>
            </a: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a:t>Joins</a:t>
            </a:r>
          </a:p>
        </p:txBody>
      </p:sp>
      <p:sp>
        <p:nvSpPr>
          <p:cNvPr id="177155" name="Rectangle 3"/>
          <p:cNvSpPr>
            <a:spLocks noGrp="1" noChangeArrowheads="1"/>
          </p:cNvSpPr>
          <p:nvPr>
            <p:ph type="body" idx="1"/>
          </p:nvPr>
        </p:nvSpPr>
        <p:spPr>
          <a:xfrm>
            <a:off x="507868" y="1416050"/>
            <a:ext cx="11435488" cy="2917722"/>
          </a:xfrm>
        </p:spPr>
        <p:txBody>
          <a:bodyPr/>
          <a:lstStyle/>
          <a:p>
            <a:r>
              <a:rPr lang="en-US" sz="2000" dirty="0"/>
              <a:t>Querying from More Than One Data Source </a:t>
            </a:r>
          </a:p>
          <a:p>
            <a:r>
              <a:rPr lang="en-US" sz="2000" dirty="0"/>
              <a:t>The JOIN keyword allows you to combine data from multiple tables and/or views into a single result set. It joins a column or columns from one table to another table, evaluating whether there is a match. </a:t>
            </a:r>
          </a:p>
          <a:p>
            <a:r>
              <a:rPr lang="en-US" sz="2000" dirty="0"/>
              <a:t>With the JOIN keyword, you join two tables based on a join condition. Most often you’ll see a join condition testing the equality of one column in one table compared to another column in the second table.</a:t>
            </a:r>
          </a:p>
          <a:p>
            <a:r>
              <a:rPr lang="en-US" sz="2000" dirty="0"/>
              <a:t>joined columns do not need to have the same name, only compatible data types.</a:t>
            </a:r>
          </a:p>
          <a:p>
            <a:r>
              <a:rPr lang="en-US" sz="2000" dirty="0" smtClean="0"/>
              <a:t>SQL Server </a:t>
            </a:r>
            <a:r>
              <a:rPr lang="en-US" sz="2000" dirty="0"/>
              <a:t>join types fall into three categories: </a:t>
            </a:r>
            <a:r>
              <a:rPr lang="en-US" sz="2000" i="1" dirty="0"/>
              <a:t>inner</a:t>
            </a:r>
            <a:r>
              <a:rPr lang="en-US" sz="2000" dirty="0"/>
              <a:t>, </a:t>
            </a:r>
            <a:r>
              <a:rPr lang="en-US" sz="2000" i="1" dirty="0"/>
              <a:t>outer</a:t>
            </a:r>
            <a:r>
              <a:rPr lang="en-US" sz="2000" dirty="0"/>
              <a:t>, and </a:t>
            </a:r>
            <a:r>
              <a:rPr lang="en-US" sz="2000" i="1" dirty="0" smtClean="0"/>
              <a:t>cross. Self join is not a category. Left, Right and Full are outer joins.</a:t>
            </a:r>
            <a:r>
              <a:rPr lang="en-US" sz="2000" dirty="0" smtClean="0"/>
              <a:t> </a:t>
            </a:r>
            <a:endParaRPr lang="en-US" sz="2000" dirty="0"/>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51EAA63-D034-42AE-91FA-B13B9518C7BE}" type="slidenum">
              <a:rPr lang="en-US" smtClean="0"/>
              <a:pPr/>
              <a:t>4</a:t>
            </a:fld>
            <a:endParaRPr lang="en-US" dirty="0"/>
          </a:p>
        </p:txBody>
      </p:sp>
      <p:sp>
        <p:nvSpPr>
          <p:cNvPr id="5" name="Rectangle 2"/>
          <p:cNvSpPr>
            <a:spLocks noGrp="1" noChangeArrowheads="1"/>
          </p:cNvSpPr>
          <p:nvPr>
            <p:ph type="title"/>
          </p:nvPr>
        </p:nvSpPr>
        <p:spPr>
          <a:xfrm>
            <a:off x="531818" y="120651"/>
            <a:ext cx="11125199" cy="889000"/>
          </a:xfrm>
        </p:spPr>
        <p:txBody>
          <a:bodyPr/>
          <a:lstStyle/>
          <a:p>
            <a:r>
              <a:rPr lang="en-US" dirty="0"/>
              <a:t>Inner </a:t>
            </a:r>
            <a:r>
              <a:rPr lang="en-US" dirty="0" smtClean="0"/>
              <a:t>Joins</a:t>
            </a:r>
            <a:endParaRPr lang="en-US" dirty="0"/>
          </a:p>
        </p:txBody>
      </p:sp>
      <p:graphicFrame>
        <p:nvGraphicFramePr>
          <p:cNvPr id="6" name="Content Placeholder 5" descr="Table with multiple topic and category rows"/>
          <p:cNvGraphicFramePr>
            <a:graphicFrameLocks/>
          </p:cNvGraphicFramePr>
          <p:nvPr>
            <p:extLst>
              <p:ext uri="{D42A27DB-BD31-4B8C-83A1-F6EECF244321}">
                <p14:modId xmlns:p14="http://schemas.microsoft.com/office/powerpoint/2010/main" val="3080384133"/>
              </p:ext>
            </p:extLst>
          </p:nvPr>
        </p:nvGraphicFramePr>
        <p:xfrm>
          <a:off x="836620" y="1428750"/>
          <a:ext cx="3475797" cy="1402080"/>
        </p:xfrm>
        <a:graphic>
          <a:graphicData uri="http://schemas.openxmlformats.org/drawingml/2006/table">
            <a:tbl>
              <a:tblPr firstRow="1" bandRow="1">
                <a:tableStyleId>{5FD0F851-EC5A-4D38-B0AD-8093EC10F338}</a:tableStyleId>
              </a:tblPr>
              <a:tblGrid>
                <a:gridCol w="1593660">
                  <a:extLst>
                    <a:ext uri="{9D8B030D-6E8A-4147-A177-3AD203B41FA5}">
                      <a16:colId xmlns:a16="http://schemas.microsoft.com/office/drawing/2014/main" xmlns="" val="768047797"/>
                    </a:ext>
                  </a:extLst>
                </a:gridCol>
                <a:gridCol w="1882137">
                  <a:extLst>
                    <a:ext uri="{9D8B030D-6E8A-4147-A177-3AD203B41FA5}">
                      <a16:colId xmlns:a16="http://schemas.microsoft.com/office/drawing/2014/main" xmlns="" val="2160592720"/>
                    </a:ext>
                  </a:extLst>
                </a:gridCol>
              </a:tblGrid>
              <a:tr h="276225">
                <a:tc>
                  <a:txBody>
                    <a:bodyPr/>
                    <a:lstStyle/>
                    <a:p>
                      <a:pPr algn="ctr"/>
                      <a:r>
                        <a:rPr lang="en-US" sz="1400" dirty="0" smtClean="0"/>
                        <a:t>Department ID</a:t>
                      </a:r>
                      <a:endParaRPr lang="en-US" sz="1400" dirty="0"/>
                    </a:p>
                  </a:txBody>
                  <a:tcPr anchor="ctr"/>
                </a:tc>
                <a:tc>
                  <a:txBody>
                    <a:bodyPr/>
                    <a:lstStyle/>
                    <a:p>
                      <a:pPr algn="ctr"/>
                      <a:r>
                        <a:rPr lang="en-US" sz="1400" dirty="0" smtClean="0"/>
                        <a:t>Department Name</a:t>
                      </a:r>
                      <a:endParaRPr lang="en-US" sz="1400" dirty="0"/>
                    </a:p>
                  </a:txBody>
                  <a:tcPr anchor="ctr"/>
                </a:tc>
                <a:extLst>
                  <a:ext uri="{0D108BD9-81ED-4DB2-BD59-A6C34878D82A}">
                    <a16:rowId xmlns:a16="http://schemas.microsoft.com/office/drawing/2014/main" xmlns="" val="4137053520"/>
                  </a:ext>
                </a:extLst>
              </a:tr>
              <a:tr h="251428">
                <a:tc>
                  <a:txBody>
                    <a:bodyPr/>
                    <a:lstStyle/>
                    <a:p>
                      <a:pPr algn="ctr"/>
                      <a:r>
                        <a:rPr lang="en-US" sz="1200" dirty="0" smtClean="0"/>
                        <a:t>31</a:t>
                      </a:r>
                    </a:p>
                  </a:txBody>
                  <a:tcPr anchor="ctr"/>
                </a:tc>
                <a:tc>
                  <a:txBody>
                    <a:bodyPr/>
                    <a:lstStyle/>
                    <a:p>
                      <a:pPr algn="ctr"/>
                      <a:r>
                        <a:rPr lang="en-US" sz="1200" dirty="0" smtClean="0"/>
                        <a:t>Sales</a:t>
                      </a:r>
                      <a:endParaRPr lang="en-US" sz="1200" dirty="0"/>
                    </a:p>
                  </a:txBody>
                  <a:tcPr anchor="ctr"/>
                </a:tc>
                <a:extLst>
                  <a:ext uri="{0D108BD9-81ED-4DB2-BD59-A6C34878D82A}">
                    <a16:rowId xmlns:a16="http://schemas.microsoft.com/office/drawing/2014/main" xmlns="" val="3556899677"/>
                  </a:ext>
                </a:extLst>
              </a:tr>
              <a:tr h="251428">
                <a:tc>
                  <a:txBody>
                    <a:bodyPr/>
                    <a:lstStyle/>
                    <a:p>
                      <a:pPr algn="ctr"/>
                      <a:r>
                        <a:rPr lang="en-US" sz="1200" dirty="0" smtClean="0"/>
                        <a:t>33</a:t>
                      </a:r>
                      <a:endParaRPr lang="en-US" sz="1200" dirty="0"/>
                    </a:p>
                  </a:txBody>
                  <a:tcPr anchor="ctr"/>
                </a:tc>
                <a:tc>
                  <a:txBody>
                    <a:bodyPr/>
                    <a:lstStyle/>
                    <a:p>
                      <a:pPr algn="ctr"/>
                      <a:r>
                        <a:rPr lang="en-US" sz="1200" dirty="0" smtClean="0"/>
                        <a:t>Engineering</a:t>
                      </a:r>
                      <a:endParaRPr lang="en-US" sz="1200" dirty="0"/>
                    </a:p>
                  </a:txBody>
                  <a:tcPr anchor="ctr"/>
                </a:tc>
                <a:extLst>
                  <a:ext uri="{0D108BD9-81ED-4DB2-BD59-A6C34878D82A}">
                    <a16:rowId xmlns:a16="http://schemas.microsoft.com/office/drawing/2014/main" xmlns="" val="3329541866"/>
                  </a:ext>
                </a:extLst>
              </a:tr>
              <a:tr h="251428">
                <a:tc>
                  <a:txBody>
                    <a:bodyPr/>
                    <a:lstStyle/>
                    <a:p>
                      <a:pPr algn="ctr"/>
                      <a:r>
                        <a:rPr lang="en-US" sz="1200" dirty="0" smtClean="0"/>
                        <a:t>34</a:t>
                      </a:r>
                      <a:endParaRPr lang="en-US" sz="1200" dirty="0"/>
                    </a:p>
                  </a:txBody>
                  <a:tcPr anchor="ctr"/>
                </a:tc>
                <a:tc>
                  <a:txBody>
                    <a:bodyPr/>
                    <a:lstStyle/>
                    <a:p>
                      <a:pPr algn="ctr"/>
                      <a:r>
                        <a:rPr lang="en-US" sz="1200" dirty="0" smtClean="0"/>
                        <a:t>Clerical</a:t>
                      </a:r>
                      <a:endParaRPr lang="en-US" sz="1200" dirty="0"/>
                    </a:p>
                  </a:txBody>
                  <a:tcPr anchor="ctr"/>
                </a:tc>
                <a:extLst>
                  <a:ext uri="{0D108BD9-81ED-4DB2-BD59-A6C34878D82A}">
                    <a16:rowId xmlns:a16="http://schemas.microsoft.com/office/drawing/2014/main" xmlns="" val="1219984279"/>
                  </a:ext>
                </a:extLst>
              </a:tr>
              <a:tr h="251428">
                <a:tc>
                  <a:txBody>
                    <a:bodyPr/>
                    <a:lstStyle/>
                    <a:p>
                      <a:pPr algn="ctr"/>
                      <a:r>
                        <a:rPr lang="en-US" sz="1200" dirty="0" smtClean="0"/>
                        <a:t>35</a:t>
                      </a:r>
                      <a:endParaRPr lang="en-US" sz="1200" dirty="0"/>
                    </a:p>
                  </a:txBody>
                  <a:tcPr anchor="ctr"/>
                </a:tc>
                <a:tc>
                  <a:txBody>
                    <a:bodyPr/>
                    <a:lstStyle/>
                    <a:p>
                      <a:pPr algn="ctr"/>
                      <a:r>
                        <a:rPr lang="en-US" sz="1200" dirty="0" smtClean="0"/>
                        <a:t>Marketing</a:t>
                      </a:r>
                      <a:endParaRPr lang="en-US" sz="1200" dirty="0"/>
                    </a:p>
                  </a:txBody>
                  <a:tcPr anchor="ctr"/>
                </a:tc>
                <a:extLst>
                  <a:ext uri="{0D108BD9-81ED-4DB2-BD59-A6C34878D82A}">
                    <a16:rowId xmlns:a16="http://schemas.microsoft.com/office/drawing/2014/main" xmlns="" val="1215425845"/>
                  </a:ext>
                </a:extLst>
              </a:tr>
            </a:tbl>
          </a:graphicData>
        </a:graphic>
      </p:graphicFrame>
      <p:sp>
        <p:nvSpPr>
          <p:cNvPr id="7" name="TextBox 6"/>
          <p:cNvSpPr txBox="1"/>
          <p:nvPr/>
        </p:nvSpPr>
        <p:spPr>
          <a:xfrm>
            <a:off x="1247774" y="1133476"/>
            <a:ext cx="2390776" cy="247650"/>
          </a:xfrm>
          <a:prstGeom prst="rect">
            <a:avLst/>
          </a:prstGeom>
          <a:noFill/>
        </p:spPr>
        <p:txBody>
          <a:bodyPr wrap="none" lIns="0" tIns="0" rIns="0" bIns="0" rtlCol="0">
            <a:noAutofit/>
          </a:bodyPr>
          <a:lstStyle/>
          <a:p>
            <a:pPr algn="ctr">
              <a:lnSpc>
                <a:spcPct val="90000"/>
              </a:lnSpc>
            </a:pPr>
            <a:r>
              <a:rPr lang="en-US" sz="1400" b="1" dirty="0" smtClean="0"/>
              <a:t>Department Table</a:t>
            </a:r>
            <a:endParaRPr lang="en-US" sz="1400" b="1" dirty="0"/>
          </a:p>
        </p:txBody>
      </p:sp>
      <p:graphicFrame>
        <p:nvGraphicFramePr>
          <p:cNvPr id="8" name="Content Placeholder 5" descr="Table with multiple topic and category rows"/>
          <p:cNvGraphicFramePr>
            <a:graphicFrameLocks/>
          </p:cNvGraphicFramePr>
          <p:nvPr>
            <p:extLst>
              <p:ext uri="{D42A27DB-BD31-4B8C-83A1-F6EECF244321}">
                <p14:modId xmlns:p14="http://schemas.microsoft.com/office/powerpoint/2010/main" val="3080384133"/>
              </p:ext>
            </p:extLst>
          </p:nvPr>
        </p:nvGraphicFramePr>
        <p:xfrm>
          <a:off x="4684720" y="1413697"/>
          <a:ext cx="3475797" cy="1950720"/>
        </p:xfrm>
        <a:graphic>
          <a:graphicData uri="http://schemas.openxmlformats.org/drawingml/2006/table">
            <a:tbl>
              <a:tblPr firstRow="1" bandRow="1">
                <a:tableStyleId>{5FD0F851-EC5A-4D38-B0AD-8093EC10F338}</a:tableStyleId>
              </a:tblPr>
              <a:tblGrid>
                <a:gridCol w="1593660">
                  <a:extLst>
                    <a:ext uri="{9D8B030D-6E8A-4147-A177-3AD203B41FA5}">
                      <a16:colId xmlns:a16="http://schemas.microsoft.com/office/drawing/2014/main" xmlns="" val="768047797"/>
                    </a:ext>
                  </a:extLst>
                </a:gridCol>
                <a:gridCol w="1882137">
                  <a:extLst>
                    <a:ext uri="{9D8B030D-6E8A-4147-A177-3AD203B41FA5}">
                      <a16:colId xmlns:a16="http://schemas.microsoft.com/office/drawing/2014/main" xmlns="" val="2160592720"/>
                    </a:ext>
                  </a:extLst>
                </a:gridCol>
              </a:tblGrid>
              <a:tr h="0">
                <a:tc>
                  <a:txBody>
                    <a:bodyPr/>
                    <a:lstStyle/>
                    <a:p>
                      <a:pPr algn="ctr"/>
                      <a:r>
                        <a:rPr lang="en-US" sz="1400" dirty="0" smtClean="0"/>
                        <a:t>Last</a:t>
                      </a:r>
                      <a:r>
                        <a:rPr lang="en-US" sz="1400" baseline="0" dirty="0" smtClean="0"/>
                        <a:t> Name</a:t>
                      </a:r>
                      <a:endParaRPr lang="en-US" sz="1400" dirty="0"/>
                    </a:p>
                  </a:txBody>
                  <a:tcPr anchor="ctr"/>
                </a:tc>
                <a:tc>
                  <a:txBody>
                    <a:bodyPr/>
                    <a:lstStyle/>
                    <a:p>
                      <a:pPr algn="ctr"/>
                      <a:r>
                        <a:rPr lang="en-US" sz="1400" dirty="0" smtClean="0"/>
                        <a:t>Department ID</a:t>
                      </a:r>
                      <a:endParaRPr lang="en-US" sz="1400" dirty="0"/>
                    </a:p>
                  </a:txBody>
                  <a:tcPr anchor="ctr"/>
                </a:tc>
                <a:extLst>
                  <a:ext uri="{0D108BD9-81ED-4DB2-BD59-A6C34878D82A}">
                    <a16:rowId xmlns:a16="http://schemas.microsoft.com/office/drawing/2014/main" xmlns="" val="4137053520"/>
                  </a:ext>
                </a:extLst>
              </a:tr>
              <a:tr h="251428">
                <a:tc>
                  <a:txBody>
                    <a:bodyPr/>
                    <a:lstStyle/>
                    <a:p>
                      <a:pPr algn="ctr"/>
                      <a:r>
                        <a:rPr lang="en-US" sz="1200" dirty="0" smtClean="0"/>
                        <a:t>Rafferty</a:t>
                      </a:r>
                    </a:p>
                  </a:txBody>
                  <a:tcPr anchor="ctr"/>
                </a:tc>
                <a:tc>
                  <a:txBody>
                    <a:bodyPr/>
                    <a:lstStyle/>
                    <a:p>
                      <a:pPr algn="ctr"/>
                      <a:r>
                        <a:rPr lang="en-US" sz="1200" dirty="0" smtClean="0"/>
                        <a:t>31</a:t>
                      </a:r>
                      <a:endParaRPr lang="en-US" sz="1200" dirty="0"/>
                    </a:p>
                  </a:txBody>
                  <a:tcPr anchor="ctr"/>
                </a:tc>
                <a:extLst>
                  <a:ext uri="{0D108BD9-81ED-4DB2-BD59-A6C34878D82A}">
                    <a16:rowId xmlns:a16="http://schemas.microsoft.com/office/drawing/2014/main" xmlns="" val="3556899677"/>
                  </a:ext>
                </a:extLst>
              </a:tr>
              <a:tr h="251428">
                <a:tc>
                  <a:txBody>
                    <a:bodyPr/>
                    <a:lstStyle/>
                    <a:p>
                      <a:pPr algn="ctr"/>
                      <a:r>
                        <a:rPr lang="en-US" sz="1200" dirty="0" smtClean="0"/>
                        <a:t>Jones</a:t>
                      </a:r>
                      <a:endParaRPr lang="en-US" sz="1200" dirty="0"/>
                    </a:p>
                  </a:txBody>
                  <a:tcPr anchor="ctr"/>
                </a:tc>
                <a:tc>
                  <a:txBody>
                    <a:bodyPr/>
                    <a:lstStyle/>
                    <a:p>
                      <a:pPr algn="ctr"/>
                      <a:r>
                        <a:rPr lang="en-US" sz="1200" dirty="0" smtClean="0"/>
                        <a:t>33</a:t>
                      </a:r>
                      <a:endParaRPr lang="en-US" sz="1200" dirty="0"/>
                    </a:p>
                  </a:txBody>
                  <a:tcPr anchor="ctr"/>
                </a:tc>
                <a:extLst>
                  <a:ext uri="{0D108BD9-81ED-4DB2-BD59-A6C34878D82A}">
                    <a16:rowId xmlns:a16="http://schemas.microsoft.com/office/drawing/2014/main" xmlns="" val="3329541866"/>
                  </a:ext>
                </a:extLst>
              </a:tr>
              <a:tr h="251428">
                <a:tc>
                  <a:txBody>
                    <a:bodyPr/>
                    <a:lstStyle/>
                    <a:p>
                      <a:pPr algn="ctr"/>
                      <a:r>
                        <a:rPr lang="en-US" sz="1200" dirty="0" smtClean="0"/>
                        <a:t>Steinberg</a:t>
                      </a:r>
                      <a:endParaRPr lang="en-US" sz="1200" dirty="0"/>
                    </a:p>
                  </a:txBody>
                  <a:tcPr anchor="ctr"/>
                </a:tc>
                <a:tc>
                  <a:txBody>
                    <a:bodyPr/>
                    <a:lstStyle/>
                    <a:p>
                      <a:pPr algn="ctr"/>
                      <a:r>
                        <a:rPr lang="en-US" sz="1200" dirty="0" smtClean="0"/>
                        <a:t>33</a:t>
                      </a:r>
                      <a:endParaRPr lang="en-US" sz="1200" dirty="0"/>
                    </a:p>
                  </a:txBody>
                  <a:tcPr anchor="ctr"/>
                </a:tc>
                <a:extLst>
                  <a:ext uri="{0D108BD9-81ED-4DB2-BD59-A6C34878D82A}">
                    <a16:rowId xmlns:a16="http://schemas.microsoft.com/office/drawing/2014/main" xmlns="" val="1219984279"/>
                  </a:ext>
                </a:extLst>
              </a:tr>
              <a:tr h="251428">
                <a:tc>
                  <a:txBody>
                    <a:bodyPr/>
                    <a:lstStyle/>
                    <a:p>
                      <a:pPr algn="ctr"/>
                      <a:r>
                        <a:rPr lang="en-US" sz="1200" dirty="0" smtClean="0"/>
                        <a:t>Robinson</a:t>
                      </a:r>
                      <a:endParaRPr lang="en-US" sz="1200" dirty="0"/>
                    </a:p>
                  </a:txBody>
                  <a:tcPr anchor="ctr"/>
                </a:tc>
                <a:tc>
                  <a:txBody>
                    <a:bodyPr/>
                    <a:lstStyle/>
                    <a:p>
                      <a:pPr algn="ctr"/>
                      <a:r>
                        <a:rPr lang="en-US" sz="1200" dirty="0" smtClean="0"/>
                        <a:t>34</a:t>
                      </a:r>
                      <a:endParaRPr lang="en-US" sz="1200" dirty="0"/>
                    </a:p>
                  </a:txBody>
                  <a:tcPr anchor="ctr"/>
                </a:tc>
                <a:extLst>
                  <a:ext uri="{0D108BD9-81ED-4DB2-BD59-A6C34878D82A}">
                    <a16:rowId xmlns:a16="http://schemas.microsoft.com/office/drawing/2014/main" xmlns="" val="1215425845"/>
                  </a:ext>
                </a:extLst>
              </a:tr>
              <a:tr h="251428">
                <a:tc>
                  <a:txBody>
                    <a:bodyPr/>
                    <a:lstStyle/>
                    <a:p>
                      <a:pPr algn="ctr"/>
                      <a:r>
                        <a:rPr lang="en-US" sz="1200" dirty="0" smtClean="0"/>
                        <a:t>Smith</a:t>
                      </a:r>
                      <a:endParaRPr lang="en-US" sz="1200" dirty="0"/>
                    </a:p>
                  </a:txBody>
                  <a:tcPr anchor="ctr"/>
                </a:tc>
                <a:tc>
                  <a:txBody>
                    <a:bodyPr/>
                    <a:lstStyle/>
                    <a:p>
                      <a:pPr algn="ctr"/>
                      <a:r>
                        <a:rPr lang="en-US" sz="1200" dirty="0" smtClean="0"/>
                        <a:t>34</a:t>
                      </a:r>
                      <a:endParaRPr lang="en-US" sz="1200" dirty="0"/>
                    </a:p>
                  </a:txBody>
                  <a:tcPr anchor="ctr"/>
                </a:tc>
              </a:tr>
              <a:tr h="251428">
                <a:tc>
                  <a:txBody>
                    <a:bodyPr/>
                    <a:lstStyle/>
                    <a:p>
                      <a:pPr algn="ctr"/>
                      <a:r>
                        <a:rPr lang="en-US" sz="1200" dirty="0" smtClean="0"/>
                        <a:t>Jasper</a:t>
                      </a:r>
                      <a:endParaRPr lang="en-US" sz="1200" dirty="0"/>
                    </a:p>
                  </a:txBody>
                  <a:tcPr anchor="ctr"/>
                </a:tc>
                <a:tc>
                  <a:txBody>
                    <a:bodyPr/>
                    <a:lstStyle/>
                    <a:p>
                      <a:pPr algn="ctr"/>
                      <a:r>
                        <a:rPr lang="en-US" sz="1200" dirty="0" smtClean="0"/>
                        <a:t>36</a:t>
                      </a:r>
                      <a:endParaRPr lang="en-US" sz="1200" dirty="0"/>
                    </a:p>
                  </a:txBody>
                  <a:tcPr anchor="ctr"/>
                </a:tc>
              </a:tr>
            </a:tbl>
          </a:graphicData>
        </a:graphic>
      </p:graphicFrame>
      <p:sp>
        <p:nvSpPr>
          <p:cNvPr id="9" name="TextBox 8"/>
          <p:cNvSpPr txBox="1"/>
          <p:nvPr/>
        </p:nvSpPr>
        <p:spPr>
          <a:xfrm>
            <a:off x="5095874" y="1133476"/>
            <a:ext cx="2390776" cy="247650"/>
          </a:xfrm>
          <a:prstGeom prst="rect">
            <a:avLst/>
          </a:prstGeom>
          <a:noFill/>
        </p:spPr>
        <p:txBody>
          <a:bodyPr wrap="none" lIns="0" tIns="0" rIns="0" bIns="0" rtlCol="0">
            <a:noAutofit/>
          </a:bodyPr>
          <a:lstStyle/>
          <a:p>
            <a:pPr algn="ctr">
              <a:lnSpc>
                <a:spcPct val="90000"/>
              </a:lnSpc>
            </a:pPr>
            <a:r>
              <a:rPr lang="en-US" sz="1400" b="1" dirty="0" smtClean="0"/>
              <a:t>Employee Table</a:t>
            </a:r>
            <a:endParaRPr lang="en-US" sz="1400" b="1" dirty="0"/>
          </a:p>
        </p:txBody>
      </p:sp>
      <p:graphicFrame>
        <p:nvGraphicFramePr>
          <p:cNvPr id="11" name="Content Placeholder 5" descr="Table with multiple topic and category rows"/>
          <p:cNvGraphicFramePr>
            <a:graphicFrameLocks/>
          </p:cNvGraphicFramePr>
          <p:nvPr>
            <p:extLst>
              <p:ext uri="{D42A27DB-BD31-4B8C-83A1-F6EECF244321}">
                <p14:modId xmlns:p14="http://schemas.microsoft.com/office/powerpoint/2010/main" val="3080384133"/>
              </p:ext>
            </p:extLst>
          </p:nvPr>
        </p:nvGraphicFramePr>
        <p:xfrm>
          <a:off x="788995" y="4562475"/>
          <a:ext cx="10221904" cy="1676400"/>
        </p:xfrm>
        <a:graphic>
          <a:graphicData uri="http://schemas.openxmlformats.org/drawingml/2006/table">
            <a:tbl>
              <a:tblPr firstRow="1" bandRow="1">
                <a:tableStyleId>{5FD0F851-EC5A-4D38-B0AD-8093EC10F338}</a:tableStyleId>
              </a:tblPr>
              <a:tblGrid>
                <a:gridCol w="2250013">
                  <a:extLst>
                    <a:ext uri="{9D8B030D-6E8A-4147-A177-3AD203B41FA5}">
                      <a16:colId xmlns:a16="http://schemas.microsoft.com/office/drawing/2014/main" xmlns="" val="768047797"/>
                    </a:ext>
                  </a:extLst>
                </a:gridCol>
                <a:gridCol w="2657297">
                  <a:extLst>
                    <a:ext uri="{9D8B030D-6E8A-4147-A177-3AD203B41FA5}">
                      <a16:colId xmlns:a16="http://schemas.microsoft.com/office/drawing/2014/main" xmlns="" val="2160592720"/>
                    </a:ext>
                  </a:extLst>
                </a:gridCol>
                <a:gridCol w="2657297"/>
                <a:gridCol w="2657297"/>
              </a:tblGrid>
              <a:tr h="276225">
                <a:tc>
                  <a:txBody>
                    <a:bodyPr/>
                    <a:lstStyle/>
                    <a:p>
                      <a:pPr algn="ctr"/>
                      <a:r>
                        <a:rPr lang="en-US" sz="1400" dirty="0" err="1" smtClean="0"/>
                        <a:t>Employee.Last</a:t>
                      </a:r>
                      <a:r>
                        <a:rPr lang="en-US" sz="1400" dirty="0" smtClean="0"/>
                        <a:t> Name</a:t>
                      </a:r>
                      <a:endParaRPr lang="en-US" sz="1400" dirty="0"/>
                    </a:p>
                  </a:txBody>
                  <a:tcPr anchor="ctr"/>
                </a:tc>
                <a:tc>
                  <a:txBody>
                    <a:bodyPr/>
                    <a:lstStyle/>
                    <a:p>
                      <a:pPr algn="ctr"/>
                      <a:r>
                        <a:rPr lang="en-US" sz="1400" dirty="0" err="1" smtClean="0"/>
                        <a:t>Employee.Department</a:t>
                      </a:r>
                      <a:r>
                        <a:rPr lang="en-US" sz="1400" baseline="0" dirty="0" smtClean="0"/>
                        <a:t> ID</a:t>
                      </a:r>
                      <a:endParaRPr lang="en-US" sz="1400" dirty="0"/>
                    </a:p>
                  </a:txBody>
                  <a:tcPr anchor="ctr"/>
                </a:tc>
                <a:tc>
                  <a:txBody>
                    <a:bodyPr/>
                    <a:lstStyle/>
                    <a:p>
                      <a:pPr algn="ctr"/>
                      <a:r>
                        <a:rPr lang="en-US" sz="1400" dirty="0" err="1" smtClean="0"/>
                        <a:t>Department.Department</a:t>
                      </a:r>
                      <a:r>
                        <a:rPr lang="en-US" sz="1400" dirty="0" smtClean="0"/>
                        <a:t> Name</a:t>
                      </a:r>
                      <a:endParaRPr lang="en-US" sz="1400" dirty="0"/>
                    </a:p>
                  </a:txBody>
                  <a:tcPr anchor="ctr"/>
                </a:tc>
                <a:tc>
                  <a:txBody>
                    <a:bodyPr/>
                    <a:lstStyle/>
                    <a:p>
                      <a:pPr algn="ctr"/>
                      <a:r>
                        <a:rPr lang="en-US" sz="1400" dirty="0" err="1" smtClean="0"/>
                        <a:t>Department.Department</a:t>
                      </a:r>
                      <a:r>
                        <a:rPr lang="en-US" sz="1400" dirty="0" smtClean="0"/>
                        <a:t> Id</a:t>
                      </a:r>
                      <a:endParaRPr lang="en-US" sz="1400" dirty="0"/>
                    </a:p>
                  </a:txBody>
                  <a:tcPr anchor="ctr"/>
                </a:tc>
                <a:extLst>
                  <a:ext uri="{0D108BD9-81ED-4DB2-BD59-A6C34878D82A}">
                    <a16:rowId xmlns:a16="http://schemas.microsoft.com/office/drawing/2014/main" xmlns="" val="4137053520"/>
                  </a:ext>
                </a:extLst>
              </a:tr>
              <a:tr h="251428">
                <a:tc>
                  <a:txBody>
                    <a:bodyPr/>
                    <a:lstStyle/>
                    <a:p>
                      <a:pPr algn="ctr"/>
                      <a:r>
                        <a:rPr lang="en-US" sz="1200" dirty="0" smtClean="0"/>
                        <a:t>Smith</a:t>
                      </a:r>
                    </a:p>
                  </a:txBody>
                  <a:tcPr anchor="ctr"/>
                </a:tc>
                <a:tc>
                  <a:txBody>
                    <a:bodyPr/>
                    <a:lstStyle/>
                    <a:p>
                      <a:pPr algn="ctr"/>
                      <a:r>
                        <a:rPr lang="en-US" sz="1200" dirty="0" smtClean="0"/>
                        <a:t>34</a:t>
                      </a:r>
                      <a:endParaRPr lang="en-US" sz="1200" dirty="0"/>
                    </a:p>
                  </a:txBody>
                  <a:tcPr anchor="ctr"/>
                </a:tc>
                <a:tc>
                  <a:txBody>
                    <a:bodyPr/>
                    <a:lstStyle/>
                    <a:p>
                      <a:pPr algn="ctr"/>
                      <a:r>
                        <a:rPr lang="en-US" sz="1200" dirty="0" smtClean="0"/>
                        <a:t>Clerical</a:t>
                      </a:r>
                      <a:endParaRPr lang="en-US" sz="1200" dirty="0"/>
                    </a:p>
                  </a:txBody>
                  <a:tcPr anchor="ctr"/>
                </a:tc>
                <a:tc>
                  <a:txBody>
                    <a:bodyPr/>
                    <a:lstStyle/>
                    <a:p>
                      <a:pPr algn="ctr"/>
                      <a:r>
                        <a:rPr lang="en-US" sz="1200" dirty="0" smtClean="0"/>
                        <a:t>34</a:t>
                      </a:r>
                      <a:endParaRPr lang="en-US" sz="1200" dirty="0"/>
                    </a:p>
                  </a:txBody>
                  <a:tcPr anchor="ctr"/>
                </a:tc>
                <a:extLst>
                  <a:ext uri="{0D108BD9-81ED-4DB2-BD59-A6C34878D82A}">
                    <a16:rowId xmlns:a16="http://schemas.microsoft.com/office/drawing/2014/main" xmlns="" val="3556899677"/>
                  </a:ext>
                </a:extLst>
              </a:tr>
              <a:tr h="251428">
                <a:tc>
                  <a:txBody>
                    <a:bodyPr/>
                    <a:lstStyle/>
                    <a:p>
                      <a:pPr algn="ctr"/>
                      <a:r>
                        <a:rPr lang="en-US" sz="1200" dirty="0" smtClean="0"/>
                        <a:t>Jones</a:t>
                      </a:r>
                      <a:endParaRPr lang="en-US" sz="1200" dirty="0"/>
                    </a:p>
                  </a:txBody>
                  <a:tcPr anchor="ctr"/>
                </a:tc>
                <a:tc>
                  <a:txBody>
                    <a:bodyPr/>
                    <a:lstStyle/>
                    <a:p>
                      <a:pPr algn="ctr"/>
                      <a:r>
                        <a:rPr lang="en-US" sz="1200" dirty="0" smtClean="0"/>
                        <a:t>33</a:t>
                      </a:r>
                      <a:endParaRPr lang="en-US" sz="1200" dirty="0"/>
                    </a:p>
                  </a:txBody>
                  <a:tcPr anchor="ctr"/>
                </a:tc>
                <a:tc>
                  <a:txBody>
                    <a:bodyPr/>
                    <a:lstStyle/>
                    <a:p>
                      <a:pPr algn="ctr"/>
                      <a:r>
                        <a:rPr lang="en-US" sz="1200" dirty="0" smtClean="0"/>
                        <a:t>Engineering</a:t>
                      </a:r>
                      <a:endParaRPr lang="en-US" sz="1200" dirty="0"/>
                    </a:p>
                  </a:txBody>
                  <a:tcPr anchor="ctr"/>
                </a:tc>
                <a:tc>
                  <a:txBody>
                    <a:bodyPr/>
                    <a:lstStyle/>
                    <a:p>
                      <a:pPr algn="ctr"/>
                      <a:r>
                        <a:rPr lang="en-US" sz="1200" dirty="0" smtClean="0"/>
                        <a:t>33</a:t>
                      </a:r>
                      <a:endParaRPr lang="en-US" sz="1200" dirty="0"/>
                    </a:p>
                  </a:txBody>
                  <a:tcPr anchor="ctr"/>
                </a:tc>
                <a:extLst>
                  <a:ext uri="{0D108BD9-81ED-4DB2-BD59-A6C34878D82A}">
                    <a16:rowId xmlns:a16="http://schemas.microsoft.com/office/drawing/2014/main" xmlns="" val="3329541866"/>
                  </a:ext>
                </a:extLst>
              </a:tr>
              <a:tr h="251428">
                <a:tc>
                  <a:txBody>
                    <a:bodyPr/>
                    <a:lstStyle/>
                    <a:p>
                      <a:pPr algn="ctr"/>
                      <a:r>
                        <a:rPr lang="en-US" sz="1200" dirty="0" smtClean="0"/>
                        <a:t>Robinson</a:t>
                      </a:r>
                      <a:endParaRPr lang="en-US" sz="1200" dirty="0"/>
                    </a:p>
                  </a:txBody>
                  <a:tcPr anchor="ctr"/>
                </a:tc>
                <a:tc>
                  <a:txBody>
                    <a:bodyPr/>
                    <a:lstStyle/>
                    <a:p>
                      <a:pPr algn="ctr"/>
                      <a:r>
                        <a:rPr lang="en-US" sz="1200" dirty="0" smtClean="0"/>
                        <a:t>34</a:t>
                      </a:r>
                      <a:endParaRPr lang="en-US" sz="1200" dirty="0"/>
                    </a:p>
                  </a:txBody>
                  <a:tcPr anchor="ctr"/>
                </a:tc>
                <a:tc>
                  <a:txBody>
                    <a:bodyPr/>
                    <a:lstStyle/>
                    <a:p>
                      <a:pPr algn="ctr"/>
                      <a:r>
                        <a:rPr lang="en-US" sz="1200" dirty="0" smtClean="0"/>
                        <a:t>Clerical</a:t>
                      </a:r>
                      <a:endParaRPr lang="en-US" sz="1200" dirty="0"/>
                    </a:p>
                  </a:txBody>
                  <a:tcPr anchor="ctr"/>
                </a:tc>
                <a:tc>
                  <a:txBody>
                    <a:bodyPr/>
                    <a:lstStyle/>
                    <a:p>
                      <a:pPr algn="ctr"/>
                      <a:r>
                        <a:rPr lang="en-US" sz="1200" dirty="0" smtClean="0"/>
                        <a:t>34</a:t>
                      </a:r>
                      <a:endParaRPr lang="en-US" sz="1200" dirty="0"/>
                    </a:p>
                  </a:txBody>
                  <a:tcPr anchor="ctr"/>
                </a:tc>
                <a:extLst>
                  <a:ext uri="{0D108BD9-81ED-4DB2-BD59-A6C34878D82A}">
                    <a16:rowId xmlns:a16="http://schemas.microsoft.com/office/drawing/2014/main" xmlns="" val="1219984279"/>
                  </a:ext>
                </a:extLst>
              </a:tr>
              <a:tr h="251428">
                <a:tc>
                  <a:txBody>
                    <a:bodyPr/>
                    <a:lstStyle/>
                    <a:p>
                      <a:pPr algn="ctr"/>
                      <a:r>
                        <a:rPr lang="en-US" sz="1200" dirty="0" smtClean="0"/>
                        <a:t>Steinberg</a:t>
                      </a:r>
                      <a:endParaRPr lang="en-US" sz="1200" dirty="0"/>
                    </a:p>
                  </a:txBody>
                  <a:tcPr anchor="ctr"/>
                </a:tc>
                <a:tc>
                  <a:txBody>
                    <a:bodyPr/>
                    <a:lstStyle/>
                    <a:p>
                      <a:pPr algn="ctr"/>
                      <a:r>
                        <a:rPr lang="en-US" sz="1200" dirty="0" smtClean="0"/>
                        <a:t>33</a:t>
                      </a:r>
                      <a:endParaRPr lang="en-US" sz="1200" dirty="0"/>
                    </a:p>
                  </a:txBody>
                  <a:tcPr anchor="ctr"/>
                </a:tc>
                <a:tc>
                  <a:txBody>
                    <a:bodyPr/>
                    <a:lstStyle/>
                    <a:p>
                      <a:pPr algn="ctr"/>
                      <a:r>
                        <a:rPr lang="en-US" sz="1200" dirty="0" smtClean="0"/>
                        <a:t>Engineering</a:t>
                      </a:r>
                      <a:endParaRPr lang="en-US" sz="1200" dirty="0"/>
                    </a:p>
                  </a:txBody>
                  <a:tcPr anchor="ctr"/>
                </a:tc>
                <a:tc>
                  <a:txBody>
                    <a:bodyPr/>
                    <a:lstStyle/>
                    <a:p>
                      <a:pPr algn="ctr"/>
                      <a:r>
                        <a:rPr lang="en-US" sz="1200" dirty="0" smtClean="0"/>
                        <a:t>33</a:t>
                      </a:r>
                      <a:endParaRPr lang="en-US" sz="1200" dirty="0"/>
                    </a:p>
                  </a:txBody>
                  <a:tcPr anchor="ctr"/>
                </a:tc>
                <a:extLst>
                  <a:ext uri="{0D108BD9-81ED-4DB2-BD59-A6C34878D82A}">
                    <a16:rowId xmlns:a16="http://schemas.microsoft.com/office/drawing/2014/main" xmlns="" val="1215425845"/>
                  </a:ext>
                </a:extLst>
              </a:tr>
              <a:tr h="251428">
                <a:tc>
                  <a:txBody>
                    <a:bodyPr/>
                    <a:lstStyle/>
                    <a:p>
                      <a:pPr algn="ctr"/>
                      <a:r>
                        <a:rPr lang="en-US" sz="1200" dirty="0" smtClean="0"/>
                        <a:t>Rafferty</a:t>
                      </a:r>
                      <a:endParaRPr lang="en-US" sz="1200" dirty="0"/>
                    </a:p>
                  </a:txBody>
                  <a:tcPr anchor="ctr"/>
                </a:tc>
                <a:tc>
                  <a:txBody>
                    <a:bodyPr/>
                    <a:lstStyle/>
                    <a:p>
                      <a:pPr algn="ctr"/>
                      <a:r>
                        <a:rPr lang="en-US" sz="1200" dirty="0" smtClean="0"/>
                        <a:t>31</a:t>
                      </a:r>
                      <a:endParaRPr lang="en-US" sz="1200" dirty="0"/>
                    </a:p>
                  </a:txBody>
                  <a:tcPr anchor="ctr"/>
                </a:tc>
                <a:tc>
                  <a:txBody>
                    <a:bodyPr/>
                    <a:lstStyle/>
                    <a:p>
                      <a:pPr algn="ctr"/>
                      <a:r>
                        <a:rPr lang="en-US" sz="1200" dirty="0" smtClean="0"/>
                        <a:t>sales</a:t>
                      </a:r>
                      <a:endParaRPr lang="en-US" sz="1200" dirty="0"/>
                    </a:p>
                  </a:txBody>
                  <a:tcPr anchor="ctr"/>
                </a:tc>
                <a:tc>
                  <a:txBody>
                    <a:bodyPr/>
                    <a:lstStyle/>
                    <a:p>
                      <a:pPr algn="ctr"/>
                      <a:r>
                        <a:rPr lang="en-US" sz="1200" dirty="0" smtClean="0"/>
                        <a:t>31</a:t>
                      </a:r>
                      <a:endParaRPr lang="en-US" sz="1200" dirty="0"/>
                    </a:p>
                  </a:txBody>
                  <a:tcPr anchor="ctr"/>
                </a:tc>
              </a:tr>
            </a:tbl>
          </a:graphicData>
        </a:graphic>
      </p:graphicFrame>
      <p:pic>
        <p:nvPicPr>
          <p:cNvPr id="2" name="Picture 1"/>
          <p:cNvPicPr>
            <a:picLocks noChangeAspect="1"/>
          </p:cNvPicPr>
          <p:nvPr/>
        </p:nvPicPr>
        <p:blipFill>
          <a:blip r:embed="rId2"/>
          <a:stretch>
            <a:fillRect/>
          </a:stretch>
        </p:blipFill>
        <p:spPr>
          <a:xfrm>
            <a:off x="836620" y="3454428"/>
            <a:ext cx="7027276" cy="10180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531818" y="120651"/>
            <a:ext cx="11125199" cy="889000"/>
          </a:xfrm>
        </p:spPr>
        <p:txBody>
          <a:bodyPr/>
          <a:lstStyle/>
          <a:p>
            <a:r>
              <a:rPr lang="en-US" dirty="0"/>
              <a:t>Inner Join using Where Clause</a:t>
            </a:r>
          </a:p>
        </p:txBody>
      </p:sp>
      <p:pic>
        <p:nvPicPr>
          <p:cNvPr id="180230" name="Picture 6"/>
          <p:cNvPicPr>
            <a:picLocks noChangeAspect="1" noChangeArrowheads="1"/>
          </p:cNvPicPr>
          <p:nvPr/>
        </p:nvPicPr>
        <p:blipFill>
          <a:blip r:embed="rId2" cstate="print"/>
          <a:srcRect/>
          <a:stretch>
            <a:fillRect/>
          </a:stretch>
        </p:blipFill>
        <p:spPr bwMode="auto">
          <a:xfrm>
            <a:off x="1168215" y="3581400"/>
            <a:ext cx="5899335" cy="788130"/>
          </a:xfrm>
          <a:prstGeom prst="rect">
            <a:avLst/>
          </a:prstGeom>
          <a:noFill/>
          <a:ln w="9525">
            <a:noFill/>
            <a:miter lim="800000"/>
            <a:headEnd/>
            <a:tailEnd/>
          </a:ln>
          <a:effectLst/>
        </p:spPr>
      </p:pic>
      <p:graphicFrame>
        <p:nvGraphicFramePr>
          <p:cNvPr id="6" name="Content Placeholder 5" descr="Table with multiple topic and category rows"/>
          <p:cNvGraphicFramePr>
            <a:graphicFrameLocks/>
          </p:cNvGraphicFramePr>
          <p:nvPr>
            <p:extLst>
              <p:ext uri="{D42A27DB-BD31-4B8C-83A1-F6EECF244321}">
                <p14:modId xmlns:p14="http://schemas.microsoft.com/office/powerpoint/2010/main" val="3080384133"/>
              </p:ext>
            </p:extLst>
          </p:nvPr>
        </p:nvGraphicFramePr>
        <p:xfrm>
          <a:off x="836620" y="1428750"/>
          <a:ext cx="3475797" cy="1402080"/>
        </p:xfrm>
        <a:graphic>
          <a:graphicData uri="http://schemas.openxmlformats.org/drawingml/2006/table">
            <a:tbl>
              <a:tblPr firstRow="1" bandRow="1">
                <a:tableStyleId>{5FD0F851-EC5A-4D38-B0AD-8093EC10F338}</a:tableStyleId>
              </a:tblPr>
              <a:tblGrid>
                <a:gridCol w="1593660">
                  <a:extLst>
                    <a:ext uri="{9D8B030D-6E8A-4147-A177-3AD203B41FA5}">
                      <a16:colId xmlns:a16="http://schemas.microsoft.com/office/drawing/2014/main" xmlns="" val="768047797"/>
                    </a:ext>
                  </a:extLst>
                </a:gridCol>
                <a:gridCol w="1882137">
                  <a:extLst>
                    <a:ext uri="{9D8B030D-6E8A-4147-A177-3AD203B41FA5}">
                      <a16:colId xmlns:a16="http://schemas.microsoft.com/office/drawing/2014/main" xmlns="" val="2160592720"/>
                    </a:ext>
                  </a:extLst>
                </a:gridCol>
              </a:tblGrid>
              <a:tr h="276225">
                <a:tc>
                  <a:txBody>
                    <a:bodyPr/>
                    <a:lstStyle/>
                    <a:p>
                      <a:pPr algn="ctr"/>
                      <a:r>
                        <a:rPr lang="en-US" sz="1400" dirty="0" smtClean="0"/>
                        <a:t>Department ID</a:t>
                      </a:r>
                      <a:endParaRPr lang="en-US" sz="1400" dirty="0"/>
                    </a:p>
                  </a:txBody>
                  <a:tcPr anchor="ctr"/>
                </a:tc>
                <a:tc>
                  <a:txBody>
                    <a:bodyPr/>
                    <a:lstStyle/>
                    <a:p>
                      <a:pPr algn="ctr"/>
                      <a:r>
                        <a:rPr lang="en-US" sz="1400" dirty="0" smtClean="0"/>
                        <a:t>Department Name</a:t>
                      </a:r>
                      <a:endParaRPr lang="en-US" sz="1400" dirty="0"/>
                    </a:p>
                  </a:txBody>
                  <a:tcPr anchor="ctr"/>
                </a:tc>
                <a:extLst>
                  <a:ext uri="{0D108BD9-81ED-4DB2-BD59-A6C34878D82A}">
                    <a16:rowId xmlns:a16="http://schemas.microsoft.com/office/drawing/2014/main" xmlns="" val="4137053520"/>
                  </a:ext>
                </a:extLst>
              </a:tr>
              <a:tr h="251428">
                <a:tc>
                  <a:txBody>
                    <a:bodyPr/>
                    <a:lstStyle/>
                    <a:p>
                      <a:pPr algn="ctr"/>
                      <a:r>
                        <a:rPr lang="en-US" sz="1200" dirty="0" smtClean="0"/>
                        <a:t>31</a:t>
                      </a:r>
                    </a:p>
                  </a:txBody>
                  <a:tcPr anchor="ctr"/>
                </a:tc>
                <a:tc>
                  <a:txBody>
                    <a:bodyPr/>
                    <a:lstStyle/>
                    <a:p>
                      <a:pPr algn="ctr"/>
                      <a:r>
                        <a:rPr lang="en-US" sz="1200" dirty="0" smtClean="0"/>
                        <a:t>Sales</a:t>
                      </a:r>
                      <a:endParaRPr lang="en-US" sz="1200" dirty="0"/>
                    </a:p>
                  </a:txBody>
                  <a:tcPr anchor="ctr"/>
                </a:tc>
                <a:extLst>
                  <a:ext uri="{0D108BD9-81ED-4DB2-BD59-A6C34878D82A}">
                    <a16:rowId xmlns:a16="http://schemas.microsoft.com/office/drawing/2014/main" xmlns="" val="3556899677"/>
                  </a:ext>
                </a:extLst>
              </a:tr>
              <a:tr h="251428">
                <a:tc>
                  <a:txBody>
                    <a:bodyPr/>
                    <a:lstStyle/>
                    <a:p>
                      <a:pPr algn="ctr"/>
                      <a:r>
                        <a:rPr lang="en-US" sz="1200" dirty="0" smtClean="0"/>
                        <a:t>33</a:t>
                      </a:r>
                      <a:endParaRPr lang="en-US" sz="1200" dirty="0"/>
                    </a:p>
                  </a:txBody>
                  <a:tcPr anchor="ctr"/>
                </a:tc>
                <a:tc>
                  <a:txBody>
                    <a:bodyPr/>
                    <a:lstStyle/>
                    <a:p>
                      <a:pPr algn="ctr"/>
                      <a:r>
                        <a:rPr lang="en-US" sz="1200" dirty="0" smtClean="0"/>
                        <a:t>Engineering</a:t>
                      </a:r>
                      <a:endParaRPr lang="en-US" sz="1200" dirty="0"/>
                    </a:p>
                  </a:txBody>
                  <a:tcPr anchor="ctr"/>
                </a:tc>
                <a:extLst>
                  <a:ext uri="{0D108BD9-81ED-4DB2-BD59-A6C34878D82A}">
                    <a16:rowId xmlns:a16="http://schemas.microsoft.com/office/drawing/2014/main" xmlns="" val="3329541866"/>
                  </a:ext>
                </a:extLst>
              </a:tr>
              <a:tr h="251428">
                <a:tc>
                  <a:txBody>
                    <a:bodyPr/>
                    <a:lstStyle/>
                    <a:p>
                      <a:pPr algn="ctr"/>
                      <a:r>
                        <a:rPr lang="en-US" sz="1200" dirty="0" smtClean="0"/>
                        <a:t>34</a:t>
                      </a:r>
                      <a:endParaRPr lang="en-US" sz="1200" dirty="0"/>
                    </a:p>
                  </a:txBody>
                  <a:tcPr anchor="ctr"/>
                </a:tc>
                <a:tc>
                  <a:txBody>
                    <a:bodyPr/>
                    <a:lstStyle/>
                    <a:p>
                      <a:pPr algn="ctr"/>
                      <a:r>
                        <a:rPr lang="en-US" sz="1200" dirty="0" smtClean="0"/>
                        <a:t>Clerical</a:t>
                      </a:r>
                      <a:endParaRPr lang="en-US" sz="1200" dirty="0"/>
                    </a:p>
                  </a:txBody>
                  <a:tcPr anchor="ctr"/>
                </a:tc>
                <a:extLst>
                  <a:ext uri="{0D108BD9-81ED-4DB2-BD59-A6C34878D82A}">
                    <a16:rowId xmlns:a16="http://schemas.microsoft.com/office/drawing/2014/main" xmlns="" val="1219984279"/>
                  </a:ext>
                </a:extLst>
              </a:tr>
              <a:tr h="251428">
                <a:tc>
                  <a:txBody>
                    <a:bodyPr/>
                    <a:lstStyle/>
                    <a:p>
                      <a:pPr algn="ctr"/>
                      <a:r>
                        <a:rPr lang="en-US" sz="1200" dirty="0" smtClean="0"/>
                        <a:t>35</a:t>
                      </a:r>
                      <a:endParaRPr lang="en-US" sz="1200" dirty="0"/>
                    </a:p>
                  </a:txBody>
                  <a:tcPr anchor="ctr"/>
                </a:tc>
                <a:tc>
                  <a:txBody>
                    <a:bodyPr/>
                    <a:lstStyle/>
                    <a:p>
                      <a:pPr algn="ctr"/>
                      <a:r>
                        <a:rPr lang="en-US" sz="1200" dirty="0" smtClean="0"/>
                        <a:t>Marketing</a:t>
                      </a:r>
                      <a:endParaRPr lang="en-US" sz="1200" dirty="0"/>
                    </a:p>
                  </a:txBody>
                  <a:tcPr anchor="ctr"/>
                </a:tc>
                <a:extLst>
                  <a:ext uri="{0D108BD9-81ED-4DB2-BD59-A6C34878D82A}">
                    <a16:rowId xmlns:a16="http://schemas.microsoft.com/office/drawing/2014/main" xmlns="" val="1215425845"/>
                  </a:ext>
                </a:extLst>
              </a:tr>
            </a:tbl>
          </a:graphicData>
        </a:graphic>
      </p:graphicFrame>
      <p:sp>
        <p:nvSpPr>
          <p:cNvPr id="7" name="TextBox 6"/>
          <p:cNvSpPr txBox="1"/>
          <p:nvPr/>
        </p:nvSpPr>
        <p:spPr>
          <a:xfrm>
            <a:off x="1247774" y="1133476"/>
            <a:ext cx="2390776" cy="247650"/>
          </a:xfrm>
          <a:prstGeom prst="rect">
            <a:avLst/>
          </a:prstGeom>
          <a:noFill/>
        </p:spPr>
        <p:txBody>
          <a:bodyPr wrap="none" lIns="0" tIns="0" rIns="0" bIns="0" rtlCol="0">
            <a:noAutofit/>
          </a:bodyPr>
          <a:lstStyle/>
          <a:p>
            <a:pPr algn="ctr">
              <a:lnSpc>
                <a:spcPct val="90000"/>
              </a:lnSpc>
            </a:pPr>
            <a:r>
              <a:rPr lang="en-US" sz="1400" b="1" dirty="0" smtClean="0"/>
              <a:t>Department Table</a:t>
            </a:r>
            <a:endParaRPr lang="en-US" sz="1400" b="1" dirty="0"/>
          </a:p>
        </p:txBody>
      </p:sp>
      <p:graphicFrame>
        <p:nvGraphicFramePr>
          <p:cNvPr id="8" name="Content Placeholder 5" descr="Table with multiple topic and category rows"/>
          <p:cNvGraphicFramePr>
            <a:graphicFrameLocks/>
          </p:cNvGraphicFramePr>
          <p:nvPr>
            <p:extLst>
              <p:ext uri="{D42A27DB-BD31-4B8C-83A1-F6EECF244321}">
                <p14:modId xmlns:p14="http://schemas.microsoft.com/office/powerpoint/2010/main" val="3080384133"/>
              </p:ext>
            </p:extLst>
          </p:nvPr>
        </p:nvGraphicFramePr>
        <p:xfrm>
          <a:off x="4684720" y="1413697"/>
          <a:ext cx="3475797" cy="1950720"/>
        </p:xfrm>
        <a:graphic>
          <a:graphicData uri="http://schemas.openxmlformats.org/drawingml/2006/table">
            <a:tbl>
              <a:tblPr firstRow="1" bandRow="1">
                <a:tableStyleId>{5FD0F851-EC5A-4D38-B0AD-8093EC10F338}</a:tableStyleId>
              </a:tblPr>
              <a:tblGrid>
                <a:gridCol w="1593660">
                  <a:extLst>
                    <a:ext uri="{9D8B030D-6E8A-4147-A177-3AD203B41FA5}">
                      <a16:colId xmlns:a16="http://schemas.microsoft.com/office/drawing/2014/main" xmlns="" val="768047797"/>
                    </a:ext>
                  </a:extLst>
                </a:gridCol>
                <a:gridCol w="1882137">
                  <a:extLst>
                    <a:ext uri="{9D8B030D-6E8A-4147-A177-3AD203B41FA5}">
                      <a16:colId xmlns:a16="http://schemas.microsoft.com/office/drawing/2014/main" xmlns="" val="2160592720"/>
                    </a:ext>
                  </a:extLst>
                </a:gridCol>
              </a:tblGrid>
              <a:tr h="0">
                <a:tc>
                  <a:txBody>
                    <a:bodyPr/>
                    <a:lstStyle/>
                    <a:p>
                      <a:pPr algn="ctr"/>
                      <a:r>
                        <a:rPr lang="en-US" sz="1400" dirty="0" smtClean="0"/>
                        <a:t>Last</a:t>
                      </a:r>
                      <a:r>
                        <a:rPr lang="en-US" sz="1400" baseline="0" dirty="0" smtClean="0"/>
                        <a:t> Name</a:t>
                      </a:r>
                      <a:endParaRPr lang="en-US" sz="1400" dirty="0"/>
                    </a:p>
                  </a:txBody>
                  <a:tcPr anchor="ctr"/>
                </a:tc>
                <a:tc>
                  <a:txBody>
                    <a:bodyPr/>
                    <a:lstStyle/>
                    <a:p>
                      <a:pPr algn="ctr"/>
                      <a:r>
                        <a:rPr lang="en-US" sz="1400" dirty="0" smtClean="0"/>
                        <a:t>Department ID</a:t>
                      </a:r>
                      <a:endParaRPr lang="en-US" sz="1400" dirty="0"/>
                    </a:p>
                  </a:txBody>
                  <a:tcPr anchor="ctr"/>
                </a:tc>
                <a:extLst>
                  <a:ext uri="{0D108BD9-81ED-4DB2-BD59-A6C34878D82A}">
                    <a16:rowId xmlns:a16="http://schemas.microsoft.com/office/drawing/2014/main" xmlns="" val="4137053520"/>
                  </a:ext>
                </a:extLst>
              </a:tr>
              <a:tr h="251428">
                <a:tc>
                  <a:txBody>
                    <a:bodyPr/>
                    <a:lstStyle/>
                    <a:p>
                      <a:pPr algn="ctr"/>
                      <a:r>
                        <a:rPr lang="en-US" sz="1200" dirty="0" smtClean="0"/>
                        <a:t>Rafferty</a:t>
                      </a:r>
                    </a:p>
                  </a:txBody>
                  <a:tcPr anchor="ctr"/>
                </a:tc>
                <a:tc>
                  <a:txBody>
                    <a:bodyPr/>
                    <a:lstStyle/>
                    <a:p>
                      <a:pPr algn="ctr"/>
                      <a:r>
                        <a:rPr lang="en-US" sz="1200" dirty="0" smtClean="0"/>
                        <a:t>31</a:t>
                      </a:r>
                      <a:endParaRPr lang="en-US" sz="1200" dirty="0"/>
                    </a:p>
                  </a:txBody>
                  <a:tcPr anchor="ctr"/>
                </a:tc>
                <a:extLst>
                  <a:ext uri="{0D108BD9-81ED-4DB2-BD59-A6C34878D82A}">
                    <a16:rowId xmlns:a16="http://schemas.microsoft.com/office/drawing/2014/main" xmlns="" val="3556899677"/>
                  </a:ext>
                </a:extLst>
              </a:tr>
              <a:tr h="251428">
                <a:tc>
                  <a:txBody>
                    <a:bodyPr/>
                    <a:lstStyle/>
                    <a:p>
                      <a:pPr algn="ctr"/>
                      <a:r>
                        <a:rPr lang="en-US" sz="1200" dirty="0" smtClean="0"/>
                        <a:t>Jones</a:t>
                      </a:r>
                      <a:endParaRPr lang="en-US" sz="1200" dirty="0"/>
                    </a:p>
                  </a:txBody>
                  <a:tcPr anchor="ctr"/>
                </a:tc>
                <a:tc>
                  <a:txBody>
                    <a:bodyPr/>
                    <a:lstStyle/>
                    <a:p>
                      <a:pPr algn="ctr"/>
                      <a:r>
                        <a:rPr lang="en-US" sz="1200" dirty="0" smtClean="0"/>
                        <a:t>33</a:t>
                      </a:r>
                      <a:endParaRPr lang="en-US" sz="1200" dirty="0"/>
                    </a:p>
                  </a:txBody>
                  <a:tcPr anchor="ctr"/>
                </a:tc>
                <a:extLst>
                  <a:ext uri="{0D108BD9-81ED-4DB2-BD59-A6C34878D82A}">
                    <a16:rowId xmlns:a16="http://schemas.microsoft.com/office/drawing/2014/main" xmlns="" val="3329541866"/>
                  </a:ext>
                </a:extLst>
              </a:tr>
              <a:tr h="251428">
                <a:tc>
                  <a:txBody>
                    <a:bodyPr/>
                    <a:lstStyle/>
                    <a:p>
                      <a:pPr algn="ctr"/>
                      <a:r>
                        <a:rPr lang="en-US" sz="1200" dirty="0" smtClean="0"/>
                        <a:t>Steinberg</a:t>
                      </a:r>
                      <a:endParaRPr lang="en-US" sz="1200" dirty="0"/>
                    </a:p>
                  </a:txBody>
                  <a:tcPr anchor="ctr"/>
                </a:tc>
                <a:tc>
                  <a:txBody>
                    <a:bodyPr/>
                    <a:lstStyle/>
                    <a:p>
                      <a:pPr algn="ctr"/>
                      <a:r>
                        <a:rPr lang="en-US" sz="1200" dirty="0" smtClean="0"/>
                        <a:t>33</a:t>
                      </a:r>
                      <a:endParaRPr lang="en-US" sz="1200" dirty="0"/>
                    </a:p>
                  </a:txBody>
                  <a:tcPr anchor="ctr"/>
                </a:tc>
                <a:extLst>
                  <a:ext uri="{0D108BD9-81ED-4DB2-BD59-A6C34878D82A}">
                    <a16:rowId xmlns:a16="http://schemas.microsoft.com/office/drawing/2014/main" xmlns="" val="1219984279"/>
                  </a:ext>
                </a:extLst>
              </a:tr>
              <a:tr h="251428">
                <a:tc>
                  <a:txBody>
                    <a:bodyPr/>
                    <a:lstStyle/>
                    <a:p>
                      <a:pPr algn="ctr"/>
                      <a:r>
                        <a:rPr lang="en-US" sz="1200" dirty="0" smtClean="0"/>
                        <a:t>Robinson</a:t>
                      </a:r>
                      <a:endParaRPr lang="en-US" sz="1200" dirty="0"/>
                    </a:p>
                  </a:txBody>
                  <a:tcPr anchor="ctr"/>
                </a:tc>
                <a:tc>
                  <a:txBody>
                    <a:bodyPr/>
                    <a:lstStyle/>
                    <a:p>
                      <a:pPr algn="ctr"/>
                      <a:r>
                        <a:rPr lang="en-US" sz="1200" dirty="0" smtClean="0"/>
                        <a:t>34</a:t>
                      </a:r>
                      <a:endParaRPr lang="en-US" sz="1200" dirty="0"/>
                    </a:p>
                  </a:txBody>
                  <a:tcPr anchor="ctr"/>
                </a:tc>
                <a:extLst>
                  <a:ext uri="{0D108BD9-81ED-4DB2-BD59-A6C34878D82A}">
                    <a16:rowId xmlns:a16="http://schemas.microsoft.com/office/drawing/2014/main" xmlns="" val="1215425845"/>
                  </a:ext>
                </a:extLst>
              </a:tr>
              <a:tr h="251428">
                <a:tc>
                  <a:txBody>
                    <a:bodyPr/>
                    <a:lstStyle/>
                    <a:p>
                      <a:pPr algn="ctr"/>
                      <a:r>
                        <a:rPr lang="en-US" sz="1200" dirty="0" smtClean="0"/>
                        <a:t>Smith</a:t>
                      </a:r>
                      <a:endParaRPr lang="en-US" sz="1200" dirty="0"/>
                    </a:p>
                  </a:txBody>
                  <a:tcPr anchor="ctr"/>
                </a:tc>
                <a:tc>
                  <a:txBody>
                    <a:bodyPr/>
                    <a:lstStyle/>
                    <a:p>
                      <a:pPr algn="ctr"/>
                      <a:r>
                        <a:rPr lang="en-US" sz="1200" dirty="0" smtClean="0"/>
                        <a:t>34</a:t>
                      </a:r>
                      <a:endParaRPr lang="en-US" sz="1200" dirty="0"/>
                    </a:p>
                  </a:txBody>
                  <a:tcPr anchor="ctr"/>
                </a:tc>
              </a:tr>
              <a:tr h="251428">
                <a:tc>
                  <a:txBody>
                    <a:bodyPr/>
                    <a:lstStyle/>
                    <a:p>
                      <a:pPr algn="ctr"/>
                      <a:r>
                        <a:rPr lang="en-US" sz="1200" dirty="0" smtClean="0"/>
                        <a:t>Jasper</a:t>
                      </a:r>
                      <a:endParaRPr lang="en-US" sz="1200" dirty="0"/>
                    </a:p>
                  </a:txBody>
                  <a:tcPr anchor="ctr"/>
                </a:tc>
                <a:tc>
                  <a:txBody>
                    <a:bodyPr/>
                    <a:lstStyle/>
                    <a:p>
                      <a:pPr algn="ctr"/>
                      <a:r>
                        <a:rPr lang="en-US" sz="1200" dirty="0" smtClean="0"/>
                        <a:t>36</a:t>
                      </a:r>
                      <a:endParaRPr lang="en-US" sz="1200" dirty="0"/>
                    </a:p>
                  </a:txBody>
                  <a:tcPr anchor="ctr"/>
                </a:tc>
              </a:tr>
            </a:tbl>
          </a:graphicData>
        </a:graphic>
      </p:graphicFrame>
      <p:sp>
        <p:nvSpPr>
          <p:cNvPr id="9" name="TextBox 8"/>
          <p:cNvSpPr txBox="1"/>
          <p:nvPr/>
        </p:nvSpPr>
        <p:spPr>
          <a:xfrm>
            <a:off x="5095874" y="1133476"/>
            <a:ext cx="2390776" cy="247650"/>
          </a:xfrm>
          <a:prstGeom prst="rect">
            <a:avLst/>
          </a:prstGeom>
          <a:noFill/>
        </p:spPr>
        <p:txBody>
          <a:bodyPr wrap="none" lIns="0" tIns="0" rIns="0" bIns="0" rtlCol="0">
            <a:noAutofit/>
          </a:bodyPr>
          <a:lstStyle/>
          <a:p>
            <a:pPr algn="ctr">
              <a:lnSpc>
                <a:spcPct val="90000"/>
              </a:lnSpc>
            </a:pPr>
            <a:r>
              <a:rPr lang="en-US" sz="1400" b="1" dirty="0" smtClean="0"/>
              <a:t>Employee Table</a:t>
            </a:r>
            <a:endParaRPr lang="en-US" sz="1400" b="1" dirty="0"/>
          </a:p>
        </p:txBody>
      </p:sp>
      <p:graphicFrame>
        <p:nvGraphicFramePr>
          <p:cNvPr id="10" name="Content Placeholder 5" descr="Table with multiple topic and category rows"/>
          <p:cNvGraphicFramePr>
            <a:graphicFrameLocks/>
          </p:cNvGraphicFramePr>
          <p:nvPr>
            <p:extLst>
              <p:ext uri="{D42A27DB-BD31-4B8C-83A1-F6EECF244321}">
                <p14:modId xmlns:p14="http://schemas.microsoft.com/office/powerpoint/2010/main" val="3080384133"/>
              </p:ext>
            </p:extLst>
          </p:nvPr>
        </p:nvGraphicFramePr>
        <p:xfrm>
          <a:off x="788995" y="4562475"/>
          <a:ext cx="10221904" cy="1676400"/>
        </p:xfrm>
        <a:graphic>
          <a:graphicData uri="http://schemas.openxmlformats.org/drawingml/2006/table">
            <a:tbl>
              <a:tblPr firstRow="1" bandRow="1">
                <a:tableStyleId>{5FD0F851-EC5A-4D38-B0AD-8093EC10F338}</a:tableStyleId>
              </a:tblPr>
              <a:tblGrid>
                <a:gridCol w="2250013">
                  <a:extLst>
                    <a:ext uri="{9D8B030D-6E8A-4147-A177-3AD203B41FA5}">
                      <a16:colId xmlns:a16="http://schemas.microsoft.com/office/drawing/2014/main" xmlns="" val="768047797"/>
                    </a:ext>
                  </a:extLst>
                </a:gridCol>
                <a:gridCol w="2657297">
                  <a:extLst>
                    <a:ext uri="{9D8B030D-6E8A-4147-A177-3AD203B41FA5}">
                      <a16:colId xmlns:a16="http://schemas.microsoft.com/office/drawing/2014/main" xmlns="" val="2160592720"/>
                    </a:ext>
                  </a:extLst>
                </a:gridCol>
                <a:gridCol w="2657297"/>
                <a:gridCol w="2657297"/>
              </a:tblGrid>
              <a:tr h="276225">
                <a:tc>
                  <a:txBody>
                    <a:bodyPr/>
                    <a:lstStyle/>
                    <a:p>
                      <a:pPr algn="ctr"/>
                      <a:r>
                        <a:rPr lang="en-US" sz="1400" dirty="0" err="1" smtClean="0"/>
                        <a:t>Employee.Last</a:t>
                      </a:r>
                      <a:r>
                        <a:rPr lang="en-US" sz="1400" dirty="0" smtClean="0"/>
                        <a:t> Name</a:t>
                      </a:r>
                      <a:endParaRPr lang="en-US" sz="1400" dirty="0"/>
                    </a:p>
                  </a:txBody>
                  <a:tcPr anchor="ctr"/>
                </a:tc>
                <a:tc>
                  <a:txBody>
                    <a:bodyPr/>
                    <a:lstStyle/>
                    <a:p>
                      <a:pPr algn="ctr"/>
                      <a:r>
                        <a:rPr lang="en-US" sz="1400" dirty="0" err="1" smtClean="0"/>
                        <a:t>Employee.Department</a:t>
                      </a:r>
                      <a:r>
                        <a:rPr lang="en-US" sz="1400" baseline="0" dirty="0" smtClean="0"/>
                        <a:t> ID</a:t>
                      </a:r>
                      <a:endParaRPr lang="en-US" sz="1400" dirty="0"/>
                    </a:p>
                  </a:txBody>
                  <a:tcPr anchor="ctr"/>
                </a:tc>
                <a:tc>
                  <a:txBody>
                    <a:bodyPr/>
                    <a:lstStyle/>
                    <a:p>
                      <a:pPr algn="ctr"/>
                      <a:r>
                        <a:rPr lang="en-US" sz="1400" dirty="0" err="1" smtClean="0"/>
                        <a:t>Department.Department</a:t>
                      </a:r>
                      <a:r>
                        <a:rPr lang="en-US" sz="1400" dirty="0" smtClean="0"/>
                        <a:t> Name</a:t>
                      </a:r>
                      <a:endParaRPr lang="en-US" sz="1400" dirty="0"/>
                    </a:p>
                  </a:txBody>
                  <a:tcPr anchor="ctr"/>
                </a:tc>
                <a:tc>
                  <a:txBody>
                    <a:bodyPr/>
                    <a:lstStyle/>
                    <a:p>
                      <a:pPr algn="ctr"/>
                      <a:r>
                        <a:rPr lang="en-US" sz="1400" dirty="0" err="1" smtClean="0"/>
                        <a:t>Department.Department</a:t>
                      </a:r>
                      <a:r>
                        <a:rPr lang="en-US" sz="1400" dirty="0" smtClean="0"/>
                        <a:t> Id</a:t>
                      </a:r>
                      <a:endParaRPr lang="en-US" sz="1400" dirty="0"/>
                    </a:p>
                  </a:txBody>
                  <a:tcPr anchor="ctr"/>
                </a:tc>
                <a:extLst>
                  <a:ext uri="{0D108BD9-81ED-4DB2-BD59-A6C34878D82A}">
                    <a16:rowId xmlns:a16="http://schemas.microsoft.com/office/drawing/2014/main" xmlns="" val="4137053520"/>
                  </a:ext>
                </a:extLst>
              </a:tr>
              <a:tr h="251428">
                <a:tc>
                  <a:txBody>
                    <a:bodyPr/>
                    <a:lstStyle/>
                    <a:p>
                      <a:pPr algn="ctr"/>
                      <a:r>
                        <a:rPr lang="en-US" sz="1200" dirty="0" smtClean="0"/>
                        <a:t>Smith</a:t>
                      </a:r>
                    </a:p>
                  </a:txBody>
                  <a:tcPr anchor="ctr"/>
                </a:tc>
                <a:tc>
                  <a:txBody>
                    <a:bodyPr/>
                    <a:lstStyle/>
                    <a:p>
                      <a:pPr algn="ctr"/>
                      <a:r>
                        <a:rPr lang="en-US" sz="1200" dirty="0" smtClean="0"/>
                        <a:t>34</a:t>
                      </a:r>
                      <a:endParaRPr lang="en-US" sz="1200" dirty="0"/>
                    </a:p>
                  </a:txBody>
                  <a:tcPr anchor="ctr"/>
                </a:tc>
                <a:tc>
                  <a:txBody>
                    <a:bodyPr/>
                    <a:lstStyle/>
                    <a:p>
                      <a:pPr algn="ctr"/>
                      <a:r>
                        <a:rPr lang="en-US" sz="1200" dirty="0" smtClean="0"/>
                        <a:t>Clerical</a:t>
                      </a:r>
                      <a:endParaRPr lang="en-US" sz="1200" dirty="0"/>
                    </a:p>
                  </a:txBody>
                  <a:tcPr anchor="ctr"/>
                </a:tc>
                <a:tc>
                  <a:txBody>
                    <a:bodyPr/>
                    <a:lstStyle/>
                    <a:p>
                      <a:pPr algn="ctr"/>
                      <a:r>
                        <a:rPr lang="en-US" sz="1200" dirty="0" smtClean="0"/>
                        <a:t>34</a:t>
                      </a:r>
                      <a:endParaRPr lang="en-US" sz="1200" dirty="0"/>
                    </a:p>
                  </a:txBody>
                  <a:tcPr anchor="ctr"/>
                </a:tc>
                <a:extLst>
                  <a:ext uri="{0D108BD9-81ED-4DB2-BD59-A6C34878D82A}">
                    <a16:rowId xmlns:a16="http://schemas.microsoft.com/office/drawing/2014/main" xmlns="" val="3556899677"/>
                  </a:ext>
                </a:extLst>
              </a:tr>
              <a:tr h="251428">
                <a:tc>
                  <a:txBody>
                    <a:bodyPr/>
                    <a:lstStyle/>
                    <a:p>
                      <a:pPr algn="ctr"/>
                      <a:r>
                        <a:rPr lang="en-US" sz="1200" dirty="0" smtClean="0"/>
                        <a:t>Jones</a:t>
                      </a:r>
                      <a:endParaRPr lang="en-US" sz="1200" dirty="0"/>
                    </a:p>
                  </a:txBody>
                  <a:tcPr anchor="ctr"/>
                </a:tc>
                <a:tc>
                  <a:txBody>
                    <a:bodyPr/>
                    <a:lstStyle/>
                    <a:p>
                      <a:pPr algn="ctr"/>
                      <a:r>
                        <a:rPr lang="en-US" sz="1200" dirty="0" smtClean="0"/>
                        <a:t>33</a:t>
                      </a:r>
                      <a:endParaRPr lang="en-US" sz="1200" dirty="0"/>
                    </a:p>
                  </a:txBody>
                  <a:tcPr anchor="ctr"/>
                </a:tc>
                <a:tc>
                  <a:txBody>
                    <a:bodyPr/>
                    <a:lstStyle/>
                    <a:p>
                      <a:pPr algn="ctr"/>
                      <a:r>
                        <a:rPr lang="en-US" sz="1200" dirty="0" smtClean="0"/>
                        <a:t>Engineering</a:t>
                      </a:r>
                      <a:endParaRPr lang="en-US" sz="1200" dirty="0"/>
                    </a:p>
                  </a:txBody>
                  <a:tcPr anchor="ctr"/>
                </a:tc>
                <a:tc>
                  <a:txBody>
                    <a:bodyPr/>
                    <a:lstStyle/>
                    <a:p>
                      <a:pPr algn="ctr"/>
                      <a:r>
                        <a:rPr lang="en-US" sz="1200" dirty="0" smtClean="0"/>
                        <a:t>33</a:t>
                      </a:r>
                      <a:endParaRPr lang="en-US" sz="1200" dirty="0"/>
                    </a:p>
                  </a:txBody>
                  <a:tcPr anchor="ctr"/>
                </a:tc>
                <a:extLst>
                  <a:ext uri="{0D108BD9-81ED-4DB2-BD59-A6C34878D82A}">
                    <a16:rowId xmlns:a16="http://schemas.microsoft.com/office/drawing/2014/main" xmlns="" val="3329541866"/>
                  </a:ext>
                </a:extLst>
              </a:tr>
              <a:tr h="251428">
                <a:tc>
                  <a:txBody>
                    <a:bodyPr/>
                    <a:lstStyle/>
                    <a:p>
                      <a:pPr algn="ctr"/>
                      <a:r>
                        <a:rPr lang="en-US" sz="1200" dirty="0" smtClean="0"/>
                        <a:t>Robinson</a:t>
                      </a:r>
                      <a:endParaRPr lang="en-US" sz="1200" dirty="0"/>
                    </a:p>
                  </a:txBody>
                  <a:tcPr anchor="ctr"/>
                </a:tc>
                <a:tc>
                  <a:txBody>
                    <a:bodyPr/>
                    <a:lstStyle/>
                    <a:p>
                      <a:pPr algn="ctr"/>
                      <a:r>
                        <a:rPr lang="en-US" sz="1200" dirty="0" smtClean="0"/>
                        <a:t>34</a:t>
                      </a:r>
                      <a:endParaRPr lang="en-US" sz="1200" dirty="0"/>
                    </a:p>
                  </a:txBody>
                  <a:tcPr anchor="ctr"/>
                </a:tc>
                <a:tc>
                  <a:txBody>
                    <a:bodyPr/>
                    <a:lstStyle/>
                    <a:p>
                      <a:pPr algn="ctr"/>
                      <a:r>
                        <a:rPr lang="en-US" sz="1200" dirty="0" smtClean="0"/>
                        <a:t>Clerical</a:t>
                      </a:r>
                      <a:endParaRPr lang="en-US" sz="1200" dirty="0"/>
                    </a:p>
                  </a:txBody>
                  <a:tcPr anchor="ctr"/>
                </a:tc>
                <a:tc>
                  <a:txBody>
                    <a:bodyPr/>
                    <a:lstStyle/>
                    <a:p>
                      <a:pPr algn="ctr"/>
                      <a:r>
                        <a:rPr lang="en-US" sz="1200" dirty="0" smtClean="0"/>
                        <a:t>34</a:t>
                      </a:r>
                      <a:endParaRPr lang="en-US" sz="1200" dirty="0"/>
                    </a:p>
                  </a:txBody>
                  <a:tcPr anchor="ctr"/>
                </a:tc>
                <a:extLst>
                  <a:ext uri="{0D108BD9-81ED-4DB2-BD59-A6C34878D82A}">
                    <a16:rowId xmlns:a16="http://schemas.microsoft.com/office/drawing/2014/main" xmlns="" val="1219984279"/>
                  </a:ext>
                </a:extLst>
              </a:tr>
              <a:tr h="251428">
                <a:tc>
                  <a:txBody>
                    <a:bodyPr/>
                    <a:lstStyle/>
                    <a:p>
                      <a:pPr algn="ctr"/>
                      <a:r>
                        <a:rPr lang="en-US" sz="1200" dirty="0" smtClean="0"/>
                        <a:t>Steinberg</a:t>
                      </a:r>
                      <a:endParaRPr lang="en-US" sz="1200" dirty="0"/>
                    </a:p>
                  </a:txBody>
                  <a:tcPr anchor="ctr"/>
                </a:tc>
                <a:tc>
                  <a:txBody>
                    <a:bodyPr/>
                    <a:lstStyle/>
                    <a:p>
                      <a:pPr algn="ctr"/>
                      <a:r>
                        <a:rPr lang="en-US" sz="1200" dirty="0" smtClean="0"/>
                        <a:t>33</a:t>
                      </a:r>
                      <a:endParaRPr lang="en-US" sz="1200" dirty="0"/>
                    </a:p>
                  </a:txBody>
                  <a:tcPr anchor="ctr"/>
                </a:tc>
                <a:tc>
                  <a:txBody>
                    <a:bodyPr/>
                    <a:lstStyle/>
                    <a:p>
                      <a:pPr algn="ctr"/>
                      <a:r>
                        <a:rPr lang="en-US" sz="1200" dirty="0" err="1" smtClean="0"/>
                        <a:t>Engeneering</a:t>
                      </a:r>
                      <a:endParaRPr lang="en-US" sz="1200" dirty="0"/>
                    </a:p>
                  </a:txBody>
                  <a:tcPr anchor="ctr"/>
                </a:tc>
                <a:tc>
                  <a:txBody>
                    <a:bodyPr/>
                    <a:lstStyle/>
                    <a:p>
                      <a:pPr algn="ctr"/>
                      <a:r>
                        <a:rPr lang="en-US" sz="1200" dirty="0" smtClean="0"/>
                        <a:t>33</a:t>
                      </a:r>
                      <a:endParaRPr lang="en-US" sz="1200" dirty="0"/>
                    </a:p>
                  </a:txBody>
                  <a:tcPr anchor="ctr"/>
                </a:tc>
                <a:extLst>
                  <a:ext uri="{0D108BD9-81ED-4DB2-BD59-A6C34878D82A}">
                    <a16:rowId xmlns:a16="http://schemas.microsoft.com/office/drawing/2014/main" xmlns="" val="1215425845"/>
                  </a:ext>
                </a:extLst>
              </a:tr>
              <a:tr h="251428">
                <a:tc>
                  <a:txBody>
                    <a:bodyPr/>
                    <a:lstStyle/>
                    <a:p>
                      <a:pPr algn="ctr"/>
                      <a:r>
                        <a:rPr lang="en-US" sz="1200" dirty="0" smtClean="0"/>
                        <a:t>Rafferty</a:t>
                      </a:r>
                      <a:endParaRPr lang="en-US" sz="1200" dirty="0"/>
                    </a:p>
                  </a:txBody>
                  <a:tcPr anchor="ctr"/>
                </a:tc>
                <a:tc>
                  <a:txBody>
                    <a:bodyPr/>
                    <a:lstStyle/>
                    <a:p>
                      <a:pPr algn="ctr"/>
                      <a:r>
                        <a:rPr lang="en-US" sz="1200" dirty="0" smtClean="0"/>
                        <a:t>31</a:t>
                      </a:r>
                      <a:endParaRPr lang="en-US" sz="1200" dirty="0"/>
                    </a:p>
                  </a:txBody>
                  <a:tcPr anchor="ctr"/>
                </a:tc>
                <a:tc>
                  <a:txBody>
                    <a:bodyPr/>
                    <a:lstStyle/>
                    <a:p>
                      <a:pPr algn="ctr"/>
                      <a:r>
                        <a:rPr lang="en-US" sz="1200" dirty="0" smtClean="0"/>
                        <a:t>sales</a:t>
                      </a:r>
                      <a:endParaRPr lang="en-US" sz="1200" dirty="0"/>
                    </a:p>
                  </a:txBody>
                  <a:tcPr anchor="ctr"/>
                </a:tc>
                <a:tc>
                  <a:txBody>
                    <a:bodyPr/>
                    <a:lstStyle/>
                    <a:p>
                      <a:pPr algn="ctr"/>
                      <a:r>
                        <a:rPr lang="en-US" sz="1200" dirty="0" smtClean="0"/>
                        <a:t>31</a:t>
                      </a:r>
                      <a:endParaRPr lang="en-US" sz="1200" dirty="0"/>
                    </a:p>
                  </a:txBody>
                  <a:tcPr anchor="ctr"/>
                </a:tc>
              </a:tr>
            </a:tbl>
          </a:graphicData>
        </a:graphic>
      </p:graphicFrame>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a:t>Cross Joins</a:t>
            </a:r>
          </a:p>
        </p:txBody>
      </p:sp>
      <p:sp>
        <p:nvSpPr>
          <p:cNvPr id="179203" name="Rectangle 3"/>
          <p:cNvSpPr>
            <a:spLocks noGrp="1" noChangeArrowheads="1"/>
          </p:cNvSpPr>
          <p:nvPr>
            <p:ph type="body" idx="1"/>
          </p:nvPr>
        </p:nvSpPr>
        <p:spPr>
          <a:xfrm>
            <a:off x="507868" y="1295402"/>
            <a:ext cx="11435488" cy="542924"/>
          </a:xfrm>
        </p:spPr>
        <p:txBody>
          <a:bodyPr/>
          <a:lstStyle/>
          <a:p>
            <a:r>
              <a:rPr lang="en-US" sz="2000" dirty="0"/>
              <a:t>A cross join returns the </a:t>
            </a:r>
            <a:r>
              <a:rPr lang="en-US" sz="2000" dirty="0" smtClean="0"/>
              <a:t>Cartesian </a:t>
            </a:r>
            <a:r>
              <a:rPr lang="en-US" sz="2000" dirty="0"/>
              <a:t>product of the sets of records from the two joined tables. Thus, it equates to an inner join where the join-condition always evaluates to True.</a:t>
            </a:r>
          </a:p>
        </p:txBody>
      </p:sp>
      <p:pic>
        <p:nvPicPr>
          <p:cNvPr id="179204" name="Picture 4"/>
          <p:cNvPicPr>
            <a:picLocks noChangeAspect="1" noChangeArrowheads="1"/>
          </p:cNvPicPr>
          <p:nvPr/>
        </p:nvPicPr>
        <p:blipFill>
          <a:blip r:embed="rId2" cstate="print"/>
          <a:srcRect/>
          <a:stretch>
            <a:fillRect/>
          </a:stretch>
        </p:blipFill>
        <p:spPr bwMode="auto">
          <a:xfrm>
            <a:off x="771128" y="4400549"/>
            <a:ext cx="5867797" cy="561975"/>
          </a:xfrm>
          <a:prstGeom prst="rect">
            <a:avLst/>
          </a:prstGeom>
          <a:noFill/>
          <a:ln w="9525">
            <a:noFill/>
            <a:miter lim="800000"/>
            <a:headEnd/>
            <a:tailEnd/>
          </a:ln>
          <a:effectLst/>
        </p:spPr>
      </p:pic>
      <p:graphicFrame>
        <p:nvGraphicFramePr>
          <p:cNvPr id="6" name="Content Placeholder 5" descr="Table with multiple topic and category rows"/>
          <p:cNvGraphicFramePr>
            <a:graphicFrameLocks/>
          </p:cNvGraphicFramePr>
          <p:nvPr>
            <p:extLst>
              <p:ext uri="{D42A27DB-BD31-4B8C-83A1-F6EECF244321}">
                <p14:modId xmlns:p14="http://schemas.microsoft.com/office/powerpoint/2010/main" val="3080384133"/>
              </p:ext>
            </p:extLst>
          </p:nvPr>
        </p:nvGraphicFramePr>
        <p:xfrm>
          <a:off x="817570" y="2352675"/>
          <a:ext cx="3475797" cy="1402080"/>
        </p:xfrm>
        <a:graphic>
          <a:graphicData uri="http://schemas.openxmlformats.org/drawingml/2006/table">
            <a:tbl>
              <a:tblPr firstRow="1" bandRow="1">
                <a:tableStyleId>{5FD0F851-EC5A-4D38-B0AD-8093EC10F338}</a:tableStyleId>
              </a:tblPr>
              <a:tblGrid>
                <a:gridCol w="1593660">
                  <a:extLst>
                    <a:ext uri="{9D8B030D-6E8A-4147-A177-3AD203B41FA5}">
                      <a16:colId xmlns:a16="http://schemas.microsoft.com/office/drawing/2014/main" xmlns="" val="768047797"/>
                    </a:ext>
                  </a:extLst>
                </a:gridCol>
                <a:gridCol w="1882137">
                  <a:extLst>
                    <a:ext uri="{9D8B030D-6E8A-4147-A177-3AD203B41FA5}">
                      <a16:colId xmlns:a16="http://schemas.microsoft.com/office/drawing/2014/main" xmlns="" val="2160592720"/>
                    </a:ext>
                  </a:extLst>
                </a:gridCol>
              </a:tblGrid>
              <a:tr h="276225">
                <a:tc>
                  <a:txBody>
                    <a:bodyPr/>
                    <a:lstStyle/>
                    <a:p>
                      <a:pPr algn="ctr"/>
                      <a:r>
                        <a:rPr lang="en-US" sz="1400" dirty="0" smtClean="0"/>
                        <a:t>Department ID</a:t>
                      </a:r>
                      <a:endParaRPr lang="en-US" sz="1400" dirty="0"/>
                    </a:p>
                  </a:txBody>
                  <a:tcPr anchor="ctr"/>
                </a:tc>
                <a:tc>
                  <a:txBody>
                    <a:bodyPr/>
                    <a:lstStyle/>
                    <a:p>
                      <a:pPr algn="ctr"/>
                      <a:r>
                        <a:rPr lang="en-US" sz="1400" dirty="0" smtClean="0"/>
                        <a:t>Department Name</a:t>
                      </a:r>
                      <a:endParaRPr lang="en-US" sz="1400" dirty="0"/>
                    </a:p>
                  </a:txBody>
                  <a:tcPr anchor="ctr"/>
                </a:tc>
                <a:extLst>
                  <a:ext uri="{0D108BD9-81ED-4DB2-BD59-A6C34878D82A}">
                    <a16:rowId xmlns:a16="http://schemas.microsoft.com/office/drawing/2014/main" xmlns="" val="4137053520"/>
                  </a:ext>
                </a:extLst>
              </a:tr>
              <a:tr h="251428">
                <a:tc>
                  <a:txBody>
                    <a:bodyPr/>
                    <a:lstStyle/>
                    <a:p>
                      <a:pPr algn="ctr"/>
                      <a:r>
                        <a:rPr lang="en-US" sz="1200" dirty="0" smtClean="0"/>
                        <a:t>31</a:t>
                      </a:r>
                    </a:p>
                  </a:txBody>
                  <a:tcPr anchor="ctr"/>
                </a:tc>
                <a:tc>
                  <a:txBody>
                    <a:bodyPr/>
                    <a:lstStyle/>
                    <a:p>
                      <a:pPr algn="ctr"/>
                      <a:r>
                        <a:rPr lang="en-US" sz="1200" dirty="0" smtClean="0"/>
                        <a:t>Sales</a:t>
                      </a:r>
                      <a:endParaRPr lang="en-US" sz="1200" dirty="0"/>
                    </a:p>
                  </a:txBody>
                  <a:tcPr anchor="ctr"/>
                </a:tc>
                <a:extLst>
                  <a:ext uri="{0D108BD9-81ED-4DB2-BD59-A6C34878D82A}">
                    <a16:rowId xmlns:a16="http://schemas.microsoft.com/office/drawing/2014/main" xmlns="" val="3556899677"/>
                  </a:ext>
                </a:extLst>
              </a:tr>
              <a:tr h="251428">
                <a:tc>
                  <a:txBody>
                    <a:bodyPr/>
                    <a:lstStyle/>
                    <a:p>
                      <a:pPr algn="ctr"/>
                      <a:r>
                        <a:rPr lang="en-US" sz="1200" dirty="0" smtClean="0"/>
                        <a:t>33</a:t>
                      </a:r>
                      <a:endParaRPr lang="en-US" sz="1200" dirty="0"/>
                    </a:p>
                  </a:txBody>
                  <a:tcPr anchor="ctr"/>
                </a:tc>
                <a:tc>
                  <a:txBody>
                    <a:bodyPr/>
                    <a:lstStyle/>
                    <a:p>
                      <a:pPr algn="ctr"/>
                      <a:r>
                        <a:rPr lang="en-US" sz="1200" dirty="0" smtClean="0"/>
                        <a:t>Engineering</a:t>
                      </a:r>
                      <a:endParaRPr lang="en-US" sz="1200" dirty="0"/>
                    </a:p>
                  </a:txBody>
                  <a:tcPr anchor="ctr"/>
                </a:tc>
                <a:extLst>
                  <a:ext uri="{0D108BD9-81ED-4DB2-BD59-A6C34878D82A}">
                    <a16:rowId xmlns:a16="http://schemas.microsoft.com/office/drawing/2014/main" xmlns="" val="3329541866"/>
                  </a:ext>
                </a:extLst>
              </a:tr>
              <a:tr h="251428">
                <a:tc>
                  <a:txBody>
                    <a:bodyPr/>
                    <a:lstStyle/>
                    <a:p>
                      <a:pPr algn="ctr"/>
                      <a:r>
                        <a:rPr lang="en-US" sz="1200" dirty="0" smtClean="0"/>
                        <a:t>34</a:t>
                      </a:r>
                      <a:endParaRPr lang="en-US" sz="1200" dirty="0"/>
                    </a:p>
                  </a:txBody>
                  <a:tcPr anchor="ctr"/>
                </a:tc>
                <a:tc>
                  <a:txBody>
                    <a:bodyPr/>
                    <a:lstStyle/>
                    <a:p>
                      <a:pPr algn="ctr"/>
                      <a:r>
                        <a:rPr lang="en-US" sz="1200" dirty="0" smtClean="0"/>
                        <a:t>Clerical</a:t>
                      </a:r>
                      <a:endParaRPr lang="en-US" sz="1200" dirty="0"/>
                    </a:p>
                  </a:txBody>
                  <a:tcPr anchor="ctr"/>
                </a:tc>
                <a:extLst>
                  <a:ext uri="{0D108BD9-81ED-4DB2-BD59-A6C34878D82A}">
                    <a16:rowId xmlns:a16="http://schemas.microsoft.com/office/drawing/2014/main" xmlns="" val="1219984279"/>
                  </a:ext>
                </a:extLst>
              </a:tr>
              <a:tr h="251428">
                <a:tc>
                  <a:txBody>
                    <a:bodyPr/>
                    <a:lstStyle/>
                    <a:p>
                      <a:pPr algn="ctr"/>
                      <a:r>
                        <a:rPr lang="en-US" sz="1200" dirty="0" smtClean="0"/>
                        <a:t>35</a:t>
                      </a:r>
                      <a:endParaRPr lang="en-US" sz="1200" dirty="0"/>
                    </a:p>
                  </a:txBody>
                  <a:tcPr anchor="ctr"/>
                </a:tc>
                <a:tc>
                  <a:txBody>
                    <a:bodyPr/>
                    <a:lstStyle/>
                    <a:p>
                      <a:pPr algn="ctr"/>
                      <a:r>
                        <a:rPr lang="en-US" sz="1200" dirty="0" smtClean="0"/>
                        <a:t>Marketing</a:t>
                      </a:r>
                      <a:endParaRPr lang="en-US" sz="1200" dirty="0"/>
                    </a:p>
                  </a:txBody>
                  <a:tcPr anchor="ctr"/>
                </a:tc>
                <a:extLst>
                  <a:ext uri="{0D108BD9-81ED-4DB2-BD59-A6C34878D82A}">
                    <a16:rowId xmlns:a16="http://schemas.microsoft.com/office/drawing/2014/main" xmlns="" val="1215425845"/>
                  </a:ext>
                </a:extLst>
              </a:tr>
            </a:tbl>
          </a:graphicData>
        </a:graphic>
      </p:graphicFrame>
      <p:sp>
        <p:nvSpPr>
          <p:cNvPr id="7" name="TextBox 6"/>
          <p:cNvSpPr txBox="1"/>
          <p:nvPr/>
        </p:nvSpPr>
        <p:spPr>
          <a:xfrm>
            <a:off x="1228724" y="2057401"/>
            <a:ext cx="2390776" cy="247650"/>
          </a:xfrm>
          <a:prstGeom prst="rect">
            <a:avLst/>
          </a:prstGeom>
          <a:noFill/>
        </p:spPr>
        <p:txBody>
          <a:bodyPr wrap="none" lIns="0" tIns="0" rIns="0" bIns="0" rtlCol="0">
            <a:noAutofit/>
          </a:bodyPr>
          <a:lstStyle/>
          <a:p>
            <a:pPr algn="ctr">
              <a:lnSpc>
                <a:spcPct val="90000"/>
              </a:lnSpc>
            </a:pPr>
            <a:r>
              <a:rPr lang="en-US" sz="1400" b="1" dirty="0" smtClean="0"/>
              <a:t>Department Table</a:t>
            </a:r>
            <a:endParaRPr lang="en-US" sz="1400" b="1" dirty="0"/>
          </a:p>
        </p:txBody>
      </p:sp>
      <p:graphicFrame>
        <p:nvGraphicFramePr>
          <p:cNvPr id="8" name="Content Placeholder 5" descr="Table with multiple topic and category rows"/>
          <p:cNvGraphicFramePr>
            <a:graphicFrameLocks/>
          </p:cNvGraphicFramePr>
          <p:nvPr>
            <p:extLst>
              <p:ext uri="{D42A27DB-BD31-4B8C-83A1-F6EECF244321}">
                <p14:modId xmlns:p14="http://schemas.microsoft.com/office/powerpoint/2010/main" val="3080384133"/>
              </p:ext>
            </p:extLst>
          </p:nvPr>
        </p:nvGraphicFramePr>
        <p:xfrm>
          <a:off x="4665670" y="2337622"/>
          <a:ext cx="3475797" cy="1950720"/>
        </p:xfrm>
        <a:graphic>
          <a:graphicData uri="http://schemas.openxmlformats.org/drawingml/2006/table">
            <a:tbl>
              <a:tblPr firstRow="1" bandRow="1">
                <a:tableStyleId>{5FD0F851-EC5A-4D38-B0AD-8093EC10F338}</a:tableStyleId>
              </a:tblPr>
              <a:tblGrid>
                <a:gridCol w="1593660">
                  <a:extLst>
                    <a:ext uri="{9D8B030D-6E8A-4147-A177-3AD203B41FA5}">
                      <a16:colId xmlns:a16="http://schemas.microsoft.com/office/drawing/2014/main" xmlns="" val="768047797"/>
                    </a:ext>
                  </a:extLst>
                </a:gridCol>
                <a:gridCol w="1882137">
                  <a:extLst>
                    <a:ext uri="{9D8B030D-6E8A-4147-A177-3AD203B41FA5}">
                      <a16:colId xmlns:a16="http://schemas.microsoft.com/office/drawing/2014/main" xmlns="" val="2160592720"/>
                    </a:ext>
                  </a:extLst>
                </a:gridCol>
              </a:tblGrid>
              <a:tr h="0">
                <a:tc>
                  <a:txBody>
                    <a:bodyPr/>
                    <a:lstStyle/>
                    <a:p>
                      <a:pPr algn="ctr"/>
                      <a:r>
                        <a:rPr lang="en-US" sz="1400" dirty="0" smtClean="0"/>
                        <a:t>Employee</a:t>
                      </a:r>
                      <a:r>
                        <a:rPr lang="en-US" sz="1400" baseline="0" dirty="0" smtClean="0"/>
                        <a:t> Name</a:t>
                      </a:r>
                      <a:endParaRPr lang="en-US" sz="1400" dirty="0"/>
                    </a:p>
                  </a:txBody>
                  <a:tcPr anchor="ctr"/>
                </a:tc>
                <a:tc>
                  <a:txBody>
                    <a:bodyPr/>
                    <a:lstStyle/>
                    <a:p>
                      <a:pPr algn="ctr"/>
                      <a:r>
                        <a:rPr lang="en-US" sz="1400" dirty="0" smtClean="0"/>
                        <a:t>Department ID</a:t>
                      </a:r>
                      <a:endParaRPr lang="en-US" sz="1400" dirty="0"/>
                    </a:p>
                  </a:txBody>
                  <a:tcPr anchor="ctr"/>
                </a:tc>
                <a:extLst>
                  <a:ext uri="{0D108BD9-81ED-4DB2-BD59-A6C34878D82A}">
                    <a16:rowId xmlns:a16="http://schemas.microsoft.com/office/drawing/2014/main" xmlns="" val="4137053520"/>
                  </a:ext>
                </a:extLst>
              </a:tr>
              <a:tr h="251428">
                <a:tc>
                  <a:txBody>
                    <a:bodyPr/>
                    <a:lstStyle/>
                    <a:p>
                      <a:pPr algn="ctr"/>
                      <a:r>
                        <a:rPr lang="en-US" sz="1200" dirty="0" smtClean="0"/>
                        <a:t>Rafferty</a:t>
                      </a:r>
                    </a:p>
                  </a:txBody>
                  <a:tcPr anchor="ctr"/>
                </a:tc>
                <a:tc>
                  <a:txBody>
                    <a:bodyPr/>
                    <a:lstStyle/>
                    <a:p>
                      <a:pPr algn="ctr"/>
                      <a:r>
                        <a:rPr lang="en-US" sz="1200" dirty="0" smtClean="0"/>
                        <a:t>31</a:t>
                      </a:r>
                      <a:endParaRPr lang="en-US" sz="1200" dirty="0"/>
                    </a:p>
                  </a:txBody>
                  <a:tcPr anchor="ctr"/>
                </a:tc>
                <a:extLst>
                  <a:ext uri="{0D108BD9-81ED-4DB2-BD59-A6C34878D82A}">
                    <a16:rowId xmlns:a16="http://schemas.microsoft.com/office/drawing/2014/main" xmlns="" val="3556899677"/>
                  </a:ext>
                </a:extLst>
              </a:tr>
              <a:tr h="251428">
                <a:tc>
                  <a:txBody>
                    <a:bodyPr/>
                    <a:lstStyle/>
                    <a:p>
                      <a:pPr algn="ctr"/>
                      <a:r>
                        <a:rPr lang="en-US" sz="1200" dirty="0" smtClean="0"/>
                        <a:t>Jones</a:t>
                      </a:r>
                      <a:endParaRPr lang="en-US" sz="1200" dirty="0"/>
                    </a:p>
                  </a:txBody>
                  <a:tcPr anchor="ctr"/>
                </a:tc>
                <a:tc>
                  <a:txBody>
                    <a:bodyPr/>
                    <a:lstStyle/>
                    <a:p>
                      <a:pPr algn="ctr"/>
                      <a:r>
                        <a:rPr lang="en-US" sz="1200" dirty="0" smtClean="0"/>
                        <a:t>33</a:t>
                      </a:r>
                      <a:endParaRPr lang="en-US" sz="1200" dirty="0"/>
                    </a:p>
                  </a:txBody>
                  <a:tcPr anchor="ctr"/>
                </a:tc>
                <a:extLst>
                  <a:ext uri="{0D108BD9-81ED-4DB2-BD59-A6C34878D82A}">
                    <a16:rowId xmlns:a16="http://schemas.microsoft.com/office/drawing/2014/main" xmlns="" val="3329541866"/>
                  </a:ext>
                </a:extLst>
              </a:tr>
              <a:tr h="251428">
                <a:tc>
                  <a:txBody>
                    <a:bodyPr/>
                    <a:lstStyle/>
                    <a:p>
                      <a:pPr algn="ctr"/>
                      <a:r>
                        <a:rPr lang="en-US" sz="1200" dirty="0" smtClean="0"/>
                        <a:t>Steinberg</a:t>
                      </a:r>
                      <a:endParaRPr lang="en-US" sz="1200" dirty="0"/>
                    </a:p>
                  </a:txBody>
                  <a:tcPr anchor="ctr"/>
                </a:tc>
                <a:tc>
                  <a:txBody>
                    <a:bodyPr/>
                    <a:lstStyle/>
                    <a:p>
                      <a:pPr algn="ctr"/>
                      <a:r>
                        <a:rPr lang="en-US" sz="1200" dirty="0" smtClean="0"/>
                        <a:t>33</a:t>
                      </a:r>
                      <a:endParaRPr lang="en-US" sz="1200" dirty="0"/>
                    </a:p>
                  </a:txBody>
                  <a:tcPr anchor="ctr"/>
                </a:tc>
                <a:extLst>
                  <a:ext uri="{0D108BD9-81ED-4DB2-BD59-A6C34878D82A}">
                    <a16:rowId xmlns:a16="http://schemas.microsoft.com/office/drawing/2014/main" xmlns="" val="1219984279"/>
                  </a:ext>
                </a:extLst>
              </a:tr>
              <a:tr h="251428">
                <a:tc>
                  <a:txBody>
                    <a:bodyPr/>
                    <a:lstStyle/>
                    <a:p>
                      <a:pPr algn="ctr"/>
                      <a:r>
                        <a:rPr lang="en-US" sz="1200" dirty="0" smtClean="0"/>
                        <a:t>Robinson</a:t>
                      </a:r>
                      <a:endParaRPr lang="en-US" sz="1200" dirty="0"/>
                    </a:p>
                  </a:txBody>
                  <a:tcPr anchor="ctr"/>
                </a:tc>
                <a:tc>
                  <a:txBody>
                    <a:bodyPr/>
                    <a:lstStyle/>
                    <a:p>
                      <a:pPr algn="ctr"/>
                      <a:r>
                        <a:rPr lang="en-US" sz="1200" dirty="0" smtClean="0"/>
                        <a:t>34</a:t>
                      </a:r>
                      <a:endParaRPr lang="en-US" sz="1200" dirty="0"/>
                    </a:p>
                  </a:txBody>
                  <a:tcPr anchor="ctr"/>
                </a:tc>
                <a:extLst>
                  <a:ext uri="{0D108BD9-81ED-4DB2-BD59-A6C34878D82A}">
                    <a16:rowId xmlns:a16="http://schemas.microsoft.com/office/drawing/2014/main" xmlns="" val="1215425845"/>
                  </a:ext>
                </a:extLst>
              </a:tr>
              <a:tr h="251428">
                <a:tc>
                  <a:txBody>
                    <a:bodyPr/>
                    <a:lstStyle/>
                    <a:p>
                      <a:pPr algn="ctr"/>
                      <a:r>
                        <a:rPr lang="en-US" sz="1200" dirty="0" smtClean="0"/>
                        <a:t>Smith</a:t>
                      </a:r>
                      <a:endParaRPr lang="en-US" sz="1200" dirty="0"/>
                    </a:p>
                  </a:txBody>
                  <a:tcPr anchor="ctr"/>
                </a:tc>
                <a:tc>
                  <a:txBody>
                    <a:bodyPr/>
                    <a:lstStyle/>
                    <a:p>
                      <a:pPr algn="ctr"/>
                      <a:r>
                        <a:rPr lang="en-US" sz="1200" dirty="0" smtClean="0"/>
                        <a:t>34</a:t>
                      </a:r>
                      <a:endParaRPr lang="en-US" sz="1200" dirty="0"/>
                    </a:p>
                  </a:txBody>
                  <a:tcPr anchor="ctr"/>
                </a:tc>
              </a:tr>
              <a:tr h="251428">
                <a:tc>
                  <a:txBody>
                    <a:bodyPr/>
                    <a:lstStyle/>
                    <a:p>
                      <a:pPr algn="ctr"/>
                      <a:r>
                        <a:rPr lang="en-US" sz="1200" dirty="0" smtClean="0"/>
                        <a:t>Jasper</a:t>
                      </a:r>
                      <a:endParaRPr lang="en-US" sz="1200" dirty="0"/>
                    </a:p>
                  </a:txBody>
                  <a:tcPr anchor="ctr"/>
                </a:tc>
                <a:tc>
                  <a:txBody>
                    <a:bodyPr/>
                    <a:lstStyle/>
                    <a:p>
                      <a:pPr algn="ctr"/>
                      <a:r>
                        <a:rPr lang="en-US" sz="1200" dirty="0" smtClean="0"/>
                        <a:t>36</a:t>
                      </a:r>
                      <a:endParaRPr lang="en-US" sz="1200" dirty="0"/>
                    </a:p>
                  </a:txBody>
                  <a:tcPr anchor="ctr"/>
                </a:tc>
              </a:tr>
            </a:tbl>
          </a:graphicData>
        </a:graphic>
      </p:graphicFrame>
      <p:sp>
        <p:nvSpPr>
          <p:cNvPr id="9" name="TextBox 8"/>
          <p:cNvSpPr txBox="1"/>
          <p:nvPr/>
        </p:nvSpPr>
        <p:spPr>
          <a:xfrm>
            <a:off x="5076824" y="2057401"/>
            <a:ext cx="2390776" cy="247650"/>
          </a:xfrm>
          <a:prstGeom prst="rect">
            <a:avLst/>
          </a:prstGeom>
          <a:noFill/>
        </p:spPr>
        <p:txBody>
          <a:bodyPr wrap="none" lIns="0" tIns="0" rIns="0" bIns="0" rtlCol="0">
            <a:noAutofit/>
          </a:bodyPr>
          <a:lstStyle/>
          <a:p>
            <a:pPr algn="ctr">
              <a:lnSpc>
                <a:spcPct val="90000"/>
              </a:lnSpc>
            </a:pPr>
            <a:r>
              <a:rPr lang="en-US" sz="1400" b="1" dirty="0" smtClean="0"/>
              <a:t>Employee Table</a:t>
            </a:r>
            <a:endParaRPr lang="en-US" sz="1400" b="1" dirty="0"/>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531818" y="177801"/>
            <a:ext cx="11125199" cy="298449"/>
          </a:xfrm>
        </p:spPr>
        <p:txBody>
          <a:bodyPr/>
          <a:lstStyle/>
          <a:p>
            <a:r>
              <a:rPr lang="en-US" sz="2800" dirty="0"/>
              <a:t>Cross Join Results</a:t>
            </a:r>
          </a:p>
        </p:txBody>
      </p:sp>
      <p:graphicFrame>
        <p:nvGraphicFramePr>
          <p:cNvPr id="4" name="Content Placeholder 5" descr="Table with multiple topic and category rows"/>
          <p:cNvGraphicFramePr>
            <a:graphicFrameLocks/>
          </p:cNvGraphicFramePr>
          <p:nvPr>
            <p:extLst>
              <p:ext uri="{D42A27DB-BD31-4B8C-83A1-F6EECF244321}">
                <p14:modId xmlns:p14="http://schemas.microsoft.com/office/powerpoint/2010/main" val="3080384133"/>
              </p:ext>
            </p:extLst>
          </p:nvPr>
        </p:nvGraphicFramePr>
        <p:xfrm>
          <a:off x="569920" y="495300"/>
          <a:ext cx="10221904" cy="5748776"/>
        </p:xfrm>
        <a:graphic>
          <a:graphicData uri="http://schemas.openxmlformats.org/drawingml/2006/table">
            <a:tbl>
              <a:tblPr firstRow="1" bandRow="1">
                <a:tableStyleId>{5FD0F851-EC5A-4D38-B0AD-8093EC10F338}</a:tableStyleId>
              </a:tblPr>
              <a:tblGrid>
                <a:gridCol w="2250013">
                  <a:extLst>
                    <a:ext uri="{9D8B030D-6E8A-4147-A177-3AD203B41FA5}">
                      <a16:colId xmlns:a16="http://schemas.microsoft.com/office/drawing/2014/main" xmlns="" val="768047797"/>
                    </a:ext>
                  </a:extLst>
                </a:gridCol>
                <a:gridCol w="2657297">
                  <a:extLst>
                    <a:ext uri="{9D8B030D-6E8A-4147-A177-3AD203B41FA5}">
                      <a16:colId xmlns:a16="http://schemas.microsoft.com/office/drawing/2014/main" xmlns="" val="2160592720"/>
                    </a:ext>
                  </a:extLst>
                </a:gridCol>
                <a:gridCol w="2657297"/>
                <a:gridCol w="2657297"/>
              </a:tblGrid>
              <a:tr h="262376">
                <a:tc>
                  <a:txBody>
                    <a:bodyPr/>
                    <a:lstStyle/>
                    <a:p>
                      <a:pPr algn="ctr"/>
                      <a:r>
                        <a:rPr lang="en-US" sz="1100" dirty="0" err="1" smtClean="0"/>
                        <a:t>Employee.Last</a:t>
                      </a:r>
                      <a:r>
                        <a:rPr lang="en-US" sz="1100" dirty="0" smtClean="0"/>
                        <a:t> Name</a:t>
                      </a:r>
                      <a:endParaRPr lang="en-US" sz="1100" dirty="0"/>
                    </a:p>
                  </a:txBody>
                  <a:tcPr anchor="ctr"/>
                </a:tc>
                <a:tc>
                  <a:txBody>
                    <a:bodyPr/>
                    <a:lstStyle/>
                    <a:p>
                      <a:pPr algn="ctr"/>
                      <a:r>
                        <a:rPr lang="en-US" sz="1100" dirty="0" err="1" smtClean="0"/>
                        <a:t>Employee.Department</a:t>
                      </a:r>
                      <a:r>
                        <a:rPr lang="en-US" sz="1100" baseline="0" dirty="0" smtClean="0"/>
                        <a:t> ID</a:t>
                      </a:r>
                      <a:endParaRPr lang="en-US" sz="1100" dirty="0"/>
                    </a:p>
                  </a:txBody>
                  <a:tcPr anchor="ctr"/>
                </a:tc>
                <a:tc>
                  <a:txBody>
                    <a:bodyPr/>
                    <a:lstStyle/>
                    <a:p>
                      <a:pPr algn="ctr"/>
                      <a:r>
                        <a:rPr lang="en-US" sz="1100" dirty="0" err="1" smtClean="0"/>
                        <a:t>Department.Department</a:t>
                      </a:r>
                      <a:r>
                        <a:rPr lang="en-US" sz="1100" dirty="0" smtClean="0"/>
                        <a:t> Name</a:t>
                      </a:r>
                      <a:endParaRPr lang="en-US" sz="1100" dirty="0"/>
                    </a:p>
                  </a:txBody>
                  <a:tcPr anchor="ctr"/>
                </a:tc>
                <a:tc>
                  <a:txBody>
                    <a:bodyPr/>
                    <a:lstStyle/>
                    <a:p>
                      <a:pPr algn="ctr"/>
                      <a:r>
                        <a:rPr lang="en-US" sz="1100" dirty="0" err="1" smtClean="0"/>
                        <a:t>Department.Department</a:t>
                      </a:r>
                      <a:r>
                        <a:rPr lang="en-US" sz="1100" dirty="0" smtClean="0"/>
                        <a:t> Id</a:t>
                      </a:r>
                      <a:endParaRPr lang="en-US" sz="1100" dirty="0"/>
                    </a:p>
                  </a:txBody>
                  <a:tcPr anchor="ctr"/>
                </a:tc>
                <a:extLst>
                  <a:ext uri="{0D108BD9-81ED-4DB2-BD59-A6C34878D82A}">
                    <a16:rowId xmlns:a16="http://schemas.microsoft.com/office/drawing/2014/main" xmlns="" val="4137053520"/>
                  </a:ext>
                </a:extLst>
              </a:tr>
              <a:tr h="223019">
                <a:tc>
                  <a:txBody>
                    <a:bodyPr/>
                    <a:lstStyle/>
                    <a:p>
                      <a:pPr algn="ctr"/>
                      <a:r>
                        <a:rPr lang="en-US" sz="900" dirty="0" smtClean="0"/>
                        <a:t>Rafferty</a:t>
                      </a:r>
                      <a:endParaRPr lang="en-US" sz="900" dirty="0"/>
                    </a:p>
                  </a:txBody>
                  <a:tcPr anchor="ctr"/>
                </a:tc>
                <a:tc>
                  <a:txBody>
                    <a:bodyPr/>
                    <a:lstStyle/>
                    <a:p>
                      <a:pPr algn="ctr"/>
                      <a:r>
                        <a:rPr lang="en-US" sz="900" dirty="0" smtClean="0"/>
                        <a:t>31</a:t>
                      </a:r>
                      <a:endParaRPr lang="en-US" sz="900" dirty="0"/>
                    </a:p>
                  </a:txBody>
                  <a:tcPr anchor="ctr"/>
                </a:tc>
                <a:tc>
                  <a:txBody>
                    <a:bodyPr/>
                    <a:lstStyle/>
                    <a:p>
                      <a:pPr algn="ctr"/>
                      <a:r>
                        <a:rPr lang="en-US" sz="900" dirty="0" smtClean="0"/>
                        <a:t>sales</a:t>
                      </a:r>
                      <a:endParaRPr lang="en-US" sz="900" dirty="0"/>
                    </a:p>
                  </a:txBody>
                  <a:tcPr anchor="ctr"/>
                </a:tc>
                <a:tc>
                  <a:txBody>
                    <a:bodyPr/>
                    <a:lstStyle/>
                    <a:p>
                      <a:pPr algn="ctr"/>
                      <a:r>
                        <a:rPr lang="en-US" sz="900" dirty="0" smtClean="0"/>
                        <a:t>31</a:t>
                      </a:r>
                      <a:endParaRPr lang="en-US" sz="900" dirty="0"/>
                    </a:p>
                  </a:txBody>
                  <a:tcPr anchor="ctr"/>
                </a:tc>
              </a:tr>
              <a:tr h="223019">
                <a:tc>
                  <a:txBody>
                    <a:bodyPr/>
                    <a:lstStyle/>
                    <a:p>
                      <a:pPr algn="ctr"/>
                      <a:r>
                        <a:rPr lang="en-US" sz="900" dirty="0" smtClean="0"/>
                        <a:t>Jones</a:t>
                      </a:r>
                      <a:endParaRPr lang="en-US" sz="900" dirty="0"/>
                    </a:p>
                  </a:txBody>
                  <a:tcPr anchor="ctr"/>
                </a:tc>
                <a:tc>
                  <a:txBody>
                    <a:bodyPr/>
                    <a:lstStyle/>
                    <a:p>
                      <a:pPr algn="ctr"/>
                      <a:r>
                        <a:rPr lang="en-US" sz="900" dirty="0" smtClean="0"/>
                        <a:t>33</a:t>
                      </a:r>
                      <a:endParaRPr lang="en-US" sz="900" dirty="0"/>
                    </a:p>
                  </a:txBody>
                  <a:tcPr anchor="ctr"/>
                </a:tc>
                <a:tc>
                  <a:txBody>
                    <a:bodyPr/>
                    <a:lstStyle/>
                    <a:p>
                      <a:pPr algn="ctr"/>
                      <a:r>
                        <a:rPr lang="en-US" sz="900" dirty="0" smtClean="0"/>
                        <a:t>sales</a:t>
                      </a:r>
                      <a:endParaRPr lang="en-US" sz="900" dirty="0"/>
                    </a:p>
                  </a:txBody>
                  <a:tcPr anchor="ctr"/>
                </a:tc>
                <a:tc>
                  <a:txBody>
                    <a:bodyPr/>
                    <a:lstStyle/>
                    <a:p>
                      <a:pPr algn="ctr"/>
                      <a:r>
                        <a:rPr lang="en-US" sz="900" dirty="0" smtClean="0"/>
                        <a:t>31</a:t>
                      </a:r>
                      <a:endParaRPr lang="en-US" sz="900" dirty="0"/>
                    </a:p>
                  </a:txBody>
                  <a:tcPr anchor="ctr"/>
                </a:tc>
                <a:extLst>
                  <a:ext uri="{0D108BD9-81ED-4DB2-BD59-A6C34878D82A}">
                    <a16:rowId xmlns:a16="http://schemas.microsoft.com/office/drawing/2014/main" xmlns="" val="3329541866"/>
                  </a:ext>
                </a:extLst>
              </a:tr>
              <a:tr h="223019">
                <a:tc>
                  <a:txBody>
                    <a:bodyPr/>
                    <a:lstStyle/>
                    <a:p>
                      <a:pPr algn="ctr"/>
                      <a:r>
                        <a:rPr lang="en-US" sz="900" dirty="0" smtClean="0"/>
                        <a:t>Steinberg</a:t>
                      </a:r>
                      <a:endParaRPr lang="en-US" sz="900" dirty="0"/>
                    </a:p>
                  </a:txBody>
                  <a:tcPr anchor="ctr"/>
                </a:tc>
                <a:tc>
                  <a:txBody>
                    <a:bodyPr/>
                    <a:lstStyle/>
                    <a:p>
                      <a:pPr algn="ctr"/>
                      <a:r>
                        <a:rPr lang="en-US" sz="900" dirty="0" smtClean="0"/>
                        <a:t>33</a:t>
                      </a:r>
                      <a:endParaRPr lang="en-US" sz="900" dirty="0"/>
                    </a:p>
                  </a:txBody>
                  <a:tcPr anchor="ctr"/>
                </a:tc>
                <a:tc>
                  <a:txBody>
                    <a:bodyPr/>
                    <a:lstStyle/>
                    <a:p>
                      <a:pPr algn="ctr"/>
                      <a:r>
                        <a:rPr lang="en-US" sz="900" dirty="0" smtClean="0"/>
                        <a:t>sales</a:t>
                      </a:r>
                      <a:endParaRPr lang="en-US" sz="900" dirty="0"/>
                    </a:p>
                  </a:txBody>
                  <a:tcPr anchor="ctr"/>
                </a:tc>
                <a:tc>
                  <a:txBody>
                    <a:bodyPr/>
                    <a:lstStyle/>
                    <a:p>
                      <a:pPr algn="ctr"/>
                      <a:r>
                        <a:rPr lang="en-US" sz="900" dirty="0" smtClean="0"/>
                        <a:t>31</a:t>
                      </a:r>
                      <a:endParaRPr lang="en-US" sz="900" dirty="0"/>
                    </a:p>
                  </a:txBody>
                  <a:tcPr anchor="ctr"/>
                </a:tc>
              </a:tr>
              <a:tr h="223019">
                <a:tc>
                  <a:txBody>
                    <a:bodyPr/>
                    <a:lstStyle/>
                    <a:p>
                      <a:pPr algn="ctr"/>
                      <a:r>
                        <a:rPr lang="en-US" sz="900" dirty="0" smtClean="0"/>
                        <a:t>Smith</a:t>
                      </a:r>
                    </a:p>
                  </a:txBody>
                  <a:tcPr anchor="ctr"/>
                </a:tc>
                <a:tc>
                  <a:txBody>
                    <a:bodyPr/>
                    <a:lstStyle/>
                    <a:p>
                      <a:pPr algn="ctr"/>
                      <a:r>
                        <a:rPr lang="en-US" sz="900" dirty="0" smtClean="0"/>
                        <a:t>34</a:t>
                      </a:r>
                      <a:endParaRPr lang="en-US" sz="900" dirty="0"/>
                    </a:p>
                  </a:txBody>
                  <a:tcPr anchor="ctr"/>
                </a:tc>
                <a:tc>
                  <a:txBody>
                    <a:bodyPr/>
                    <a:lstStyle/>
                    <a:p>
                      <a:pPr algn="ctr"/>
                      <a:r>
                        <a:rPr lang="en-US" sz="900" dirty="0" smtClean="0"/>
                        <a:t>sales</a:t>
                      </a:r>
                      <a:endParaRPr lang="en-US" sz="900" dirty="0"/>
                    </a:p>
                  </a:txBody>
                  <a:tcPr anchor="ctr"/>
                </a:tc>
                <a:tc>
                  <a:txBody>
                    <a:bodyPr/>
                    <a:lstStyle/>
                    <a:p>
                      <a:pPr algn="ctr"/>
                      <a:r>
                        <a:rPr lang="en-US" sz="900" dirty="0" smtClean="0"/>
                        <a:t>31</a:t>
                      </a:r>
                      <a:endParaRPr lang="en-US" sz="900" dirty="0"/>
                    </a:p>
                  </a:txBody>
                  <a:tcPr anchor="ctr"/>
                </a:tc>
              </a:tr>
              <a:tr h="223019">
                <a:tc>
                  <a:txBody>
                    <a:bodyPr/>
                    <a:lstStyle/>
                    <a:p>
                      <a:pPr algn="ctr"/>
                      <a:r>
                        <a:rPr lang="en-US" sz="900" dirty="0" smtClean="0"/>
                        <a:t>Robinson</a:t>
                      </a:r>
                      <a:endParaRPr lang="en-US" sz="900" dirty="0"/>
                    </a:p>
                  </a:txBody>
                  <a:tcPr anchor="ctr"/>
                </a:tc>
                <a:tc>
                  <a:txBody>
                    <a:bodyPr/>
                    <a:lstStyle/>
                    <a:p>
                      <a:pPr algn="ctr"/>
                      <a:r>
                        <a:rPr lang="en-US" sz="900" dirty="0" smtClean="0"/>
                        <a:t>34</a:t>
                      </a:r>
                      <a:endParaRPr lang="en-US" sz="900" dirty="0"/>
                    </a:p>
                  </a:txBody>
                  <a:tcPr anchor="ctr"/>
                </a:tc>
                <a:tc>
                  <a:txBody>
                    <a:bodyPr/>
                    <a:lstStyle/>
                    <a:p>
                      <a:pPr algn="ctr"/>
                      <a:r>
                        <a:rPr lang="en-US" sz="900" dirty="0" smtClean="0"/>
                        <a:t>sales</a:t>
                      </a:r>
                      <a:endParaRPr lang="en-US" sz="900" dirty="0"/>
                    </a:p>
                  </a:txBody>
                  <a:tcPr anchor="ctr"/>
                </a:tc>
                <a:tc>
                  <a:txBody>
                    <a:bodyPr/>
                    <a:lstStyle/>
                    <a:p>
                      <a:pPr algn="ctr"/>
                      <a:r>
                        <a:rPr lang="en-US" sz="900" dirty="0" smtClean="0"/>
                        <a:t>31</a:t>
                      </a:r>
                      <a:endParaRPr lang="en-US" sz="900" dirty="0"/>
                    </a:p>
                  </a:txBody>
                  <a:tcPr anchor="ctr"/>
                </a:tc>
                <a:extLst>
                  <a:ext uri="{0D108BD9-81ED-4DB2-BD59-A6C34878D82A}">
                    <a16:rowId xmlns:a16="http://schemas.microsoft.com/office/drawing/2014/main" xmlns="" val="1219984279"/>
                  </a:ext>
                </a:extLst>
              </a:tr>
              <a:tr h="223019">
                <a:tc>
                  <a:txBody>
                    <a:bodyPr/>
                    <a:lstStyle/>
                    <a:p>
                      <a:pPr algn="ctr"/>
                      <a:r>
                        <a:rPr lang="en-US" sz="900" dirty="0" smtClean="0"/>
                        <a:t>Jasper</a:t>
                      </a:r>
                      <a:endParaRPr lang="en-US" sz="900" dirty="0"/>
                    </a:p>
                  </a:txBody>
                  <a:tcPr anchor="ctr"/>
                </a:tc>
                <a:tc>
                  <a:txBody>
                    <a:bodyPr/>
                    <a:lstStyle/>
                    <a:p>
                      <a:pPr algn="ctr"/>
                      <a:r>
                        <a:rPr lang="en-US" sz="900" dirty="0" smtClean="0"/>
                        <a:t>33</a:t>
                      </a:r>
                      <a:endParaRPr lang="en-US" sz="900" dirty="0"/>
                    </a:p>
                  </a:txBody>
                  <a:tcPr anchor="ctr"/>
                </a:tc>
                <a:tc>
                  <a:txBody>
                    <a:bodyPr/>
                    <a:lstStyle/>
                    <a:p>
                      <a:pPr algn="ctr"/>
                      <a:r>
                        <a:rPr lang="en-US" sz="900" dirty="0" smtClean="0"/>
                        <a:t>sales</a:t>
                      </a:r>
                      <a:endParaRPr lang="en-US" sz="900" dirty="0"/>
                    </a:p>
                  </a:txBody>
                  <a:tcPr anchor="ctr"/>
                </a:tc>
                <a:tc>
                  <a:txBody>
                    <a:bodyPr/>
                    <a:lstStyle/>
                    <a:p>
                      <a:pPr algn="ctr"/>
                      <a:r>
                        <a:rPr lang="en-US" sz="900" dirty="0" smtClean="0"/>
                        <a:t>31</a:t>
                      </a:r>
                      <a:endParaRPr lang="en-US" sz="900" dirty="0"/>
                    </a:p>
                  </a:txBody>
                  <a:tcPr anchor="ctr"/>
                </a:tc>
                <a:extLst>
                  <a:ext uri="{0D108BD9-81ED-4DB2-BD59-A6C34878D82A}">
                    <a16:rowId xmlns:a16="http://schemas.microsoft.com/office/drawing/2014/main" xmlns="" val="1215425845"/>
                  </a:ext>
                </a:extLst>
              </a:tr>
              <a:tr h="223019">
                <a:tc>
                  <a:txBody>
                    <a:bodyPr/>
                    <a:lstStyle/>
                    <a:p>
                      <a:pPr algn="ctr"/>
                      <a:r>
                        <a:rPr lang="en-US" sz="900" dirty="0" smtClean="0"/>
                        <a:t>Rafferty</a:t>
                      </a:r>
                      <a:endParaRPr lang="en-US" sz="900" dirty="0"/>
                    </a:p>
                  </a:txBody>
                  <a:tcPr anchor="ctr"/>
                </a:tc>
                <a:tc>
                  <a:txBody>
                    <a:bodyPr/>
                    <a:lstStyle/>
                    <a:p>
                      <a:pPr algn="ctr"/>
                      <a:r>
                        <a:rPr lang="en-US" sz="900" dirty="0" smtClean="0"/>
                        <a:t>31</a:t>
                      </a:r>
                      <a:endParaRPr lang="en-US" sz="900" dirty="0"/>
                    </a:p>
                  </a:txBody>
                  <a:tcPr anchor="ctr"/>
                </a:tc>
                <a:tc>
                  <a:txBody>
                    <a:bodyPr/>
                    <a:lstStyle/>
                    <a:p>
                      <a:pPr marL="0" marR="0" indent="0" algn="ctr" defTabSz="914361" rtl="0" eaLnBrk="1" fontAlgn="auto" latinLnBrk="0" hangingPunct="1">
                        <a:lnSpc>
                          <a:spcPct val="100000"/>
                        </a:lnSpc>
                        <a:spcBef>
                          <a:spcPts val="0"/>
                        </a:spcBef>
                        <a:spcAft>
                          <a:spcPts val="0"/>
                        </a:spcAft>
                        <a:buClrTx/>
                        <a:buSzTx/>
                        <a:buFontTx/>
                        <a:buNone/>
                        <a:tabLst/>
                        <a:defRPr/>
                      </a:pPr>
                      <a:r>
                        <a:rPr lang="en-US" sz="900" dirty="0" smtClean="0"/>
                        <a:t>Engineering</a:t>
                      </a:r>
                    </a:p>
                  </a:txBody>
                  <a:tcPr anchor="ctr"/>
                </a:tc>
                <a:tc>
                  <a:txBody>
                    <a:bodyPr/>
                    <a:lstStyle/>
                    <a:p>
                      <a:pPr algn="ctr"/>
                      <a:r>
                        <a:rPr lang="en-US" sz="900" dirty="0" smtClean="0"/>
                        <a:t>33</a:t>
                      </a:r>
                      <a:endParaRPr lang="en-US" sz="900" dirty="0"/>
                    </a:p>
                  </a:txBody>
                  <a:tcPr anchor="ctr"/>
                </a:tc>
              </a:tr>
              <a:tr h="223019">
                <a:tc>
                  <a:txBody>
                    <a:bodyPr/>
                    <a:lstStyle/>
                    <a:p>
                      <a:pPr algn="ctr"/>
                      <a:r>
                        <a:rPr lang="en-US" sz="900" dirty="0" smtClean="0"/>
                        <a:t>Jones</a:t>
                      </a:r>
                      <a:endParaRPr lang="en-US" sz="900" dirty="0"/>
                    </a:p>
                  </a:txBody>
                  <a:tcPr anchor="ctr"/>
                </a:tc>
                <a:tc>
                  <a:txBody>
                    <a:bodyPr/>
                    <a:lstStyle/>
                    <a:p>
                      <a:pPr algn="ctr"/>
                      <a:r>
                        <a:rPr lang="en-US" sz="900" dirty="0" smtClean="0"/>
                        <a:t>33</a:t>
                      </a:r>
                      <a:endParaRPr lang="en-US" sz="900" dirty="0"/>
                    </a:p>
                  </a:txBody>
                  <a:tcPr anchor="ctr"/>
                </a:tc>
                <a:tc>
                  <a:txBody>
                    <a:bodyPr/>
                    <a:lstStyle/>
                    <a:p>
                      <a:pPr algn="ctr"/>
                      <a:r>
                        <a:rPr lang="en-US" sz="900" dirty="0" smtClean="0"/>
                        <a:t>Engineering</a:t>
                      </a:r>
                      <a:endParaRPr lang="en-US" sz="900" dirty="0"/>
                    </a:p>
                  </a:txBody>
                  <a:tcPr anchor="ctr"/>
                </a:tc>
                <a:tc>
                  <a:txBody>
                    <a:bodyPr/>
                    <a:lstStyle/>
                    <a:p>
                      <a:pPr algn="ctr"/>
                      <a:r>
                        <a:rPr lang="en-US" sz="900" dirty="0" smtClean="0"/>
                        <a:t>33</a:t>
                      </a:r>
                      <a:endParaRPr lang="en-US" sz="900" dirty="0"/>
                    </a:p>
                  </a:txBody>
                  <a:tcPr anchor="ctr"/>
                </a:tc>
              </a:tr>
              <a:tr h="223019">
                <a:tc>
                  <a:txBody>
                    <a:bodyPr/>
                    <a:lstStyle/>
                    <a:p>
                      <a:pPr algn="ctr"/>
                      <a:r>
                        <a:rPr lang="en-US" sz="900" dirty="0" smtClean="0"/>
                        <a:t>Steinberg</a:t>
                      </a:r>
                      <a:endParaRPr lang="en-US" sz="900" dirty="0"/>
                    </a:p>
                  </a:txBody>
                  <a:tcPr anchor="ctr"/>
                </a:tc>
                <a:tc>
                  <a:txBody>
                    <a:bodyPr/>
                    <a:lstStyle/>
                    <a:p>
                      <a:pPr algn="ctr"/>
                      <a:r>
                        <a:rPr lang="en-US" sz="900" dirty="0" smtClean="0"/>
                        <a:t>33</a:t>
                      </a:r>
                      <a:endParaRPr lang="en-US" sz="900" dirty="0"/>
                    </a:p>
                  </a:txBody>
                  <a:tcPr anchor="ctr"/>
                </a:tc>
                <a:tc>
                  <a:txBody>
                    <a:bodyPr/>
                    <a:lstStyle/>
                    <a:p>
                      <a:pPr algn="ctr"/>
                      <a:r>
                        <a:rPr lang="en-US" sz="900" dirty="0" err="1" smtClean="0"/>
                        <a:t>Engeneering</a:t>
                      </a:r>
                      <a:endParaRPr lang="en-US" sz="900" dirty="0"/>
                    </a:p>
                  </a:txBody>
                  <a:tcPr anchor="ctr"/>
                </a:tc>
                <a:tc>
                  <a:txBody>
                    <a:bodyPr/>
                    <a:lstStyle/>
                    <a:p>
                      <a:pPr algn="ctr"/>
                      <a:r>
                        <a:rPr lang="en-US" sz="900" dirty="0" smtClean="0"/>
                        <a:t>33</a:t>
                      </a:r>
                      <a:endParaRPr lang="en-US" sz="900" dirty="0"/>
                    </a:p>
                  </a:txBody>
                  <a:tcPr anchor="ctr"/>
                </a:tc>
              </a:tr>
              <a:tr h="223019">
                <a:tc>
                  <a:txBody>
                    <a:bodyPr/>
                    <a:lstStyle/>
                    <a:p>
                      <a:pPr algn="ctr"/>
                      <a:r>
                        <a:rPr lang="en-US" sz="900" dirty="0" smtClean="0"/>
                        <a:t>Smith</a:t>
                      </a:r>
                    </a:p>
                  </a:txBody>
                  <a:tcPr anchor="ctr"/>
                </a:tc>
                <a:tc>
                  <a:txBody>
                    <a:bodyPr/>
                    <a:lstStyle/>
                    <a:p>
                      <a:pPr algn="ctr"/>
                      <a:r>
                        <a:rPr lang="en-US" sz="900" dirty="0" smtClean="0"/>
                        <a:t>34</a:t>
                      </a:r>
                      <a:endParaRPr lang="en-US" sz="900" dirty="0"/>
                    </a:p>
                  </a:txBody>
                  <a:tcPr anchor="ctr"/>
                </a:tc>
                <a:tc>
                  <a:txBody>
                    <a:bodyPr/>
                    <a:lstStyle/>
                    <a:p>
                      <a:pPr algn="ctr"/>
                      <a:r>
                        <a:rPr lang="en-US" sz="900" dirty="0" smtClean="0"/>
                        <a:t>Engineering</a:t>
                      </a:r>
                      <a:endParaRPr lang="en-US" sz="900" dirty="0"/>
                    </a:p>
                  </a:txBody>
                  <a:tcPr anchor="ctr"/>
                </a:tc>
                <a:tc>
                  <a:txBody>
                    <a:bodyPr/>
                    <a:lstStyle/>
                    <a:p>
                      <a:pPr algn="ctr"/>
                      <a:r>
                        <a:rPr lang="en-US" sz="900" dirty="0" smtClean="0"/>
                        <a:t>33</a:t>
                      </a:r>
                      <a:endParaRPr lang="en-US" sz="900" dirty="0"/>
                    </a:p>
                  </a:txBody>
                  <a:tcPr anchor="ctr"/>
                </a:tc>
              </a:tr>
              <a:tr h="223019">
                <a:tc>
                  <a:txBody>
                    <a:bodyPr/>
                    <a:lstStyle/>
                    <a:p>
                      <a:pPr algn="ctr"/>
                      <a:r>
                        <a:rPr lang="en-US" sz="900" dirty="0" smtClean="0"/>
                        <a:t>Robinson</a:t>
                      </a:r>
                      <a:endParaRPr lang="en-US" sz="900" dirty="0"/>
                    </a:p>
                  </a:txBody>
                  <a:tcPr anchor="ctr"/>
                </a:tc>
                <a:tc>
                  <a:txBody>
                    <a:bodyPr/>
                    <a:lstStyle/>
                    <a:p>
                      <a:pPr algn="ctr"/>
                      <a:r>
                        <a:rPr lang="en-US" sz="900" dirty="0" smtClean="0"/>
                        <a:t>34</a:t>
                      </a:r>
                      <a:endParaRPr lang="en-US" sz="900" dirty="0"/>
                    </a:p>
                  </a:txBody>
                  <a:tcPr anchor="ctr"/>
                </a:tc>
                <a:tc>
                  <a:txBody>
                    <a:bodyPr/>
                    <a:lstStyle/>
                    <a:p>
                      <a:pPr marL="0" marR="0" indent="0" algn="ctr" defTabSz="914361" rtl="0" eaLnBrk="1" fontAlgn="auto" latinLnBrk="0" hangingPunct="1">
                        <a:lnSpc>
                          <a:spcPct val="100000"/>
                        </a:lnSpc>
                        <a:spcBef>
                          <a:spcPts val="0"/>
                        </a:spcBef>
                        <a:spcAft>
                          <a:spcPts val="0"/>
                        </a:spcAft>
                        <a:buClrTx/>
                        <a:buSzTx/>
                        <a:buFontTx/>
                        <a:buNone/>
                        <a:tabLst/>
                        <a:defRPr/>
                      </a:pPr>
                      <a:r>
                        <a:rPr lang="en-US" sz="900" dirty="0" smtClean="0"/>
                        <a:t>Engineering</a:t>
                      </a:r>
                      <a:endParaRPr lang="en-US" sz="900" dirty="0"/>
                    </a:p>
                  </a:txBody>
                  <a:tcPr anchor="ctr"/>
                </a:tc>
                <a:tc>
                  <a:txBody>
                    <a:bodyPr/>
                    <a:lstStyle/>
                    <a:p>
                      <a:pPr algn="ctr"/>
                      <a:r>
                        <a:rPr lang="en-US" sz="900" dirty="0" smtClean="0"/>
                        <a:t>33</a:t>
                      </a:r>
                      <a:endParaRPr lang="en-US" sz="900" dirty="0"/>
                    </a:p>
                  </a:txBody>
                  <a:tcPr anchor="ctr"/>
                </a:tc>
              </a:tr>
              <a:tr h="223019">
                <a:tc>
                  <a:txBody>
                    <a:bodyPr/>
                    <a:lstStyle/>
                    <a:p>
                      <a:pPr algn="ctr"/>
                      <a:r>
                        <a:rPr lang="en-US" sz="900" dirty="0" smtClean="0"/>
                        <a:t>Jasper</a:t>
                      </a:r>
                      <a:endParaRPr lang="en-US" sz="900" dirty="0"/>
                    </a:p>
                  </a:txBody>
                  <a:tcPr anchor="ctr"/>
                </a:tc>
                <a:tc>
                  <a:txBody>
                    <a:bodyPr/>
                    <a:lstStyle/>
                    <a:p>
                      <a:pPr algn="ctr"/>
                      <a:r>
                        <a:rPr lang="en-US" sz="900" dirty="0" smtClean="0"/>
                        <a:t>33</a:t>
                      </a:r>
                      <a:endParaRPr lang="en-US" sz="900" dirty="0"/>
                    </a:p>
                  </a:txBody>
                  <a:tcPr anchor="ctr"/>
                </a:tc>
                <a:tc>
                  <a:txBody>
                    <a:bodyPr/>
                    <a:lstStyle/>
                    <a:p>
                      <a:pPr algn="ctr"/>
                      <a:r>
                        <a:rPr lang="en-US" sz="900" dirty="0" err="1" smtClean="0"/>
                        <a:t>Engeneering</a:t>
                      </a:r>
                      <a:endParaRPr lang="en-US" sz="900" dirty="0"/>
                    </a:p>
                  </a:txBody>
                  <a:tcPr anchor="ctr"/>
                </a:tc>
                <a:tc>
                  <a:txBody>
                    <a:bodyPr/>
                    <a:lstStyle/>
                    <a:p>
                      <a:pPr algn="ctr"/>
                      <a:r>
                        <a:rPr lang="en-US" sz="900" dirty="0" smtClean="0"/>
                        <a:t>33</a:t>
                      </a:r>
                      <a:endParaRPr lang="en-US" sz="900" dirty="0"/>
                    </a:p>
                  </a:txBody>
                  <a:tcPr anchor="ctr"/>
                </a:tc>
              </a:tr>
              <a:tr h="223019">
                <a:tc>
                  <a:txBody>
                    <a:bodyPr/>
                    <a:lstStyle/>
                    <a:p>
                      <a:pPr algn="ctr"/>
                      <a:r>
                        <a:rPr lang="en-US" sz="900" dirty="0" smtClean="0"/>
                        <a:t>Rafferty</a:t>
                      </a:r>
                      <a:endParaRPr lang="en-US" sz="900" dirty="0"/>
                    </a:p>
                  </a:txBody>
                  <a:tcPr anchor="ctr"/>
                </a:tc>
                <a:tc>
                  <a:txBody>
                    <a:bodyPr/>
                    <a:lstStyle/>
                    <a:p>
                      <a:pPr algn="ctr"/>
                      <a:r>
                        <a:rPr lang="en-US" sz="900" dirty="0" smtClean="0"/>
                        <a:t>31</a:t>
                      </a:r>
                      <a:endParaRPr lang="en-US" sz="900" dirty="0"/>
                    </a:p>
                  </a:txBody>
                  <a:tcPr anchor="ctr"/>
                </a:tc>
                <a:tc>
                  <a:txBody>
                    <a:bodyPr/>
                    <a:lstStyle/>
                    <a:p>
                      <a:pPr algn="ctr"/>
                      <a:r>
                        <a:rPr lang="en-US" sz="900" dirty="0" smtClean="0"/>
                        <a:t>Clerical</a:t>
                      </a:r>
                      <a:endParaRPr lang="en-US" sz="900" dirty="0"/>
                    </a:p>
                  </a:txBody>
                  <a:tcPr anchor="ctr"/>
                </a:tc>
                <a:tc>
                  <a:txBody>
                    <a:bodyPr/>
                    <a:lstStyle/>
                    <a:p>
                      <a:pPr algn="ctr"/>
                      <a:r>
                        <a:rPr lang="en-US" sz="900" dirty="0" smtClean="0"/>
                        <a:t>34</a:t>
                      </a:r>
                      <a:endParaRPr lang="en-US" sz="900" dirty="0"/>
                    </a:p>
                  </a:txBody>
                  <a:tcPr anchor="ctr"/>
                </a:tc>
              </a:tr>
              <a:tr h="223019">
                <a:tc>
                  <a:txBody>
                    <a:bodyPr/>
                    <a:lstStyle/>
                    <a:p>
                      <a:pPr algn="ctr"/>
                      <a:r>
                        <a:rPr lang="en-US" sz="900" dirty="0" smtClean="0"/>
                        <a:t>Jones</a:t>
                      </a:r>
                      <a:endParaRPr lang="en-US" sz="900" dirty="0"/>
                    </a:p>
                  </a:txBody>
                  <a:tcPr anchor="ctr"/>
                </a:tc>
                <a:tc>
                  <a:txBody>
                    <a:bodyPr/>
                    <a:lstStyle/>
                    <a:p>
                      <a:pPr algn="ctr"/>
                      <a:r>
                        <a:rPr lang="en-US" sz="900" dirty="0" smtClean="0"/>
                        <a:t>33</a:t>
                      </a:r>
                      <a:endParaRPr lang="en-US" sz="900" dirty="0"/>
                    </a:p>
                  </a:txBody>
                  <a:tcPr anchor="ctr"/>
                </a:tc>
                <a:tc>
                  <a:txBody>
                    <a:bodyPr/>
                    <a:lstStyle/>
                    <a:p>
                      <a:pPr algn="ctr"/>
                      <a:r>
                        <a:rPr lang="en-US" sz="900" dirty="0" smtClean="0"/>
                        <a:t>Clerical</a:t>
                      </a:r>
                      <a:endParaRPr lang="en-US" sz="900" dirty="0"/>
                    </a:p>
                  </a:txBody>
                  <a:tcPr anchor="ctr"/>
                </a:tc>
                <a:tc>
                  <a:txBody>
                    <a:bodyPr/>
                    <a:lstStyle/>
                    <a:p>
                      <a:pPr algn="ctr"/>
                      <a:r>
                        <a:rPr lang="en-US" sz="900" dirty="0" smtClean="0"/>
                        <a:t>34</a:t>
                      </a:r>
                      <a:endParaRPr lang="en-US" sz="900" dirty="0"/>
                    </a:p>
                  </a:txBody>
                  <a:tcPr anchor="ctr"/>
                </a:tc>
              </a:tr>
              <a:tr h="223019">
                <a:tc>
                  <a:txBody>
                    <a:bodyPr/>
                    <a:lstStyle/>
                    <a:p>
                      <a:pPr algn="ctr"/>
                      <a:r>
                        <a:rPr lang="en-US" sz="900" dirty="0" smtClean="0"/>
                        <a:t>Steinberg</a:t>
                      </a:r>
                      <a:endParaRPr lang="en-US" sz="900" dirty="0"/>
                    </a:p>
                  </a:txBody>
                  <a:tcPr anchor="ctr"/>
                </a:tc>
                <a:tc>
                  <a:txBody>
                    <a:bodyPr/>
                    <a:lstStyle/>
                    <a:p>
                      <a:pPr algn="ctr"/>
                      <a:r>
                        <a:rPr lang="en-US" sz="900" dirty="0" smtClean="0"/>
                        <a:t>33</a:t>
                      </a:r>
                      <a:endParaRPr lang="en-US" sz="900" dirty="0"/>
                    </a:p>
                  </a:txBody>
                  <a:tcPr anchor="ctr"/>
                </a:tc>
                <a:tc>
                  <a:txBody>
                    <a:bodyPr/>
                    <a:lstStyle/>
                    <a:p>
                      <a:pPr algn="ctr"/>
                      <a:r>
                        <a:rPr lang="en-US" sz="900" dirty="0" smtClean="0"/>
                        <a:t>Clerical</a:t>
                      </a:r>
                      <a:endParaRPr lang="en-US" sz="900" dirty="0"/>
                    </a:p>
                  </a:txBody>
                  <a:tcPr anchor="ctr"/>
                </a:tc>
                <a:tc>
                  <a:txBody>
                    <a:bodyPr/>
                    <a:lstStyle/>
                    <a:p>
                      <a:pPr algn="ctr"/>
                      <a:r>
                        <a:rPr lang="en-US" sz="900" dirty="0" smtClean="0"/>
                        <a:t>34</a:t>
                      </a:r>
                      <a:endParaRPr lang="en-US" sz="900" dirty="0"/>
                    </a:p>
                  </a:txBody>
                  <a:tcPr anchor="ctr"/>
                </a:tc>
              </a:tr>
              <a:tr h="223019">
                <a:tc>
                  <a:txBody>
                    <a:bodyPr/>
                    <a:lstStyle/>
                    <a:p>
                      <a:pPr algn="ctr"/>
                      <a:r>
                        <a:rPr lang="en-US" sz="900" dirty="0" smtClean="0"/>
                        <a:t>Smith</a:t>
                      </a:r>
                    </a:p>
                  </a:txBody>
                  <a:tcPr anchor="ctr"/>
                </a:tc>
                <a:tc>
                  <a:txBody>
                    <a:bodyPr/>
                    <a:lstStyle/>
                    <a:p>
                      <a:pPr algn="ctr"/>
                      <a:r>
                        <a:rPr lang="en-US" sz="900" dirty="0" smtClean="0"/>
                        <a:t>34</a:t>
                      </a:r>
                      <a:endParaRPr lang="en-US" sz="900" dirty="0"/>
                    </a:p>
                  </a:txBody>
                  <a:tcPr anchor="ctr"/>
                </a:tc>
                <a:tc>
                  <a:txBody>
                    <a:bodyPr/>
                    <a:lstStyle/>
                    <a:p>
                      <a:pPr algn="ctr"/>
                      <a:r>
                        <a:rPr lang="en-US" sz="900" dirty="0" smtClean="0"/>
                        <a:t>Clerical</a:t>
                      </a:r>
                      <a:endParaRPr lang="en-US" sz="900" dirty="0"/>
                    </a:p>
                  </a:txBody>
                  <a:tcPr anchor="ctr"/>
                </a:tc>
                <a:tc>
                  <a:txBody>
                    <a:bodyPr/>
                    <a:lstStyle/>
                    <a:p>
                      <a:pPr algn="ctr"/>
                      <a:r>
                        <a:rPr lang="en-US" sz="900" dirty="0" smtClean="0"/>
                        <a:t>34</a:t>
                      </a:r>
                      <a:endParaRPr lang="en-US" sz="900" dirty="0"/>
                    </a:p>
                  </a:txBody>
                  <a:tcPr anchor="ctr"/>
                </a:tc>
              </a:tr>
              <a:tr h="223019">
                <a:tc>
                  <a:txBody>
                    <a:bodyPr/>
                    <a:lstStyle/>
                    <a:p>
                      <a:pPr algn="ctr"/>
                      <a:r>
                        <a:rPr lang="en-US" sz="900" dirty="0" smtClean="0"/>
                        <a:t>Robinson</a:t>
                      </a:r>
                      <a:endParaRPr lang="en-US" sz="900" dirty="0"/>
                    </a:p>
                  </a:txBody>
                  <a:tcPr anchor="ctr"/>
                </a:tc>
                <a:tc>
                  <a:txBody>
                    <a:bodyPr/>
                    <a:lstStyle/>
                    <a:p>
                      <a:pPr algn="ctr"/>
                      <a:r>
                        <a:rPr lang="en-US" sz="900" dirty="0" smtClean="0"/>
                        <a:t>34</a:t>
                      </a:r>
                      <a:endParaRPr lang="en-US" sz="900" dirty="0"/>
                    </a:p>
                  </a:txBody>
                  <a:tcPr anchor="ctr"/>
                </a:tc>
                <a:tc>
                  <a:txBody>
                    <a:bodyPr/>
                    <a:lstStyle/>
                    <a:p>
                      <a:pPr algn="ctr"/>
                      <a:r>
                        <a:rPr lang="en-US" sz="900" dirty="0" smtClean="0"/>
                        <a:t>Clerical</a:t>
                      </a:r>
                      <a:endParaRPr lang="en-US" sz="900" dirty="0"/>
                    </a:p>
                  </a:txBody>
                  <a:tcPr anchor="ctr"/>
                </a:tc>
                <a:tc>
                  <a:txBody>
                    <a:bodyPr/>
                    <a:lstStyle/>
                    <a:p>
                      <a:pPr algn="ctr"/>
                      <a:r>
                        <a:rPr lang="en-US" sz="900" dirty="0" smtClean="0"/>
                        <a:t>34</a:t>
                      </a:r>
                      <a:endParaRPr lang="en-US" sz="900" dirty="0"/>
                    </a:p>
                  </a:txBody>
                  <a:tcPr anchor="ctr"/>
                </a:tc>
              </a:tr>
              <a:tr h="223019">
                <a:tc>
                  <a:txBody>
                    <a:bodyPr/>
                    <a:lstStyle/>
                    <a:p>
                      <a:pPr algn="ctr"/>
                      <a:r>
                        <a:rPr lang="en-US" sz="900" dirty="0" smtClean="0"/>
                        <a:t>Jasper</a:t>
                      </a:r>
                      <a:endParaRPr lang="en-US" sz="900" dirty="0"/>
                    </a:p>
                  </a:txBody>
                  <a:tcPr anchor="ctr"/>
                </a:tc>
                <a:tc>
                  <a:txBody>
                    <a:bodyPr/>
                    <a:lstStyle/>
                    <a:p>
                      <a:pPr algn="ctr"/>
                      <a:r>
                        <a:rPr lang="en-US" sz="900" dirty="0" smtClean="0"/>
                        <a:t>33</a:t>
                      </a:r>
                      <a:endParaRPr lang="en-US" sz="900" dirty="0"/>
                    </a:p>
                  </a:txBody>
                  <a:tcPr anchor="ctr"/>
                </a:tc>
                <a:tc>
                  <a:txBody>
                    <a:bodyPr/>
                    <a:lstStyle/>
                    <a:p>
                      <a:pPr algn="ctr"/>
                      <a:r>
                        <a:rPr lang="en-US" sz="900" dirty="0" smtClean="0"/>
                        <a:t>Clerical</a:t>
                      </a:r>
                      <a:endParaRPr lang="en-US" sz="900" dirty="0"/>
                    </a:p>
                  </a:txBody>
                  <a:tcPr anchor="ctr"/>
                </a:tc>
                <a:tc>
                  <a:txBody>
                    <a:bodyPr/>
                    <a:lstStyle/>
                    <a:p>
                      <a:pPr algn="ctr"/>
                      <a:r>
                        <a:rPr lang="en-US" sz="900" dirty="0" smtClean="0"/>
                        <a:t>34</a:t>
                      </a:r>
                      <a:endParaRPr lang="en-US" sz="900" dirty="0"/>
                    </a:p>
                  </a:txBody>
                  <a:tcPr anchor="ctr"/>
                </a:tc>
              </a:tr>
              <a:tr h="223019">
                <a:tc>
                  <a:txBody>
                    <a:bodyPr/>
                    <a:lstStyle/>
                    <a:p>
                      <a:pPr algn="ctr"/>
                      <a:r>
                        <a:rPr lang="en-US" sz="900" dirty="0" smtClean="0"/>
                        <a:t>Rafferty</a:t>
                      </a:r>
                      <a:endParaRPr lang="en-US" sz="900" dirty="0"/>
                    </a:p>
                  </a:txBody>
                  <a:tcPr anchor="ctr"/>
                </a:tc>
                <a:tc>
                  <a:txBody>
                    <a:bodyPr/>
                    <a:lstStyle/>
                    <a:p>
                      <a:pPr algn="ctr"/>
                      <a:r>
                        <a:rPr lang="en-US" sz="900" dirty="0" smtClean="0"/>
                        <a:t>31</a:t>
                      </a:r>
                      <a:endParaRPr lang="en-US" sz="900" dirty="0"/>
                    </a:p>
                  </a:txBody>
                  <a:tcPr anchor="ctr"/>
                </a:tc>
                <a:tc>
                  <a:txBody>
                    <a:bodyPr/>
                    <a:lstStyle/>
                    <a:p>
                      <a:pPr algn="ctr"/>
                      <a:r>
                        <a:rPr lang="en-US" sz="900" dirty="0" err="1" smtClean="0"/>
                        <a:t>Marketng</a:t>
                      </a:r>
                      <a:endParaRPr lang="en-US" sz="900" dirty="0"/>
                    </a:p>
                  </a:txBody>
                  <a:tcPr anchor="ctr"/>
                </a:tc>
                <a:tc>
                  <a:txBody>
                    <a:bodyPr/>
                    <a:lstStyle/>
                    <a:p>
                      <a:pPr algn="ctr"/>
                      <a:r>
                        <a:rPr lang="en-US" sz="900" dirty="0" smtClean="0"/>
                        <a:t>35</a:t>
                      </a:r>
                      <a:endParaRPr lang="en-US" sz="900" dirty="0"/>
                    </a:p>
                  </a:txBody>
                  <a:tcPr anchor="ctr"/>
                </a:tc>
              </a:tr>
              <a:tr h="223019">
                <a:tc>
                  <a:txBody>
                    <a:bodyPr/>
                    <a:lstStyle/>
                    <a:p>
                      <a:pPr algn="ctr"/>
                      <a:r>
                        <a:rPr lang="en-US" sz="900" dirty="0" smtClean="0"/>
                        <a:t>Jones</a:t>
                      </a:r>
                      <a:endParaRPr lang="en-US" sz="900" dirty="0"/>
                    </a:p>
                  </a:txBody>
                  <a:tcPr anchor="ctr"/>
                </a:tc>
                <a:tc>
                  <a:txBody>
                    <a:bodyPr/>
                    <a:lstStyle/>
                    <a:p>
                      <a:pPr algn="ctr"/>
                      <a:r>
                        <a:rPr lang="en-US" sz="900" dirty="0" smtClean="0"/>
                        <a:t>33</a:t>
                      </a:r>
                      <a:endParaRPr lang="en-US" sz="900" dirty="0"/>
                    </a:p>
                  </a:txBody>
                  <a:tcPr anchor="ctr"/>
                </a:tc>
                <a:tc>
                  <a:txBody>
                    <a:bodyPr/>
                    <a:lstStyle/>
                    <a:p>
                      <a:pPr marL="0" marR="0" indent="0" algn="ctr" defTabSz="914361" rtl="0" eaLnBrk="1" fontAlgn="auto" latinLnBrk="0" hangingPunct="1">
                        <a:lnSpc>
                          <a:spcPct val="100000"/>
                        </a:lnSpc>
                        <a:spcBef>
                          <a:spcPts val="0"/>
                        </a:spcBef>
                        <a:spcAft>
                          <a:spcPts val="0"/>
                        </a:spcAft>
                        <a:buClrTx/>
                        <a:buSzTx/>
                        <a:buFontTx/>
                        <a:buNone/>
                        <a:tabLst/>
                        <a:defRPr/>
                      </a:pPr>
                      <a:r>
                        <a:rPr lang="en-US" sz="900" dirty="0" err="1" smtClean="0"/>
                        <a:t>Marketng</a:t>
                      </a:r>
                      <a:endParaRPr lang="en-US" sz="900" dirty="0"/>
                    </a:p>
                  </a:txBody>
                  <a:tcPr anchor="ctr"/>
                </a:tc>
                <a:tc>
                  <a:txBody>
                    <a:bodyPr/>
                    <a:lstStyle/>
                    <a:p>
                      <a:pPr algn="ctr"/>
                      <a:r>
                        <a:rPr lang="en-US" sz="900" dirty="0" smtClean="0"/>
                        <a:t>35</a:t>
                      </a:r>
                      <a:endParaRPr lang="en-US" sz="900" dirty="0"/>
                    </a:p>
                  </a:txBody>
                  <a:tcPr anchor="ctr"/>
                </a:tc>
              </a:tr>
              <a:tr h="223019">
                <a:tc>
                  <a:txBody>
                    <a:bodyPr/>
                    <a:lstStyle/>
                    <a:p>
                      <a:pPr algn="ctr"/>
                      <a:r>
                        <a:rPr lang="en-US" sz="900" dirty="0" smtClean="0"/>
                        <a:t>Steinberg</a:t>
                      </a:r>
                      <a:endParaRPr lang="en-US" sz="900" dirty="0"/>
                    </a:p>
                  </a:txBody>
                  <a:tcPr anchor="ctr"/>
                </a:tc>
                <a:tc>
                  <a:txBody>
                    <a:bodyPr/>
                    <a:lstStyle/>
                    <a:p>
                      <a:pPr algn="ctr"/>
                      <a:r>
                        <a:rPr lang="en-US" sz="900" dirty="0" smtClean="0"/>
                        <a:t>33</a:t>
                      </a:r>
                      <a:endParaRPr lang="en-US" sz="900" dirty="0"/>
                    </a:p>
                  </a:txBody>
                  <a:tcPr anchor="ctr"/>
                </a:tc>
                <a:tc>
                  <a:txBody>
                    <a:bodyPr/>
                    <a:lstStyle/>
                    <a:p>
                      <a:pPr algn="ctr"/>
                      <a:r>
                        <a:rPr lang="en-US" sz="900" dirty="0" err="1" smtClean="0"/>
                        <a:t>Marketng</a:t>
                      </a:r>
                      <a:endParaRPr lang="en-US" sz="900" dirty="0"/>
                    </a:p>
                  </a:txBody>
                  <a:tcPr anchor="ctr"/>
                </a:tc>
                <a:tc>
                  <a:txBody>
                    <a:bodyPr/>
                    <a:lstStyle/>
                    <a:p>
                      <a:pPr algn="ctr"/>
                      <a:r>
                        <a:rPr lang="en-US" sz="900" dirty="0" smtClean="0"/>
                        <a:t>35</a:t>
                      </a:r>
                      <a:endParaRPr lang="en-US" sz="900" dirty="0"/>
                    </a:p>
                  </a:txBody>
                  <a:tcPr anchor="ctr"/>
                </a:tc>
              </a:tr>
              <a:tr h="223019">
                <a:tc>
                  <a:txBody>
                    <a:bodyPr/>
                    <a:lstStyle/>
                    <a:p>
                      <a:pPr algn="ctr"/>
                      <a:r>
                        <a:rPr lang="en-US" sz="900" dirty="0" smtClean="0"/>
                        <a:t>Smith</a:t>
                      </a:r>
                    </a:p>
                  </a:txBody>
                  <a:tcPr anchor="ctr"/>
                </a:tc>
                <a:tc>
                  <a:txBody>
                    <a:bodyPr/>
                    <a:lstStyle/>
                    <a:p>
                      <a:pPr algn="ctr"/>
                      <a:r>
                        <a:rPr lang="en-US" sz="900" dirty="0" smtClean="0"/>
                        <a:t>34</a:t>
                      </a:r>
                      <a:endParaRPr lang="en-US" sz="900" dirty="0"/>
                    </a:p>
                  </a:txBody>
                  <a:tcPr anchor="ctr"/>
                </a:tc>
                <a:tc>
                  <a:txBody>
                    <a:bodyPr/>
                    <a:lstStyle/>
                    <a:p>
                      <a:pPr algn="ctr"/>
                      <a:r>
                        <a:rPr lang="en-US" sz="900" dirty="0" err="1" smtClean="0"/>
                        <a:t>Marketng</a:t>
                      </a:r>
                      <a:endParaRPr lang="en-US" sz="900" dirty="0"/>
                    </a:p>
                  </a:txBody>
                  <a:tcPr anchor="ctr"/>
                </a:tc>
                <a:tc>
                  <a:txBody>
                    <a:bodyPr/>
                    <a:lstStyle/>
                    <a:p>
                      <a:pPr algn="ctr"/>
                      <a:r>
                        <a:rPr lang="en-US" sz="900" dirty="0" smtClean="0"/>
                        <a:t>35</a:t>
                      </a:r>
                      <a:endParaRPr lang="en-US" sz="900" dirty="0"/>
                    </a:p>
                  </a:txBody>
                  <a:tcPr anchor="ctr"/>
                </a:tc>
              </a:tr>
              <a:tr h="223019">
                <a:tc>
                  <a:txBody>
                    <a:bodyPr/>
                    <a:lstStyle/>
                    <a:p>
                      <a:pPr algn="ctr"/>
                      <a:r>
                        <a:rPr lang="en-US" sz="900" dirty="0" smtClean="0"/>
                        <a:t>Robinson</a:t>
                      </a:r>
                      <a:endParaRPr lang="en-US" sz="900" dirty="0"/>
                    </a:p>
                  </a:txBody>
                  <a:tcPr anchor="ctr"/>
                </a:tc>
                <a:tc>
                  <a:txBody>
                    <a:bodyPr/>
                    <a:lstStyle/>
                    <a:p>
                      <a:pPr algn="ctr"/>
                      <a:r>
                        <a:rPr lang="en-US" sz="900" dirty="0" smtClean="0"/>
                        <a:t>34</a:t>
                      </a:r>
                      <a:endParaRPr lang="en-US" sz="900" dirty="0"/>
                    </a:p>
                  </a:txBody>
                  <a:tcPr anchor="ctr"/>
                </a:tc>
                <a:tc>
                  <a:txBody>
                    <a:bodyPr/>
                    <a:lstStyle/>
                    <a:p>
                      <a:pPr algn="ctr"/>
                      <a:r>
                        <a:rPr lang="en-US" sz="900" dirty="0" err="1" smtClean="0"/>
                        <a:t>Marketng</a:t>
                      </a:r>
                      <a:endParaRPr lang="en-US" sz="900" dirty="0"/>
                    </a:p>
                  </a:txBody>
                  <a:tcPr anchor="ctr"/>
                </a:tc>
                <a:tc>
                  <a:txBody>
                    <a:bodyPr/>
                    <a:lstStyle/>
                    <a:p>
                      <a:pPr algn="ctr"/>
                      <a:r>
                        <a:rPr lang="en-US" sz="900" smtClean="0"/>
                        <a:t>35</a:t>
                      </a:r>
                      <a:endParaRPr lang="en-US" sz="900" dirty="0"/>
                    </a:p>
                  </a:txBody>
                  <a:tcPr anchor="ctr"/>
                </a:tc>
              </a:tr>
              <a:tr h="223019">
                <a:tc>
                  <a:txBody>
                    <a:bodyPr/>
                    <a:lstStyle/>
                    <a:p>
                      <a:pPr algn="ctr"/>
                      <a:r>
                        <a:rPr lang="en-US" sz="900" dirty="0" smtClean="0"/>
                        <a:t>Jasper</a:t>
                      </a:r>
                      <a:endParaRPr lang="en-US" sz="900" dirty="0"/>
                    </a:p>
                  </a:txBody>
                  <a:tcPr anchor="ctr"/>
                </a:tc>
                <a:tc>
                  <a:txBody>
                    <a:bodyPr/>
                    <a:lstStyle/>
                    <a:p>
                      <a:pPr algn="ctr"/>
                      <a:r>
                        <a:rPr lang="en-US" sz="900" dirty="0" smtClean="0"/>
                        <a:t>33</a:t>
                      </a:r>
                      <a:endParaRPr lang="en-US" sz="900" dirty="0"/>
                    </a:p>
                  </a:txBody>
                  <a:tcPr anchor="ctr"/>
                </a:tc>
                <a:tc>
                  <a:txBody>
                    <a:bodyPr/>
                    <a:lstStyle/>
                    <a:p>
                      <a:pPr algn="ctr"/>
                      <a:r>
                        <a:rPr lang="en-US" sz="900" dirty="0" err="1" smtClean="0"/>
                        <a:t>Marketng</a:t>
                      </a:r>
                      <a:endParaRPr lang="en-US" sz="900" dirty="0"/>
                    </a:p>
                  </a:txBody>
                  <a:tcPr anchor="ctr"/>
                </a:tc>
                <a:tc>
                  <a:txBody>
                    <a:bodyPr/>
                    <a:lstStyle/>
                    <a:p>
                      <a:pPr algn="ctr"/>
                      <a:r>
                        <a:rPr lang="en-US" sz="900" smtClean="0"/>
                        <a:t>35</a:t>
                      </a:r>
                      <a:endParaRPr lang="en-US" sz="900" dirty="0"/>
                    </a:p>
                  </a:txBody>
                  <a:tcPr anchor="ctr"/>
                </a:tc>
              </a:tr>
            </a:tbl>
          </a:graphicData>
        </a:graphic>
      </p:graphicFrame>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531818" y="406401"/>
            <a:ext cx="11125199" cy="641349"/>
          </a:xfrm>
        </p:spPr>
        <p:txBody>
          <a:bodyPr/>
          <a:lstStyle/>
          <a:p>
            <a:r>
              <a:rPr lang="en-US" dirty="0"/>
              <a:t>Outer Joins</a:t>
            </a:r>
          </a:p>
        </p:txBody>
      </p:sp>
      <p:sp>
        <p:nvSpPr>
          <p:cNvPr id="182275" name="Rectangle 3"/>
          <p:cNvSpPr>
            <a:spLocks noGrp="1" noChangeArrowheads="1"/>
          </p:cNvSpPr>
          <p:nvPr>
            <p:ph type="body" idx="1"/>
          </p:nvPr>
        </p:nvSpPr>
        <p:spPr>
          <a:xfrm>
            <a:off x="507868" y="1181099"/>
            <a:ext cx="11435488" cy="4640263"/>
          </a:xfrm>
        </p:spPr>
        <p:txBody>
          <a:bodyPr/>
          <a:lstStyle/>
          <a:p>
            <a:pPr>
              <a:lnSpc>
                <a:spcPct val="80000"/>
              </a:lnSpc>
            </a:pPr>
            <a:r>
              <a:rPr lang="en-US" sz="2000" dirty="0" smtClean="0"/>
              <a:t>Outer joins have three different join types:</a:t>
            </a:r>
          </a:p>
          <a:p>
            <a:pPr>
              <a:lnSpc>
                <a:spcPct val="80000"/>
              </a:lnSpc>
            </a:pPr>
            <a:r>
              <a:rPr lang="en-US" sz="2000" dirty="0" smtClean="0"/>
              <a:t> LEFT OUTER, RIGHT OUTER, and FULL OUTER joins. LEFT OUTER and RIGHT OUTER JOINs </a:t>
            </a:r>
          </a:p>
          <a:p>
            <a:pPr>
              <a:lnSpc>
                <a:spcPct val="80000"/>
              </a:lnSpc>
            </a:pPr>
            <a:r>
              <a:rPr lang="en-US" sz="2000" dirty="0" smtClean="0"/>
              <a:t>LEFT JOIN or LEFT OUTER JOIN </a:t>
            </a:r>
            <a:br>
              <a:rPr lang="en-US" sz="2000" dirty="0" smtClean="0"/>
            </a:br>
            <a:r>
              <a:rPr lang="en-US" sz="2000" dirty="0" smtClean="0"/>
              <a:t>The result set of a left outer join includes all the rows from the left table specified in the LEFT OUTER clause, not just the ones in which the joined columns match. When a row in the left table has no matching rows in the right table, the associated result set row contains null values for all select list columns coming from the right table. </a:t>
            </a:r>
            <a:br>
              <a:rPr lang="en-US" sz="2000" dirty="0" smtClean="0"/>
            </a:br>
            <a:endParaRPr lang="en-US" sz="2000" dirty="0" smtClean="0"/>
          </a:p>
          <a:p>
            <a:pPr>
              <a:lnSpc>
                <a:spcPct val="80000"/>
              </a:lnSpc>
            </a:pPr>
            <a:r>
              <a:rPr lang="en-US" sz="2000" dirty="0" smtClean="0"/>
              <a:t>RIGHT JOIN or RIGHT OUTER JOIN </a:t>
            </a:r>
            <a:br>
              <a:rPr lang="en-US" sz="2000" dirty="0" smtClean="0"/>
            </a:br>
            <a:r>
              <a:rPr lang="en-US" sz="2000" dirty="0" smtClean="0"/>
              <a:t>A right outer join is the reverse of a left outer join. All rows from the right table are returned. Null values are returned for the left table any time a right table row has no matching row in the left table. </a:t>
            </a:r>
            <a:br>
              <a:rPr lang="en-US" sz="2000" dirty="0" smtClean="0"/>
            </a:br>
            <a:endParaRPr lang="en-US" sz="2000" dirty="0" smtClean="0"/>
          </a:p>
          <a:p>
            <a:pPr>
              <a:lnSpc>
                <a:spcPct val="80000"/>
              </a:lnSpc>
            </a:pPr>
            <a:r>
              <a:rPr lang="en-US" sz="2000" dirty="0" smtClean="0"/>
              <a:t>FULL JOIN or FULL OUTER JOIN </a:t>
            </a:r>
            <a:br>
              <a:rPr lang="en-US" sz="2000" dirty="0" smtClean="0"/>
            </a:br>
            <a:r>
              <a:rPr lang="en-US" sz="2000" dirty="0" smtClean="0"/>
              <a:t/>
            </a:r>
            <a:br>
              <a:rPr lang="en-US" sz="2000" dirty="0" smtClean="0"/>
            </a:br>
            <a:r>
              <a:rPr lang="en-US" sz="2000" dirty="0" smtClean="0"/>
              <a:t>A full outer join returns all rows in both the left and right tables. Any time a row has no match in the other table, the select list columns from the other table contain null values. When there is a match between the tables, the entire result set row contains data values from the base tables. </a:t>
            </a:r>
            <a:br>
              <a:rPr lang="en-US" sz="2000" dirty="0" smtClean="0"/>
            </a:br>
            <a:r>
              <a:rPr lang="en-US" sz="2000" dirty="0" smtClean="0"/>
              <a:t/>
            </a:r>
            <a:br>
              <a:rPr lang="en-US" sz="2000" dirty="0" smtClean="0"/>
            </a:br>
            <a:endParaRPr lang="en-US" sz="2000" dirty="0"/>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531818" y="352424"/>
            <a:ext cx="11125199" cy="590551"/>
          </a:xfrm>
        </p:spPr>
        <p:txBody>
          <a:bodyPr/>
          <a:lstStyle/>
          <a:p>
            <a:r>
              <a:rPr lang="en-US" dirty="0"/>
              <a:t>Left Outer Join</a:t>
            </a:r>
          </a:p>
        </p:txBody>
      </p:sp>
      <p:graphicFrame>
        <p:nvGraphicFramePr>
          <p:cNvPr id="5" name="Content Placeholder 5" descr="Table with multiple topic and category rows"/>
          <p:cNvGraphicFramePr>
            <a:graphicFrameLocks/>
          </p:cNvGraphicFramePr>
          <p:nvPr>
            <p:extLst>
              <p:ext uri="{D42A27DB-BD31-4B8C-83A1-F6EECF244321}">
                <p14:modId xmlns:p14="http://schemas.microsoft.com/office/powerpoint/2010/main" val="1265162140"/>
              </p:ext>
            </p:extLst>
          </p:nvPr>
        </p:nvGraphicFramePr>
        <p:xfrm>
          <a:off x="8020490" y="1075793"/>
          <a:ext cx="3475797" cy="1402080"/>
        </p:xfrm>
        <a:graphic>
          <a:graphicData uri="http://schemas.openxmlformats.org/drawingml/2006/table">
            <a:tbl>
              <a:tblPr firstRow="1" bandRow="1">
                <a:tableStyleId>{5FD0F851-EC5A-4D38-B0AD-8093EC10F338}</a:tableStyleId>
              </a:tblPr>
              <a:tblGrid>
                <a:gridCol w="1593660">
                  <a:extLst>
                    <a:ext uri="{9D8B030D-6E8A-4147-A177-3AD203B41FA5}">
                      <a16:colId xmlns:a16="http://schemas.microsoft.com/office/drawing/2014/main" xmlns="" val="768047797"/>
                    </a:ext>
                  </a:extLst>
                </a:gridCol>
                <a:gridCol w="1882137">
                  <a:extLst>
                    <a:ext uri="{9D8B030D-6E8A-4147-A177-3AD203B41FA5}">
                      <a16:colId xmlns:a16="http://schemas.microsoft.com/office/drawing/2014/main" xmlns="" val="2160592720"/>
                    </a:ext>
                  </a:extLst>
                </a:gridCol>
              </a:tblGrid>
              <a:tr h="260767">
                <a:tc>
                  <a:txBody>
                    <a:bodyPr/>
                    <a:lstStyle/>
                    <a:p>
                      <a:pPr algn="ctr"/>
                      <a:r>
                        <a:rPr lang="en-US" sz="1400" dirty="0" smtClean="0"/>
                        <a:t>Department ID</a:t>
                      </a:r>
                      <a:endParaRPr lang="en-US" sz="1400" dirty="0"/>
                    </a:p>
                  </a:txBody>
                  <a:tcPr anchor="ctr"/>
                </a:tc>
                <a:tc>
                  <a:txBody>
                    <a:bodyPr/>
                    <a:lstStyle/>
                    <a:p>
                      <a:pPr algn="ctr"/>
                      <a:r>
                        <a:rPr lang="en-US" sz="1400" dirty="0" smtClean="0"/>
                        <a:t>Department Name</a:t>
                      </a:r>
                      <a:endParaRPr lang="en-US" sz="1400" dirty="0"/>
                    </a:p>
                  </a:txBody>
                  <a:tcPr anchor="ctr"/>
                </a:tc>
                <a:extLst>
                  <a:ext uri="{0D108BD9-81ED-4DB2-BD59-A6C34878D82A}">
                    <a16:rowId xmlns:a16="http://schemas.microsoft.com/office/drawing/2014/main" xmlns="" val="4137053520"/>
                  </a:ext>
                </a:extLst>
              </a:tr>
              <a:tr h="251428">
                <a:tc>
                  <a:txBody>
                    <a:bodyPr/>
                    <a:lstStyle/>
                    <a:p>
                      <a:pPr algn="ctr"/>
                      <a:r>
                        <a:rPr lang="en-US" sz="1200" dirty="0" smtClean="0"/>
                        <a:t>31</a:t>
                      </a:r>
                    </a:p>
                  </a:txBody>
                  <a:tcPr anchor="ctr"/>
                </a:tc>
                <a:tc>
                  <a:txBody>
                    <a:bodyPr/>
                    <a:lstStyle/>
                    <a:p>
                      <a:pPr algn="ctr"/>
                      <a:r>
                        <a:rPr lang="en-US" sz="1200" dirty="0" smtClean="0"/>
                        <a:t>Sales</a:t>
                      </a:r>
                      <a:endParaRPr lang="en-US" sz="1200" dirty="0"/>
                    </a:p>
                  </a:txBody>
                  <a:tcPr anchor="ctr"/>
                </a:tc>
                <a:extLst>
                  <a:ext uri="{0D108BD9-81ED-4DB2-BD59-A6C34878D82A}">
                    <a16:rowId xmlns:a16="http://schemas.microsoft.com/office/drawing/2014/main" xmlns="" val="3556899677"/>
                  </a:ext>
                </a:extLst>
              </a:tr>
              <a:tr h="251428">
                <a:tc>
                  <a:txBody>
                    <a:bodyPr/>
                    <a:lstStyle/>
                    <a:p>
                      <a:pPr algn="ctr"/>
                      <a:r>
                        <a:rPr lang="en-US" sz="1200" dirty="0" smtClean="0"/>
                        <a:t>33</a:t>
                      </a:r>
                      <a:endParaRPr lang="en-US" sz="1200" dirty="0"/>
                    </a:p>
                  </a:txBody>
                  <a:tcPr anchor="ctr"/>
                </a:tc>
                <a:tc>
                  <a:txBody>
                    <a:bodyPr/>
                    <a:lstStyle/>
                    <a:p>
                      <a:pPr algn="ctr"/>
                      <a:r>
                        <a:rPr lang="en-US" sz="1200" dirty="0" smtClean="0"/>
                        <a:t>Engineering</a:t>
                      </a:r>
                      <a:endParaRPr lang="en-US" sz="1200" dirty="0"/>
                    </a:p>
                  </a:txBody>
                  <a:tcPr anchor="ctr"/>
                </a:tc>
                <a:extLst>
                  <a:ext uri="{0D108BD9-81ED-4DB2-BD59-A6C34878D82A}">
                    <a16:rowId xmlns:a16="http://schemas.microsoft.com/office/drawing/2014/main" xmlns="" val="3329541866"/>
                  </a:ext>
                </a:extLst>
              </a:tr>
              <a:tr h="251428">
                <a:tc>
                  <a:txBody>
                    <a:bodyPr/>
                    <a:lstStyle/>
                    <a:p>
                      <a:pPr algn="ctr"/>
                      <a:r>
                        <a:rPr lang="en-US" sz="1200" dirty="0" smtClean="0"/>
                        <a:t>34</a:t>
                      </a:r>
                      <a:endParaRPr lang="en-US" sz="1200" dirty="0"/>
                    </a:p>
                  </a:txBody>
                  <a:tcPr anchor="ctr"/>
                </a:tc>
                <a:tc>
                  <a:txBody>
                    <a:bodyPr/>
                    <a:lstStyle/>
                    <a:p>
                      <a:pPr algn="ctr"/>
                      <a:r>
                        <a:rPr lang="en-US" sz="1200" dirty="0" smtClean="0"/>
                        <a:t>Clerical</a:t>
                      </a:r>
                      <a:endParaRPr lang="en-US" sz="1200" dirty="0"/>
                    </a:p>
                  </a:txBody>
                  <a:tcPr anchor="ctr"/>
                </a:tc>
                <a:extLst>
                  <a:ext uri="{0D108BD9-81ED-4DB2-BD59-A6C34878D82A}">
                    <a16:rowId xmlns:a16="http://schemas.microsoft.com/office/drawing/2014/main" xmlns="" val="1219984279"/>
                  </a:ext>
                </a:extLst>
              </a:tr>
              <a:tr h="251428">
                <a:tc>
                  <a:txBody>
                    <a:bodyPr/>
                    <a:lstStyle/>
                    <a:p>
                      <a:pPr algn="ctr"/>
                      <a:r>
                        <a:rPr lang="en-US" sz="1200" dirty="0" smtClean="0"/>
                        <a:t>35</a:t>
                      </a:r>
                      <a:endParaRPr lang="en-US" sz="1200" dirty="0"/>
                    </a:p>
                  </a:txBody>
                  <a:tcPr anchor="ctr"/>
                </a:tc>
                <a:tc>
                  <a:txBody>
                    <a:bodyPr/>
                    <a:lstStyle/>
                    <a:p>
                      <a:pPr algn="ctr"/>
                      <a:r>
                        <a:rPr lang="en-US" sz="1200" dirty="0" smtClean="0"/>
                        <a:t>Marketing</a:t>
                      </a:r>
                      <a:endParaRPr lang="en-US" sz="1200" dirty="0"/>
                    </a:p>
                  </a:txBody>
                  <a:tcPr anchor="ctr"/>
                </a:tc>
                <a:extLst>
                  <a:ext uri="{0D108BD9-81ED-4DB2-BD59-A6C34878D82A}">
                    <a16:rowId xmlns:a16="http://schemas.microsoft.com/office/drawing/2014/main" xmlns="" val="1215425845"/>
                  </a:ext>
                </a:extLst>
              </a:tr>
            </a:tbl>
          </a:graphicData>
        </a:graphic>
      </p:graphicFrame>
      <p:sp>
        <p:nvSpPr>
          <p:cNvPr id="6" name="TextBox 5"/>
          <p:cNvSpPr txBox="1"/>
          <p:nvPr/>
        </p:nvSpPr>
        <p:spPr>
          <a:xfrm>
            <a:off x="7629081" y="825239"/>
            <a:ext cx="2390776" cy="247650"/>
          </a:xfrm>
          <a:prstGeom prst="rect">
            <a:avLst/>
          </a:prstGeom>
          <a:noFill/>
        </p:spPr>
        <p:txBody>
          <a:bodyPr wrap="none" lIns="0" tIns="0" rIns="0" bIns="0" rtlCol="0">
            <a:noAutofit/>
          </a:bodyPr>
          <a:lstStyle/>
          <a:p>
            <a:pPr algn="ctr">
              <a:lnSpc>
                <a:spcPct val="90000"/>
              </a:lnSpc>
            </a:pPr>
            <a:r>
              <a:rPr lang="en-US" sz="1400" b="1" dirty="0" smtClean="0"/>
              <a:t>Department Table</a:t>
            </a:r>
            <a:endParaRPr lang="en-US" sz="1400" b="1" dirty="0"/>
          </a:p>
        </p:txBody>
      </p:sp>
      <p:graphicFrame>
        <p:nvGraphicFramePr>
          <p:cNvPr id="7" name="Content Placeholder 5" descr="Table with multiple topic and category rows"/>
          <p:cNvGraphicFramePr>
            <a:graphicFrameLocks/>
          </p:cNvGraphicFramePr>
          <p:nvPr>
            <p:extLst>
              <p:ext uri="{D42A27DB-BD31-4B8C-83A1-F6EECF244321}">
                <p14:modId xmlns:p14="http://schemas.microsoft.com/office/powerpoint/2010/main" val="1400075603"/>
              </p:ext>
            </p:extLst>
          </p:nvPr>
        </p:nvGraphicFramePr>
        <p:xfrm>
          <a:off x="3923802" y="1315946"/>
          <a:ext cx="3475797" cy="1950720"/>
        </p:xfrm>
        <a:graphic>
          <a:graphicData uri="http://schemas.openxmlformats.org/drawingml/2006/table">
            <a:tbl>
              <a:tblPr firstRow="1" bandRow="1">
                <a:tableStyleId>{5FD0F851-EC5A-4D38-B0AD-8093EC10F338}</a:tableStyleId>
              </a:tblPr>
              <a:tblGrid>
                <a:gridCol w="1593660">
                  <a:extLst>
                    <a:ext uri="{9D8B030D-6E8A-4147-A177-3AD203B41FA5}">
                      <a16:colId xmlns:a16="http://schemas.microsoft.com/office/drawing/2014/main" xmlns="" val="768047797"/>
                    </a:ext>
                  </a:extLst>
                </a:gridCol>
                <a:gridCol w="1882137">
                  <a:extLst>
                    <a:ext uri="{9D8B030D-6E8A-4147-A177-3AD203B41FA5}">
                      <a16:colId xmlns:a16="http://schemas.microsoft.com/office/drawing/2014/main" xmlns="" val="2160592720"/>
                    </a:ext>
                  </a:extLst>
                </a:gridCol>
              </a:tblGrid>
              <a:tr h="0">
                <a:tc>
                  <a:txBody>
                    <a:bodyPr/>
                    <a:lstStyle/>
                    <a:p>
                      <a:pPr algn="ctr"/>
                      <a:r>
                        <a:rPr lang="en-US" sz="1400" dirty="0" smtClean="0"/>
                        <a:t>Employee</a:t>
                      </a:r>
                      <a:r>
                        <a:rPr lang="en-US" sz="1400" baseline="0" dirty="0" smtClean="0"/>
                        <a:t> Name</a:t>
                      </a:r>
                      <a:endParaRPr lang="en-US" sz="1400" dirty="0"/>
                    </a:p>
                  </a:txBody>
                  <a:tcPr anchor="ctr"/>
                </a:tc>
                <a:tc>
                  <a:txBody>
                    <a:bodyPr/>
                    <a:lstStyle/>
                    <a:p>
                      <a:pPr algn="ctr"/>
                      <a:r>
                        <a:rPr lang="en-US" sz="1400" dirty="0" smtClean="0"/>
                        <a:t>Department ID</a:t>
                      </a:r>
                      <a:endParaRPr lang="en-US" sz="1400" dirty="0"/>
                    </a:p>
                  </a:txBody>
                  <a:tcPr anchor="ctr"/>
                </a:tc>
                <a:extLst>
                  <a:ext uri="{0D108BD9-81ED-4DB2-BD59-A6C34878D82A}">
                    <a16:rowId xmlns:a16="http://schemas.microsoft.com/office/drawing/2014/main" xmlns="" val="4137053520"/>
                  </a:ext>
                </a:extLst>
              </a:tr>
              <a:tr h="251428">
                <a:tc>
                  <a:txBody>
                    <a:bodyPr/>
                    <a:lstStyle/>
                    <a:p>
                      <a:pPr algn="ctr"/>
                      <a:r>
                        <a:rPr lang="en-US" sz="1200" dirty="0" smtClean="0"/>
                        <a:t>Rafferty</a:t>
                      </a:r>
                    </a:p>
                  </a:txBody>
                  <a:tcPr anchor="ctr"/>
                </a:tc>
                <a:tc>
                  <a:txBody>
                    <a:bodyPr/>
                    <a:lstStyle/>
                    <a:p>
                      <a:pPr algn="ctr"/>
                      <a:r>
                        <a:rPr lang="en-US" sz="1200" dirty="0" smtClean="0"/>
                        <a:t>31</a:t>
                      </a:r>
                      <a:endParaRPr lang="en-US" sz="1200" dirty="0"/>
                    </a:p>
                  </a:txBody>
                  <a:tcPr anchor="ctr"/>
                </a:tc>
                <a:extLst>
                  <a:ext uri="{0D108BD9-81ED-4DB2-BD59-A6C34878D82A}">
                    <a16:rowId xmlns:a16="http://schemas.microsoft.com/office/drawing/2014/main" xmlns="" val="3556899677"/>
                  </a:ext>
                </a:extLst>
              </a:tr>
              <a:tr h="251428">
                <a:tc>
                  <a:txBody>
                    <a:bodyPr/>
                    <a:lstStyle/>
                    <a:p>
                      <a:pPr algn="ctr"/>
                      <a:r>
                        <a:rPr lang="en-US" sz="1200" dirty="0" smtClean="0"/>
                        <a:t>Jones</a:t>
                      </a:r>
                      <a:endParaRPr lang="en-US" sz="1200" dirty="0"/>
                    </a:p>
                  </a:txBody>
                  <a:tcPr anchor="ctr"/>
                </a:tc>
                <a:tc>
                  <a:txBody>
                    <a:bodyPr/>
                    <a:lstStyle/>
                    <a:p>
                      <a:pPr algn="ctr"/>
                      <a:r>
                        <a:rPr lang="en-US" sz="1200" dirty="0" smtClean="0"/>
                        <a:t>33</a:t>
                      </a:r>
                      <a:endParaRPr lang="en-US" sz="1200" dirty="0"/>
                    </a:p>
                  </a:txBody>
                  <a:tcPr anchor="ctr"/>
                </a:tc>
                <a:extLst>
                  <a:ext uri="{0D108BD9-81ED-4DB2-BD59-A6C34878D82A}">
                    <a16:rowId xmlns:a16="http://schemas.microsoft.com/office/drawing/2014/main" xmlns="" val="3329541866"/>
                  </a:ext>
                </a:extLst>
              </a:tr>
              <a:tr h="251428">
                <a:tc>
                  <a:txBody>
                    <a:bodyPr/>
                    <a:lstStyle/>
                    <a:p>
                      <a:pPr algn="ctr"/>
                      <a:r>
                        <a:rPr lang="en-US" sz="1200" dirty="0" smtClean="0"/>
                        <a:t>Steinberg</a:t>
                      </a:r>
                      <a:endParaRPr lang="en-US" sz="1200" dirty="0"/>
                    </a:p>
                  </a:txBody>
                  <a:tcPr anchor="ctr"/>
                </a:tc>
                <a:tc>
                  <a:txBody>
                    <a:bodyPr/>
                    <a:lstStyle/>
                    <a:p>
                      <a:pPr algn="ctr"/>
                      <a:r>
                        <a:rPr lang="en-US" sz="1200" dirty="0" smtClean="0"/>
                        <a:t>33</a:t>
                      </a:r>
                      <a:endParaRPr lang="en-US" sz="1200" dirty="0"/>
                    </a:p>
                  </a:txBody>
                  <a:tcPr anchor="ctr"/>
                </a:tc>
                <a:extLst>
                  <a:ext uri="{0D108BD9-81ED-4DB2-BD59-A6C34878D82A}">
                    <a16:rowId xmlns:a16="http://schemas.microsoft.com/office/drawing/2014/main" xmlns="" val="1219984279"/>
                  </a:ext>
                </a:extLst>
              </a:tr>
              <a:tr h="251428">
                <a:tc>
                  <a:txBody>
                    <a:bodyPr/>
                    <a:lstStyle/>
                    <a:p>
                      <a:pPr algn="ctr"/>
                      <a:r>
                        <a:rPr lang="en-US" sz="1200" dirty="0" smtClean="0"/>
                        <a:t>Robinson</a:t>
                      </a:r>
                      <a:endParaRPr lang="en-US" sz="1200" dirty="0"/>
                    </a:p>
                  </a:txBody>
                  <a:tcPr anchor="ctr"/>
                </a:tc>
                <a:tc>
                  <a:txBody>
                    <a:bodyPr/>
                    <a:lstStyle/>
                    <a:p>
                      <a:pPr algn="ctr"/>
                      <a:r>
                        <a:rPr lang="en-US" sz="1200" dirty="0" smtClean="0"/>
                        <a:t>34</a:t>
                      </a:r>
                      <a:endParaRPr lang="en-US" sz="1200" dirty="0"/>
                    </a:p>
                  </a:txBody>
                  <a:tcPr anchor="ctr"/>
                </a:tc>
                <a:extLst>
                  <a:ext uri="{0D108BD9-81ED-4DB2-BD59-A6C34878D82A}">
                    <a16:rowId xmlns:a16="http://schemas.microsoft.com/office/drawing/2014/main" xmlns="" val="1215425845"/>
                  </a:ext>
                </a:extLst>
              </a:tr>
              <a:tr h="251428">
                <a:tc>
                  <a:txBody>
                    <a:bodyPr/>
                    <a:lstStyle/>
                    <a:p>
                      <a:pPr algn="ctr"/>
                      <a:r>
                        <a:rPr lang="en-US" sz="1200" dirty="0" smtClean="0"/>
                        <a:t>Smith</a:t>
                      </a:r>
                      <a:endParaRPr lang="en-US" sz="1200" dirty="0"/>
                    </a:p>
                  </a:txBody>
                  <a:tcPr anchor="ctr"/>
                </a:tc>
                <a:tc>
                  <a:txBody>
                    <a:bodyPr/>
                    <a:lstStyle/>
                    <a:p>
                      <a:pPr algn="ctr"/>
                      <a:r>
                        <a:rPr lang="en-US" sz="1200" dirty="0" smtClean="0"/>
                        <a:t>34</a:t>
                      </a:r>
                      <a:endParaRPr lang="en-US" sz="1200" dirty="0"/>
                    </a:p>
                  </a:txBody>
                  <a:tcPr anchor="ctr"/>
                </a:tc>
              </a:tr>
              <a:tr h="251428">
                <a:tc>
                  <a:txBody>
                    <a:bodyPr/>
                    <a:lstStyle/>
                    <a:p>
                      <a:pPr algn="ctr"/>
                      <a:r>
                        <a:rPr lang="en-US" sz="1200" dirty="0" smtClean="0"/>
                        <a:t>Jasper</a:t>
                      </a:r>
                      <a:endParaRPr lang="en-US" sz="1200" dirty="0"/>
                    </a:p>
                  </a:txBody>
                  <a:tcPr anchor="ctr"/>
                </a:tc>
                <a:tc>
                  <a:txBody>
                    <a:bodyPr/>
                    <a:lstStyle/>
                    <a:p>
                      <a:pPr algn="ctr"/>
                      <a:r>
                        <a:rPr lang="en-US" sz="1200" dirty="0" smtClean="0"/>
                        <a:t>36</a:t>
                      </a:r>
                      <a:endParaRPr lang="en-US" sz="1200" dirty="0"/>
                    </a:p>
                  </a:txBody>
                  <a:tcPr anchor="ctr"/>
                </a:tc>
              </a:tr>
            </a:tbl>
          </a:graphicData>
        </a:graphic>
      </p:graphicFrame>
      <p:sp>
        <p:nvSpPr>
          <p:cNvPr id="8" name="TextBox 7"/>
          <p:cNvSpPr txBox="1"/>
          <p:nvPr/>
        </p:nvSpPr>
        <p:spPr>
          <a:xfrm>
            <a:off x="3492913" y="959260"/>
            <a:ext cx="2390776" cy="247650"/>
          </a:xfrm>
          <a:prstGeom prst="rect">
            <a:avLst/>
          </a:prstGeom>
          <a:noFill/>
        </p:spPr>
        <p:txBody>
          <a:bodyPr wrap="none" lIns="0" tIns="0" rIns="0" bIns="0" rtlCol="0">
            <a:noAutofit/>
          </a:bodyPr>
          <a:lstStyle/>
          <a:p>
            <a:pPr algn="ctr">
              <a:lnSpc>
                <a:spcPct val="90000"/>
              </a:lnSpc>
            </a:pPr>
            <a:r>
              <a:rPr lang="en-US" sz="1400" b="1" dirty="0" smtClean="0"/>
              <a:t>Employee Table</a:t>
            </a:r>
            <a:endParaRPr lang="en-US" sz="1400" b="1" dirty="0"/>
          </a:p>
        </p:txBody>
      </p:sp>
      <p:graphicFrame>
        <p:nvGraphicFramePr>
          <p:cNvPr id="9" name="Content Placeholder 5" descr="Table with multiple topic and category rows"/>
          <p:cNvGraphicFramePr>
            <a:graphicFrameLocks/>
          </p:cNvGraphicFramePr>
          <p:nvPr>
            <p:extLst>
              <p:ext uri="{D42A27DB-BD31-4B8C-83A1-F6EECF244321}">
                <p14:modId xmlns:p14="http://schemas.microsoft.com/office/powerpoint/2010/main" val="3080384133"/>
              </p:ext>
            </p:extLst>
          </p:nvPr>
        </p:nvGraphicFramePr>
        <p:xfrm>
          <a:off x="868776" y="4238624"/>
          <a:ext cx="10221904" cy="1950720"/>
        </p:xfrm>
        <a:graphic>
          <a:graphicData uri="http://schemas.openxmlformats.org/drawingml/2006/table">
            <a:tbl>
              <a:tblPr firstRow="1" bandRow="1">
                <a:tableStyleId>{5FD0F851-EC5A-4D38-B0AD-8093EC10F338}</a:tableStyleId>
              </a:tblPr>
              <a:tblGrid>
                <a:gridCol w="2250013">
                  <a:extLst>
                    <a:ext uri="{9D8B030D-6E8A-4147-A177-3AD203B41FA5}">
                      <a16:colId xmlns:a16="http://schemas.microsoft.com/office/drawing/2014/main" xmlns="" val="768047797"/>
                    </a:ext>
                  </a:extLst>
                </a:gridCol>
                <a:gridCol w="2657297">
                  <a:extLst>
                    <a:ext uri="{9D8B030D-6E8A-4147-A177-3AD203B41FA5}">
                      <a16:colId xmlns:a16="http://schemas.microsoft.com/office/drawing/2014/main" xmlns="" val="2160592720"/>
                    </a:ext>
                  </a:extLst>
                </a:gridCol>
                <a:gridCol w="2657297"/>
                <a:gridCol w="2657297"/>
              </a:tblGrid>
              <a:tr h="276225">
                <a:tc>
                  <a:txBody>
                    <a:bodyPr/>
                    <a:lstStyle/>
                    <a:p>
                      <a:pPr algn="ctr"/>
                      <a:r>
                        <a:rPr lang="en-US" sz="1400" dirty="0" smtClean="0"/>
                        <a:t>Employee Last Name</a:t>
                      </a:r>
                      <a:endParaRPr lang="en-US" sz="1400" dirty="0"/>
                    </a:p>
                  </a:txBody>
                  <a:tcPr anchor="ctr"/>
                </a:tc>
                <a:tc>
                  <a:txBody>
                    <a:bodyPr/>
                    <a:lstStyle/>
                    <a:p>
                      <a:pPr algn="ctr"/>
                      <a:r>
                        <a:rPr lang="en-US" sz="1400" dirty="0" err="1" smtClean="0"/>
                        <a:t>Employee.Department</a:t>
                      </a:r>
                      <a:r>
                        <a:rPr lang="en-US" sz="1400" baseline="0" dirty="0" smtClean="0"/>
                        <a:t> ID</a:t>
                      </a:r>
                      <a:endParaRPr lang="en-US" sz="1400" dirty="0"/>
                    </a:p>
                  </a:txBody>
                  <a:tcPr anchor="ctr"/>
                </a:tc>
                <a:tc>
                  <a:txBody>
                    <a:bodyPr/>
                    <a:lstStyle/>
                    <a:p>
                      <a:pPr algn="ctr"/>
                      <a:r>
                        <a:rPr lang="en-US" sz="1400" dirty="0" err="1" smtClean="0"/>
                        <a:t>Department.Department</a:t>
                      </a:r>
                      <a:r>
                        <a:rPr lang="en-US" sz="1400" dirty="0" smtClean="0"/>
                        <a:t> Name</a:t>
                      </a:r>
                      <a:endParaRPr lang="en-US" sz="1400" dirty="0"/>
                    </a:p>
                  </a:txBody>
                  <a:tcPr anchor="ctr"/>
                </a:tc>
                <a:tc>
                  <a:txBody>
                    <a:bodyPr/>
                    <a:lstStyle/>
                    <a:p>
                      <a:pPr algn="ctr"/>
                      <a:r>
                        <a:rPr lang="en-US" sz="1400" dirty="0" err="1" smtClean="0"/>
                        <a:t>Department.Department</a:t>
                      </a:r>
                      <a:r>
                        <a:rPr lang="en-US" sz="1400" dirty="0" smtClean="0"/>
                        <a:t> Id</a:t>
                      </a:r>
                      <a:endParaRPr lang="en-US" sz="1400" dirty="0"/>
                    </a:p>
                  </a:txBody>
                  <a:tcPr anchor="ctr"/>
                </a:tc>
                <a:extLst>
                  <a:ext uri="{0D108BD9-81ED-4DB2-BD59-A6C34878D82A}">
                    <a16:rowId xmlns:a16="http://schemas.microsoft.com/office/drawing/2014/main" xmlns="" val="4137053520"/>
                  </a:ext>
                </a:extLst>
              </a:tr>
              <a:tr h="251428">
                <a:tc>
                  <a:txBody>
                    <a:bodyPr/>
                    <a:lstStyle/>
                    <a:p>
                      <a:pPr algn="ctr"/>
                      <a:r>
                        <a:rPr lang="en-US" sz="1200" dirty="0" smtClean="0"/>
                        <a:t>Jones</a:t>
                      </a:r>
                      <a:endParaRPr lang="en-US" sz="1200" dirty="0"/>
                    </a:p>
                  </a:txBody>
                  <a:tcPr anchor="ctr"/>
                </a:tc>
                <a:tc>
                  <a:txBody>
                    <a:bodyPr/>
                    <a:lstStyle/>
                    <a:p>
                      <a:pPr algn="ctr"/>
                      <a:r>
                        <a:rPr lang="en-US" sz="1200" dirty="0" smtClean="0"/>
                        <a:t>33</a:t>
                      </a:r>
                      <a:endParaRPr lang="en-US" sz="1200" dirty="0"/>
                    </a:p>
                  </a:txBody>
                  <a:tcPr anchor="ctr"/>
                </a:tc>
                <a:tc>
                  <a:txBody>
                    <a:bodyPr/>
                    <a:lstStyle/>
                    <a:p>
                      <a:pPr marL="0" marR="0" indent="0" algn="ctr" defTabSz="914361" rtl="0" eaLnBrk="1" fontAlgn="auto" latinLnBrk="0" hangingPunct="1">
                        <a:lnSpc>
                          <a:spcPct val="100000"/>
                        </a:lnSpc>
                        <a:spcBef>
                          <a:spcPts val="0"/>
                        </a:spcBef>
                        <a:spcAft>
                          <a:spcPts val="0"/>
                        </a:spcAft>
                        <a:buClrTx/>
                        <a:buSzTx/>
                        <a:buFontTx/>
                        <a:buNone/>
                        <a:tabLst/>
                        <a:defRPr/>
                      </a:pPr>
                      <a:r>
                        <a:rPr lang="en-US" sz="1200" dirty="0" smtClean="0"/>
                        <a:t>Engineering</a:t>
                      </a:r>
                      <a:endParaRPr lang="en-US" sz="1200" dirty="0"/>
                    </a:p>
                  </a:txBody>
                  <a:tcPr anchor="ctr"/>
                </a:tc>
                <a:tc>
                  <a:txBody>
                    <a:bodyPr/>
                    <a:lstStyle/>
                    <a:p>
                      <a:pPr algn="ctr"/>
                      <a:r>
                        <a:rPr lang="en-US" sz="1200" dirty="0" smtClean="0"/>
                        <a:t>33</a:t>
                      </a:r>
                      <a:endParaRPr lang="en-US" sz="1200" dirty="0"/>
                    </a:p>
                  </a:txBody>
                  <a:tcPr anchor="ctr"/>
                </a:tc>
                <a:extLst>
                  <a:ext uri="{0D108BD9-81ED-4DB2-BD59-A6C34878D82A}">
                    <a16:rowId xmlns:a16="http://schemas.microsoft.com/office/drawing/2014/main" xmlns="" val="3556899677"/>
                  </a:ext>
                </a:extLst>
              </a:tr>
              <a:tr h="251428">
                <a:tc>
                  <a:txBody>
                    <a:bodyPr/>
                    <a:lstStyle/>
                    <a:p>
                      <a:pPr algn="ctr"/>
                      <a:r>
                        <a:rPr lang="en-US" sz="1200" dirty="0" smtClean="0"/>
                        <a:t>Rafferty</a:t>
                      </a:r>
                      <a:endParaRPr lang="en-US" sz="1200" dirty="0"/>
                    </a:p>
                  </a:txBody>
                  <a:tcPr anchor="ctr"/>
                </a:tc>
                <a:tc>
                  <a:txBody>
                    <a:bodyPr/>
                    <a:lstStyle/>
                    <a:p>
                      <a:pPr algn="ctr"/>
                      <a:r>
                        <a:rPr lang="en-US" sz="1200" dirty="0" smtClean="0"/>
                        <a:t>31</a:t>
                      </a:r>
                      <a:endParaRPr lang="en-US" sz="1200" dirty="0"/>
                    </a:p>
                  </a:txBody>
                  <a:tcPr anchor="ctr"/>
                </a:tc>
                <a:tc>
                  <a:txBody>
                    <a:bodyPr/>
                    <a:lstStyle/>
                    <a:p>
                      <a:pPr algn="ctr"/>
                      <a:r>
                        <a:rPr lang="en-US" sz="1200" dirty="0" smtClean="0"/>
                        <a:t>Sales</a:t>
                      </a:r>
                      <a:endParaRPr lang="en-US" sz="1200" dirty="0"/>
                    </a:p>
                  </a:txBody>
                  <a:tcPr anchor="ctr"/>
                </a:tc>
                <a:tc>
                  <a:txBody>
                    <a:bodyPr/>
                    <a:lstStyle/>
                    <a:p>
                      <a:pPr algn="ctr"/>
                      <a:r>
                        <a:rPr lang="en-US" sz="1200" dirty="0" smtClean="0"/>
                        <a:t>31</a:t>
                      </a:r>
                      <a:endParaRPr lang="en-US" sz="1200" dirty="0"/>
                    </a:p>
                  </a:txBody>
                  <a:tcPr anchor="ctr"/>
                </a:tc>
                <a:extLst>
                  <a:ext uri="{0D108BD9-81ED-4DB2-BD59-A6C34878D82A}">
                    <a16:rowId xmlns:a16="http://schemas.microsoft.com/office/drawing/2014/main" xmlns="" val="3329541866"/>
                  </a:ext>
                </a:extLst>
              </a:tr>
              <a:tr h="251428">
                <a:tc>
                  <a:txBody>
                    <a:bodyPr/>
                    <a:lstStyle/>
                    <a:p>
                      <a:pPr algn="ctr"/>
                      <a:r>
                        <a:rPr lang="en-US" sz="1200" dirty="0" smtClean="0"/>
                        <a:t>Robinson</a:t>
                      </a:r>
                      <a:endParaRPr lang="en-US" sz="1200" dirty="0"/>
                    </a:p>
                  </a:txBody>
                  <a:tcPr anchor="ctr"/>
                </a:tc>
                <a:tc>
                  <a:txBody>
                    <a:bodyPr/>
                    <a:lstStyle/>
                    <a:p>
                      <a:pPr algn="ctr"/>
                      <a:r>
                        <a:rPr lang="en-US" sz="1200" dirty="0" smtClean="0"/>
                        <a:t>34</a:t>
                      </a:r>
                      <a:endParaRPr lang="en-US" sz="1200" dirty="0"/>
                    </a:p>
                  </a:txBody>
                  <a:tcPr anchor="ctr"/>
                </a:tc>
                <a:tc>
                  <a:txBody>
                    <a:bodyPr/>
                    <a:lstStyle/>
                    <a:p>
                      <a:pPr algn="ctr"/>
                      <a:r>
                        <a:rPr lang="en-US" sz="1200" dirty="0" smtClean="0"/>
                        <a:t>Clerical</a:t>
                      </a:r>
                      <a:endParaRPr lang="en-US" sz="1200" dirty="0"/>
                    </a:p>
                  </a:txBody>
                  <a:tcPr anchor="ctr"/>
                </a:tc>
                <a:tc>
                  <a:txBody>
                    <a:bodyPr/>
                    <a:lstStyle/>
                    <a:p>
                      <a:pPr algn="ctr"/>
                      <a:r>
                        <a:rPr lang="en-US" sz="1200" dirty="0" smtClean="0"/>
                        <a:t>34</a:t>
                      </a:r>
                      <a:endParaRPr lang="en-US" sz="1200" dirty="0"/>
                    </a:p>
                  </a:txBody>
                  <a:tcPr anchor="ctr"/>
                </a:tc>
                <a:extLst>
                  <a:ext uri="{0D108BD9-81ED-4DB2-BD59-A6C34878D82A}">
                    <a16:rowId xmlns:a16="http://schemas.microsoft.com/office/drawing/2014/main" xmlns="" val="1219984279"/>
                  </a:ext>
                </a:extLst>
              </a:tr>
              <a:tr h="251428">
                <a:tc>
                  <a:txBody>
                    <a:bodyPr/>
                    <a:lstStyle/>
                    <a:p>
                      <a:pPr algn="ctr"/>
                      <a:r>
                        <a:rPr lang="en-US" sz="1200" dirty="0" smtClean="0"/>
                        <a:t>Smith</a:t>
                      </a:r>
                    </a:p>
                  </a:txBody>
                  <a:tcPr anchor="ctr"/>
                </a:tc>
                <a:tc>
                  <a:txBody>
                    <a:bodyPr/>
                    <a:lstStyle/>
                    <a:p>
                      <a:pPr algn="ctr"/>
                      <a:r>
                        <a:rPr lang="en-US" sz="1200" dirty="0" smtClean="0"/>
                        <a:t>34</a:t>
                      </a:r>
                      <a:endParaRPr lang="en-US" sz="1200" dirty="0"/>
                    </a:p>
                  </a:txBody>
                  <a:tcPr anchor="ctr"/>
                </a:tc>
                <a:tc>
                  <a:txBody>
                    <a:bodyPr/>
                    <a:lstStyle/>
                    <a:p>
                      <a:pPr algn="ctr"/>
                      <a:r>
                        <a:rPr lang="en-US" sz="1200" dirty="0" smtClean="0"/>
                        <a:t>Clerical</a:t>
                      </a:r>
                      <a:endParaRPr lang="en-US" sz="1200" dirty="0"/>
                    </a:p>
                  </a:txBody>
                  <a:tcPr anchor="ctr"/>
                </a:tc>
                <a:tc>
                  <a:txBody>
                    <a:bodyPr/>
                    <a:lstStyle/>
                    <a:p>
                      <a:pPr algn="ctr"/>
                      <a:r>
                        <a:rPr lang="en-US" sz="1200" dirty="0" smtClean="0"/>
                        <a:t>34</a:t>
                      </a:r>
                      <a:endParaRPr lang="en-US" sz="1200" dirty="0"/>
                    </a:p>
                  </a:txBody>
                  <a:tcPr anchor="ctr"/>
                </a:tc>
                <a:extLst>
                  <a:ext uri="{0D108BD9-81ED-4DB2-BD59-A6C34878D82A}">
                    <a16:rowId xmlns:a16="http://schemas.microsoft.com/office/drawing/2014/main" xmlns="" val="1215425845"/>
                  </a:ext>
                </a:extLst>
              </a:tr>
              <a:tr h="251428">
                <a:tc>
                  <a:txBody>
                    <a:bodyPr/>
                    <a:lstStyle/>
                    <a:p>
                      <a:pPr algn="ctr"/>
                      <a:r>
                        <a:rPr lang="en-US" sz="1200" dirty="0" smtClean="0"/>
                        <a:t>Jasper</a:t>
                      </a:r>
                      <a:endParaRPr lang="en-US" sz="1200" dirty="0"/>
                    </a:p>
                  </a:txBody>
                  <a:tcPr anchor="ctr"/>
                </a:tc>
                <a:tc>
                  <a:txBody>
                    <a:bodyPr/>
                    <a:lstStyle/>
                    <a:p>
                      <a:pPr algn="ctr"/>
                      <a:r>
                        <a:rPr lang="en-US" sz="1200" dirty="0" smtClean="0"/>
                        <a:t>36</a:t>
                      </a:r>
                      <a:endParaRPr lang="en-US" sz="1200" dirty="0"/>
                    </a:p>
                  </a:txBody>
                  <a:tcPr anchor="ctr"/>
                </a:tc>
                <a:tc>
                  <a:txBody>
                    <a:bodyPr/>
                    <a:lstStyle/>
                    <a:p>
                      <a:pPr algn="ctr"/>
                      <a:r>
                        <a:rPr lang="en-US" sz="1200" dirty="0" smtClean="0"/>
                        <a:t>NULL</a:t>
                      </a:r>
                      <a:endParaRPr lang="en-US" sz="1200" dirty="0"/>
                    </a:p>
                  </a:txBody>
                  <a:tcPr anchor="ctr"/>
                </a:tc>
                <a:tc>
                  <a:txBody>
                    <a:bodyPr/>
                    <a:lstStyle/>
                    <a:p>
                      <a:pPr algn="ctr"/>
                      <a:r>
                        <a:rPr lang="en-US" sz="1200" dirty="0" smtClean="0"/>
                        <a:t>NULL</a:t>
                      </a:r>
                      <a:endParaRPr lang="en-US" sz="1200" dirty="0"/>
                    </a:p>
                  </a:txBody>
                  <a:tcPr anchor="ctr"/>
                </a:tc>
              </a:tr>
              <a:tr h="251428">
                <a:tc>
                  <a:txBody>
                    <a:bodyPr/>
                    <a:lstStyle/>
                    <a:p>
                      <a:pPr algn="ctr"/>
                      <a:r>
                        <a:rPr lang="en-US" sz="1200" dirty="0" smtClean="0"/>
                        <a:t>Steinberg</a:t>
                      </a:r>
                      <a:endParaRPr lang="en-US" sz="1200" dirty="0"/>
                    </a:p>
                  </a:txBody>
                  <a:tcPr anchor="ctr"/>
                </a:tc>
                <a:tc>
                  <a:txBody>
                    <a:bodyPr/>
                    <a:lstStyle/>
                    <a:p>
                      <a:pPr algn="ctr"/>
                      <a:r>
                        <a:rPr lang="en-US" sz="1200" dirty="0" smtClean="0"/>
                        <a:t>33</a:t>
                      </a:r>
                      <a:endParaRPr lang="en-US" sz="1200" dirty="0"/>
                    </a:p>
                  </a:txBody>
                  <a:tcPr anchor="ctr"/>
                </a:tc>
                <a:tc>
                  <a:txBody>
                    <a:bodyPr/>
                    <a:lstStyle/>
                    <a:p>
                      <a:pPr algn="ctr"/>
                      <a:r>
                        <a:rPr lang="en-US" sz="1200" dirty="0" smtClean="0"/>
                        <a:t>Engineering</a:t>
                      </a:r>
                      <a:endParaRPr lang="en-US" sz="1200" dirty="0"/>
                    </a:p>
                  </a:txBody>
                  <a:tcPr anchor="ctr"/>
                </a:tc>
                <a:tc>
                  <a:txBody>
                    <a:bodyPr/>
                    <a:lstStyle/>
                    <a:p>
                      <a:pPr algn="ctr"/>
                      <a:r>
                        <a:rPr lang="en-US" sz="1200" dirty="0" smtClean="0"/>
                        <a:t>33</a:t>
                      </a:r>
                      <a:endParaRPr lang="en-US" sz="1200" dirty="0"/>
                    </a:p>
                  </a:txBody>
                  <a:tcPr anchor="ctr"/>
                </a:tc>
              </a:tr>
            </a:tbl>
          </a:graphicData>
        </a:graphic>
      </p:graphicFrame>
      <p:pic>
        <p:nvPicPr>
          <p:cNvPr id="3" name="Picture 2"/>
          <p:cNvPicPr>
            <a:picLocks noChangeAspect="1"/>
          </p:cNvPicPr>
          <p:nvPr/>
        </p:nvPicPr>
        <p:blipFill>
          <a:blip r:embed="rId2"/>
          <a:stretch>
            <a:fillRect/>
          </a:stretch>
        </p:blipFill>
        <p:spPr>
          <a:xfrm>
            <a:off x="840201" y="3134361"/>
            <a:ext cx="6788880" cy="987934"/>
          </a:xfrm>
          <a:prstGeom prst="rect">
            <a:avLst/>
          </a:prstGeom>
        </p:spPr>
      </p:pic>
    </p:spTree>
  </p:cSld>
  <p:clrMapOvr>
    <a:masterClrMapping/>
  </p:clrMapOvr>
  <p:transition spd="med">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4_521">
  <a:themeElements>
    <a:clrScheme name="Antra Color Palette 2">
      <a:dk1>
        <a:sysClr val="windowText" lastClr="000000"/>
      </a:dk1>
      <a:lt1>
        <a:sysClr val="window" lastClr="FFFFFF"/>
      </a:lt1>
      <a:dk2>
        <a:srgbClr val="2F5897"/>
      </a:dk2>
      <a:lt2>
        <a:srgbClr val="E4E9EF"/>
      </a:lt2>
      <a:accent1>
        <a:srgbClr val="699A60"/>
      </a:accent1>
      <a:accent2>
        <a:srgbClr val="9C5252"/>
      </a:accent2>
      <a:accent3>
        <a:srgbClr val="E68422"/>
      </a:accent3>
      <a:accent4>
        <a:srgbClr val="846648"/>
      </a:accent4>
      <a:accent5>
        <a:srgbClr val="157EBD"/>
      </a:accent5>
      <a:accent6>
        <a:srgbClr val="189FEF"/>
      </a:accent6>
      <a:hlink>
        <a:srgbClr val="4D95CA"/>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18015</TotalTime>
  <Words>1290</Words>
  <Application>Microsoft Office PowerPoint</Application>
  <PresentationFormat>Custom</PresentationFormat>
  <Paragraphs>452</Paragraphs>
  <Slides>22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宋体</vt:lpstr>
      <vt:lpstr>Arial</vt:lpstr>
      <vt:lpstr>Calibri</vt:lpstr>
      <vt:lpstr>Oracle_16x9_2014_521</vt:lpstr>
      <vt:lpstr>PowerPoint Presentation</vt:lpstr>
      <vt:lpstr>Antra SEP Program</vt:lpstr>
      <vt:lpstr>Joins</vt:lpstr>
      <vt:lpstr>Inner Joins</vt:lpstr>
      <vt:lpstr>Inner Join using Where Clause</vt:lpstr>
      <vt:lpstr>Cross Joins</vt:lpstr>
      <vt:lpstr>Cross Join Results</vt:lpstr>
      <vt:lpstr>Outer Joins</vt:lpstr>
      <vt:lpstr>Left Outer Join</vt:lpstr>
      <vt:lpstr>Right Outer Join</vt:lpstr>
      <vt:lpstr>Full Outer Join</vt:lpstr>
      <vt:lpstr>Outer Join Tips</vt:lpstr>
      <vt:lpstr>Famous Join Interview Question</vt:lpstr>
      <vt:lpstr>Count</vt:lpstr>
      <vt:lpstr>TOP Key Word</vt:lpstr>
      <vt:lpstr>Top </vt:lpstr>
      <vt:lpstr>Grouping Data</vt:lpstr>
      <vt:lpstr>Having</vt:lpstr>
      <vt:lpstr>Another example on Having</vt:lpstr>
      <vt:lpstr>Distinct Clause </vt:lpstr>
      <vt:lpstr>Using Column Aliases </vt:lpstr>
      <vt:lpstr>INTO Clause </vt:lpstr>
    </vt:vector>
  </TitlesOfParts>
  <Company>Antra, Inc.</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Antra, Inc. PowerPoint Template</dc:title>
  <dc:creator>Madhu Reddy</dc:creator>
  <cp:lastModifiedBy>Changxing Lu</cp:lastModifiedBy>
  <cp:revision>948</cp:revision>
  <dcterms:created xsi:type="dcterms:W3CDTF">2014-05-22T00:02:59Z</dcterms:created>
  <dcterms:modified xsi:type="dcterms:W3CDTF">2018-01-18T15:11:41Z</dcterms:modified>
</cp:coreProperties>
</file>