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682" r:id="rId2"/>
    <p:sldId id="752" r:id="rId3"/>
    <p:sldId id="688" r:id="rId4"/>
    <p:sldId id="689" r:id="rId5"/>
    <p:sldId id="690" r:id="rId6"/>
    <p:sldId id="691" r:id="rId7"/>
    <p:sldId id="692" r:id="rId8"/>
    <p:sldId id="693" r:id="rId9"/>
    <p:sldId id="694" r:id="rId10"/>
    <p:sldId id="695" r:id="rId11"/>
    <p:sldId id="697" r:id="rId12"/>
    <p:sldId id="698" r:id="rId13"/>
    <p:sldId id="699" r:id="rId14"/>
    <p:sldId id="701" r:id="rId15"/>
    <p:sldId id="702" r:id="rId16"/>
    <p:sldId id="703" r:id="rId17"/>
    <p:sldId id="704" r:id="rId18"/>
    <p:sldId id="705" r:id="rId19"/>
    <p:sldId id="753" r:id="rId20"/>
    <p:sldId id="706" r:id="rId21"/>
    <p:sldId id="707" r:id="rId22"/>
    <p:sldId id="708" r:id="rId23"/>
    <p:sldId id="709" r:id="rId24"/>
    <p:sldId id="710" r:id="rId25"/>
    <p:sldId id="711" r:id="rId26"/>
    <p:sldId id="754" r:id="rId27"/>
    <p:sldId id="712" r:id="rId28"/>
    <p:sldId id="713" r:id="rId29"/>
    <p:sldId id="714" r:id="rId30"/>
    <p:sldId id="715" r:id="rId31"/>
    <p:sldId id="755" r:id="rId32"/>
    <p:sldId id="766" r:id="rId33"/>
    <p:sldId id="756" r:id="rId34"/>
    <p:sldId id="767" r:id="rId35"/>
    <p:sldId id="757" r:id="rId36"/>
    <p:sldId id="758" r:id="rId37"/>
    <p:sldId id="759" r:id="rId38"/>
    <p:sldId id="760" r:id="rId39"/>
    <p:sldId id="761" r:id="rId40"/>
    <p:sldId id="762" r:id="rId41"/>
    <p:sldId id="763" r:id="rId42"/>
    <p:sldId id="764" r:id="rId43"/>
    <p:sldId id="765" r:id="rId44"/>
    <p:sldId id="716" r:id="rId45"/>
    <p:sldId id="717" r:id="rId46"/>
    <p:sldId id="718" r:id="rId47"/>
    <p:sldId id="719" r:id="rId48"/>
    <p:sldId id="720" r:id="rId49"/>
    <p:sldId id="721" r:id="rId50"/>
    <p:sldId id="722" r:id="rId51"/>
    <p:sldId id="723" r:id="rId52"/>
    <p:sldId id="724" r:id="rId53"/>
    <p:sldId id="725" r:id="rId54"/>
    <p:sldId id="726" r:id="rId55"/>
    <p:sldId id="727" r:id="rId56"/>
    <p:sldId id="728" r:id="rId57"/>
    <p:sldId id="729" r:id="rId58"/>
    <p:sldId id="730" r:id="rId59"/>
    <p:sldId id="731" r:id="rId60"/>
    <p:sldId id="732" r:id="rId61"/>
    <p:sldId id="733" r:id="rId62"/>
    <p:sldId id="734" r:id="rId63"/>
    <p:sldId id="735" r:id="rId64"/>
    <p:sldId id="736" r:id="rId65"/>
    <p:sldId id="737" r:id="rId66"/>
    <p:sldId id="768" r:id="rId67"/>
    <p:sldId id="738" r:id="rId68"/>
    <p:sldId id="739" r:id="rId69"/>
    <p:sldId id="740" r:id="rId70"/>
  </p:sldIdLst>
  <p:sldSz cx="12188825" cy="6858000"/>
  <p:notesSz cx="6858000" cy="9144000"/>
  <p:custDataLst>
    <p:tags r:id="rId73"/>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7F7F7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8" autoAdjust="0"/>
    <p:restoredTop sz="86492" autoAdjust="0"/>
  </p:normalViewPr>
  <p:slideViewPr>
    <p:cSldViewPr snapToGrid="0">
      <p:cViewPr varScale="1">
        <p:scale>
          <a:sx n="71" d="100"/>
          <a:sy n="71" d="100"/>
        </p:scale>
        <p:origin x="1061" y="48"/>
      </p:cViewPr>
      <p:guideLst>
        <p:guide orient="horz" pos="2160"/>
        <p:guide pos="335"/>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3/30/2021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D2F8D-ED76-4639-AE11-6C132D6BA9BB}" type="slidenum">
              <a:rPr lang="en-US"/>
              <a:pPr/>
              <a:t>5</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50371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18</a:t>
            </a:fld>
            <a:endParaRPr lang="en-US" dirty="0"/>
          </a:p>
        </p:txBody>
      </p:sp>
    </p:spTree>
    <p:extLst>
      <p:ext uri="{BB962C8B-B14F-4D97-AF65-F5344CB8AC3E}">
        <p14:creationId xmlns:p14="http://schemas.microsoft.com/office/powerpoint/2010/main" val="440393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42</a:t>
            </a:fld>
            <a:endParaRPr lang="en-US" dirty="0"/>
          </a:p>
        </p:txBody>
      </p:sp>
    </p:spTree>
    <p:extLst>
      <p:ext uri="{BB962C8B-B14F-4D97-AF65-F5344CB8AC3E}">
        <p14:creationId xmlns:p14="http://schemas.microsoft.com/office/powerpoint/2010/main" val="45561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48</a:t>
            </a:fld>
            <a:endParaRPr lang="en-US" dirty="0"/>
          </a:p>
        </p:txBody>
      </p:sp>
    </p:spTree>
    <p:extLst>
      <p:ext uri="{BB962C8B-B14F-4D97-AF65-F5344CB8AC3E}">
        <p14:creationId xmlns:p14="http://schemas.microsoft.com/office/powerpoint/2010/main" val="1810284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3/30/2021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3/30/2021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3/30/2021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3/30/2021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3/30/2021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3/30/2021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3/30/2021</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3/30/2021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3/30/2021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3/30/2021</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3/30/2021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3/30/2021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3/30/2021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3/30/2021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3/30/2021</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9204C086-7988-47C5-930D-83D76BA804AC}" type="slidenum">
              <a:rPr lang="en-US"/>
              <a:pPr/>
              <a:t>‹#›</a:t>
            </a:fld>
            <a:endParaRPr lang="en-US"/>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3/30/2021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3/30/2021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3/30/2021</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3/30/2021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3/30/2021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3/30/2021</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3/30/2021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3/30/2021</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 id="2147483695"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www.postgresql.org/" TargetMode="External"/><Relationship Id="rId3" Type="http://schemas.openxmlformats.org/officeDocument/2006/relationships/hyperlink" Target="http://www.microsoft.com/sql/default.mspx" TargetMode="External"/><Relationship Id="rId7" Type="http://schemas.openxmlformats.org/officeDocument/2006/relationships/hyperlink" Target="http://www.mysql.com/" TargetMode="External"/><Relationship Id="rId2" Type="http://schemas.openxmlformats.org/officeDocument/2006/relationships/hyperlink" Target="http://office.microsoft.com/en-us/FX010857911033.aspx" TargetMode="External"/><Relationship Id="rId1" Type="http://schemas.openxmlformats.org/officeDocument/2006/relationships/slideLayout" Target="../slideLayouts/slideLayout3.xml"/><Relationship Id="rId6" Type="http://schemas.openxmlformats.org/officeDocument/2006/relationships/hyperlink" Target="http://www.sybase.com/home" TargetMode="External"/><Relationship Id="rId5" Type="http://schemas.openxmlformats.org/officeDocument/2006/relationships/hyperlink" Target="http://www.oracle.com/index.html" TargetMode="External"/><Relationship Id="rId4" Type="http://schemas.openxmlformats.org/officeDocument/2006/relationships/hyperlink" Target="http://www-306.ibm.com/software/data/db2/"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t>Reporting Services </a:t>
            </a:r>
          </a:p>
        </p:txBody>
      </p:sp>
      <p:sp>
        <p:nvSpPr>
          <p:cNvPr id="106499" name="Rectangle 3"/>
          <p:cNvSpPr>
            <a:spLocks noGrp="1" noChangeArrowheads="1"/>
          </p:cNvSpPr>
          <p:nvPr>
            <p:ph type="body" idx="1"/>
          </p:nvPr>
        </p:nvSpPr>
        <p:spPr>
          <a:xfrm>
            <a:off x="507868" y="1416050"/>
            <a:ext cx="11435488" cy="915988"/>
          </a:xfrm>
        </p:spPr>
        <p:txBody>
          <a:bodyPr/>
          <a:lstStyle/>
          <a:p>
            <a:r>
              <a:rPr lang="en-US" sz="2000" dirty="0"/>
              <a:t>Reporting Services is a system for design and delivery of relational and OLAP reports that works on top of SQL Server and IIS </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a:t>Notification</a:t>
            </a:r>
            <a:r>
              <a:rPr lang="en-US" i="1" dirty="0"/>
              <a:t> </a:t>
            </a:r>
            <a:r>
              <a:rPr lang="en-US" dirty="0"/>
              <a:t>Services</a:t>
            </a:r>
          </a:p>
        </p:txBody>
      </p:sp>
      <p:sp>
        <p:nvSpPr>
          <p:cNvPr id="108547" name="Rectangle 3"/>
          <p:cNvSpPr>
            <a:spLocks noGrp="1" noChangeArrowheads="1"/>
          </p:cNvSpPr>
          <p:nvPr>
            <p:ph type="body" idx="1"/>
          </p:nvPr>
        </p:nvSpPr>
        <p:spPr>
          <a:xfrm>
            <a:off x="507868" y="1416051"/>
            <a:ext cx="11435488" cy="1374775"/>
          </a:xfrm>
        </p:spPr>
        <p:txBody>
          <a:bodyPr/>
          <a:lstStyle/>
          <a:p>
            <a:r>
              <a:rPr lang="en-US" sz="2000" dirty="0"/>
              <a:t>Notification Services is a platform for alerting users to changes in databases </a:t>
            </a:r>
            <a:br>
              <a:rPr lang="en-US" sz="2000" dirty="0"/>
            </a:br>
            <a:r>
              <a:rPr lang="en-US" sz="2000" dirty="0"/>
              <a:t>Ex: Mail, SMS etc</a:t>
            </a:r>
          </a:p>
          <a:p>
            <a:endParaRPr lang="en-US" sz="2000" dirty="0"/>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507868" y="228600"/>
            <a:ext cx="11424908" cy="962025"/>
          </a:xfrm>
        </p:spPr>
        <p:txBody>
          <a:bodyPr/>
          <a:lstStyle/>
          <a:p>
            <a:r>
              <a:rPr lang="en-US" dirty="0"/>
              <a:t>Distributed Transaction Coordinator (MSDTC) </a:t>
            </a:r>
          </a:p>
        </p:txBody>
      </p:sp>
      <p:sp>
        <p:nvSpPr>
          <p:cNvPr id="109571" name="Rectangle 3"/>
          <p:cNvSpPr>
            <a:spLocks noGrp="1" noChangeArrowheads="1"/>
          </p:cNvSpPr>
          <p:nvPr>
            <p:ph type="body" idx="1"/>
          </p:nvPr>
        </p:nvSpPr>
        <p:spPr>
          <a:xfrm>
            <a:off x="507868" y="1416051"/>
            <a:ext cx="11435488" cy="1465263"/>
          </a:xfrm>
        </p:spPr>
        <p:txBody>
          <a:bodyPr/>
          <a:lstStyle/>
          <a:p>
            <a:r>
              <a:rPr lang="en-US" sz="2000" dirty="0"/>
              <a:t>The Distributed Transaction Coordinator (MSDTC) is a service that manages two-phase commit transactions spanned over multiple servers. This service ensures that changes that need to be made to data stored on different servers complete successfully. </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dirty="0"/>
              <a:t>Integration Services </a:t>
            </a:r>
          </a:p>
        </p:txBody>
      </p:sp>
      <p:sp>
        <p:nvSpPr>
          <p:cNvPr id="110595" name="Rectangle 3"/>
          <p:cNvSpPr>
            <a:spLocks noGrp="1" noChangeArrowheads="1"/>
          </p:cNvSpPr>
          <p:nvPr>
            <p:ph type="body" idx="1"/>
          </p:nvPr>
        </p:nvSpPr>
        <p:spPr>
          <a:xfrm>
            <a:off x="507868" y="1416051"/>
            <a:ext cx="11435488" cy="1465263"/>
          </a:xfrm>
        </p:spPr>
        <p:txBody>
          <a:bodyPr/>
          <a:lstStyle/>
          <a:p>
            <a:r>
              <a:rPr lang="en-US" sz="2000" dirty="0"/>
              <a:t>Integration Services provide ETL (extract, transform, and load) functionality that replaces Data Transformation Services (DTS) from previous versions of SQL Server. Users can create packages for extracting, transforming, and loading data from one data source to another </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2" name="Rectangle 6"/>
          <p:cNvSpPr>
            <a:spLocks noGrp="1" noChangeArrowheads="1"/>
          </p:cNvSpPr>
          <p:nvPr>
            <p:ph type="title"/>
          </p:nvPr>
        </p:nvSpPr>
        <p:spPr>
          <a:noFill/>
          <a:ln/>
        </p:spPr>
        <p:txBody>
          <a:bodyPr/>
          <a:lstStyle/>
          <a:p>
            <a:r>
              <a:rPr lang="en-US" dirty="0"/>
              <a:t>SQL Server Tools</a:t>
            </a:r>
          </a:p>
        </p:txBody>
      </p:sp>
      <p:sp>
        <p:nvSpPr>
          <p:cNvPr id="111623" name="Rectangle 7"/>
          <p:cNvSpPr>
            <a:spLocks noGrp="1" noChangeArrowheads="1"/>
          </p:cNvSpPr>
          <p:nvPr>
            <p:ph type="body" idx="1"/>
          </p:nvPr>
        </p:nvSpPr>
        <p:spPr>
          <a:xfrm>
            <a:off x="1060318" y="1416051"/>
            <a:ext cx="7683632" cy="2378709"/>
          </a:xfrm>
          <a:noFill/>
          <a:ln/>
        </p:spPr>
        <p:txBody>
          <a:bodyPr/>
          <a:lstStyle/>
          <a:p>
            <a:pPr>
              <a:buClr>
                <a:schemeClr val="accent5">
                  <a:lumMod val="75000"/>
                </a:schemeClr>
              </a:buClr>
              <a:buFont typeface="Wingdings" pitchFamily="2" charset="2"/>
              <a:buChar char="q"/>
            </a:pPr>
            <a:r>
              <a:rPr lang="en-US" sz="2000" dirty="0"/>
              <a:t>  SQL Server Configuration Manager</a:t>
            </a:r>
          </a:p>
          <a:p>
            <a:pPr>
              <a:buClr>
                <a:schemeClr val="accent5">
                  <a:lumMod val="75000"/>
                </a:schemeClr>
              </a:buClr>
              <a:buFont typeface="Wingdings" pitchFamily="2" charset="2"/>
              <a:buChar char="q"/>
            </a:pPr>
            <a:r>
              <a:rPr lang="en-US" sz="2000" dirty="0"/>
              <a:t>  SQL Server Management Studio </a:t>
            </a:r>
          </a:p>
          <a:p>
            <a:pPr>
              <a:buClr>
                <a:schemeClr val="accent5">
                  <a:lumMod val="75000"/>
                </a:schemeClr>
              </a:buClr>
              <a:buFont typeface="Wingdings" pitchFamily="2" charset="2"/>
              <a:buChar char="q"/>
            </a:pPr>
            <a:r>
              <a:rPr lang="en-US" sz="2000" dirty="0"/>
              <a:t>  SQL Server Profiler</a:t>
            </a:r>
          </a:p>
          <a:p>
            <a:pPr>
              <a:buClr>
                <a:schemeClr val="accent5">
                  <a:lumMod val="75000"/>
                </a:schemeClr>
              </a:buClr>
              <a:buFont typeface="Wingdings" pitchFamily="2" charset="2"/>
              <a:buChar char="q"/>
            </a:pPr>
            <a:r>
              <a:rPr lang="en-US" sz="2000" dirty="0"/>
              <a:t>  SQL Server Books Online (BOL)</a:t>
            </a:r>
          </a:p>
          <a:p>
            <a:pPr>
              <a:buClr>
                <a:schemeClr val="accent5">
                  <a:lumMod val="75000"/>
                </a:schemeClr>
              </a:buClr>
              <a:buFont typeface="Wingdings" pitchFamily="2" charset="2"/>
              <a:buChar char="q"/>
            </a:pPr>
            <a:r>
              <a:rPr lang="en-US" sz="2000" dirty="0"/>
              <a:t>  SQLCMD</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507868" y="228601"/>
            <a:ext cx="11424908" cy="1021079"/>
          </a:xfrm>
        </p:spPr>
        <p:txBody>
          <a:bodyPr/>
          <a:lstStyle/>
          <a:p>
            <a:r>
              <a:rPr lang="en-US" sz="4400" dirty="0"/>
              <a:t>Configuration Manager</a:t>
            </a:r>
          </a:p>
        </p:txBody>
      </p:sp>
      <p:sp>
        <p:nvSpPr>
          <p:cNvPr id="112643" name="Rectangle 3"/>
          <p:cNvSpPr>
            <a:spLocks noGrp="1" noChangeArrowheads="1"/>
          </p:cNvSpPr>
          <p:nvPr>
            <p:ph type="body" idx="1"/>
          </p:nvPr>
        </p:nvSpPr>
        <p:spPr>
          <a:xfrm>
            <a:off x="507868" y="1416050"/>
            <a:ext cx="11435488" cy="915988"/>
          </a:xfrm>
        </p:spPr>
        <p:txBody>
          <a:bodyPr/>
          <a:lstStyle/>
          <a:p>
            <a:r>
              <a:rPr lang="en-US" sz="2000" dirty="0"/>
              <a:t>SQL Server Configuration Manager is a new tool in SQL Server. You can manage SQL Server services and connection configurations by navigating objects in the Console tree </a:t>
            </a:r>
          </a:p>
        </p:txBody>
      </p:sp>
      <p:pic>
        <p:nvPicPr>
          <p:cNvPr id="1026" name="Picture 2" descr="Image result for sql configuration manag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149" y="2498408"/>
            <a:ext cx="6438900" cy="3267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Management Studio </a:t>
            </a:r>
          </a:p>
        </p:txBody>
      </p:sp>
      <p:sp>
        <p:nvSpPr>
          <p:cNvPr id="113667" name="Rectangle 3"/>
          <p:cNvSpPr>
            <a:spLocks noGrp="1" noChangeArrowheads="1"/>
          </p:cNvSpPr>
          <p:nvPr>
            <p:ph type="body" idx="1"/>
          </p:nvPr>
        </p:nvSpPr>
        <p:spPr>
          <a:xfrm>
            <a:off x="507868" y="1416050"/>
            <a:ext cx="11435488" cy="4029075"/>
          </a:xfrm>
        </p:spPr>
        <p:txBody>
          <a:bodyPr/>
          <a:lstStyle/>
          <a:p>
            <a:r>
              <a:rPr lang="en-US" sz="2000" dirty="0"/>
              <a:t>Microsoft SQL Server Management Studio, new in Microsoft SQL Server, is an integrated environment for accessing, configuring, managing, administering, and developing all components of SQL Server. </a:t>
            </a:r>
          </a:p>
          <a:p>
            <a:r>
              <a:rPr lang="en-US" sz="2000" dirty="0"/>
              <a:t>SQL Server Management Studio combines the features of Enterprise Manager, Query Analyzer, and Analysis Manager, included in previous releases of SQL Server, into a single environment. In addition, SQL Server Management Studio works with all components of SQL Server such as Reporting Services, Integration Services, SQL Server Compact Edition, and Notification Services. Developers get a familiar experience, and database administrators get a single comprehensive utility that combines easy-to-use graphical tools with rich scripting capabilities </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Tools:</a:t>
            </a:r>
          </a:p>
        </p:txBody>
      </p:sp>
      <p:sp>
        <p:nvSpPr>
          <p:cNvPr id="114691" name="Rectangle 3"/>
          <p:cNvSpPr>
            <a:spLocks noGrp="1" noChangeArrowheads="1"/>
          </p:cNvSpPr>
          <p:nvPr>
            <p:ph type="body" idx="1"/>
          </p:nvPr>
        </p:nvSpPr>
        <p:spPr>
          <a:xfrm>
            <a:off x="507868" y="1416051"/>
            <a:ext cx="11435488" cy="1751013"/>
          </a:xfrm>
        </p:spPr>
        <p:txBody>
          <a:bodyPr/>
          <a:lstStyle/>
          <a:p>
            <a:pPr>
              <a:buFont typeface="Wingdings" pitchFamily="2" charset="2"/>
              <a:buNone/>
            </a:pPr>
            <a:r>
              <a:rPr lang="en-US" sz="2000" dirty="0"/>
              <a:t>SQLCMD Utility : SQLCMD uses OLE DB to execute Transact-SQL batches, while Management Studio uses .NET </a:t>
            </a:r>
            <a:r>
              <a:rPr lang="en-US" sz="2000" dirty="0" err="1"/>
              <a:t>SqlClient</a:t>
            </a:r>
            <a:r>
              <a:rPr lang="en-US" sz="2000" dirty="0"/>
              <a:t>. This difference sometimes leads to different behavior when the same scripts are executed in them. </a:t>
            </a:r>
          </a:p>
          <a:p>
            <a:pPr>
              <a:buFont typeface="Wingdings" pitchFamily="2" charset="2"/>
              <a:buNone/>
            </a:pPr>
            <a:r>
              <a:rPr lang="en-US" sz="2000" dirty="0"/>
              <a:t>	</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Introduction</a:t>
            </a:r>
          </a:p>
        </p:txBody>
      </p:sp>
      <p:sp>
        <p:nvSpPr>
          <p:cNvPr id="116739" name="Rectangle 3"/>
          <p:cNvSpPr>
            <a:spLocks noGrp="1" noChangeArrowheads="1"/>
          </p:cNvSpPr>
          <p:nvPr>
            <p:ph type="body" idx="1"/>
          </p:nvPr>
        </p:nvSpPr>
        <p:spPr>
          <a:xfrm>
            <a:off x="507868" y="1416051"/>
            <a:ext cx="11435488" cy="5051425"/>
          </a:xfrm>
        </p:spPr>
        <p:txBody>
          <a:bodyPr/>
          <a:lstStyle/>
          <a:p>
            <a:pPr>
              <a:lnSpc>
                <a:spcPct val="80000"/>
              </a:lnSpc>
            </a:pPr>
            <a:r>
              <a:rPr lang="en-US" sz="2000" dirty="0"/>
              <a:t>Microsoft SQL Server database is a collection of objects that hold and manipulate data </a:t>
            </a:r>
          </a:p>
          <a:p>
            <a:pPr>
              <a:lnSpc>
                <a:spcPct val="80000"/>
              </a:lnSpc>
            </a:pPr>
            <a:r>
              <a:rPr lang="en-US" sz="2000" dirty="0"/>
              <a:t>properties and features </a:t>
            </a:r>
          </a:p>
          <a:p>
            <a:pPr>
              <a:lnSpc>
                <a:spcPct val="80000"/>
              </a:lnSpc>
              <a:buFont typeface="Wingdings" pitchFamily="2" charset="2"/>
              <a:buNone/>
            </a:pPr>
            <a:r>
              <a:rPr lang="en-US" sz="2000" dirty="0"/>
              <a:t>	</a:t>
            </a:r>
            <a:r>
              <a:rPr lang="en-US" sz="1800" dirty="0"/>
              <a:t>It is a collection of many objects, such as tables, views, stored procedures, and constraints.</a:t>
            </a:r>
          </a:p>
          <a:p>
            <a:pPr>
              <a:lnSpc>
                <a:spcPct val="80000"/>
              </a:lnSpc>
              <a:buFont typeface="Wingdings" pitchFamily="2" charset="2"/>
              <a:buNone/>
            </a:pPr>
            <a:r>
              <a:rPr lang="en-US" sz="1800" dirty="0"/>
              <a:t>	It is owned by a single SQL Server login account .</a:t>
            </a:r>
          </a:p>
          <a:p>
            <a:pPr>
              <a:lnSpc>
                <a:spcPct val="80000"/>
              </a:lnSpc>
              <a:buFont typeface="Wingdings" pitchFamily="2" charset="2"/>
              <a:buNone/>
            </a:pPr>
            <a:r>
              <a:rPr lang="en-US" sz="1800" dirty="0"/>
              <a:t>	It maintains its own set of user accounts, roles, schemas, and security .</a:t>
            </a:r>
          </a:p>
          <a:p>
            <a:pPr>
              <a:lnSpc>
                <a:spcPct val="80000"/>
              </a:lnSpc>
              <a:buFont typeface="Wingdings" pitchFamily="2" charset="2"/>
              <a:buNone/>
            </a:pPr>
            <a:r>
              <a:rPr lang="en-US" sz="1800" dirty="0"/>
              <a:t>	It has its own set of system tables and views to hold the database catalog .</a:t>
            </a:r>
          </a:p>
          <a:p>
            <a:pPr>
              <a:lnSpc>
                <a:spcPct val="80000"/>
              </a:lnSpc>
              <a:buFont typeface="Wingdings" pitchFamily="2" charset="2"/>
              <a:buNone/>
            </a:pPr>
            <a:r>
              <a:rPr lang="en-US" sz="1800" dirty="0"/>
              <a:t>	It has its own transaction log and manages its own transactions.</a:t>
            </a:r>
          </a:p>
          <a:p>
            <a:pPr>
              <a:lnSpc>
                <a:spcPct val="80000"/>
              </a:lnSpc>
              <a:buFont typeface="Wingdings" pitchFamily="2" charset="2"/>
              <a:buNone/>
            </a:pPr>
            <a:r>
              <a:rPr lang="en-US" sz="1800" dirty="0"/>
              <a:t>	It can range in size from 1 megabyte (MB) to a technical limit of 1,048,516 terabytes .</a:t>
            </a:r>
          </a:p>
          <a:p>
            <a:pPr>
              <a:lnSpc>
                <a:spcPct val="80000"/>
              </a:lnSpc>
              <a:buFont typeface="Wingdings" pitchFamily="2" charset="2"/>
              <a:buNone/>
            </a:pPr>
            <a:r>
              <a:rPr lang="en-US" sz="1800" dirty="0"/>
              <a:t>	It can grow and shrink, either automatically or by command.</a:t>
            </a:r>
          </a:p>
          <a:p>
            <a:pPr>
              <a:lnSpc>
                <a:spcPct val="80000"/>
              </a:lnSpc>
              <a:buFont typeface="Wingdings" pitchFamily="2" charset="2"/>
              <a:buNone/>
            </a:pPr>
            <a:r>
              <a:rPr lang="en-US" sz="1800" dirty="0"/>
              <a:t>	</a:t>
            </a:r>
            <a:r>
              <a:rPr lang="en-US" sz="2000" dirty="0"/>
              <a:t>It can have objects joined in queries with objects from other databases in the same SQL Server instance or on linked servers.</a:t>
            </a:r>
            <a:r>
              <a:rPr lang="en-US" dirty="0"/>
              <a:t> </a:t>
            </a:r>
            <a:r>
              <a:rPr lang="en-US" sz="1800" dirty="0"/>
              <a:t> </a:t>
            </a:r>
          </a:p>
          <a:p>
            <a:pPr>
              <a:lnSpc>
                <a:spcPct val="80000"/>
              </a:lnSpc>
              <a:buFont typeface="Wingdings" pitchFamily="2" charset="2"/>
              <a:buNone/>
            </a:pPr>
            <a:r>
              <a:rPr lang="en-US" sz="1800" dirty="0"/>
              <a:t> </a:t>
            </a:r>
          </a:p>
          <a:p>
            <a:pPr>
              <a:lnSpc>
                <a:spcPct val="80000"/>
              </a:lnSpc>
              <a:buFont typeface="Wingdings" pitchFamily="2" charset="2"/>
              <a:buNone/>
            </a:pPr>
            <a:r>
              <a:rPr lang="en-US" sz="1800" dirty="0"/>
              <a:t> </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SQL Server Instance</a:t>
            </a:r>
            <a:endParaRPr lang="en-US" dirty="0"/>
          </a:p>
        </p:txBody>
      </p:sp>
      <p:sp>
        <p:nvSpPr>
          <p:cNvPr id="3" name="Content Placeholder 2"/>
          <p:cNvSpPr>
            <a:spLocks noGrp="1"/>
          </p:cNvSpPr>
          <p:nvPr>
            <p:ph idx="1"/>
          </p:nvPr>
        </p:nvSpPr>
        <p:spPr/>
        <p:txBody>
          <a:bodyPr/>
          <a:lstStyle/>
          <a:p>
            <a:r>
              <a:rPr lang="en-US" dirty="0"/>
              <a:t>An SQL Server instance, or Database Engine Instance, is a complete SQL server and you can install many instances on a machine but you can have only 1 default instance. An SQL Server instance has its own copy of the server files, databases and security credentials. ... Each instance manages several system databases and one or more user databases.</a:t>
            </a:r>
          </a:p>
          <a:p>
            <a:r>
              <a:rPr lang="en-US" dirty="0"/>
              <a:t>An instance of the Database Engine is a copy of the sqlservr.exe executable that runs as an operating system service. Each instance manages several system databases and one or more user databases. Each computer can run multiple instances of the Database Engine. Applications connect to the instance in order to perform work in a database managed by the instance.</a:t>
            </a:r>
          </a:p>
        </p:txBody>
      </p:sp>
      <p:sp>
        <p:nvSpPr>
          <p:cNvPr id="4" name="Slide Number Placeholder 3"/>
          <p:cNvSpPr>
            <a:spLocks noGrp="1"/>
          </p:cNvSpPr>
          <p:nvPr>
            <p:ph type="sldNum" sz="quarter" idx="12"/>
          </p:nvPr>
        </p:nvSpPr>
        <p:spPr/>
        <p:txBody>
          <a:bodyPr/>
          <a:lstStyle/>
          <a:p>
            <a:fld id="{C51EAA63-D034-42AE-91FA-B13B9518C7BE}" type="slidenum">
              <a:rPr lang="en-US" smtClean="0"/>
              <a:pPr/>
              <a:t>19</a:t>
            </a:fld>
            <a:endParaRPr lang="en-US" dirty="0"/>
          </a:p>
        </p:txBody>
      </p:sp>
    </p:spTree>
    <p:extLst>
      <p:ext uri="{BB962C8B-B14F-4D97-AF65-F5344CB8AC3E}">
        <p14:creationId xmlns:p14="http://schemas.microsoft.com/office/powerpoint/2010/main" val="2761043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531813" y="739780"/>
            <a:ext cx="8763000" cy="1470025"/>
          </a:xfrm>
        </p:spPr>
        <p:txBody>
          <a:bodyPr/>
          <a:lstStyle/>
          <a:p>
            <a:r>
              <a:rPr lang="en-US" dirty="0"/>
              <a:t>Antra SEP Program</a:t>
            </a:r>
          </a:p>
        </p:txBody>
      </p:sp>
      <p:sp>
        <p:nvSpPr>
          <p:cNvPr id="6" name="Subtitle 2"/>
          <p:cNvSpPr>
            <a:spLocks noGrp="1"/>
          </p:cNvSpPr>
          <p:nvPr>
            <p:ph type="subTitle" idx="1"/>
          </p:nvPr>
        </p:nvSpPr>
        <p:spPr>
          <a:xfrm>
            <a:off x="531763" y="2286000"/>
            <a:ext cx="8764141" cy="914400"/>
          </a:xfrm>
        </p:spPr>
        <p:txBody>
          <a:bodyPr/>
          <a:lstStyle/>
          <a:p>
            <a:r>
              <a:rPr lang="en-US" dirty="0"/>
              <a:t>SQL Server and Databases</a:t>
            </a:r>
          </a:p>
        </p:txBody>
      </p:sp>
      <p:sp>
        <p:nvSpPr>
          <p:cNvPr id="7" name="Text Placeholder 3"/>
          <p:cNvSpPr>
            <a:spLocks noGrp="1"/>
          </p:cNvSpPr>
          <p:nvPr>
            <p:ph type="body" sz="quarter" idx="13"/>
          </p:nvPr>
        </p:nvSpPr>
        <p:spPr>
          <a:xfrm>
            <a:off x="531813" y="3429452"/>
            <a:ext cx="8763000" cy="2514149"/>
          </a:xfrm>
        </p:spPr>
        <p:txBody>
          <a:bodyPr/>
          <a:lstStyle/>
          <a:p>
            <a:r>
              <a:rPr lang="en-US" dirty="0"/>
              <a:t>Day 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System Databases </a:t>
            </a:r>
          </a:p>
        </p:txBody>
      </p:sp>
      <p:sp>
        <p:nvSpPr>
          <p:cNvPr id="117763" name="Rectangle 3"/>
          <p:cNvSpPr>
            <a:spLocks noGrp="1" noChangeArrowheads="1"/>
          </p:cNvSpPr>
          <p:nvPr>
            <p:ph type="body" idx="1"/>
          </p:nvPr>
        </p:nvSpPr>
        <p:spPr>
          <a:xfrm>
            <a:off x="507868" y="1416050"/>
            <a:ext cx="11435488" cy="2215991"/>
          </a:xfrm>
        </p:spPr>
        <p:txBody>
          <a:bodyPr/>
          <a:lstStyle/>
          <a:p>
            <a:r>
              <a:rPr lang="en-US" sz="2000" dirty="0"/>
              <a:t>A new SQL Server installation always includes four databases </a:t>
            </a:r>
          </a:p>
          <a:p>
            <a:pPr lvl="1">
              <a:buClr>
                <a:schemeClr val="accent5">
                  <a:lumMod val="75000"/>
                </a:schemeClr>
              </a:buClr>
              <a:buFont typeface="Wingdings" pitchFamily="2" charset="2"/>
              <a:buChar char="q"/>
            </a:pPr>
            <a:r>
              <a:rPr lang="en-US" sz="2000" dirty="0"/>
              <a:t>  master</a:t>
            </a:r>
          </a:p>
          <a:p>
            <a:pPr lvl="1">
              <a:buClr>
                <a:schemeClr val="accent5">
                  <a:lumMod val="75000"/>
                </a:schemeClr>
              </a:buClr>
              <a:buFont typeface="Wingdings" pitchFamily="2" charset="2"/>
              <a:buChar char="q"/>
            </a:pPr>
            <a:r>
              <a:rPr lang="en-US" sz="2000" dirty="0"/>
              <a:t>  model </a:t>
            </a:r>
          </a:p>
          <a:p>
            <a:pPr lvl="1">
              <a:buClr>
                <a:schemeClr val="accent5">
                  <a:lumMod val="75000"/>
                </a:schemeClr>
              </a:buClr>
              <a:buFont typeface="Wingdings" pitchFamily="2" charset="2"/>
              <a:buChar char="q"/>
            </a:pPr>
            <a:r>
              <a:rPr lang="en-US" sz="2000" dirty="0"/>
              <a:t>  </a:t>
            </a:r>
            <a:r>
              <a:rPr lang="en-US" sz="2000" dirty="0" err="1"/>
              <a:t>tempdb</a:t>
            </a:r>
            <a:r>
              <a:rPr lang="en-US" sz="2000" dirty="0"/>
              <a:t> </a:t>
            </a:r>
          </a:p>
          <a:p>
            <a:pPr lvl="1">
              <a:buClr>
                <a:schemeClr val="accent5">
                  <a:lumMod val="75000"/>
                </a:schemeClr>
              </a:buClr>
              <a:buFont typeface="Wingdings" pitchFamily="2" charset="2"/>
              <a:buChar char="q"/>
            </a:pPr>
            <a:r>
              <a:rPr lang="en-US" sz="2000" dirty="0"/>
              <a:t>  </a:t>
            </a:r>
            <a:r>
              <a:rPr lang="en-US" sz="2000" dirty="0" err="1"/>
              <a:t>mssql</a:t>
            </a:r>
            <a:r>
              <a:rPr lang="en-US" sz="2000" dirty="0"/>
              <a:t> system resource  (hidden)</a:t>
            </a:r>
          </a:p>
          <a:p>
            <a:pPr lvl="1">
              <a:buClr>
                <a:schemeClr val="accent5">
                  <a:lumMod val="75000"/>
                </a:schemeClr>
              </a:buClr>
              <a:buFont typeface="Wingdings" pitchFamily="2" charset="2"/>
              <a:buChar char="q"/>
            </a:pPr>
            <a:r>
              <a:rPr lang="en-US" sz="2000" dirty="0"/>
              <a:t>  </a:t>
            </a:r>
            <a:r>
              <a:rPr lang="en-US" sz="2000" dirty="0" err="1"/>
              <a:t>msdb</a:t>
            </a:r>
            <a:r>
              <a:rPr lang="en-US" sz="2000" dirty="0"/>
              <a:t> </a:t>
            </a: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dirty="0"/>
              <a:t>Master</a:t>
            </a:r>
          </a:p>
        </p:txBody>
      </p:sp>
      <p:sp>
        <p:nvSpPr>
          <p:cNvPr id="118787" name="Rectangle 3"/>
          <p:cNvSpPr>
            <a:spLocks noGrp="1" noChangeArrowheads="1"/>
          </p:cNvSpPr>
          <p:nvPr>
            <p:ph type="body" idx="1"/>
          </p:nvPr>
        </p:nvSpPr>
        <p:spPr>
          <a:xfrm>
            <a:off x="507868" y="1416050"/>
            <a:ext cx="11272652" cy="3552190"/>
          </a:xfrm>
        </p:spPr>
        <p:txBody>
          <a:bodyPr/>
          <a:lstStyle/>
          <a:p>
            <a:pPr>
              <a:lnSpc>
                <a:spcPct val="80000"/>
              </a:lnSpc>
            </a:pPr>
            <a:r>
              <a:rPr lang="en-US" sz="2000" dirty="0"/>
              <a:t>The master database is composed of system tables that keep track of the server installation as a whole and all other databases that are subsequently created. Although every database has a set of system catalogs that maintain information about objects it contains, the master database has system catalogs that keep information about disk space, file allocations and usage, </a:t>
            </a:r>
            <a:r>
              <a:rPr lang="en-US" sz="2000" dirty="0" err="1"/>
              <a:t>systemwide</a:t>
            </a:r>
            <a:r>
              <a:rPr lang="en-US" sz="2000" dirty="0"/>
              <a:t> configuration settings, endpoints, login accounts, databases on the current instance, and the existence of other SQL servers (for distributed operations).</a:t>
            </a:r>
          </a:p>
          <a:p>
            <a:pPr>
              <a:lnSpc>
                <a:spcPct val="80000"/>
              </a:lnSpc>
            </a:pPr>
            <a:r>
              <a:rPr lang="en-US" sz="2000" dirty="0"/>
              <a:t>The master database is critical to your system, so always keep a current backup copy of it. Operations such as creating another database, changing configuration values, and modifying login accounts all make modifications to master, so after performing such actions, you should back up master</a:t>
            </a: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t>Model</a:t>
            </a:r>
          </a:p>
        </p:txBody>
      </p:sp>
      <p:sp>
        <p:nvSpPr>
          <p:cNvPr id="119811" name="Rectangle 3"/>
          <p:cNvSpPr>
            <a:spLocks noGrp="1" noChangeArrowheads="1"/>
          </p:cNvSpPr>
          <p:nvPr>
            <p:ph type="body" idx="1"/>
          </p:nvPr>
        </p:nvSpPr>
        <p:spPr>
          <a:xfrm>
            <a:off x="507868" y="1416050"/>
            <a:ext cx="11435488" cy="2289175"/>
          </a:xfrm>
        </p:spPr>
        <p:txBody>
          <a:bodyPr/>
          <a:lstStyle/>
          <a:p>
            <a:r>
              <a:rPr lang="en-US" sz="2000" dirty="0"/>
              <a:t>The model database is simply a template database. Every time you create a new database, SQL Server makes a copy of model to form the basis of the new database. If you’d like every new database to start out with certain objects or permissions, you can put them in model, and all new databases will inherit them. You can also change most properties of the model database by using the ALTER DATABASE command, and those property values will then be used by any new database you create.</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dirty="0" err="1"/>
              <a:t>Tempdb</a:t>
            </a:r>
            <a:r>
              <a:rPr lang="en-US" dirty="0"/>
              <a:t> </a:t>
            </a:r>
          </a:p>
        </p:txBody>
      </p:sp>
      <p:sp>
        <p:nvSpPr>
          <p:cNvPr id="120835" name="Rectangle 3"/>
          <p:cNvSpPr>
            <a:spLocks noGrp="1" noChangeArrowheads="1"/>
          </p:cNvSpPr>
          <p:nvPr>
            <p:ph type="body" idx="1"/>
          </p:nvPr>
        </p:nvSpPr>
        <p:spPr>
          <a:xfrm>
            <a:off x="507868" y="1416050"/>
            <a:ext cx="11435488" cy="2655888"/>
          </a:xfrm>
        </p:spPr>
        <p:txBody>
          <a:bodyPr/>
          <a:lstStyle/>
          <a:p>
            <a:r>
              <a:rPr lang="en-US" sz="2000" dirty="0"/>
              <a:t>The </a:t>
            </a:r>
            <a:r>
              <a:rPr lang="en-US" sz="2000" dirty="0" err="1"/>
              <a:t>tempdb</a:t>
            </a:r>
            <a:r>
              <a:rPr lang="en-US" sz="2000" dirty="0"/>
              <a:t> database is used as a workspace. It is unique among SQL Server databases because it’s re-created–not recovered–every time SQL Server is restarted. It’s used for temporary tables explicitly created by users, for worktables that will hold intermediate results created internally by SQL Server during query processing and sorting, for maintaining row versions used in</a:t>
            </a:r>
          </a:p>
          <a:p>
            <a:r>
              <a:rPr lang="en-US" sz="2000" dirty="0"/>
              <a:t>The </a:t>
            </a:r>
            <a:r>
              <a:rPr lang="en-US" sz="2000" dirty="0" err="1"/>
              <a:t>tempdb</a:t>
            </a:r>
            <a:r>
              <a:rPr lang="en-US" sz="2000" dirty="0"/>
              <a:t> database sizing and configuration is critical for optimal functioning and performance of SQL Server </a:t>
            </a: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dirty="0" err="1"/>
              <a:t>Mssql</a:t>
            </a:r>
            <a:r>
              <a:rPr lang="en-US" dirty="0"/>
              <a:t> system resource </a:t>
            </a:r>
          </a:p>
        </p:txBody>
      </p:sp>
      <p:sp>
        <p:nvSpPr>
          <p:cNvPr id="121859" name="Rectangle 3"/>
          <p:cNvSpPr>
            <a:spLocks noGrp="1" noChangeArrowheads="1"/>
          </p:cNvSpPr>
          <p:nvPr>
            <p:ph type="body" idx="1"/>
          </p:nvPr>
        </p:nvSpPr>
        <p:spPr>
          <a:xfrm>
            <a:off x="507868" y="1416051"/>
            <a:ext cx="11435488" cy="1190625"/>
          </a:xfrm>
        </p:spPr>
        <p:txBody>
          <a:bodyPr/>
          <a:lstStyle/>
          <a:p>
            <a:r>
              <a:rPr lang="en-US" sz="2000" dirty="0"/>
              <a:t>The </a:t>
            </a:r>
            <a:r>
              <a:rPr lang="en-US" sz="2000" dirty="0" err="1"/>
              <a:t>mssql</a:t>
            </a:r>
            <a:r>
              <a:rPr lang="en-US" sz="2000" dirty="0"/>
              <a:t> system resource database is a hidden database and is usually referred to as the resource database. Executable system objects, such as system stored procedures and functions, are stored here. </a:t>
            </a: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dirty="0" err="1"/>
              <a:t>Msdb</a:t>
            </a:r>
            <a:r>
              <a:rPr lang="en-US" dirty="0"/>
              <a:t> </a:t>
            </a:r>
          </a:p>
        </p:txBody>
      </p:sp>
      <p:sp>
        <p:nvSpPr>
          <p:cNvPr id="122883" name="Rectangle 3"/>
          <p:cNvSpPr>
            <a:spLocks noGrp="1" noChangeArrowheads="1"/>
          </p:cNvSpPr>
          <p:nvPr>
            <p:ph type="body" idx="1"/>
          </p:nvPr>
        </p:nvSpPr>
        <p:spPr>
          <a:xfrm>
            <a:off x="507868" y="1416050"/>
            <a:ext cx="11435488" cy="3022600"/>
          </a:xfrm>
        </p:spPr>
        <p:txBody>
          <a:bodyPr/>
          <a:lstStyle/>
          <a:p>
            <a:r>
              <a:rPr lang="en-US" sz="2000" dirty="0"/>
              <a:t>The </a:t>
            </a:r>
            <a:r>
              <a:rPr lang="en-US" sz="2000" dirty="0" err="1"/>
              <a:t>msdb</a:t>
            </a:r>
            <a:r>
              <a:rPr lang="en-US" sz="2000" dirty="0"/>
              <a:t> database is used by the SQL Server Agent service, which performs scheduled activities such as backups and replication tasks, and the Service Broker, which provides queuing and reliable messaging for SQL Server. </a:t>
            </a:r>
          </a:p>
          <a:p>
            <a:r>
              <a:rPr lang="en-US" sz="2000" dirty="0"/>
              <a:t>When you are not performing backups and maintenance on this database, you should generally ignore </a:t>
            </a:r>
            <a:r>
              <a:rPr lang="en-US" sz="2000" dirty="0" err="1"/>
              <a:t>msdb</a:t>
            </a:r>
            <a:r>
              <a:rPr lang="en-US" sz="2000" dirty="0"/>
              <a:t>. </a:t>
            </a:r>
          </a:p>
          <a:p>
            <a:r>
              <a:rPr lang="en-US" sz="2000" dirty="0"/>
              <a:t>All the information in </a:t>
            </a:r>
            <a:r>
              <a:rPr lang="en-US" sz="2000" dirty="0" err="1"/>
              <a:t>msdb</a:t>
            </a:r>
            <a:r>
              <a:rPr lang="en-US" sz="2000" dirty="0"/>
              <a:t> is accessible from Object Explorer in SQL Server Management Studio, so you usually don’t need to access the tables in this database directly. You can think of the </a:t>
            </a:r>
            <a:r>
              <a:rPr lang="en-US" sz="2000" dirty="0" err="1"/>
              <a:t>msdb</a:t>
            </a:r>
            <a:r>
              <a:rPr lang="en-US" sz="2000" dirty="0"/>
              <a:t> tables as another form of system tables</a:t>
            </a: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Database</a:t>
            </a:r>
          </a:p>
        </p:txBody>
      </p:sp>
      <p:sp>
        <p:nvSpPr>
          <p:cNvPr id="3" name="Content Placeholder 2"/>
          <p:cNvSpPr>
            <a:spLocks noGrp="1"/>
          </p:cNvSpPr>
          <p:nvPr>
            <p:ph idx="1"/>
          </p:nvPr>
        </p:nvSpPr>
        <p:spPr/>
        <p:txBody>
          <a:bodyPr/>
          <a:lstStyle/>
          <a:p>
            <a:r>
              <a:rPr lang="en-US" dirty="0"/>
              <a:t>User databases are created by users (Administrators, developers, and testers who have access to create databases).</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26</a:t>
            </a:fld>
            <a:endParaRPr lang="en-US" dirty="0"/>
          </a:p>
        </p:txBody>
      </p:sp>
      <p:pic>
        <p:nvPicPr>
          <p:cNvPr id="5" name="Picture 4"/>
          <p:cNvPicPr>
            <a:picLocks noChangeAspect="1"/>
          </p:cNvPicPr>
          <p:nvPr/>
        </p:nvPicPr>
        <p:blipFill>
          <a:blip r:embed="rId2"/>
          <a:stretch>
            <a:fillRect/>
          </a:stretch>
        </p:blipFill>
        <p:spPr>
          <a:xfrm>
            <a:off x="8204044" y="1908048"/>
            <a:ext cx="2886075" cy="4457700"/>
          </a:xfrm>
          <a:prstGeom prst="rect">
            <a:avLst/>
          </a:prstGeom>
        </p:spPr>
      </p:pic>
    </p:spTree>
    <p:extLst>
      <p:ext uri="{BB962C8B-B14F-4D97-AF65-F5344CB8AC3E}">
        <p14:creationId xmlns:p14="http://schemas.microsoft.com/office/powerpoint/2010/main" val="1232133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Database Files </a:t>
            </a:r>
          </a:p>
        </p:txBody>
      </p:sp>
      <p:sp>
        <p:nvSpPr>
          <p:cNvPr id="123907" name="Rectangle 3"/>
          <p:cNvSpPr>
            <a:spLocks noGrp="1" noChangeArrowheads="1"/>
          </p:cNvSpPr>
          <p:nvPr>
            <p:ph type="body" idx="1"/>
          </p:nvPr>
        </p:nvSpPr>
        <p:spPr>
          <a:xfrm>
            <a:off x="507868" y="1416051"/>
            <a:ext cx="11435488" cy="3744913"/>
          </a:xfrm>
        </p:spPr>
        <p:txBody>
          <a:bodyPr/>
          <a:lstStyle/>
          <a:p>
            <a:r>
              <a:rPr lang="en-US" sz="2000" dirty="0"/>
              <a:t>A database file is nothing more than an operating system file. (In addition to database files)</a:t>
            </a:r>
          </a:p>
          <a:p>
            <a:pPr>
              <a:buFont typeface="Wingdings" pitchFamily="2" charset="2"/>
              <a:buNone/>
            </a:pPr>
            <a:r>
              <a:rPr lang="en-US" sz="2000" dirty="0"/>
              <a:t>	Primary data files:   Every database has one primary data file that keeps track of all the rest of the files in the database, in addition to storing data. By convention, a primary data file has the extension .</a:t>
            </a:r>
            <a:r>
              <a:rPr lang="en-US" sz="2000" dirty="0" err="1"/>
              <a:t>mdf</a:t>
            </a:r>
            <a:r>
              <a:rPr lang="en-US" sz="2000" dirty="0"/>
              <a:t>. </a:t>
            </a:r>
          </a:p>
          <a:p>
            <a:pPr>
              <a:buFont typeface="Wingdings" pitchFamily="2" charset="2"/>
              <a:buNone/>
            </a:pPr>
            <a:r>
              <a:rPr lang="en-US" sz="2000" dirty="0"/>
              <a:t>	Secondary data files: A database can have zero or more secondary data files. By convention, a secondary data file has the extension .</a:t>
            </a:r>
            <a:r>
              <a:rPr lang="en-US" sz="2000" dirty="0" err="1"/>
              <a:t>ndf</a:t>
            </a:r>
            <a:r>
              <a:rPr lang="en-US" sz="2000" dirty="0"/>
              <a:t>.</a:t>
            </a:r>
          </a:p>
          <a:p>
            <a:pPr>
              <a:buFont typeface="Wingdings" pitchFamily="2" charset="2"/>
              <a:buNone/>
            </a:pPr>
            <a:r>
              <a:rPr lang="en-US" sz="2000" dirty="0"/>
              <a:t>	Log files: Every database has at least one log file that contains the information necessary to recover all transactions in a database. By convention, a log file has the extension .</a:t>
            </a:r>
            <a:r>
              <a:rPr lang="en-US" sz="2000" dirty="0" err="1"/>
              <a:t>ldf</a:t>
            </a:r>
            <a:r>
              <a:rPr lang="en-US" sz="2000" dirty="0"/>
              <a:t>. </a:t>
            </a:r>
          </a:p>
          <a:p>
            <a:pPr>
              <a:buFont typeface="Wingdings" pitchFamily="2" charset="2"/>
              <a:buNone/>
            </a:pPr>
            <a:endParaRPr lang="en-US" sz="2000" dirty="0"/>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dirty="0"/>
              <a:t>SQL Server T-SQL </a:t>
            </a:r>
          </a:p>
        </p:txBody>
      </p:sp>
      <p:sp>
        <p:nvSpPr>
          <p:cNvPr id="124931" name="Rectangle 3"/>
          <p:cNvSpPr>
            <a:spLocks noGrp="1" noChangeArrowheads="1"/>
          </p:cNvSpPr>
          <p:nvPr>
            <p:ph type="body" idx="1"/>
          </p:nvPr>
        </p:nvSpPr>
        <p:spPr>
          <a:xfrm>
            <a:off x="507868" y="1416050"/>
            <a:ext cx="11435488" cy="2655888"/>
          </a:xfrm>
        </p:spPr>
        <p:txBody>
          <a:bodyPr/>
          <a:lstStyle/>
          <a:p>
            <a:r>
              <a:rPr lang="en-US" sz="2000" dirty="0"/>
              <a:t>SQL is a standard interactive and programming language for querying and modifying data and managing databases. Although SQL is both an ANSI and an ISO standard, many database products support SQL with proprietary extensions to the standard language </a:t>
            </a:r>
          </a:p>
          <a:p>
            <a:r>
              <a:rPr lang="en-US" sz="2000" dirty="0"/>
              <a:t>Transact-SQL is central to using SQL Server. All applications that communicate with an instance of SQL Server do so by sending Transact-SQL statements to the server, regardless of the user interface of the application </a:t>
            </a:r>
          </a:p>
        </p:txBody>
      </p:sp>
      <p:pic>
        <p:nvPicPr>
          <p:cNvPr id="124932" name="Picture 4"/>
          <p:cNvPicPr>
            <a:picLocks noChangeAspect="1" noChangeArrowheads="1"/>
          </p:cNvPicPr>
          <p:nvPr/>
        </p:nvPicPr>
        <p:blipFill>
          <a:blip r:embed="rId2" cstate="print"/>
          <a:srcRect/>
          <a:stretch>
            <a:fillRect/>
          </a:stretch>
        </p:blipFill>
        <p:spPr bwMode="auto">
          <a:xfrm>
            <a:off x="6079601" y="3417889"/>
            <a:ext cx="29626" cy="22225"/>
          </a:xfrm>
          <a:prstGeom prst="rect">
            <a:avLst/>
          </a:prstGeom>
          <a:noFill/>
          <a:ln w="9525">
            <a:noFill/>
            <a:miter lim="800000"/>
            <a:headEnd/>
            <a:tailEnd/>
          </a:ln>
          <a:effectLst/>
        </p:spPr>
      </p:pic>
      <p:graphicFrame>
        <p:nvGraphicFramePr>
          <p:cNvPr id="6" name="Content Placeholder 5" descr="Table with multiple topic and category rows"/>
          <p:cNvGraphicFramePr>
            <a:graphicFrameLocks/>
          </p:cNvGraphicFramePr>
          <p:nvPr>
            <p:extLst>
              <p:ext uri="{D42A27DB-BD31-4B8C-83A1-F6EECF244321}">
                <p14:modId xmlns:p14="http://schemas.microsoft.com/office/powerpoint/2010/main" val="1141045659"/>
              </p:ext>
            </p:extLst>
          </p:nvPr>
        </p:nvGraphicFramePr>
        <p:xfrm>
          <a:off x="838199" y="3307080"/>
          <a:ext cx="10713720" cy="2829672"/>
        </p:xfrm>
        <a:graphic>
          <a:graphicData uri="http://schemas.openxmlformats.org/drawingml/2006/table">
            <a:tbl>
              <a:tblPr firstRow="1" bandRow="1">
                <a:tableStyleId>{5FD0F851-EC5A-4D38-B0AD-8093EC10F338}</a:tableStyleId>
              </a:tblPr>
              <a:tblGrid>
                <a:gridCol w="1920241">
                  <a:extLst>
                    <a:ext uri="{9D8B030D-6E8A-4147-A177-3AD203B41FA5}">
                      <a16:colId xmlns:a16="http://schemas.microsoft.com/office/drawing/2014/main" val="768047797"/>
                    </a:ext>
                  </a:extLst>
                </a:gridCol>
                <a:gridCol w="2179320">
                  <a:extLst>
                    <a:ext uri="{9D8B030D-6E8A-4147-A177-3AD203B41FA5}">
                      <a16:colId xmlns:a16="http://schemas.microsoft.com/office/drawing/2014/main" val="2160592720"/>
                    </a:ext>
                  </a:extLst>
                </a:gridCol>
                <a:gridCol w="6614159">
                  <a:extLst>
                    <a:ext uri="{9D8B030D-6E8A-4147-A177-3AD203B41FA5}">
                      <a16:colId xmlns:a16="http://schemas.microsoft.com/office/drawing/2014/main" val="3490281297"/>
                    </a:ext>
                  </a:extLst>
                </a:gridCol>
              </a:tblGrid>
              <a:tr h="337601">
                <a:tc>
                  <a:txBody>
                    <a:bodyPr/>
                    <a:lstStyle/>
                    <a:p>
                      <a:pPr algn="l"/>
                      <a:r>
                        <a:rPr lang="en-US" sz="1800" dirty="0"/>
                        <a:t>Source</a:t>
                      </a:r>
                    </a:p>
                  </a:txBody>
                  <a:tcPr anchor="ctr"/>
                </a:tc>
                <a:tc>
                  <a:txBody>
                    <a:bodyPr/>
                    <a:lstStyle/>
                    <a:p>
                      <a:pPr algn="ctr"/>
                      <a:r>
                        <a:rPr lang="en-US" sz="1800" dirty="0"/>
                        <a:t>Common</a:t>
                      </a:r>
                      <a:r>
                        <a:rPr lang="en-US" sz="1800" baseline="0" dirty="0"/>
                        <a:t> Name</a:t>
                      </a:r>
                      <a:endParaRPr lang="en-US" sz="1800" dirty="0"/>
                    </a:p>
                  </a:txBody>
                  <a:tcPr anchor="ctr"/>
                </a:tc>
                <a:tc>
                  <a:txBody>
                    <a:bodyPr/>
                    <a:lstStyle/>
                    <a:p>
                      <a:pPr algn="ctr"/>
                      <a:r>
                        <a:rPr lang="en-US" sz="1800" dirty="0"/>
                        <a:t>Full Name</a:t>
                      </a:r>
                    </a:p>
                  </a:txBody>
                  <a:tcPr anchor="ctr"/>
                </a:tc>
                <a:extLst>
                  <a:ext uri="{0D108BD9-81ED-4DB2-BD59-A6C34878D82A}">
                    <a16:rowId xmlns:a16="http://schemas.microsoft.com/office/drawing/2014/main" val="4137053520"/>
                  </a:ext>
                </a:extLst>
              </a:tr>
              <a:tr h="344775">
                <a:tc>
                  <a:txBody>
                    <a:bodyPr/>
                    <a:lstStyle/>
                    <a:p>
                      <a:pPr algn="l"/>
                      <a:r>
                        <a:rPr lang="en-US" sz="1800" dirty="0" err="1"/>
                        <a:t>ANSl</a:t>
                      </a:r>
                      <a:r>
                        <a:rPr lang="en-US" sz="1800" dirty="0"/>
                        <a:t>/</a:t>
                      </a:r>
                      <a:r>
                        <a:rPr lang="en-US" sz="1800" dirty="0" err="1"/>
                        <a:t>lSO</a:t>
                      </a:r>
                      <a:r>
                        <a:rPr lang="en-US" sz="1800" dirty="0"/>
                        <a:t> Standard</a:t>
                      </a:r>
                    </a:p>
                  </a:txBody>
                  <a:tcPr anchor="ctr"/>
                </a:tc>
                <a:tc>
                  <a:txBody>
                    <a:bodyPr/>
                    <a:lstStyle/>
                    <a:p>
                      <a:pPr algn="ctr"/>
                      <a:r>
                        <a:rPr lang="en-US" sz="1800" dirty="0"/>
                        <a:t>SQL/PSM</a:t>
                      </a:r>
                    </a:p>
                  </a:txBody>
                  <a:tcPr anchor="ctr"/>
                </a:tc>
                <a:tc>
                  <a:txBody>
                    <a:bodyPr/>
                    <a:lstStyle/>
                    <a:p>
                      <a:pPr algn="ctr"/>
                      <a:r>
                        <a:rPr lang="en-US" sz="1800" dirty="0"/>
                        <a:t>SQL/Persistent</a:t>
                      </a:r>
                      <a:r>
                        <a:rPr lang="en-US" sz="1800" baseline="0" dirty="0"/>
                        <a:t> Store Module</a:t>
                      </a:r>
                      <a:endParaRPr lang="en-US" sz="1800" dirty="0"/>
                    </a:p>
                  </a:txBody>
                  <a:tcPr anchor="ctr"/>
                </a:tc>
                <a:extLst>
                  <a:ext uri="{0D108BD9-81ED-4DB2-BD59-A6C34878D82A}">
                    <a16:rowId xmlns:a16="http://schemas.microsoft.com/office/drawing/2014/main" val="3556899677"/>
                  </a:ext>
                </a:extLst>
              </a:tr>
              <a:tr h="344775">
                <a:tc>
                  <a:txBody>
                    <a:bodyPr/>
                    <a:lstStyle/>
                    <a:p>
                      <a:pPr algn="l"/>
                      <a:r>
                        <a:rPr lang="en-US" sz="1800" dirty="0"/>
                        <a:t>IBM</a:t>
                      </a:r>
                    </a:p>
                  </a:txBody>
                  <a:tcPr anchor="ctr"/>
                </a:tc>
                <a:tc>
                  <a:txBody>
                    <a:bodyPr/>
                    <a:lstStyle/>
                    <a:p>
                      <a:pPr algn="ctr"/>
                      <a:r>
                        <a:rPr lang="en-US" sz="1800" dirty="0"/>
                        <a:t>SQL PL</a:t>
                      </a:r>
                    </a:p>
                  </a:txBody>
                  <a:tcPr anchor="ctr"/>
                </a:tc>
                <a:tc>
                  <a:txBody>
                    <a:bodyPr/>
                    <a:lstStyle/>
                    <a:p>
                      <a:pPr algn="ctr"/>
                      <a:r>
                        <a:rPr lang="en-US" sz="1800" dirty="0"/>
                        <a:t>SQL Procedural Language</a:t>
                      </a:r>
                    </a:p>
                  </a:txBody>
                  <a:tcPr anchor="ctr"/>
                </a:tc>
                <a:extLst>
                  <a:ext uri="{0D108BD9-81ED-4DB2-BD59-A6C34878D82A}">
                    <a16:rowId xmlns:a16="http://schemas.microsoft.com/office/drawing/2014/main" val="3329541866"/>
                  </a:ext>
                </a:extLst>
              </a:tr>
              <a:tr h="337601">
                <a:tc>
                  <a:txBody>
                    <a:bodyPr/>
                    <a:lstStyle/>
                    <a:p>
                      <a:pPr algn="l"/>
                      <a:r>
                        <a:rPr lang="en-US" sz="1800" dirty="0"/>
                        <a:t>Microsoft/Sybase</a:t>
                      </a:r>
                    </a:p>
                  </a:txBody>
                  <a:tcPr anchor="ctr"/>
                </a:tc>
                <a:tc>
                  <a:txBody>
                    <a:bodyPr/>
                    <a:lstStyle/>
                    <a:p>
                      <a:pPr algn="ctr"/>
                      <a:r>
                        <a:rPr lang="en-US" sz="1800" dirty="0"/>
                        <a:t>T-SQL</a:t>
                      </a:r>
                    </a:p>
                  </a:txBody>
                  <a:tcPr anchor="ctr"/>
                </a:tc>
                <a:tc>
                  <a:txBody>
                    <a:bodyPr/>
                    <a:lstStyle/>
                    <a:p>
                      <a:pPr algn="ctr"/>
                      <a:r>
                        <a:rPr lang="en-US" sz="1800" dirty="0"/>
                        <a:t>Transact-SQL</a:t>
                      </a:r>
                    </a:p>
                  </a:txBody>
                  <a:tcPr anchor="ctr"/>
                </a:tc>
                <a:extLst>
                  <a:ext uri="{0D108BD9-81ED-4DB2-BD59-A6C34878D82A}">
                    <a16:rowId xmlns:a16="http://schemas.microsoft.com/office/drawing/2014/main" val="1219984279"/>
                  </a:ext>
                </a:extLst>
              </a:tr>
              <a:tr h="337601">
                <a:tc>
                  <a:txBody>
                    <a:bodyPr/>
                    <a:lstStyle/>
                    <a:p>
                      <a:pPr algn="l"/>
                      <a:r>
                        <a:rPr lang="en-US" sz="1800" dirty="0"/>
                        <a:t>MYSQL</a:t>
                      </a:r>
                    </a:p>
                  </a:txBody>
                  <a:tcPr anchor="ctr"/>
                </a:tc>
                <a:tc>
                  <a:txBody>
                    <a:bodyPr/>
                    <a:lstStyle/>
                    <a:p>
                      <a:pPr algn="ctr"/>
                      <a:r>
                        <a:rPr lang="en-US" sz="1800" dirty="0"/>
                        <a:t>MYSQL</a:t>
                      </a:r>
                    </a:p>
                  </a:txBody>
                  <a:tcPr anchor="ctr"/>
                </a:tc>
                <a:tc>
                  <a:txBody>
                    <a:bodyPr/>
                    <a:lstStyle/>
                    <a:p>
                      <a:pPr algn="ctr"/>
                      <a:r>
                        <a:rPr lang="en-US" sz="1800" dirty="0"/>
                        <a:t>MYSQL</a:t>
                      </a:r>
                    </a:p>
                  </a:txBody>
                  <a:tcPr anchor="ctr"/>
                </a:tc>
                <a:extLst>
                  <a:ext uri="{0D108BD9-81ED-4DB2-BD59-A6C34878D82A}">
                    <a16:rowId xmlns:a16="http://schemas.microsoft.com/office/drawing/2014/main" val="1215425845"/>
                  </a:ext>
                </a:extLst>
              </a:tr>
              <a:tr h="344775">
                <a:tc>
                  <a:txBody>
                    <a:bodyPr/>
                    <a:lstStyle/>
                    <a:p>
                      <a:pPr algn="l"/>
                      <a:r>
                        <a:rPr lang="en-US" sz="1800" dirty="0"/>
                        <a:t>Oracle</a:t>
                      </a:r>
                    </a:p>
                  </a:txBody>
                  <a:tcPr anchor="ctr"/>
                </a:tc>
                <a:tc>
                  <a:txBody>
                    <a:bodyPr/>
                    <a:lstStyle/>
                    <a:p>
                      <a:pPr algn="ctr"/>
                      <a:r>
                        <a:rPr lang="en-US" sz="1800" dirty="0"/>
                        <a:t>PL/SQL</a:t>
                      </a:r>
                    </a:p>
                  </a:txBody>
                  <a:tcPr anchor="ctr"/>
                </a:tc>
                <a:tc>
                  <a:txBody>
                    <a:bodyPr/>
                    <a:lstStyle/>
                    <a:p>
                      <a:pPr algn="ctr"/>
                      <a:r>
                        <a:rPr lang="en-US" sz="1800" dirty="0"/>
                        <a:t>Procedural language/SQL</a:t>
                      </a:r>
                    </a:p>
                  </a:txBody>
                  <a:tcPr anchor="ctr"/>
                </a:tc>
                <a:extLst>
                  <a:ext uri="{0D108BD9-81ED-4DB2-BD59-A6C34878D82A}">
                    <a16:rowId xmlns:a16="http://schemas.microsoft.com/office/drawing/2014/main" val="10005"/>
                  </a:ext>
                </a:extLst>
              </a:tr>
              <a:tr h="635112">
                <a:tc>
                  <a:txBody>
                    <a:bodyPr/>
                    <a:lstStyle/>
                    <a:p>
                      <a:pPr algn="l"/>
                      <a:r>
                        <a:rPr lang="en-US" sz="1800" dirty="0" err="1"/>
                        <a:t>PostgreSQL</a:t>
                      </a:r>
                      <a:endParaRPr lang="en-US" sz="1800" dirty="0"/>
                    </a:p>
                  </a:txBody>
                  <a:tcPr anchor="ctr"/>
                </a:tc>
                <a:tc>
                  <a:txBody>
                    <a:bodyPr/>
                    <a:lstStyle/>
                    <a:p>
                      <a:pPr algn="ctr"/>
                      <a:r>
                        <a:rPr lang="en-US" sz="1800" dirty="0"/>
                        <a:t>PL/SQL</a:t>
                      </a:r>
                    </a:p>
                  </a:txBody>
                  <a:tcPr anchor="ctr"/>
                </a:tc>
                <a:tc>
                  <a:txBody>
                    <a:bodyPr/>
                    <a:lstStyle/>
                    <a:p>
                      <a:pPr algn="ctr"/>
                      <a:r>
                        <a:rPr lang="en-US" sz="1800" dirty="0"/>
                        <a:t>Procedural</a:t>
                      </a:r>
                      <a:r>
                        <a:rPr lang="en-US" sz="1800" baseline="0" dirty="0"/>
                        <a:t> Language/</a:t>
                      </a:r>
                      <a:r>
                        <a:rPr lang="en-US" sz="1800" baseline="0" dirty="0" err="1"/>
                        <a:t>PostgreSQL</a:t>
                      </a:r>
                      <a:r>
                        <a:rPr lang="en-US" sz="1800" baseline="0" dirty="0"/>
                        <a:t> Structured Query Language</a:t>
                      </a:r>
                      <a:endParaRPr lang="en-US" sz="1800" dirty="0"/>
                    </a:p>
                  </a:txBody>
                  <a:tcPr anchor="ctr"/>
                </a:tc>
                <a:extLst>
                  <a:ext uri="{0D108BD9-81ED-4DB2-BD59-A6C34878D82A}">
                    <a16:rowId xmlns:a16="http://schemas.microsoft.com/office/drawing/2014/main" val="10006"/>
                  </a:ext>
                </a:extLst>
              </a:tr>
            </a:tbl>
          </a:graphicData>
        </a:graphic>
      </p:graphicFrame>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dirty="0"/>
              <a:t>Types Of Statements</a:t>
            </a:r>
          </a:p>
        </p:txBody>
      </p:sp>
      <p:sp>
        <p:nvSpPr>
          <p:cNvPr id="126979" name="Rectangle 3"/>
          <p:cNvSpPr>
            <a:spLocks noGrp="1" noChangeArrowheads="1"/>
          </p:cNvSpPr>
          <p:nvPr>
            <p:ph type="body" idx="1"/>
          </p:nvPr>
        </p:nvSpPr>
        <p:spPr>
          <a:xfrm>
            <a:off x="507868" y="1416050"/>
            <a:ext cx="11435488" cy="4897438"/>
          </a:xfrm>
        </p:spPr>
        <p:txBody>
          <a:bodyPr/>
          <a:lstStyle/>
          <a:p>
            <a:r>
              <a:rPr lang="en-US" sz="2000" b="0" dirty="0">
                <a:effectLst/>
              </a:rPr>
              <a:t>Data Definition Language (DDL) statements, which allow you to create objects in the database</a:t>
            </a:r>
          </a:p>
          <a:p>
            <a:pPr lvl="2">
              <a:buFont typeface="Wingdings" pitchFamily="2" charset="2"/>
              <a:buNone/>
            </a:pPr>
            <a:r>
              <a:rPr lang="en-US" b="0" dirty="0">
                <a:effectLst/>
              </a:rPr>
              <a:t>CREATE </a:t>
            </a:r>
            <a:r>
              <a:rPr lang="en-US" b="0" dirty="0" err="1">
                <a:effectLst/>
              </a:rPr>
              <a:t>object_name</a:t>
            </a:r>
            <a:endParaRPr lang="en-US" b="0" dirty="0">
              <a:effectLst/>
            </a:endParaRPr>
          </a:p>
          <a:p>
            <a:pPr lvl="2">
              <a:buFont typeface="Wingdings" pitchFamily="2" charset="2"/>
              <a:buNone/>
            </a:pPr>
            <a:r>
              <a:rPr lang="en-US" b="0" dirty="0">
                <a:effectLst/>
              </a:rPr>
              <a:t>ALTER </a:t>
            </a:r>
            <a:r>
              <a:rPr lang="en-US" b="0" dirty="0" err="1">
                <a:effectLst/>
              </a:rPr>
              <a:t>object_name</a:t>
            </a:r>
            <a:endParaRPr lang="en-US" b="0" dirty="0">
              <a:effectLst/>
            </a:endParaRPr>
          </a:p>
          <a:p>
            <a:pPr lvl="2">
              <a:buFont typeface="Wingdings" pitchFamily="2" charset="2"/>
              <a:buNone/>
            </a:pPr>
            <a:r>
              <a:rPr lang="en-US" b="0" dirty="0">
                <a:effectLst/>
              </a:rPr>
              <a:t>DROP </a:t>
            </a:r>
            <a:r>
              <a:rPr lang="en-US" b="0" dirty="0" err="1">
                <a:effectLst/>
              </a:rPr>
              <a:t>object_name</a:t>
            </a:r>
            <a:endParaRPr lang="en-US" b="0" dirty="0">
              <a:effectLst/>
            </a:endParaRPr>
          </a:p>
          <a:p>
            <a:r>
              <a:rPr lang="en-US" sz="2000" b="0" dirty="0">
                <a:effectLst/>
              </a:rPr>
              <a:t>Data Control Language (DCL) statements, which allow you to determine who can see or modify the data.</a:t>
            </a:r>
          </a:p>
          <a:p>
            <a:pPr lvl="1">
              <a:buFont typeface="Wingdings" pitchFamily="2" charset="2"/>
              <a:buNone/>
            </a:pPr>
            <a:r>
              <a:rPr lang="en-US" sz="2000" b="0" dirty="0">
                <a:effectLst/>
              </a:rPr>
              <a:t>	GRANT</a:t>
            </a:r>
          </a:p>
          <a:p>
            <a:pPr lvl="1">
              <a:buFont typeface="Wingdings" pitchFamily="2" charset="2"/>
              <a:buNone/>
            </a:pPr>
            <a:r>
              <a:rPr lang="en-US" sz="2000" b="0" dirty="0">
                <a:effectLst/>
              </a:rPr>
              <a:t>	DENY</a:t>
            </a:r>
          </a:p>
          <a:p>
            <a:pPr lvl="1">
              <a:buFont typeface="Wingdings" pitchFamily="2" charset="2"/>
              <a:buNone/>
            </a:pPr>
            <a:r>
              <a:rPr lang="en-US" sz="2000" b="0" dirty="0">
                <a:effectLst/>
              </a:rPr>
              <a:t>	REVOKE</a:t>
            </a:r>
          </a:p>
          <a:p>
            <a:r>
              <a:rPr lang="en-US" sz="2000" b="0" dirty="0">
                <a:effectLst/>
              </a:rPr>
              <a:t>Data Manipulation Language (DML) statements, which allow you to query and modify the data</a:t>
            </a:r>
          </a:p>
          <a:p>
            <a:pPr lvl="1">
              <a:buFont typeface="Wingdings" pitchFamily="2" charset="2"/>
              <a:buNone/>
            </a:pPr>
            <a:r>
              <a:rPr lang="en-US" sz="2000" b="0" dirty="0">
                <a:effectLst/>
              </a:rPr>
              <a:t>	SELECT</a:t>
            </a:r>
          </a:p>
          <a:p>
            <a:pPr lvl="1">
              <a:buFont typeface="Wingdings" pitchFamily="2" charset="2"/>
              <a:buNone/>
            </a:pPr>
            <a:r>
              <a:rPr lang="en-US" sz="2000" b="0" dirty="0">
                <a:effectLst/>
              </a:rPr>
              <a:t>	INSERT</a:t>
            </a:r>
          </a:p>
          <a:p>
            <a:pPr lvl="1">
              <a:buFont typeface="Wingdings" pitchFamily="2" charset="2"/>
              <a:buNone/>
            </a:pPr>
            <a:r>
              <a:rPr lang="en-US" sz="2000" b="0" dirty="0">
                <a:effectLst/>
              </a:rPr>
              <a:t>	UPDATE</a:t>
            </a:r>
          </a:p>
          <a:p>
            <a:pPr lvl="1">
              <a:buFont typeface="Wingdings" pitchFamily="2" charset="2"/>
              <a:buNone/>
            </a:pPr>
            <a:r>
              <a:rPr lang="en-US" sz="2000" b="0" dirty="0">
                <a:effectLst/>
              </a:rPr>
              <a:t>	DELETE</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a:t>General Concepts	</a:t>
            </a:r>
          </a:p>
        </p:txBody>
      </p:sp>
      <p:sp>
        <p:nvSpPr>
          <p:cNvPr id="102403" name="Rectangle 3"/>
          <p:cNvSpPr>
            <a:spLocks noGrp="1" noChangeArrowheads="1"/>
          </p:cNvSpPr>
          <p:nvPr>
            <p:ph type="body" idx="1"/>
          </p:nvPr>
        </p:nvSpPr>
        <p:spPr>
          <a:xfrm>
            <a:off x="507868" y="1416051"/>
            <a:ext cx="11435488" cy="2640723"/>
          </a:xfrm>
        </p:spPr>
        <p:txBody>
          <a:bodyPr/>
          <a:lstStyle/>
          <a:p>
            <a:r>
              <a:rPr lang="en-US" sz="2000" dirty="0"/>
              <a:t>Database definition</a:t>
            </a:r>
          </a:p>
          <a:p>
            <a:pPr lvl="1"/>
            <a:r>
              <a:rPr lang="en-US" sz="2000" dirty="0"/>
              <a:t>Organized collection of logically related data</a:t>
            </a:r>
          </a:p>
          <a:p>
            <a:r>
              <a:rPr lang="en-US" sz="2000" dirty="0"/>
              <a:t>Data</a:t>
            </a:r>
          </a:p>
          <a:p>
            <a:pPr lvl="1"/>
            <a:r>
              <a:rPr lang="en-US" sz="2000" dirty="0"/>
              <a:t>Known facts</a:t>
            </a:r>
          </a:p>
          <a:p>
            <a:pPr lvl="1"/>
            <a:r>
              <a:rPr lang="en-US" sz="2000" dirty="0"/>
              <a:t>Types: text, graphics, images, sound, videos</a:t>
            </a:r>
          </a:p>
          <a:p>
            <a:r>
              <a:rPr lang="en-US" sz="2000" dirty="0"/>
              <a:t>Database management system (DBMS)</a:t>
            </a:r>
          </a:p>
          <a:p>
            <a:pPr lvl="1"/>
            <a:r>
              <a:rPr lang="en-US" sz="2000" dirty="0"/>
              <a:t>Software package for defining and managing a database </a:t>
            </a:r>
          </a:p>
          <a:p>
            <a:pPr>
              <a:lnSpc>
                <a:spcPct val="80000"/>
              </a:lnSpc>
              <a:buNone/>
            </a:pPr>
            <a:endParaRPr lang="en-US" sz="1800"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dirty="0">
                <a:effectLst/>
              </a:rPr>
              <a:t>Syntax Elements</a:t>
            </a:r>
          </a:p>
        </p:txBody>
      </p:sp>
      <p:sp>
        <p:nvSpPr>
          <p:cNvPr id="4" name="Content Placeholder 2"/>
          <p:cNvSpPr>
            <a:spLocks noGrp="1"/>
          </p:cNvSpPr>
          <p:nvPr>
            <p:ph sz="half" idx="1"/>
          </p:nvPr>
        </p:nvSpPr>
        <p:spPr>
          <a:xfrm>
            <a:off x="779463" y="1524001"/>
            <a:ext cx="5410199" cy="4419600"/>
          </a:xfrm>
        </p:spPr>
        <p:txBody>
          <a:bodyPr>
            <a:noAutofit/>
          </a:bodyPr>
          <a:lstStyle/>
          <a:p>
            <a:pPr>
              <a:buClr>
                <a:schemeClr val="accent5">
                  <a:lumMod val="75000"/>
                </a:schemeClr>
              </a:buClr>
              <a:buFont typeface="Wingdings" pitchFamily="2" charset="2"/>
              <a:buChar char="q"/>
            </a:pPr>
            <a:r>
              <a:rPr lang="en-US" dirty="0"/>
              <a:t>  Batch Directives</a:t>
            </a:r>
          </a:p>
          <a:p>
            <a:pPr>
              <a:buClr>
                <a:schemeClr val="accent5">
                  <a:lumMod val="75000"/>
                </a:schemeClr>
              </a:buClr>
              <a:buFont typeface="Wingdings" pitchFamily="2" charset="2"/>
              <a:buChar char="q"/>
            </a:pPr>
            <a:r>
              <a:rPr lang="en-US" dirty="0"/>
              <a:t>  Comments</a:t>
            </a:r>
          </a:p>
          <a:p>
            <a:pPr>
              <a:buClr>
                <a:schemeClr val="accent5">
                  <a:lumMod val="75000"/>
                </a:schemeClr>
              </a:buClr>
              <a:buFont typeface="Wingdings" pitchFamily="2" charset="2"/>
              <a:buChar char="q"/>
            </a:pPr>
            <a:r>
              <a:rPr lang="en-US" dirty="0"/>
              <a:t>  Identifiers</a:t>
            </a:r>
          </a:p>
          <a:p>
            <a:pPr>
              <a:buClr>
                <a:schemeClr val="accent5">
                  <a:lumMod val="75000"/>
                </a:schemeClr>
              </a:buClr>
              <a:buFont typeface="Wingdings" pitchFamily="2" charset="2"/>
              <a:buChar char="q"/>
            </a:pPr>
            <a:r>
              <a:rPr lang="en-US" dirty="0"/>
              <a:t>  Types of Data</a:t>
            </a:r>
          </a:p>
          <a:p>
            <a:pPr>
              <a:buClr>
                <a:schemeClr val="accent5">
                  <a:lumMod val="75000"/>
                </a:schemeClr>
              </a:buClr>
              <a:buFont typeface="Wingdings" pitchFamily="2" charset="2"/>
              <a:buChar char="q"/>
            </a:pPr>
            <a:r>
              <a:rPr lang="en-US" dirty="0"/>
              <a:t>  Variables</a:t>
            </a:r>
          </a:p>
        </p:txBody>
      </p:sp>
      <p:sp>
        <p:nvSpPr>
          <p:cNvPr id="5" name="Content Placeholder 3"/>
          <p:cNvSpPr txBox="1">
            <a:spLocks/>
          </p:cNvSpPr>
          <p:nvPr/>
        </p:nvSpPr>
        <p:spPr>
          <a:xfrm>
            <a:off x="6122995" y="1533526"/>
            <a:ext cx="5410197" cy="4419600"/>
          </a:xfrm>
          <a:prstGeom prst="rect">
            <a:avLst/>
          </a:prstGeom>
        </p:spPr>
        <p:txBody>
          <a:bodyPr>
            <a:noAutofit/>
          </a:bodyPr>
          <a:lstStyle/>
          <a:p>
            <a:pPr>
              <a:buClr>
                <a:schemeClr val="accent5">
                  <a:lumMod val="75000"/>
                </a:schemeClr>
              </a:buClr>
              <a:buFont typeface="Wingdings" pitchFamily="2" charset="2"/>
              <a:buChar char="q"/>
            </a:pPr>
            <a:r>
              <a:rPr lang="en-US" sz="2800" dirty="0"/>
              <a:t>  System Functions</a:t>
            </a:r>
          </a:p>
          <a:p>
            <a:pPr>
              <a:buClr>
                <a:schemeClr val="accent5">
                  <a:lumMod val="75000"/>
                </a:schemeClr>
              </a:buClr>
              <a:buFont typeface="Wingdings" pitchFamily="2" charset="2"/>
              <a:buChar char="q"/>
            </a:pPr>
            <a:r>
              <a:rPr lang="en-US" sz="2800" dirty="0"/>
              <a:t>  Operators</a:t>
            </a:r>
          </a:p>
          <a:p>
            <a:pPr>
              <a:buClr>
                <a:schemeClr val="accent5">
                  <a:lumMod val="75000"/>
                </a:schemeClr>
              </a:buClr>
              <a:buFont typeface="Wingdings" pitchFamily="2" charset="2"/>
              <a:buChar char="q"/>
            </a:pPr>
            <a:r>
              <a:rPr lang="en-US" sz="2800" dirty="0"/>
              <a:t>  Expressions</a:t>
            </a:r>
          </a:p>
          <a:p>
            <a:pPr>
              <a:buClr>
                <a:schemeClr val="accent5">
                  <a:lumMod val="75000"/>
                </a:schemeClr>
              </a:buClr>
              <a:buFont typeface="Wingdings" pitchFamily="2" charset="2"/>
              <a:buChar char="q"/>
            </a:pPr>
            <a:r>
              <a:rPr lang="en-US" sz="2800" dirty="0"/>
              <a:t>  Control-of-Flow</a:t>
            </a:r>
          </a:p>
          <a:p>
            <a:pPr>
              <a:buClr>
                <a:schemeClr val="accent5">
                  <a:lumMod val="75000"/>
                </a:schemeClr>
              </a:buClr>
            </a:pPr>
            <a:r>
              <a:rPr lang="en-US" sz="2800" dirty="0"/>
              <a:t>      Language Elements</a:t>
            </a:r>
          </a:p>
          <a:p>
            <a:pPr>
              <a:buClr>
                <a:schemeClr val="accent5">
                  <a:lumMod val="75000"/>
                </a:schemeClr>
              </a:buClr>
              <a:buFont typeface="Wingdings" pitchFamily="2" charset="2"/>
              <a:buChar char="q"/>
            </a:pPr>
            <a:r>
              <a:rPr lang="en-US" sz="2800" dirty="0"/>
              <a:t>  Reserved Keywords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531818" y="320676"/>
            <a:ext cx="11125199" cy="889000"/>
          </a:xfrm>
        </p:spPr>
        <p:txBody>
          <a:bodyPr/>
          <a:lstStyle/>
          <a:p>
            <a:r>
              <a:rPr lang="en-US" dirty="0"/>
              <a:t>Retrieving Data</a:t>
            </a:r>
          </a:p>
        </p:txBody>
      </p:sp>
      <p:sp>
        <p:nvSpPr>
          <p:cNvPr id="154627" name="Rectangle 3"/>
          <p:cNvSpPr>
            <a:spLocks noGrp="1" noChangeArrowheads="1"/>
          </p:cNvSpPr>
          <p:nvPr>
            <p:ph type="body" idx="1"/>
          </p:nvPr>
        </p:nvSpPr>
        <p:spPr>
          <a:xfrm>
            <a:off x="955543" y="1416051"/>
            <a:ext cx="8655182" cy="2165349"/>
          </a:xfrm>
        </p:spPr>
        <p:txBody>
          <a:bodyPr/>
          <a:lstStyle/>
          <a:p>
            <a:pPr>
              <a:buClr>
                <a:schemeClr val="accent5">
                  <a:lumMod val="75000"/>
                </a:schemeClr>
              </a:buClr>
              <a:buFont typeface="Wingdings" pitchFamily="2" charset="2"/>
              <a:buChar char="q"/>
            </a:pPr>
            <a:r>
              <a:rPr lang="en-US" sz="2000" dirty="0">
                <a:effectLst/>
              </a:rPr>
              <a:t>  Retrieving Data by Using the SELECT Statement</a:t>
            </a:r>
          </a:p>
          <a:p>
            <a:pPr>
              <a:buClr>
                <a:schemeClr val="accent5">
                  <a:lumMod val="75000"/>
                </a:schemeClr>
              </a:buClr>
              <a:buFont typeface="Wingdings" pitchFamily="2" charset="2"/>
              <a:buChar char="q"/>
            </a:pPr>
            <a:r>
              <a:rPr lang="en-US" sz="2000" dirty="0">
                <a:effectLst/>
              </a:rPr>
              <a:t>  Filtering Data</a:t>
            </a:r>
          </a:p>
          <a:p>
            <a:pPr>
              <a:buClr>
                <a:schemeClr val="accent5">
                  <a:lumMod val="75000"/>
                </a:schemeClr>
              </a:buClr>
              <a:buFont typeface="Wingdings" pitchFamily="2" charset="2"/>
              <a:buChar char="q"/>
            </a:pPr>
            <a:r>
              <a:rPr lang="en-US" sz="2000" dirty="0">
                <a:effectLst/>
              </a:rPr>
              <a:t>  Formatting Result Sets</a:t>
            </a:r>
          </a:p>
          <a:p>
            <a:pPr>
              <a:buClr>
                <a:schemeClr val="accent5">
                  <a:lumMod val="75000"/>
                </a:schemeClr>
              </a:buClr>
              <a:buFont typeface="Wingdings" pitchFamily="2" charset="2"/>
              <a:buChar char="q"/>
            </a:pPr>
            <a:r>
              <a:rPr lang="en-US" sz="2000" dirty="0">
                <a:effectLst/>
              </a:rPr>
              <a:t>  How Queries Are Processed</a:t>
            </a:r>
          </a:p>
          <a:p>
            <a:pPr>
              <a:buClr>
                <a:schemeClr val="accent5">
                  <a:lumMod val="75000"/>
                </a:schemeClr>
              </a:buClr>
              <a:buFont typeface="Wingdings" pitchFamily="2" charset="2"/>
              <a:buChar char="q"/>
            </a:pPr>
            <a:r>
              <a:rPr lang="en-US" sz="2000" dirty="0">
                <a:effectLst/>
              </a:rPr>
              <a:t>  Performance Considerations</a:t>
            </a:r>
          </a:p>
        </p:txBody>
      </p:sp>
    </p:spTree>
    <p:extLst>
      <p:ext uri="{BB962C8B-B14F-4D97-AF65-F5344CB8AC3E}">
        <p14:creationId xmlns:p14="http://schemas.microsoft.com/office/powerpoint/2010/main" val="77186365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Set</a:t>
            </a:r>
          </a:p>
        </p:txBody>
      </p:sp>
      <p:sp>
        <p:nvSpPr>
          <p:cNvPr id="3" name="Content Placeholder 2"/>
          <p:cNvSpPr>
            <a:spLocks noGrp="1"/>
          </p:cNvSpPr>
          <p:nvPr>
            <p:ph idx="1"/>
          </p:nvPr>
        </p:nvSpPr>
        <p:spPr/>
        <p:txBody>
          <a:bodyPr/>
          <a:lstStyle/>
          <a:p>
            <a:r>
              <a:rPr lang="en-US" dirty="0"/>
              <a:t>Result set is a set of data, could be empty or not, returned by a select statement, or a stored procedure, that is saved in RAM or displayed on the screen.</a:t>
            </a:r>
          </a:p>
          <a:p>
            <a:r>
              <a:rPr lang="en-US" dirty="0"/>
              <a:t>A TSQL script can have 0 to multiple result sets.</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32</a:t>
            </a:fld>
            <a:endParaRPr lang="en-US" dirty="0"/>
          </a:p>
        </p:txBody>
      </p:sp>
    </p:spTree>
    <p:extLst>
      <p:ext uri="{BB962C8B-B14F-4D97-AF65-F5344CB8AC3E}">
        <p14:creationId xmlns:p14="http://schemas.microsoft.com/office/powerpoint/2010/main" val="280349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t>Basic Select Statement</a:t>
            </a:r>
          </a:p>
        </p:txBody>
      </p:sp>
      <p:sp>
        <p:nvSpPr>
          <p:cNvPr id="155651" name="Rectangle 3"/>
          <p:cNvSpPr>
            <a:spLocks noGrp="1" noChangeArrowheads="1"/>
          </p:cNvSpPr>
          <p:nvPr>
            <p:ph type="body" idx="1"/>
          </p:nvPr>
        </p:nvSpPr>
        <p:spPr>
          <a:xfrm>
            <a:off x="507868" y="1416050"/>
            <a:ext cx="11435488" cy="4560888"/>
          </a:xfrm>
        </p:spPr>
        <p:txBody>
          <a:bodyPr/>
          <a:lstStyle/>
          <a:p>
            <a:r>
              <a:rPr lang="en-US" sz="1800" b="0" dirty="0">
                <a:effectLst/>
              </a:rPr>
              <a:t>Syntax :</a:t>
            </a:r>
          </a:p>
          <a:p>
            <a:pPr>
              <a:buFont typeface="Wingdings" pitchFamily="2" charset="2"/>
              <a:buNone/>
            </a:pPr>
            <a:r>
              <a:rPr lang="en-US" sz="1800" b="0" dirty="0">
                <a:effectLst/>
              </a:rPr>
              <a:t>	SELECT [ ALL | DISTINCT ] &lt;</a:t>
            </a:r>
            <a:r>
              <a:rPr lang="en-US" sz="1800" b="0" dirty="0" err="1">
                <a:effectLst/>
              </a:rPr>
              <a:t>select_list</a:t>
            </a:r>
            <a:r>
              <a:rPr lang="en-US" sz="1800" b="0" dirty="0">
                <a:effectLst/>
              </a:rPr>
              <a:t>&gt;</a:t>
            </a:r>
          </a:p>
          <a:p>
            <a:pPr>
              <a:buFont typeface="Wingdings" pitchFamily="2" charset="2"/>
              <a:buNone/>
            </a:pPr>
            <a:r>
              <a:rPr lang="en-US" sz="1800" b="0" dirty="0">
                <a:effectLst/>
              </a:rPr>
              <a:t>	FROM {&lt;</a:t>
            </a:r>
            <a:r>
              <a:rPr lang="en-US" sz="1800" b="0" dirty="0" err="1">
                <a:effectLst/>
              </a:rPr>
              <a:t>table_source</a:t>
            </a:r>
            <a:r>
              <a:rPr lang="en-US" sz="1800" b="0" dirty="0">
                <a:effectLst/>
              </a:rPr>
              <a:t>&gt;} [</a:t>
            </a:r>
            <a:r>
              <a:rPr lang="en-US" sz="1800" dirty="0">
                <a:effectLst/>
              </a:rPr>
              <a:t>,</a:t>
            </a:r>
            <a:r>
              <a:rPr lang="en-US" sz="1800" b="0" dirty="0">
                <a:effectLst/>
              </a:rPr>
              <a:t>...n]</a:t>
            </a:r>
          </a:p>
          <a:p>
            <a:pPr>
              <a:buFont typeface="Wingdings" pitchFamily="2" charset="2"/>
              <a:buNone/>
            </a:pPr>
            <a:r>
              <a:rPr lang="en-US" sz="1800" b="0" dirty="0">
                <a:effectLst/>
              </a:rPr>
              <a:t>	[ WHERE &lt;</a:t>
            </a:r>
            <a:r>
              <a:rPr lang="en-US" sz="1800" b="0" dirty="0" err="1">
                <a:effectLst/>
              </a:rPr>
              <a:t>search_condition</a:t>
            </a:r>
            <a:r>
              <a:rPr lang="en-US" sz="1800" b="0" dirty="0">
                <a:effectLst/>
              </a:rPr>
              <a:t>&gt; ]</a:t>
            </a:r>
          </a:p>
          <a:p>
            <a:r>
              <a:rPr lang="en-US" sz="1800" b="0" dirty="0">
                <a:effectLst/>
              </a:rPr>
              <a:t>Select Specific Columns:</a:t>
            </a:r>
          </a:p>
          <a:p>
            <a:pPr>
              <a:buFont typeface="Wingdings" pitchFamily="2" charset="2"/>
              <a:buNone/>
            </a:pPr>
            <a:r>
              <a:rPr lang="en-US" sz="1800" b="0" dirty="0">
                <a:effectLst/>
              </a:rPr>
              <a:t>	USE </a:t>
            </a:r>
            <a:r>
              <a:rPr lang="en-US" sz="1800" b="0" dirty="0" err="1">
                <a:effectLst/>
              </a:rPr>
              <a:t>AdventureWorks</a:t>
            </a:r>
            <a:r>
              <a:rPr lang="en-US" sz="1800" b="0" dirty="0">
                <a:effectLst/>
              </a:rPr>
              <a:t> </a:t>
            </a:r>
          </a:p>
          <a:p>
            <a:pPr>
              <a:buFont typeface="Wingdings" pitchFamily="2" charset="2"/>
              <a:buNone/>
            </a:pPr>
            <a:r>
              <a:rPr lang="en-US" sz="1800" b="0" dirty="0">
                <a:effectLst/>
              </a:rPr>
              <a:t>	GO </a:t>
            </a:r>
          </a:p>
          <a:p>
            <a:pPr>
              <a:buFont typeface="Wingdings" pitchFamily="2" charset="2"/>
              <a:buNone/>
            </a:pPr>
            <a:r>
              <a:rPr lang="en-US" sz="1800" b="0" dirty="0">
                <a:effectLst/>
              </a:rPr>
              <a:t>	SELECT </a:t>
            </a:r>
            <a:r>
              <a:rPr lang="en-US" sz="1800" b="0" dirty="0" err="1">
                <a:effectLst/>
              </a:rPr>
              <a:t>ContactID</a:t>
            </a:r>
            <a:r>
              <a:rPr lang="en-US" sz="1800" b="0" dirty="0">
                <a:effectLst/>
              </a:rPr>
              <a:t>, Title, </a:t>
            </a:r>
            <a:r>
              <a:rPr lang="en-US" sz="1800" b="0" dirty="0" err="1">
                <a:effectLst/>
              </a:rPr>
              <a:t>FirstName</a:t>
            </a:r>
            <a:r>
              <a:rPr lang="en-US" sz="1800" b="0" dirty="0">
                <a:effectLst/>
              </a:rPr>
              <a:t>, </a:t>
            </a:r>
            <a:r>
              <a:rPr lang="en-US" sz="1800" b="0" dirty="0" err="1">
                <a:effectLst/>
              </a:rPr>
              <a:t>LastName</a:t>
            </a:r>
            <a:r>
              <a:rPr lang="en-US" sz="1800" b="0" dirty="0">
                <a:effectLst/>
              </a:rPr>
              <a:t> FROM </a:t>
            </a:r>
            <a:r>
              <a:rPr lang="en-US" sz="1800" b="0" dirty="0" err="1">
                <a:effectLst/>
              </a:rPr>
              <a:t>Person.Contact</a:t>
            </a:r>
            <a:r>
              <a:rPr lang="en-US" sz="1800" dirty="0"/>
              <a:t> </a:t>
            </a:r>
          </a:p>
          <a:p>
            <a:r>
              <a:rPr lang="en-US" sz="1800" b="0" dirty="0">
                <a:effectLst/>
              </a:rPr>
              <a:t>Select All rows and columns:</a:t>
            </a:r>
          </a:p>
          <a:p>
            <a:pPr>
              <a:buFont typeface="Wingdings" pitchFamily="2" charset="2"/>
              <a:buNone/>
            </a:pPr>
            <a:r>
              <a:rPr lang="en-US" sz="1800" b="0" dirty="0">
                <a:effectLst/>
              </a:rPr>
              <a:t>	USE </a:t>
            </a:r>
            <a:r>
              <a:rPr lang="en-US" sz="1800" b="0" dirty="0" err="1">
                <a:effectLst/>
              </a:rPr>
              <a:t>AdventureWorks</a:t>
            </a:r>
            <a:r>
              <a:rPr lang="en-US" sz="1800" b="0" dirty="0">
                <a:effectLst/>
              </a:rPr>
              <a:t> </a:t>
            </a:r>
          </a:p>
          <a:p>
            <a:pPr>
              <a:buFont typeface="Wingdings" pitchFamily="2" charset="2"/>
              <a:buNone/>
            </a:pPr>
            <a:r>
              <a:rPr lang="en-US" sz="1800" b="0" dirty="0">
                <a:effectLst/>
              </a:rPr>
              <a:t>	GO </a:t>
            </a:r>
          </a:p>
          <a:p>
            <a:pPr>
              <a:buFont typeface="Wingdings" pitchFamily="2" charset="2"/>
              <a:buNone/>
            </a:pPr>
            <a:r>
              <a:rPr lang="en-US" sz="1800" b="0" dirty="0">
                <a:effectLst/>
              </a:rPr>
              <a:t>	SELECT *  FROM </a:t>
            </a:r>
            <a:r>
              <a:rPr lang="en-US" sz="1800" b="0" dirty="0" err="1">
                <a:effectLst/>
              </a:rPr>
              <a:t>Person.Contact</a:t>
            </a:r>
            <a:endParaRPr lang="en-US" sz="1800" dirty="0"/>
          </a:p>
          <a:p>
            <a:pPr>
              <a:buFont typeface="Wingdings" pitchFamily="2" charset="2"/>
              <a:buNone/>
            </a:pPr>
            <a:endParaRPr lang="en-US" sz="1800" dirty="0"/>
          </a:p>
        </p:txBody>
      </p:sp>
    </p:spTree>
    <p:extLst>
      <p:ext uri="{BB962C8B-B14F-4D97-AF65-F5344CB8AC3E}">
        <p14:creationId xmlns:p14="http://schemas.microsoft.com/office/powerpoint/2010/main" val="91816424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Select Statement</a:t>
            </a:r>
            <a:endParaRPr lang="en-US" dirty="0"/>
          </a:p>
        </p:txBody>
      </p:sp>
      <p:sp>
        <p:nvSpPr>
          <p:cNvPr id="3" name="Content Placeholder 2"/>
          <p:cNvSpPr>
            <a:spLocks noGrp="1"/>
          </p:cNvSpPr>
          <p:nvPr>
            <p:ph idx="1"/>
          </p:nvPr>
        </p:nvSpPr>
        <p:spPr/>
        <p:txBody>
          <a:bodyPr/>
          <a:lstStyle/>
          <a:p>
            <a:r>
              <a:rPr lang="en-US" dirty="0"/>
              <a:t>Select statements with specified column name is always preferred than using select *, for performance reasons and accuracy issues. </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34</a:t>
            </a:fld>
            <a:endParaRPr lang="en-US" dirty="0"/>
          </a:p>
        </p:txBody>
      </p:sp>
    </p:spTree>
    <p:extLst>
      <p:ext uri="{BB962C8B-B14F-4D97-AF65-F5344CB8AC3E}">
        <p14:creationId xmlns:p14="http://schemas.microsoft.com/office/powerpoint/2010/main" val="373760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t>WHERE Clause </a:t>
            </a:r>
          </a:p>
        </p:txBody>
      </p:sp>
      <p:sp>
        <p:nvSpPr>
          <p:cNvPr id="157699" name="Rectangle 3"/>
          <p:cNvSpPr>
            <a:spLocks noGrp="1" noChangeArrowheads="1"/>
          </p:cNvSpPr>
          <p:nvPr>
            <p:ph type="body" idx="1"/>
          </p:nvPr>
        </p:nvSpPr>
        <p:spPr>
          <a:xfrm>
            <a:off x="507868" y="1416051"/>
            <a:ext cx="11435488" cy="339725"/>
          </a:xfrm>
        </p:spPr>
        <p:txBody>
          <a:bodyPr/>
          <a:lstStyle/>
          <a:p>
            <a:r>
              <a:rPr lang="en-US" sz="1800" dirty="0"/>
              <a:t>Using the WHERE Clause to Specify Rows Returned in the Result Set </a:t>
            </a:r>
          </a:p>
        </p:txBody>
      </p:sp>
      <p:pic>
        <p:nvPicPr>
          <p:cNvPr id="157700" name="Picture 4"/>
          <p:cNvPicPr>
            <a:picLocks noChangeAspect="1" noChangeArrowheads="1"/>
          </p:cNvPicPr>
          <p:nvPr/>
        </p:nvPicPr>
        <p:blipFill>
          <a:blip r:embed="rId2" cstate="print"/>
          <a:srcRect/>
          <a:stretch>
            <a:fillRect/>
          </a:stretch>
        </p:blipFill>
        <p:spPr bwMode="auto">
          <a:xfrm>
            <a:off x="1422030" y="1828800"/>
            <a:ext cx="8329030" cy="2286000"/>
          </a:xfrm>
          <a:prstGeom prst="rect">
            <a:avLst/>
          </a:prstGeom>
          <a:noFill/>
          <a:ln w="9525">
            <a:noFill/>
            <a:miter lim="800000"/>
            <a:headEnd/>
            <a:tailEnd/>
          </a:ln>
          <a:effectLst/>
        </p:spPr>
      </p:pic>
      <p:sp>
        <p:nvSpPr>
          <p:cNvPr id="157701" name="Rectangle 5"/>
          <p:cNvSpPr>
            <a:spLocks noChangeArrowheads="1"/>
          </p:cNvSpPr>
          <p:nvPr/>
        </p:nvSpPr>
        <p:spPr bwMode="auto">
          <a:xfrm>
            <a:off x="304721" y="4114801"/>
            <a:ext cx="11435488" cy="339725"/>
          </a:xfrm>
          <a:prstGeom prst="rect">
            <a:avLst/>
          </a:prstGeom>
          <a:noFill/>
          <a:ln w="9525">
            <a:noFill/>
            <a:miter lim="800000"/>
            <a:headEnd/>
            <a:tailEnd/>
          </a:ln>
          <a:effectLst/>
        </p:spPr>
        <p:txBody>
          <a:bodyPr>
            <a:spAutoFit/>
          </a:bodyPr>
          <a:lstStyle/>
          <a:p>
            <a:pPr marL="571500" indent="-571500">
              <a:lnSpc>
                <a:spcPct val="90000"/>
              </a:lnSpc>
              <a:spcBef>
                <a:spcPct val="30000"/>
              </a:spcBef>
              <a:buClr>
                <a:schemeClr val="tx2"/>
              </a:buClr>
              <a:buSzPct val="75000"/>
              <a:buFont typeface="Wingdings" pitchFamily="2" charset="2"/>
              <a:buChar char="l"/>
            </a:pPr>
            <a:r>
              <a:rPr lang="en-US" sz="1800" b="1" dirty="0"/>
              <a:t>Combining Search Conditions </a:t>
            </a:r>
          </a:p>
        </p:txBody>
      </p:sp>
      <p:pic>
        <p:nvPicPr>
          <p:cNvPr id="157702" name="Picture 6"/>
          <p:cNvPicPr>
            <a:picLocks noChangeAspect="1" noChangeArrowheads="1"/>
          </p:cNvPicPr>
          <p:nvPr/>
        </p:nvPicPr>
        <p:blipFill>
          <a:blip r:embed="rId3" cstate="print"/>
          <a:srcRect/>
          <a:stretch>
            <a:fillRect/>
          </a:stretch>
        </p:blipFill>
        <p:spPr bwMode="auto">
          <a:xfrm>
            <a:off x="1399779" y="4514851"/>
            <a:ext cx="8756486" cy="1692275"/>
          </a:xfrm>
          <a:prstGeom prst="rect">
            <a:avLst/>
          </a:prstGeom>
          <a:noFill/>
          <a:ln w="9525">
            <a:noFill/>
            <a:miter lim="800000"/>
            <a:headEnd/>
            <a:tailEnd/>
          </a:ln>
          <a:effectLst/>
        </p:spPr>
      </p:pic>
    </p:spTree>
    <p:extLst>
      <p:ext uri="{BB962C8B-B14F-4D97-AF65-F5344CB8AC3E}">
        <p14:creationId xmlns:p14="http://schemas.microsoft.com/office/powerpoint/2010/main" val="810731974"/>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531818" y="282576"/>
            <a:ext cx="11125199" cy="889000"/>
          </a:xfrm>
        </p:spPr>
        <p:txBody>
          <a:bodyPr/>
          <a:lstStyle/>
          <a:p>
            <a:r>
              <a:rPr lang="en-US" dirty="0"/>
              <a:t>Where Clause</a:t>
            </a:r>
          </a:p>
        </p:txBody>
      </p:sp>
      <p:sp>
        <p:nvSpPr>
          <p:cNvPr id="158723" name="Rectangle 3"/>
          <p:cNvSpPr>
            <a:spLocks noGrp="1" noChangeArrowheads="1"/>
          </p:cNvSpPr>
          <p:nvPr>
            <p:ph type="body" idx="1"/>
          </p:nvPr>
        </p:nvSpPr>
        <p:spPr>
          <a:xfrm>
            <a:off x="568219" y="1266826"/>
            <a:ext cx="11435488" cy="1165225"/>
          </a:xfrm>
        </p:spPr>
        <p:txBody>
          <a:bodyPr/>
          <a:lstStyle/>
          <a:p>
            <a:r>
              <a:rPr lang="en-US" sz="2400" dirty="0"/>
              <a:t>Negating a Search Condition </a:t>
            </a:r>
          </a:p>
          <a:p>
            <a:pPr>
              <a:buFont typeface="Wingdings" pitchFamily="2" charset="2"/>
              <a:buNone/>
            </a:pPr>
            <a:r>
              <a:rPr lang="en-US" sz="1800" dirty="0"/>
              <a:t>	The NOT logical operator, unlike AND </a:t>
            </a:r>
            <a:r>
              <a:rPr lang="en-US" sz="1800" dirty="0" err="1"/>
              <a:t>and</a:t>
            </a:r>
            <a:r>
              <a:rPr lang="en-US" sz="1800" dirty="0"/>
              <a:t> OR, isn’t used to combine search conditions, but instead is used to negate the expression that follows it. </a:t>
            </a:r>
          </a:p>
        </p:txBody>
      </p:sp>
      <p:pic>
        <p:nvPicPr>
          <p:cNvPr id="158724" name="Picture 4"/>
          <p:cNvPicPr>
            <a:picLocks noChangeAspect="1" noChangeArrowheads="1"/>
          </p:cNvPicPr>
          <p:nvPr/>
        </p:nvPicPr>
        <p:blipFill>
          <a:blip r:embed="rId2" cstate="print"/>
          <a:srcRect/>
          <a:stretch>
            <a:fillRect/>
          </a:stretch>
        </p:blipFill>
        <p:spPr bwMode="auto">
          <a:xfrm>
            <a:off x="1117309" y="2514601"/>
            <a:ext cx="9964788" cy="3451225"/>
          </a:xfrm>
          <a:prstGeom prst="rect">
            <a:avLst/>
          </a:prstGeom>
          <a:noFill/>
          <a:ln w="9525">
            <a:noFill/>
            <a:miter lim="800000"/>
            <a:headEnd/>
            <a:tailEnd/>
          </a:ln>
          <a:effectLst/>
        </p:spPr>
      </p:pic>
    </p:spTree>
    <p:extLst>
      <p:ext uri="{BB962C8B-B14F-4D97-AF65-F5344CB8AC3E}">
        <p14:creationId xmlns:p14="http://schemas.microsoft.com/office/powerpoint/2010/main" val="1118231158"/>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531818" y="263526"/>
            <a:ext cx="11125199" cy="889000"/>
          </a:xfrm>
        </p:spPr>
        <p:txBody>
          <a:bodyPr/>
          <a:lstStyle/>
          <a:p>
            <a:r>
              <a:rPr lang="en-US" dirty="0"/>
              <a:t>Where Clause</a:t>
            </a:r>
          </a:p>
        </p:txBody>
      </p:sp>
      <p:sp>
        <p:nvSpPr>
          <p:cNvPr id="159747" name="Rectangle 3"/>
          <p:cNvSpPr>
            <a:spLocks noGrp="1" noChangeArrowheads="1"/>
          </p:cNvSpPr>
          <p:nvPr>
            <p:ph type="body" idx="1"/>
          </p:nvPr>
        </p:nvSpPr>
        <p:spPr>
          <a:xfrm>
            <a:off x="507868" y="1323975"/>
            <a:ext cx="11435488" cy="2370138"/>
          </a:xfrm>
        </p:spPr>
        <p:txBody>
          <a:bodyPr/>
          <a:lstStyle/>
          <a:p>
            <a:pPr>
              <a:lnSpc>
                <a:spcPct val="70000"/>
              </a:lnSpc>
            </a:pPr>
            <a:r>
              <a:rPr lang="en-US" sz="1800" dirty="0"/>
              <a:t>You can use multiple operators (AND, OR, NOT) in a single WHERE clause, but it is important to keep your intentions clear by properly embedding your ANDs and ORs in parentheses.</a:t>
            </a:r>
          </a:p>
          <a:p>
            <a:pPr>
              <a:lnSpc>
                <a:spcPct val="70000"/>
              </a:lnSpc>
            </a:pPr>
            <a:r>
              <a:rPr lang="en-US" sz="1800" dirty="0"/>
              <a:t>The AND operator limits the result set, and the OR operator expands the conditions for which rows will be returned. When multiple operators are used in the same WHERE clause, operator precedence is used to determine how the search conditions are evaluated. </a:t>
            </a:r>
          </a:p>
          <a:p>
            <a:pPr>
              <a:lnSpc>
                <a:spcPct val="70000"/>
              </a:lnSpc>
            </a:pPr>
            <a:r>
              <a:rPr lang="en-US" sz="1800" dirty="0"/>
              <a:t>For example, the NOT operator takes precedence (is evaluated first) before AND. The AND operator takes precedence over the OR operator. Using both AND and OR operators in the same WHERE clause without using parentheses can return unexpected results </a:t>
            </a:r>
          </a:p>
        </p:txBody>
      </p:sp>
      <p:pic>
        <p:nvPicPr>
          <p:cNvPr id="159748" name="Picture 4"/>
          <p:cNvPicPr>
            <a:picLocks noChangeAspect="1" noChangeArrowheads="1"/>
          </p:cNvPicPr>
          <p:nvPr/>
        </p:nvPicPr>
        <p:blipFill>
          <a:blip r:embed="rId2" cstate="print"/>
          <a:srcRect/>
          <a:stretch>
            <a:fillRect/>
          </a:stretch>
        </p:blipFill>
        <p:spPr bwMode="auto">
          <a:xfrm>
            <a:off x="1422030" y="3505201"/>
            <a:ext cx="8887685" cy="2498725"/>
          </a:xfrm>
          <a:prstGeom prst="rect">
            <a:avLst/>
          </a:prstGeom>
          <a:noFill/>
          <a:ln w="9525">
            <a:noFill/>
            <a:miter lim="800000"/>
            <a:headEnd/>
            <a:tailEnd/>
          </a:ln>
          <a:effectLst/>
        </p:spPr>
      </p:pic>
    </p:spTree>
    <p:extLst>
      <p:ext uri="{BB962C8B-B14F-4D97-AF65-F5344CB8AC3E}">
        <p14:creationId xmlns:p14="http://schemas.microsoft.com/office/powerpoint/2010/main" val="3816862081"/>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Where Clause</a:t>
            </a:r>
          </a:p>
        </p:txBody>
      </p:sp>
      <p:sp>
        <p:nvSpPr>
          <p:cNvPr id="160771" name="Rectangle 3"/>
          <p:cNvSpPr>
            <a:spLocks noGrp="1" noChangeArrowheads="1"/>
          </p:cNvSpPr>
          <p:nvPr>
            <p:ph type="body" idx="1"/>
          </p:nvPr>
        </p:nvSpPr>
        <p:spPr>
          <a:xfrm>
            <a:off x="507868" y="1416051"/>
            <a:ext cx="11435488" cy="339725"/>
          </a:xfrm>
        </p:spPr>
        <p:txBody>
          <a:bodyPr/>
          <a:lstStyle/>
          <a:p>
            <a:r>
              <a:rPr lang="en-US" sz="2000" dirty="0"/>
              <a:t>Using BETWEEN for Date Range Searches </a:t>
            </a:r>
          </a:p>
        </p:txBody>
      </p:sp>
      <p:pic>
        <p:nvPicPr>
          <p:cNvPr id="160773" name="Picture 5"/>
          <p:cNvPicPr>
            <a:picLocks noChangeAspect="1" noChangeArrowheads="1"/>
          </p:cNvPicPr>
          <p:nvPr/>
        </p:nvPicPr>
        <p:blipFill>
          <a:blip r:embed="rId2" cstate="print"/>
          <a:srcRect/>
          <a:stretch>
            <a:fillRect/>
          </a:stretch>
        </p:blipFill>
        <p:spPr bwMode="auto">
          <a:xfrm>
            <a:off x="1117310" y="1895476"/>
            <a:ext cx="9791267" cy="3527425"/>
          </a:xfrm>
          <a:prstGeom prst="rect">
            <a:avLst/>
          </a:prstGeom>
          <a:noFill/>
          <a:ln w="9525">
            <a:noFill/>
            <a:miter lim="800000"/>
            <a:headEnd/>
            <a:tailEnd/>
          </a:ln>
          <a:effectLst/>
        </p:spPr>
      </p:pic>
    </p:spTree>
    <p:extLst>
      <p:ext uri="{BB962C8B-B14F-4D97-AF65-F5344CB8AC3E}">
        <p14:creationId xmlns:p14="http://schemas.microsoft.com/office/powerpoint/2010/main" val="352309452"/>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t>Where Clause</a:t>
            </a:r>
          </a:p>
        </p:txBody>
      </p:sp>
      <p:sp>
        <p:nvSpPr>
          <p:cNvPr id="161795" name="Rectangle 3"/>
          <p:cNvSpPr>
            <a:spLocks noGrp="1" noChangeArrowheads="1"/>
          </p:cNvSpPr>
          <p:nvPr>
            <p:ph type="body" idx="1"/>
          </p:nvPr>
        </p:nvSpPr>
        <p:spPr>
          <a:xfrm>
            <a:off x="507868" y="1416051"/>
            <a:ext cx="11435488" cy="339725"/>
          </a:xfrm>
        </p:spPr>
        <p:txBody>
          <a:bodyPr/>
          <a:lstStyle/>
          <a:p>
            <a:r>
              <a:rPr lang="en-US" sz="2000" dirty="0"/>
              <a:t>Using Comparisons </a:t>
            </a:r>
          </a:p>
        </p:txBody>
      </p:sp>
      <p:pic>
        <p:nvPicPr>
          <p:cNvPr id="161796" name="Picture 4"/>
          <p:cNvPicPr>
            <a:picLocks noChangeAspect="1" noChangeArrowheads="1"/>
          </p:cNvPicPr>
          <p:nvPr/>
        </p:nvPicPr>
        <p:blipFill>
          <a:blip r:embed="rId2" cstate="print"/>
          <a:srcRect/>
          <a:stretch>
            <a:fillRect/>
          </a:stretch>
        </p:blipFill>
        <p:spPr bwMode="auto">
          <a:xfrm>
            <a:off x="1218883" y="1981201"/>
            <a:ext cx="9061206" cy="3840163"/>
          </a:xfrm>
          <a:prstGeom prst="rect">
            <a:avLst/>
          </a:prstGeom>
          <a:noFill/>
          <a:ln w="9525">
            <a:noFill/>
            <a:miter lim="800000"/>
            <a:headEnd/>
            <a:tailEnd/>
          </a:ln>
          <a:effectLst/>
        </p:spPr>
      </p:pic>
    </p:spTree>
    <p:extLst>
      <p:ext uri="{BB962C8B-B14F-4D97-AF65-F5344CB8AC3E}">
        <p14:creationId xmlns:p14="http://schemas.microsoft.com/office/powerpoint/2010/main" val="210272160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a:t>DBMS</a:t>
            </a:r>
          </a:p>
        </p:txBody>
      </p:sp>
      <p:sp>
        <p:nvSpPr>
          <p:cNvPr id="102403" name="Rectangle 3"/>
          <p:cNvSpPr>
            <a:spLocks noGrp="1" noChangeArrowheads="1"/>
          </p:cNvSpPr>
          <p:nvPr>
            <p:ph type="body" idx="1"/>
          </p:nvPr>
        </p:nvSpPr>
        <p:spPr>
          <a:xfrm>
            <a:off x="507868" y="1416051"/>
            <a:ext cx="11435488" cy="3296287"/>
          </a:xfrm>
        </p:spPr>
        <p:txBody>
          <a:bodyPr/>
          <a:lstStyle/>
          <a:p>
            <a:r>
              <a:rPr lang="en-US" sz="2000" dirty="0"/>
              <a:t>Software package for defining and managing a database. </a:t>
            </a:r>
          </a:p>
          <a:p>
            <a:r>
              <a:rPr lang="en-US" sz="2000" dirty="0"/>
              <a:t>Examples:</a:t>
            </a:r>
          </a:p>
          <a:p>
            <a:pPr lvl="1"/>
            <a:r>
              <a:rPr lang="en-US" sz="2000" dirty="0"/>
              <a:t>Proprietary: </a:t>
            </a:r>
            <a:r>
              <a:rPr lang="en-US" sz="2000" dirty="0">
                <a:solidFill>
                  <a:srgbClr val="0070C0"/>
                </a:solidFill>
                <a:hlinkClick r:id="rId2"/>
              </a:rPr>
              <a:t>MS Access</a:t>
            </a:r>
            <a:r>
              <a:rPr lang="en-US" sz="2000" dirty="0">
                <a:solidFill>
                  <a:srgbClr val="0070C0"/>
                </a:solidFill>
              </a:rPr>
              <a:t>, </a:t>
            </a:r>
            <a:r>
              <a:rPr lang="en-US" sz="2000" dirty="0">
                <a:solidFill>
                  <a:srgbClr val="0070C0"/>
                </a:solidFill>
                <a:hlinkClick r:id="rId3"/>
              </a:rPr>
              <a:t>MS SQL Server</a:t>
            </a:r>
            <a:r>
              <a:rPr lang="en-US" sz="2000" dirty="0">
                <a:solidFill>
                  <a:srgbClr val="0070C0"/>
                </a:solidFill>
              </a:rPr>
              <a:t>, </a:t>
            </a:r>
            <a:r>
              <a:rPr lang="en-US" sz="2000" dirty="0">
                <a:solidFill>
                  <a:srgbClr val="0070C0"/>
                </a:solidFill>
                <a:hlinkClick r:id="rId4"/>
              </a:rPr>
              <a:t>DB2</a:t>
            </a:r>
            <a:r>
              <a:rPr lang="en-US" sz="2000" dirty="0">
                <a:solidFill>
                  <a:srgbClr val="0070C0"/>
                </a:solidFill>
              </a:rPr>
              <a:t>, </a:t>
            </a:r>
            <a:r>
              <a:rPr lang="en-US" sz="2000" dirty="0">
                <a:solidFill>
                  <a:srgbClr val="0070C0"/>
                </a:solidFill>
                <a:hlinkClick r:id="rId5"/>
              </a:rPr>
              <a:t>Oracle</a:t>
            </a:r>
            <a:r>
              <a:rPr lang="en-US" sz="2000" dirty="0">
                <a:solidFill>
                  <a:srgbClr val="0070C0"/>
                </a:solidFill>
              </a:rPr>
              <a:t>, </a:t>
            </a:r>
            <a:r>
              <a:rPr lang="en-US" sz="2000" dirty="0">
                <a:solidFill>
                  <a:srgbClr val="0070C0"/>
                </a:solidFill>
                <a:hlinkClick r:id="rId6"/>
              </a:rPr>
              <a:t>Sybase</a:t>
            </a:r>
            <a:endParaRPr lang="en-US" sz="2000" dirty="0">
              <a:solidFill>
                <a:srgbClr val="0070C0"/>
              </a:solidFill>
            </a:endParaRPr>
          </a:p>
          <a:p>
            <a:pPr lvl="1"/>
            <a:r>
              <a:rPr lang="en-US" sz="2000" dirty="0"/>
              <a:t>Open source: </a:t>
            </a:r>
            <a:r>
              <a:rPr lang="en-US" sz="2000" dirty="0" err="1">
                <a:solidFill>
                  <a:srgbClr val="0070C0"/>
                </a:solidFill>
                <a:hlinkClick r:id="rId7"/>
              </a:rPr>
              <a:t>MySql</a:t>
            </a:r>
            <a:r>
              <a:rPr lang="en-US" sz="2000" dirty="0">
                <a:solidFill>
                  <a:srgbClr val="0070C0"/>
                </a:solidFill>
              </a:rPr>
              <a:t>, </a:t>
            </a:r>
            <a:r>
              <a:rPr lang="en-US" sz="2000" dirty="0">
                <a:solidFill>
                  <a:srgbClr val="0070C0"/>
                </a:solidFill>
                <a:hlinkClick r:id="rId8"/>
              </a:rPr>
              <a:t>PostgreSQL</a:t>
            </a:r>
            <a:endParaRPr lang="en-US" sz="2000" dirty="0">
              <a:solidFill>
                <a:srgbClr val="0070C0"/>
              </a:solidFill>
            </a:endParaRPr>
          </a:p>
          <a:p>
            <a:r>
              <a:rPr lang="en-US" dirty="0">
                <a:solidFill>
                  <a:srgbClr val="0070C0"/>
                </a:solidFill>
              </a:rPr>
              <a:t>Relational database and non-relational database</a:t>
            </a:r>
          </a:p>
          <a:p>
            <a:pPr>
              <a:lnSpc>
                <a:spcPct val="80000"/>
              </a:lnSpc>
              <a:buNone/>
            </a:pPr>
            <a:endParaRPr lang="en-US" sz="1800" dirty="0"/>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531818" y="311151"/>
            <a:ext cx="11125199" cy="889000"/>
          </a:xfrm>
        </p:spPr>
        <p:txBody>
          <a:bodyPr/>
          <a:lstStyle/>
          <a:p>
            <a:r>
              <a:rPr lang="en-US" dirty="0"/>
              <a:t>Where Clause</a:t>
            </a:r>
          </a:p>
        </p:txBody>
      </p:sp>
      <p:sp>
        <p:nvSpPr>
          <p:cNvPr id="162819" name="Rectangle 3"/>
          <p:cNvSpPr>
            <a:spLocks noGrp="1" noChangeArrowheads="1"/>
          </p:cNvSpPr>
          <p:nvPr>
            <p:ph type="body" idx="1"/>
          </p:nvPr>
        </p:nvSpPr>
        <p:spPr>
          <a:xfrm>
            <a:off x="507868" y="1349376"/>
            <a:ext cx="11435488" cy="669925"/>
          </a:xfrm>
        </p:spPr>
        <p:txBody>
          <a:bodyPr/>
          <a:lstStyle/>
          <a:p>
            <a:r>
              <a:rPr lang="en-US" sz="2000" dirty="0"/>
              <a:t>Checking for NULL Values </a:t>
            </a:r>
          </a:p>
          <a:p>
            <a:r>
              <a:rPr lang="en-US" sz="2000" dirty="0"/>
              <a:t>Using Is NULL</a:t>
            </a:r>
          </a:p>
        </p:txBody>
      </p:sp>
      <p:pic>
        <p:nvPicPr>
          <p:cNvPr id="162820" name="Picture 4"/>
          <p:cNvPicPr>
            <a:picLocks noChangeAspect="1" noChangeArrowheads="1"/>
          </p:cNvPicPr>
          <p:nvPr/>
        </p:nvPicPr>
        <p:blipFill>
          <a:blip r:embed="rId2" cstate="print"/>
          <a:srcRect/>
          <a:stretch>
            <a:fillRect/>
          </a:stretch>
        </p:blipFill>
        <p:spPr bwMode="auto">
          <a:xfrm>
            <a:off x="653944" y="2162176"/>
            <a:ext cx="10766795" cy="4016375"/>
          </a:xfrm>
          <a:prstGeom prst="rect">
            <a:avLst/>
          </a:prstGeom>
          <a:noFill/>
          <a:ln w="9525">
            <a:noFill/>
            <a:miter lim="800000"/>
            <a:headEnd/>
            <a:tailEnd/>
          </a:ln>
          <a:effectLst/>
        </p:spPr>
      </p:pic>
    </p:spTree>
    <p:extLst>
      <p:ext uri="{BB962C8B-B14F-4D97-AF65-F5344CB8AC3E}">
        <p14:creationId xmlns:p14="http://schemas.microsoft.com/office/powerpoint/2010/main" val="3116961580"/>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Where Clause</a:t>
            </a:r>
          </a:p>
        </p:txBody>
      </p:sp>
      <p:sp>
        <p:nvSpPr>
          <p:cNvPr id="163843" name="Rectangle 3"/>
          <p:cNvSpPr>
            <a:spLocks noGrp="1" noChangeArrowheads="1"/>
          </p:cNvSpPr>
          <p:nvPr>
            <p:ph type="body" idx="1"/>
          </p:nvPr>
        </p:nvSpPr>
        <p:spPr>
          <a:xfrm>
            <a:off x="507868" y="1416051"/>
            <a:ext cx="11435488" cy="669925"/>
          </a:xfrm>
        </p:spPr>
        <p:txBody>
          <a:bodyPr/>
          <a:lstStyle/>
          <a:p>
            <a:r>
              <a:rPr lang="en-US" sz="2000" dirty="0"/>
              <a:t>Returning Rows Based on a List of Values </a:t>
            </a:r>
          </a:p>
          <a:p>
            <a:r>
              <a:rPr lang="en-US" sz="2000" dirty="0"/>
              <a:t>Use of In Operator</a:t>
            </a:r>
          </a:p>
        </p:txBody>
      </p:sp>
      <p:pic>
        <p:nvPicPr>
          <p:cNvPr id="163844" name="Picture 4"/>
          <p:cNvPicPr>
            <a:picLocks noChangeAspect="1" noChangeArrowheads="1"/>
          </p:cNvPicPr>
          <p:nvPr/>
        </p:nvPicPr>
        <p:blipFill>
          <a:blip r:embed="rId2" cstate="print"/>
          <a:srcRect/>
          <a:stretch>
            <a:fillRect/>
          </a:stretch>
        </p:blipFill>
        <p:spPr bwMode="auto">
          <a:xfrm>
            <a:off x="1218883" y="2362201"/>
            <a:ext cx="7933317" cy="3078163"/>
          </a:xfrm>
          <a:prstGeom prst="rect">
            <a:avLst/>
          </a:prstGeom>
          <a:noFill/>
          <a:ln w="9525">
            <a:noFill/>
            <a:miter lim="800000"/>
            <a:headEnd/>
            <a:tailEnd/>
          </a:ln>
          <a:effectLst/>
        </p:spPr>
      </p:pic>
    </p:spTree>
    <p:extLst>
      <p:ext uri="{BB962C8B-B14F-4D97-AF65-F5344CB8AC3E}">
        <p14:creationId xmlns:p14="http://schemas.microsoft.com/office/powerpoint/2010/main" val="2234821217"/>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531818" y="406401"/>
            <a:ext cx="11125199" cy="403224"/>
          </a:xfrm>
        </p:spPr>
        <p:txBody>
          <a:bodyPr/>
          <a:lstStyle/>
          <a:p>
            <a:r>
              <a:rPr lang="en-US" dirty="0"/>
              <a:t>Where Clause</a:t>
            </a:r>
          </a:p>
        </p:txBody>
      </p:sp>
      <p:sp>
        <p:nvSpPr>
          <p:cNvPr id="164867" name="Rectangle 3"/>
          <p:cNvSpPr>
            <a:spLocks noGrp="1" noChangeArrowheads="1"/>
          </p:cNvSpPr>
          <p:nvPr>
            <p:ph type="body" idx="1"/>
          </p:nvPr>
        </p:nvSpPr>
        <p:spPr>
          <a:xfrm>
            <a:off x="507868" y="2168526"/>
            <a:ext cx="11435488" cy="339725"/>
          </a:xfrm>
        </p:spPr>
        <p:txBody>
          <a:bodyPr/>
          <a:lstStyle/>
          <a:p>
            <a:r>
              <a:rPr lang="en-US" sz="2000" dirty="0"/>
              <a:t>Using Wildcards with LIKE </a:t>
            </a:r>
          </a:p>
        </p:txBody>
      </p:sp>
      <p:pic>
        <p:nvPicPr>
          <p:cNvPr id="164869" name="Picture 5"/>
          <p:cNvPicPr>
            <a:picLocks noChangeAspect="1" noChangeArrowheads="1"/>
          </p:cNvPicPr>
          <p:nvPr/>
        </p:nvPicPr>
        <p:blipFill>
          <a:blip r:embed="rId3" cstate="print"/>
          <a:srcRect/>
          <a:stretch>
            <a:fillRect/>
          </a:stretch>
        </p:blipFill>
        <p:spPr bwMode="auto">
          <a:xfrm>
            <a:off x="552292" y="2562227"/>
            <a:ext cx="9136720" cy="3667123"/>
          </a:xfrm>
          <a:prstGeom prst="rect">
            <a:avLst/>
          </a:prstGeom>
          <a:noFill/>
          <a:ln w="9525">
            <a:noFill/>
            <a:miter lim="800000"/>
            <a:headEnd/>
            <a:tailEnd/>
          </a:ln>
          <a:effectLst/>
        </p:spPr>
      </p:pic>
      <p:graphicFrame>
        <p:nvGraphicFramePr>
          <p:cNvPr id="6" name="Content Placeholder 5" descr="Table with multiple topic and category rows"/>
          <p:cNvGraphicFramePr>
            <a:graphicFrameLocks/>
          </p:cNvGraphicFramePr>
          <p:nvPr/>
        </p:nvGraphicFramePr>
        <p:xfrm>
          <a:off x="4810125" y="533400"/>
          <a:ext cx="6117912" cy="1521522"/>
        </p:xfrm>
        <a:graphic>
          <a:graphicData uri="http://schemas.openxmlformats.org/drawingml/2006/table">
            <a:tbl>
              <a:tblPr firstRow="1" bandRow="1">
                <a:tableStyleId>{5FD0F851-EC5A-4D38-B0AD-8093EC10F338}</a:tableStyleId>
              </a:tblPr>
              <a:tblGrid>
                <a:gridCol w="1247775">
                  <a:extLst>
                    <a:ext uri="{9D8B030D-6E8A-4147-A177-3AD203B41FA5}">
                      <a16:colId xmlns:a16="http://schemas.microsoft.com/office/drawing/2014/main" val="768047797"/>
                    </a:ext>
                  </a:extLst>
                </a:gridCol>
                <a:gridCol w="4870137">
                  <a:extLst>
                    <a:ext uri="{9D8B030D-6E8A-4147-A177-3AD203B41FA5}">
                      <a16:colId xmlns:a16="http://schemas.microsoft.com/office/drawing/2014/main" val="2160592720"/>
                    </a:ext>
                  </a:extLst>
                </a:gridCol>
              </a:tblGrid>
              <a:tr h="264993">
                <a:tc>
                  <a:txBody>
                    <a:bodyPr/>
                    <a:lstStyle/>
                    <a:p>
                      <a:r>
                        <a:rPr lang="en-US" sz="1200" dirty="0"/>
                        <a:t>Wildcard</a:t>
                      </a:r>
                    </a:p>
                  </a:txBody>
                  <a:tcPr anchor="ctr"/>
                </a:tc>
                <a:tc>
                  <a:txBody>
                    <a:bodyPr/>
                    <a:lstStyle/>
                    <a:p>
                      <a:pPr algn="l"/>
                      <a:r>
                        <a:rPr lang="en-US" sz="1200" dirty="0"/>
                        <a:t>Usage</a:t>
                      </a:r>
                    </a:p>
                  </a:txBody>
                  <a:tcPr anchor="ctr"/>
                </a:tc>
                <a:extLst>
                  <a:ext uri="{0D108BD9-81ED-4DB2-BD59-A6C34878D82A}">
                    <a16:rowId xmlns:a16="http://schemas.microsoft.com/office/drawing/2014/main" val="4137053520"/>
                  </a:ext>
                </a:extLst>
              </a:tr>
              <a:tr h="331702">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50" b="0" i="0" u="none" strike="noStrike" cap="none" normalizeH="0" baseline="0" dirty="0">
                          <a:ln>
                            <a:noFill/>
                          </a:ln>
                          <a:solidFill>
                            <a:schemeClr val="tx1"/>
                          </a:solidFill>
                          <a:effectLst/>
                          <a:latin typeface="+mn-lt"/>
                        </a:rPr>
                        <a:t>%</a:t>
                      </a:r>
                      <a:endParaRPr kumimoji="0" lang="en-US" sz="1050" b="1" i="0" u="none" strike="noStrike" cap="none" normalizeH="0" baseline="0" dirty="0">
                        <a:ln>
                          <a:noFill/>
                        </a:ln>
                        <a:solidFill>
                          <a:schemeClr val="tx1"/>
                        </a:solidFill>
                        <a:effectLst/>
                        <a:latin typeface="+mn-lt"/>
                      </a:endParaRP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50" b="0" i="0" u="none" strike="noStrike" cap="none" normalizeH="0" baseline="0" dirty="0">
                          <a:ln>
                            <a:noFill/>
                          </a:ln>
                          <a:solidFill>
                            <a:schemeClr val="tx1"/>
                          </a:solidFill>
                          <a:effectLst/>
                          <a:latin typeface="+mn-lt"/>
                        </a:rPr>
                        <a:t>Represents a string of zero or more characters.</a:t>
                      </a:r>
                      <a:endParaRPr kumimoji="0" lang="en-US" sz="1050" b="1" i="0" u="none" strike="noStrike" cap="none" normalizeH="0" baseline="0" dirty="0">
                        <a:ln>
                          <a:noFill/>
                        </a:ln>
                        <a:solidFill>
                          <a:schemeClr val="tx1"/>
                        </a:solidFill>
                        <a:effectLst/>
                        <a:latin typeface="+mn-lt"/>
                      </a:endParaRPr>
                    </a:p>
                  </a:txBody>
                  <a:tcPr marL="122735" marR="122735" marT="46038" marB="46038" anchor="ctr" horzOverflow="overflow"/>
                </a:tc>
                <a:extLst>
                  <a:ext uri="{0D108BD9-81ED-4DB2-BD59-A6C34878D82A}">
                    <a16:rowId xmlns:a16="http://schemas.microsoft.com/office/drawing/2014/main" val="3556899677"/>
                  </a:ext>
                </a:extLst>
              </a:tr>
              <a:tr h="225802">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50" b="0" i="0" u="none" strike="noStrike" cap="none" normalizeH="0" baseline="0" dirty="0">
                          <a:ln>
                            <a:noFill/>
                          </a:ln>
                          <a:solidFill>
                            <a:schemeClr val="tx1"/>
                          </a:solidFill>
                          <a:effectLst/>
                          <a:latin typeface="+mn-lt"/>
                        </a:rPr>
                        <a:t>_</a:t>
                      </a:r>
                      <a:endParaRPr kumimoji="0" lang="en-US" sz="1050" b="1" i="0" u="none" strike="noStrike" cap="none" normalizeH="0" baseline="0" dirty="0">
                        <a:ln>
                          <a:noFill/>
                        </a:ln>
                        <a:solidFill>
                          <a:schemeClr val="tx1"/>
                        </a:solidFill>
                        <a:effectLst/>
                        <a:latin typeface="+mn-lt"/>
                      </a:endParaRP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50" b="0" i="0" u="none" strike="noStrike" cap="none" normalizeH="0" baseline="0" dirty="0">
                          <a:ln>
                            <a:noFill/>
                          </a:ln>
                          <a:solidFill>
                            <a:schemeClr val="tx1"/>
                          </a:solidFill>
                          <a:effectLst/>
                          <a:latin typeface="+mn-lt"/>
                        </a:rPr>
                        <a:t>Represents a single character.</a:t>
                      </a:r>
                      <a:endParaRPr kumimoji="0" lang="en-US" sz="1050" b="1" i="0" u="none" strike="noStrike" cap="none" normalizeH="0" baseline="0" dirty="0">
                        <a:ln>
                          <a:noFill/>
                        </a:ln>
                        <a:solidFill>
                          <a:schemeClr val="tx1"/>
                        </a:solidFill>
                        <a:effectLst/>
                        <a:latin typeface="+mn-lt"/>
                      </a:endParaRPr>
                    </a:p>
                  </a:txBody>
                  <a:tcPr marL="122735" marR="122735" marT="46038" marB="46038" anchor="ctr" horzOverflow="overflow"/>
                </a:tc>
                <a:extLst>
                  <a:ext uri="{0D108BD9-81ED-4DB2-BD59-A6C34878D82A}">
                    <a16:rowId xmlns:a16="http://schemas.microsoft.com/office/drawing/2014/main" val="3329541866"/>
                  </a:ext>
                </a:extLst>
              </a:tr>
              <a:tr h="331702">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50" b="0" i="0" u="none" strike="noStrike" cap="none" normalizeH="0" baseline="0" dirty="0">
                          <a:ln>
                            <a:noFill/>
                          </a:ln>
                          <a:solidFill>
                            <a:schemeClr val="tx1"/>
                          </a:solidFill>
                          <a:effectLst/>
                          <a:latin typeface="+mn-lt"/>
                        </a:rPr>
                        <a:t>[ ]</a:t>
                      </a:r>
                      <a:endParaRPr kumimoji="0" lang="en-US" sz="1050" b="1" i="0" u="none" strike="noStrike" cap="none" normalizeH="0" baseline="0" dirty="0">
                        <a:ln>
                          <a:noFill/>
                        </a:ln>
                        <a:solidFill>
                          <a:schemeClr val="tx1"/>
                        </a:solidFill>
                        <a:effectLst/>
                        <a:latin typeface="+mn-lt"/>
                      </a:endParaRP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50" b="0" i="0" u="none" strike="noStrike" cap="none" normalizeH="0" baseline="0" dirty="0">
                          <a:ln>
                            <a:noFill/>
                          </a:ln>
                          <a:solidFill>
                            <a:schemeClr val="tx1"/>
                          </a:solidFill>
                          <a:effectLst/>
                          <a:latin typeface="+mn-lt"/>
                        </a:rPr>
                        <a:t>Specifies a single character, from a selected range or list.</a:t>
                      </a:r>
                      <a:endParaRPr kumimoji="0" lang="en-US" sz="1050" b="1" i="0" u="none" strike="noStrike" cap="none" normalizeH="0" baseline="0" dirty="0">
                        <a:ln>
                          <a:noFill/>
                        </a:ln>
                        <a:solidFill>
                          <a:schemeClr val="tx1"/>
                        </a:solidFill>
                        <a:effectLst/>
                        <a:latin typeface="+mn-lt"/>
                      </a:endParaRPr>
                    </a:p>
                  </a:txBody>
                  <a:tcPr marL="122735" marR="122735" marT="46038" marB="46038" anchor="ctr" horzOverflow="overflow"/>
                </a:tc>
                <a:extLst>
                  <a:ext uri="{0D108BD9-81ED-4DB2-BD59-A6C34878D82A}">
                    <a16:rowId xmlns:a16="http://schemas.microsoft.com/office/drawing/2014/main" val="1219984279"/>
                  </a:ext>
                </a:extLst>
              </a:tr>
              <a:tr h="331702">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50" b="0" i="0" u="none" strike="noStrike" cap="none" normalizeH="0" baseline="0" dirty="0">
                          <a:ln>
                            <a:noFill/>
                          </a:ln>
                          <a:solidFill>
                            <a:schemeClr val="tx1"/>
                          </a:solidFill>
                          <a:effectLst/>
                          <a:latin typeface="+mn-lt"/>
                        </a:rPr>
                        <a:t>[ ^ ]</a:t>
                      </a:r>
                      <a:endParaRPr kumimoji="0" lang="en-US" sz="1050" b="1" i="0" u="none" strike="noStrike" cap="none" normalizeH="0" baseline="0" dirty="0">
                        <a:ln>
                          <a:noFill/>
                        </a:ln>
                        <a:solidFill>
                          <a:schemeClr val="tx1"/>
                        </a:solidFill>
                        <a:effectLst/>
                        <a:latin typeface="+mn-lt"/>
                      </a:endParaRP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50" b="0" i="0" u="none" strike="noStrike" cap="none" normalizeH="0" baseline="0" dirty="0">
                          <a:ln>
                            <a:noFill/>
                          </a:ln>
                          <a:solidFill>
                            <a:schemeClr val="tx1"/>
                          </a:solidFill>
                          <a:effectLst/>
                          <a:latin typeface="+mn-lt"/>
                        </a:rPr>
                        <a:t>Specifies a single character not within the specified range</a:t>
                      </a:r>
                      <a:endParaRPr kumimoji="0" lang="en-US" sz="1050" b="1" i="0" u="none" strike="noStrike" cap="none" normalizeH="0" baseline="0" dirty="0">
                        <a:ln>
                          <a:noFill/>
                        </a:ln>
                        <a:solidFill>
                          <a:schemeClr val="tx1"/>
                        </a:solidFill>
                        <a:effectLst/>
                        <a:latin typeface="+mn-lt"/>
                      </a:endParaRPr>
                    </a:p>
                  </a:txBody>
                  <a:tcPr marL="122735" marR="122735" marT="46038" marB="46038" anchor="ctr" horzOverflow="overflow"/>
                </a:tc>
                <a:extLst>
                  <a:ext uri="{0D108BD9-81ED-4DB2-BD59-A6C34878D82A}">
                    <a16:rowId xmlns:a16="http://schemas.microsoft.com/office/drawing/2014/main" val="1215425845"/>
                  </a:ext>
                </a:extLst>
              </a:tr>
            </a:tbl>
          </a:graphicData>
        </a:graphic>
      </p:graphicFrame>
    </p:spTree>
    <p:extLst>
      <p:ext uri="{BB962C8B-B14F-4D97-AF65-F5344CB8AC3E}">
        <p14:creationId xmlns:p14="http://schemas.microsoft.com/office/powerpoint/2010/main" val="1641386342"/>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dirty="0"/>
              <a:t>Order By </a:t>
            </a:r>
          </a:p>
        </p:txBody>
      </p:sp>
      <p:sp>
        <p:nvSpPr>
          <p:cNvPr id="166915" name="Rectangle 3"/>
          <p:cNvSpPr>
            <a:spLocks noGrp="1" noChangeArrowheads="1"/>
          </p:cNvSpPr>
          <p:nvPr>
            <p:ph type="body" idx="1"/>
          </p:nvPr>
        </p:nvSpPr>
        <p:spPr>
          <a:xfrm>
            <a:off x="507868" y="1416051"/>
            <a:ext cx="11435488" cy="587375"/>
          </a:xfrm>
        </p:spPr>
        <p:txBody>
          <a:bodyPr/>
          <a:lstStyle/>
          <a:p>
            <a:r>
              <a:rPr lang="en-US" sz="2000" dirty="0"/>
              <a:t>The ORDER BY clause orders the results of a query based on designated columns or expressions </a:t>
            </a:r>
          </a:p>
        </p:txBody>
      </p:sp>
      <p:pic>
        <p:nvPicPr>
          <p:cNvPr id="166916" name="Picture 4"/>
          <p:cNvPicPr>
            <a:picLocks noChangeAspect="1" noChangeArrowheads="1"/>
          </p:cNvPicPr>
          <p:nvPr/>
        </p:nvPicPr>
        <p:blipFill>
          <a:blip r:embed="rId2" cstate="print"/>
          <a:srcRect/>
          <a:stretch>
            <a:fillRect/>
          </a:stretch>
        </p:blipFill>
        <p:spPr bwMode="auto">
          <a:xfrm>
            <a:off x="1218883" y="2057401"/>
            <a:ext cx="9649486" cy="1539875"/>
          </a:xfrm>
          <a:prstGeom prst="rect">
            <a:avLst/>
          </a:prstGeom>
          <a:noFill/>
          <a:ln w="9525">
            <a:noFill/>
            <a:miter lim="800000"/>
            <a:headEnd/>
            <a:tailEnd/>
          </a:ln>
          <a:effectLst/>
        </p:spPr>
      </p:pic>
      <p:sp>
        <p:nvSpPr>
          <p:cNvPr id="166918" name="Rectangle 6"/>
          <p:cNvSpPr>
            <a:spLocks noChangeArrowheads="1"/>
          </p:cNvSpPr>
          <p:nvPr/>
        </p:nvSpPr>
        <p:spPr bwMode="auto">
          <a:xfrm>
            <a:off x="507868" y="3886201"/>
            <a:ext cx="11435488" cy="738664"/>
          </a:xfrm>
          <a:prstGeom prst="rect">
            <a:avLst/>
          </a:prstGeom>
          <a:noFill/>
          <a:ln w="9525">
            <a:noFill/>
            <a:miter lim="800000"/>
            <a:headEnd/>
            <a:tailEnd/>
          </a:ln>
          <a:effectLst/>
        </p:spPr>
        <p:txBody>
          <a:bodyPr>
            <a:spAutoFit/>
          </a:bodyPr>
          <a:lstStyle/>
          <a:p>
            <a:pPr marL="571500" indent="-571500">
              <a:lnSpc>
                <a:spcPct val="90000"/>
              </a:lnSpc>
              <a:spcBef>
                <a:spcPct val="30000"/>
              </a:spcBef>
              <a:buClr>
                <a:schemeClr val="tx2"/>
              </a:buClr>
              <a:buSzPct val="75000"/>
            </a:pPr>
            <a:r>
              <a:rPr lang="en-US" sz="2000" b="1" dirty="0"/>
              <a:t>The default sorting order of ORDER BY is ascending order, which can be explicitly designated as ASC too.</a:t>
            </a:r>
          </a:p>
          <a:p>
            <a:pPr marL="571500" indent="-571500">
              <a:lnSpc>
                <a:spcPct val="90000"/>
              </a:lnSpc>
              <a:spcBef>
                <a:spcPct val="30000"/>
              </a:spcBef>
              <a:buClr>
                <a:schemeClr val="tx2"/>
              </a:buClr>
              <a:buSzPct val="75000"/>
            </a:pPr>
            <a:r>
              <a:rPr lang="en-US" sz="2000" b="1" dirty="0"/>
              <a:t>In this next example, DESC is used to return the results in reverse (descending) order</a:t>
            </a:r>
          </a:p>
        </p:txBody>
      </p:sp>
    </p:spTree>
    <p:extLst>
      <p:ext uri="{BB962C8B-B14F-4D97-AF65-F5344CB8AC3E}">
        <p14:creationId xmlns:p14="http://schemas.microsoft.com/office/powerpoint/2010/main" val="3920906199"/>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Batch Directives</a:t>
            </a:r>
          </a:p>
        </p:txBody>
      </p:sp>
      <p:sp>
        <p:nvSpPr>
          <p:cNvPr id="130051" name="Rectangle 3"/>
          <p:cNvSpPr>
            <a:spLocks noGrp="1" noChangeArrowheads="1"/>
          </p:cNvSpPr>
          <p:nvPr>
            <p:ph type="body" idx="1"/>
          </p:nvPr>
        </p:nvSpPr>
        <p:spPr>
          <a:xfrm>
            <a:off x="507868" y="1416050"/>
            <a:ext cx="11435488" cy="4306888"/>
          </a:xfrm>
        </p:spPr>
        <p:txBody>
          <a:bodyPr/>
          <a:lstStyle/>
          <a:p>
            <a:r>
              <a:rPr lang="en-US" sz="2000" b="0" dirty="0">
                <a:effectLst/>
              </a:rPr>
              <a:t>SQL Server processes single or multiple Transact-SQL statements in batches. A batch directive instructs SQL Server to parse and execute all of the instructions within the batch. There are two basic methods for handing off batches to SQL Server.</a:t>
            </a:r>
          </a:p>
          <a:p>
            <a:pPr lvl="1"/>
            <a:r>
              <a:rPr lang="en-US" sz="2000" b="0" dirty="0">
                <a:effectLst/>
              </a:rPr>
              <a:t>GO : SQL Server utilities interpret GO as a signal to send the current  batch of Transact-SQL statements to SQL Server. A GO command delineates batches of Transact-SQL statements to tools and utilities and ends the batch. A GO  command is not an actual Transact-SQL statement.</a:t>
            </a:r>
          </a:p>
          <a:p>
            <a:pPr lvl="1"/>
            <a:r>
              <a:rPr lang="en-US" sz="2000" b="0" dirty="0">
                <a:effectLst/>
              </a:rPr>
              <a:t>EXEC :The EXEC directive is used to execute a user-defined function, system procedure, user-defined stored procedure, or an extended stored procedure; it can also control the execution of a character string within a Transact-SQL batch. Parameters can be passed as arguments, and a return status can be assigned.</a:t>
            </a:r>
          </a:p>
          <a:p>
            <a:pPr lvl="1">
              <a:buFont typeface="Wingdings" pitchFamily="2" charset="2"/>
              <a:buNone/>
            </a:pPr>
            <a:r>
              <a:rPr lang="en-US" sz="2000" b="0" dirty="0">
                <a:effectLst/>
              </a:rPr>
              <a:t>		</a:t>
            </a:r>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531818" y="244476"/>
            <a:ext cx="11125199" cy="889000"/>
          </a:xfrm>
        </p:spPr>
        <p:txBody>
          <a:bodyPr/>
          <a:lstStyle/>
          <a:p>
            <a:r>
              <a:rPr lang="en-US" dirty="0"/>
              <a:t>Comments</a:t>
            </a:r>
          </a:p>
        </p:txBody>
      </p:sp>
      <p:sp>
        <p:nvSpPr>
          <p:cNvPr id="131075" name="Rectangle 3"/>
          <p:cNvSpPr>
            <a:spLocks noGrp="1" noChangeArrowheads="1"/>
          </p:cNvSpPr>
          <p:nvPr>
            <p:ph type="body" idx="1"/>
          </p:nvPr>
        </p:nvSpPr>
        <p:spPr>
          <a:xfrm>
            <a:off x="507868" y="1254126"/>
            <a:ext cx="11435488" cy="4873625"/>
          </a:xfrm>
        </p:spPr>
        <p:txBody>
          <a:bodyPr>
            <a:normAutofit fontScale="92500" lnSpcReduction="10000"/>
          </a:bodyPr>
          <a:lstStyle/>
          <a:p>
            <a:r>
              <a:rPr lang="en-US" sz="2000" dirty="0"/>
              <a:t>Inline Comment   </a:t>
            </a:r>
          </a:p>
          <a:p>
            <a:pPr>
              <a:buFont typeface="Wingdings" pitchFamily="2" charset="2"/>
              <a:buNone/>
            </a:pPr>
            <a:r>
              <a:rPr lang="en-US" sz="2000" dirty="0"/>
              <a:t>	</a:t>
            </a:r>
            <a:r>
              <a:rPr lang="en-US" sz="1800" b="0" dirty="0">
                <a:effectLst/>
              </a:rPr>
              <a:t>USE </a:t>
            </a:r>
            <a:r>
              <a:rPr lang="en-US" sz="1800" b="0" dirty="0" err="1">
                <a:effectLst/>
              </a:rPr>
              <a:t>northwind</a:t>
            </a:r>
            <a:endParaRPr lang="en-US" sz="1800" b="0" dirty="0">
              <a:effectLst/>
            </a:endParaRPr>
          </a:p>
          <a:p>
            <a:pPr>
              <a:buFont typeface="Wingdings" pitchFamily="2" charset="2"/>
              <a:buNone/>
            </a:pPr>
            <a:r>
              <a:rPr lang="en-US" sz="1800" b="0" dirty="0">
                <a:effectLst/>
              </a:rPr>
              <a:t>	SELECT </a:t>
            </a:r>
            <a:r>
              <a:rPr lang="en-US" sz="1800" b="0" dirty="0" err="1">
                <a:effectLst/>
              </a:rPr>
              <a:t>productname</a:t>
            </a:r>
            <a:endParaRPr lang="en-US" sz="1800" b="0" dirty="0">
              <a:effectLst/>
            </a:endParaRPr>
          </a:p>
          <a:p>
            <a:pPr lvl="1">
              <a:buFont typeface="Wingdings" pitchFamily="2" charset="2"/>
              <a:buNone/>
            </a:pPr>
            <a:r>
              <a:rPr lang="en-US" sz="1800" b="0" dirty="0">
                <a:effectLst/>
              </a:rPr>
              <a:t>, (</a:t>
            </a:r>
            <a:r>
              <a:rPr lang="en-US" sz="1800" b="0" dirty="0" err="1">
                <a:effectLst/>
              </a:rPr>
              <a:t>unitsinstock</a:t>
            </a:r>
            <a:r>
              <a:rPr lang="en-US" sz="1800" b="0" dirty="0">
                <a:effectLst/>
              </a:rPr>
              <a:t> - </a:t>
            </a:r>
            <a:r>
              <a:rPr lang="en-US" sz="1800" b="0" dirty="0" err="1">
                <a:effectLst/>
              </a:rPr>
              <a:t>unitsonorder</a:t>
            </a:r>
            <a:r>
              <a:rPr lang="en-US" sz="1800" b="0" dirty="0">
                <a:effectLst/>
              </a:rPr>
              <a:t>) -- Calculates inventory</a:t>
            </a:r>
          </a:p>
          <a:p>
            <a:pPr>
              <a:buFont typeface="Wingdings" pitchFamily="2" charset="2"/>
              <a:buNone/>
            </a:pPr>
            <a:r>
              <a:rPr lang="en-US" sz="1800" b="0" dirty="0">
                <a:effectLst/>
              </a:rPr>
              <a:t>	-- , </a:t>
            </a:r>
            <a:r>
              <a:rPr lang="en-US" sz="1800" b="0" dirty="0" err="1">
                <a:effectLst/>
              </a:rPr>
              <a:t>supplierid</a:t>
            </a:r>
            <a:endParaRPr lang="en-US" sz="1800" b="0" dirty="0">
              <a:effectLst/>
            </a:endParaRPr>
          </a:p>
          <a:p>
            <a:pPr>
              <a:buFont typeface="Wingdings" pitchFamily="2" charset="2"/>
              <a:buNone/>
            </a:pPr>
            <a:r>
              <a:rPr lang="en-US" sz="1800" b="0" dirty="0">
                <a:effectLst/>
              </a:rPr>
              <a:t>	FROM products</a:t>
            </a:r>
          </a:p>
          <a:p>
            <a:pPr>
              <a:buFont typeface="Wingdings" pitchFamily="2" charset="2"/>
              <a:buNone/>
            </a:pPr>
            <a:r>
              <a:rPr lang="en-US" sz="1800" b="0" dirty="0">
                <a:effectLst/>
              </a:rPr>
              <a:t>	GO</a:t>
            </a:r>
            <a:r>
              <a:rPr lang="en-US" sz="1800" dirty="0"/>
              <a:t>  </a:t>
            </a:r>
          </a:p>
          <a:p>
            <a:r>
              <a:rPr lang="en-US" sz="2000" dirty="0"/>
              <a:t>Block Comment</a:t>
            </a:r>
            <a:r>
              <a:rPr lang="en-US" dirty="0"/>
              <a:t>  </a:t>
            </a:r>
          </a:p>
          <a:p>
            <a:pPr>
              <a:buFont typeface="Wingdings" pitchFamily="2" charset="2"/>
              <a:buNone/>
            </a:pPr>
            <a:r>
              <a:rPr lang="en-US" dirty="0"/>
              <a:t>	</a:t>
            </a:r>
            <a:r>
              <a:rPr lang="en-US" sz="1800" b="0" dirty="0">
                <a:effectLst/>
              </a:rPr>
              <a:t>/*</a:t>
            </a:r>
          </a:p>
          <a:p>
            <a:pPr>
              <a:buFont typeface="Wingdings" pitchFamily="2" charset="2"/>
              <a:buNone/>
            </a:pPr>
            <a:r>
              <a:rPr lang="en-US" sz="1800" b="0" dirty="0">
                <a:effectLst/>
              </a:rPr>
              <a:t>	This code retrieves all rows of the products table</a:t>
            </a:r>
          </a:p>
          <a:p>
            <a:pPr>
              <a:buFont typeface="Wingdings" pitchFamily="2" charset="2"/>
              <a:buNone/>
            </a:pPr>
            <a:r>
              <a:rPr lang="en-US" sz="1800" b="0" dirty="0">
                <a:effectLst/>
              </a:rPr>
              <a:t>	and displays the unit price, the unit price increased</a:t>
            </a:r>
          </a:p>
          <a:p>
            <a:pPr>
              <a:buFont typeface="Wingdings" pitchFamily="2" charset="2"/>
              <a:buNone/>
            </a:pPr>
            <a:r>
              <a:rPr lang="en-US" sz="1800" b="0" dirty="0">
                <a:effectLst/>
              </a:rPr>
              <a:t>	by 10 percent, and the name of the product.</a:t>
            </a:r>
          </a:p>
          <a:p>
            <a:pPr>
              <a:buFont typeface="Wingdings" pitchFamily="2" charset="2"/>
              <a:buNone/>
            </a:pPr>
            <a:r>
              <a:rPr lang="en-US" sz="1800" b="0" dirty="0">
                <a:effectLst/>
              </a:rPr>
              <a:t>	*/</a:t>
            </a:r>
          </a:p>
        </p:txBody>
      </p: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531818" y="158751"/>
            <a:ext cx="11125199" cy="889000"/>
          </a:xfrm>
        </p:spPr>
        <p:txBody>
          <a:bodyPr/>
          <a:lstStyle/>
          <a:p>
            <a:r>
              <a:rPr lang="en-US" dirty="0">
                <a:effectLst/>
              </a:rPr>
              <a:t>Identifiers</a:t>
            </a:r>
          </a:p>
        </p:txBody>
      </p:sp>
      <p:sp>
        <p:nvSpPr>
          <p:cNvPr id="132099" name="Rectangle 3"/>
          <p:cNvSpPr>
            <a:spLocks noGrp="1" noChangeArrowheads="1"/>
          </p:cNvSpPr>
          <p:nvPr>
            <p:ph type="body" idx="1"/>
          </p:nvPr>
        </p:nvSpPr>
        <p:spPr>
          <a:xfrm>
            <a:off x="850768" y="1273177"/>
            <a:ext cx="9712457" cy="4994274"/>
          </a:xfrm>
        </p:spPr>
        <p:txBody>
          <a:bodyPr/>
          <a:lstStyle/>
          <a:p>
            <a:pPr>
              <a:lnSpc>
                <a:spcPct val="80000"/>
              </a:lnSpc>
            </a:pPr>
            <a:r>
              <a:rPr lang="en-US" sz="2000" dirty="0"/>
              <a:t>Standard Identifiers</a:t>
            </a:r>
            <a:r>
              <a:rPr lang="en-US" sz="1800" dirty="0"/>
              <a:t>: </a:t>
            </a:r>
          </a:p>
          <a:p>
            <a:pPr>
              <a:lnSpc>
                <a:spcPct val="80000"/>
              </a:lnSpc>
              <a:buFont typeface="Wingdings" pitchFamily="2" charset="2"/>
              <a:buNone/>
            </a:pPr>
            <a:r>
              <a:rPr lang="en-US" sz="1800" dirty="0"/>
              <a:t>	Standard</a:t>
            </a:r>
            <a:r>
              <a:rPr lang="en-US" sz="1800" b="0" dirty="0">
                <a:effectLst/>
              </a:rPr>
              <a:t> identifiers can contain from one to 128 characters, including letters,</a:t>
            </a:r>
          </a:p>
          <a:p>
            <a:pPr>
              <a:lnSpc>
                <a:spcPct val="80000"/>
              </a:lnSpc>
              <a:buFont typeface="Wingdings" pitchFamily="2" charset="2"/>
              <a:buNone/>
            </a:pPr>
            <a:r>
              <a:rPr lang="en-US" sz="1800" b="0" dirty="0">
                <a:effectLst/>
              </a:rPr>
              <a:t>	symbols (_, @, or #), and numbers. No embedded spaces are allowed in</a:t>
            </a:r>
          </a:p>
          <a:p>
            <a:pPr>
              <a:lnSpc>
                <a:spcPct val="80000"/>
              </a:lnSpc>
              <a:buFont typeface="Wingdings" pitchFamily="2" charset="2"/>
              <a:buNone/>
            </a:pPr>
            <a:r>
              <a:rPr lang="en-US" sz="1800" b="0" dirty="0">
                <a:effectLst/>
              </a:rPr>
              <a:t>	standard identifiers.</a:t>
            </a:r>
          </a:p>
          <a:p>
            <a:pPr>
              <a:lnSpc>
                <a:spcPct val="80000"/>
              </a:lnSpc>
              <a:buFont typeface="Wingdings" pitchFamily="2" charset="2"/>
              <a:buNone/>
            </a:pPr>
            <a:r>
              <a:rPr lang="en-US" sz="1800" b="0" dirty="0">
                <a:effectLst/>
              </a:rPr>
              <a:t>	The first character must be an alphabetic character of a-z or A-Z.</a:t>
            </a:r>
          </a:p>
          <a:p>
            <a:pPr>
              <a:lnSpc>
                <a:spcPct val="80000"/>
              </a:lnSpc>
              <a:buFont typeface="Wingdings" pitchFamily="2" charset="2"/>
              <a:buNone/>
            </a:pPr>
            <a:r>
              <a:rPr lang="en-US" sz="1800" b="0" dirty="0">
                <a:effectLst/>
              </a:rPr>
              <a:t>	After the first character, identifiers can include letters, numerals, or the @,</a:t>
            </a:r>
          </a:p>
          <a:p>
            <a:pPr>
              <a:lnSpc>
                <a:spcPct val="80000"/>
              </a:lnSpc>
              <a:buFont typeface="Wingdings" pitchFamily="2" charset="2"/>
              <a:buNone/>
            </a:pPr>
            <a:r>
              <a:rPr lang="en-US" sz="1800" b="0" dirty="0">
                <a:effectLst/>
              </a:rPr>
              <a:t>	$, #, or _ symbol</a:t>
            </a:r>
            <a:endParaRPr lang="en-US" sz="1800" dirty="0"/>
          </a:p>
          <a:p>
            <a:pPr>
              <a:lnSpc>
                <a:spcPct val="80000"/>
              </a:lnSpc>
            </a:pPr>
            <a:r>
              <a:rPr lang="en-US" sz="2000" b="0" dirty="0">
                <a:effectLst/>
              </a:rPr>
              <a:t>Identifier names starting with a symbol have special uses:</a:t>
            </a:r>
          </a:p>
          <a:p>
            <a:pPr>
              <a:lnSpc>
                <a:spcPct val="80000"/>
              </a:lnSpc>
              <a:buFont typeface="Wingdings" pitchFamily="2" charset="2"/>
              <a:buNone/>
            </a:pPr>
            <a:r>
              <a:rPr lang="en-US" sz="2400" b="0" dirty="0">
                <a:effectLst/>
              </a:rPr>
              <a:t>	</a:t>
            </a:r>
            <a:r>
              <a:rPr lang="en-US" sz="1800" b="0" dirty="0">
                <a:effectLst/>
              </a:rPr>
              <a:t>An identifier beginning with the @ symbol denotes a local variable</a:t>
            </a:r>
          </a:p>
          <a:p>
            <a:pPr>
              <a:lnSpc>
                <a:spcPct val="80000"/>
              </a:lnSpc>
              <a:buFont typeface="Wingdings" pitchFamily="2" charset="2"/>
              <a:buNone/>
            </a:pPr>
            <a:r>
              <a:rPr lang="en-US" sz="1800" b="0" dirty="0">
                <a:effectLst/>
              </a:rPr>
              <a:t>	or parameter.</a:t>
            </a:r>
          </a:p>
          <a:p>
            <a:pPr>
              <a:lnSpc>
                <a:spcPct val="80000"/>
              </a:lnSpc>
              <a:buFont typeface="Wingdings" pitchFamily="2" charset="2"/>
              <a:buNone/>
            </a:pPr>
            <a:r>
              <a:rPr lang="en-US" sz="1800" b="0" dirty="0">
                <a:effectLst/>
              </a:rPr>
              <a:t>	  An identifier beginning with a number sign (#) denotes a temporary</a:t>
            </a:r>
          </a:p>
          <a:p>
            <a:pPr>
              <a:lnSpc>
                <a:spcPct val="80000"/>
              </a:lnSpc>
              <a:buFont typeface="Wingdings" pitchFamily="2" charset="2"/>
              <a:buNone/>
            </a:pPr>
            <a:r>
              <a:rPr lang="en-US" sz="1800" b="0" dirty="0">
                <a:effectLst/>
              </a:rPr>
              <a:t>	table or procedure.</a:t>
            </a:r>
          </a:p>
          <a:p>
            <a:pPr>
              <a:lnSpc>
                <a:spcPct val="80000"/>
              </a:lnSpc>
              <a:buFont typeface="Wingdings" pitchFamily="2" charset="2"/>
              <a:buNone/>
            </a:pPr>
            <a:r>
              <a:rPr lang="en-US" sz="1800" b="0" dirty="0">
                <a:effectLst/>
              </a:rPr>
              <a:t>	 An identifier beginning with a double number sign (##) denotes a global  temporary object.</a:t>
            </a:r>
          </a:p>
          <a:p>
            <a:pPr>
              <a:lnSpc>
                <a:spcPct val="80000"/>
              </a:lnSpc>
              <a:buFont typeface="Wingdings" pitchFamily="2" charset="2"/>
              <a:buNone/>
            </a:pPr>
            <a:endParaRPr lang="en-US" sz="1800" b="0" dirty="0">
              <a:effectLst/>
            </a:endParaRPr>
          </a:p>
          <a:p>
            <a:pPr>
              <a:lnSpc>
                <a:spcPct val="80000"/>
              </a:lnSpc>
              <a:buFont typeface="Wingdings" pitchFamily="2" charset="2"/>
              <a:buNone/>
            </a:pPr>
            <a:r>
              <a:rPr lang="en-US" sz="2000" b="0" dirty="0">
                <a:effectLst/>
              </a:rPr>
              <a:t>	</a:t>
            </a:r>
          </a:p>
        </p:txBody>
      </p:sp>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531818" y="339726"/>
            <a:ext cx="11125199" cy="889000"/>
          </a:xfrm>
        </p:spPr>
        <p:txBody>
          <a:bodyPr/>
          <a:lstStyle/>
          <a:p>
            <a:r>
              <a:rPr lang="en-US" dirty="0"/>
              <a:t>Identifiers</a:t>
            </a:r>
          </a:p>
        </p:txBody>
      </p:sp>
      <p:sp>
        <p:nvSpPr>
          <p:cNvPr id="133123" name="Rectangle 3"/>
          <p:cNvSpPr>
            <a:spLocks noGrp="1" noChangeArrowheads="1"/>
          </p:cNvSpPr>
          <p:nvPr>
            <p:ph type="body" idx="1"/>
          </p:nvPr>
        </p:nvSpPr>
        <p:spPr>
          <a:xfrm>
            <a:off x="507868" y="1416051"/>
            <a:ext cx="11435488" cy="3876675"/>
          </a:xfrm>
        </p:spPr>
        <p:txBody>
          <a:bodyPr/>
          <a:lstStyle/>
          <a:p>
            <a:r>
              <a:rPr lang="en-US" sz="2000" dirty="0">
                <a:effectLst/>
              </a:rPr>
              <a:t>Delimited Identifiers</a:t>
            </a:r>
          </a:p>
          <a:p>
            <a:pPr>
              <a:buFont typeface="Wingdings" pitchFamily="2" charset="2"/>
              <a:buNone/>
            </a:pPr>
            <a:r>
              <a:rPr lang="en-US" sz="1800" dirty="0">
                <a:effectLst/>
              </a:rPr>
              <a:t>	</a:t>
            </a:r>
            <a:r>
              <a:rPr lang="en-US" sz="1800" b="0" dirty="0">
                <a:effectLst/>
              </a:rPr>
              <a:t>If an identifier complies with all of the rules for the format of identifiers, it can be used with or without delimiters. If an identifier does not comply with one or more of the rules for the format of identifiers, it must always be delimited</a:t>
            </a:r>
          </a:p>
          <a:p>
            <a:r>
              <a:rPr lang="en-US" sz="2000" b="0" dirty="0">
                <a:effectLst/>
              </a:rPr>
              <a:t>Delimited identifiers can be used in the following situations:</a:t>
            </a:r>
          </a:p>
          <a:p>
            <a:pPr>
              <a:buFont typeface="Wingdings" pitchFamily="2" charset="2"/>
              <a:buNone/>
            </a:pPr>
            <a:r>
              <a:rPr lang="en-US" b="0" dirty="0">
                <a:effectLst/>
              </a:rPr>
              <a:t>	</a:t>
            </a:r>
            <a:r>
              <a:rPr lang="en-US" sz="1800" b="0" dirty="0">
                <a:effectLst/>
              </a:rPr>
              <a:t>When names contain embedded spaces</a:t>
            </a:r>
          </a:p>
          <a:p>
            <a:pPr>
              <a:buFont typeface="Wingdings" pitchFamily="2" charset="2"/>
              <a:buNone/>
            </a:pPr>
            <a:r>
              <a:rPr lang="en-US" sz="1800" b="0" dirty="0">
                <a:effectLst/>
              </a:rPr>
              <a:t>	When reserved words are used for object  names or portions of object  names</a:t>
            </a:r>
          </a:p>
          <a:p>
            <a:endParaRPr lang="en-US" sz="1800" b="0" dirty="0">
              <a:effectLst/>
            </a:endParaRPr>
          </a:p>
          <a:p>
            <a:pPr>
              <a:buFont typeface="Wingdings" pitchFamily="2" charset="2"/>
              <a:buNone/>
            </a:pPr>
            <a:endParaRPr lang="en-US" sz="1800" b="0" dirty="0">
              <a:effectLst/>
            </a:endParaRPr>
          </a:p>
        </p:txBody>
      </p:sp>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4" name="Rectangle 5"/>
          <p:cNvSpPr>
            <a:spLocks noChangeAspect="1" noChangeArrowheads="1"/>
          </p:cNvSpPr>
          <p:nvPr/>
        </p:nvSpPr>
        <p:spPr bwMode="gray">
          <a:xfrm>
            <a:off x="526292" y="3120745"/>
            <a:ext cx="1412700" cy="682475"/>
          </a:xfrm>
          <a:prstGeom prst="rect">
            <a:avLst/>
          </a:prstGeom>
          <a:solidFill>
            <a:schemeClr val="accent2"/>
          </a:solidFill>
          <a:ln>
            <a:noFill/>
          </a:ln>
        </p:spPr>
        <p:txBody>
          <a:bodyPr wrap="square" lIns="0" tIns="60947" rIns="0" bIns="60947" anchor="ctr" anchorCtr="0"/>
          <a:lstStyle/>
          <a:p>
            <a:pPr algn="ctr"/>
            <a:r>
              <a:rPr lang="en-US" sz="2100" b="1" kern="0" dirty="0">
                <a:solidFill>
                  <a:schemeClr val="bg1"/>
                </a:solidFill>
                <a:ea typeface="ヒラギノ角ゴ Pro W3"/>
                <a:cs typeface="ヒラギノ角ゴ Pro W3"/>
              </a:rPr>
              <a:t>SQL Data Types</a:t>
            </a:r>
          </a:p>
        </p:txBody>
      </p:sp>
      <p:sp>
        <p:nvSpPr>
          <p:cNvPr id="6" name="Rectangle 5"/>
          <p:cNvSpPr>
            <a:spLocks noChangeAspect="1" noChangeArrowheads="1"/>
          </p:cNvSpPr>
          <p:nvPr/>
        </p:nvSpPr>
        <p:spPr bwMode="gray">
          <a:xfrm>
            <a:off x="2439884" y="4846320"/>
            <a:ext cx="1721081" cy="394024"/>
          </a:xfrm>
          <a:prstGeom prst="rect">
            <a:avLst/>
          </a:prstGeom>
          <a:solidFill>
            <a:schemeClr val="accent3"/>
          </a:solidFill>
          <a:ln>
            <a:noFill/>
          </a:ln>
        </p:spPr>
        <p:txBody>
          <a:bodyPr wrap="square" lIns="0" tIns="60947" rIns="0" bIns="60947" anchor="ctr" anchorCtr="0"/>
          <a:lstStyle/>
          <a:p>
            <a:pPr algn="ctr"/>
            <a:r>
              <a:rPr lang="en-US" sz="1600" kern="0" dirty="0">
                <a:solidFill>
                  <a:schemeClr val="bg1"/>
                </a:solidFill>
                <a:ea typeface="ヒラギノ角ゴ Pro W3"/>
                <a:cs typeface="ヒラギノ角ゴ Pro W3"/>
              </a:rPr>
              <a:t>XML</a:t>
            </a:r>
          </a:p>
        </p:txBody>
      </p:sp>
      <p:sp>
        <p:nvSpPr>
          <p:cNvPr id="28" name="Rectangle 5"/>
          <p:cNvSpPr>
            <a:spLocks noChangeAspect="1" noChangeArrowheads="1"/>
          </p:cNvSpPr>
          <p:nvPr/>
        </p:nvSpPr>
        <p:spPr bwMode="gray">
          <a:xfrm>
            <a:off x="4399779" y="5321107"/>
            <a:ext cx="1193301"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Cursor</a:t>
            </a:r>
          </a:p>
        </p:txBody>
      </p:sp>
      <p:sp>
        <p:nvSpPr>
          <p:cNvPr id="36" name="Rectangle 35"/>
          <p:cNvSpPr>
            <a:spLocks noChangeAspect="1" noChangeArrowheads="1"/>
          </p:cNvSpPr>
          <p:nvPr/>
        </p:nvSpPr>
        <p:spPr bwMode="gray">
          <a:xfrm>
            <a:off x="2439884" y="4373880"/>
            <a:ext cx="1721081" cy="394024"/>
          </a:xfrm>
          <a:prstGeom prst="rect">
            <a:avLst/>
          </a:prstGeom>
          <a:solidFill>
            <a:schemeClr val="accent3"/>
          </a:solidFill>
          <a:ln>
            <a:noFill/>
          </a:ln>
        </p:spPr>
        <p:txBody>
          <a:bodyPr wrap="square" lIns="0" tIns="60947" rIns="0" bIns="60947" anchor="ctr" anchorCtr="0"/>
          <a:lstStyle/>
          <a:p>
            <a:pPr algn="ctr"/>
            <a:r>
              <a:rPr lang="en-US" sz="1600" kern="0" dirty="0">
                <a:solidFill>
                  <a:schemeClr val="bg1"/>
                </a:solidFill>
                <a:ea typeface="ヒラギノ角ゴ Pro W3"/>
                <a:cs typeface="ヒラギノ角ゴ Pro W3"/>
              </a:rPr>
              <a:t>Binary</a:t>
            </a:r>
          </a:p>
        </p:txBody>
      </p:sp>
      <p:sp>
        <p:nvSpPr>
          <p:cNvPr id="46" name="Rectangle 45"/>
          <p:cNvSpPr>
            <a:spLocks noChangeAspect="1" noChangeArrowheads="1"/>
          </p:cNvSpPr>
          <p:nvPr/>
        </p:nvSpPr>
        <p:spPr bwMode="gray">
          <a:xfrm>
            <a:off x="2439884" y="3901440"/>
            <a:ext cx="1721081" cy="394024"/>
          </a:xfrm>
          <a:prstGeom prst="rect">
            <a:avLst/>
          </a:prstGeom>
          <a:solidFill>
            <a:schemeClr val="accent3"/>
          </a:solidFill>
          <a:ln>
            <a:noFill/>
          </a:ln>
        </p:spPr>
        <p:txBody>
          <a:bodyPr wrap="square" lIns="0" tIns="60947" rIns="0" bIns="60947" anchor="ctr" anchorCtr="0"/>
          <a:lstStyle/>
          <a:p>
            <a:pPr algn="ctr"/>
            <a:r>
              <a:rPr lang="en-US" sz="1600" kern="0" dirty="0">
                <a:solidFill>
                  <a:schemeClr val="bg1"/>
                </a:solidFill>
                <a:ea typeface="ヒラギノ角ゴ Pro W3"/>
                <a:cs typeface="ヒラギノ角ゴ Pro W3"/>
              </a:rPr>
              <a:t>Date</a:t>
            </a:r>
          </a:p>
        </p:txBody>
      </p:sp>
      <p:sp>
        <p:nvSpPr>
          <p:cNvPr id="47" name="Rectangle 46"/>
          <p:cNvSpPr>
            <a:spLocks noChangeAspect="1" noChangeArrowheads="1"/>
          </p:cNvSpPr>
          <p:nvPr/>
        </p:nvSpPr>
        <p:spPr bwMode="gray">
          <a:xfrm>
            <a:off x="2439884" y="3413760"/>
            <a:ext cx="1721081" cy="394024"/>
          </a:xfrm>
          <a:prstGeom prst="rect">
            <a:avLst/>
          </a:prstGeom>
          <a:solidFill>
            <a:schemeClr val="accent3"/>
          </a:solidFill>
          <a:ln>
            <a:noFill/>
          </a:ln>
        </p:spPr>
        <p:txBody>
          <a:bodyPr wrap="square" lIns="0" tIns="60947" rIns="0" bIns="60947" anchor="ctr" anchorCtr="0"/>
          <a:lstStyle/>
          <a:p>
            <a:pPr algn="ctr"/>
            <a:r>
              <a:rPr lang="en-US" sz="1600" kern="0" dirty="0">
                <a:solidFill>
                  <a:schemeClr val="bg1"/>
                </a:solidFill>
                <a:ea typeface="ヒラギノ角ゴ Pro W3"/>
                <a:cs typeface="ヒラギノ角ゴ Pro W3"/>
              </a:rPr>
              <a:t>Money</a:t>
            </a:r>
          </a:p>
        </p:txBody>
      </p:sp>
      <p:sp>
        <p:nvSpPr>
          <p:cNvPr id="48" name="Rectangle 47"/>
          <p:cNvSpPr>
            <a:spLocks noChangeAspect="1" noChangeArrowheads="1"/>
          </p:cNvSpPr>
          <p:nvPr/>
        </p:nvSpPr>
        <p:spPr bwMode="gray">
          <a:xfrm>
            <a:off x="2439884" y="2941320"/>
            <a:ext cx="1721081" cy="394024"/>
          </a:xfrm>
          <a:prstGeom prst="rect">
            <a:avLst/>
          </a:prstGeom>
          <a:solidFill>
            <a:schemeClr val="accent3"/>
          </a:solidFill>
          <a:ln>
            <a:noFill/>
          </a:ln>
        </p:spPr>
        <p:txBody>
          <a:bodyPr wrap="square" lIns="0" tIns="60947" rIns="0" bIns="60947" anchor="ctr" anchorCtr="0"/>
          <a:lstStyle/>
          <a:p>
            <a:pPr algn="ctr"/>
            <a:r>
              <a:rPr lang="en-US" sz="1600" kern="0" dirty="0">
                <a:solidFill>
                  <a:schemeClr val="bg1"/>
                </a:solidFill>
                <a:ea typeface="ヒラギノ角ゴ Pro W3"/>
                <a:cs typeface="ヒラギノ角ゴ Pro W3"/>
              </a:rPr>
              <a:t>Decimal</a:t>
            </a:r>
          </a:p>
        </p:txBody>
      </p:sp>
      <p:sp>
        <p:nvSpPr>
          <p:cNvPr id="49" name="Rectangle 48"/>
          <p:cNvSpPr>
            <a:spLocks noChangeAspect="1" noChangeArrowheads="1"/>
          </p:cNvSpPr>
          <p:nvPr/>
        </p:nvSpPr>
        <p:spPr bwMode="gray">
          <a:xfrm>
            <a:off x="2439884" y="2468880"/>
            <a:ext cx="1721081" cy="394024"/>
          </a:xfrm>
          <a:prstGeom prst="rect">
            <a:avLst/>
          </a:prstGeom>
          <a:solidFill>
            <a:schemeClr val="accent3"/>
          </a:solidFill>
          <a:ln>
            <a:noFill/>
          </a:ln>
        </p:spPr>
        <p:txBody>
          <a:bodyPr wrap="square" lIns="0" tIns="60947" rIns="0" bIns="60947" anchor="ctr" anchorCtr="0"/>
          <a:lstStyle/>
          <a:p>
            <a:pPr algn="ctr"/>
            <a:r>
              <a:rPr lang="en-US" sz="1600" kern="0" dirty="0">
                <a:solidFill>
                  <a:schemeClr val="bg1"/>
                </a:solidFill>
                <a:ea typeface="ヒラギノ角ゴ Pro W3"/>
                <a:cs typeface="ヒラギノ角ゴ Pro W3"/>
              </a:rPr>
              <a:t>Text</a:t>
            </a:r>
          </a:p>
        </p:txBody>
      </p:sp>
      <p:sp>
        <p:nvSpPr>
          <p:cNvPr id="50" name="Rectangle 49"/>
          <p:cNvSpPr>
            <a:spLocks noChangeAspect="1" noChangeArrowheads="1"/>
          </p:cNvSpPr>
          <p:nvPr/>
        </p:nvSpPr>
        <p:spPr bwMode="gray">
          <a:xfrm>
            <a:off x="2439884" y="1996440"/>
            <a:ext cx="1721081" cy="394024"/>
          </a:xfrm>
          <a:prstGeom prst="rect">
            <a:avLst/>
          </a:prstGeom>
          <a:solidFill>
            <a:schemeClr val="accent3"/>
          </a:solidFill>
          <a:ln>
            <a:noFill/>
          </a:ln>
        </p:spPr>
        <p:txBody>
          <a:bodyPr wrap="square" lIns="0" tIns="60947" rIns="0" bIns="60947" anchor="ctr" anchorCtr="0"/>
          <a:lstStyle/>
          <a:p>
            <a:pPr algn="ctr"/>
            <a:r>
              <a:rPr lang="en-US" sz="1600" kern="0" dirty="0">
                <a:solidFill>
                  <a:schemeClr val="bg1"/>
                </a:solidFill>
                <a:ea typeface="ヒラギノ角ゴ Pro W3"/>
                <a:cs typeface="ヒラギノ角ゴ Pro W3"/>
              </a:rPr>
              <a:t>Float</a:t>
            </a:r>
          </a:p>
        </p:txBody>
      </p:sp>
      <p:sp>
        <p:nvSpPr>
          <p:cNvPr id="51" name="Rectangle 50"/>
          <p:cNvSpPr>
            <a:spLocks noChangeAspect="1" noChangeArrowheads="1"/>
          </p:cNvSpPr>
          <p:nvPr/>
        </p:nvSpPr>
        <p:spPr bwMode="gray">
          <a:xfrm>
            <a:off x="2455124" y="1524000"/>
            <a:ext cx="1721081" cy="394024"/>
          </a:xfrm>
          <a:prstGeom prst="rect">
            <a:avLst/>
          </a:prstGeom>
          <a:solidFill>
            <a:schemeClr val="accent3"/>
          </a:solidFill>
          <a:ln>
            <a:noFill/>
          </a:ln>
        </p:spPr>
        <p:txBody>
          <a:bodyPr wrap="square" lIns="0" tIns="60947" rIns="0" bIns="60947" anchor="ctr" anchorCtr="0"/>
          <a:lstStyle/>
          <a:p>
            <a:pPr algn="ctr"/>
            <a:r>
              <a:rPr lang="en-US" sz="1600" kern="0" dirty="0">
                <a:solidFill>
                  <a:schemeClr val="bg1"/>
                </a:solidFill>
                <a:ea typeface="ヒラギノ角ゴ Pro W3"/>
                <a:cs typeface="ヒラギノ角ゴ Pro W3"/>
              </a:rPr>
              <a:t>Integer</a:t>
            </a:r>
          </a:p>
        </p:txBody>
      </p:sp>
      <p:sp>
        <p:nvSpPr>
          <p:cNvPr id="52" name="Rectangle 51"/>
          <p:cNvSpPr>
            <a:spLocks noChangeAspect="1" noChangeArrowheads="1"/>
          </p:cNvSpPr>
          <p:nvPr/>
        </p:nvSpPr>
        <p:spPr bwMode="gray">
          <a:xfrm>
            <a:off x="2439884" y="5318760"/>
            <a:ext cx="1721081" cy="394024"/>
          </a:xfrm>
          <a:prstGeom prst="rect">
            <a:avLst/>
          </a:prstGeom>
          <a:solidFill>
            <a:schemeClr val="accent3"/>
          </a:solidFill>
          <a:ln>
            <a:noFill/>
          </a:ln>
        </p:spPr>
        <p:txBody>
          <a:bodyPr wrap="square" lIns="0" tIns="60947" rIns="0" bIns="60947" anchor="ctr" anchorCtr="0"/>
          <a:lstStyle/>
          <a:p>
            <a:pPr algn="ctr"/>
            <a:r>
              <a:rPr lang="en-US" sz="1600" kern="0" dirty="0">
                <a:solidFill>
                  <a:schemeClr val="bg1"/>
                </a:solidFill>
                <a:ea typeface="ヒラギノ角ゴ Pro W3"/>
                <a:cs typeface="ヒラギノ角ゴ Pro W3"/>
              </a:rPr>
              <a:t>Misc.</a:t>
            </a:r>
          </a:p>
        </p:txBody>
      </p:sp>
      <p:cxnSp>
        <p:nvCxnSpPr>
          <p:cNvPr id="85" name="Straight Arrow Connector 84"/>
          <p:cNvCxnSpPr/>
          <p:nvPr/>
        </p:nvCxnSpPr>
        <p:spPr>
          <a:xfrm>
            <a:off x="2103120" y="1630680"/>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a:off x="2087880" y="1630680"/>
            <a:ext cx="15240" cy="3825240"/>
          </a:xfrm>
          <a:prstGeom prst="line">
            <a:avLst/>
          </a:prstGeom>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a:xfrm>
            <a:off x="2103120" y="2194560"/>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4" name="Straight Arrow Connector 93"/>
          <p:cNvCxnSpPr/>
          <p:nvPr/>
        </p:nvCxnSpPr>
        <p:spPr>
          <a:xfrm>
            <a:off x="2103120" y="2682240"/>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5" name="Straight Arrow Connector 94"/>
          <p:cNvCxnSpPr/>
          <p:nvPr/>
        </p:nvCxnSpPr>
        <p:spPr>
          <a:xfrm>
            <a:off x="2103120" y="3154680"/>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6" name="Straight Arrow Connector 95"/>
          <p:cNvCxnSpPr/>
          <p:nvPr/>
        </p:nvCxnSpPr>
        <p:spPr>
          <a:xfrm>
            <a:off x="2103120" y="3611880"/>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8" name="Straight Arrow Connector 97"/>
          <p:cNvCxnSpPr/>
          <p:nvPr/>
        </p:nvCxnSpPr>
        <p:spPr>
          <a:xfrm>
            <a:off x="2103120" y="4130040"/>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9" name="Straight Arrow Connector 98"/>
          <p:cNvCxnSpPr/>
          <p:nvPr/>
        </p:nvCxnSpPr>
        <p:spPr>
          <a:xfrm>
            <a:off x="2103120" y="4556760"/>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0" name="Straight Arrow Connector 99"/>
          <p:cNvCxnSpPr/>
          <p:nvPr/>
        </p:nvCxnSpPr>
        <p:spPr>
          <a:xfrm>
            <a:off x="2103120" y="4998720"/>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1" name="Straight Arrow Connector 100"/>
          <p:cNvCxnSpPr/>
          <p:nvPr/>
        </p:nvCxnSpPr>
        <p:spPr>
          <a:xfrm>
            <a:off x="2103120" y="5455920"/>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5" name="Straight Connector 104"/>
          <p:cNvCxnSpPr>
            <a:stCxn id="4" idx="3"/>
          </p:cNvCxnSpPr>
          <p:nvPr/>
        </p:nvCxnSpPr>
        <p:spPr>
          <a:xfrm flipV="1">
            <a:off x="1938992" y="3459480"/>
            <a:ext cx="164128" cy="2503"/>
          </a:xfrm>
          <a:prstGeom prst="line">
            <a:avLst/>
          </a:prstGeom>
          <a:ln/>
        </p:spPr>
        <p:style>
          <a:lnRef idx="1">
            <a:schemeClr val="dk1"/>
          </a:lnRef>
          <a:fillRef idx="0">
            <a:schemeClr val="dk1"/>
          </a:fillRef>
          <a:effectRef idx="0">
            <a:schemeClr val="dk1"/>
          </a:effectRef>
          <a:fontRef idx="minor">
            <a:schemeClr val="tx1"/>
          </a:fontRef>
        </p:style>
      </p:cxnSp>
      <p:sp>
        <p:nvSpPr>
          <p:cNvPr id="106" name="Rectangle 5"/>
          <p:cNvSpPr>
            <a:spLocks noChangeAspect="1" noChangeArrowheads="1"/>
          </p:cNvSpPr>
          <p:nvPr/>
        </p:nvSpPr>
        <p:spPr bwMode="gray">
          <a:xfrm>
            <a:off x="5740899" y="5321107"/>
            <a:ext cx="1193301" cy="393893"/>
          </a:xfrm>
          <a:prstGeom prst="rect">
            <a:avLst/>
          </a:prstGeom>
          <a:solidFill>
            <a:schemeClr val="bg2"/>
          </a:solidFill>
          <a:ln>
            <a:noFill/>
          </a:ln>
        </p:spPr>
        <p:txBody>
          <a:bodyPr wrap="square" lIns="0" rIns="0" anchor="ctr" anchorCtr="0"/>
          <a:lstStyle/>
          <a:p>
            <a:pPr algn="ctr"/>
            <a:r>
              <a:rPr lang="en-US" sz="1500" kern="0" dirty="0" err="1">
                <a:ea typeface="ヒラギノ角ゴ Pro W3"/>
                <a:cs typeface="ヒラギノ角ゴ Pro W3"/>
              </a:rPr>
              <a:t>Sql_veriant</a:t>
            </a:r>
            <a:endParaRPr lang="en-US" sz="1500" kern="0" dirty="0">
              <a:ea typeface="ヒラギノ角ゴ Pro W3"/>
              <a:cs typeface="ヒラギノ角ゴ Pro W3"/>
            </a:endParaRPr>
          </a:p>
        </p:txBody>
      </p:sp>
      <p:sp>
        <p:nvSpPr>
          <p:cNvPr id="107" name="Rectangle 5"/>
          <p:cNvSpPr>
            <a:spLocks noChangeAspect="1" noChangeArrowheads="1"/>
          </p:cNvSpPr>
          <p:nvPr/>
        </p:nvSpPr>
        <p:spPr bwMode="gray">
          <a:xfrm>
            <a:off x="7066779" y="5321107"/>
            <a:ext cx="1193301"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Table</a:t>
            </a:r>
          </a:p>
        </p:txBody>
      </p:sp>
      <p:sp>
        <p:nvSpPr>
          <p:cNvPr id="108" name="Rectangle 5"/>
          <p:cNvSpPr>
            <a:spLocks noChangeAspect="1" noChangeArrowheads="1"/>
          </p:cNvSpPr>
          <p:nvPr/>
        </p:nvSpPr>
        <p:spPr bwMode="gray">
          <a:xfrm>
            <a:off x="8423139" y="5321107"/>
            <a:ext cx="1193301" cy="393893"/>
          </a:xfrm>
          <a:prstGeom prst="rect">
            <a:avLst/>
          </a:prstGeom>
          <a:solidFill>
            <a:schemeClr val="bg2"/>
          </a:solidFill>
          <a:ln>
            <a:noFill/>
          </a:ln>
        </p:spPr>
        <p:txBody>
          <a:bodyPr wrap="square" lIns="0" rIns="0" anchor="ctr" anchorCtr="0"/>
          <a:lstStyle/>
          <a:p>
            <a:pPr algn="ctr"/>
            <a:r>
              <a:rPr lang="en-US" sz="1500" kern="0" dirty="0" err="1">
                <a:ea typeface="ヒラギノ角ゴ Pro W3"/>
                <a:cs typeface="ヒラギノ角ゴ Pro W3"/>
              </a:rPr>
              <a:t>TimeStamp</a:t>
            </a:r>
            <a:endParaRPr lang="en-US" sz="1500" kern="0" dirty="0">
              <a:ea typeface="ヒラギノ角ゴ Pro W3"/>
              <a:cs typeface="ヒラギノ角ゴ Pro W3"/>
            </a:endParaRPr>
          </a:p>
        </p:txBody>
      </p:sp>
      <p:sp>
        <p:nvSpPr>
          <p:cNvPr id="109" name="Rectangle 5"/>
          <p:cNvSpPr>
            <a:spLocks noChangeAspect="1" noChangeArrowheads="1"/>
          </p:cNvSpPr>
          <p:nvPr/>
        </p:nvSpPr>
        <p:spPr bwMode="gray">
          <a:xfrm>
            <a:off x="9794739" y="5321107"/>
            <a:ext cx="1711461" cy="393893"/>
          </a:xfrm>
          <a:prstGeom prst="rect">
            <a:avLst/>
          </a:prstGeom>
          <a:solidFill>
            <a:schemeClr val="bg2"/>
          </a:solidFill>
          <a:ln>
            <a:noFill/>
          </a:ln>
        </p:spPr>
        <p:txBody>
          <a:bodyPr wrap="square" lIns="0" rIns="0" anchor="ctr" anchorCtr="0"/>
          <a:lstStyle/>
          <a:p>
            <a:pPr algn="ctr"/>
            <a:r>
              <a:rPr lang="en-US" sz="1500" kern="0" dirty="0" err="1">
                <a:ea typeface="ヒラギノ角ゴ Pro W3"/>
                <a:cs typeface="ヒラギノ角ゴ Pro W3"/>
              </a:rPr>
              <a:t>UniqueIdentifier</a:t>
            </a:r>
            <a:endParaRPr lang="en-US" sz="1500" kern="0" dirty="0">
              <a:ea typeface="ヒラギノ角ゴ Pro W3"/>
              <a:cs typeface="ヒラギノ角ゴ Pro W3"/>
            </a:endParaRPr>
          </a:p>
        </p:txBody>
      </p:sp>
      <p:cxnSp>
        <p:nvCxnSpPr>
          <p:cNvPr id="111" name="Straight Connector 110"/>
          <p:cNvCxnSpPr>
            <a:stCxn id="52" idx="3"/>
            <a:endCxn id="28" idx="1"/>
          </p:cNvCxnSpPr>
          <p:nvPr/>
        </p:nvCxnSpPr>
        <p:spPr>
          <a:xfrm>
            <a:off x="4160965" y="5515772"/>
            <a:ext cx="238814" cy="2282"/>
          </a:xfrm>
          <a:prstGeom prst="line">
            <a:avLst/>
          </a:prstGeom>
          <a:ln/>
        </p:spPr>
        <p:style>
          <a:lnRef idx="1">
            <a:schemeClr val="dk1"/>
          </a:lnRef>
          <a:fillRef idx="0">
            <a:schemeClr val="dk1"/>
          </a:fillRef>
          <a:effectRef idx="0">
            <a:schemeClr val="dk1"/>
          </a:effectRef>
          <a:fontRef idx="minor">
            <a:schemeClr val="tx1"/>
          </a:fontRef>
        </p:style>
      </p:cxnSp>
      <p:cxnSp>
        <p:nvCxnSpPr>
          <p:cNvPr id="117" name="Straight Connector 116"/>
          <p:cNvCxnSpPr>
            <a:stCxn id="28" idx="3"/>
            <a:endCxn id="106" idx="1"/>
          </p:cNvCxnSpPr>
          <p:nvPr/>
        </p:nvCxnSpPr>
        <p:spPr>
          <a:xfrm>
            <a:off x="5593080" y="5518054"/>
            <a:ext cx="147819" cy="0"/>
          </a:xfrm>
          <a:prstGeom prst="line">
            <a:avLst/>
          </a:prstGeom>
          <a:ln/>
        </p:spPr>
        <p:style>
          <a:lnRef idx="1">
            <a:schemeClr val="dk1"/>
          </a:lnRef>
          <a:fillRef idx="0">
            <a:schemeClr val="dk1"/>
          </a:fillRef>
          <a:effectRef idx="0">
            <a:schemeClr val="dk1"/>
          </a:effectRef>
          <a:fontRef idx="minor">
            <a:schemeClr val="tx1"/>
          </a:fontRef>
        </p:style>
      </p:cxnSp>
      <p:cxnSp>
        <p:nvCxnSpPr>
          <p:cNvPr id="125" name="Straight Connector 124"/>
          <p:cNvCxnSpPr>
            <a:stCxn id="106" idx="3"/>
            <a:endCxn id="107" idx="1"/>
          </p:cNvCxnSpPr>
          <p:nvPr/>
        </p:nvCxnSpPr>
        <p:spPr>
          <a:xfrm>
            <a:off x="6934200" y="5518054"/>
            <a:ext cx="132579" cy="0"/>
          </a:xfrm>
          <a:prstGeom prst="line">
            <a:avLst/>
          </a:prstGeom>
          <a:ln/>
        </p:spPr>
        <p:style>
          <a:lnRef idx="1">
            <a:schemeClr val="dk1"/>
          </a:lnRef>
          <a:fillRef idx="0">
            <a:schemeClr val="dk1"/>
          </a:fillRef>
          <a:effectRef idx="0">
            <a:schemeClr val="dk1"/>
          </a:effectRef>
          <a:fontRef idx="minor">
            <a:schemeClr val="tx1"/>
          </a:fontRef>
        </p:style>
      </p:cxnSp>
      <p:cxnSp>
        <p:nvCxnSpPr>
          <p:cNvPr id="127" name="Straight Connector 126"/>
          <p:cNvCxnSpPr>
            <a:stCxn id="107" idx="3"/>
            <a:endCxn id="108" idx="1"/>
          </p:cNvCxnSpPr>
          <p:nvPr/>
        </p:nvCxnSpPr>
        <p:spPr>
          <a:xfrm>
            <a:off x="8260080" y="5518054"/>
            <a:ext cx="163059" cy="0"/>
          </a:xfrm>
          <a:prstGeom prst="line">
            <a:avLst/>
          </a:prstGeom>
          <a:ln/>
        </p:spPr>
        <p:style>
          <a:lnRef idx="1">
            <a:schemeClr val="dk1"/>
          </a:lnRef>
          <a:fillRef idx="0">
            <a:schemeClr val="dk1"/>
          </a:fillRef>
          <a:effectRef idx="0">
            <a:schemeClr val="dk1"/>
          </a:effectRef>
          <a:fontRef idx="minor">
            <a:schemeClr val="tx1"/>
          </a:fontRef>
        </p:style>
      </p:cxnSp>
      <p:cxnSp>
        <p:nvCxnSpPr>
          <p:cNvPr id="131" name="Straight Connector 130"/>
          <p:cNvCxnSpPr>
            <a:stCxn id="108" idx="3"/>
            <a:endCxn id="109" idx="1"/>
          </p:cNvCxnSpPr>
          <p:nvPr/>
        </p:nvCxnSpPr>
        <p:spPr>
          <a:xfrm>
            <a:off x="9616440" y="5518054"/>
            <a:ext cx="178299" cy="0"/>
          </a:xfrm>
          <a:prstGeom prst="line">
            <a:avLst/>
          </a:prstGeom>
          <a:ln/>
        </p:spPr>
        <p:style>
          <a:lnRef idx="1">
            <a:schemeClr val="dk1"/>
          </a:lnRef>
          <a:fillRef idx="0">
            <a:schemeClr val="dk1"/>
          </a:fillRef>
          <a:effectRef idx="0">
            <a:schemeClr val="dk1"/>
          </a:effectRef>
          <a:fontRef idx="minor">
            <a:schemeClr val="tx1"/>
          </a:fontRef>
        </p:style>
      </p:cxnSp>
      <p:sp>
        <p:nvSpPr>
          <p:cNvPr id="133" name="Rectangle 5"/>
          <p:cNvSpPr>
            <a:spLocks noChangeAspect="1" noChangeArrowheads="1"/>
          </p:cNvSpPr>
          <p:nvPr/>
        </p:nvSpPr>
        <p:spPr bwMode="gray">
          <a:xfrm>
            <a:off x="4399779" y="4360987"/>
            <a:ext cx="1193301"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Binary</a:t>
            </a:r>
          </a:p>
        </p:txBody>
      </p:sp>
      <p:sp>
        <p:nvSpPr>
          <p:cNvPr id="134" name="Rectangle 5"/>
          <p:cNvSpPr>
            <a:spLocks noChangeAspect="1" noChangeArrowheads="1"/>
          </p:cNvSpPr>
          <p:nvPr/>
        </p:nvSpPr>
        <p:spPr bwMode="gray">
          <a:xfrm>
            <a:off x="5740899" y="4360987"/>
            <a:ext cx="1193301" cy="393893"/>
          </a:xfrm>
          <a:prstGeom prst="rect">
            <a:avLst/>
          </a:prstGeom>
          <a:solidFill>
            <a:schemeClr val="bg2"/>
          </a:solidFill>
          <a:ln>
            <a:noFill/>
          </a:ln>
        </p:spPr>
        <p:txBody>
          <a:bodyPr wrap="square" lIns="0" rIns="0" anchor="ctr" anchorCtr="0"/>
          <a:lstStyle/>
          <a:p>
            <a:pPr algn="ctr"/>
            <a:r>
              <a:rPr lang="en-US" sz="1500" kern="0" dirty="0" err="1">
                <a:ea typeface="ヒラギノ角ゴ Pro W3"/>
                <a:cs typeface="ヒラギノ角ゴ Pro W3"/>
              </a:rPr>
              <a:t>VarBinary</a:t>
            </a:r>
            <a:endParaRPr lang="en-US" sz="1500" kern="0" dirty="0">
              <a:ea typeface="ヒラギノ角ゴ Pro W3"/>
              <a:cs typeface="ヒラギノ角ゴ Pro W3"/>
            </a:endParaRPr>
          </a:p>
        </p:txBody>
      </p:sp>
      <p:sp>
        <p:nvSpPr>
          <p:cNvPr id="135" name="Rectangle 5"/>
          <p:cNvSpPr>
            <a:spLocks noChangeAspect="1" noChangeArrowheads="1"/>
          </p:cNvSpPr>
          <p:nvPr/>
        </p:nvSpPr>
        <p:spPr bwMode="gray">
          <a:xfrm>
            <a:off x="7066779" y="4360987"/>
            <a:ext cx="1193301"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Image</a:t>
            </a:r>
          </a:p>
        </p:txBody>
      </p:sp>
      <p:cxnSp>
        <p:nvCxnSpPr>
          <p:cNvPr id="138" name="Straight Connector 137"/>
          <p:cNvCxnSpPr>
            <a:stCxn id="133" idx="3"/>
            <a:endCxn id="134" idx="1"/>
          </p:cNvCxnSpPr>
          <p:nvPr/>
        </p:nvCxnSpPr>
        <p:spPr>
          <a:xfrm>
            <a:off x="5593080" y="4557934"/>
            <a:ext cx="147819" cy="0"/>
          </a:xfrm>
          <a:prstGeom prst="line">
            <a:avLst/>
          </a:prstGeom>
          <a:ln/>
        </p:spPr>
        <p:style>
          <a:lnRef idx="1">
            <a:schemeClr val="dk1"/>
          </a:lnRef>
          <a:fillRef idx="0">
            <a:schemeClr val="dk1"/>
          </a:fillRef>
          <a:effectRef idx="0">
            <a:schemeClr val="dk1"/>
          </a:effectRef>
          <a:fontRef idx="minor">
            <a:schemeClr val="tx1"/>
          </a:fontRef>
        </p:style>
      </p:cxnSp>
      <p:cxnSp>
        <p:nvCxnSpPr>
          <p:cNvPr id="139" name="Straight Connector 138"/>
          <p:cNvCxnSpPr>
            <a:stCxn id="134" idx="3"/>
            <a:endCxn id="135" idx="1"/>
          </p:cNvCxnSpPr>
          <p:nvPr/>
        </p:nvCxnSpPr>
        <p:spPr>
          <a:xfrm>
            <a:off x="6934200" y="4557934"/>
            <a:ext cx="132579" cy="0"/>
          </a:xfrm>
          <a:prstGeom prst="line">
            <a:avLst/>
          </a:prstGeom>
          <a:ln/>
        </p:spPr>
        <p:style>
          <a:lnRef idx="1">
            <a:schemeClr val="dk1"/>
          </a:lnRef>
          <a:fillRef idx="0">
            <a:schemeClr val="dk1"/>
          </a:fillRef>
          <a:effectRef idx="0">
            <a:schemeClr val="dk1"/>
          </a:effectRef>
          <a:fontRef idx="minor">
            <a:schemeClr val="tx1"/>
          </a:fontRef>
        </p:style>
      </p:cxnSp>
      <p:cxnSp>
        <p:nvCxnSpPr>
          <p:cNvPr id="142" name="Straight Connector 141"/>
          <p:cNvCxnSpPr/>
          <p:nvPr/>
        </p:nvCxnSpPr>
        <p:spPr>
          <a:xfrm>
            <a:off x="4160965" y="4586132"/>
            <a:ext cx="238814" cy="2282"/>
          </a:xfrm>
          <a:prstGeom prst="line">
            <a:avLst/>
          </a:prstGeom>
          <a:ln/>
        </p:spPr>
        <p:style>
          <a:lnRef idx="1">
            <a:schemeClr val="dk1"/>
          </a:lnRef>
          <a:fillRef idx="0">
            <a:schemeClr val="dk1"/>
          </a:fillRef>
          <a:effectRef idx="0">
            <a:schemeClr val="dk1"/>
          </a:effectRef>
          <a:fontRef idx="minor">
            <a:schemeClr val="tx1"/>
          </a:fontRef>
        </p:style>
      </p:cxnSp>
      <p:sp>
        <p:nvSpPr>
          <p:cNvPr id="143" name="Rectangle 5"/>
          <p:cNvSpPr>
            <a:spLocks noChangeAspect="1" noChangeArrowheads="1"/>
          </p:cNvSpPr>
          <p:nvPr/>
        </p:nvSpPr>
        <p:spPr bwMode="gray">
          <a:xfrm>
            <a:off x="4399779" y="3896167"/>
            <a:ext cx="1193301"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Date Time</a:t>
            </a:r>
          </a:p>
        </p:txBody>
      </p:sp>
      <p:sp>
        <p:nvSpPr>
          <p:cNvPr id="144" name="Rectangle 5"/>
          <p:cNvSpPr>
            <a:spLocks noChangeAspect="1" noChangeArrowheads="1"/>
          </p:cNvSpPr>
          <p:nvPr/>
        </p:nvSpPr>
        <p:spPr bwMode="gray">
          <a:xfrm>
            <a:off x="5740899" y="3896167"/>
            <a:ext cx="1574301"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Small </a:t>
            </a:r>
            <a:r>
              <a:rPr lang="en-US" sz="1500" kern="0" dirty="0" err="1">
                <a:ea typeface="ヒラギノ角ゴ Pro W3"/>
                <a:cs typeface="ヒラギノ角ゴ Pro W3"/>
              </a:rPr>
              <a:t>DateTime</a:t>
            </a:r>
            <a:endParaRPr lang="en-US" sz="1500" kern="0" dirty="0">
              <a:ea typeface="ヒラギノ角ゴ Pro W3"/>
              <a:cs typeface="ヒラギノ角ゴ Pro W3"/>
            </a:endParaRPr>
          </a:p>
        </p:txBody>
      </p:sp>
      <p:cxnSp>
        <p:nvCxnSpPr>
          <p:cNvPr id="146" name="Straight Connector 145"/>
          <p:cNvCxnSpPr>
            <a:stCxn id="143" idx="3"/>
            <a:endCxn id="144" idx="1"/>
          </p:cNvCxnSpPr>
          <p:nvPr/>
        </p:nvCxnSpPr>
        <p:spPr>
          <a:xfrm>
            <a:off x="5593080" y="4093114"/>
            <a:ext cx="147819" cy="0"/>
          </a:xfrm>
          <a:prstGeom prst="line">
            <a:avLst/>
          </a:prstGeom>
          <a:ln/>
        </p:spPr>
        <p:style>
          <a:lnRef idx="1">
            <a:schemeClr val="dk1"/>
          </a:lnRef>
          <a:fillRef idx="0">
            <a:schemeClr val="dk1"/>
          </a:fillRef>
          <a:effectRef idx="0">
            <a:schemeClr val="dk1"/>
          </a:effectRef>
          <a:fontRef idx="minor">
            <a:schemeClr val="tx1"/>
          </a:fontRef>
        </p:style>
      </p:cxnSp>
      <p:cxnSp>
        <p:nvCxnSpPr>
          <p:cNvPr id="148" name="Straight Connector 147"/>
          <p:cNvCxnSpPr/>
          <p:nvPr/>
        </p:nvCxnSpPr>
        <p:spPr>
          <a:xfrm>
            <a:off x="4160965" y="4121312"/>
            <a:ext cx="238814" cy="2282"/>
          </a:xfrm>
          <a:prstGeom prst="line">
            <a:avLst/>
          </a:prstGeom>
          <a:ln/>
        </p:spPr>
        <p:style>
          <a:lnRef idx="1">
            <a:schemeClr val="dk1"/>
          </a:lnRef>
          <a:fillRef idx="0">
            <a:schemeClr val="dk1"/>
          </a:fillRef>
          <a:effectRef idx="0">
            <a:schemeClr val="dk1"/>
          </a:effectRef>
          <a:fontRef idx="minor">
            <a:schemeClr val="tx1"/>
          </a:fontRef>
        </p:style>
      </p:cxnSp>
      <p:sp>
        <p:nvSpPr>
          <p:cNvPr id="150" name="Rectangle 5"/>
          <p:cNvSpPr>
            <a:spLocks noChangeAspect="1" noChangeArrowheads="1"/>
          </p:cNvSpPr>
          <p:nvPr/>
        </p:nvSpPr>
        <p:spPr bwMode="gray">
          <a:xfrm>
            <a:off x="4399779" y="1520632"/>
            <a:ext cx="1193301"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Bit</a:t>
            </a:r>
          </a:p>
        </p:txBody>
      </p:sp>
      <p:sp>
        <p:nvSpPr>
          <p:cNvPr id="151" name="Rectangle 5"/>
          <p:cNvSpPr>
            <a:spLocks noChangeAspect="1" noChangeArrowheads="1"/>
          </p:cNvSpPr>
          <p:nvPr/>
        </p:nvSpPr>
        <p:spPr bwMode="gray">
          <a:xfrm>
            <a:off x="5740899" y="1520632"/>
            <a:ext cx="1193301" cy="393893"/>
          </a:xfrm>
          <a:prstGeom prst="rect">
            <a:avLst/>
          </a:prstGeom>
          <a:solidFill>
            <a:schemeClr val="bg2"/>
          </a:solidFill>
          <a:ln>
            <a:noFill/>
          </a:ln>
        </p:spPr>
        <p:txBody>
          <a:bodyPr wrap="square" lIns="0" rIns="0" anchor="ctr" anchorCtr="0"/>
          <a:lstStyle/>
          <a:p>
            <a:pPr algn="ctr"/>
            <a:r>
              <a:rPr lang="en-US" sz="1500" kern="0" dirty="0" err="1">
                <a:ea typeface="ヒラギノ角ゴ Pro W3"/>
                <a:cs typeface="ヒラギノ角ゴ Pro W3"/>
              </a:rPr>
              <a:t>TinyInt</a:t>
            </a:r>
            <a:endParaRPr lang="en-US" sz="1500" kern="0" dirty="0">
              <a:ea typeface="ヒラギノ角ゴ Pro W3"/>
              <a:cs typeface="ヒラギノ角ゴ Pro W3"/>
            </a:endParaRPr>
          </a:p>
        </p:txBody>
      </p:sp>
      <p:sp>
        <p:nvSpPr>
          <p:cNvPr id="152" name="Rectangle 5"/>
          <p:cNvSpPr>
            <a:spLocks noChangeAspect="1" noChangeArrowheads="1"/>
          </p:cNvSpPr>
          <p:nvPr/>
        </p:nvSpPr>
        <p:spPr bwMode="gray">
          <a:xfrm>
            <a:off x="7066779" y="1520632"/>
            <a:ext cx="1193301" cy="393893"/>
          </a:xfrm>
          <a:prstGeom prst="rect">
            <a:avLst/>
          </a:prstGeom>
          <a:solidFill>
            <a:schemeClr val="bg2"/>
          </a:solidFill>
          <a:ln>
            <a:noFill/>
          </a:ln>
        </p:spPr>
        <p:txBody>
          <a:bodyPr wrap="square" lIns="0" rIns="0" anchor="ctr" anchorCtr="0"/>
          <a:lstStyle/>
          <a:p>
            <a:pPr algn="ctr"/>
            <a:r>
              <a:rPr lang="en-US" sz="1500" kern="0" dirty="0" err="1">
                <a:ea typeface="ヒラギノ角ゴ Pro W3"/>
                <a:cs typeface="ヒラギノ角ゴ Pro W3"/>
              </a:rPr>
              <a:t>SmallInt</a:t>
            </a:r>
            <a:endParaRPr lang="en-US" sz="1500" kern="0" dirty="0">
              <a:ea typeface="ヒラギノ角ゴ Pro W3"/>
              <a:cs typeface="ヒラギノ角ゴ Pro W3"/>
            </a:endParaRPr>
          </a:p>
        </p:txBody>
      </p:sp>
      <p:sp>
        <p:nvSpPr>
          <p:cNvPr id="153" name="Rectangle 5"/>
          <p:cNvSpPr>
            <a:spLocks noChangeAspect="1" noChangeArrowheads="1"/>
          </p:cNvSpPr>
          <p:nvPr/>
        </p:nvSpPr>
        <p:spPr bwMode="gray">
          <a:xfrm>
            <a:off x="8423139" y="1520632"/>
            <a:ext cx="1193301" cy="393893"/>
          </a:xfrm>
          <a:prstGeom prst="rect">
            <a:avLst/>
          </a:prstGeom>
          <a:solidFill>
            <a:schemeClr val="bg2"/>
          </a:solidFill>
          <a:ln>
            <a:noFill/>
          </a:ln>
        </p:spPr>
        <p:txBody>
          <a:bodyPr wrap="square" lIns="0" rIns="0" anchor="ctr" anchorCtr="0"/>
          <a:lstStyle/>
          <a:p>
            <a:pPr algn="ctr"/>
            <a:r>
              <a:rPr lang="en-US" sz="1500" kern="0" dirty="0" err="1">
                <a:ea typeface="ヒラギノ角ゴ Pro W3"/>
                <a:cs typeface="ヒラギノ角ゴ Pro W3"/>
              </a:rPr>
              <a:t>Int</a:t>
            </a:r>
            <a:endParaRPr lang="en-US" sz="1500" kern="0" dirty="0">
              <a:ea typeface="ヒラギノ角ゴ Pro W3"/>
              <a:cs typeface="ヒラギノ角ゴ Pro W3"/>
            </a:endParaRPr>
          </a:p>
        </p:txBody>
      </p:sp>
      <p:sp>
        <p:nvSpPr>
          <p:cNvPr id="154" name="Rectangle 5"/>
          <p:cNvSpPr>
            <a:spLocks noChangeAspect="1" noChangeArrowheads="1"/>
          </p:cNvSpPr>
          <p:nvPr/>
        </p:nvSpPr>
        <p:spPr bwMode="gray">
          <a:xfrm>
            <a:off x="9794740" y="1520632"/>
            <a:ext cx="1225686" cy="393893"/>
          </a:xfrm>
          <a:prstGeom prst="rect">
            <a:avLst/>
          </a:prstGeom>
          <a:solidFill>
            <a:schemeClr val="bg2"/>
          </a:solidFill>
          <a:ln>
            <a:noFill/>
          </a:ln>
        </p:spPr>
        <p:txBody>
          <a:bodyPr wrap="square" lIns="0" rIns="0" anchor="ctr" anchorCtr="0"/>
          <a:lstStyle/>
          <a:p>
            <a:pPr algn="ctr"/>
            <a:r>
              <a:rPr lang="en-US" sz="1500" kern="0" dirty="0" err="1">
                <a:ea typeface="ヒラギノ角ゴ Pro W3"/>
                <a:cs typeface="ヒラギノ角ゴ Pro W3"/>
              </a:rPr>
              <a:t>Biglnt</a:t>
            </a:r>
            <a:endParaRPr lang="en-US" sz="1500" kern="0" dirty="0">
              <a:ea typeface="ヒラギノ角ゴ Pro W3"/>
              <a:cs typeface="ヒラギノ角ゴ Pro W3"/>
            </a:endParaRPr>
          </a:p>
        </p:txBody>
      </p:sp>
      <p:cxnSp>
        <p:nvCxnSpPr>
          <p:cNvPr id="155" name="Straight Connector 154"/>
          <p:cNvCxnSpPr>
            <a:endCxn id="150" idx="1"/>
          </p:cNvCxnSpPr>
          <p:nvPr/>
        </p:nvCxnSpPr>
        <p:spPr>
          <a:xfrm>
            <a:off x="4160965" y="1715297"/>
            <a:ext cx="238814" cy="2282"/>
          </a:xfrm>
          <a:prstGeom prst="line">
            <a:avLst/>
          </a:prstGeom>
          <a:ln/>
        </p:spPr>
        <p:style>
          <a:lnRef idx="1">
            <a:schemeClr val="dk1"/>
          </a:lnRef>
          <a:fillRef idx="0">
            <a:schemeClr val="dk1"/>
          </a:fillRef>
          <a:effectRef idx="0">
            <a:schemeClr val="dk1"/>
          </a:effectRef>
          <a:fontRef idx="minor">
            <a:schemeClr val="tx1"/>
          </a:fontRef>
        </p:style>
      </p:cxnSp>
      <p:cxnSp>
        <p:nvCxnSpPr>
          <p:cNvPr id="156" name="Straight Connector 155"/>
          <p:cNvCxnSpPr>
            <a:stCxn id="150" idx="3"/>
            <a:endCxn id="151" idx="1"/>
          </p:cNvCxnSpPr>
          <p:nvPr/>
        </p:nvCxnSpPr>
        <p:spPr>
          <a:xfrm>
            <a:off x="5593080" y="1717579"/>
            <a:ext cx="147819" cy="0"/>
          </a:xfrm>
          <a:prstGeom prst="line">
            <a:avLst/>
          </a:prstGeom>
          <a:ln/>
        </p:spPr>
        <p:style>
          <a:lnRef idx="1">
            <a:schemeClr val="dk1"/>
          </a:lnRef>
          <a:fillRef idx="0">
            <a:schemeClr val="dk1"/>
          </a:fillRef>
          <a:effectRef idx="0">
            <a:schemeClr val="dk1"/>
          </a:effectRef>
          <a:fontRef idx="minor">
            <a:schemeClr val="tx1"/>
          </a:fontRef>
        </p:style>
      </p:cxnSp>
      <p:cxnSp>
        <p:nvCxnSpPr>
          <p:cNvPr id="157" name="Straight Connector 156"/>
          <p:cNvCxnSpPr>
            <a:stCxn id="151" idx="3"/>
            <a:endCxn id="152" idx="1"/>
          </p:cNvCxnSpPr>
          <p:nvPr/>
        </p:nvCxnSpPr>
        <p:spPr>
          <a:xfrm>
            <a:off x="6934200" y="1717579"/>
            <a:ext cx="132579" cy="0"/>
          </a:xfrm>
          <a:prstGeom prst="line">
            <a:avLst/>
          </a:prstGeom>
          <a:ln/>
        </p:spPr>
        <p:style>
          <a:lnRef idx="1">
            <a:schemeClr val="dk1"/>
          </a:lnRef>
          <a:fillRef idx="0">
            <a:schemeClr val="dk1"/>
          </a:fillRef>
          <a:effectRef idx="0">
            <a:schemeClr val="dk1"/>
          </a:effectRef>
          <a:fontRef idx="minor">
            <a:schemeClr val="tx1"/>
          </a:fontRef>
        </p:style>
      </p:cxnSp>
      <p:cxnSp>
        <p:nvCxnSpPr>
          <p:cNvPr id="158" name="Straight Connector 157"/>
          <p:cNvCxnSpPr>
            <a:stCxn id="152" idx="3"/>
            <a:endCxn id="153" idx="1"/>
          </p:cNvCxnSpPr>
          <p:nvPr/>
        </p:nvCxnSpPr>
        <p:spPr>
          <a:xfrm>
            <a:off x="8260080" y="1717579"/>
            <a:ext cx="163059" cy="0"/>
          </a:xfrm>
          <a:prstGeom prst="line">
            <a:avLst/>
          </a:prstGeom>
          <a:ln/>
        </p:spPr>
        <p:style>
          <a:lnRef idx="1">
            <a:schemeClr val="dk1"/>
          </a:lnRef>
          <a:fillRef idx="0">
            <a:schemeClr val="dk1"/>
          </a:fillRef>
          <a:effectRef idx="0">
            <a:schemeClr val="dk1"/>
          </a:effectRef>
          <a:fontRef idx="minor">
            <a:schemeClr val="tx1"/>
          </a:fontRef>
        </p:style>
      </p:cxnSp>
      <p:cxnSp>
        <p:nvCxnSpPr>
          <p:cNvPr id="159" name="Straight Connector 158"/>
          <p:cNvCxnSpPr>
            <a:stCxn id="153" idx="3"/>
            <a:endCxn id="154" idx="1"/>
          </p:cNvCxnSpPr>
          <p:nvPr/>
        </p:nvCxnSpPr>
        <p:spPr>
          <a:xfrm>
            <a:off x="9616440" y="1717579"/>
            <a:ext cx="178300" cy="0"/>
          </a:xfrm>
          <a:prstGeom prst="line">
            <a:avLst/>
          </a:prstGeom>
          <a:ln/>
        </p:spPr>
        <p:style>
          <a:lnRef idx="1">
            <a:schemeClr val="dk1"/>
          </a:lnRef>
          <a:fillRef idx="0">
            <a:schemeClr val="dk1"/>
          </a:fillRef>
          <a:effectRef idx="0">
            <a:schemeClr val="dk1"/>
          </a:effectRef>
          <a:fontRef idx="minor">
            <a:schemeClr val="tx1"/>
          </a:fontRef>
        </p:style>
      </p:cxnSp>
      <p:sp>
        <p:nvSpPr>
          <p:cNvPr id="160" name="Rectangle 5"/>
          <p:cNvSpPr>
            <a:spLocks noChangeAspect="1" noChangeArrowheads="1"/>
          </p:cNvSpPr>
          <p:nvPr/>
        </p:nvSpPr>
        <p:spPr bwMode="gray">
          <a:xfrm>
            <a:off x="4399779" y="2482657"/>
            <a:ext cx="1193301"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Char</a:t>
            </a:r>
          </a:p>
        </p:txBody>
      </p:sp>
      <p:sp>
        <p:nvSpPr>
          <p:cNvPr id="161" name="Rectangle 5"/>
          <p:cNvSpPr>
            <a:spLocks noChangeAspect="1" noChangeArrowheads="1"/>
          </p:cNvSpPr>
          <p:nvPr/>
        </p:nvSpPr>
        <p:spPr bwMode="gray">
          <a:xfrm>
            <a:off x="5740899" y="2482657"/>
            <a:ext cx="1193301" cy="393893"/>
          </a:xfrm>
          <a:prstGeom prst="rect">
            <a:avLst/>
          </a:prstGeom>
          <a:solidFill>
            <a:schemeClr val="bg2"/>
          </a:solidFill>
          <a:ln>
            <a:noFill/>
          </a:ln>
        </p:spPr>
        <p:txBody>
          <a:bodyPr wrap="square" lIns="0" rIns="0" anchor="ctr" anchorCtr="0"/>
          <a:lstStyle/>
          <a:p>
            <a:pPr algn="ctr"/>
            <a:r>
              <a:rPr lang="en-US" sz="1500" kern="0" dirty="0" err="1">
                <a:ea typeface="ヒラギノ角ゴ Pro W3"/>
                <a:cs typeface="ヒラギノ角ゴ Pro W3"/>
              </a:rPr>
              <a:t>Varchar</a:t>
            </a:r>
            <a:endParaRPr lang="en-US" sz="1500" kern="0" dirty="0">
              <a:ea typeface="ヒラギノ角ゴ Pro W3"/>
              <a:cs typeface="ヒラギノ角ゴ Pro W3"/>
            </a:endParaRPr>
          </a:p>
        </p:txBody>
      </p:sp>
      <p:sp>
        <p:nvSpPr>
          <p:cNvPr id="162" name="Rectangle 5"/>
          <p:cNvSpPr>
            <a:spLocks noChangeAspect="1" noChangeArrowheads="1"/>
          </p:cNvSpPr>
          <p:nvPr/>
        </p:nvSpPr>
        <p:spPr bwMode="gray">
          <a:xfrm>
            <a:off x="7066779" y="2482657"/>
            <a:ext cx="1193301"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Text</a:t>
            </a:r>
          </a:p>
        </p:txBody>
      </p:sp>
      <p:sp>
        <p:nvSpPr>
          <p:cNvPr id="163" name="Rectangle 5"/>
          <p:cNvSpPr>
            <a:spLocks noChangeAspect="1" noChangeArrowheads="1"/>
          </p:cNvSpPr>
          <p:nvPr/>
        </p:nvSpPr>
        <p:spPr bwMode="gray">
          <a:xfrm>
            <a:off x="8423140" y="2482657"/>
            <a:ext cx="997086" cy="393893"/>
          </a:xfrm>
          <a:prstGeom prst="rect">
            <a:avLst/>
          </a:prstGeom>
          <a:solidFill>
            <a:schemeClr val="bg2"/>
          </a:solidFill>
          <a:ln>
            <a:noFill/>
          </a:ln>
        </p:spPr>
        <p:txBody>
          <a:bodyPr wrap="square" lIns="0" rIns="0" anchor="ctr" anchorCtr="0"/>
          <a:lstStyle/>
          <a:p>
            <a:pPr algn="ctr"/>
            <a:r>
              <a:rPr lang="en-US" sz="1500" kern="0" dirty="0" err="1">
                <a:ea typeface="ヒラギノ角ゴ Pro W3"/>
                <a:cs typeface="ヒラギノ角ゴ Pro W3"/>
              </a:rPr>
              <a:t>nChar</a:t>
            </a:r>
            <a:endParaRPr lang="en-US" sz="1500" kern="0" dirty="0">
              <a:ea typeface="ヒラギノ角ゴ Pro W3"/>
              <a:cs typeface="ヒラギノ角ゴ Pro W3"/>
            </a:endParaRPr>
          </a:p>
        </p:txBody>
      </p:sp>
      <p:sp>
        <p:nvSpPr>
          <p:cNvPr id="164" name="Rectangle 5"/>
          <p:cNvSpPr>
            <a:spLocks noChangeAspect="1" noChangeArrowheads="1"/>
          </p:cNvSpPr>
          <p:nvPr/>
        </p:nvSpPr>
        <p:spPr bwMode="gray">
          <a:xfrm>
            <a:off x="9632814" y="2482657"/>
            <a:ext cx="949461" cy="393893"/>
          </a:xfrm>
          <a:prstGeom prst="rect">
            <a:avLst/>
          </a:prstGeom>
          <a:solidFill>
            <a:schemeClr val="bg2"/>
          </a:solidFill>
          <a:ln>
            <a:noFill/>
          </a:ln>
        </p:spPr>
        <p:txBody>
          <a:bodyPr wrap="square" lIns="0" rIns="0" anchor="ctr" anchorCtr="0"/>
          <a:lstStyle/>
          <a:p>
            <a:pPr algn="ctr"/>
            <a:r>
              <a:rPr lang="en-US" sz="1500" kern="0" dirty="0" err="1">
                <a:ea typeface="ヒラギノ角ゴ Pro W3"/>
                <a:cs typeface="ヒラギノ角ゴ Pro W3"/>
              </a:rPr>
              <a:t>nVarchar</a:t>
            </a:r>
            <a:endParaRPr lang="en-US" sz="1500" kern="0" dirty="0">
              <a:ea typeface="ヒラギノ角ゴ Pro W3"/>
              <a:cs typeface="ヒラギノ角ゴ Pro W3"/>
            </a:endParaRPr>
          </a:p>
        </p:txBody>
      </p:sp>
      <p:cxnSp>
        <p:nvCxnSpPr>
          <p:cNvPr id="165" name="Straight Connector 164"/>
          <p:cNvCxnSpPr>
            <a:endCxn id="160" idx="1"/>
          </p:cNvCxnSpPr>
          <p:nvPr/>
        </p:nvCxnSpPr>
        <p:spPr>
          <a:xfrm>
            <a:off x="4160965" y="2677322"/>
            <a:ext cx="238814" cy="2282"/>
          </a:xfrm>
          <a:prstGeom prst="line">
            <a:avLst/>
          </a:prstGeom>
          <a:ln/>
        </p:spPr>
        <p:style>
          <a:lnRef idx="1">
            <a:schemeClr val="dk1"/>
          </a:lnRef>
          <a:fillRef idx="0">
            <a:schemeClr val="dk1"/>
          </a:fillRef>
          <a:effectRef idx="0">
            <a:schemeClr val="dk1"/>
          </a:effectRef>
          <a:fontRef idx="minor">
            <a:schemeClr val="tx1"/>
          </a:fontRef>
        </p:style>
      </p:cxnSp>
      <p:cxnSp>
        <p:nvCxnSpPr>
          <p:cNvPr id="166" name="Straight Connector 165"/>
          <p:cNvCxnSpPr>
            <a:stCxn id="160" idx="3"/>
            <a:endCxn id="161" idx="1"/>
          </p:cNvCxnSpPr>
          <p:nvPr/>
        </p:nvCxnSpPr>
        <p:spPr>
          <a:xfrm>
            <a:off x="5593080" y="2679604"/>
            <a:ext cx="147819" cy="0"/>
          </a:xfrm>
          <a:prstGeom prst="line">
            <a:avLst/>
          </a:prstGeom>
          <a:ln/>
        </p:spPr>
        <p:style>
          <a:lnRef idx="1">
            <a:schemeClr val="dk1"/>
          </a:lnRef>
          <a:fillRef idx="0">
            <a:schemeClr val="dk1"/>
          </a:fillRef>
          <a:effectRef idx="0">
            <a:schemeClr val="dk1"/>
          </a:effectRef>
          <a:fontRef idx="minor">
            <a:schemeClr val="tx1"/>
          </a:fontRef>
        </p:style>
      </p:cxnSp>
      <p:cxnSp>
        <p:nvCxnSpPr>
          <p:cNvPr id="167" name="Straight Connector 166"/>
          <p:cNvCxnSpPr>
            <a:stCxn id="161" idx="3"/>
            <a:endCxn id="162" idx="1"/>
          </p:cNvCxnSpPr>
          <p:nvPr/>
        </p:nvCxnSpPr>
        <p:spPr>
          <a:xfrm>
            <a:off x="6934200" y="2679604"/>
            <a:ext cx="132579" cy="0"/>
          </a:xfrm>
          <a:prstGeom prst="line">
            <a:avLst/>
          </a:prstGeom>
          <a:ln/>
        </p:spPr>
        <p:style>
          <a:lnRef idx="1">
            <a:schemeClr val="dk1"/>
          </a:lnRef>
          <a:fillRef idx="0">
            <a:schemeClr val="dk1"/>
          </a:fillRef>
          <a:effectRef idx="0">
            <a:schemeClr val="dk1"/>
          </a:effectRef>
          <a:fontRef idx="minor">
            <a:schemeClr val="tx1"/>
          </a:fontRef>
        </p:style>
      </p:cxnSp>
      <p:cxnSp>
        <p:nvCxnSpPr>
          <p:cNvPr id="168" name="Straight Connector 167"/>
          <p:cNvCxnSpPr>
            <a:stCxn id="162" idx="3"/>
            <a:endCxn id="163" idx="1"/>
          </p:cNvCxnSpPr>
          <p:nvPr/>
        </p:nvCxnSpPr>
        <p:spPr>
          <a:xfrm>
            <a:off x="8260080" y="2679604"/>
            <a:ext cx="163060" cy="0"/>
          </a:xfrm>
          <a:prstGeom prst="line">
            <a:avLst/>
          </a:prstGeom>
          <a:ln/>
        </p:spPr>
        <p:style>
          <a:lnRef idx="1">
            <a:schemeClr val="dk1"/>
          </a:lnRef>
          <a:fillRef idx="0">
            <a:schemeClr val="dk1"/>
          </a:fillRef>
          <a:effectRef idx="0">
            <a:schemeClr val="dk1"/>
          </a:effectRef>
          <a:fontRef idx="minor">
            <a:schemeClr val="tx1"/>
          </a:fontRef>
        </p:style>
      </p:cxnSp>
      <p:cxnSp>
        <p:nvCxnSpPr>
          <p:cNvPr id="169" name="Straight Connector 168"/>
          <p:cNvCxnSpPr>
            <a:stCxn id="163" idx="3"/>
            <a:endCxn id="164" idx="1"/>
          </p:cNvCxnSpPr>
          <p:nvPr/>
        </p:nvCxnSpPr>
        <p:spPr>
          <a:xfrm>
            <a:off x="9420226" y="2679604"/>
            <a:ext cx="212588" cy="0"/>
          </a:xfrm>
          <a:prstGeom prst="line">
            <a:avLst/>
          </a:prstGeom>
          <a:ln/>
        </p:spPr>
        <p:style>
          <a:lnRef idx="1">
            <a:schemeClr val="dk1"/>
          </a:lnRef>
          <a:fillRef idx="0">
            <a:schemeClr val="dk1"/>
          </a:fillRef>
          <a:effectRef idx="0">
            <a:schemeClr val="dk1"/>
          </a:effectRef>
          <a:fontRef idx="minor">
            <a:schemeClr val="tx1"/>
          </a:fontRef>
        </p:style>
      </p:cxnSp>
      <p:sp>
        <p:nvSpPr>
          <p:cNvPr id="170" name="Rectangle 5"/>
          <p:cNvSpPr>
            <a:spLocks noChangeAspect="1" noChangeArrowheads="1"/>
          </p:cNvSpPr>
          <p:nvPr/>
        </p:nvSpPr>
        <p:spPr bwMode="gray">
          <a:xfrm>
            <a:off x="4399779" y="2006407"/>
            <a:ext cx="1193301"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Float</a:t>
            </a:r>
          </a:p>
        </p:txBody>
      </p:sp>
      <p:sp>
        <p:nvSpPr>
          <p:cNvPr id="171" name="Rectangle 5"/>
          <p:cNvSpPr>
            <a:spLocks noChangeAspect="1" noChangeArrowheads="1"/>
          </p:cNvSpPr>
          <p:nvPr/>
        </p:nvSpPr>
        <p:spPr bwMode="gray">
          <a:xfrm>
            <a:off x="5740899" y="2006407"/>
            <a:ext cx="1193301"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Real</a:t>
            </a:r>
          </a:p>
        </p:txBody>
      </p:sp>
      <p:cxnSp>
        <p:nvCxnSpPr>
          <p:cNvPr id="175" name="Straight Connector 174"/>
          <p:cNvCxnSpPr>
            <a:endCxn id="170" idx="1"/>
          </p:cNvCxnSpPr>
          <p:nvPr/>
        </p:nvCxnSpPr>
        <p:spPr>
          <a:xfrm>
            <a:off x="4160965" y="2201072"/>
            <a:ext cx="238814" cy="2282"/>
          </a:xfrm>
          <a:prstGeom prst="line">
            <a:avLst/>
          </a:prstGeom>
          <a:ln/>
        </p:spPr>
        <p:style>
          <a:lnRef idx="1">
            <a:schemeClr val="dk1"/>
          </a:lnRef>
          <a:fillRef idx="0">
            <a:schemeClr val="dk1"/>
          </a:fillRef>
          <a:effectRef idx="0">
            <a:schemeClr val="dk1"/>
          </a:effectRef>
          <a:fontRef idx="minor">
            <a:schemeClr val="tx1"/>
          </a:fontRef>
        </p:style>
      </p:cxnSp>
      <p:cxnSp>
        <p:nvCxnSpPr>
          <p:cNvPr id="176" name="Straight Connector 175"/>
          <p:cNvCxnSpPr>
            <a:stCxn id="170" idx="3"/>
            <a:endCxn id="171" idx="1"/>
          </p:cNvCxnSpPr>
          <p:nvPr/>
        </p:nvCxnSpPr>
        <p:spPr>
          <a:xfrm>
            <a:off x="5593080" y="2203354"/>
            <a:ext cx="147819" cy="0"/>
          </a:xfrm>
          <a:prstGeom prst="line">
            <a:avLst/>
          </a:prstGeom>
          <a:ln/>
        </p:spPr>
        <p:style>
          <a:lnRef idx="1">
            <a:schemeClr val="dk1"/>
          </a:lnRef>
          <a:fillRef idx="0">
            <a:schemeClr val="dk1"/>
          </a:fillRef>
          <a:effectRef idx="0">
            <a:schemeClr val="dk1"/>
          </a:effectRef>
          <a:fontRef idx="minor">
            <a:schemeClr val="tx1"/>
          </a:fontRef>
        </p:style>
      </p:cxnSp>
      <p:sp>
        <p:nvSpPr>
          <p:cNvPr id="180" name="Rectangle 5"/>
          <p:cNvSpPr>
            <a:spLocks noChangeAspect="1" noChangeArrowheads="1"/>
          </p:cNvSpPr>
          <p:nvPr/>
        </p:nvSpPr>
        <p:spPr bwMode="gray">
          <a:xfrm>
            <a:off x="4399779" y="3419917"/>
            <a:ext cx="1193301" cy="393893"/>
          </a:xfrm>
          <a:prstGeom prst="rect">
            <a:avLst/>
          </a:prstGeom>
          <a:solidFill>
            <a:schemeClr val="bg2"/>
          </a:solidFill>
          <a:ln>
            <a:noFill/>
          </a:ln>
        </p:spPr>
        <p:txBody>
          <a:bodyPr wrap="square" lIns="0" rIns="0" anchor="ctr" anchorCtr="0"/>
          <a:lstStyle/>
          <a:p>
            <a:pPr algn="ctr"/>
            <a:r>
              <a:rPr lang="en-US" sz="1500" kern="0" dirty="0" err="1">
                <a:ea typeface="ヒラギノ角ゴ Pro W3"/>
                <a:cs typeface="ヒラギノ角ゴ Pro W3"/>
              </a:rPr>
              <a:t>SmallMoney</a:t>
            </a:r>
            <a:endParaRPr lang="en-US" sz="1500" kern="0" dirty="0">
              <a:ea typeface="ヒラギノ角ゴ Pro W3"/>
              <a:cs typeface="ヒラギノ角ゴ Pro W3"/>
            </a:endParaRPr>
          </a:p>
        </p:txBody>
      </p:sp>
      <p:sp>
        <p:nvSpPr>
          <p:cNvPr id="181" name="Rectangle 5"/>
          <p:cNvSpPr>
            <a:spLocks noChangeAspect="1" noChangeArrowheads="1"/>
          </p:cNvSpPr>
          <p:nvPr/>
        </p:nvSpPr>
        <p:spPr bwMode="gray">
          <a:xfrm>
            <a:off x="5740900" y="3419917"/>
            <a:ext cx="1088526"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Money</a:t>
            </a:r>
          </a:p>
        </p:txBody>
      </p:sp>
      <p:cxnSp>
        <p:nvCxnSpPr>
          <p:cNvPr id="182" name="Straight Connector 181"/>
          <p:cNvCxnSpPr>
            <a:stCxn id="180" idx="3"/>
            <a:endCxn id="181" idx="1"/>
          </p:cNvCxnSpPr>
          <p:nvPr/>
        </p:nvCxnSpPr>
        <p:spPr>
          <a:xfrm>
            <a:off x="5593080" y="3616864"/>
            <a:ext cx="147820" cy="0"/>
          </a:xfrm>
          <a:prstGeom prst="line">
            <a:avLst/>
          </a:prstGeom>
          <a:ln/>
        </p:spPr>
        <p:style>
          <a:lnRef idx="1">
            <a:schemeClr val="dk1"/>
          </a:lnRef>
          <a:fillRef idx="0">
            <a:schemeClr val="dk1"/>
          </a:fillRef>
          <a:effectRef idx="0">
            <a:schemeClr val="dk1"/>
          </a:effectRef>
          <a:fontRef idx="minor">
            <a:schemeClr val="tx1"/>
          </a:fontRef>
        </p:style>
      </p:cxnSp>
      <p:cxnSp>
        <p:nvCxnSpPr>
          <p:cNvPr id="183" name="Straight Connector 182"/>
          <p:cNvCxnSpPr/>
          <p:nvPr/>
        </p:nvCxnSpPr>
        <p:spPr>
          <a:xfrm>
            <a:off x="4160965" y="3645062"/>
            <a:ext cx="238814" cy="2282"/>
          </a:xfrm>
          <a:prstGeom prst="line">
            <a:avLst/>
          </a:prstGeom>
          <a:ln/>
        </p:spPr>
        <p:style>
          <a:lnRef idx="1">
            <a:schemeClr val="dk1"/>
          </a:lnRef>
          <a:fillRef idx="0">
            <a:schemeClr val="dk1"/>
          </a:fillRef>
          <a:effectRef idx="0">
            <a:schemeClr val="dk1"/>
          </a:effectRef>
          <a:fontRef idx="minor">
            <a:schemeClr val="tx1"/>
          </a:fontRef>
        </p:style>
      </p:cxnSp>
      <p:sp>
        <p:nvSpPr>
          <p:cNvPr id="184" name="Rectangle 5"/>
          <p:cNvSpPr>
            <a:spLocks noChangeAspect="1" noChangeArrowheads="1"/>
          </p:cNvSpPr>
          <p:nvPr/>
        </p:nvSpPr>
        <p:spPr bwMode="gray">
          <a:xfrm>
            <a:off x="4399779" y="2962717"/>
            <a:ext cx="1193301"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Decimal</a:t>
            </a:r>
          </a:p>
        </p:txBody>
      </p:sp>
      <p:sp>
        <p:nvSpPr>
          <p:cNvPr id="185" name="Rectangle 5"/>
          <p:cNvSpPr>
            <a:spLocks noChangeAspect="1" noChangeArrowheads="1"/>
          </p:cNvSpPr>
          <p:nvPr/>
        </p:nvSpPr>
        <p:spPr bwMode="gray">
          <a:xfrm>
            <a:off x="5740898" y="2962717"/>
            <a:ext cx="1193301"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Numeric</a:t>
            </a:r>
          </a:p>
        </p:txBody>
      </p:sp>
      <p:cxnSp>
        <p:nvCxnSpPr>
          <p:cNvPr id="186" name="Straight Connector 185"/>
          <p:cNvCxnSpPr>
            <a:stCxn id="184" idx="3"/>
            <a:endCxn id="185" idx="1"/>
          </p:cNvCxnSpPr>
          <p:nvPr/>
        </p:nvCxnSpPr>
        <p:spPr>
          <a:xfrm>
            <a:off x="5593080" y="3159664"/>
            <a:ext cx="147818" cy="0"/>
          </a:xfrm>
          <a:prstGeom prst="line">
            <a:avLst/>
          </a:prstGeom>
          <a:ln/>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a:off x="4160965" y="3187862"/>
            <a:ext cx="238814" cy="2282"/>
          </a:xfrm>
          <a:prstGeom prst="line">
            <a:avLst/>
          </a:prstGeom>
          <a:ln/>
        </p:spPr>
        <p:style>
          <a:lnRef idx="1">
            <a:schemeClr val="dk1"/>
          </a:lnRef>
          <a:fillRef idx="0">
            <a:schemeClr val="dk1"/>
          </a:fillRef>
          <a:effectRef idx="0">
            <a:schemeClr val="dk1"/>
          </a:effectRef>
          <a:fontRef idx="minor">
            <a:schemeClr val="tx1"/>
          </a:fontRef>
        </p:style>
      </p:cxnSp>
      <p:sp>
        <p:nvSpPr>
          <p:cNvPr id="195" name="Rectangle 5"/>
          <p:cNvSpPr>
            <a:spLocks noChangeAspect="1" noChangeArrowheads="1"/>
          </p:cNvSpPr>
          <p:nvPr/>
        </p:nvSpPr>
        <p:spPr bwMode="gray">
          <a:xfrm>
            <a:off x="10794864" y="2482657"/>
            <a:ext cx="949461" cy="393893"/>
          </a:xfrm>
          <a:prstGeom prst="rect">
            <a:avLst/>
          </a:prstGeom>
          <a:solidFill>
            <a:schemeClr val="bg2"/>
          </a:solidFill>
          <a:ln>
            <a:noFill/>
          </a:ln>
        </p:spPr>
        <p:txBody>
          <a:bodyPr wrap="square" lIns="0" rIns="0" anchor="ctr" anchorCtr="0"/>
          <a:lstStyle/>
          <a:p>
            <a:pPr algn="ctr"/>
            <a:r>
              <a:rPr lang="en-US" sz="1500" kern="0" dirty="0" err="1">
                <a:ea typeface="ヒラギノ角ゴ Pro W3"/>
                <a:cs typeface="ヒラギノ角ゴ Pro W3"/>
              </a:rPr>
              <a:t>nText</a:t>
            </a:r>
            <a:endParaRPr lang="en-US" sz="1500" kern="0" dirty="0">
              <a:ea typeface="ヒラギノ角ゴ Pro W3"/>
              <a:cs typeface="ヒラギノ角ゴ Pro W3"/>
            </a:endParaRPr>
          </a:p>
        </p:txBody>
      </p:sp>
      <p:cxnSp>
        <p:nvCxnSpPr>
          <p:cNvPr id="196" name="Straight Connector 195"/>
          <p:cNvCxnSpPr>
            <a:endCxn id="195" idx="1"/>
          </p:cNvCxnSpPr>
          <p:nvPr/>
        </p:nvCxnSpPr>
        <p:spPr>
          <a:xfrm>
            <a:off x="10582276" y="2679604"/>
            <a:ext cx="212588" cy="0"/>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effectLst/>
              </a:rPr>
              <a:t>Data Types</a:t>
            </a:r>
            <a:endParaRPr lang="en-US" b="0">
              <a:effectLst/>
            </a:endParaRPr>
          </a:p>
        </p:txBody>
      </p:sp>
      <p:sp>
        <p:nvSpPr>
          <p:cNvPr id="134147" name="Rectangle 3"/>
          <p:cNvSpPr>
            <a:spLocks noGrp="1" noChangeArrowheads="1"/>
          </p:cNvSpPr>
          <p:nvPr>
            <p:ph type="body" idx="1"/>
          </p:nvPr>
        </p:nvSpPr>
        <p:spPr>
          <a:xfrm>
            <a:off x="507868" y="1416051"/>
            <a:ext cx="11435488" cy="5167313"/>
          </a:xfrm>
        </p:spPr>
        <p:txBody>
          <a:bodyPr/>
          <a:lstStyle/>
          <a:p>
            <a:r>
              <a:rPr lang="en-US" sz="2000" dirty="0"/>
              <a:t>SQL Server recognizes 28 system-defined data types. Apart from these data types, you can create user-defined data types in T-SQL </a:t>
            </a:r>
          </a:p>
          <a:p>
            <a:r>
              <a:rPr lang="en-US" sz="2000" dirty="0"/>
              <a:t>Categories of system-defined data types :</a:t>
            </a:r>
          </a:p>
          <a:p>
            <a:pPr lvl="1"/>
            <a:r>
              <a:rPr lang="en-US" sz="2000" dirty="0"/>
              <a:t>Character strings</a:t>
            </a:r>
          </a:p>
          <a:p>
            <a:pPr lvl="1"/>
            <a:r>
              <a:rPr lang="en-US" sz="2000" dirty="0"/>
              <a:t>Unicode character strings </a:t>
            </a:r>
          </a:p>
          <a:p>
            <a:pPr lvl="1"/>
            <a:r>
              <a:rPr lang="en-US" sz="2000" dirty="0"/>
              <a:t>Date and time</a:t>
            </a:r>
          </a:p>
          <a:p>
            <a:pPr lvl="1"/>
            <a:r>
              <a:rPr lang="en-US" sz="2000" dirty="0"/>
              <a:t>Approximate numeric</a:t>
            </a:r>
          </a:p>
          <a:p>
            <a:pPr lvl="1"/>
            <a:r>
              <a:rPr lang="en-US" sz="2000" dirty="0"/>
              <a:t>Exact numeric</a:t>
            </a:r>
          </a:p>
          <a:p>
            <a:pPr lvl="1"/>
            <a:r>
              <a:rPr lang="en-US" sz="2000" dirty="0"/>
              <a:t>Integer numbers</a:t>
            </a:r>
          </a:p>
          <a:p>
            <a:pPr lvl="1"/>
            <a:r>
              <a:rPr lang="en-US" sz="2000" dirty="0"/>
              <a:t>Monetary</a:t>
            </a:r>
          </a:p>
          <a:p>
            <a:pPr lvl="1"/>
            <a:r>
              <a:rPr lang="en-US" sz="2000" dirty="0"/>
              <a:t>Binary</a:t>
            </a:r>
          </a:p>
          <a:p>
            <a:pPr lvl="1"/>
            <a:r>
              <a:rPr lang="en-US" sz="2000" dirty="0"/>
              <a:t>Special</a:t>
            </a:r>
          </a:p>
          <a:p>
            <a:pPr>
              <a:buFont typeface="Wingdings" pitchFamily="2" charset="2"/>
              <a:buChar char="•"/>
            </a:pPr>
            <a:endParaRPr lang="en-US" sz="2000" dirty="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162" y="892176"/>
            <a:ext cx="10360501" cy="1573213"/>
          </a:xfrm>
        </p:spPr>
        <p:txBody>
          <a:bodyPr/>
          <a:lstStyle/>
          <a:p>
            <a:br>
              <a:rPr lang="en-US" sz="3600" dirty="0"/>
            </a:br>
            <a:br>
              <a:rPr lang="en-US" sz="3600" dirty="0"/>
            </a:br>
            <a:r>
              <a:rPr lang="en-US" sz="3600" dirty="0"/>
              <a:t>SQL Server</a:t>
            </a:r>
            <a:endParaRPr lang="en-US" dirty="0"/>
          </a:p>
        </p:txBody>
      </p:sp>
    </p:spTree>
  </p:cSld>
  <p:clrMapOvr>
    <a:masterClrMapping/>
  </p:clrMapOvr>
  <p:transition>
    <p:strips dir="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531818" y="111126"/>
            <a:ext cx="11125199" cy="889000"/>
          </a:xfrm>
        </p:spPr>
        <p:txBody>
          <a:bodyPr/>
          <a:lstStyle/>
          <a:p>
            <a:r>
              <a:rPr lang="en-US" dirty="0"/>
              <a:t>Character Strings</a:t>
            </a:r>
          </a:p>
        </p:txBody>
      </p:sp>
      <p:sp>
        <p:nvSpPr>
          <p:cNvPr id="135171" name="Rectangle 3"/>
          <p:cNvSpPr>
            <a:spLocks noGrp="1" noChangeArrowheads="1"/>
          </p:cNvSpPr>
          <p:nvPr>
            <p:ph type="body" idx="1"/>
          </p:nvPr>
        </p:nvSpPr>
        <p:spPr>
          <a:xfrm>
            <a:off x="406294" y="1123950"/>
            <a:ext cx="11435488" cy="5607050"/>
          </a:xfrm>
        </p:spPr>
        <p:txBody>
          <a:bodyPr/>
          <a:lstStyle/>
          <a:p>
            <a:r>
              <a:rPr lang="en-US" sz="2000" dirty="0"/>
              <a:t>Char /</a:t>
            </a:r>
            <a:r>
              <a:rPr lang="en-US" sz="2000" dirty="0" err="1"/>
              <a:t>nchar</a:t>
            </a:r>
            <a:endParaRPr lang="en-US" sz="2000" dirty="0"/>
          </a:p>
          <a:p>
            <a:pPr>
              <a:buFont typeface="Wingdings" pitchFamily="2" charset="2"/>
              <a:buNone/>
            </a:pPr>
            <a:r>
              <a:rPr lang="en-US" sz="2000" dirty="0"/>
              <a:t>	</a:t>
            </a:r>
            <a:r>
              <a:rPr lang="en-US" sz="1600" dirty="0"/>
              <a:t>The char data type is used to store strings of fixed size. The maximum size of this data type is 8,000 characters, which is a significant increase over the 255-character limit in early versions. When a variable or a table column is assigned with a string that is shorter than its nominal size, it is padded with trailing spaces to fill the specified field length </a:t>
            </a:r>
          </a:p>
          <a:p>
            <a:r>
              <a:rPr lang="en-US" sz="2000" dirty="0"/>
              <a:t>Varchar / </a:t>
            </a:r>
            <a:r>
              <a:rPr lang="en-US" sz="2000" dirty="0" err="1"/>
              <a:t>nvarchar</a:t>
            </a:r>
            <a:r>
              <a:rPr lang="en-US" sz="2000" dirty="0"/>
              <a:t> </a:t>
            </a:r>
          </a:p>
          <a:p>
            <a:pPr>
              <a:buFont typeface="Wingdings" pitchFamily="2" charset="2"/>
              <a:buNone/>
            </a:pPr>
            <a:r>
              <a:rPr lang="en-US" sz="2000" dirty="0"/>
              <a:t>	</a:t>
            </a:r>
            <a:r>
              <a:rPr lang="en-US" sz="1600" dirty="0"/>
              <a:t>The </a:t>
            </a:r>
            <a:r>
              <a:rPr lang="en-US" sz="1600" dirty="0" err="1"/>
              <a:t>varchar</a:t>
            </a:r>
            <a:r>
              <a:rPr lang="en-US" sz="1600" dirty="0"/>
              <a:t> data type stores strings of variable size up to 8,000 characters long. When a character value whose length is less than the nominal size is assigned to the column or variable, SQL Server does not add trailing spaces to it, but records it as is. </a:t>
            </a:r>
            <a:r>
              <a:rPr lang="en-US" sz="1600" dirty="0" err="1"/>
              <a:t>varchar</a:t>
            </a:r>
            <a:r>
              <a:rPr lang="en-US" sz="1600" dirty="0"/>
              <a:t> data types occupy two additional bytes in order to record the length of the string</a:t>
            </a:r>
            <a:r>
              <a:rPr lang="en-US" sz="1800" dirty="0"/>
              <a:t> </a:t>
            </a:r>
          </a:p>
          <a:p>
            <a:r>
              <a:rPr lang="en-US" sz="2000" dirty="0" err="1"/>
              <a:t>varchar</a:t>
            </a:r>
            <a:r>
              <a:rPr lang="en-US" sz="2000" dirty="0"/>
              <a:t>(max)</a:t>
            </a:r>
          </a:p>
          <a:p>
            <a:pPr>
              <a:buFont typeface="Wingdings" pitchFamily="2" charset="2"/>
              <a:buNone/>
            </a:pPr>
            <a:r>
              <a:rPr lang="en-US" sz="2000" dirty="0"/>
              <a:t>	</a:t>
            </a:r>
            <a:r>
              <a:rPr lang="en-US" sz="1600" dirty="0" err="1"/>
              <a:t>Varchar</a:t>
            </a:r>
            <a:r>
              <a:rPr lang="en-US" sz="1600" dirty="0"/>
              <a:t> (max) looks and operates like the </a:t>
            </a:r>
            <a:r>
              <a:rPr lang="en-US" sz="1600" dirty="0" err="1"/>
              <a:t>varchar</a:t>
            </a:r>
            <a:r>
              <a:rPr lang="en-US" sz="1600" dirty="0"/>
              <a:t> data type, but it is by internal structure and functionality actually much more like the text data type. </a:t>
            </a:r>
          </a:p>
          <a:p>
            <a:r>
              <a:rPr lang="en-US" sz="2000" dirty="0"/>
              <a:t>Text </a:t>
            </a:r>
          </a:p>
          <a:p>
            <a:pPr>
              <a:buFont typeface="Wingdings" pitchFamily="2" charset="2"/>
              <a:buNone/>
            </a:pPr>
            <a:r>
              <a:rPr lang="en-US" sz="2000" dirty="0"/>
              <a:t>	</a:t>
            </a:r>
            <a:r>
              <a:rPr lang="en-US" sz="1600" dirty="0"/>
              <a:t>The text data type is used to store huge amounts of data. One field can store up to 2GB (231 - 1 bytes) of information. Only a 16-byte pointer to this data is stored in the table. Therefore, additional processing overhead is involved with the use of text columns. There are special functions for processing text values. You cannot use union on Text.</a:t>
            </a:r>
          </a:p>
        </p:txBody>
      </p:sp>
    </p:spTree>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Unicode Character Strings </a:t>
            </a:r>
          </a:p>
        </p:txBody>
      </p:sp>
      <p:sp>
        <p:nvSpPr>
          <p:cNvPr id="136195" name="Rectangle 3"/>
          <p:cNvSpPr>
            <a:spLocks noGrp="1" noChangeArrowheads="1"/>
          </p:cNvSpPr>
          <p:nvPr>
            <p:ph type="body" idx="1"/>
          </p:nvPr>
        </p:nvSpPr>
        <p:spPr>
          <a:xfrm>
            <a:off x="507868" y="1416051"/>
            <a:ext cx="11435488" cy="3975099"/>
          </a:xfrm>
        </p:spPr>
        <p:txBody>
          <a:bodyPr/>
          <a:lstStyle/>
          <a:p>
            <a:r>
              <a:rPr lang="en-US" sz="2000" dirty="0" err="1"/>
              <a:t>nchar</a:t>
            </a:r>
            <a:endParaRPr lang="en-US" sz="2000" dirty="0"/>
          </a:p>
          <a:p>
            <a:r>
              <a:rPr lang="en-US" sz="2000" dirty="0" err="1"/>
              <a:t>nvarchar</a:t>
            </a:r>
            <a:endParaRPr lang="en-US" sz="2000" dirty="0"/>
          </a:p>
          <a:p>
            <a:r>
              <a:rPr lang="en-US" sz="2000" dirty="0" err="1"/>
              <a:t>nvarchar</a:t>
            </a:r>
            <a:r>
              <a:rPr lang="en-US" sz="2000" dirty="0"/>
              <a:t>(max)</a:t>
            </a:r>
          </a:p>
          <a:p>
            <a:r>
              <a:rPr lang="en-US" sz="2000" dirty="0" err="1"/>
              <a:t>Ntext</a:t>
            </a:r>
            <a:endParaRPr lang="en-US" sz="2000" dirty="0"/>
          </a:p>
          <a:p>
            <a:pPr>
              <a:buFont typeface="Wingdings" pitchFamily="2" charset="2"/>
              <a:buNone/>
            </a:pPr>
            <a:r>
              <a:rPr lang="en-US" sz="2000" dirty="0"/>
              <a:t>Similar to character strings but accepts Unicode characters</a:t>
            </a:r>
          </a:p>
          <a:p>
            <a:pPr>
              <a:buFont typeface="Wingdings" pitchFamily="2" charset="2"/>
              <a:buNone/>
            </a:pPr>
            <a:r>
              <a:rPr lang="en-US" sz="2000" dirty="0"/>
              <a:t>Example:</a:t>
            </a:r>
          </a:p>
          <a:p>
            <a:pPr>
              <a:buFont typeface="Wingdings" pitchFamily="2" charset="2"/>
              <a:buNone/>
            </a:pPr>
            <a:r>
              <a:rPr lang="en-US" sz="2000" dirty="0"/>
              <a:t>Create table Contacts(</a:t>
            </a:r>
            <a:r>
              <a:rPr lang="en-US" sz="2000" dirty="0" err="1"/>
              <a:t>ContactId</a:t>
            </a:r>
            <a:r>
              <a:rPr lang="en-US" sz="2000" dirty="0"/>
              <a:t> char(8), Name </a:t>
            </a:r>
            <a:r>
              <a:rPr lang="en-US" sz="2000" dirty="0" err="1"/>
              <a:t>varchar</a:t>
            </a:r>
            <a:r>
              <a:rPr lang="en-US" sz="2000" dirty="0"/>
              <a:t>(50), Note text, Resume </a:t>
            </a:r>
            <a:r>
              <a:rPr lang="en-US" sz="2000" dirty="0" err="1"/>
              <a:t>varchar</a:t>
            </a:r>
            <a:r>
              <a:rPr lang="en-US" sz="2000" dirty="0"/>
              <a:t>(max)) </a:t>
            </a:r>
          </a:p>
          <a:p>
            <a:pPr>
              <a:buFont typeface="Wingdings" pitchFamily="2" charset="2"/>
              <a:buNone/>
            </a:pPr>
            <a:r>
              <a:rPr lang="en-US" sz="2000" dirty="0"/>
              <a:t>Create table Contacts_2(</a:t>
            </a:r>
            <a:r>
              <a:rPr lang="en-US" sz="2000" dirty="0" err="1"/>
              <a:t>ContactId</a:t>
            </a:r>
            <a:r>
              <a:rPr lang="en-US" sz="2000" dirty="0"/>
              <a:t> </a:t>
            </a:r>
            <a:r>
              <a:rPr lang="en-US" sz="2000" dirty="0" err="1"/>
              <a:t>nchar</a:t>
            </a:r>
            <a:r>
              <a:rPr lang="en-US" sz="2000" dirty="0"/>
              <a:t>(8), Name </a:t>
            </a:r>
            <a:r>
              <a:rPr lang="en-US" sz="2000" dirty="0" err="1"/>
              <a:t>nvarchar</a:t>
            </a:r>
            <a:r>
              <a:rPr lang="en-US" sz="2000" dirty="0"/>
              <a:t>(50), Note </a:t>
            </a:r>
            <a:r>
              <a:rPr lang="en-US" sz="2000" dirty="0" err="1"/>
              <a:t>ntext</a:t>
            </a:r>
            <a:r>
              <a:rPr lang="en-US" sz="2000" dirty="0"/>
              <a:t>, Resume </a:t>
            </a:r>
            <a:r>
              <a:rPr lang="en-US" sz="2000" dirty="0" err="1"/>
              <a:t>nvarchar</a:t>
            </a:r>
            <a:r>
              <a:rPr lang="en-US" sz="2000" dirty="0"/>
              <a:t>(max)) go </a:t>
            </a:r>
          </a:p>
          <a:p>
            <a:pPr>
              <a:buNone/>
            </a:pPr>
            <a:endParaRPr lang="en-US" sz="2000" dirty="0"/>
          </a:p>
        </p:txBody>
      </p:sp>
    </p:spTree>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t>Date Time </a:t>
            </a:r>
          </a:p>
        </p:txBody>
      </p:sp>
      <p:sp>
        <p:nvSpPr>
          <p:cNvPr id="137219" name="Rectangle 3"/>
          <p:cNvSpPr>
            <a:spLocks noGrp="1" noChangeArrowheads="1"/>
          </p:cNvSpPr>
          <p:nvPr>
            <p:ph type="body" idx="1"/>
          </p:nvPr>
        </p:nvSpPr>
        <p:spPr>
          <a:xfrm>
            <a:off x="507868" y="1416050"/>
            <a:ext cx="11435488" cy="2387600"/>
          </a:xfrm>
        </p:spPr>
        <p:txBody>
          <a:bodyPr/>
          <a:lstStyle/>
          <a:p>
            <a:r>
              <a:rPr lang="en-US" sz="2000" dirty="0"/>
              <a:t>Date time</a:t>
            </a:r>
          </a:p>
          <a:p>
            <a:r>
              <a:rPr lang="en-US" sz="2000" dirty="0"/>
              <a:t>Small date time</a:t>
            </a:r>
          </a:p>
          <a:p>
            <a:r>
              <a:rPr lang="en-US" altLang="zh-CN" sz="2000" dirty="0"/>
              <a:t>Date</a:t>
            </a:r>
          </a:p>
          <a:p>
            <a:r>
              <a:rPr lang="en-US" sz="2000" dirty="0"/>
              <a:t>Datetime2</a:t>
            </a:r>
          </a:p>
          <a:p>
            <a:pPr>
              <a:buFont typeface="Wingdings" pitchFamily="2" charset="2"/>
              <a:buNone/>
            </a:pPr>
            <a:r>
              <a:rPr lang="en-US" sz="2000" dirty="0"/>
              <a:t>	The main difference between these two data types is in the amount of space they occupy, date time occupies 8 bytes and small date time only 4 bytes. Other differences between the two types are the precision of the date stored and the range of dates that can be used. The precision of small date time is one minute, and it covers dates from January 1, 1900, through June 6, 2079, which is usually more than enough. The precision of date time is 3.33 ms, and it covers dates from January 1, 1753, to December 31, 9999.</a:t>
            </a:r>
          </a:p>
        </p:txBody>
      </p:sp>
    </p:spTree>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Integer Numbers </a:t>
            </a:r>
          </a:p>
        </p:txBody>
      </p:sp>
      <p:sp>
        <p:nvSpPr>
          <p:cNvPr id="138243" name="Rectangle 3"/>
          <p:cNvSpPr>
            <a:spLocks noGrp="1" noChangeArrowheads="1"/>
          </p:cNvSpPr>
          <p:nvPr>
            <p:ph type="body" idx="1"/>
          </p:nvPr>
        </p:nvSpPr>
        <p:spPr>
          <a:xfrm>
            <a:off x="507868" y="1416050"/>
            <a:ext cx="11435488" cy="1557338"/>
          </a:xfrm>
        </p:spPr>
        <p:txBody>
          <a:bodyPr/>
          <a:lstStyle/>
          <a:p>
            <a:r>
              <a:rPr lang="en-US" sz="2000" dirty="0"/>
              <a:t>Integers are whole numbers. SQL Server supports 1-, 2-, 4-, and 8-byte integers. The bit data type is used to store 1 or 0, to represent logical true and false values. The following table lists integer data types, their storage size, and range of values </a:t>
            </a:r>
          </a:p>
          <a:p>
            <a:r>
              <a:rPr lang="en-US" sz="2000" dirty="0"/>
              <a:t>Bit is usually used for bool in </a:t>
            </a:r>
            <a:r>
              <a:rPr lang="en-US" sz="2000" dirty="0" err="1"/>
              <a:t>mssql</a:t>
            </a:r>
            <a:endParaRPr lang="en-US" sz="2000" dirty="0"/>
          </a:p>
          <a:p>
            <a:endParaRPr lang="en-US" sz="2000" dirty="0"/>
          </a:p>
        </p:txBody>
      </p:sp>
      <p:graphicFrame>
        <p:nvGraphicFramePr>
          <p:cNvPr id="5" name="Content Placeholder 5" descr="Table with multiple topic and category rows"/>
          <p:cNvGraphicFramePr>
            <a:graphicFrameLocks/>
          </p:cNvGraphicFramePr>
          <p:nvPr>
            <p:extLst>
              <p:ext uri="{D42A27DB-BD31-4B8C-83A1-F6EECF244321}">
                <p14:modId xmlns:p14="http://schemas.microsoft.com/office/powerpoint/2010/main" val="724795586"/>
              </p:ext>
            </p:extLst>
          </p:nvPr>
        </p:nvGraphicFramePr>
        <p:xfrm>
          <a:off x="418454" y="2973388"/>
          <a:ext cx="11084778" cy="2393318"/>
        </p:xfrm>
        <a:graphic>
          <a:graphicData uri="http://schemas.openxmlformats.org/drawingml/2006/table">
            <a:tbl>
              <a:tblPr firstRow="1" bandRow="1">
                <a:tableStyleId>{5FD0F851-EC5A-4D38-B0AD-8093EC10F338}</a:tableStyleId>
              </a:tblPr>
              <a:tblGrid>
                <a:gridCol w="1230951">
                  <a:extLst>
                    <a:ext uri="{9D8B030D-6E8A-4147-A177-3AD203B41FA5}">
                      <a16:colId xmlns:a16="http://schemas.microsoft.com/office/drawing/2014/main" val="768047797"/>
                    </a:ext>
                  </a:extLst>
                </a:gridCol>
                <a:gridCol w="2003515">
                  <a:extLst>
                    <a:ext uri="{9D8B030D-6E8A-4147-A177-3AD203B41FA5}">
                      <a16:colId xmlns:a16="http://schemas.microsoft.com/office/drawing/2014/main" val="2160592720"/>
                    </a:ext>
                  </a:extLst>
                </a:gridCol>
                <a:gridCol w="4007030">
                  <a:extLst>
                    <a:ext uri="{9D8B030D-6E8A-4147-A177-3AD203B41FA5}">
                      <a16:colId xmlns:a16="http://schemas.microsoft.com/office/drawing/2014/main" val="3490281297"/>
                    </a:ext>
                  </a:extLst>
                </a:gridCol>
                <a:gridCol w="3843282">
                  <a:extLst>
                    <a:ext uri="{9D8B030D-6E8A-4147-A177-3AD203B41FA5}">
                      <a16:colId xmlns:a16="http://schemas.microsoft.com/office/drawing/2014/main" val="547047213"/>
                    </a:ext>
                  </a:extLst>
                </a:gridCol>
              </a:tblGrid>
              <a:tr h="363621">
                <a:tc>
                  <a:txBody>
                    <a:bodyPr/>
                    <a:lstStyle/>
                    <a:p>
                      <a:r>
                        <a:rPr lang="en-US" sz="1800" dirty="0"/>
                        <a:t>Date Type</a:t>
                      </a:r>
                    </a:p>
                  </a:txBody>
                  <a:tcPr anchor="ctr"/>
                </a:tc>
                <a:tc>
                  <a:txBody>
                    <a:bodyPr/>
                    <a:lstStyle/>
                    <a:p>
                      <a:pPr algn="ctr"/>
                      <a:r>
                        <a:rPr lang="en-US" sz="1800" dirty="0"/>
                        <a:t>Storage Size</a:t>
                      </a:r>
                    </a:p>
                  </a:txBody>
                  <a:tcPr anchor="ctr"/>
                </a:tc>
                <a:tc>
                  <a:txBody>
                    <a:bodyPr/>
                    <a:lstStyle/>
                    <a:p>
                      <a:pPr algn="ctr"/>
                      <a:r>
                        <a:rPr lang="en-US" sz="1800" dirty="0"/>
                        <a:t>Minimum</a:t>
                      </a:r>
                    </a:p>
                  </a:txBody>
                  <a:tcPr anchor="ctr"/>
                </a:tc>
                <a:tc>
                  <a:txBody>
                    <a:bodyPr/>
                    <a:lstStyle/>
                    <a:p>
                      <a:pPr algn="ctr"/>
                      <a:r>
                        <a:rPr lang="en-US" sz="1800" dirty="0"/>
                        <a:t>Maximum</a:t>
                      </a:r>
                    </a:p>
                  </a:txBody>
                  <a:tcPr anchor="ctr"/>
                </a:tc>
                <a:extLst>
                  <a:ext uri="{0D108BD9-81ED-4DB2-BD59-A6C34878D82A}">
                    <a16:rowId xmlns:a16="http://schemas.microsoft.com/office/drawing/2014/main" val="4137053520"/>
                  </a:ext>
                </a:extLst>
              </a:tr>
              <a:tr h="422014">
                <a:tc>
                  <a:txBody>
                    <a:bodyPr/>
                    <a:lstStyle/>
                    <a:p>
                      <a:r>
                        <a:rPr lang="en-US" sz="1600" dirty="0" err="1"/>
                        <a:t>Int</a:t>
                      </a:r>
                      <a:endParaRPr lang="en-US" sz="1600" dirty="0"/>
                    </a:p>
                  </a:txBody>
                  <a:tcPr anchor="ctr"/>
                </a:tc>
                <a:tc>
                  <a:txBody>
                    <a:bodyPr/>
                    <a:lstStyle/>
                    <a:p>
                      <a:pPr algn="ctr"/>
                      <a:r>
                        <a:rPr lang="en-US" sz="1600" dirty="0"/>
                        <a:t>4 bytes</a:t>
                      </a:r>
                    </a:p>
                  </a:txBody>
                  <a:tcPr anchor="ctr"/>
                </a:tc>
                <a:tc>
                  <a:txBody>
                    <a:bodyPr/>
                    <a:lstStyle/>
                    <a:p>
                      <a:pPr algn="ctr"/>
                      <a:r>
                        <a:rPr lang="en-US" sz="1600" dirty="0"/>
                        <a:t>-2, 147,</a:t>
                      </a:r>
                      <a:r>
                        <a:rPr lang="en-US" sz="1600" baseline="0" dirty="0"/>
                        <a:t> 483, 648 </a:t>
                      </a:r>
                      <a:endParaRPr lang="en-US" sz="1600" dirty="0"/>
                    </a:p>
                  </a:txBody>
                  <a:tcPr anchor="ctr"/>
                </a:tc>
                <a:tc>
                  <a:txBody>
                    <a:bodyPr/>
                    <a:lstStyle/>
                    <a:p>
                      <a:pPr algn="ctr"/>
                      <a:r>
                        <a:rPr lang="en-US" sz="1600" dirty="0"/>
                        <a:t>2, 147, 483,</a:t>
                      </a:r>
                      <a:r>
                        <a:rPr lang="en-US" sz="1600" baseline="0" dirty="0"/>
                        <a:t> 647 </a:t>
                      </a:r>
                      <a:endParaRPr lang="en-US" sz="1600" dirty="0"/>
                    </a:p>
                  </a:txBody>
                  <a:tcPr anchor="ctr"/>
                </a:tc>
                <a:extLst>
                  <a:ext uri="{0D108BD9-81ED-4DB2-BD59-A6C34878D82A}">
                    <a16:rowId xmlns:a16="http://schemas.microsoft.com/office/drawing/2014/main" val="3556899677"/>
                  </a:ext>
                </a:extLst>
              </a:tr>
              <a:tr h="307679">
                <a:tc>
                  <a:txBody>
                    <a:bodyPr/>
                    <a:lstStyle/>
                    <a:p>
                      <a:r>
                        <a:rPr lang="en-US" sz="1600" dirty="0" err="1"/>
                        <a:t>Smallint</a:t>
                      </a:r>
                      <a:endParaRPr lang="en-US" sz="1600" dirty="0"/>
                    </a:p>
                  </a:txBody>
                  <a:tcPr anchor="ctr"/>
                </a:tc>
                <a:tc>
                  <a:txBody>
                    <a:bodyPr/>
                    <a:lstStyle/>
                    <a:p>
                      <a:pPr algn="ctr"/>
                      <a:r>
                        <a:rPr lang="en-US" sz="1600" dirty="0"/>
                        <a:t>2 bytes</a:t>
                      </a:r>
                    </a:p>
                  </a:txBody>
                  <a:tcPr anchor="ctr"/>
                </a:tc>
                <a:tc>
                  <a:txBody>
                    <a:bodyPr/>
                    <a:lstStyle/>
                    <a:p>
                      <a:pPr algn="ctr"/>
                      <a:r>
                        <a:rPr lang="en-US" sz="1600" dirty="0"/>
                        <a:t>-32768 </a:t>
                      </a:r>
                    </a:p>
                  </a:txBody>
                  <a:tcPr anchor="ctr"/>
                </a:tc>
                <a:tc>
                  <a:txBody>
                    <a:bodyPr/>
                    <a:lstStyle/>
                    <a:p>
                      <a:pPr algn="ctr"/>
                      <a:r>
                        <a:rPr lang="en-US" sz="1600" dirty="0"/>
                        <a:t>32767 </a:t>
                      </a:r>
                    </a:p>
                  </a:txBody>
                  <a:tcPr anchor="ctr"/>
                </a:tc>
                <a:extLst>
                  <a:ext uri="{0D108BD9-81ED-4DB2-BD59-A6C34878D82A}">
                    <a16:rowId xmlns:a16="http://schemas.microsoft.com/office/drawing/2014/main" val="3329541866"/>
                  </a:ext>
                </a:extLst>
              </a:tr>
              <a:tr h="307679">
                <a:tc>
                  <a:txBody>
                    <a:bodyPr/>
                    <a:lstStyle/>
                    <a:p>
                      <a:r>
                        <a:rPr lang="en-US" sz="1600" dirty="0" err="1"/>
                        <a:t>Tinyint</a:t>
                      </a:r>
                      <a:endParaRPr lang="en-US" sz="1600" dirty="0"/>
                    </a:p>
                  </a:txBody>
                  <a:tcPr anchor="ctr"/>
                </a:tc>
                <a:tc>
                  <a:txBody>
                    <a:bodyPr/>
                    <a:lstStyle/>
                    <a:p>
                      <a:pPr algn="ctr"/>
                      <a:r>
                        <a:rPr lang="en-US" sz="1600" dirty="0"/>
                        <a:t>1 byte</a:t>
                      </a:r>
                    </a:p>
                  </a:txBody>
                  <a:tcPr anchor="ctr"/>
                </a:tc>
                <a:tc>
                  <a:txBody>
                    <a:bodyPr/>
                    <a:lstStyle/>
                    <a:p>
                      <a:pPr algn="ctr"/>
                      <a:r>
                        <a:rPr lang="en-US" sz="1600" dirty="0"/>
                        <a:t>0</a:t>
                      </a:r>
                    </a:p>
                  </a:txBody>
                  <a:tcPr anchor="ctr"/>
                </a:tc>
                <a:tc>
                  <a:txBody>
                    <a:bodyPr/>
                    <a:lstStyle/>
                    <a:p>
                      <a:pPr algn="ctr"/>
                      <a:r>
                        <a:rPr lang="en-US" sz="1600" dirty="0"/>
                        <a:t>255</a:t>
                      </a:r>
                    </a:p>
                  </a:txBody>
                  <a:tcPr anchor="ctr"/>
                </a:tc>
                <a:extLst>
                  <a:ext uri="{0D108BD9-81ED-4DB2-BD59-A6C34878D82A}">
                    <a16:rowId xmlns:a16="http://schemas.microsoft.com/office/drawing/2014/main" val="1219984279"/>
                  </a:ext>
                </a:extLst>
              </a:tr>
              <a:tr h="599704">
                <a:tc>
                  <a:txBody>
                    <a:bodyPr/>
                    <a:lstStyle/>
                    <a:p>
                      <a:r>
                        <a:rPr lang="en-US" sz="1600" dirty="0" err="1"/>
                        <a:t>Bigint</a:t>
                      </a:r>
                      <a:endParaRPr lang="en-US" sz="1600" dirty="0"/>
                    </a:p>
                  </a:txBody>
                  <a:tcPr anchor="ctr"/>
                </a:tc>
                <a:tc>
                  <a:txBody>
                    <a:bodyPr/>
                    <a:lstStyle/>
                    <a:p>
                      <a:pPr algn="ctr"/>
                      <a:r>
                        <a:rPr lang="en-US" sz="1600" dirty="0"/>
                        <a:t>8 bytes</a:t>
                      </a:r>
                    </a:p>
                  </a:txBody>
                  <a:tcPr anchor="ctr"/>
                </a:tc>
                <a:tc>
                  <a:txBody>
                    <a:bodyPr/>
                    <a:lstStyle/>
                    <a:p>
                      <a:pPr algn="ctr"/>
                      <a:r>
                        <a:rPr lang="en-US" sz="1600" dirty="0"/>
                        <a:t>-9, 223, 372, 036, 854, 775, 808 </a:t>
                      </a:r>
                    </a:p>
                  </a:txBody>
                  <a:tcPr anchor="ctr"/>
                </a:tc>
                <a:tc>
                  <a:txBody>
                    <a:bodyPr/>
                    <a:lstStyle/>
                    <a:p>
                      <a:pPr algn="ctr"/>
                      <a:r>
                        <a:rPr lang="en-US" sz="1600" dirty="0"/>
                        <a:t>9, 223, 372, 036, 854, 775, </a:t>
                      </a:r>
                      <a:r>
                        <a:rPr lang="en-US" sz="1600"/>
                        <a:t>808 </a:t>
                      </a:r>
                      <a:endParaRPr lang="en-US" sz="1600" dirty="0"/>
                    </a:p>
                  </a:txBody>
                  <a:tcPr anchor="ctr"/>
                </a:tc>
                <a:extLst>
                  <a:ext uri="{0D108BD9-81ED-4DB2-BD59-A6C34878D82A}">
                    <a16:rowId xmlns:a16="http://schemas.microsoft.com/office/drawing/2014/main" val="1215425845"/>
                  </a:ext>
                </a:extLst>
              </a:tr>
              <a:tr h="307679">
                <a:tc>
                  <a:txBody>
                    <a:bodyPr/>
                    <a:lstStyle/>
                    <a:p>
                      <a:r>
                        <a:rPr lang="en-US" sz="1600" dirty="0"/>
                        <a:t>bit</a:t>
                      </a:r>
                    </a:p>
                  </a:txBody>
                  <a:tcPr anchor="ctr"/>
                </a:tc>
                <a:tc>
                  <a:txBody>
                    <a:bodyPr/>
                    <a:lstStyle/>
                    <a:p>
                      <a:pPr algn="ctr"/>
                      <a:r>
                        <a:rPr lang="en-US" sz="1600"/>
                        <a:t>1</a:t>
                      </a:r>
                      <a:r>
                        <a:rPr lang="en-US" sz="1600" dirty="0"/>
                        <a:t> </a:t>
                      </a:r>
                      <a:r>
                        <a:rPr lang="en-US" sz="1600"/>
                        <a:t>bit</a:t>
                      </a:r>
                      <a:endParaRPr lang="en-US" sz="1600" dirty="0"/>
                    </a:p>
                  </a:txBody>
                  <a:tcPr anchor="ctr"/>
                </a:tc>
                <a:tc>
                  <a:txBody>
                    <a:bodyPr/>
                    <a:lstStyle/>
                    <a:p>
                      <a:pPr algn="ctr"/>
                      <a:r>
                        <a:rPr lang="en-US" sz="1600" dirty="0"/>
                        <a:t>0</a:t>
                      </a:r>
                    </a:p>
                  </a:txBody>
                  <a:tcPr anchor="ctr"/>
                </a:tc>
                <a:tc>
                  <a:txBody>
                    <a:bodyPr/>
                    <a:lstStyle/>
                    <a:p>
                      <a:pPr algn="ctr"/>
                      <a:r>
                        <a:rPr lang="en-US" sz="1600" dirty="0"/>
                        <a:t>1</a:t>
                      </a:r>
                    </a:p>
                  </a:txBody>
                  <a:tcPr anchor="ctr"/>
                </a:tc>
                <a:extLst>
                  <a:ext uri="{0D108BD9-81ED-4DB2-BD59-A6C34878D82A}">
                    <a16:rowId xmlns:a16="http://schemas.microsoft.com/office/drawing/2014/main" val="10005"/>
                  </a:ext>
                </a:extLst>
              </a:tr>
            </a:tbl>
          </a:graphicData>
        </a:graphic>
      </p:graphicFrame>
    </p:spTree>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Approximate Numbers </a:t>
            </a:r>
          </a:p>
        </p:txBody>
      </p:sp>
      <p:sp>
        <p:nvSpPr>
          <p:cNvPr id="139267" name="Rectangle 3"/>
          <p:cNvSpPr>
            <a:spLocks noGrp="1" noChangeArrowheads="1"/>
          </p:cNvSpPr>
          <p:nvPr>
            <p:ph type="body" idx="1"/>
          </p:nvPr>
        </p:nvSpPr>
        <p:spPr>
          <a:xfrm>
            <a:off x="507868" y="1416050"/>
            <a:ext cx="11435488" cy="915988"/>
          </a:xfrm>
        </p:spPr>
        <p:txBody>
          <a:bodyPr/>
          <a:lstStyle/>
          <a:p>
            <a:r>
              <a:rPr lang="en-US" sz="2000" dirty="0"/>
              <a:t>Approximate-number data types for use with floating point numeric data. Floating point data is approximate; therefore, not all values in the data type range can be represented exactly. </a:t>
            </a:r>
          </a:p>
        </p:txBody>
      </p:sp>
      <p:graphicFrame>
        <p:nvGraphicFramePr>
          <p:cNvPr id="7" name="Content Placeholder 5" descr="Table with multiple topic and category rows"/>
          <p:cNvGraphicFramePr>
            <a:graphicFrameLocks/>
          </p:cNvGraphicFramePr>
          <p:nvPr>
            <p:extLst>
              <p:ext uri="{D42A27DB-BD31-4B8C-83A1-F6EECF244321}">
                <p14:modId xmlns:p14="http://schemas.microsoft.com/office/powerpoint/2010/main" val="2336232375"/>
              </p:ext>
            </p:extLst>
          </p:nvPr>
        </p:nvGraphicFramePr>
        <p:xfrm>
          <a:off x="769944" y="2156858"/>
          <a:ext cx="10450505" cy="1123054"/>
        </p:xfrm>
        <a:graphic>
          <a:graphicData uri="http://schemas.openxmlformats.org/drawingml/2006/table">
            <a:tbl>
              <a:tblPr firstRow="1" bandRow="1">
                <a:tableStyleId>{5FD0F851-EC5A-4D38-B0AD-8093EC10F338}</a:tableStyleId>
              </a:tblPr>
              <a:tblGrid>
                <a:gridCol w="1815164">
                  <a:extLst>
                    <a:ext uri="{9D8B030D-6E8A-4147-A177-3AD203B41FA5}">
                      <a16:colId xmlns:a16="http://schemas.microsoft.com/office/drawing/2014/main" val="768047797"/>
                    </a:ext>
                  </a:extLst>
                </a:gridCol>
                <a:gridCol w="5502738">
                  <a:extLst>
                    <a:ext uri="{9D8B030D-6E8A-4147-A177-3AD203B41FA5}">
                      <a16:colId xmlns:a16="http://schemas.microsoft.com/office/drawing/2014/main" val="2160592720"/>
                    </a:ext>
                  </a:extLst>
                </a:gridCol>
                <a:gridCol w="3132603">
                  <a:extLst>
                    <a:ext uri="{9D8B030D-6E8A-4147-A177-3AD203B41FA5}">
                      <a16:colId xmlns:a16="http://schemas.microsoft.com/office/drawing/2014/main" val="3490281297"/>
                    </a:ext>
                  </a:extLst>
                </a:gridCol>
              </a:tblGrid>
              <a:tr h="363621">
                <a:tc>
                  <a:txBody>
                    <a:bodyPr/>
                    <a:lstStyle/>
                    <a:p>
                      <a:r>
                        <a:rPr lang="en-US" sz="1800" dirty="0"/>
                        <a:t>Data</a:t>
                      </a:r>
                      <a:r>
                        <a:rPr lang="en-US" sz="1800" baseline="0" dirty="0"/>
                        <a:t> type</a:t>
                      </a:r>
                      <a:endParaRPr lang="en-US" sz="1800" dirty="0"/>
                    </a:p>
                  </a:txBody>
                  <a:tcPr anchor="ctr"/>
                </a:tc>
                <a:tc>
                  <a:txBody>
                    <a:bodyPr/>
                    <a:lstStyle/>
                    <a:p>
                      <a:pPr algn="ctr"/>
                      <a:r>
                        <a:rPr lang="en-US" sz="1800" dirty="0"/>
                        <a:t>Range</a:t>
                      </a:r>
                    </a:p>
                  </a:txBody>
                  <a:tcPr anchor="ctr"/>
                </a:tc>
                <a:tc>
                  <a:txBody>
                    <a:bodyPr/>
                    <a:lstStyle/>
                    <a:p>
                      <a:pPr algn="ctr"/>
                      <a:r>
                        <a:rPr lang="en-US" sz="1800" dirty="0"/>
                        <a:t>Storage </a:t>
                      </a:r>
                    </a:p>
                  </a:txBody>
                  <a:tcPr anchor="ctr"/>
                </a:tc>
                <a:extLst>
                  <a:ext uri="{0D108BD9-81ED-4DB2-BD59-A6C34878D82A}">
                    <a16:rowId xmlns:a16="http://schemas.microsoft.com/office/drawing/2014/main" val="4137053520"/>
                  </a:ext>
                </a:extLst>
              </a:tr>
              <a:tr h="422014">
                <a:tc>
                  <a:txBody>
                    <a:bodyPr/>
                    <a:lstStyle/>
                    <a:p>
                      <a:r>
                        <a:rPr lang="en-US" sz="1600" dirty="0"/>
                        <a:t>Float</a:t>
                      </a:r>
                    </a:p>
                  </a:txBody>
                  <a:tcPr anchor="ctr"/>
                </a:tc>
                <a:tc>
                  <a:txBody>
                    <a:bodyPr/>
                    <a:lstStyle/>
                    <a:p>
                      <a:pPr algn="ctr"/>
                      <a:r>
                        <a:rPr lang="en-US" sz="1600" dirty="0"/>
                        <a:t>-1.79E + 308 to</a:t>
                      </a:r>
                      <a:r>
                        <a:rPr lang="en-US" sz="1600" baseline="0" dirty="0"/>
                        <a:t> - 2.23E -308, 0 and 2.23E - 308 to 1.79E + 308</a:t>
                      </a:r>
                      <a:endParaRPr lang="en-US" sz="1600" dirty="0"/>
                    </a:p>
                  </a:txBody>
                  <a:tcPr anchor="ctr"/>
                </a:tc>
                <a:tc>
                  <a:txBody>
                    <a:bodyPr/>
                    <a:lstStyle/>
                    <a:p>
                      <a:pPr algn="ctr"/>
                      <a:r>
                        <a:rPr lang="en-US" sz="1600" dirty="0"/>
                        <a:t>Depends</a:t>
                      </a:r>
                      <a:r>
                        <a:rPr lang="en-US" sz="1600" baseline="0" dirty="0"/>
                        <a:t> on the value of </a:t>
                      </a:r>
                      <a:r>
                        <a:rPr lang="en-US" sz="1600" i="1" baseline="0" dirty="0"/>
                        <a:t>n</a:t>
                      </a:r>
                      <a:endParaRPr lang="en-US" sz="1600" i="1" dirty="0"/>
                    </a:p>
                  </a:txBody>
                  <a:tcPr anchor="ctr"/>
                </a:tc>
                <a:extLst>
                  <a:ext uri="{0D108BD9-81ED-4DB2-BD59-A6C34878D82A}">
                    <a16:rowId xmlns:a16="http://schemas.microsoft.com/office/drawing/2014/main" val="3556899677"/>
                  </a:ext>
                </a:extLst>
              </a:tr>
              <a:tr h="307679">
                <a:tc>
                  <a:txBody>
                    <a:bodyPr/>
                    <a:lstStyle/>
                    <a:p>
                      <a:r>
                        <a:rPr lang="en-US" sz="1600" dirty="0"/>
                        <a:t>Real</a:t>
                      </a:r>
                    </a:p>
                  </a:txBody>
                  <a:tcPr anchor="ctr"/>
                </a:tc>
                <a:tc>
                  <a:txBody>
                    <a:bodyPr/>
                    <a:lstStyle/>
                    <a:p>
                      <a:pPr algn="ctr"/>
                      <a:r>
                        <a:rPr lang="en-US" sz="1600" dirty="0"/>
                        <a:t>+3.40E + 38 to -1.18E - 38, 0 and</a:t>
                      </a:r>
                      <a:r>
                        <a:rPr lang="en-US" sz="1600" baseline="0" dirty="0"/>
                        <a:t> 1.18E - 38 to 3.40E + 38</a:t>
                      </a:r>
                      <a:endParaRPr lang="en-US" sz="1600" dirty="0"/>
                    </a:p>
                  </a:txBody>
                  <a:tcPr anchor="ctr"/>
                </a:tc>
                <a:tc>
                  <a:txBody>
                    <a:bodyPr/>
                    <a:lstStyle/>
                    <a:p>
                      <a:pPr algn="ctr"/>
                      <a:r>
                        <a:rPr lang="en-US" sz="1600" dirty="0"/>
                        <a:t>4 Bytes</a:t>
                      </a:r>
                    </a:p>
                  </a:txBody>
                  <a:tcPr anchor="ctr"/>
                </a:tc>
                <a:extLst>
                  <a:ext uri="{0D108BD9-81ED-4DB2-BD59-A6C34878D82A}">
                    <a16:rowId xmlns:a16="http://schemas.microsoft.com/office/drawing/2014/main" val="3329541866"/>
                  </a:ext>
                </a:extLst>
              </a:tr>
            </a:tbl>
          </a:graphicData>
        </a:graphic>
      </p:graphicFrame>
      <p:graphicFrame>
        <p:nvGraphicFramePr>
          <p:cNvPr id="8" name="Content Placeholder 5" descr="Table with multiple topic and category rows"/>
          <p:cNvGraphicFramePr>
            <a:graphicFrameLocks/>
          </p:cNvGraphicFramePr>
          <p:nvPr>
            <p:extLst>
              <p:ext uri="{D42A27DB-BD31-4B8C-83A1-F6EECF244321}">
                <p14:modId xmlns:p14="http://schemas.microsoft.com/office/powerpoint/2010/main" val="2336232375"/>
              </p:ext>
            </p:extLst>
          </p:nvPr>
        </p:nvGraphicFramePr>
        <p:xfrm>
          <a:off x="788993" y="4767978"/>
          <a:ext cx="10507656" cy="1123054"/>
        </p:xfrm>
        <a:graphic>
          <a:graphicData uri="http://schemas.openxmlformats.org/drawingml/2006/table">
            <a:tbl>
              <a:tblPr firstRow="1" bandRow="1">
                <a:tableStyleId>{5FD0F851-EC5A-4D38-B0AD-8093EC10F338}</a:tableStyleId>
              </a:tblPr>
              <a:tblGrid>
                <a:gridCol w="1825091">
                  <a:extLst>
                    <a:ext uri="{9D8B030D-6E8A-4147-A177-3AD203B41FA5}">
                      <a16:colId xmlns:a16="http://schemas.microsoft.com/office/drawing/2014/main" val="768047797"/>
                    </a:ext>
                  </a:extLst>
                </a:gridCol>
                <a:gridCol w="2894188">
                  <a:extLst>
                    <a:ext uri="{9D8B030D-6E8A-4147-A177-3AD203B41FA5}">
                      <a16:colId xmlns:a16="http://schemas.microsoft.com/office/drawing/2014/main" val="2160592720"/>
                    </a:ext>
                  </a:extLst>
                </a:gridCol>
                <a:gridCol w="5788377">
                  <a:extLst>
                    <a:ext uri="{9D8B030D-6E8A-4147-A177-3AD203B41FA5}">
                      <a16:colId xmlns:a16="http://schemas.microsoft.com/office/drawing/2014/main" val="3490281297"/>
                    </a:ext>
                  </a:extLst>
                </a:gridCol>
              </a:tblGrid>
              <a:tr h="0">
                <a:tc>
                  <a:txBody>
                    <a:bodyPr/>
                    <a:lstStyle/>
                    <a:p>
                      <a:r>
                        <a:rPr lang="en-US" sz="1800" i="0" dirty="0"/>
                        <a:t>n</a:t>
                      </a:r>
                      <a:r>
                        <a:rPr lang="en-US" sz="1800" i="0" baseline="0" dirty="0"/>
                        <a:t> value</a:t>
                      </a:r>
                      <a:endParaRPr lang="en-US" sz="1800" i="0" dirty="0"/>
                    </a:p>
                  </a:txBody>
                  <a:tcPr anchor="ctr"/>
                </a:tc>
                <a:tc>
                  <a:txBody>
                    <a:bodyPr/>
                    <a:lstStyle/>
                    <a:p>
                      <a:pPr algn="ctr"/>
                      <a:r>
                        <a:rPr lang="en-US" sz="1800" dirty="0"/>
                        <a:t>Precision</a:t>
                      </a:r>
                    </a:p>
                  </a:txBody>
                  <a:tcPr anchor="ctr"/>
                </a:tc>
                <a:tc>
                  <a:txBody>
                    <a:bodyPr/>
                    <a:lstStyle/>
                    <a:p>
                      <a:pPr algn="ctr"/>
                      <a:r>
                        <a:rPr lang="en-US" sz="1800" dirty="0"/>
                        <a:t>Storage Size</a:t>
                      </a:r>
                    </a:p>
                  </a:txBody>
                  <a:tcPr anchor="ctr"/>
                </a:tc>
                <a:extLst>
                  <a:ext uri="{0D108BD9-81ED-4DB2-BD59-A6C34878D82A}">
                    <a16:rowId xmlns:a16="http://schemas.microsoft.com/office/drawing/2014/main" val="4137053520"/>
                  </a:ext>
                </a:extLst>
              </a:tr>
              <a:tr h="422014">
                <a:tc>
                  <a:txBody>
                    <a:bodyPr/>
                    <a:lstStyle/>
                    <a:p>
                      <a:r>
                        <a:rPr lang="en-US" sz="1600" dirty="0"/>
                        <a:t>1-24</a:t>
                      </a:r>
                    </a:p>
                  </a:txBody>
                  <a:tcPr anchor="ctr"/>
                </a:tc>
                <a:tc>
                  <a:txBody>
                    <a:bodyPr/>
                    <a:lstStyle/>
                    <a:p>
                      <a:pPr algn="ctr"/>
                      <a:r>
                        <a:rPr lang="en-US" sz="1600" dirty="0"/>
                        <a:t>7 digits</a:t>
                      </a:r>
                    </a:p>
                  </a:txBody>
                  <a:tcPr anchor="ctr"/>
                </a:tc>
                <a:tc>
                  <a:txBody>
                    <a:bodyPr/>
                    <a:lstStyle/>
                    <a:p>
                      <a:pPr algn="ctr"/>
                      <a:r>
                        <a:rPr lang="en-US" sz="1600" dirty="0"/>
                        <a:t>4 bytes</a:t>
                      </a:r>
                    </a:p>
                  </a:txBody>
                  <a:tcPr anchor="ctr"/>
                </a:tc>
                <a:extLst>
                  <a:ext uri="{0D108BD9-81ED-4DB2-BD59-A6C34878D82A}">
                    <a16:rowId xmlns:a16="http://schemas.microsoft.com/office/drawing/2014/main" val="3556899677"/>
                  </a:ext>
                </a:extLst>
              </a:tr>
              <a:tr h="307679">
                <a:tc>
                  <a:txBody>
                    <a:bodyPr/>
                    <a:lstStyle/>
                    <a:p>
                      <a:r>
                        <a:rPr lang="en-US" sz="1600" dirty="0"/>
                        <a:t>25-23</a:t>
                      </a:r>
                    </a:p>
                  </a:txBody>
                  <a:tcPr anchor="ctr"/>
                </a:tc>
                <a:tc>
                  <a:txBody>
                    <a:bodyPr/>
                    <a:lstStyle/>
                    <a:p>
                      <a:pPr algn="ctr"/>
                      <a:r>
                        <a:rPr lang="en-US" sz="1600" dirty="0"/>
                        <a:t>15 digits</a:t>
                      </a:r>
                    </a:p>
                  </a:txBody>
                  <a:tcPr anchor="ctr"/>
                </a:tc>
                <a:tc>
                  <a:txBody>
                    <a:bodyPr/>
                    <a:lstStyle/>
                    <a:p>
                      <a:pPr algn="ctr"/>
                      <a:r>
                        <a:rPr lang="en-US" sz="1600" dirty="0"/>
                        <a:t>8 bytes</a:t>
                      </a:r>
                    </a:p>
                  </a:txBody>
                  <a:tcPr anchor="ctr"/>
                </a:tc>
                <a:extLst>
                  <a:ext uri="{0D108BD9-81ED-4DB2-BD59-A6C34878D82A}">
                    <a16:rowId xmlns:a16="http://schemas.microsoft.com/office/drawing/2014/main" val="3329541866"/>
                  </a:ext>
                </a:extLst>
              </a:tr>
            </a:tbl>
          </a:graphicData>
        </a:graphic>
      </p:graphicFrame>
      <p:sp>
        <p:nvSpPr>
          <p:cNvPr id="9" name="Rectangle 3"/>
          <p:cNvSpPr txBox="1">
            <a:spLocks noChangeArrowheads="1"/>
          </p:cNvSpPr>
          <p:nvPr/>
        </p:nvSpPr>
        <p:spPr>
          <a:xfrm>
            <a:off x="507868" y="3454400"/>
            <a:ext cx="11435488" cy="915988"/>
          </a:xfrm>
          <a:prstGeom prst="rect">
            <a:avLst/>
          </a:prstGeom>
        </p:spPr>
        <p:txBody>
          <a:bodyPr vert="horz" lIns="0" tIns="0" rIns="0" bIns="0" rtlCol="0">
            <a:noAutofit/>
          </a:bodyPr>
          <a:lstStyle/>
          <a:p>
            <a:pPr marL="228591" indent="-228591">
              <a:lnSpc>
                <a:spcPct val="90000"/>
              </a:lnSpc>
              <a:spcBef>
                <a:spcPts val="1200"/>
              </a:spcBef>
              <a:buClr>
                <a:schemeClr val="tx1">
                  <a:lumMod val="60000"/>
                  <a:lumOff val="40000"/>
                </a:schemeClr>
              </a:buClr>
              <a:buFont typeface="Arial" panose="020B0604020202020204" pitchFamily="34" charset="0"/>
              <a:buChar char="•"/>
            </a:pPr>
            <a:r>
              <a:rPr lang="en-US" sz="2000" dirty="0"/>
              <a:t>float [ ( n ) ]</a:t>
            </a:r>
            <a:br>
              <a:rPr lang="en-US" sz="2000" b="1" dirty="0"/>
            </a:br>
            <a:r>
              <a:rPr lang="en-US" sz="2000" dirty="0"/>
              <a:t>Where </a:t>
            </a:r>
            <a:r>
              <a:rPr lang="en-US" sz="2000" i="1" dirty="0"/>
              <a:t>n</a:t>
            </a:r>
            <a:r>
              <a:rPr lang="en-US" sz="2000" dirty="0"/>
              <a:t> is the number of bits that are used to store the mantissa of the float number in scientific notation and, therefore, dictates the precision and storage size. If </a:t>
            </a:r>
            <a:r>
              <a:rPr lang="en-US" sz="2000" i="1" dirty="0"/>
              <a:t>n</a:t>
            </a:r>
            <a:r>
              <a:rPr lang="en-US" sz="2000" dirty="0"/>
              <a:t> is specified, it must be a value between 1 and 53. The default value of </a:t>
            </a:r>
            <a:r>
              <a:rPr lang="en-US" sz="2000" i="1" dirty="0"/>
              <a:t>n</a:t>
            </a:r>
            <a:r>
              <a:rPr lang="en-US" sz="2000" dirty="0"/>
              <a:t> is 53.</a:t>
            </a:r>
          </a:p>
        </p:txBody>
      </p:sp>
    </p:spTree>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531818" y="406401"/>
            <a:ext cx="11125199" cy="679449"/>
          </a:xfrm>
        </p:spPr>
        <p:txBody>
          <a:bodyPr/>
          <a:lstStyle/>
          <a:p>
            <a:r>
              <a:rPr lang="en-US" dirty="0"/>
              <a:t>Decimals </a:t>
            </a:r>
          </a:p>
        </p:txBody>
      </p:sp>
      <p:sp>
        <p:nvSpPr>
          <p:cNvPr id="140291" name="Rectangle 3"/>
          <p:cNvSpPr>
            <a:spLocks noGrp="1" noChangeArrowheads="1"/>
          </p:cNvSpPr>
          <p:nvPr>
            <p:ph type="body" idx="1"/>
          </p:nvPr>
        </p:nvSpPr>
        <p:spPr>
          <a:xfrm>
            <a:off x="549169" y="1266825"/>
            <a:ext cx="11435488" cy="4600575"/>
          </a:xfrm>
        </p:spPr>
        <p:txBody>
          <a:bodyPr/>
          <a:lstStyle/>
          <a:p>
            <a:pPr>
              <a:lnSpc>
                <a:spcPct val="80000"/>
              </a:lnSpc>
            </a:pPr>
            <a:r>
              <a:rPr lang="en-US" sz="2000" dirty="0"/>
              <a:t>Numeric and Decimal</a:t>
            </a:r>
          </a:p>
          <a:p>
            <a:pPr>
              <a:lnSpc>
                <a:spcPct val="80000"/>
              </a:lnSpc>
            </a:pPr>
            <a:r>
              <a:rPr lang="en-US" sz="2000" dirty="0"/>
              <a:t>Numeric data types that have fixed precision and scale. </a:t>
            </a:r>
          </a:p>
          <a:p>
            <a:pPr>
              <a:lnSpc>
                <a:spcPct val="80000"/>
              </a:lnSpc>
            </a:pPr>
            <a:r>
              <a:rPr lang="en-US" sz="2000" dirty="0"/>
              <a:t>decimal[ (p[ , s] )] and numeric[ (p[ , s] )] </a:t>
            </a:r>
          </a:p>
          <a:p>
            <a:pPr lvl="1">
              <a:lnSpc>
                <a:spcPct val="80000"/>
              </a:lnSpc>
            </a:pPr>
            <a:r>
              <a:rPr lang="en-US" sz="2000" dirty="0"/>
              <a:t>Fixed precision and scale numbers. When maximum precision is used, valid values are from - 10^38 +1 through 10^38 - 1. The SQL-92 synonyms for decimal are </a:t>
            </a:r>
            <a:r>
              <a:rPr lang="en-US" sz="2000" dirty="0" err="1"/>
              <a:t>dec</a:t>
            </a:r>
            <a:r>
              <a:rPr lang="en-US" sz="2000" dirty="0"/>
              <a:t> and </a:t>
            </a:r>
            <a:r>
              <a:rPr lang="en-US" sz="2000" dirty="0" err="1"/>
              <a:t>dec</a:t>
            </a:r>
            <a:r>
              <a:rPr lang="en-US" sz="2000" dirty="0"/>
              <a:t>(p, s). numeric is functionally equivalent to decimal.</a:t>
            </a:r>
          </a:p>
          <a:p>
            <a:pPr>
              <a:lnSpc>
                <a:spcPct val="80000"/>
              </a:lnSpc>
            </a:pPr>
            <a:r>
              <a:rPr lang="en-US" sz="2000" dirty="0"/>
              <a:t>p (precision) </a:t>
            </a:r>
          </a:p>
          <a:p>
            <a:pPr lvl="1">
              <a:lnSpc>
                <a:spcPct val="80000"/>
              </a:lnSpc>
            </a:pPr>
            <a:r>
              <a:rPr lang="en-US" sz="2000" dirty="0"/>
              <a:t>The maximum total number of decimal digits that can be stored, both to the left and to the right of the decimal point. The precision must be a value from 1 through the maximum precision of 38. The default precision is 18.</a:t>
            </a:r>
          </a:p>
          <a:p>
            <a:pPr>
              <a:lnSpc>
                <a:spcPct val="80000"/>
              </a:lnSpc>
            </a:pPr>
            <a:r>
              <a:rPr lang="en-US" sz="2000" dirty="0"/>
              <a:t>s (scale) </a:t>
            </a:r>
          </a:p>
          <a:p>
            <a:pPr lvl="1">
              <a:lnSpc>
                <a:spcPct val="80000"/>
              </a:lnSpc>
            </a:pPr>
            <a:r>
              <a:rPr lang="en-US" sz="2000" dirty="0"/>
              <a:t>The maximum number of decimal digits that can be stored to the right of the decimal point. Scale must be a value from 0 through p. Scale can be specified only if precision is specified. The default scale is 0; therefore, 0 &lt;= s &lt;= p. Maximum storage sizes vary, based on the precision.</a:t>
            </a:r>
          </a:p>
          <a:p>
            <a:pPr>
              <a:lnSpc>
                <a:spcPct val="80000"/>
              </a:lnSpc>
            </a:pPr>
            <a:endParaRPr lang="en-US" sz="2000" dirty="0"/>
          </a:p>
        </p:txBody>
      </p:sp>
    </p:spTree>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Monetary Data Types </a:t>
            </a:r>
          </a:p>
        </p:txBody>
      </p:sp>
      <p:sp>
        <p:nvSpPr>
          <p:cNvPr id="141315" name="Rectangle 3"/>
          <p:cNvSpPr>
            <a:spLocks noGrp="1" noChangeArrowheads="1"/>
          </p:cNvSpPr>
          <p:nvPr>
            <p:ph type="body" idx="1"/>
          </p:nvPr>
        </p:nvSpPr>
        <p:spPr>
          <a:xfrm>
            <a:off x="507868" y="1463675"/>
            <a:ext cx="11435488" cy="4048125"/>
          </a:xfrm>
        </p:spPr>
        <p:txBody>
          <a:bodyPr/>
          <a:lstStyle/>
          <a:p>
            <a:pPr>
              <a:lnSpc>
                <a:spcPct val="70000"/>
              </a:lnSpc>
            </a:pPr>
            <a:r>
              <a:rPr lang="en-US" sz="2000" dirty="0"/>
              <a:t>The money and small money data types are a compromise between the precision of decimal numbers and the small size of real numbers, small money occupies 4 bytes and uses the same internal structure as </a:t>
            </a:r>
            <a:r>
              <a:rPr lang="en-US" sz="2000" dirty="0" err="1"/>
              <a:t>int</a:t>
            </a:r>
            <a:r>
              <a:rPr lang="en-US" sz="2000" dirty="0"/>
              <a:t> numbers. </a:t>
            </a:r>
          </a:p>
          <a:p>
            <a:pPr>
              <a:lnSpc>
                <a:spcPct val="70000"/>
              </a:lnSpc>
            </a:pPr>
            <a:r>
              <a:rPr lang="en-US" sz="2000" dirty="0"/>
              <a:t>The data can have up to four digits after the decimal point. For this reason, you can store numbers ranging from −214,768.3648 to 214,768.3647 in the small money data type.</a:t>
            </a:r>
          </a:p>
          <a:p>
            <a:pPr>
              <a:lnSpc>
                <a:spcPct val="70000"/>
              </a:lnSpc>
            </a:pPr>
            <a:r>
              <a:rPr lang="en-US" sz="2000" dirty="0"/>
              <a:t> The money data type uses the same structure for storing information as the </a:t>
            </a:r>
            <a:r>
              <a:rPr lang="en-US" sz="2000" dirty="0" err="1"/>
              <a:t>bigint</a:t>
            </a:r>
            <a:r>
              <a:rPr lang="en-US" sz="2000" dirty="0"/>
              <a:t> data type. It occupies 8 bytes for storage, so its values must range from −922,337,203,685,477.5808 to +922,337,203,685,477.5807.</a:t>
            </a:r>
          </a:p>
          <a:p>
            <a:pPr>
              <a:lnSpc>
                <a:spcPct val="70000"/>
              </a:lnSpc>
            </a:pPr>
            <a:r>
              <a:rPr lang="en-US" sz="2000" dirty="0"/>
              <a:t>Monetary constants can be preceded by $ or one of 18 other currency symbols (listed in SQL Server Books Online):</a:t>
            </a:r>
          </a:p>
          <a:p>
            <a:pPr>
              <a:lnSpc>
                <a:spcPct val="70000"/>
              </a:lnSpc>
            </a:pPr>
            <a:r>
              <a:rPr lang="en-US" sz="2000" dirty="0"/>
              <a:t>update Inventory </a:t>
            </a:r>
          </a:p>
          <a:p>
            <a:pPr>
              <a:lnSpc>
                <a:spcPct val="70000"/>
              </a:lnSpc>
              <a:buFont typeface="Wingdings" pitchFamily="2" charset="2"/>
              <a:buNone/>
            </a:pPr>
            <a:r>
              <a:rPr lang="en-US" sz="2000" dirty="0"/>
              <a:t>	Set Rent = $0, </a:t>
            </a:r>
            <a:r>
              <a:rPr lang="en-US" sz="2000" dirty="0" err="1"/>
              <a:t>LeaseCost</a:t>
            </a:r>
            <a:r>
              <a:rPr lang="en-US" sz="2000" dirty="0"/>
              <a:t> = $119.95</a:t>
            </a:r>
          </a:p>
          <a:p>
            <a:pPr>
              <a:lnSpc>
                <a:spcPct val="70000"/>
              </a:lnSpc>
              <a:buFont typeface="Wingdings" pitchFamily="2" charset="2"/>
              <a:buNone/>
            </a:pPr>
            <a:r>
              <a:rPr lang="en-US" sz="2000" dirty="0"/>
              <a:t>	 Where </a:t>
            </a:r>
            <a:r>
              <a:rPr lang="en-US" sz="2000" dirty="0" err="1"/>
              <a:t>InventoryId</a:t>
            </a:r>
            <a:r>
              <a:rPr lang="en-US" sz="2000" dirty="0"/>
              <a:t> = 3432 </a:t>
            </a:r>
          </a:p>
        </p:txBody>
      </p:sp>
    </p:spTree>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531818" y="311151"/>
            <a:ext cx="11125199" cy="889000"/>
          </a:xfrm>
        </p:spPr>
        <p:txBody>
          <a:bodyPr/>
          <a:lstStyle/>
          <a:p>
            <a:r>
              <a:rPr lang="en-US" dirty="0"/>
              <a:t>Binary Data Types</a:t>
            </a:r>
          </a:p>
        </p:txBody>
      </p:sp>
      <p:sp>
        <p:nvSpPr>
          <p:cNvPr id="142339" name="Rectangle 3"/>
          <p:cNvSpPr>
            <a:spLocks noGrp="1" noChangeArrowheads="1"/>
          </p:cNvSpPr>
          <p:nvPr>
            <p:ph type="body" idx="1"/>
          </p:nvPr>
        </p:nvSpPr>
        <p:spPr>
          <a:xfrm>
            <a:off x="406294" y="1352550"/>
            <a:ext cx="11435488" cy="5073650"/>
          </a:xfrm>
        </p:spPr>
        <p:txBody>
          <a:bodyPr/>
          <a:lstStyle/>
          <a:p>
            <a:pPr>
              <a:lnSpc>
                <a:spcPct val="80000"/>
              </a:lnSpc>
            </a:pPr>
            <a:r>
              <a:rPr lang="en-US" sz="2000" dirty="0"/>
              <a:t>Binary [ ( n ) ] </a:t>
            </a:r>
          </a:p>
          <a:p>
            <a:pPr lvl="1">
              <a:lnSpc>
                <a:spcPct val="80000"/>
              </a:lnSpc>
            </a:pPr>
            <a:r>
              <a:rPr lang="en-US" sz="1800" dirty="0"/>
              <a:t>Fixed-length binary data with a length of n bytes, where n is a value from 1 through 8,000. The storage size is n bytes</a:t>
            </a:r>
            <a:r>
              <a:rPr lang="en-US" sz="2000" dirty="0"/>
              <a:t>.</a:t>
            </a:r>
          </a:p>
          <a:p>
            <a:pPr>
              <a:lnSpc>
                <a:spcPct val="80000"/>
              </a:lnSpc>
            </a:pPr>
            <a:r>
              <a:rPr lang="en-US" sz="2000" dirty="0" err="1"/>
              <a:t>Varbinary</a:t>
            </a:r>
            <a:r>
              <a:rPr lang="en-US" sz="2000" dirty="0"/>
              <a:t> [ ( n | max) ] </a:t>
            </a:r>
          </a:p>
          <a:p>
            <a:pPr lvl="1">
              <a:lnSpc>
                <a:spcPct val="80000"/>
              </a:lnSpc>
            </a:pPr>
            <a:r>
              <a:rPr lang="en-US" sz="1800" dirty="0"/>
              <a:t>Variable-length binary data. n can be a value from 1 through 8,000. max indicates that the maximum storage size is 2^31-1 bytes. The storage size is the actual length of the data entered + 2 bytes. The data that is entered can be 0 bytes in length. The SQL-2003 synonym for </a:t>
            </a:r>
            <a:r>
              <a:rPr lang="en-US" sz="1800" dirty="0" err="1"/>
              <a:t>var</a:t>
            </a:r>
            <a:r>
              <a:rPr lang="en-US" sz="1800" dirty="0"/>
              <a:t> binary is binary varying.</a:t>
            </a:r>
          </a:p>
          <a:p>
            <a:pPr>
              <a:lnSpc>
                <a:spcPct val="80000"/>
              </a:lnSpc>
            </a:pPr>
            <a:endParaRPr lang="en-US" sz="2400" dirty="0"/>
          </a:p>
          <a:p>
            <a:pPr>
              <a:lnSpc>
                <a:spcPct val="80000"/>
              </a:lnSpc>
            </a:pPr>
            <a:r>
              <a:rPr lang="en-US" sz="2000" dirty="0"/>
              <a:t>Image: Similar </a:t>
            </a:r>
            <a:r>
              <a:rPr lang="en-US" sz="2000" dirty="0" err="1"/>
              <a:t>varbinary</a:t>
            </a:r>
            <a:r>
              <a:rPr lang="en-US" sz="2000" dirty="0"/>
              <a:t>(MAX)</a:t>
            </a:r>
          </a:p>
          <a:p>
            <a:pPr>
              <a:lnSpc>
                <a:spcPct val="80000"/>
              </a:lnSpc>
            </a:pPr>
            <a:r>
              <a:rPr lang="en-US" sz="2000" dirty="0"/>
              <a:t>Remarks </a:t>
            </a:r>
          </a:p>
          <a:p>
            <a:pPr lvl="1">
              <a:lnSpc>
                <a:spcPct val="80000"/>
              </a:lnSpc>
              <a:buFont typeface="Calibri" pitchFamily="34" charset="0"/>
              <a:buChar char="₋"/>
            </a:pPr>
            <a:r>
              <a:rPr lang="en-US" sz="1800" dirty="0"/>
              <a:t>When n is not specified in a data definition or variable declaration statement, the default length is 1. When n is not specified with the CAST function, the default length is 30.</a:t>
            </a:r>
          </a:p>
          <a:p>
            <a:pPr lvl="1">
              <a:lnSpc>
                <a:spcPct val="80000"/>
              </a:lnSpc>
              <a:buFont typeface="Calibri" pitchFamily="34" charset="0"/>
              <a:buChar char="₋"/>
            </a:pPr>
            <a:r>
              <a:rPr lang="en-US" sz="1800" dirty="0"/>
              <a:t>Use binary when the sizes of the column data entries are consistent.</a:t>
            </a:r>
          </a:p>
          <a:p>
            <a:pPr lvl="1">
              <a:lnSpc>
                <a:spcPct val="80000"/>
              </a:lnSpc>
              <a:buFont typeface="Calibri" pitchFamily="34" charset="0"/>
              <a:buChar char="₋"/>
            </a:pPr>
            <a:r>
              <a:rPr lang="en-US" sz="1800" dirty="0"/>
              <a:t>Use </a:t>
            </a:r>
            <a:r>
              <a:rPr lang="en-US" sz="1800" dirty="0" err="1"/>
              <a:t>var</a:t>
            </a:r>
            <a:r>
              <a:rPr lang="en-US" sz="1800" dirty="0"/>
              <a:t> binary when the sizes of the column data entries vary considerably.</a:t>
            </a:r>
          </a:p>
          <a:p>
            <a:pPr lvl="1">
              <a:lnSpc>
                <a:spcPct val="80000"/>
              </a:lnSpc>
              <a:buFont typeface="Calibri" pitchFamily="34" charset="0"/>
              <a:buChar char="₋"/>
            </a:pPr>
            <a:r>
              <a:rPr lang="en-US" sz="1800" dirty="0"/>
              <a:t>Use </a:t>
            </a:r>
            <a:r>
              <a:rPr lang="en-US" sz="1800" dirty="0" err="1"/>
              <a:t>var</a:t>
            </a:r>
            <a:r>
              <a:rPr lang="en-US" sz="1800" dirty="0"/>
              <a:t> binary(max) when the column data entries exceed 8,000 bytes.</a:t>
            </a:r>
          </a:p>
        </p:txBody>
      </p:sp>
    </p:spTree>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531818" y="168276"/>
            <a:ext cx="11125199" cy="889000"/>
          </a:xfrm>
        </p:spPr>
        <p:txBody>
          <a:bodyPr/>
          <a:lstStyle/>
          <a:p>
            <a:r>
              <a:rPr lang="en-US" dirty="0"/>
              <a:t>Special Types:</a:t>
            </a:r>
          </a:p>
        </p:txBody>
      </p:sp>
      <p:sp>
        <p:nvSpPr>
          <p:cNvPr id="143363" name="Rectangle 3"/>
          <p:cNvSpPr>
            <a:spLocks noGrp="1" noChangeArrowheads="1"/>
          </p:cNvSpPr>
          <p:nvPr>
            <p:ph type="body" idx="1"/>
          </p:nvPr>
        </p:nvSpPr>
        <p:spPr>
          <a:xfrm>
            <a:off x="507868" y="1216026"/>
            <a:ext cx="11435488" cy="5241925"/>
          </a:xfrm>
        </p:spPr>
        <p:txBody>
          <a:bodyPr/>
          <a:lstStyle/>
          <a:p>
            <a:r>
              <a:rPr lang="en-US" sz="2000" dirty="0"/>
              <a:t>xml :</a:t>
            </a:r>
          </a:p>
          <a:p>
            <a:pPr>
              <a:buFont typeface="Wingdings" pitchFamily="2" charset="2"/>
              <a:buNone/>
            </a:pPr>
            <a:r>
              <a:rPr lang="en-US" sz="2000" dirty="0"/>
              <a:t>	The xml data type is a major new feature of SQL Server. Before it was introduced, users were storing XML documents as strings or binary data. The new data type allows SQL Server to parse an XML document stored in an XML column and verify that it is compliant with the schema that the user associated with the column </a:t>
            </a:r>
          </a:p>
          <a:p>
            <a:r>
              <a:rPr lang="en-US" sz="2000" dirty="0"/>
              <a:t>Unique identifier</a:t>
            </a:r>
          </a:p>
          <a:p>
            <a:pPr>
              <a:buFont typeface="Wingdings" pitchFamily="2" charset="2"/>
              <a:buNone/>
            </a:pPr>
            <a:r>
              <a:rPr lang="en-US" sz="2000" dirty="0"/>
              <a:t>	</a:t>
            </a:r>
            <a:r>
              <a:rPr lang="en-US" sz="2000" b="0" dirty="0"/>
              <a:t>The unique identifier data type stores 16-byte binary values. These values are often called </a:t>
            </a:r>
            <a:r>
              <a:rPr lang="en-US" sz="2000" b="0" i="1" dirty="0"/>
              <a:t>globally unique identifiers (GUIDs).</a:t>
            </a:r>
            <a:r>
              <a:rPr lang="en-US" sz="2000" b="0" dirty="0"/>
              <a:t> When a system generates a new GUID value, it is guaranteed that the same value cannot be produced again, neither on the same computer nor on any other computer in the world</a:t>
            </a:r>
            <a:r>
              <a:rPr lang="en-US" sz="2000" dirty="0"/>
              <a:t> </a:t>
            </a:r>
          </a:p>
          <a:p>
            <a:pPr>
              <a:buFont typeface="Wingdings" pitchFamily="2" charset="2"/>
              <a:buNone/>
            </a:pPr>
            <a:r>
              <a:rPr lang="en-US" sz="2000" dirty="0"/>
              <a:t>	Character string ‘{BB7DF450-F119-11CD-8465-OOAA00425D90}’</a:t>
            </a:r>
          </a:p>
          <a:p>
            <a:pPr>
              <a:buFont typeface="Wingdings" pitchFamily="2" charset="2"/>
              <a:buNone/>
            </a:pPr>
            <a:r>
              <a:rPr lang="en-US" sz="2000" dirty="0"/>
              <a:t>	Binary constant Oxaf16a66f7f8b31d3b41d30c04fc96f46 	</a:t>
            </a:r>
          </a:p>
          <a:p>
            <a:r>
              <a:rPr lang="en-US" sz="2000" dirty="0"/>
              <a:t>timestamp</a:t>
            </a:r>
          </a:p>
          <a:p>
            <a:pPr>
              <a:buFont typeface="Wingdings" pitchFamily="2" charset="2"/>
              <a:buNone/>
            </a:pPr>
            <a:r>
              <a:rPr lang="en-US" sz="2000" dirty="0"/>
              <a:t>	The timestamp data type is not designed to store date or time information, but rather is a binary value that serves as a version number of the record. The value is updated every time the record is updated, and the value is unique in the database. It is used to implement optimistic locking</a:t>
            </a:r>
          </a:p>
          <a:p>
            <a:pPr>
              <a:buFont typeface="Wingdings" pitchFamily="2" charset="2"/>
              <a:buNone/>
            </a:pPr>
            <a:r>
              <a:rPr lang="en-US" sz="2000"/>
              <a:t>JSON</a:t>
            </a:r>
            <a:endParaRPr lang="en-US" sz="2000" dirty="0"/>
          </a:p>
        </p:txBody>
      </p:sp>
    </p:spTree>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err="1"/>
              <a:t>SQL_Variant</a:t>
            </a:r>
            <a:endParaRPr lang="en-US" dirty="0"/>
          </a:p>
        </p:txBody>
      </p:sp>
      <p:sp>
        <p:nvSpPr>
          <p:cNvPr id="144387" name="Rectangle 3"/>
          <p:cNvSpPr>
            <a:spLocks noGrp="1" noChangeArrowheads="1"/>
          </p:cNvSpPr>
          <p:nvPr>
            <p:ph type="body" idx="1"/>
          </p:nvPr>
        </p:nvSpPr>
        <p:spPr>
          <a:xfrm>
            <a:off x="507868" y="1416050"/>
            <a:ext cx="11435488" cy="2660650"/>
          </a:xfrm>
        </p:spPr>
        <p:txBody>
          <a:bodyPr/>
          <a:lstStyle/>
          <a:p>
            <a:pPr>
              <a:lnSpc>
                <a:spcPct val="80000"/>
              </a:lnSpc>
            </a:pPr>
            <a:r>
              <a:rPr lang="en-US" sz="2000" dirty="0" err="1"/>
              <a:t>SQL_Variant</a:t>
            </a:r>
            <a:endParaRPr lang="en-US" sz="2000" dirty="0"/>
          </a:p>
          <a:p>
            <a:pPr>
              <a:lnSpc>
                <a:spcPct val="80000"/>
              </a:lnSpc>
            </a:pPr>
            <a:r>
              <a:rPr lang="en-US" sz="2000" dirty="0"/>
              <a:t>The </a:t>
            </a:r>
            <a:r>
              <a:rPr lang="en-US" sz="2000" dirty="0" err="1"/>
              <a:t>SQL_Variant</a:t>
            </a:r>
            <a:r>
              <a:rPr lang="en-US" sz="2000" dirty="0"/>
              <a:t> data type is based on the same idea as the variant data type in Visual Basic. It is designed to allow a single variable, column, or parameter to store values in different data types. Internally, variant objects record two values:</a:t>
            </a:r>
          </a:p>
          <a:p>
            <a:pPr>
              <a:lnSpc>
                <a:spcPct val="80000"/>
              </a:lnSpc>
            </a:pPr>
            <a:r>
              <a:rPr lang="en-US" sz="2000" dirty="0"/>
              <a:t>The actual value</a:t>
            </a:r>
          </a:p>
          <a:p>
            <a:pPr>
              <a:lnSpc>
                <a:spcPct val="80000"/>
              </a:lnSpc>
            </a:pPr>
            <a:r>
              <a:rPr lang="en-US" sz="2000" dirty="0"/>
              <a:t>The metadata describing the variant: base data type, maximum size, scale, precision, and collation</a:t>
            </a:r>
          </a:p>
          <a:p>
            <a:pPr>
              <a:lnSpc>
                <a:spcPct val="80000"/>
              </a:lnSpc>
            </a:pPr>
            <a:endParaRPr lang="en-US" sz="2000" dirty="0"/>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a:t>SQL Server  Services</a:t>
            </a:r>
          </a:p>
        </p:txBody>
      </p:sp>
      <p:sp>
        <p:nvSpPr>
          <p:cNvPr id="102403" name="Rectangle 3"/>
          <p:cNvSpPr>
            <a:spLocks noGrp="1" noChangeArrowheads="1"/>
          </p:cNvSpPr>
          <p:nvPr>
            <p:ph type="body" idx="1"/>
          </p:nvPr>
        </p:nvSpPr>
        <p:spPr>
          <a:xfrm>
            <a:off x="1060318" y="1416050"/>
            <a:ext cx="8283707" cy="4613275"/>
          </a:xfrm>
        </p:spPr>
        <p:txBody>
          <a:bodyPr/>
          <a:lstStyle/>
          <a:p>
            <a:pPr>
              <a:lnSpc>
                <a:spcPct val="100000"/>
              </a:lnSpc>
              <a:buClr>
                <a:schemeClr val="accent5">
                  <a:lumMod val="75000"/>
                </a:schemeClr>
              </a:buClr>
              <a:buFont typeface="Wingdings" pitchFamily="2" charset="2"/>
              <a:buChar char="q"/>
            </a:pPr>
            <a:r>
              <a:rPr lang="en-US" sz="2000" dirty="0"/>
              <a:t>  SQL Server </a:t>
            </a:r>
          </a:p>
          <a:p>
            <a:pPr>
              <a:lnSpc>
                <a:spcPct val="100000"/>
              </a:lnSpc>
              <a:buClr>
                <a:schemeClr val="accent5">
                  <a:lumMod val="75000"/>
                </a:schemeClr>
              </a:buClr>
              <a:buFont typeface="Wingdings" pitchFamily="2" charset="2"/>
              <a:buChar char="q"/>
            </a:pPr>
            <a:r>
              <a:rPr lang="en-US" sz="2000" dirty="0"/>
              <a:t>  SQL Server Agent </a:t>
            </a:r>
          </a:p>
          <a:p>
            <a:pPr>
              <a:lnSpc>
                <a:spcPct val="100000"/>
              </a:lnSpc>
              <a:buClr>
                <a:schemeClr val="accent5">
                  <a:lumMod val="75000"/>
                </a:schemeClr>
              </a:buClr>
              <a:buFont typeface="Wingdings" pitchFamily="2" charset="2"/>
              <a:buChar char="q"/>
            </a:pPr>
            <a:r>
              <a:rPr lang="en-US" sz="2000" dirty="0"/>
              <a:t>  SQL Server Browser</a:t>
            </a:r>
          </a:p>
          <a:p>
            <a:pPr>
              <a:lnSpc>
                <a:spcPct val="100000"/>
              </a:lnSpc>
              <a:buClr>
                <a:schemeClr val="accent5">
                  <a:lumMod val="75000"/>
                </a:schemeClr>
              </a:buClr>
              <a:buFont typeface="Wingdings" pitchFamily="2" charset="2"/>
              <a:buChar char="q"/>
            </a:pPr>
            <a:r>
              <a:rPr lang="en-US" sz="2000" dirty="0"/>
              <a:t>  SQL Server Integration Services</a:t>
            </a:r>
          </a:p>
          <a:p>
            <a:pPr>
              <a:lnSpc>
                <a:spcPct val="100000"/>
              </a:lnSpc>
              <a:buClr>
                <a:schemeClr val="accent5">
                  <a:lumMod val="75000"/>
                </a:schemeClr>
              </a:buClr>
              <a:buFont typeface="Wingdings" pitchFamily="2" charset="2"/>
              <a:buChar char="q"/>
            </a:pPr>
            <a:r>
              <a:rPr lang="en-US" sz="2000" dirty="0"/>
              <a:t>  SQL Server Analysis Services</a:t>
            </a:r>
          </a:p>
          <a:p>
            <a:pPr>
              <a:lnSpc>
                <a:spcPct val="100000"/>
              </a:lnSpc>
              <a:buClr>
                <a:schemeClr val="accent5">
                  <a:lumMod val="75000"/>
                </a:schemeClr>
              </a:buClr>
              <a:buFont typeface="Wingdings" pitchFamily="2" charset="2"/>
              <a:buChar char="q"/>
            </a:pPr>
            <a:r>
              <a:rPr lang="en-US" sz="2000" dirty="0"/>
              <a:t>  SQL Server Full Text Search</a:t>
            </a:r>
          </a:p>
          <a:p>
            <a:pPr>
              <a:lnSpc>
                <a:spcPct val="100000"/>
              </a:lnSpc>
              <a:buClr>
                <a:schemeClr val="accent5">
                  <a:lumMod val="75000"/>
                </a:schemeClr>
              </a:buClr>
              <a:buFont typeface="Wingdings" pitchFamily="2" charset="2"/>
              <a:buChar char="q"/>
            </a:pPr>
            <a:r>
              <a:rPr lang="en-US" sz="2000" dirty="0"/>
              <a:t>  Notification Services</a:t>
            </a:r>
          </a:p>
          <a:p>
            <a:pPr>
              <a:lnSpc>
                <a:spcPct val="100000"/>
              </a:lnSpc>
              <a:buClr>
                <a:schemeClr val="accent5">
                  <a:lumMod val="75000"/>
                </a:schemeClr>
              </a:buClr>
              <a:buFont typeface="Wingdings" pitchFamily="2" charset="2"/>
              <a:buChar char="q"/>
            </a:pPr>
            <a:r>
              <a:rPr lang="en-US" sz="2000" dirty="0"/>
              <a:t>  Distribution Transaction Co-coordinator (MSDTC)	</a:t>
            </a:r>
          </a:p>
          <a:p>
            <a:pPr>
              <a:lnSpc>
                <a:spcPct val="100000"/>
              </a:lnSpc>
              <a:buClr>
                <a:schemeClr val="accent5">
                  <a:lumMod val="75000"/>
                </a:schemeClr>
              </a:buClr>
              <a:buFont typeface="Wingdings" pitchFamily="2" charset="2"/>
              <a:buChar char="q"/>
            </a:pPr>
            <a:r>
              <a:rPr lang="en-US" sz="2000" dirty="0"/>
              <a:t>  Database Mail</a:t>
            </a:r>
          </a:p>
          <a:p>
            <a:pPr>
              <a:lnSpc>
                <a:spcPct val="80000"/>
              </a:lnSpc>
            </a:pPr>
            <a:endParaRPr lang="en-US" sz="2000" dirty="0"/>
          </a:p>
          <a:p>
            <a:pPr>
              <a:lnSpc>
                <a:spcPct val="80000"/>
              </a:lnSpc>
              <a:buFont typeface="Wingdings" pitchFamily="2" charset="2"/>
              <a:buNone/>
            </a:pPr>
            <a:r>
              <a:rPr lang="en-US" sz="2000" dirty="0"/>
              <a:t>	</a:t>
            </a:r>
          </a:p>
        </p:txBody>
      </p:sp>
    </p:spTree>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t>Variables</a:t>
            </a:r>
          </a:p>
        </p:txBody>
      </p:sp>
      <p:sp>
        <p:nvSpPr>
          <p:cNvPr id="145411" name="Rectangle 3"/>
          <p:cNvSpPr>
            <a:spLocks noGrp="1" noChangeArrowheads="1"/>
          </p:cNvSpPr>
          <p:nvPr>
            <p:ph type="body" idx="1"/>
          </p:nvPr>
        </p:nvSpPr>
        <p:spPr>
          <a:xfrm>
            <a:off x="507868" y="1416051"/>
            <a:ext cx="11435488" cy="4752975"/>
          </a:xfrm>
        </p:spPr>
        <p:txBody>
          <a:bodyPr/>
          <a:lstStyle/>
          <a:p>
            <a:r>
              <a:rPr lang="en-US" sz="2000" dirty="0"/>
              <a:t>Variables in Transact-SQL are the equivalent of variables in other programming languages.</a:t>
            </a:r>
          </a:p>
          <a:p>
            <a:r>
              <a:rPr lang="en-US" sz="2000" dirty="0"/>
              <a:t>Local Variables: </a:t>
            </a:r>
            <a:r>
              <a:rPr lang="en-US" sz="1600" dirty="0"/>
              <a:t>The scope of local variables is a batch (a set of T-SQL statements that is sent to SQL Server and executed simultaneously). This restriction implicitly includes a single stored procedure (because stored procedures are defined in a batch). </a:t>
            </a:r>
          </a:p>
          <a:p>
            <a:pPr>
              <a:buFont typeface="Wingdings" pitchFamily="2" charset="2"/>
              <a:buNone/>
            </a:pPr>
            <a:r>
              <a:rPr lang="en-US" sz="1600" dirty="0"/>
              <a:t>	Declare @</a:t>
            </a:r>
            <a:r>
              <a:rPr lang="en-US" sz="1600" dirty="0" err="1"/>
              <a:t>LastName</a:t>
            </a:r>
            <a:r>
              <a:rPr lang="en-US" sz="1600" dirty="0"/>
              <a:t> </a:t>
            </a:r>
            <a:r>
              <a:rPr lang="en-US" sz="1600" dirty="0" err="1"/>
              <a:t>varchar</a:t>
            </a:r>
            <a:r>
              <a:rPr lang="en-US" sz="1600" dirty="0"/>
              <a:t>(50), </a:t>
            </a:r>
          </a:p>
          <a:p>
            <a:pPr>
              <a:buFont typeface="Wingdings" pitchFamily="2" charset="2"/>
              <a:buNone/>
            </a:pPr>
            <a:r>
              <a:rPr lang="en-US" sz="1600" dirty="0"/>
              <a:t>	@</a:t>
            </a:r>
            <a:r>
              <a:rPr lang="en-US" sz="1600" dirty="0" err="1"/>
              <a:t>FirstName</a:t>
            </a:r>
            <a:r>
              <a:rPr lang="en-US" sz="1600" dirty="0"/>
              <a:t> </a:t>
            </a:r>
            <a:r>
              <a:rPr lang="en-US" sz="1600" dirty="0" err="1"/>
              <a:t>varchar</a:t>
            </a:r>
            <a:r>
              <a:rPr lang="en-US" sz="1600" dirty="0"/>
              <a:t>(BO), </a:t>
            </a:r>
          </a:p>
          <a:p>
            <a:pPr>
              <a:buFont typeface="Wingdings" pitchFamily="2" charset="2"/>
              <a:buNone/>
            </a:pPr>
            <a:r>
              <a:rPr lang="en-US" sz="1600" dirty="0"/>
              <a:t>	@</a:t>
            </a:r>
            <a:r>
              <a:rPr lang="en-US" sz="1600" dirty="0" err="1"/>
              <a:t>BirthDate</a:t>
            </a:r>
            <a:r>
              <a:rPr lang="en-US" sz="1600" dirty="0"/>
              <a:t> </a:t>
            </a:r>
            <a:r>
              <a:rPr lang="en-US" sz="1600" dirty="0" err="1"/>
              <a:t>smalldatetime</a:t>
            </a:r>
            <a:r>
              <a:rPr lang="en-US" sz="1600" dirty="0"/>
              <a:t> </a:t>
            </a:r>
          </a:p>
          <a:p>
            <a:r>
              <a:rPr lang="en-US" sz="2000" dirty="0"/>
              <a:t>Assigning Values with the Set or Select Statement :</a:t>
            </a:r>
          </a:p>
          <a:p>
            <a:pPr>
              <a:buFont typeface="Wingdings" pitchFamily="2" charset="2"/>
              <a:buNone/>
            </a:pPr>
            <a:r>
              <a:rPr lang="en-US" sz="2000" dirty="0"/>
              <a:t>	</a:t>
            </a:r>
            <a:r>
              <a:rPr lang="en-US" sz="1600" dirty="0"/>
              <a:t>Select @Make = 'ACME', </a:t>
            </a:r>
          </a:p>
          <a:p>
            <a:pPr>
              <a:buFont typeface="Wingdings" pitchFamily="2" charset="2"/>
              <a:buNone/>
            </a:pPr>
            <a:r>
              <a:rPr lang="en-US" sz="1600" dirty="0"/>
              <a:t>	@Model = 'Turbo', </a:t>
            </a:r>
          </a:p>
          <a:p>
            <a:pPr>
              <a:buFont typeface="Wingdings" pitchFamily="2" charset="2"/>
              <a:buNone/>
            </a:pPr>
            <a:r>
              <a:rPr lang="en-US" sz="1600" dirty="0"/>
              <a:t>	@</a:t>
            </a:r>
            <a:r>
              <a:rPr lang="en-US" sz="1600" dirty="0" err="1"/>
              <a:t>EqType</a:t>
            </a:r>
            <a:r>
              <a:rPr lang="en-US" sz="1600" dirty="0"/>
              <a:t> = '</a:t>
            </a:r>
            <a:r>
              <a:rPr lang="en-US" sz="1600" dirty="0" err="1"/>
              <a:t>cabadaster</a:t>
            </a:r>
            <a:r>
              <a:rPr lang="en-US" sz="1600" dirty="0"/>
              <a:t>' </a:t>
            </a:r>
          </a:p>
          <a:p>
            <a:pPr>
              <a:buFont typeface="Wingdings" pitchFamily="2" charset="2"/>
              <a:buNone/>
            </a:pPr>
            <a:r>
              <a:rPr lang="en-US" sz="1600" dirty="0"/>
              <a:t>	Set @Make = 'ACME' </a:t>
            </a:r>
          </a:p>
          <a:p>
            <a:pPr>
              <a:buFont typeface="Wingdings" pitchFamily="2" charset="2"/>
              <a:buNone/>
            </a:pPr>
            <a:r>
              <a:rPr lang="en-US" sz="1600" dirty="0"/>
              <a:t>	Set @Model = 'Turbo‘</a:t>
            </a:r>
          </a:p>
          <a:p>
            <a:pPr>
              <a:buFont typeface="Wingdings" pitchFamily="2" charset="2"/>
              <a:buNone/>
            </a:pPr>
            <a:r>
              <a:rPr lang="en-US" sz="1600" dirty="0"/>
              <a:t>	Set @</a:t>
            </a:r>
            <a:r>
              <a:rPr lang="en-US" sz="1600" dirty="0" err="1"/>
              <a:t>EqType</a:t>
            </a:r>
            <a:r>
              <a:rPr lang="en-US" sz="1600" dirty="0"/>
              <a:t> = '</a:t>
            </a:r>
            <a:r>
              <a:rPr lang="en-US" sz="1600" dirty="0" err="1"/>
              <a:t>cabadaster</a:t>
            </a:r>
            <a:r>
              <a:rPr lang="en-US" sz="1600" dirty="0"/>
              <a:t>' </a:t>
            </a:r>
          </a:p>
        </p:txBody>
      </p:sp>
    </p:spTree>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Variables	</a:t>
            </a:r>
          </a:p>
        </p:txBody>
      </p:sp>
      <p:sp>
        <p:nvSpPr>
          <p:cNvPr id="146435" name="Rectangle 3"/>
          <p:cNvSpPr>
            <a:spLocks noGrp="1" noChangeArrowheads="1"/>
          </p:cNvSpPr>
          <p:nvPr>
            <p:ph type="body" idx="1"/>
          </p:nvPr>
        </p:nvSpPr>
        <p:spPr>
          <a:xfrm>
            <a:off x="507868" y="1416051"/>
            <a:ext cx="11435488" cy="5072063"/>
          </a:xfrm>
        </p:spPr>
        <p:txBody>
          <a:bodyPr/>
          <a:lstStyle/>
          <a:p>
            <a:r>
              <a:rPr lang="en-US" sz="2000" dirty="0"/>
              <a:t>Global Variables: Global variables constitute a special type of variable. The server maintains the values in these variables. The only problem is technically there is no such a thing called ‘global variable’. They are system-defined functions.  Call them ‘variable like global functions’.</a:t>
            </a:r>
          </a:p>
          <a:p>
            <a:r>
              <a:rPr lang="en-US" sz="2000" dirty="0"/>
              <a:t>variable like global functions name begin with an @@ prefix. You do not need, or be able,  to declare them, since the server constantly maintains them</a:t>
            </a:r>
          </a:p>
          <a:p>
            <a:r>
              <a:rPr lang="en-US" sz="2000" dirty="0"/>
              <a:t>The @@identity global variable allows you to get the last identity value generated in the current session </a:t>
            </a:r>
          </a:p>
          <a:p>
            <a:r>
              <a:rPr lang="en-US" sz="2000" dirty="0"/>
              <a:t>@@error</a:t>
            </a:r>
          </a:p>
          <a:p>
            <a:pPr>
              <a:buFont typeface="Wingdings" pitchFamily="2" charset="2"/>
              <a:buNone/>
            </a:pPr>
            <a:r>
              <a:rPr lang="en-US" sz="2000" dirty="0"/>
              <a:t>	After each Transact-SQL statement, the server sets the value of this variable to an integer value:</a:t>
            </a:r>
          </a:p>
          <a:p>
            <a:pPr>
              <a:buFont typeface="Wingdings" pitchFamily="2" charset="2"/>
              <a:buNone/>
            </a:pPr>
            <a:r>
              <a:rPr lang="en-US" sz="2000" dirty="0"/>
              <a:t>	0 If the statement was successful</a:t>
            </a:r>
          </a:p>
          <a:p>
            <a:pPr>
              <a:buFont typeface="Wingdings" pitchFamily="2" charset="2"/>
              <a:buNone/>
            </a:pPr>
            <a:r>
              <a:rPr lang="en-US" sz="2000" dirty="0"/>
              <a:t>	Error number If the statement has failed</a:t>
            </a:r>
          </a:p>
          <a:p>
            <a:r>
              <a:rPr lang="en-US" sz="2000" dirty="0"/>
              <a:t>@@</a:t>
            </a:r>
            <a:r>
              <a:rPr lang="en-US" sz="2000" dirty="0" err="1"/>
              <a:t>rowcount</a:t>
            </a:r>
            <a:r>
              <a:rPr lang="en-US" sz="2000" dirty="0"/>
              <a:t> :After each Transact-SQL statement, the server sets the value of this variable to the total number of records affected by it. It can be used to verify the success of selected operations:</a:t>
            </a:r>
          </a:p>
          <a:p>
            <a:pPr>
              <a:buFont typeface="Wingdings" pitchFamily="2" charset="2"/>
              <a:buNone/>
            </a:pPr>
            <a:endParaRPr lang="en-US" sz="1800" dirty="0"/>
          </a:p>
          <a:p>
            <a:endParaRPr lang="en-US" sz="1800" dirty="0"/>
          </a:p>
        </p:txBody>
      </p:sp>
    </p:spTree>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t>Flow-control Statements </a:t>
            </a:r>
          </a:p>
        </p:txBody>
      </p:sp>
      <p:sp>
        <p:nvSpPr>
          <p:cNvPr id="147459" name="Rectangle 3"/>
          <p:cNvSpPr>
            <a:spLocks noGrp="1" noChangeArrowheads="1"/>
          </p:cNvSpPr>
          <p:nvPr>
            <p:ph type="body" idx="1"/>
          </p:nvPr>
        </p:nvSpPr>
        <p:spPr>
          <a:xfrm>
            <a:off x="860293" y="1416050"/>
            <a:ext cx="7388357" cy="3575050"/>
          </a:xfrm>
        </p:spPr>
        <p:txBody>
          <a:bodyPr/>
          <a:lstStyle/>
          <a:p>
            <a:pPr>
              <a:buClr>
                <a:schemeClr val="accent5">
                  <a:lumMod val="75000"/>
                </a:schemeClr>
              </a:buClr>
              <a:buFont typeface="Wingdings" pitchFamily="2" charset="2"/>
              <a:buChar char="q"/>
            </a:pPr>
            <a:r>
              <a:rPr lang="en-US" sz="2400" dirty="0"/>
              <a:t>  Statement block </a:t>
            </a:r>
          </a:p>
          <a:p>
            <a:pPr>
              <a:buClr>
                <a:schemeClr val="accent5">
                  <a:lumMod val="75000"/>
                </a:schemeClr>
              </a:buClr>
              <a:buFont typeface="Wingdings" pitchFamily="2" charset="2"/>
              <a:buChar char="q"/>
            </a:pPr>
            <a:r>
              <a:rPr lang="en-US" sz="2400" dirty="0"/>
              <a:t>  If… Else</a:t>
            </a:r>
          </a:p>
          <a:p>
            <a:pPr>
              <a:buClr>
                <a:schemeClr val="accent5">
                  <a:lumMod val="75000"/>
                </a:schemeClr>
              </a:buClr>
              <a:buFont typeface="Wingdings" pitchFamily="2" charset="2"/>
              <a:buChar char="q"/>
            </a:pPr>
            <a:r>
              <a:rPr lang="en-US" sz="2400" dirty="0"/>
              <a:t>  While…Break</a:t>
            </a:r>
          </a:p>
          <a:p>
            <a:pPr>
              <a:buClr>
                <a:schemeClr val="accent5">
                  <a:lumMod val="75000"/>
                </a:schemeClr>
              </a:buClr>
              <a:buFont typeface="Wingdings" pitchFamily="2" charset="2"/>
              <a:buChar char="q"/>
            </a:pPr>
            <a:r>
              <a:rPr lang="en-US" sz="2400" dirty="0"/>
              <a:t>  Break </a:t>
            </a:r>
          </a:p>
          <a:p>
            <a:pPr>
              <a:buClr>
                <a:schemeClr val="accent5">
                  <a:lumMod val="75000"/>
                </a:schemeClr>
              </a:buClr>
              <a:buFont typeface="Wingdings" pitchFamily="2" charset="2"/>
              <a:buChar char="q"/>
            </a:pPr>
            <a:r>
              <a:rPr lang="en-US" sz="2400" dirty="0"/>
              <a:t>  Continue </a:t>
            </a:r>
            <a:r>
              <a:rPr lang="en-US" sz="2400" dirty="0" err="1"/>
              <a:t>GoTo</a:t>
            </a:r>
            <a:r>
              <a:rPr lang="en-US" sz="2400" dirty="0"/>
              <a:t> </a:t>
            </a:r>
          </a:p>
          <a:p>
            <a:pPr>
              <a:buClr>
                <a:schemeClr val="accent5">
                  <a:lumMod val="75000"/>
                </a:schemeClr>
              </a:buClr>
              <a:buFont typeface="Wingdings" pitchFamily="2" charset="2"/>
              <a:buChar char="q"/>
            </a:pPr>
            <a:r>
              <a:rPr lang="en-US" sz="2400" dirty="0"/>
              <a:t>  </a:t>
            </a:r>
            <a:r>
              <a:rPr lang="en-US" sz="2400" dirty="0" err="1"/>
              <a:t>WaitFor</a:t>
            </a:r>
            <a:r>
              <a:rPr lang="en-US" sz="2400" dirty="0"/>
              <a:t> </a:t>
            </a:r>
          </a:p>
          <a:p>
            <a:pPr>
              <a:buFont typeface="Wingdings" pitchFamily="2" charset="2"/>
              <a:buNone/>
            </a:pPr>
            <a:endParaRPr lang="en-US" sz="2000" dirty="0"/>
          </a:p>
        </p:txBody>
      </p:sp>
    </p:spTree>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t>Statement Block &amp; If - Else</a:t>
            </a:r>
          </a:p>
        </p:txBody>
      </p:sp>
      <p:sp>
        <p:nvSpPr>
          <p:cNvPr id="148483" name="Rectangle 3"/>
          <p:cNvSpPr>
            <a:spLocks noGrp="1" noChangeArrowheads="1"/>
          </p:cNvSpPr>
          <p:nvPr>
            <p:ph type="body" idx="1"/>
          </p:nvPr>
        </p:nvSpPr>
        <p:spPr>
          <a:xfrm>
            <a:off x="507868" y="1416050"/>
            <a:ext cx="11435488" cy="4087813"/>
          </a:xfrm>
        </p:spPr>
        <p:txBody>
          <a:bodyPr/>
          <a:lstStyle/>
          <a:p>
            <a:r>
              <a:rPr lang="en-US" sz="2000" dirty="0"/>
              <a:t>The developer can group several Transact-SQL statements by using Begin…End statements in a logical unit </a:t>
            </a:r>
          </a:p>
          <a:p>
            <a:r>
              <a:rPr lang="en-US" sz="2000" dirty="0"/>
              <a:t>Begin</a:t>
            </a:r>
          </a:p>
          <a:p>
            <a:pPr>
              <a:buFont typeface="Wingdings" pitchFamily="2" charset="2"/>
              <a:buNone/>
            </a:pPr>
            <a:r>
              <a:rPr lang="en-US" sz="2000" dirty="0"/>
              <a:t>	Insert Order(</a:t>
            </a:r>
            <a:r>
              <a:rPr lang="en-US" sz="2000" dirty="0" err="1"/>
              <a:t>OrderDate</a:t>
            </a:r>
            <a:r>
              <a:rPr lang="en-US" sz="2000" dirty="0"/>
              <a:t>, </a:t>
            </a:r>
            <a:r>
              <a:rPr lang="en-US" sz="2000" dirty="0" err="1"/>
              <a:t>RequestedById</a:t>
            </a:r>
            <a:r>
              <a:rPr lang="en-US" sz="2000" dirty="0"/>
              <a:t>, </a:t>
            </a:r>
            <a:r>
              <a:rPr lang="en-US" sz="2000" dirty="0" err="1"/>
              <a:t>TargetDate</a:t>
            </a:r>
            <a:r>
              <a:rPr lang="en-US" sz="2000" dirty="0"/>
              <a:t>, </a:t>
            </a:r>
            <a:r>
              <a:rPr lang="en-US" sz="2000" dirty="0" err="1"/>
              <a:t>DestinationLocation</a:t>
            </a:r>
            <a:r>
              <a:rPr lang="en-US" sz="2000" dirty="0"/>
              <a:t>) </a:t>
            </a:r>
          </a:p>
          <a:p>
            <a:pPr lvl="1">
              <a:buFont typeface="Wingdings" pitchFamily="2" charset="2"/>
              <a:buNone/>
            </a:pPr>
            <a:r>
              <a:rPr lang="en-US" sz="2000" dirty="0"/>
              <a:t>Values(@</a:t>
            </a:r>
            <a:r>
              <a:rPr lang="en-US" sz="2000" dirty="0" err="1"/>
              <a:t>OrderDate</a:t>
            </a:r>
            <a:r>
              <a:rPr lang="en-US" sz="2000" dirty="0"/>
              <a:t>, @</a:t>
            </a:r>
            <a:r>
              <a:rPr lang="en-US" sz="2000" dirty="0" err="1"/>
              <a:t>Contactld</a:t>
            </a:r>
            <a:r>
              <a:rPr lang="en-US" sz="2000" dirty="0"/>
              <a:t>, @</a:t>
            </a:r>
            <a:r>
              <a:rPr lang="en-US" sz="2000" dirty="0" err="1"/>
              <a:t>TargetDate</a:t>
            </a:r>
            <a:r>
              <a:rPr lang="en-US" sz="2000" dirty="0"/>
              <a:t>, @</a:t>
            </a:r>
            <a:r>
              <a:rPr lang="en-US" sz="2000" dirty="0" err="1"/>
              <a:t>LocId</a:t>
            </a:r>
            <a:r>
              <a:rPr lang="en-US" sz="2000" dirty="0"/>
              <a:t>) </a:t>
            </a:r>
          </a:p>
          <a:p>
            <a:pPr lvl="1">
              <a:buFont typeface="Wingdings" pitchFamily="2" charset="2"/>
              <a:buNone/>
            </a:pPr>
            <a:r>
              <a:rPr lang="en-US" sz="2000" dirty="0"/>
              <a:t>Select @</a:t>
            </a:r>
            <a:r>
              <a:rPr lang="en-US" sz="2000" dirty="0" err="1"/>
              <a:t>OsrderId</a:t>
            </a:r>
            <a:r>
              <a:rPr lang="en-US" sz="2000" dirty="0"/>
              <a:t> = @@Identity </a:t>
            </a:r>
          </a:p>
          <a:p>
            <a:pPr lvl="2">
              <a:buFont typeface="Wingdings" pitchFamily="2" charset="2"/>
              <a:buNone/>
            </a:pPr>
            <a:r>
              <a:rPr lang="en-US" dirty="0"/>
              <a:t>if @@</a:t>
            </a:r>
            <a:r>
              <a:rPr lang="en-US" dirty="0" err="1"/>
              <a:t>ErrorCode</a:t>
            </a:r>
            <a:r>
              <a:rPr lang="en-US" dirty="0"/>
              <a:t> &lt;&gt; 0</a:t>
            </a:r>
          </a:p>
          <a:p>
            <a:pPr lvl="2">
              <a:buFont typeface="Wingdings" pitchFamily="2" charset="2"/>
              <a:buNone/>
            </a:pPr>
            <a:r>
              <a:rPr lang="en-US" dirty="0"/>
              <a:t>	 begin </a:t>
            </a:r>
            <a:r>
              <a:rPr lang="en-US" dirty="0" err="1"/>
              <a:t>RaiseError</a:t>
            </a:r>
            <a:r>
              <a:rPr lang="en-US" dirty="0"/>
              <a:t>('Error occurred while inserting Order!', 16,1) Return @@</a:t>
            </a:r>
            <a:r>
              <a:rPr lang="en-US" dirty="0" err="1"/>
              <a:t>ErrorCode</a:t>
            </a:r>
            <a:r>
              <a:rPr lang="en-US" dirty="0"/>
              <a:t> </a:t>
            </a:r>
          </a:p>
          <a:p>
            <a:pPr lvl="2">
              <a:buFont typeface="Wingdings" pitchFamily="2" charset="2"/>
              <a:buNone/>
            </a:pPr>
            <a:r>
              <a:rPr lang="en-US" u="sng" dirty="0"/>
              <a:t>End </a:t>
            </a:r>
          </a:p>
          <a:p>
            <a:pPr lvl="2">
              <a:buFont typeface="Wingdings" pitchFamily="2" charset="2"/>
              <a:buNone/>
            </a:pPr>
            <a:r>
              <a:rPr lang="en-US" dirty="0"/>
              <a:t>Else </a:t>
            </a:r>
          </a:p>
          <a:p>
            <a:pPr lvl="2">
              <a:buFont typeface="Wingdings" pitchFamily="2" charset="2"/>
              <a:buNone/>
            </a:pPr>
            <a:r>
              <a:rPr lang="en-US" dirty="0"/>
              <a:t>Begin /* code */ end</a:t>
            </a:r>
          </a:p>
          <a:p>
            <a:pPr lvl="1">
              <a:buFont typeface="Wingdings" pitchFamily="2" charset="2"/>
              <a:buNone/>
            </a:pPr>
            <a:r>
              <a:rPr lang="en-US" sz="2000" dirty="0"/>
              <a:t> End </a:t>
            </a:r>
          </a:p>
        </p:txBody>
      </p:sp>
    </p:spTree>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dirty="0"/>
              <a:t>The While Statement </a:t>
            </a:r>
          </a:p>
        </p:txBody>
      </p:sp>
      <p:pic>
        <p:nvPicPr>
          <p:cNvPr id="149508" name="Picture 4"/>
          <p:cNvPicPr>
            <a:picLocks noChangeAspect="1" noChangeArrowheads="1"/>
          </p:cNvPicPr>
          <p:nvPr/>
        </p:nvPicPr>
        <p:blipFill>
          <a:blip r:embed="rId2" cstate="print"/>
          <a:srcRect t="455"/>
          <a:stretch>
            <a:fillRect/>
          </a:stretch>
        </p:blipFill>
        <p:spPr bwMode="auto">
          <a:xfrm>
            <a:off x="1625178" y="1466850"/>
            <a:ext cx="8820860" cy="4171950"/>
          </a:xfrm>
          <a:prstGeom prst="rect">
            <a:avLst/>
          </a:prstGeom>
          <a:noFill/>
          <a:ln w="9525">
            <a:noFill/>
            <a:miter lim="800000"/>
            <a:headEnd/>
            <a:tailEnd/>
          </a:ln>
          <a:effectLst/>
        </p:spPr>
      </p:pic>
    </p:spTree>
  </p:cSld>
  <p:clrMapOvr>
    <a:masterClrMapping/>
  </p:clrMapOvr>
  <p:transition spd="med">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t>GO – To Statement</a:t>
            </a:r>
          </a:p>
        </p:txBody>
      </p:sp>
      <p:pic>
        <p:nvPicPr>
          <p:cNvPr id="150532" name="Picture 4"/>
          <p:cNvPicPr>
            <a:picLocks noChangeAspect="1" noChangeArrowheads="1"/>
          </p:cNvPicPr>
          <p:nvPr/>
        </p:nvPicPr>
        <p:blipFill>
          <a:blip r:embed="rId2" cstate="print"/>
          <a:srcRect/>
          <a:stretch>
            <a:fillRect/>
          </a:stretch>
        </p:blipFill>
        <p:spPr bwMode="auto">
          <a:xfrm>
            <a:off x="1625178" y="1447799"/>
            <a:ext cx="7849776" cy="4686301"/>
          </a:xfrm>
          <a:prstGeom prst="rect">
            <a:avLst/>
          </a:prstGeom>
          <a:noFill/>
          <a:ln w="9525">
            <a:noFill/>
            <a:miter lim="800000"/>
            <a:headEnd/>
            <a:tailEnd/>
          </a:ln>
          <a:effectLst/>
        </p:spPr>
      </p:pic>
    </p:spTree>
  </p:cSld>
  <p:clrMapOvr>
    <a:masterClrMapping/>
  </p:clrMapOvr>
  <p:transition spd="med">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a:t>
            </a:r>
          </a:p>
        </p:txBody>
      </p:sp>
      <p:sp>
        <p:nvSpPr>
          <p:cNvPr id="3" name="Content Placeholder 2"/>
          <p:cNvSpPr>
            <a:spLocks noGrp="1"/>
          </p:cNvSpPr>
          <p:nvPr>
            <p:ph idx="1"/>
          </p:nvPr>
        </p:nvSpPr>
        <p:spPr/>
        <p:txBody>
          <a:bodyPr/>
          <a:lstStyle/>
          <a:p>
            <a:r>
              <a:rPr lang="en-US" dirty="0"/>
              <a:t>Evaluates a list of conditions and returns one of multiple possible result expressions.</a:t>
            </a:r>
          </a:p>
        </p:txBody>
      </p:sp>
      <p:sp>
        <p:nvSpPr>
          <p:cNvPr id="4" name="Slide Number Placeholder 3"/>
          <p:cNvSpPr>
            <a:spLocks noGrp="1"/>
          </p:cNvSpPr>
          <p:nvPr>
            <p:ph type="sldNum" sz="quarter" idx="12"/>
          </p:nvPr>
        </p:nvSpPr>
        <p:spPr/>
        <p:txBody>
          <a:bodyPr/>
          <a:lstStyle/>
          <a:p>
            <a:fld id="{C51EAA63-D034-42AE-91FA-B13B9518C7BE}" type="slidenum">
              <a:rPr lang="en-US" smtClean="0"/>
              <a:pPr/>
              <a:t>66</a:t>
            </a:fld>
            <a:endParaRPr lang="en-US" dirty="0"/>
          </a:p>
        </p:txBody>
      </p:sp>
      <p:pic>
        <p:nvPicPr>
          <p:cNvPr id="5" name="Picture 4"/>
          <p:cNvPicPr>
            <a:picLocks noChangeAspect="1"/>
          </p:cNvPicPr>
          <p:nvPr/>
        </p:nvPicPr>
        <p:blipFill>
          <a:blip r:embed="rId2"/>
          <a:stretch>
            <a:fillRect/>
          </a:stretch>
        </p:blipFill>
        <p:spPr>
          <a:xfrm>
            <a:off x="4158416" y="2564957"/>
            <a:ext cx="4131145" cy="3265126"/>
          </a:xfrm>
          <a:prstGeom prst="rect">
            <a:avLst/>
          </a:prstGeom>
        </p:spPr>
      </p:pic>
    </p:spTree>
    <p:extLst>
      <p:ext uri="{BB962C8B-B14F-4D97-AF65-F5344CB8AC3E}">
        <p14:creationId xmlns:p14="http://schemas.microsoft.com/office/powerpoint/2010/main" val="234563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80" name="Rectangle 5"/>
          <p:cNvSpPr>
            <a:spLocks noChangeAspect="1" noChangeArrowheads="1"/>
          </p:cNvSpPr>
          <p:nvPr/>
        </p:nvSpPr>
        <p:spPr bwMode="gray">
          <a:xfrm>
            <a:off x="526292" y="3120745"/>
            <a:ext cx="1412700" cy="682475"/>
          </a:xfrm>
          <a:prstGeom prst="rect">
            <a:avLst/>
          </a:prstGeom>
          <a:solidFill>
            <a:schemeClr val="accent2"/>
          </a:solidFill>
          <a:ln>
            <a:noFill/>
          </a:ln>
        </p:spPr>
        <p:txBody>
          <a:bodyPr wrap="square" lIns="0" tIns="60947" rIns="0" bIns="60947" anchor="ctr" anchorCtr="0"/>
          <a:lstStyle/>
          <a:p>
            <a:pPr algn="ctr"/>
            <a:r>
              <a:rPr lang="en-US" sz="1800" b="1" kern="0" dirty="0">
                <a:solidFill>
                  <a:schemeClr val="bg1"/>
                </a:solidFill>
                <a:ea typeface="ヒラギノ角ゴ Pro W3"/>
                <a:cs typeface="ヒラギノ角ゴ Pro W3"/>
              </a:rPr>
              <a:t>Operators In SQL</a:t>
            </a:r>
          </a:p>
        </p:txBody>
      </p:sp>
      <p:sp>
        <p:nvSpPr>
          <p:cNvPr id="83" name="Rectangle 82"/>
          <p:cNvSpPr>
            <a:spLocks noChangeAspect="1" noChangeArrowheads="1"/>
          </p:cNvSpPr>
          <p:nvPr/>
        </p:nvSpPr>
        <p:spPr bwMode="gray">
          <a:xfrm>
            <a:off x="2439884" y="4373880"/>
            <a:ext cx="1721081" cy="394024"/>
          </a:xfrm>
          <a:prstGeom prst="rect">
            <a:avLst/>
          </a:prstGeom>
          <a:solidFill>
            <a:schemeClr val="accent3"/>
          </a:solidFill>
          <a:ln>
            <a:noFill/>
          </a:ln>
        </p:spPr>
        <p:txBody>
          <a:bodyPr wrap="square" lIns="0" tIns="60947" rIns="0" bIns="60947" anchor="ctr" anchorCtr="0"/>
          <a:lstStyle/>
          <a:p>
            <a:pPr algn="ctr"/>
            <a:r>
              <a:rPr lang="en-US" sz="1600" kern="0" dirty="0">
                <a:solidFill>
                  <a:schemeClr val="bg1"/>
                </a:solidFill>
                <a:ea typeface="ヒラギノ角ゴ Pro W3"/>
                <a:cs typeface="ヒラギノ角ゴ Pro W3"/>
              </a:rPr>
              <a:t>Bitwise</a:t>
            </a:r>
          </a:p>
        </p:txBody>
      </p:sp>
      <p:sp>
        <p:nvSpPr>
          <p:cNvPr id="84" name="Rectangle 83"/>
          <p:cNvSpPr>
            <a:spLocks noChangeAspect="1" noChangeArrowheads="1"/>
          </p:cNvSpPr>
          <p:nvPr/>
        </p:nvSpPr>
        <p:spPr bwMode="gray">
          <a:xfrm>
            <a:off x="2439884" y="3901440"/>
            <a:ext cx="1721081" cy="394024"/>
          </a:xfrm>
          <a:prstGeom prst="rect">
            <a:avLst/>
          </a:prstGeom>
          <a:solidFill>
            <a:schemeClr val="accent3"/>
          </a:solidFill>
          <a:ln>
            <a:noFill/>
          </a:ln>
        </p:spPr>
        <p:txBody>
          <a:bodyPr wrap="square" lIns="0" tIns="60947" rIns="0" bIns="60947" anchor="ctr" anchorCtr="0"/>
          <a:lstStyle/>
          <a:p>
            <a:pPr algn="ctr"/>
            <a:r>
              <a:rPr lang="en-US" sz="1600" kern="0" dirty="0">
                <a:solidFill>
                  <a:schemeClr val="bg1"/>
                </a:solidFill>
                <a:ea typeface="ヒラギノ角ゴ Pro W3"/>
                <a:cs typeface="ヒラギノ角ゴ Pro W3"/>
              </a:rPr>
              <a:t>Unary</a:t>
            </a:r>
          </a:p>
        </p:txBody>
      </p:sp>
      <p:sp>
        <p:nvSpPr>
          <p:cNvPr id="85" name="Rectangle 84"/>
          <p:cNvSpPr>
            <a:spLocks noChangeAspect="1" noChangeArrowheads="1"/>
          </p:cNvSpPr>
          <p:nvPr/>
        </p:nvSpPr>
        <p:spPr bwMode="gray">
          <a:xfrm>
            <a:off x="2439884" y="3413760"/>
            <a:ext cx="1721081" cy="394024"/>
          </a:xfrm>
          <a:prstGeom prst="rect">
            <a:avLst/>
          </a:prstGeom>
          <a:solidFill>
            <a:schemeClr val="accent3"/>
          </a:solidFill>
          <a:ln>
            <a:noFill/>
          </a:ln>
        </p:spPr>
        <p:txBody>
          <a:bodyPr wrap="square" lIns="0" tIns="60947" rIns="0" bIns="60947" anchor="ctr" anchorCtr="0"/>
          <a:lstStyle/>
          <a:p>
            <a:pPr algn="ctr"/>
            <a:r>
              <a:rPr lang="en-US" sz="1600" kern="0" dirty="0">
                <a:solidFill>
                  <a:schemeClr val="bg1"/>
                </a:solidFill>
                <a:ea typeface="ヒラギノ角ゴ Pro W3"/>
                <a:cs typeface="ヒラギノ角ゴ Pro W3"/>
              </a:rPr>
              <a:t>String</a:t>
            </a:r>
          </a:p>
        </p:txBody>
      </p:sp>
      <p:sp>
        <p:nvSpPr>
          <p:cNvPr id="86" name="Rectangle 85"/>
          <p:cNvSpPr>
            <a:spLocks noChangeAspect="1" noChangeArrowheads="1"/>
          </p:cNvSpPr>
          <p:nvPr/>
        </p:nvSpPr>
        <p:spPr bwMode="gray">
          <a:xfrm>
            <a:off x="2439884" y="2941320"/>
            <a:ext cx="1721081" cy="394024"/>
          </a:xfrm>
          <a:prstGeom prst="rect">
            <a:avLst/>
          </a:prstGeom>
          <a:solidFill>
            <a:schemeClr val="accent3"/>
          </a:solidFill>
          <a:ln>
            <a:noFill/>
          </a:ln>
        </p:spPr>
        <p:txBody>
          <a:bodyPr wrap="square" lIns="0" tIns="60947" rIns="0" bIns="60947" anchor="ctr" anchorCtr="0"/>
          <a:lstStyle/>
          <a:p>
            <a:pPr algn="ctr"/>
            <a:r>
              <a:rPr lang="en-US" sz="1600" kern="0" dirty="0">
                <a:solidFill>
                  <a:schemeClr val="bg1"/>
                </a:solidFill>
                <a:ea typeface="ヒラギノ角ゴ Pro W3"/>
                <a:cs typeface="ヒラギノ角ゴ Pro W3"/>
              </a:rPr>
              <a:t>Logical</a:t>
            </a:r>
          </a:p>
        </p:txBody>
      </p:sp>
      <p:sp>
        <p:nvSpPr>
          <p:cNvPr id="87" name="Rectangle 86"/>
          <p:cNvSpPr>
            <a:spLocks noChangeAspect="1" noChangeArrowheads="1"/>
          </p:cNvSpPr>
          <p:nvPr/>
        </p:nvSpPr>
        <p:spPr bwMode="gray">
          <a:xfrm>
            <a:off x="2439884" y="2468880"/>
            <a:ext cx="1721081" cy="394024"/>
          </a:xfrm>
          <a:prstGeom prst="rect">
            <a:avLst/>
          </a:prstGeom>
          <a:solidFill>
            <a:schemeClr val="accent3"/>
          </a:solidFill>
          <a:ln>
            <a:noFill/>
          </a:ln>
        </p:spPr>
        <p:txBody>
          <a:bodyPr wrap="square" lIns="0" tIns="60947" rIns="0" bIns="60947" anchor="ctr" anchorCtr="0"/>
          <a:lstStyle/>
          <a:p>
            <a:pPr algn="ctr"/>
            <a:r>
              <a:rPr lang="en-US" sz="1600" kern="0" dirty="0">
                <a:solidFill>
                  <a:schemeClr val="bg1"/>
                </a:solidFill>
                <a:ea typeface="ヒラギノ角ゴ Pro W3"/>
                <a:cs typeface="ヒラギノ角ゴ Pro W3"/>
              </a:rPr>
              <a:t>Comparison</a:t>
            </a:r>
          </a:p>
        </p:txBody>
      </p:sp>
      <p:sp>
        <p:nvSpPr>
          <p:cNvPr id="88" name="Rectangle 87"/>
          <p:cNvSpPr>
            <a:spLocks noChangeAspect="1" noChangeArrowheads="1"/>
          </p:cNvSpPr>
          <p:nvPr/>
        </p:nvSpPr>
        <p:spPr bwMode="gray">
          <a:xfrm>
            <a:off x="2439884" y="1996440"/>
            <a:ext cx="1721081" cy="394024"/>
          </a:xfrm>
          <a:prstGeom prst="rect">
            <a:avLst/>
          </a:prstGeom>
          <a:solidFill>
            <a:schemeClr val="accent3"/>
          </a:solidFill>
          <a:ln>
            <a:noFill/>
          </a:ln>
        </p:spPr>
        <p:txBody>
          <a:bodyPr wrap="square" lIns="0" tIns="60947" rIns="0" bIns="60947" anchor="ctr" anchorCtr="0"/>
          <a:lstStyle/>
          <a:p>
            <a:pPr algn="ctr"/>
            <a:r>
              <a:rPr lang="en-US" sz="1600" kern="0" dirty="0">
                <a:solidFill>
                  <a:schemeClr val="bg1"/>
                </a:solidFill>
                <a:ea typeface="ヒラギノ角ゴ Pro W3"/>
                <a:cs typeface="ヒラギノ角ゴ Pro W3"/>
              </a:rPr>
              <a:t>Assignment</a:t>
            </a:r>
          </a:p>
        </p:txBody>
      </p:sp>
      <p:sp>
        <p:nvSpPr>
          <p:cNvPr id="89" name="Rectangle 88"/>
          <p:cNvSpPr>
            <a:spLocks noChangeAspect="1" noChangeArrowheads="1"/>
          </p:cNvSpPr>
          <p:nvPr/>
        </p:nvSpPr>
        <p:spPr bwMode="gray">
          <a:xfrm>
            <a:off x="2455124" y="1524000"/>
            <a:ext cx="1721081" cy="394024"/>
          </a:xfrm>
          <a:prstGeom prst="rect">
            <a:avLst/>
          </a:prstGeom>
          <a:solidFill>
            <a:schemeClr val="accent3"/>
          </a:solidFill>
          <a:ln>
            <a:noFill/>
          </a:ln>
        </p:spPr>
        <p:txBody>
          <a:bodyPr wrap="square" lIns="0" tIns="60947" rIns="0" bIns="60947" anchor="ctr" anchorCtr="0"/>
          <a:lstStyle/>
          <a:p>
            <a:pPr algn="ctr"/>
            <a:r>
              <a:rPr lang="en-US" sz="1600" kern="0" dirty="0" err="1">
                <a:solidFill>
                  <a:schemeClr val="bg1"/>
                </a:solidFill>
                <a:ea typeface="ヒラギノ角ゴ Pro W3"/>
                <a:cs typeface="ヒラギノ角ゴ Pro W3"/>
              </a:rPr>
              <a:t>Aithmetic</a:t>
            </a:r>
            <a:endParaRPr lang="en-US" sz="1600" kern="0" dirty="0">
              <a:solidFill>
                <a:schemeClr val="bg1"/>
              </a:solidFill>
              <a:ea typeface="ヒラギノ角ゴ Pro W3"/>
              <a:cs typeface="ヒラギノ角ゴ Pro W3"/>
            </a:endParaRPr>
          </a:p>
        </p:txBody>
      </p:sp>
      <p:cxnSp>
        <p:nvCxnSpPr>
          <p:cNvPr id="91" name="Straight Arrow Connector 90"/>
          <p:cNvCxnSpPr/>
          <p:nvPr/>
        </p:nvCxnSpPr>
        <p:spPr>
          <a:xfrm>
            <a:off x="2103120" y="1630680"/>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flipH="1">
            <a:off x="2095500" y="1630680"/>
            <a:ext cx="1905" cy="2912745"/>
          </a:xfrm>
          <a:prstGeom prst="line">
            <a:avLst/>
          </a:prstGeom>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a:xfrm>
            <a:off x="2103120" y="2194560"/>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4" name="Straight Arrow Connector 93"/>
          <p:cNvCxnSpPr/>
          <p:nvPr/>
        </p:nvCxnSpPr>
        <p:spPr>
          <a:xfrm>
            <a:off x="2103120" y="2682240"/>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5" name="Straight Arrow Connector 94"/>
          <p:cNvCxnSpPr/>
          <p:nvPr/>
        </p:nvCxnSpPr>
        <p:spPr>
          <a:xfrm>
            <a:off x="2103120" y="3154680"/>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6" name="Straight Arrow Connector 95"/>
          <p:cNvCxnSpPr/>
          <p:nvPr/>
        </p:nvCxnSpPr>
        <p:spPr>
          <a:xfrm>
            <a:off x="2103120" y="3611880"/>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7" name="Straight Arrow Connector 96"/>
          <p:cNvCxnSpPr/>
          <p:nvPr/>
        </p:nvCxnSpPr>
        <p:spPr>
          <a:xfrm>
            <a:off x="2103120" y="4130040"/>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8" name="Straight Arrow Connector 97"/>
          <p:cNvCxnSpPr/>
          <p:nvPr/>
        </p:nvCxnSpPr>
        <p:spPr>
          <a:xfrm>
            <a:off x="2103120" y="4547235"/>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1" name="Straight Connector 100"/>
          <p:cNvCxnSpPr>
            <a:stCxn id="80" idx="3"/>
          </p:cNvCxnSpPr>
          <p:nvPr/>
        </p:nvCxnSpPr>
        <p:spPr>
          <a:xfrm flipV="1">
            <a:off x="1938992" y="3459480"/>
            <a:ext cx="164128" cy="2503"/>
          </a:xfrm>
          <a:prstGeom prst="line">
            <a:avLst/>
          </a:prstGeom>
          <a:ln/>
        </p:spPr>
        <p:style>
          <a:lnRef idx="1">
            <a:schemeClr val="dk1"/>
          </a:lnRef>
          <a:fillRef idx="0">
            <a:schemeClr val="dk1"/>
          </a:fillRef>
          <a:effectRef idx="0">
            <a:schemeClr val="dk1"/>
          </a:effectRef>
          <a:fontRef idx="minor">
            <a:schemeClr val="tx1"/>
          </a:fontRef>
        </p:style>
      </p:cxnSp>
      <p:cxnSp>
        <p:nvCxnSpPr>
          <p:cNvPr id="116" name="Straight Connector 115"/>
          <p:cNvCxnSpPr/>
          <p:nvPr/>
        </p:nvCxnSpPr>
        <p:spPr>
          <a:xfrm>
            <a:off x="4160965" y="4586132"/>
            <a:ext cx="238814" cy="2282"/>
          </a:xfrm>
          <a:prstGeom prst="line">
            <a:avLst/>
          </a:prstGeom>
          <a:ln/>
        </p:spPr>
        <p:style>
          <a:lnRef idx="1">
            <a:schemeClr val="dk1"/>
          </a:lnRef>
          <a:fillRef idx="0">
            <a:schemeClr val="dk1"/>
          </a:fillRef>
          <a:effectRef idx="0">
            <a:schemeClr val="dk1"/>
          </a:effectRef>
          <a:fontRef idx="minor">
            <a:schemeClr val="tx1"/>
          </a:fontRef>
        </p:style>
      </p:cxnSp>
      <p:sp>
        <p:nvSpPr>
          <p:cNvPr id="117" name="Rectangle 5"/>
          <p:cNvSpPr>
            <a:spLocks noChangeAspect="1" noChangeArrowheads="1"/>
          </p:cNvSpPr>
          <p:nvPr/>
        </p:nvSpPr>
        <p:spPr bwMode="gray">
          <a:xfrm>
            <a:off x="4399779" y="3896167"/>
            <a:ext cx="496071"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a:t>
            </a:r>
          </a:p>
        </p:txBody>
      </p:sp>
      <p:sp>
        <p:nvSpPr>
          <p:cNvPr id="118" name="Rectangle 5"/>
          <p:cNvSpPr>
            <a:spLocks noChangeAspect="1" noChangeArrowheads="1"/>
          </p:cNvSpPr>
          <p:nvPr/>
        </p:nvSpPr>
        <p:spPr bwMode="gray">
          <a:xfrm>
            <a:off x="5036049" y="3896167"/>
            <a:ext cx="383675"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a:t>
            </a:r>
          </a:p>
        </p:txBody>
      </p:sp>
      <p:cxnSp>
        <p:nvCxnSpPr>
          <p:cNvPr id="119" name="Straight Connector 118"/>
          <p:cNvCxnSpPr>
            <a:stCxn id="117" idx="3"/>
            <a:endCxn id="118" idx="1"/>
          </p:cNvCxnSpPr>
          <p:nvPr/>
        </p:nvCxnSpPr>
        <p:spPr>
          <a:xfrm>
            <a:off x="4895850" y="4093114"/>
            <a:ext cx="140199" cy="0"/>
          </a:xfrm>
          <a:prstGeom prst="line">
            <a:avLst/>
          </a:prstGeom>
          <a:ln/>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a:off x="4160965" y="4121312"/>
            <a:ext cx="238814" cy="2282"/>
          </a:xfrm>
          <a:prstGeom prst="line">
            <a:avLst/>
          </a:prstGeom>
          <a:ln/>
        </p:spPr>
        <p:style>
          <a:lnRef idx="1">
            <a:schemeClr val="dk1"/>
          </a:lnRef>
          <a:fillRef idx="0">
            <a:schemeClr val="dk1"/>
          </a:fillRef>
          <a:effectRef idx="0">
            <a:schemeClr val="dk1"/>
          </a:effectRef>
          <a:fontRef idx="minor">
            <a:schemeClr val="tx1"/>
          </a:fontRef>
        </p:style>
      </p:cxnSp>
      <p:cxnSp>
        <p:nvCxnSpPr>
          <p:cNvPr id="126" name="Straight Connector 125"/>
          <p:cNvCxnSpPr/>
          <p:nvPr/>
        </p:nvCxnSpPr>
        <p:spPr>
          <a:xfrm>
            <a:off x="4160965" y="1715297"/>
            <a:ext cx="238814" cy="2282"/>
          </a:xfrm>
          <a:prstGeom prst="line">
            <a:avLst/>
          </a:prstGeom>
          <a:ln/>
        </p:spPr>
        <p:style>
          <a:lnRef idx="1">
            <a:schemeClr val="dk1"/>
          </a:lnRef>
          <a:fillRef idx="0">
            <a:schemeClr val="dk1"/>
          </a:fillRef>
          <a:effectRef idx="0">
            <a:schemeClr val="dk1"/>
          </a:effectRef>
          <a:fontRef idx="minor">
            <a:schemeClr val="tx1"/>
          </a:fontRef>
        </p:style>
      </p:cxnSp>
      <p:sp>
        <p:nvSpPr>
          <p:cNvPr id="131" name="Rectangle 5"/>
          <p:cNvSpPr>
            <a:spLocks noChangeAspect="1" noChangeArrowheads="1"/>
          </p:cNvSpPr>
          <p:nvPr/>
        </p:nvSpPr>
        <p:spPr bwMode="gray">
          <a:xfrm>
            <a:off x="4399780" y="2482657"/>
            <a:ext cx="734196"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a:t>
            </a:r>
          </a:p>
        </p:txBody>
      </p:sp>
      <p:sp>
        <p:nvSpPr>
          <p:cNvPr id="132" name="Rectangle 5"/>
          <p:cNvSpPr>
            <a:spLocks noChangeAspect="1" noChangeArrowheads="1"/>
          </p:cNvSpPr>
          <p:nvPr/>
        </p:nvSpPr>
        <p:spPr bwMode="gray">
          <a:xfrm>
            <a:off x="5340850" y="2482657"/>
            <a:ext cx="631326"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&gt;</a:t>
            </a:r>
          </a:p>
        </p:txBody>
      </p:sp>
      <p:sp>
        <p:nvSpPr>
          <p:cNvPr id="133" name="Rectangle 5"/>
          <p:cNvSpPr>
            <a:spLocks noChangeAspect="1" noChangeArrowheads="1"/>
          </p:cNvSpPr>
          <p:nvPr/>
        </p:nvSpPr>
        <p:spPr bwMode="gray">
          <a:xfrm>
            <a:off x="6180955" y="2482657"/>
            <a:ext cx="600845"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&lt;</a:t>
            </a:r>
          </a:p>
        </p:txBody>
      </p:sp>
      <p:sp>
        <p:nvSpPr>
          <p:cNvPr id="134" name="Rectangle 5"/>
          <p:cNvSpPr>
            <a:spLocks noChangeAspect="1" noChangeArrowheads="1"/>
          </p:cNvSpPr>
          <p:nvPr/>
        </p:nvSpPr>
        <p:spPr bwMode="gray">
          <a:xfrm>
            <a:off x="6975340" y="2482657"/>
            <a:ext cx="456936"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&gt;=</a:t>
            </a:r>
          </a:p>
        </p:txBody>
      </p:sp>
      <p:sp>
        <p:nvSpPr>
          <p:cNvPr id="135" name="Rectangle 5"/>
          <p:cNvSpPr>
            <a:spLocks noChangeAspect="1" noChangeArrowheads="1"/>
          </p:cNvSpPr>
          <p:nvPr/>
        </p:nvSpPr>
        <p:spPr bwMode="gray">
          <a:xfrm>
            <a:off x="7623039" y="2482657"/>
            <a:ext cx="435111"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&lt;=</a:t>
            </a:r>
          </a:p>
        </p:txBody>
      </p:sp>
      <p:cxnSp>
        <p:nvCxnSpPr>
          <p:cNvPr id="136" name="Straight Connector 135"/>
          <p:cNvCxnSpPr>
            <a:endCxn id="131" idx="1"/>
          </p:cNvCxnSpPr>
          <p:nvPr/>
        </p:nvCxnSpPr>
        <p:spPr>
          <a:xfrm>
            <a:off x="4160965" y="2677322"/>
            <a:ext cx="238815" cy="2282"/>
          </a:xfrm>
          <a:prstGeom prst="line">
            <a:avLst/>
          </a:prstGeom>
          <a:ln/>
        </p:spPr>
        <p:style>
          <a:lnRef idx="1">
            <a:schemeClr val="dk1"/>
          </a:lnRef>
          <a:fillRef idx="0">
            <a:schemeClr val="dk1"/>
          </a:fillRef>
          <a:effectRef idx="0">
            <a:schemeClr val="dk1"/>
          </a:effectRef>
          <a:fontRef idx="minor">
            <a:schemeClr val="tx1"/>
          </a:fontRef>
        </p:style>
      </p:cxnSp>
      <p:cxnSp>
        <p:nvCxnSpPr>
          <p:cNvPr id="137" name="Straight Connector 136"/>
          <p:cNvCxnSpPr>
            <a:stCxn id="131" idx="3"/>
            <a:endCxn id="132" idx="1"/>
          </p:cNvCxnSpPr>
          <p:nvPr/>
        </p:nvCxnSpPr>
        <p:spPr>
          <a:xfrm>
            <a:off x="5133976" y="2679604"/>
            <a:ext cx="206874" cy="0"/>
          </a:xfrm>
          <a:prstGeom prst="line">
            <a:avLst/>
          </a:prstGeom>
          <a:ln/>
        </p:spPr>
        <p:style>
          <a:lnRef idx="1">
            <a:schemeClr val="dk1"/>
          </a:lnRef>
          <a:fillRef idx="0">
            <a:schemeClr val="dk1"/>
          </a:fillRef>
          <a:effectRef idx="0">
            <a:schemeClr val="dk1"/>
          </a:effectRef>
          <a:fontRef idx="minor">
            <a:schemeClr val="tx1"/>
          </a:fontRef>
        </p:style>
      </p:cxnSp>
      <p:cxnSp>
        <p:nvCxnSpPr>
          <p:cNvPr id="138" name="Straight Connector 137"/>
          <p:cNvCxnSpPr>
            <a:stCxn id="132" idx="3"/>
            <a:endCxn id="133" idx="1"/>
          </p:cNvCxnSpPr>
          <p:nvPr/>
        </p:nvCxnSpPr>
        <p:spPr>
          <a:xfrm>
            <a:off x="5972176" y="2679604"/>
            <a:ext cx="208779" cy="0"/>
          </a:xfrm>
          <a:prstGeom prst="line">
            <a:avLst/>
          </a:prstGeom>
          <a:ln/>
        </p:spPr>
        <p:style>
          <a:lnRef idx="1">
            <a:schemeClr val="dk1"/>
          </a:lnRef>
          <a:fillRef idx="0">
            <a:schemeClr val="dk1"/>
          </a:fillRef>
          <a:effectRef idx="0">
            <a:schemeClr val="dk1"/>
          </a:effectRef>
          <a:fontRef idx="minor">
            <a:schemeClr val="tx1"/>
          </a:fontRef>
        </p:style>
      </p:cxnSp>
      <p:cxnSp>
        <p:nvCxnSpPr>
          <p:cNvPr id="139" name="Straight Connector 138"/>
          <p:cNvCxnSpPr>
            <a:stCxn id="133" idx="3"/>
            <a:endCxn id="134" idx="1"/>
          </p:cNvCxnSpPr>
          <p:nvPr/>
        </p:nvCxnSpPr>
        <p:spPr>
          <a:xfrm>
            <a:off x="6781800" y="2679604"/>
            <a:ext cx="193540" cy="0"/>
          </a:xfrm>
          <a:prstGeom prst="line">
            <a:avLst/>
          </a:prstGeom>
          <a:ln/>
        </p:spPr>
        <p:style>
          <a:lnRef idx="1">
            <a:schemeClr val="dk1"/>
          </a:lnRef>
          <a:fillRef idx="0">
            <a:schemeClr val="dk1"/>
          </a:fillRef>
          <a:effectRef idx="0">
            <a:schemeClr val="dk1"/>
          </a:effectRef>
          <a:fontRef idx="minor">
            <a:schemeClr val="tx1"/>
          </a:fontRef>
        </p:style>
      </p:cxnSp>
      <p:cxnSp>
        <p:nvCxnSpPr>
          <p:cNvPr id="140" name="Straight Connector 139"/>
          <p:cNvCxnSpPr>
            <a:stCxn id="134" idx="3"/>
            <a:endCxn id="135" idx="1"/>
          </p:cNvCxnSpPr>
          <p:nvPr/>
        </p:nvCxnSpPr>
        <p:spPr>
          <a:xfrm>
            <a:off x="7432276" y="2679604"/>
            <a:ext cx="190763" cy="0"/>
          </a:xfrm>
          <a:prstGeom prst="line">
            <a:avLst/>
          </a:prstGeom>
          <a:ln/>
        </p:spPr>
        <p:style>
          <a:lnRef idx="1">
            <a:schemeClr val="dk1"/>
          </a:lnRef>
          <a:fillRef idx="0">
            <a:schemeClr val="dk1"/>
          </a:fillRef>
          <a:effectRef idx="0">
            <a:schemeClr val="dk1"/>
          </a:effectRef>
          <a:fontRef idx="minor">
            <a:schemeClr val="tx1"/>
          </a:fontRef>
        </p:style>
      </p:cxnSp>
      <p:sp>
        <p:nvSpPr>
          <p:cNvPr id="141" name="Rectangle 5"/>
          <p:cNvSpPr>
            <a:spLocks noChangeAspect="1" noChangeArrowheads="1"/>
          </p:cNvSpPr>
          <p:nvPr/>
        </p:nvSpPr>
        <p:spPr bwMode="gray">
          <a:xfrm>
            <a:off x="4399779" y="2006407"/>
            <a:ext cx="1193301"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a:t>
            </a:r>
          </a:p>
        </p:txBody>
      </p:sp>
      <p:cxnSp>
        <p:nvCxnSpPr>
          <p:cNvPr id="143" name="Straight Connector 142"/>
          <p:cNvCxnSpPr>
            <a:endCxn id="141" idx="1"/>
          </p:cNvCxnSpPr>
          <p:nvPr/>
        </p:nvCxnSpPr>
        <p:spPr>
          <a:xfrm>
            <a:off x="4160965" y="2201072"/>
            <a:ext cx="238814" cy="2282"/>
          </a:xfrm>
          <a:prstGeom prst="line">
            <a:avLst/>
          </a:prstGeom>
          <a:ln/>
        </p:spPr>
        <p:style>
          <a:lnRef idx="1">
            <a:schemeClr val="dk1"/>
          </a:lnRef>
          <a:fillRef idx="0">
            <a:schemeClr val="dk1"/>
          </a:fillRef>
          <a:effectRef idx="0">
            <a:schemeClr val="dk1"/>
          </a:effectRef>
          <a:fontRef idx="minor">
            <a:schemeClr val="tx1"/>
          </a:fontRef>
        </p:style>
      </p:cxnSp>
      <p:sp>
        <p:nvSpPr>
          <p:cNvPr id="145" name="Rectangle 5"/>
          <p:cNvSpPr>
            <a:spLocks noChangeAspect="1" noChangeArrowheads="1"/>
          </p:cNvSpPr>
          <p:nvPr/>
        </p:nvSpPr>
        <p:spPr bwMode="gray">
          <a:xfrm>
            <a:off x="4399780" y="3419917"/>
            <a:ext cx="505596"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a:t>
            </a:r>
          </a:p>
        </p:txBody>
      </p:sp>
      <p:cxnSp>
        <p:nvCxnSpPr>
          <p:cNvPr id="148" name="Straight Connector 147"/>
          <p:cNvCxnSpPr/>
          <p:nvPr/>
        </p:nvCxnSpPr>
        <p:spPr>
          <a:xfrm>
            <a:off x="4160965" y="3645062"/>
            <a:ext cx="238814" cy="2282"/>
          </a:xfrm>
          <a:prstGeom prst="line">
            <a:avLst/>
          </a:prstGeom>
          <a:ln/>
        </p:spPr>
        <p:style>
          <a:lnRef idx="1">
            <a:schemeClr val="dk1"/>
          </a:lnRef>
          <a:fillRef idx="0">
            <a:schemeClr val="dk1"/>
          </a:fillRef>
          <a:effectRef idx="0">
            <a:schemeClr val="dk1"/>
          </a:effectRef>
          <a:fontRef idx="minor">
            <a:schemeClr val="tx1"/>
          </a:fontRef>
        </p:style>
      </p:cxnSp>
      <p:sp>
        <p:nvSpPr>
          <p:cNvPr id="149" name="Rectangle 5"/>
          <p:cNvSpPr>
            <a:spLocks noChangeAspect="1" noChangeArrowheads="1"/>
          </p:cNvSpPr>
          <p:nvPr/>
        </p:nvSpPr>
        <p:spPr bwMode="gray">
          <a:xfrm>
            <a:off x="4399779" y="2962717"/>
            <a:ext cx="486546"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ALL</a:t>
            </a:r>
          </a:p>
        </p:txBody>
      </p:sp>
      <p:sp>
        <p:nvSpPr>
          <p:cNvPr id="150" name="Rectangle 5"/>
          <p:cNvSpPr>
            <a:spLocks noChangeAspect="1" noChangeArrowheads="1"/>
          </p:cNvSpPr>
          <p:nvPr/>
        </p:nvSpPr>
        <p:spPr bwMode="gray">
          <a:xfrm>
            <a:off x="5083673" y="2962717"/>
            <a:ext cx="526552"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AND</a:t>
            </a:r>
          </a:p>
        </p:txBody>
      </p:sp>
      <p:cxnSp>
        <p:nvCxnSpPr>
          <p:cNvPr id="151" name="Straight Connector 150"/>
          <p:cNvCxnSpPr/>
          <p:nvPr/>
        </p:nvCxnSpPr>
        <p:spPr>
          <a:xfrm>
            <a:off x="4886325" y="3188239"/>
            <a:ext cx="187823" cy="0"/>
          </a:xfrm>
          <a:prstGeom prst="line">
            <a:avLst/>
          </a:prstGeom>
          <a:ln/>
        </p:spPr>
        <p:style>
          <a:lnRef idx="1">
            <a:schemeClr val="dk1"/>
          </a:lnRef>
          <a:fillRef idx="0">
            <a:schemeClr val="dk1"/>
          </a:fillRef>
          <a:effectRef idx="0">
            <a:schemeClr val="dk1"/>
          </a:effectRef>
          <a:fontRef idx="minor">
            <a:schemeClr val="tx1"/>
          </a:fontRef>
        </p:style>
      </p:cxnSp>
      <p:cxnSp>
        <p:nvCxnSpPr>
          <p:cNvPr id="152" name="Straight Connector 151"/>
          <p:cNvCxnSpPr/>
          <p:nvPr/>
        </p:nvCxnSpPr>
        <p:spPr>
          <a:xfrm>
            <a:off x="4160965" y="3187862"/>
            <a:ext cx="238814" cy="2282"/>
          </a:xfrm>
          <a:prstGeom prst="line">
            <a:avLst/>
          </a:prstGeom>
          <a:ln/>
        </p:spPr>
        <p:style>
          <a:lnRef idx="1">
            <a:schemeClr val="dk1"/>
          </a:lnRef>
          <a:fillRef idx="0">
            <a:schemeClr val="dk1"/>
          </a:fillRef>
          <a:effectRef idx="0">
            <a:schemeClr val="dk1"/>
          </a:effectRef>
          <a:fontRef idx="minor">
            <a:schemeClr val="tx1"/>
          </a:fontRef>
        </p:style>
      </p:cxnSp>
      <p:sp>
        <p:nvSpPr>
          <p:cNvPr id="153" name="Rectangle 5"/>
          <p:cNvSpPr>
            <a:spLocks noChangeAspect="1" noChangeArrowheads="1"/>
          </p:cNvSpPr>
          <p:nvPr/>
        </p:nvSpPr>
        <p:spPr bwMode="gray">
          <a:xfrm>
            <a:off x="8270739" y="2482657"/>
            <a:ext cx="435111"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&lt;&gt;</a:t>
            </a:r>
          </a:p>
        </p:txBody>
      </p:sp>
      <p:cxnSp>
        <p:nvCxnSpPr>
          <p:cNvPr id="154" name="Straight Connector 153"/>
          <p:cNvCxnSpPr>
            <a:endCxn id="153" idx="1"/>
          </p:cNvCxnSpPr>
          <p:nvPr/>
        </p:nvCxnSpPr>
        <p:spPr>
          <a:xfrm>
            <a:off x="8058151" y="2679604"/>
            <a:ext cx="212588" cy="0"/>
          </a:xfrm>
          <a:prstGeom prst="line">
            <a:avLst/>
          </a:prstGeom>
          <a:ln/>
        </p:spPr>
        <p:style>
          <a:lnRef idx="1">
            <a:schemeClr val="dk1"/>
          </a:lnRef>
          <a:fillRef idx="0">
            <a:schemeClr val="dk1"/>
          </a:fillRef>
          <a:effectRef idx="0">
            <a:schemeClr val="dk1"/>
          </a:effectRef>
          <a:fontRef idx="minor">
            <a:schemeClr val="tx1"/>
          </a:fontRef>
        </p:style>
      </p:cxnSp>
      <p:sp>
        <p:nvSpPr>
          <p:cNvPr id="176" name="Rectangle 5"/>
          <p:cNvSpPr>
            <a:spLocks noChangeAspect="1" noChangeArrowheads="1"/>
          </p:cNvSpPr>
          <p:nvPr/>
        </p:nvSpPr>
        <p:spPr bwMode="gray">
          <a:xfrm>
            <a:off x="8956540" y="2482657"/>
            <a:ext cx="456936"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a:t>
            </a:r>
          </a:p>
        </p:txBody>
      </p:sp>
      <p:sp>
        <p:nvSpPr>
          <p:cNvPr id="177" name="Rectangle 5"/>
          <p:cNvSpPr>
            <a:spLocks noChangeAspect="1" noChangeArrowheads="1"/>
          </p:cNvSpPr>
          <p:nvPr/>
        </p:nvSpPr>
        <p:spPr bwMode="gray">
          <a:xfrm>
            <a:off x="9604239" y="2482657"/>
            <a:ext cx="435111"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!&lt;</a:t>
            </a:r>
          </a:p>
        </p:txBody>
      </p:sp>
      <p:cxnSp>
        <p:nvCxnSpPr>
          <p:cNvPr id="178" name="Straight Connector 177"/>
          <p:cNvCxnSpPr>
            <a:stCxn id="176" idx="3"/>
            <a:endCxn id="177" idx="1"/>
          </p:cNvCxnSpPr>
          <p:nvPr/>
        </p:nvCxnSpPr>
        <p:spPr>
          <a:xfrm>
            <a:off x="9413476" y="2679604"/>
            <a:ext cx="190763" cy="0"/>
          </a:xfrm>
          <a:prstGeom prst="line">
            <a:avLst/>
          </a:prstGeom>
          <a:ln/>
        </p:spPr>
        <p:style>
          <a:lnRef idx="1">
            <a:schemeClr val="dk1"/>
          </a:lnRef>
          <a:fillRef idx="0">
            <a:schemeClr val="dk1"/>
          </a:fillRef>
          <a:effectRef idx="0">
            <a:schemeClr val="dk1"/>
          </a:effectRef>
          <a:fontRef idx="minor">
            <a:schemeClr val="tx1"/>
          </a:fontRef>
        </p:style>
      </p:cxnSp>
      <p:sp>
        <p:nvSpPr>
          <p:cNvPr id="179" name="Rectangle 5"/>
          <p:cNvSpPr>
            <a:spLocks noChangeAspect="1" noChangeArrowheads="1"/>
          </p:cNvSpPr>
          <p:nvPr/>
        </p:nvSpPr>
        <p:spPr bwMode="gray">
          <a:xfrm>
            <a:off x="10251939" y="2482657"/>
            <a:ext cx="435111"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!&gt;</a:t>
            </a:r>
          </a:p>
        </p:txBody>
      </p:sp>
      <p:cxnSp>
        <p:nvCxnSpPr>
          <p:cNvPr id="180" name="Straight Connector 179"/>
          <p:cNvCxnSpPr>
            <a:endCxn id="179" idx="1"/>
          </p:cNvCxnSpPr>
          <p:nvPr/>
        </p:nvCxnSpPr>
        <p:spPr>
          <a:xfrm>
            <a:off x="10039351" y="2679604"/>
            <a:ext cx="212588" cy="0"/>
          </a:xfrm>
          <a:prstGeom prst="line">
            <a:avLst/>
          </a:prstGeom>
          <a:ln/>
        </p:spPr>
        <p:style>
          <a:lnRef idx="1">
            <a:schemeClr val="dk1"/>
          </a:lnRef>
          <a:fillRef idx="0">
            <a:schemeClr val="dk1"/>
          </a:fillRef>
          <a:effectRef idx="0">
            <a:schemeClr val="dk1"/>
          </a:effectRef>
          <a:fontRef idx="minor">
            <a:schemeClr val="tx1"/>
          </a:fontRef>
        </p:style>
      </p:cxnSp>
      <p:cxnSp>
        <p:nvCxnSpPr>
          <p:cNvPr id="181" name="Straight Connector 180"/>
          <p:cNvCxnSpPr>
            <a:endCxn id="176" idx="1"/>
          </p:cNvCxnSpPr>
          <p:nvPr/>
        </p:nvCxnSpPr>
        <p:spPr>
          <a:xfrm>
            <a:off x="8708626" y="2679604"/>
            <a:ext cx="247914" cy="0"/>
          </a:xfrm>
          <a:prstGeom prst="line">
            <a:avLst/>
          </a:prstGeom>
          <a:ln/>
        </p:spPr>
        <p:style>
          <a:lnRef idx="1">
            <a:schemeClr val="dk1"/>
          </a:lnRef>
          <a:fillRef idx="0">
            <a:schemeClr val="dk1"/>
          </a:fillRef>
          <a:effectRef idx="0">
            <a:schemeClr val="dk1"/>
          </a:effectRef>
          <a:fontRef idx="minor">
            <a:schemeClr val="tx1"/>
          </a:fontRef>
        </p:style>
      </p:cxnSp>
      <p:sp>
        <p:nvSpPr>
          <p:cNvPr id="188" name="Rectangle 5"/>
          <p:cNvSpPr>
            <a:spLocks noChangeAspect="1" noChangeArrowheads="1"/>
          </p:cNvSpPr>
          <p:nvPr/>
        </p:nvSpPr>
        <p:spPr bwMode="gray">
          <a:xfrm>
            <a:off x="5798048" y="2962717"/>
            <a:ext cx="536077"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ANY</a:t>
            </a:r>
          </a:p>
        </p:txBody>
      </p:sp>
      <p:sp>
        <p:nvSpPr>
          <p:cNvPr id="191" name="Rectangle 5"/>
          <p:cNvSpPr>
            <a:spLocks noChangeAspect="1" noChangeArrowheads="1"/>
          </p:cNvSpPr>
          <p:nvPr/>
        </p:nvSpPr>
        <p:spPr bwMode="gray">
          <a:xfrm>
            <a:off x="6512423" y="2962717"/>
            <a:ext cx="812302"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Between</a:t>
            </a:r>
          </a:p>
        </p:txBody>
      </p:sp>
      <p:sp>
        <p:nvSpPr>
          <p:cNvPr id="194" name="Rectangle 5"/>
          <p:cNvSpPr>
            <a:spLocks noChangeAspect="1" noChangeArrowheads="1"/>
          </p:cNvSpPr>
          <p:nvPr/>
        </p:nvSpPr>
        <p:spPr bwMode="gray">
          <a:xfrm>
            <a:off x="7522073" y="2962717"/>
            <a:ext cx="602752"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Exists</a:t>
            </a:r>
          </a:p>
        </p:txBody>
      </p:sp>
      <p:sp>
        <p:nvSpPr>
          <p:cNvPr id="196" name="Rectangle 5"/>
          <p:cNvSpPr>
            <a:spLocks noChangeAspect="1" noChangeArrowheads="1"/>
          </p:cNvSpPr>
          <p:nvPr/>
        </p:nvSpPr>
        <p:spPr bwMode="gray">
          <a:xfrm>
            <a:off x="8322173" y="2962717"/>
            <a:ext cx="393202"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IN</a:t>
            </a:r>
          </a:p>
        </p:txBody>
      </p:sp>
      <p:sp>
        <p:nvSpPr>
          <p:cNvPr id="203" name="Rectangle 5"/>
          <p:cNvSpPr>
            <a:spLocks noChangeAspect="1" noChangeArrowheads="1"/>
          </p:cNvSpPr>
          <p:nvPr/>
        </p:nvSpPr>
        <p:spPr bwMode="gray">
          <a:xfrm>
            <a:off x="8912724" y="2962717"/>
            <a:ext cx="431302"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Like</a:t>
            </a:r>
          </a:p>
        </p:txBody>
      </p:sp>
      <p:cxnSp>
        <p:nvCxnSpPr>
          <p:cNvPr id="207" name="Straight Connector 206"/>
          <p:cNvCxnSpPr/>
          <p:nvPr/>
        </p:nvCxnSpPr>
        <p:spPr>
          <a:xfrm>
            <a:off x="5600700" y="3188239"/>
            <a:ext cx="187823" cy="0"/>
          </a:xfrm>
          <a:prstGeom prst="line">
            <a:avLst/>
          </a:prstGeom>
          <a:ln/>
        </p:spPr>
        <p:style>
          <a:lnRef idx="1">
            <a:schemeClr val="dk1"/>
          </a:lnRef>
          <a:fillRef idx="0">
            <a:schemeClr val="dk1"/>
          </a:fillRef>
          <a:effectRef idx="0">
            <a:schemeClr val="dk1"/>
          </a:effectRef>
          <a:fontRef idx="minor">
            <a:schemeClr val="tx1"/>
          </a:fontRef>
        </p:style>
      </p:cxnSp>
      <p:cxnSp>
        <p:nvCxnSpPr>
          <p:cNvPr id="208" name="Straight Connector 207"/>
          <p:cNvCxnSpPr/>
          <p:nvPr/>
        </p:nvCxnSpPr>
        <p:spPr>
          <a:xfrm>
            <a:off x="6324600" y="3188239"/>
            <a:ext cx="187823" cy="0"/>
          </a:xfrm>
          <a:prstGeom prst="line">
            <a:avLst/>
          </a:prstGeom>
          <a:ln/>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a:off x="7324725" y="3188239"/>
            <a:ext cx="187823" cy="0"/>
          </a:xfrm>
          <a:prstGeom prst="line">
            <a:avLst/>
          </a:prstGeom>
          <a:ln/>
        </p:spPr>
        <p:style>
          <a:lnRef idx="1">
            <a:schemeClr val="dk1"/>
          </a:lnRef>
          <a:fillRef idx="0">
            <a:schemeClr val="dk1"/>
          </a:fillRef>
          <a:effectRef idx="0">
            <a:schemeClr val="dk1"/>
          </a:effectRef>
          <a:fontRef idx="minor">
            <a:schemeClr val="tx1"/>
          </a:fontRef>
        </p:style>
      </p:cxnSp>
      <p:cxnSp>
        <p:nvCxnSpPr>
          <p:cNvPr id="211" name="Straight Connector 210"/>
          <p:cNvCxnSpPr/>
          <p:nvPr/>
        </p:nvCxnSpPr>
        <p:spPr>
          <a:xfrm>
            <a:off x="8124825" y="3188239"/>
            <a:ext cx="187823" cy="0"/>
          </a:xfrm>
          <a:prstGeom prst="line">
            <a:avLst/>
          </a:prstGeom>
          <a:ln/>
        </p:spPr>
        <p:style>
          <a:lnRef idx="1">
            <a:schemeClr val="dk1"/>
          </a:lnRef>
          <a:fillRef idx="0">
            <a:schemeClr val="dk1"/>
          </a:fillRef>
          <a:effectRef idx="0">
            <a:schemeClr val="dk1"/>
          </a:effectRef>
          <a:fontRef idx="minor">
            <a:schemeClr val="tx1"/>
          </a:fontRef>
        </p:style>
      </p:cxnSp>
      <p:cxnSp>
        <p:nvCxnSpPr>
          <p:cNvPr id="212" name="Straight Connector 211"/>
          <p:cNvCxnSpPr/>
          <p:nvPr/>
        </p:nvCxnSpPr>
        <p:spPr>
          <a:xfrm>
            <a:off x="8715375" y="3188239"/>
            <a:ext cx="187823" cy="0"/>
          </a:xfrm>
          <a:prstGeom prst="line">
            <a:avLst/>
          </a:prstGeom>
          <a:ln/>
        </p:spPr>
        <p:style>
          <a:lnRef idx="1">
            <a:schemeClr val="dk1"/>
          </a:lnRef>
          <a:fillRef idx="0">
            <a:schemeClr val="dk1"/>
          </a:fillRef>
          <a:effectRef idx="0">
            <a:schemeClr val="dk1"/>
          </a:effectRef>
          <a:fontRef idx="minor">
            <a:schemeClr val="tx1"/>
          </a:fontRef>
        </p:style>
      </p:cxnSp>
      <p:sp>
        <p:nvSpPr>
          <p:cNvPr id="213" name="Rectangle 5"/>
          <p:cNvSpPr>
            <a:spLocks noChangeAspect="1" noChangeArrowheads="1"/>
          </p:cNvSpPr>
          <p:nvPr/>
        </p:nvSpPr>
        <p:spPr bwMode="gray">
          <a:xfrm>
            <a:off x="9571854" y="2962717"/>
            <a:ext cx="486546"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NOT</a:t>
            </a:r>
          </a:p>
        </p:txBody>
      </p:sp>
      <p:sp>
        <p:nvSpPr>
          <p:cNvPr id="214" name="Rectangle 5"/>
          <p:cNvSpPr>
            <a:spLocks noChangeAspect="1" noChangeArrowheads="1"/>
          </p:cNvSpPr>
          <p:nvPr/>
        </p:nvSpPr>
        <p:spPr bwMode="gray">
          <a:xfrm>
            <a:off x="10255748" y="2962717"/>
            <a:ext cx="526552"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OR</a:t>
            </a:r>
          </a:p>
        </p:txBody>
      </p:sp>
      <p:cxnSp>
        <p:nvCxnSpPr>
          <p:cNvPr id="215" name="Straight Connector 214"/>
          <p:cNvCxnSpPr/>
          <p:nvPr/>
        </p:nvCxnSpPr>
        <p:spPr>
          <a:xfrm>
            <a:off x="10058400" y="3188239"/>
            <a:ext cx="187823" cy="0"/>
          </a:xfrm>
          <a:prstGeom prst="line">
            <a:avLst/>
          </a:prstGeom>
          <a:ln/>
        </p:spPr>
        <p:style>
          <a:lnRef idx="1">
            <a:schemeClr val="dk1"/>
          </a:lnRef>
          <a:fillRef idx="0">
            <a:schemeClr val="dk1"/>
          </a:fillRef>
          <a:effectRef idx="0">
            <a:schemeClr val="dk1"/>
          </a:effectRef>
          <a:fontRef idx="minor">
            <a:schemeClr val="tx1"/>
          </a:fontRef>
        </p:style>
      </p:cxnSp>
      <p:cxnSp>
        <p:nvCxnSpPr>
          <p:cNvPr id="216" name="Straight Connector 215"/>
          <p:cNvCxnSpPr/>
          <p:nvPr/>
        </p:nvCxnSpPr>
        <p:spPr>
          <a:xfrm>
            <a:off x="9333040" y="3187862"/>
            <a:ext cx="238814" cy="2282"/>
          </a:xfrm>
          <a:prstGeom prst="line">
            <a:avLst/>
          </a:prstGeom>
          <a:ln/>
        </p:spPr>
        <p:style>
          <a:lnRef idx="1">
            <a:schemeClr val="dk1"/>
          </a:lnRef>
          <a:fillRef idx="0">
            <a:schemeClr val="dk1"/>
          </a:fillRef>
          <a:effectRef idx="0">
            <a:schemeClr val="dk1"/>
          </a:effectRef>
          <a:fontRef idx="minor">
            <a:schemeClr val="tx1"/>
          </a:fontRef>
        </p:style>
      </p:cxnSp>
      <p:sp>
        <p:nvSpPr>
          <p:cNvPr id="217" name="Rectangle 5"/>
          <p:cNvSpPr>
            <a:spLocks noChangeAspect="1" noChangeArrowheads="1"/>
          </p:cNvSpPr>
          <p:nvPr/>
        </p:nvSpPr>
        <p:spPr bwMode="gray">
          <a:xfrm>
            <a:off x="10970123" y="2962717"/>
            <a:ext cx="621802"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Some</a:t>
            </a:r>
          </a:p>
        </p:txBody>
      </p:sp>
      <p:cxnSp>
        <p:nvCxnSpPr>
          <p:cNvPr id="218" name="Straight Connector 217"/>
          <p:cNvCxnSpPr/>
          <p:nvPr/>
        </p:nvCxnSpPr>
        <p:spPr>
          <a:xfrm>
            <a:off x="10772775" y="3188239"/>
            <a:ext cx="187823" cy="0"/>
          </a:xfrm>
          <a:prstGeom prst="line">
            <a:avLst/>
          </a:prstGeom>
          <a:ln/>
        </p:spPr>
        <p:style>
          <a:lnRef idx="1">
            <a:schemeClr val="dk1"/>
          </a:lnRef>
          <a:fillRef idx="0">
            <a:schemeClr val="dk1"/>
          </a:fillRef>
          <a:effectRef idx="0">
            <a:schemeClr val="dk1"/>
          </a:effectRef>
          <a:fontRef idx="minor">
            <a:schemeClr val="tx1"/>
          </a:fontRef>
        </p:style>
      </p:cxnSp>
      <p:sp>
        <p:nvSpPr>
          <p:cNvPr id="224" name="Rectangle 5"/>
          <p:cNvSpPr>
            <a:spLocks noChangeAspect="1" noChangeArrowheads="1"/>
          </p:cNvSpPr>
          <p:nvPr/>
        </p:nvSpPr>
        <p:spPr bwMode="gray">
          <a:xfrm>
            <a:off x="5559924" y="3896167"/>
            <a:ext cx="383675"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a:t>
            </a:r>
          </a:p>
        </p:txBody>
      </p:sp>
      <p:cxnSp>
        <p:nvCxnSpPr>
          <p:cNvPr id="225" name="Straight Connector 224"/>
          <p:cNvCxnSpPr/>
          <p:nvPr/>
        </p:nvCxnSpPr>
        <p:spPr>
          <a:xfrm>
            <a:off x="5419725" y="4093114"/>
            <a:ext cx="140199" cy="0"/>
          </a:xfrm>
          <a:prstGeom prst="line">
            <a:avLst/>
          </a:prstGeom>
          <a:ln/>
        </p:spPr>
        <p:style>
          <a:lnRef idx="1">
            <a:schemeClr val="dk1"/>
          </a:lnRef>
          <a:fillRef idx="0">
            <a:schemeClr val="dk1"/>
          </a:fillRef>
          <a:effectRef idx="0">
            <a:schemeClr val="dk1"/>
          </a:effectRef>
          <a:fontRef idx="minor">
            <a:schemeClr val="tx1"/>
          </a:fontRef>
        </p:style>
      </p:cxnSp>
      <p:sp>
        <p:nvSpPr>
          <p:cNvPr id="226" name="Rectangle 5"/>
          <p:cNvSpPr>
            <a:spLocks noChangeAspect="1" noChangeArrowheads="1"/>
          </p:cNvSpPr>
          <p:nvPr/>
        </p:nvSpPr>
        <p:spPr bwMode="gray">
          <a:xfrm>
            <a:off x="4399779" y="4381942"/>
            <a:ext cx="496071"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&amp;</a:t>
            </a:r>
          </a:p>
        </p:txBody>
      </p:sp>
      <p:sp>
        <p:nvSpPr>
          <p:cNvPr id="227" name="Rectangle 5"/>
          <p:cNvSpPr>
            <a:spLocks noChangeAspect="1" noChangeArrowheads="1"/>
          </p:cNvSpPr>
          <p:nvPr/>
        </p:nvSpPr>
        <p:spPr bwMode="gray">
          <a:xfrm>
            <a:off x="5036049" y="4381942"/>
            <a:ext cx="383675"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l</a:t>
            </a:r>
          </a:p>
        </p:txBody>
      </p:sp>
      <p:cxnSp>
        <p:nvCxnSpPr>
          <p:cNvPr id="228" name="Straight Connector 227"/>
          <p:cNvCxnSpPr>
            <a:stCxn id="226" idx="3"/>
            <a:endCxn id="227" idx="1"/>
          </p:cNvCxnSpPr>
          <p:nvPr/>
        </p:nvCxnSpPr>
        <p:spPr>
          <a:xfrm>
            <a:off x="4895850" y="4578889"/>
            <a:ext cx="140199" cy="0"/>
          </a:xfrm>
          <a:prstGeom prst="line">
            <a:avLst/>
          </a:prstGeom>
          <a:ln/>
        </p:spPr>
        <p:style>
          <a:lnRef idx="1">
            <a:schemeClr val="dk1"/>
          </a:lnRef>
          <a:fillRef idx="0">
            <a:schemeClr val="dk1"/>
          </a:fillRef>
          <a:effectRef idx="0">
            <a:schemeClr val="dk1"/>
          </a:effectRef>
          <a:fontRef idx="minor">
            <a:schemeClr val="tx1"/>
          </a:fontRef>
        </p:style>
      </p:cxnSp>
      <p:sp>
        <p:nvSpPr>
          <p:cNvPr id="229" name="Rectangle 5"/>
          <p:cNvSpPr>
            <a:spLocks noChangeAspect="1" noChangeArrowheads="1"/>
          </p:cNvSpPr>
          <p:nvPr/>
        </p:nvSpPr>
        <p:spPr bwMode="gray">
          <a:xfrm>
            <a:off x="5559924" y="4381942"/>
            <a:ext cx="383675" cy="393893"/>
          </a:xfrm>
          <a:prstGeom prst="rect">
            <a:avLst/>
          </a:prstGeom>
          <a:solidFill>
            <a:schemeClr val="bg2"/>
          </a:solidFill>
          <a:ln>
            <a:noFill/>
          </a:ln>
        </p:spPr>
        <p:txBody>
          <a:bodyPr wrap="square" lIns="0" rIns="0" anchor="ctr" anchorCtr="0"/>
          <a:lstStyle/>
          <a:p>
            <a:pPr algn="ctr"/>
            <a:endParaRPr lang="en-US" sz="1500" kern="0" dirty="0">
              <a:ea typeface="ヒラギノ角ゴ Pro W3"/>
              <a:cs typeface="ヒラギノ角ゴ Pro W3"/>
            </a:endParaRPr>
          </a:p>
        </p:txBody>
      </p:sp>
      <p:cxnSp>
        <p:nvCxnSpPr>
          <p:cNvPr id="230" name="Straight Connector 229"/>
          <p:cNvCxnSpPr/>
          <p:nvPr/>
        </p:nvCxnSpPr>
        <p:spPr>
          <a:xfrm>
            <a:off x="5419725" y="4578889"/>
            <a:ext cx="140199" cy="0"/>
          </a:xfrm>
          <a:prstGeom prst="line">
            <a:avLst/>
          </a:prstGeom>
          <a:ln/>
        </p:spPr>
        <p:style>
          <a:lnRef idx="1">
            <a:schemeClr val="dk1"/>
          </a:lnRef>
          <a:fillRef idx="0">
            <a:schemeClr val="dk1"/>
          </a:fillRef>
          <a:effectRef idx="0">
            <a:schemeClr val="dk1"/>
          </a:effectRef>
          <a:fontRef idx="minor">
            <a:schemeClr val="tx1"/>
          </a:fontRef>
        </p:style>
      </p:cxnSp>
      <p:cxnSp>
        <p:nvCxnSpPr>
          <p:cNvPr id="236" name="Straight Connector 235"/>
          <p:cNvCxnSpPr/>
          <p:nvPr/>
        </p:nvCxnSpPr>
        <p:spPr>
          <a:xfrm flipV="1">
            <a:off x="5695950" y="4486275"/>
            <a:ext cx="85725" cy="133350"/>
          </a:xfrm>
          <a:prstGeom prst="line">
            <a:avLst/>
          </a:prstGeom>
          <a:ln/>
        </p:spPr>
        <p:style>
          <a:lnRef idx="1">
            <a:schemeClr val="dk1"/>
          </a:lnRef>
          <a:fillRef idx="0">
            <a:schemeClr val="dk1"/>
          </a:fillRef>
          <a:effectRef idx="0">
            <a:schemeClr val="dk1"/>
          </a:effectRef>
          <a:fontRef idx="minor">
            <a:schemeClr val="tx1"/>
          </a:fontRef>
        </p:style>
      </p:cxnSp>
      <p:cxnSp>
        <p:nvCxnSpPr>
          <p:cNvPr id="244" name="Straight Connector 243"/>
          <p:cNvCxnSpPr/>
          <p:nvPr/>
        </p:nvCxnSpPr>
        <p:spPr>
          <a:xfrm>
            <a:off x="5781675" y="4495800"/>
            <a:ext cx="47625" cy="123825"/>
          </a:xfrm>
          <a:prstGeom prst="line">
            <a:avLst/>
          </a:prstGeom>
          <a:ln/>
        </p:spPr>
        <p:style>
          <a:lnRef idx="1">
            <a:schemeClr val="dk1"/>
          </a:lnRef>
          <a:fillRef idx="0">
            <a:schemeClr val="dk1"/>
          </a:fillRef>
          <a:effectRef idx="0">
            <a:schemeClr val="dk1"/>
          </a:effectRef>
          <a:fontRef idx="minor">
            <a:schemeClr val="tx1"/>
          </a:fontRef>
        </p:style>
      </p:cxnSp>
      <p:sp>
        <p:nvSpPr>
          <p:cNvPr id="248" name="Rectangle 5"/>
          <p:cNvSpPr>
            <a:spLocks noChangeAspect="1" noChangeArrowheads="1"/>
          </p:cNvSpPr>
          <p:nvPr/>
        </p:nvSpPr>
        <p:spPr bwMode="gray">
          <a:xfrm>
            <a:off x="4399780" y="1520632"/>
            <a:ext cx="734196"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a:t>
            </a:r>
          </a:p>
        </p:txBody>
      </p:sp>
      <p:sp>
        <p:nvSpPr>
          <p:cNvPr id="249" name="Rectangle 5"/>
          <p:cNvSpPr>
            <a:spLocks noChangeAspect="1" noChangeArrowheads="1"/>
          </p:cNvSpPr>
          <p:nvPr/>
        </p:nvSpPr>
        <p:spPr bwMode="gray">
          <a:xfrm>
            <a:off x="5340850" y="1520632"/>
            <a:ext cx="631326"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a:t>
            </a:r>
          </a:p>
        </p:txBody>
      </p:sp>
      <p:sp>
        <p:nvSpPr>
          <p:cNvPr id="250" name="Rectangle 5"/>
          <p:cNvSpPr>
            <a:spLocks noChangeAspect="1" noChangeArrowheads="1"/>
          </p:cNvSpPr>
          <p:nvPr/>
        </p:nvSpPr>
        <p:spPr bwMode="gray">
          <a:xfrm>
            <a:off x="6180955" y="1520632"/>
            <a:ext cx="600845"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a:t>
            </a:r>
          </a:p>
        </p:txBody>
      </p:sp>
      <p:sp>
        <p:nvSpPr>
          <p:cNvPr id="251" name="Rectangle 5"/>
          <p:cNvSpPr>
            <a:spLocks noChangeAspect="1" noChangeArrowheads="1"/>
          </p:cNvSpPr>
          <p:nvPr/>
        </p:nvSpPr>
        <p:spPr bwMode="gray">
          <a:xfrm>
            <a:off x="6975340" y="1520632"/>
            <a:ext cx="456936"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a:t>
            </a:r>
          </a:p>
        </p:txBody>
      </p:sp>
      <p:sp>
        <p:nvSpPr>
          <p:cNvPr id="252" name="Rectangle 5"/>
          <p:cNvSpPr>
            <a:spLocks noChangeAspect="1" noChangeArrowheads="1"/>
          </p:cNvSpPr>
          <p:nvPr/>
        </p:nvSpPr>
        <p:spPr bwMode="gray">
          <a:xfrm>
            <a:off x="7623039" y="1520632"/>
            <a:ext cx="435111" cy="393893"/>
          </a:xfrm>
          <a:prstGeom prst="rect">
            <a:avLst/>
          </a:prstGeom>
          <a:solidFill>
            <a:schemeClr val="bg2"/>
          </a:solidFill>
          <a:ln>
            <a:noFill/>
          </a:ln>
        </p:spPr>
        <p:txBody>
          <a:bodyPr wrap="square" lIns="0" rIns="0" anchor="ctr" anchorCtr="0"/>
          <a:lstStyle/>
          <a:p>
            <a:pPr algn="ctr"/>
            <a:r>
              <a:rPr lang="en-US" sz="1500" kern="0" dirty="0">
                <a:ea typeface="ヒラギノ角ゴ Pro W3"/>
                <a:cs typeface="ヒラギノ角ゴ Pro W3"/>
              </a:rPr>
              <a:t>%</a:t>
            </a:r>
          </a:p>
        </p:txBody>
      </p:sp>
      <p:cxnSp>
        <p:nvCxnSpPr>
          <p:cNvPr id="253" name="Straight Connector 252"/>
          <p:cNvCxnSpPr>
            <a:stCxn id="248" idx="3"/>
            <a:endCxn id="249" idx="1"/>
          </p:cNvCxnSpPr>
          <p:nvPr/>
        </p:nvCxnSpPr>
        <p:spPr>
          <a:xfrm>
            <a:off x="5133976" y="1717579"/>
            <a:ext cx="206874" cy="0"/>
          </a:xfrm>
          <a:prstGeom prst="line">
            <a:avLst/>
          </a:prstGeom>
          <a:ln/>
        </p:spPr>
        <p:style>
          <a:lnRef idx="1">
            <a:schemeClr val="dk1"/>
          </a:lnRef>
          <a:fillRef idx="0">
            <a:schemeClr val="dk1"/>
          </a:fillRef>
          <a:effectRef idx="0">
            <a:schemeClr val="dk1"/>
          </a:effectRef>
          <a:fontRef idx="minor">
            <a:schemeClr val="tx1"/>
          </a:fontRef>
        </p:style>
      </p:cxnSp>
      <p:cxnSp>
        <p:nvCxnSpPr>
          <p:cNvPr id="254" name="Straight Connector 253"/>
          <p:cNvCxnSpPr>
            <a:stCxn id="249" idx="3"/>
            <a:endCxn id="250" idx="1"/>
          </p:cNvCxnSpPr>
          <p:nvPr/>
        </p:nvCxnSpPr>
        <p:spPr>
          <a:xfrm>
            <a:off x="5972176" y="1717579"/>
            <a:ext cx="208779" cy="0"/>
          </a:xfrm>
          <a:prstGeom prst="line">
            <a:avLst/>
          </a:prstGeom>
          <a:ln/>
        </p:spPr>
        <p:style>
          <a:lnRef idx="1">
            <a:schemeClr val="dk1"/>
          </a:lnRef>
          <a:fillRef idx="0">
            <a:schemeClr val="dk1"/>
          </a:fillRef>
          <a:effectRef idx="0">
            <a:schemeClr val="dk1"/>
          </a:effectRef>
          <a:fontRef idx="minor">
            <a:schemeClr val="tx1"/>
          </a:fontRef>
        </p:style>
      </p:cxnSp>
      <p:cxnSp>
        <p:nvCxnSpPr>
          <p:cNvPr id="255" name="Straight Connector 254"/>
          <p:cNvCxnSpPr>
            <a:stCxn id="250" idx="3"/>
            <a:endCxn id="251" idx="1"/>
          </p:cNvCxnSpPr>
          <p:nvPr/>
        </p:nvCxnSpPr>
        <p:spPr>
          <a:xfrm>
            <a:off x="6781800" y="1717579"/>
            <a:ext cx="193540" cy="0"/>
          </a:xfrm>
          <a:prstGeom prst="line">
            <a:avLst/>
          </a:prstGeom>
          <a:ln/>
        </p:spPr>
        <p:style>
          <a:lnRef idx="1">
            <a:schemeClr val="dk1"/>
          </a:lnRef>
          <a:fillRef idx="0">
            <a:schemeClr val="dk1"/>
          </a:fillRef>
          <a:effectRef idx="0">
            <a:schemeClr val="dk1"/>
          </a:effectRef>
          <a:fontRef idx="minor">
            <a:schemeClr val="tx1"/>
          </a:fontRef>
        </p:style>
      </p:cxnSp>
      <p:cxnSp>
        <p:nvCxnSpPr>
          <p:cNvPr id="256" name="Straight Connector 255"/>
          <p:cNvCxnSpPr>
            <a:stCxn id="251" idx="3"/>
            <a:endCxn id="252" idx="1"/>
          </p:cNvCxnSpPr>
          <p:nvPr/>
        </p:nvCxnSpPr>
        <p:spPr>
          <a:xfrm>
            <a:off x="7432276" y="1717579"/>
            <a:ext cx="190763" cy="0"/>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transition spd="med">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531818" y="263526"/>
            <a:ext cx="11125199" cy="889000"/>
          </a:xfrm>
        </p:spPr>
        <p:txBody>
          <a:bodyPr/>
          <a:lstStyle/>
          <a:p>
            <a:r>
              <a:rPr lang="en-US" dirty="0"/>
              <a:t>Operators</a:t>
            </a:r>
          </a:p>
        </p:txBody>
      </p:sp>
      <p:graphicFrame>
        <p:nvGraphicFramePr>
          <p:cNvPr id="4" name="Content Placeholder 5" descr="Table with multiple topic and category rows"/>
          <p:cNvGraphicFramePr>
            <a:graphicFrameLocks noGrp="1"/>
          </p:cNvGraphicFramePr>
          <p:nvPr>
            <p:ph idx="1"/>
            <p:extLst>
              <p:ext uri="{D42A27DB-BD31-4B8C-83A1-F6EECF244321}">
                <p14:modId xmlns:p14="http://schemas.microsoft.com/office/powerpoint/2010/main" val="655181965"/>
              </p:ext>
            </p:extLst>
          </p:nvPr>
        </p:nvGraphicFramePr>
        <p:xfrm>
          <a:off x="569920" y="1255177"/>
          <a:ext cx="10860080" cy="4815840"/>
        </p:xfrm>
        <a:graphic>
          <a:graphicData uri="http://schemas.openxmlformats.org/drawingml/2006/table">
            <a:tbl>
              <a:tblPr firstRow="1" bandRow="1">
                <a:tableStyleId>{5FD0F851-EC5A-4D38-B0AD-8093EC10F338}</a:tableStyleId>
              </a:tblPr>
              <a:tblGrid>
                <a:gridCol w="1020755">
                  <a:extLst>
                    <a:ext uri="{9D8B030D-6E8A-4147-A177-3AD203B41FA5}">
                      <a16:colId xmlns:a16="http://schemas.microsoft.com/office/drawing/2014/main" val="768047797"/>
                    </a:ext>
                  </a:extLst>
                </a:gridCol>
                <a:gridCol w="9839325">
                  <a:extLst>
                    <a:ext uri="{9D8B030D-6E8A-4147-A177-3AD203B41FA5}">
                      <a16:colId xmlns:a16="http://schemas.microsoft.com/office/drawing/2014/main" val="2160592720"/>
                    </a:ext>
                  </a:extLst>
                </a:gridCol>
              </a:tblGrid>
              <a:tr h="294842">
                <a:tc>
                  <a:txBody>
                    <a:bodyPr/>
                    <a:lstStyle/>
                    <a:p>
                      <a:r>
                        <a:rPr lang="en-US" sz="1600" dirty="0"/>
                        <a:t>Operator</a:t>
                      </a:r>
                    </a:p>
                  </a:txBody>
                  <a:tcPr anchor="ctr"/>
                </a:tc>
                <a:tc>
                  <a:txBody>
                    <a:bodyPr/>
                    <a:lstStyle/>
                    <a:p>
                      <a:pPr algn="l"/>
                      <a:r>
                        <a:rPr lang="en-US" sz="1600" dirty="0"/>
                        <a:t>Description</a:t>
                      </a:r>
                    </a:p>
                  </a:txBody>
                  <a:tcPr anchor="ctr"/>
                </a:tc>
                <a:extLst>
                  <a:ext uri="{0D108BD9-81ED-4DB2-BD59-A6C34878D82A}">
                    <a16:rowId xmlns:a16="http://schemas.microsoft.com/office/drawing/2014/main" val="4137053520"/>
                  </a:ext>
                </a:extLst>
              </a:tr>
              <a:tr h="245702">
                <a:tc>
                  <a:txBody>
                    <a:bodyPr/>
                    <a:lstStyle/>
                    <a:p>
                      <a:r>
                        <a:rPr lang="en-US" sz="1200" b="0" dirty="0"/>
                        <a:t>!=</a:t>
                      </a:r>
                    </a:p>
                  </a:txBody>
                  <a:tcPr anchor="ctr"/>
                </a:tc>
                <a:tc>
                  <a:txBody>
                    <a:bodyPr/>
                    <a:lstStyle/>
                    <a:p>
                      <a:pPr algn="l"/>
                      <a:r>
                        <a:rPr lang="en-US" sz="1200" dirty="0"/>
                        <a:t>Tests</a:t>
                      </a:r>
                      <a:r>
                        <a:rPr lang="en-US" sz="1200" baseline="0" dirty="0"/>
                        <a:t> two expressions not being equal to each other.</a:t>
                      </a:r>
                    </a:p>
                  </a:txBody>
                  <a:tcPr anchor="ctr"/>
                </a:tc>
                <a:extLst>
                  <a:ext uri="{0D108BD9-81ED-4DB2-BD59-A6C34878D82A}">
                    <a16:rowId xmlns:a16="http://schemas.microsoft.com/office/drawing/2014/main" val="3556899677"/>
                  </a:ext>
                </a:extLst>
              </a:tr>
              <a:tr h="245702">
                <a:tc>
                  <a:txBody>
                    <a:bodyPr/>
                    <a:lstStyle/>
                    <a:p>
                      <a:r>
                        <a:rPr lang="en-US" sz="1200" b="0" dirty="0"/>
                        <a:t>!&gt;</a:t>
                      </a:r>
                    </a:p>
                  </a:txBody>
                  <a:tcPr anchor="ctr"/>
                </a:tc>
                <a:tc>
                  <a:txBody>
                    <a:bodyPr/>
                    <a:lstStyle/>
                    <a:p>
                      <a:pPr algn="l"/>
                      <a:r>
                        <a:rPr lang="en-US" sz="1200" dirty="0"/>
                        <a:t>Tests that</a:t>
                      </a:r>
                      <a:r>
                        <a:rPr lang="en-US" sz="1200" baseline="0" dirty="0"/>
                        <a:t> the left condition is not greater than the expression to the right.</a:t>
                      </a:r>
                      <a:endParaRPr lang="en-US" sz="1200" dirty="0"/>
                    </a:p>
                  </a:txBody>
                  <a:tcPr anchor="ctr"/>
                </a:tc>
                <a:extLst>
                  <a:ext uri="{0D108BD9-81ED-4DB2-BD59-A6C34878D82A}">
                    <a16:rowId xmlns:a16="http://schemas.microsoft.com/office/drawing/2014/main" val="3329541866"/>
                  </a:ext>
                </a:extLst>
              </a:tr>
              <a:tr h="245702">
                <a:tc>
                  <a:txBody>
                    <a:bodyPr/>
                    <a:lstStyle/>
                    <a:p>
                      <a:r>
                        <a:rPr lang="en-US" sz="1200" b="0" dirty="0"/>
                        <a:t>!&lt;</a:t>
                      </a:r>
                    </a:p>
                  </a:txBody>
                  <a:tcPr anchor="ctr"/>
                </a:tc>
                <a:tc>
                  <a:txBody>
                    <a:bodyPr/>
                    <a:lstStyle/>
                    <a:p>
                      <a:pPr algn="l"/>
                      <a:r>
                        <a:rPr lang="en-US" sz="1200" dirty="0"/>
                        <a:t>Tests</a:t>
                      </a:r>
                      <a:r>
                        <a:rPr lang="en-US" sz="1200" baseline="0" dirty="0"/>
                        <a:t> that the right condition is not greater than the expression to the right.</a:t>
                      </a:r>
                      <a:endParaRPr lang="en-US" sz="1200" dirty="0"/>
                    </a:p>
                  </a:txBody>
                  <a:tcPr anchor="ctr"/>
                </a:tc>
                <a:extLst>
                  <a:ext uri="{0D108BD9-81ED-4DB2-BD59-A6C34878D82A}">
                    <a16:rowId xmlns:a16="http://schemas.microsoft.com/office/drawing/2014/main" val="1219984279"/>
                  </a:ext>
                </a:extLst>
              </a:tr>
              <a:tr h="245702">
                <a:tc>
                  <a:txBody>
                    <a:bodyPr/>
                    <a:lstStyle/>
                    <a:p>
                      <a:r>
                        <a:rPr lang="en-US" sz="1200" b="0" dirty="0"/>
                        <a:t>&lt;</a:t>
                      </a:r>
                    </a:p>
                  </a:txBody>
                  <a:tcPr anchor="ctr"/>
                </a:tc>
                <a:tc>
                  <a:txBody>
                    <a:bodyPr/>
                    <a:lstStyle/>
                    <a:p>
                      <a:pPr algn="l"/>
                      <a:r>
                        <a:rPr lang="en-US" sz="1200" dirty="0"/>
                        <a:t>Tests</a:t>
                      </a:r>
                      <a:r>
                        <a:rPr lang="en-US" sz="1200" baseline="0" dirty="0"/>
                        <a:t> the left condition as less than the right condition.</a:t>
                      </a:r>
                      <a:endParaRPr lang="en-US" sz="1200" dirty="0"/>
                    </a:p>
                  </a:txBody>
                  <a:tcPr anchor="ctr"/>
                </a:tc>
                <a:extLst>
                  <a:ext uri="{0D108BD9-81ED-4DB2-BD59-A6C34878D82A}">
                    <a16:rowId xmlns:a16="http://schemas.microsoft.com/office/drawing/2014/main" val="1215425845"/>
                  </a:ext>
                </a:extLst>
              </a:tr>
              <a:tr h="245702">
                <a:tc>
                  <a:txBody>
                    <a:bodyPr/>
                    <a:lstStyle/>
                    <a:p>
                      <a:r>
                        <a:rPr lang="en-US" sz="1200" b="0" dirty="0"/>
                        <a:t>&lt;=</a:t>
                      </a:r>
                    </a:p>
                  </a:txBody>
                  <a:tcPr anchor="ctr"/>
                </a:tc>
                <a:tc>
                  <a:txBody>
                    <a:bodyPr/>
                    <a:lstStyle/>
                    <a:p>
                      <a:pPr algn="l"/>
                      <a:r>
                        <a:rPr lang="en-US" sz="1200" dirty="0"/>
                        <a:t>Tests</a:t>
                      </a:r>
                      <a:r>
                        <a:rPr lang="en-US" sz="1200" baseline="0" dirty="0"/>
                        <a:t> the left condition as less than or equal to the right condition.</a:t>
                      </a:r>
                      <a:endParaRPr lang="en-US" sz="1200" dirty="0"/>
                    </a:p>
                  </a:txBody>
                  <a:tcPr anchor="ctr"/>
                </a:tc>
                <a:extLst>
                  <a:ext uri="{0D108BD9-81ED-4DB2-BD59-A6C34878D82A}">
                    <a16:rowId xmlns:a16="http://schemas.microsoft.com/office/drawing/2014/main" val="10005"/>
                  </a:ext>
                </a:extLst>
              </a:tr>
              <a:tr h="2457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t>&lt;&gt;</a:t>
                      </a:r>
                    </a:p>
                  </a:txBody>
                  <a:tcPr anchor="ctr"/>
                </a:tc>
                <a:tc>
                  <a:txBody>
                    <a:bodyPr/>
                    <a:lstStyle/>
                    <a:p>
                      <a:pPr algn="l"/>
                      <a:r>
                        <a:rPr lang="en-US" sz="1200" dirty="0"/>
                        <a:t>Tests</a:t>
                      </a:r>
                      <a:r>
                        <a:rPr lang="en-US" sz="1200" baseline="0" dirty="0"/>
                        <a:t> two expressions not being equal to each other.</a:t>
                      </a:r>
                      <a:endParaRPr lang="en-US" sz="1200" dirty="0"/>
                    </a:p>
                  </a:txBody>
                  <a:tcPr anchor="ctr"/>
                </a:tc>
                <a:extLst>
                  <a:ext uri="{0D108BD9-81ED-4DB2-BD59-A6C34878D82A}">
                    <a16:rowId xmlns:a16="http://schemas.microsoft.com/office/drawing/2014/main" val="10006"/>
                  </a:ext>
                </a:extLst>
              </a:tr>
              <a:tr h="2457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t>=</a:t>
                      </a:r>
                    </a:p>
                  </a:txBody>
                  <a:tcPr anchor="ctr"/>
                </a:tc>
                <a:tc>
                  <a:txBody>
                    <a:bodyPr/>
                    <a:lstStyle/>
                    <a:p>
                      <a:pPr algn="l"/>
                      <a:r>
                        <a:rPr lang="en-US" sz="1200" dirty="0"/>
                        <a:t>Tests</a:t>
                      </a:r>
                      <a:r>
                        <a:rPr lang="en-US" sz="1200" baseline="0" dirty="0"/>
                        <a:t> equality between two expressions.</a:t>
                      </a:r>
                      <a:endParaRPr lang="en-US" sz="1200" dirty="0"/>
                    </a:p>
                  </a:txBody>
                  <a:tcPr anchor="ctr"/>
                </a:tc>
                <a:extLst>
                  <a:ext uri="{0D108BD9-81ED-4DB2-BD59-A6C34878D82A}">
                    <a16:rowId xmlns:a16="http://schemas.microsoft.com/office/drawing/2014/main" val="10007"/>
                  </a:ext>
                </a:extLst>
              </a:tr>
              <a:tr h="2457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t>&gt;</a:t>
                      </a:r>
                    </a:p>
                  </a:txBody>
                  <a:tcPr anchor="ctr"/>
                </a:tc>
                <a:tc>
                  <a:txBody>
                    <a:bodyPr/>
                    <a:lstStyle/>
                    <a:p>
                      <a:pPr algn="l"/>
                      <a:r>
                        <a:rPr lang="en-US" sz="1200" dirty="0"/>
                        <a:t>Tests</a:t>
                      </a:r>
                      <a:r>
                        <a:rPr lang="en-US" sz="1200" baseline="0" dirty="0"/>
                        <a:t> the left condition being greater than the expression to the right.</a:t>
                      </a:r>
                      <a:endParaRPr lang="en-US" sz="1200" dirty="0"/>
                    </a:p>
                  </a:txBody>
                  <a:tcPr anchor="ctr"/>
                </a:tc>
                <a:extLst>
                  <a:ext uri="{0D108BD9-81ED-4DB2-BD59-A6C34878D82A}">
                    <a16:rowId xmlns:a16="http://schemas.microsoft.com/office/drawing/2014/main" val="10008"/>
                  </a:ext>
                </a:extLst>
              </a:tr>
              <a:tr h="2457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t>&gt;=</a:t>
                      </a:r>
                    </a:p>
                  </a:txBody>
                  <a:tcPr anchor="ctr"/>
                </a:tc>
                <a:tc>
                  <a:txBody>
                    <a:bodyPr/>
                    <a:lstStyle/>
                    <a:p>
                      <a:pPr algn="l"/>
                      <a:r>
                        <a:rPr lang="en-US" sz="1200" dirty="0"/>
                        <a:t>Tests</a:t>
                      </a:r>
                      <a:r>
                        <a:rPr lang="en-US" sz="1200" baseline="0" dirty="0"/>
                        <a:t> the left condition being greater than or equal to the expression to the right.</a:t>
                      </a:r>
                      <a:endParaRPr lang="en-US" sz="1200" dirty="0"/>
                    </a:p>
                  </a:txBody>
                  <a:tcPr anchor="ctr"/>
                </a:tc>
                <a:extLst>
                  <a:ext uri="{0D108BD9-81ED-4DB2-BD59-A6C34878D82A}">
                    <a16:rowId xmlns:a16="http://schemas.microsoft.com/office/drawing/2014/main" val="10009"/>
                  </a:ext>
                </a:extLst>
              </a:tr>
              <a:tr h="2457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t>ALL</a:t>
                      </a:r>
                    </a:p>
                  </a:txBody>
                  <a:tcPr anchor="ctr"/>
                </a:tc>
                <a:tc>
                  <a:txBody>
                    <a:bodyPr/>
                    <a:lstStyle/>
                    <a:p>
                      <a:pPr algn="l"/>
                      <a:r>
                        <a:rPr lang="en-US" sz="1200" dirty="0"/>
                        <a:t>When used with</a:t>
                      </a:r>
                      <a:r>
                        <a:rPr lang="en-US" sz="1200" baseline="0" dirty="0"/>
                        <a:t> a comparison operator and </a:t>
                      </a:r>
                      <a:r>
                        <a:rPr lang="en-US" sz="1200" baseline="0" dirty="0" err="1"/>
                        <a:t>subquery</a:t>
                      </a:r>
                      <a:r>
                        <a:rPr lang="en-US" sz="1200" baseline="0" dirty="0"/>
                        <a:t>, if all retrieved values satisfy the search condition, the rows will be retrieved.</a:t>
                      </a:r>
                      <a:endParaRPr lang="en-US" sz="1200" dirty="0"/>
                    </a:p>
                  </a:txBody>
                  <a:tcPr anchor="ctr"/>
                </a:tc>
                <a:extLst>
                  <a:ext uri="{0D108BD9-81ED-4DB2-BD59-A6C34878D82A}">
                    <a16:rowId xmlns:a16="http://schemas.microsoft.com/office/drawing/2014/main" val="10010"/>
                  </a:ext>
                </a:extLst>
              </a:tr>
              <a:tr h="4176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t>ANY</a:t>
                      </a:r>
                    </a:p>
                  </a:txBody>
                  <a:tcPr anchor="ctr"/>
                </a:tc>
                <a:tc>
                  <a:txBody>
                    <a:bodyPr/>
                    <a:lstStyle/>
                    <a:p>
                      <a:pPr marL="0" marR="0" indent="0" algn="l" defTabSz="914361" rtl="0" eaLnBrk="1" fontAlgn="auto" latinLnBrk="0" hangingPunct="1">
                        <a:lnSpc>
                          <a:spcPct val="100000"/>
                        </a:lnSpc>
                        <a:spcBef>
                          <a:spcPts val="0"/>
                        </a:spcBef>
                        <a:spcAft>
                          <a:spcPts val="0"/>
                        </a:spcAft>
                        <a:buClrTx/>
                        <a:buSzTx/>
                        <a:buFontTx/>
                        <a:buNone/>
                        <a:tabLst/>
                        <a:defRPr/>
                      </a:pPr>
                      <a:r>
                        <a:rPr lang="en-US" sz="1200" dirty="0"/>
                        <a:t>When used with</a:t>
                      </a:r>
                      <a:r>
                        <a:rPr lang="en-US" sz="1200" baseline="0" dirty="0"/>
                        <a:t> a comparison operator and </a:t>
                      </a:r>
                      <a:r>
                        <a:rPr lang="en-US" sz="1200" baseline="0" dirty="0" err="1"/>
                        <a:t>subquery</a:t>
                      </a:r>
                      <a:r>
                        <a:rPr lang="en-US" sz="1200" baseline="0" dirty="0"/>
                        <a:t>, if any retrieved values satisfy the search condition, the rows will be retrieved.</a:t>
                      </a:r>
                      <a:endParaRPr lang="en-US" sz="1200" dirty="0"/>
                    </a:p>
                    <a:p>
                      <a:pPr algn="l"/>
                      <a:endParaRPr lang="en-US" sz="1200" dirty="0"/>
                    </a:p>
                  </a:txBody>
                  <a:tcPr anchor="ctr"/>
                </a:tc>
                <a:extLst>
                  <a:ext uri="{0D108BD9-81ED-4DB2-BD59-A6C34878D82A}">
                    <a16:rowId xmlns:a16="http://schemas.microsoft.com/office/drawing/2014/main" val="10011"/>
                  </a:ext>
                </a:extLst>
              </a:tr>
              <a:tr h="2457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t>BETWEEN</a:t>
                      </a:r>
                    </a:p>
                  </a:txBody>
                  <a:tcPr anchor="ctr"/>
                </a:tc>
                <a:tc>
                  <a:txBody>
                    <a:bodyPr/>
                    <a:lstStyle/>
                    <a:p>
                      <a:pPr algn="l"/>
                      <a:r>
                        <a:rPr lang="en-US" sz="1200" dirty="0"/>
                        <a:t>Designates an</a:t>
                      </a:r>
                      <a:r>
                        <a:rPr lang="en-US" sz="1200" baseline="0" dirty="0"/>
                        <a:t> inclusive range of values. Used with the AND clause between the beginning and ending values.</a:t>
                      </a:r>
                      <a:endParaRPr lang="en-US" sz="1200" dirty="0"/>
                    </a:p>
                  </a:txBody>
                  <a:tcPr anchor="ctr"/>
                </a:tc>
                <a:extLst>
                  <a:ext uri="{0D108BD9-81ED-4DB2-BD59-A6C34878D82A}">
                    <a16:rowId xmlns:a16="http://schemas.microsoft.com/office/drawing/2014/main" val="10012"/>
                  </a:ext>
                </a:extLst>
              </a:tr>
              <a:tr h="2457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t>CONTAINS</a:t>
                      </a:r>
                    </a:p>
                  </a:txBody>
                  <a:tcPr anchor="ctr"/>
                </a:tc>
                <a:tc>
                  <a:txBody>
                    <a:bodyPr/>
                    <a:lstStyle/>
                    <a:p>
                      <a:pPr algn="l"/>
                      <a:r>
                        <a:rPr lang="en-US" sz="1200" dirty="0"/>
                        <a:t>Does a fuzzy</a:t>
                      </a:r>
                      <a:r>
                        <a:rPr lang="en-US" sz="1200" baseline="0" dirty="0"/>
                        <a:t> search for words and phrases.</a:t>
                      </a:r>
                      <a:endParaRPr lang="en-US" sz="1200" dirty="0"/>
                    </a:p>
                  </a:txBody>
                  <a:tcPr anchor="ctr"/>
                </a:tc>
                <a:extLst>
                  <a:ext uri="{0D108BD9-81ED-4DB2-BD59-A6C34878D82A}">
                    <a16:rowId xmlns:a16="http://schemas.microsoft.com/office/drawing/2014/main" val="10013"/>
                  </a:ext>
                </a:extLst>
              </a:tr>
              <a:tr h="4176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t>ESCAPE</a:t>
                      </a:r>
                    </a:p>
                  </a:txBody>
                  <a:tcPr anchor="ctr"/>
                </a:tc>
                <a:tc>
                  <a:txBody>
                    <a:bodyPr/>
                    <a:lstStyle/>
                    <a:p>
                      <a:pPr algn="l"/>
                      <a:r>
                        <a:rPr lang="en-US" sz="1200" dirty="0"/>
                        <a:t>Takes the character used prior</a:t>
                      </a:r>
                      <a:r>
                        <a:rPr lang="en-US" sz="1200" baseline="0" dirty="0"/>
                        <a:t> to wildcard character to designate that the literal value of the wildcard character should be searched, rather than use the character as a wildcard.</a:t>
                      </a:r>
                      <a:endParaRPr lang="en-US" sz="1200" dirty="0"/>
                    </a:p>
                  </a:txBody>
                  <a:tcPr anchor="ctr"/>
                </a:tc>
                <a:extLst>
                  <a:ext uri="{0D108BD9-81ED-4DB2-BD59-A6C34878D82A}">
                    <a16:rowId xmlns:a16="http://schemas.microsoft.com/office/drawing/2014/main" val="10014"/>
                  </a:ext>
                </a:extLst>
              </a:tr>
              <a:tr h="1693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t>EXISTS</a:t>
                      </a:r>
                    </a:p>
                  </a:txBody>
                  <a:tcPr anchor="ctr"/>
                </a:tc>
                <a:tc>
                  <a:txBody>
                    <a:bodyPr/>
                    <a:lstStyle/>
                    <a:p>
                      <a:pPr algn="l"/>
                      <a:r>
                        <a:rPr lang="en-US" sz="1200" dirty="0"/>
                        <a:t>When used with </a:t>
                      </a:r>
                      <a:r>
                        <a:rPr lang="en-US" sz="1200" dirty="0" err="1"/>
                        <a:t>subquery</a:t>
                      </a:r>
                      <a:r>
                        <a:rPr lang="en-US" sz="1200" dirty="0"/>
                        <a:t> EXISTS</a:t>
                      </a:r>
                      <a:r>
                        <a:rPr lang="en-US" sz="1200" baseline="0" dirty="0"/>
                        <a:t> tests for the existence of rows in the </a:t>
                      </a:r>
                      <a:r>
                        <a:rPr lang="en-US" sz="1200" baseline="0" dirty="0" err="1"/>
                        <a:t>subquery</a:t>
                      </a:r>
                      <a:r>
                        <a:rPr lang="en-US" sz="1200" baseline="0" dirty="0"/>
                        <a:t>.</a:t>
                      </a:r>
                      <a:endParaRPr lang="en-US" sz="1200" dirty="0"/>
                    </a:p>
                  </a:txBody>
                  <a:tcPr anchor="ctr"/>
                </a:tc>
                <a:extLst>
                  <a:ext uri="{0D108BD9-81ED-4DB2-BD59-A6C34878D82A}">
                    <a16:rowId xmlns:a16="http://schemas.microsoft.com/office/drawing/2014/main" val="10015"/>
                  </a:ext>
                </a:extLst>
              </a:tr>
            </a:tbl>
          </a:graphicData>
        </a:graphic>
      </p:graphicFrame>
    </p:spTree>
  </p:cSld>
  <p:clrMapOvr>
    <a:masterClrMapping/>
  </p:clrMapOvr>
  <p:transition spd="med">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531818" y="225426"/>
            <a:ext cx="11125199" cy="889000"/>
          </a:xfrm>
        </p:spPr>
        <p:txBody>
          <a:bodyPr/>
          <a:lstStyle/>
          <a:p>
            <a:r>
              <a:rPr lang="en-US" dirty="0"/>
              <a:t>Operators</a:t>
            </a:r>
          </a:p>
        </p:txBody>
      </p:sp>
      <p:graphicFrame>
        <p:nvGraphicFramePr>
          <p:cNvPr id="5" name="Content Placeholder 5" descr="Table with multiple topic and category rows"/>
          <p:cNvGraphicFramePr>
            <a:graphicFrameLocks noGrp="1"/>
          </p:cNvGraphicFramePr>
          <p:nvPr>
            <p:ph idx="1"/>
            <p:extLst>
              <p:ext uri="{D42A27DB-BD31-4B8C-83A1-F6EECF244321}">
                <p14:modId xmlns:p14="http://schemas.microsoft.com/office/powerpoint/2010/main" val="2336232375"/>
              </p:ext>
            </p:extLst>
          </p:nvPr>
        </p:nvGraphicFramePr>
        <p:xfrm>
          <a:off x="569920" y="1360170"/>
          <a:ext cx="10860080" cy="3505200"/>
        </p:xfrm>
        <a:graphic>
          <a:graphicData uri="http://schemas.openxmlformats.org/drawingml/2006/table">
            <a:tbl>
              <a:tblPr firstRow="1" bandRow="1">
                <a:tableStyleId>{5FD0F851-EC5A-4D38-B0AD-8093EC10F338}</a:tableStyleId>
              </a:tblPr>
              <a:tblGrid>
                <a:gridCol w="1830380">
                  <a:extLst>
                    <a:ext uri="{9D8B030D-6E8A-4147-A177-3AD203B41FA5}">
                      <a16:colId xmlns:a16="http://schemas.microsoft.com/office/drawing/2014/main" val="768047797"/>
                    </a:ext>
                  </a:extLst>
                </a:gridCol>
                <a:gridCol w="9029700">
                  <a:extLst>
                    <a:ext uri="{9D8B030D-6E8A-4147-A177-3AD203B41FA5}">
                      <a16:colId xmlns:a16="http://schemas.microsoft.com/office/drawing/2014/main" val="2160592720"/>
                    </a:ext>
                  </a:extLst>
                </a:gridCol>
              </a:tblGrid>
              <a:tr h="245702">
                <a:tc>
                  <a:txBody>
                    <a:bodyPr/>
                    <a:lstStyle/>
                    <a:p>
                      <a:r>
                        <a:rPr lang="en-US" sz="1600" b="0" dirty="0"/>
                        <a:t>FREETEXT</a:t>
                      </a:r>
                    </a:p>
                  </a:txBody>
                  <a:tcPr anchor="ctr"/>
                </a:tc>
                <a:tc>
                  <a:txBody>
                    <a:bodyPr/>
                    <a:lstStyle/>
                    <a:p>
                      <a:pPr algn="l"/>
                      <a:r>
                        <a:rPr lang="en-US" sz="1600" b="0" dirty="0"/>
                        <a:t>Searches</a:t>
                      </a:r>
                      <a:r>
                        <a:rPr lang="en-US" sz="1600" b="0" baseline="0" dirty="0"/>
                        <a:t> character-based data for words using meaning, rather than literal values.</a:t>
                      </a:r>
                    </a:p>
                  </a:txBody>
                  <a:tcPr anchor="ctr"/>
                </a:tc>
                <a:extLst>
                  <a:ext uri="{0D108BD9-81ED-4DB2-BD59-A6C34878D82A}">
                    <a16:rowId xmlns:a16="http://schemas.microsoft.com/office/drawing/2014/main" val="3556899677"/>
                  </a:ext>
                </a:extLst>
              </a:tr>
              <a:tr h="245702">
                <a:tc>
                  <a:txBody>
                    <a:bodyPr/>
                    <a:lstStyle/>
                    <a:p>
                      <a:r>
                        <a:rPr lang="en-US" sz="1600" b="0" dirty="0"/>
                        <a:t>IN</a:t>
                      </a:r>
                    </a:p>
                  </a:txBody>
                  <a:tcPr anchor="ctr"/>
                </a:tc>
                <a:tc>
                  <a:txBody>
                    <a:bodyPr/>
                    <a:lstStyle/>
                    <a:p>
                      <a:pPr algn="l"/>
                      <a:r>
                        <a:rPr lang="en-US" sz="1600" dirty="0"/>
                        <a:t>Provides an inclusive</a:t>
                      </a:r>
                      <a:r>
                        <a:rPr lang="en-US" sz="1600" baseline="0" dirty="0"/>
                        <a:t> list of values for the search condition.</a:t>
                      </a:r>
                      <a:endParaRPr lang="en-US" sz="1600" dirty="0"/>
                    </a:p>
                  </a:txBody>
                  <a:tcPr anchor="ctr"/>
                </a:tc>
                <a:extLst>
                  <a:ext uri="{0D108BD9-81ED-4DB2-BD59-A6C34878D82A}">
                    <a16:rowId xmlns:a16="http://schemas.microsoft.com/office/drawing/2014/main" val="3329541866"/>
                  </a:ext>
                </a:extLst>
              </a:tr>
              <a:tr h="245702">
                <a:tc>
                  <a:txBody>
                    <a:bodyPr/>
                    <a:lstStyle/>
                    <a:p>
                      <a:r>
                        <a:rPr lang="en-US" sz="1600" b="0" dirty="0"/>
                        <a:t>IS NOT NULL</a:t>
                      </a:r>
                    </a:p>
                  </a:txBody>
                  <a:tcPr anchor="ctr"/>
                </a:tc>
                <a:tc>
                  <a:txBody>
                    <a:bodyPr/>
                    <a:lstStyle/>
                    <a:p>
                      <a:pPr algn="l"/>
                      <a:r>
                        <a:rPr lang="en-US" sz="1600" dirty="0"/>
                        <a:t>Evaluates if the value is NOT</a:t>
                      </a:r>
                      <a:r>
                        <a:rPr lang="en-US" sz="1600" baseline="0" dirty="0"/>
                        <a:t> null.</a:t>
                      </a:r>
                      <a:endParaRPr lang="en-US" sz="1600" dirty="0"/>
                    </a:p>
                  </a:txBody>
                  <a:tcPr anchor="ctr"/>
                </a:tc>
                <a:extLst>
                  <a:ext uri="{0D108BD9-81ED-4DB2-BD59-A6C34878D82A}">
                    <a16:rowId xmlns:a16="http://schemas.microsoft.com/office/drawing/2014/main" val="1219984279"/>
                  </a:ext>
                </a:extLst>
              </a:tr>
              <a:tr h="245702">
                <a:tc>
                  <a:txBody>
                    <a:bodyPr/>
                    <a:lstStyle/>
                    <a:p>
                      <a:r>
                        <a:rPr lang="en-US" sz="1600" b="0" dirty="0"/>
                        <a:t>IS NULL</a:t>
                      </a:r>
                    </a:p>
                  </a:txBody>
                  <a:tcPr anchor="ctr"/>
                </a:tc>
                <a:tc>
                  <a:txBody>
                    <a:bodyPr/>
                    <a:lstStyle/>
                    <a:p>
                      <a:pPr algn="l"/>
                      <a:r>
                        <a:rPr lang="en-US" sz="1600" dirty="0"/>
                        <a:t>Evaluates whether</a:t>
                      </a:r>
                      <a:r>
                        <a:rPr lang="en-US" sz="1600" baseline="0" dirty="0"/>
                        <a:t> the value is null.</a:t>
                      </a:r>
                      <a:endParaRPr lang="en-US" sz="1600" dirty="0"/>
                    </a:p>
                  </a:txBody>
                  <a:tcPr anchor="ctr"/>
                </a:tc>
                <a:extLst>
                  <a:ext uri="{0D108BD9-81ED-4DB2-BD59-A6C34878D82A}">
                    <a16:rowId xmlns:a16="http://schemas.microsoft.com/office/drawing/2014/main" val="1215425845"/>
                  </a:ext>
                </a:extLst>
              </a:tr>
              <a:tr h="245702">
                <a:tc>
                  <a:txBody>
                    <a:bodyPr/>
                    <a:lstStyle/>
                    <a:p>
                      <a:r>
                        <a:rPr lang="en-US" sz="1600" b="0" dirty="0"/>
                        <a:t>LIKE</a:t>
                      </a:r>
                    </a:p>
                  </a:txBody>
                  <a:tcPr anchor="ctr"/>
                </a:tc>
                <a:tc>
                  <a:txBody>
                    <a:bodyPr/>
                    <a:lstStyle/>
                    <a:p>
                      <a:pPr algn="l"/>
                      <a:r>
                        <a:rPr lang="en-US" sz="1600" dirty="0"/>
                        <a:t>Tests character</a:t>
                      </a:r>
                      <a:r>
                        <a:rPr lang="en-US" sz="1600" baseline="0" dirty="0"/>
                        <a:t> string for pattern matching.</a:t>
                      </a:r>
                      <a:endParaRPr lang="en-US" sz="1600" dirty="0"/>
                    </a:p>
                  </a:txBody>
                  <a:tcPr anchor="ctr"/>
                </a:tc>
                <a:extLst>
                  <a:ext uri="{0D108BD9-81ED-4DB2-BD59-A6C34878D82A}">
                    <a16:rowId xmlns:a16="http://schemas.microsoft.com/office/drawing/2014/main" val="10004"/>
                  </a:ext>
                </a:extLst>
              </a:tr>
              <a:tr h="2457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t>NOT BETWEEN</a:t>
                      </a:r>
                    </a:p>
                  </a:txBody>
                  <a:tcPr anchor="ctr"/>
                </a:tc>
                <a:tc>
                  <a:txBody>
                    <a:bodyPr/>
                    <a:lstStyle/>
                    <a:p>
                      <a:pPr algn="l"/>
                      <a:r>
                        <a:rPr lang="en-US" sz="1600" dirty="0"/>
                        <a:t>Specifies a range of</a:t>
                      </a:r>
                      <a:r>
                        <a:rPr lang="en-US" sz="1600" baseline="0" dirty="0"/>
                        <a:t> values NOT to include. Used with the AND clause between the beginning and ending values.</a:t>
                      </a:r>
                      <a:endParaRPr lang="en-US" sz="1600" dirty="0"/>
                    </a:p>
                  </a:txBody>
                  <a:tcPr anchor="ctr"/>
                </a:tc>
                <a:extLst>
                  <a:ext uri="{0D108BD9-81ED-4DB2-BD59-A6C34878D82A}">
                    <a16:rowId xmlns:a16="http://schemas.microsoft.com/office/drawing/2014/main" val="10005"/>
                  </a:ext>
                </a:extLst>
              </a:tr>
              <a:tr h="2457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t>NOT IN</a:t>
                      </a:r>
                    </a:p>
                  </a:txBody>
                  <a:tcPr anchor="ctr"/>
                </a:tc>
                <a:tc>
                  <a:txBody>
                    <a:bodyPr/>
                    <a:lstStyle/>
                    <a:p>
                      <a:pPr algn="l"/>
                      <a:r>
                        <a:rPr lang="en-US" sz="1600" dirty="0"/>
                        <a:t>Provides a list of values for which</a:t>
                      </a:r>
                      <a:r>
                        <a:rPr lang="en-US" sz="1600" baseline="0" dirty="0"/>
                        <a:t> NOT  to return rows for.</a:t>
                      </a:r>
                      <a:endParaRPr lang="en-US" sz="1600" dirty="0"/>
                    </a:p>
                  </a:txBody>
                  <a:tcPr anchor="ctr"/>
                </a:tc>
                <a:extLst>
                  <a:ext uri="{0D108BD9-81ED-4DB2-BD59-A6C34878D82A}">
                    <a16:rowId xmlns:a16="http://schemas.microsoft.com/office/drawing/2014/main" val="10006"/>
                  </a:ext>
                </a:extLst>
              </a:tr>
              <a:tr h="2457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t>NOT LIKE</a:t>
                      </a:r>
                    </a:p>
                  </a:txBody>
                  <a:tcPr anchor="ctr"/>
                </a:tc>
                <a:tc>
                  <a:txBody>
                    <a:bodyPr/>
                    <a:lstStyle/>
                    <a:p>
                      <a:pPr algn="l"/>
                      <a:r>
                        <a:rPr lang="en-US" sz="1600" dirty="0"/>
                        <a:t>Test character</a:t>
                      </a:r>
                      <a:r>
                        <a:rPr lang="en-US" sz="1600" baseline="0" dirty="0"/>
                        <a:t> string, excluding those with pattern matches.</a:t>
                      </a:r>
                      <a:endParaRPr lang="en-US" sz="1600" dirty="0"/>
                    </a:p>
                  </a:txBody>
                  <a:tcPr anchor="ctr"/>
                </a:tc>
                <a:extLst>
                  <a:ext uri="{0D108BD9-81ED-4DB2-BD59-A6C34878D82A}">
                    <a16:rowId xmlns:a16="http://schemas.microsoft.com/office/drawing/2014/main" val="10007"/>
                  </a:ext>
                </a:extLst>
              </a:tr>
              <a:tr h="2457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t>SOME</a:t>
                      </a:r>
                    </a:p>
                  </a:txBody>
                  <a:tcPr anchor="ctr"/>
                </a:tc>
                <a:tc>
                  <a:txBody>
                    <a:bodyPr/>
                    <a:lstStyle/>
                    <a:p>
                      <a:pPr algn="l"/>
                      <a:r>
                        <a:rPr lang="en-US" sz="1600" dirty="0"/>
                        <a:t>When used with</a:t>
                      </a:r>
                      <a:r>
                        <a:rPr lang="en-US" sz="1600" baseline="0" dirty="0"/>
                        <a:t> a comparison operator and </a:t>
                      </a:r>
                      <a:r>
                        <a:rPr lang="en-US" sz="1600" baseline="0" dirty="0" err="1"/>
                        <a:t>subquery</a:t>
                      </a:r>
                      <a:r>
                        <a:rPr lang="en-US" sz="1600" baseline="0" dirty="0"/>
                        <a:t>, if all retrieved values satisfy the search condition, the rows will be retrieved.</a:t>
                      </a:r>
                      <a:endParaRPr lang="en-US" sz="1600" dirty="0"/>
                    </a:p>
                  </a:txBody>
                  <a:tcPr anchor="ctr"/>
                </a:tc>
                <a:extLst>
                  <a:ext uri="{0D108BD9-81ED-4DB2-BD59-A6C34878D82A}">
                    <a16:rowId xmlns:a16="http://schemas.microsoft.com/office/drawing/2014/main" val="10008"/>
                  </a:ext>
                </a:extLst>
              </a:tr>
            </a:tbl>
          </a:graphicData>
        </a:graphic>
      </p:graphicFrame>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SQL Server Service</a:t>
            </a:r>
          </a:p>
        </p:txBody>
      </p:sp>
      <p:sp>
        <p:nvSpPr>
          <p:cNvPr id="103427" name="Rectangle 3"/>
          <p:cNvSpPr>
            <a:spLocks noGrp="1" noChangeArrowheads="1"/>
          </p:cNvSpPr>
          <p:nvPr>
            <p:ph type="body" idx="1"/>
          </p:nvPr>
        </p:nvSpPr>
        <p:spPr>
          <a:xfrm>
            <a:off x="507868" y="1416051"/>
            <a:ext cx="11435488" cy="1190625"/>
          </a:xfrm>
        </p:spPr>
        <p:txBody>
          <a:bodyPr/>
          <a:lstStyle/>
          <a:p>
            <a:r>
              <a:rPr lang="en-US" sz="2000" dirty="0"/>
              <a:t>The relational database server is implemented as the SQL Server service. It receives queries from users, executes them, sends responses to calling applications, and manages data in database files </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SQL Server Agent</a:t>
            </a:r>
          </a:p>
        </p:txBody>
      </p:sp>
      <p:sp>
        <p:nvSpPr>
          <p:cNvPr id="104451" name="Rectangle 3"/>
          <p:cNvSpPr>
            <a:spLocks noGrp="1" noChangeArrowheads="1"/>
          </p:cNvSpPr>
          <p:nvPr>
            <p:ph type="body" idx="1"/>
          </p:nvPr>
        </p:nvSpPr>
        <p:spPr>
          <a:xfrm>
            <a:off x="507868" y="1416050"/>
            <a:ext cx="11435488" cy="915988"/>
          </a:xfrm>
        </p:spPr>
        <p:txBody>
          <a:bodyPr/>
          <a:lstStyle/>
          <a:p>
            <a:r>
              <a:rPr lang="en-US" sz="2000" dirty="0"/>
              <a:t>SQL Server Agent is an automation service that manages the scheduled execution of tasks and notifies administrators of problems that occur on the server.</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dirty="0"/>
              <a:t>Analysis Services </a:t>
            </a:r>
          </a:p>
        </p:txBody>
      </p:sp>
      <p:sp>
        <p:nvSpPr>
          <p:cNvPr id="105475" name="Rectangle 3"/>
          <p:cNvSpPr>
            <a:spLocks noGrp="1" noChangeArrowheads="1"/>
          </p:cNvSpPr>
          <p:nvPr>
            <p:ph type="body" idx="1"/>
          </p:nvPr>
        </p:nvSpPr>
        <p:spPr>
          <a:xfrm>
            <a:off x="507868" y="1416050"/>
            <a:ext cx="11435488" cy="641350"/>
          </a:xfrm>
        </p:spPr>
        <p:txBody>
          <a:bodyPr/>
          <a:lstStyle/>
          <a:p>
            <a:r>
              <a:rPr lang="en-US" sz="2000" dirty="0"/>
              <a:t>Analysis Services is a service that implements infrastructure for On-Line Analytical Processing (OLAP) and data mining. </a:t>
            </a:r>
          </a:p>
        </p:txBody>
      </p:sp>
    </p:spTree>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17517</TotalTime>
  <Words>5181</Words>
  <Application>Microsoft Office PowerPoint</Application>
  <PresentationFormat>Custom</PresentationFormat>
  <Paragraphs>566</Paragraphs>
  <Slides>69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Wingdings</vt:lpstr>
      <vt:lpstr>Oracle_16x9_2014_521</vt:lpstr>
      <vt:lpstr>PowerPoint Presentation</vt:lpstr>
      <vt:lpstr>Antra SEP Program</vt:lpstr>
      <vt:lpstr>General Concepts </vt:lpstr>
      <vt:lpstr>DBMS</vt:lpstr>
      <vt:lpstr>  SQL Server</vt:lpstr>
      <vt:lpstr>SQL Server  Services</vt:lpstr>
      <vt:lpstr>SQL Server Service</vt:lpstr>
      <vt:lpstr>SQL Server Agent</vt:lpstr>
      <vt:lpstr>Analysis Services </vt:lpstr>
      <vt:lpstr>Reporting Services </vt:lpstr>
      <vt:lpstr>Notification Services</vt:lpstr>
      <vt:lpstr>Distributed Transaction Coordinator (MSDTC) </vt:lpstr>
      <vt:lpstr>Integration Services </vt:lpstr>
      <vt:lpstr>SQL Server Tools</vt:lpstr>
      <vt:lpstr>Configuration Manager</vt:lpstr>
      <vt:lpstr>Management Studio </vt:lpstr>
      <vt:lpstr>Tools:</vt:lpstr>
      <vt:lpstr>Introduction</vt:lpstr>
      <vt:lpstr>SQL Server Instance</vt:lpstr>
      <vt:lpstr>System Databases </vt:lpstr>
      <vt:lpstr>Master</vt:lpstr>
      <vt:lpstr>Model</vt:lpstr>
      <vt:lpstr>Tempdb </vt:lpstr>
      <vt:lpstr>Mssql system resource </vt:lpstr>
      <vt:lpstr>Msdb </vt:lpstr>
      <vt:lpstr>User Database</vt:lpstr>
      <vt:lpstr>Database Files </vt:lpstr>
      <vt:lpstr>SQL Server T-SQL </vt:lpstr>
      <vt:lpstr>Types Of Statements</vt:lpstr>
      <vt:lpstr>Syntax Elements</vt:lpstr>
      <vt:lpstr>Retrieving Data</vt:lpstr>
      <vt:lpstr>Result Set</vt:lpstr>
      <vt:lpstr>Basic Select Statement</vt:lpstr>
      <vt:lpstr>Select Statement</vt:lpstr>
      <vt:lpstr>WHERE Clause </vt:lpstr>
      <vt:lpstr>Where Clause</vt:lpstr>
      <vt:lpstr>Where Clause</vt:lpstr>
      <vt:lpstr>Where Clause</vt:lpstr>
      <vt:lpstr>Where Clause</vt:lpstr>
      <vt:lpstr>Where Clause</vt:lpstr>
      <vt:lpstr>Where Clause</vt:lpstr>
      <vt:lpstr>Where Clause</vt:lpstr>
      <vt:lpstr>Order By </vt:lpstr>
      <vt:lpstr>Batch Directives</vt:lpstr>
      <vt:lpstr>Comments</vt:lpstr>
      <vt:lpstr>Identifiers</vt:lpstr>
      <vt:lpstr>Identifiers</vt:lpstr>
      <vt:lpstr>Data Types</vt:lpstr>
      <vt:lpstr>Data Types</vt:lpstr>
      <vt:lpstr>Character Strings</vt:lpstr>
      <vt:lpstr>Unicode Character Strings </vt:lpstr>
      <vt:lpstr>Date Time </vt:lpstr>
      <vt:lpstr>Integer Numbers </vt:lpstr>
      <vt:lpstr>Approximate Numbers </vt:lpstr>
      <vt:lpstr>Decimals </vt:lpstr>
      <vt:lpstr>Monetary Data Types </vt:lpstr>
      <vt:lpstr>Binary Data Types</vt:lpstr>
      <vt:lpstr>Special Types:</vt:lpstr>
      <vt:lpstr>SQL_Variant</vt:lpstr>
      <vt:lpstr>Variables</vt:lpstr>
      <vt:lpstr>Variables </vt:lpstr>
      <vt:lpstr>Flow-control Statements </vt:lpstr>
      <vt:lpstr>Statement Block &amp; If - Else</vt:lpstr>
      <vt:lpstr>The While Statement </vt:lpstr>
      <vt:lpstr>GO – To Statement</vt:lpstr>
      <vt:lpstr>Case</vt:lpstr>
      <vt:lpstr>Operators</vt:lpstr>
      <vt:lpstr>Operators</vt:lpstr>
      <vt:lpstr>Operators</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Madhusudan Sharma</cp:lastModifiedBy>
  <cp:revision>961</cp:revision>
  <dcterms:created xsi:type="dcterms:W3CDTF">2014-05-22T00:02:59Z</dcterms:created>
  <dcterms:modified xsi:type="dcterms:W3CDTF">2021-03-30T19:36:37Z</dcterms:modified>
</cp:coreProperties>
</file>