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33FB1-514C-4278-85A1-67267AD20ED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D4F93-9ACF-42D2-8F22-4CB5F16D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D4F93-9ACF-42D2-8F22-4CB5F16D1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5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7859"/>
            <a:ext cx="9144000" cy="9488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5" y="-4122"/>
            <a:ext cx="1777054" cy="16166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58" y="700944"/>
            <a:ext cx="7615084" cy="580768"/>
          </a:xfrm>
        </p:spPr>
        <p:txBody>
          <a:bodyPr>
            <a:noAutofit/>
          </a:bodyPr>
          <a:lstStyle/>
          <a:p>
            <a:r>
              <a:rPr lang="en-US" sz="3200" b="1" dirty="0"/>
              <a:t>Project Overview</a:t>
            </a:r>
            <a:br>
              <a:rPr lang="en-US" sz="3200" b="1" dirty="0"/>
            </a:br>
            <a:r>
              <a:rPr lang="en-US" sz="3200" b="1" dirty="0"/>
              <a:t>Title:</a:t>
            </a:r>
            <a:r>
              <a:rPr lang="en-US" sz="3200" dirty="0"/>
              <a:t> Project Objective &amp; 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/>
              <a:t>Content:</a:t>
            </a:r>
          </a:p>
          <a:p>
            <a:r>
              <a:rPr lang="en-US" b="1" dirty="0"/>
              <a:t>Objective:</a:t>
            </a:r>
            <a:r>
              <a:rPr lang="en-US" dirty="0"/>
              <a:t> Predict likelihood of customer completing a booking.</a:t>
            </a:r>
          </a:p>
          <a:p>
            <a:r>
              <a:rPr lang="en-US" b="1" dirty="0"/>
              <a:t>Business Impact:</a:t>
            </a:r>
            <a:r>
              <a:rPr lang="en-US" dirty="0"/>
              <a:t> Improve targeting, reduce churn, optimize marketing.</a:t>
            </a:r>
          </a:p>
          <a:p>
            <a:r>
              <a:rPr lang="en-US" b="1" dirty="0"/>
              <a:t>Data Source:</a:t>
            </a:r>
            <a:r>
              <a:rPr lang="en-US" dirty="0"/>
              <a:t> British Airways customer booking data.</a:t>
            </a:r>
          </a:p>
          <a:p>
            <a:r>
              <a:rPr lang="en-US" b="1" dirty="0"/>
              <a:t>Key Fields:</a:t>
            </a:r>
            <a:r>
              <a:rPr lang="en-US" dirty="0"/>
              <a:t> purchase lead time, flight duration, number of passengers, booking origin, etc.</a:t>
            </a:r>
          </a:p>
          <a:p>
            <a:r>
              <a:rPr lang="en-US" b="1" dirty="0"/>
              <a:t>Imbalance Note:</a:t>
            </a:r>
            <a:r>
              <a:rPr lang="en-US" dirty="0"/>
              <a:t> Only </a:t>
            </a:r>
            <a:r>
              <a:rPr lang="en-US" dirty="0" smtClean="0"/>
              <a:t>15</a:t>
            </a:r>
            <a:r>
              <a:rPr lang="en-US" dirty="0"/>
              <a:t>% of entries were positive bookings.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9549" y="292306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Modeling Approach</a:t>
            </a:r>
            <a:br>
              <a:rPr lang="en-US" sz="3200" b="1" dirty="0"/>
            </a:br>
            <a:r>
              <a:rPr lang="en-US" sz="3200" b="1" dirty="0"/>
              <a:t>Title:</a:t>
            </a:r>
            <a:r>
              <a:rPr lang="en-US" sz="3200" dirty="0"/>
              <a:t> Data Preparation &amp; Model Selection</a:t>
            </a:r>
            <a:br>
              <a:rPr lang="en-US" sz="3200" dirty="0"/>
            </a:b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456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Content:</a:t>
            </a:r>
          </a:p>
          <a:p>
            <a:r>
              <a:rPr lang="en-US" sz="2400" b="1" dirty="0"/>
              <a:t>Data Processing:</a:t>
            </a:r>
            <a:endParaRPr lang="en-US" sz="2400" dirty="0"/>
          </a:p>
          <a:p>
            <a:pPr lvl="1"/>
            <a:r>
              <a:rPr lang="en-US" sz="2400" dirty="0"/>
              <a:t>One-hot encoding of categorical variables.</a:t>
            </a:r>
          </a:p>
          <a:p>
            <a:pPr lvl="1"/>
            <a:r>
              <a:rPr lang="en-US" sz="2400" dirty="0"/>
              <a:t>Train-test split (80/20).</a:t>
            </a:r>
          </a:p>
          <a:p>
            <a:r>
              <a:rPr lang="en-US" sz="2400" b="1" dirty="0"/>
              <a:t>Handling Imbalance:</a:t>
            </a:r>
            <a:r>
              <a:rPr lang="en-US" sz="2400" dirty="0"/>
              <a:t> Applied </a:t>
            </a:r>
            <a:r>
              <a:rPr lang="en-US" sz="2400" b="1" dirty="0"/>
              <a:t>SMOTE</a:t>
            </a:r>
            <a:r>
              <a:rPr lang="en-US" sz="2400" dirty="0"/>
              <a:t> to balance class distribution.</a:t>
            </a:r>
          </a:p>
          <a:p>
            <a:pPr lvl="1"/>
            <a:r>
              <a:rPr lang="en-US" sz="2400" dirty="0"/>
              <a:t>Before: 34,002 (non-bookings), 5,998 (bookings)</a:t>
            </a:r>
          </a:p>
          <a:p>
            <a:pPr lvl="1"/>
            <a:r>
              <a:rPr lang="en-US" sz="2400" dirty="0"/>
              <a:t>After: 34,002 each.</a:t>
            </a:r>
          </a:p>
          <a:p>
            <a:r>
              <a:rPr lang="en-US" sz="2400" b="1" dirty="0"/>
              <a:t>Model Used:</a:t>
            </a:r>
            <a:r>
              <a:rPr lang="en-US" sz="2400" dirty="0"/>
              <a:t> Random Forest Classifier</a:t>
            </a:r>
          </a:p>
          <a:p>
            <a:pPr lvl="1"/>
            <a:r>
              <a:rPr lang="en-US" sz="2400" dirty="0"/>
              <a:t>Chosen for interpretability, robustness, and ability to handle mixed types.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5" y="-4122"/>
            <a:ext cx="1777054" cy="1616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Model Performance</a:t>
            </a:r>
            <a:br>
              <a:rPr lang="en-US" sz="3200" b="1" dirty="0"/>
            </a:br>
            <a:r>
              <a:rPr lang="en-US" sz="3200" b="1" dirty="0"/>
              <a:t>Title:</a:t>
            </a:r>
            <a:r>
              <a:rPr lang="en-US" sz="3200" dirty="0"/>
              <a:t> 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/>
              <a:t>Content:</a:t>
            </a:r>
            <a:endParaRPr lang="en-US" sz="2800" u="sng" dirty="0"/>
          </a:p>
          <a:p>
            <a:r>
              <a:rPr lang="en-US" sz="2800" b="1" dirty="0"/>
              <a:t>Test Set Performance:</a:t>
            </a:r>
            <a:endParaRPr lang="en-US" sz="2800" dirty="0"/>
          </a:p>
          <a:p>
            <a:pPr lvl="1"/>
            <a:r>
              <a:rPr lang="en-US" sz="2400" b="1" dirty="0"/>
              <a:t>Accuracy:</a:t>
            </a:r>
            <a:r>
              <a:rPr lang="en-US" sz="2400" dirty="0"/>
              <a:t> 84%</a:t>
            </a:r>
          </a:p>
          <a:p>
            <a:pPr lvl="1"/>
            <a:r>
              <a:rPr lang="en-US" sz="2400" b="1" dirty="0"/>
              <a:t>Precision (booking=1):</a:t>
            </a:r>
            <a:r>
              <a:rPr lang="en-US" sz="2400" dirty="0"/>
              <a:t> 0.45</a:t>
            </a:r>
          </a:p>
          <a:p>
            <a:pPr lvl="1"/>
            <a:r>
              <a:rPr lang="en-US" sz="2400" b="1" dirty="0"/>
              <a:t>Recall (booking=1):</a:t>
            </a:r>
            <a:r>
              <a:rPr lang="en-US" sz="2400" dirty="0"/>
              <a:t> 0.23</a:t>
            </a:r>
          </a:p>
          <a:p>
            <a:pPr lvl="1"/>
            <a:r>
              <a:rPr lang="en-US" sz="2400" b="1" dirty="0"/>
              <a:t>F1 Score:</a:t>
            </a:r>
            <a:r>
              <a:rPr lang="en-US" sz="2400" dirty="0"/>
              <a:t> 0.30</a:t>
            </a:r>
          </a:p>
          <a:p>
            <a:r>
              <a:rPr lang="en-US" sz="2800" b="1" dirty="0"/>
              <a:t>Interpretation:</a:t>
            </a:r>
            <a:endParaRPr lang="en-US" sz="2800" dirty="0"/>
          </a:p>
          <a:p>
            <a:pPr lvl="1"/>
            <a:r>
              <a:rPr lang="en-US" sz="2400" dirty="0"/>
              <a:t>Model favors non-bookings (class imbalance effect).</a:t>
            </a:r>
          </a:p>
          <a:p>
            <a:pPr lvl="1"/>
            <a:r>
              <a:rPr lang="en-US" sz="2400" dirty="0"/>
              <a:t>High precision means it’s cautious when predicting bookings.</a:t>
            </a:r>
          </a:p>
          <a:p>
            <a:r>
              <a:rPr lang="en-US" sz="2800" b="1" dirty="0"/>
              <a:t>Confusion Matrix:</a:t>
            </a:r>
            <a:r>
              <a:rPr lang="en-US" sz="2800" dirty="0"/>
              <a:t> (Include as visual)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5" y="-4122"/>
            <a:ext cx="1777054" cy="16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0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Feature Importance</a:t>
            </a:r>
            <a:br>
              <a:rPr lang="en-US" sz="3200" b="1" dirty="0"/>
            </a:br>
            <a:r>
              <a:rPr lang="en-US" sz="3200" b="1" dirty="0"/>
              <a:t>Title:</a:t>
            </a:r>
            <a:r>
              <a:rPr lang="en-US" sz="3200" dirty="0"/>
              <a:t> Top Predictive Factors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7357" y="1383819"/>
            <a:ext cx="8085419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Top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Feaures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 err="1"/>
              <a:t>booking_origin_Malaysia</a:t>
            </a:r>
            <a:endParaRPr lang="en-US" altLang="en-US" sz="24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 err="1" smtClean="0"/>
              <a:t>flight_duration</a:t>
            </a:r>
            <a:endParaRPr lang="en-US" altLang="en-US" sz="24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 err="1"/>
              <a:t>purchase_lead</a:t>
            </a:r>
            <a:endParaRPr lang="en-US" altLang="en-US" sz="24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400" dirty="0" err="1"/>
              <a:t>length_of_stay</a:t>
            </a:r>
            <a:endParaRPr lang="en-US" altLang="en-US" sz="24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2400" dirty="0" err="1"/>
              <a:t>flight_hour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Insights: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Passengers from Malaysia show higher booking rates.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Early purchases and longer stays correlate with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Visuals: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Feature importance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5" y="-4122"/>
            <a:ext cx="1777054" cy="16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937" y="23268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Key </a:t>
            </a:r>
            <a:r>
              <a:rPr lang="en-US" sz="3200" b="1" dirty="0"/>
              <a:t>Takeaways &amp; Recommendations</a:t>
            </a:r>
            <a:br>
              <a:rPr lang="en-US" sz="3200" b="1" dirty="0"/>
            </a:br>
            <a:r>
              <a:rPr lang="en-US" sz="3200" b="1" dirty="0"/>
              <a:t>Title:</a:t>
            </a:r>
            <a:r>
              <a:rPr lang="en-US" sz="3200" dirty="0"/>
              <a:t> 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u="sng" dirty="0"/>
              <a:t>Content</a:t>
            </a:r>
            <a:r>
              <a:rPr lang="en-US" b="1" dirty="0"/>
              <a:t>:</a:t>
            </a:r>
            <a:endParaRPr lang="en-US" dirty="0"/>
          </a:p>
          <a:p>
            <a:r>
              <a:rPr lang="en-US" b="1" dirty="0"/>
              <a:t>Key Takeaways:</a:t>
            </a:r>
            <a:endParaRPr lang="en-US" dirty="0"/>
          </a:p>
          <a:p>
            <a:pPr lvl="1"/>
            <a:r>
              <a:rPr lang="en-US" dirty="0"/>
              <a:t>Random Forest achieved strong accuracy but low recall.</a:t>
            </a:r>
          </a:p>
          <a:p>
            <a:pPr lvl="1"/>
            <a:r>
              <a:rPr lang="en-US" dirty="0"/>
              <a:t>Booking origin and timing factors are strong predictors.</a:t>
            </a:r>
          </a:p>
          <a:p>
            <a:r>
              <a:rPr lang="en-US" b="1" dirty="0"/>
              <a:t>Limitations:</a:t>
            </a:r>
            <a:endParaRPr lang="en-US" dirty="0"/>
          </a:p>
          <a:p>
            <a:pPr lvl="1"/>
            <a:r>
              <a:rPr lang="en-US" dirty="0"/>
              <a:t>Class imbalance affects recall.</a:t>
            </a:r>
          </a:p>
          <a:p>
            <a:pPr lvl="1"/>
            <a:r>
              <a:rPr lang="en-US" dirty="0"/>
              <a:t>Some features may need better encoding or granularity.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 lvl="1"/>
            <a:r>
              <a:rPr lang="en-US" dirty="0"/>
              <a:t>Try other models (</a:t>
            </a:r>
            <a:r>
              <a:rPr lang="en-US" dirty="0" err="1"/>
              <a:t>XGBoost</a:t>
            </a:r>
            <a:r>
              <a:rPr lang="en-US" dirty="0"/>
              <a:t>, logistic regression).</a:t>
            </a:r>
          </a:p>
          <a:p>
            <a:pPr lvl="1"/>
            <a:r>
              <a:rPr lang="en-US" dirty="0"/>
              <a:t>Tune </a:t>
            </a:r>
            <a:r>
              <a:rPr lang="en-US" dirty="0" err="1"/>
              <a:t>hyperparameters</a:t>
            </a:r>
            <a:r>
              <a:rPr lang="en-US" dirty="0"/>
              <a:t> and threshold.</a:t>
            </a:r>
          </a:p>
          <a:p>
            <a:pPr lvl="1"/>
            <a:r>
              <a:rPr lang="en-US" dirty="0"/>
              <a:t>Deploy model for lead scoring.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5" y="-4122"/>
            <a:ext cx="1777054" cy="16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223</Words>
  <Application>Microsoft Office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Project Overview Title: Project Objective &amp; Dataset Summary</vt:lpstr>
      <vt:lpstr>Modeling Approach Title: Data Preparation &amp; Model Selection </vt:lpstr>
      <vt:lpstr>Model Performance Title: Model Evaluation Metrics</vt:lpstr>
      <vt:lpstr>Feature Importance Title: Top Predictive Factors</vt:lpstr>
      <vt:lpstr>Key Takeaways &amp; Recommendations Title: Summary &amp; Next Steps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MR. KWOFIE</dc:creator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2025-05-30T23:20:47Z</dcterms:modified>
  <cp:category/>
</cp:coreProperties>
</file>